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44"/>
  </p:notesMasterIdLst>
  <p:handoutMasterIdLst>
    <p:handoutMasterId r:id="rId45"/>
  </p:handoutMasterIdLst>
  <p:sldIdLst>
    <p:sldId id="338" r:id="rId2"/>
    <p:sldId id="463" r:id="rId3"/>
    <p:sldId id="477" r:id="rId4"/>
    <p:sldId id="447" r:id="rId5"/>
    <p:sldId id="492" r:id="rId6"/>
    <p:sldId id="413" r:id="rId7"/>
    <p:sldId id="493" r:id="rId8"/>
    <p:sldId id="454" r:id="rId9"/>
    <p:sldId id="494" r:id="rId10"/>
    <p:sldId id="456" r:id="rId11"/>
    <p:sldId id="467" r:id="rId12"/>
    <p:sldId id="468" r:id="rId13"/>
    <p:sldId id="466" r:id="rId14"/>
    <p:sldId id="471" r:id="rId15"/>
    <p:sldId id="475" r:id="rId16"/>
    <p:sldId id="469" r:id="rId17"/>
    <p:sldId id="481" r:id="rId18"/>
    <p:sldId id="472" r:id="rId19"/>
    <p:sldId id="479" r:id="rId20"/>
    <p:sldId id="455" r:id="rId21"/>
    <p:sldId id="414" r:id="rId22"/>
    <p:sldId id="470" r:id="rId23"/>
    <p:sldId id="464" r:id="rId24"/>
    <p:sldId id="427" r:id="rId25"/>
    <p:sldId id="461" r:id="rId26"/>
    <p:sldId id="458" r:id="rId27"/>
    <p:sldId id="474" r:id="rId28"/>
    <p:sldId id="488" r:id="rId29"/>
    <p:sldId id="476" r:id="rId30"/>
    <p:sldId id="460" r:id="rId31"/>
    <p:sldId id="489" r:id="rId32"/>
    <p:sldId id="486" r:id="rId33"/>
    <p:sldId id="496" r:id="rId34"/>
    <p:sldId id="337" r:id="rId35"/>
    <p:sldId id="484" r:id="rId36"/>
    <p:sldId id="485" r:id="rId37"/>
    <p:sldId id="450" r:id="rId38"/>
    <p:sldId id="495" r:id="rId39"/>
    <p:sldId id="490" r:id="rId40"/>
    <p:sldId id="480" r:id="rId41"/>
    <p:sldId id="491" r:id="rId42"/>
    <p:sldId id="483" r:id="rId43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88" autoAdjust="0"/>
  </p:normalViewPr>
  <p:slideViewPr>
    <p:cSldViewPr>
      <p:cViewPr>
        <p:scale>
          <a:sx n="65" d="100"/>
          <a:sy n="65" d="100"/>
        </p:scale>
        <p:origin x="-8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2162F5-A4CB-4934-BF0C-7790128DE943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458462F-4461-421B-BD2A-241050339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3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7BEF45-7C76-4FE1-9C8C-252F9C81C78B}" type="datetimeFigureOut">
              <a:rPr lang="en-US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319043-A169-4C02-B019-1E4D12CDA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19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68500" y="520700"/>
            <a:ext cx="5240338" cy="3930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608" y="4734455"/>
            <a:ext cx="7388860" cy="175016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1B476-34A3-490E-8C7C-26DB62424569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1B2A1-34DB-49CC-BA62-54D0480DD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noFill/>
                  <a:prstDash val="solid"/>
                </a:ln>
                <a:solidFill>
                  <a:srgbClr val="FEFEFE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BCFAF-2B63-42B7-A65E-C70F91CAC78C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4EA56-23F4-4741-AEEA-9913941FFD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65FF1-2F06-4455-B2F8-303AAB0D0792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D31AB-787C-4B57-948D-257752277A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286DEF-648E-4E77-9842-FFF357F46843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4BCA9-A16B-4A8E-8DA8-43EB808A77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95800"/>
            <a:ext cx="8305800" cy="1540213"/>
          </a:xfrm>
        </p:spPr>
        <p:txBody>
          <a:bodyPr anchor="t">
            <a:normAutofit/>
          </a:bodyPr>
          <a:lstStyle>
            <a:lvl1pPr marL="0" indent="0">
              <a:buNone/>
              <a:defRPr sz="4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BF897-5FFF-4F49-B1B1-4BFE64EC602A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6807A-D512-4460-B0CD-EBBA9C5C4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8878F-B1B2-46C0-93AB-E8C66DC4619A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8B42C-6EEE-49E4-891D-3793D25DF9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FF8F3-FE4C-436B-BE6B-2C3F92E8B826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44913-98FF-4BD9-BE48-DFE4C46804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688BA-6C72-4F62-9934-8DBD82510F7C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62A85-FBC0-4BFB-9360-B35BAC719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B9530-4382-4721-AF68-C0907A2C86B3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56BC5-0B4B-437B-92A4-DAD3B4362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C83BF-CB91-46CB-B841-97D6CC4DBA4A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E9CD4-95FE-4F97-A3B0-F14FABA281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9884D-AD8B-4696-A477-04D3D32E2B7D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03990-336A-4890-ABB3-BFCE4B2C96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969F83-FFED-4302-A97C-66F195047E3A}" type="datetimeFigureOut">
              <a:rPr lang="en-US" smtClean="0"/>
              <a:pPr>
                <a:defRPr/>
              </a:pPr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420CCE-367C-4ACF-85FB-C7A2DD0E5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noFill/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362200"/>
            <a:ext cx="4417219" cy="2133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b="1" dirty="0">
                <a:solidFill>
                  <a:schemeClr val="bg1"/>
                </a:solidFill>
              </a:rPr>
              <a:t>Eligibility and Determining Local Thresholds: </a:t>
            </a:r>
            <a:r>
              <a:rPr lang="en-US" sz="3200" b="1" dirty="0" smtClean="0">
                <a:solidFill>
                  <a:schemeClr val="bg1"/>
                </a:solidFill>
              </a:rPr>
              <a:t>Facilitated Discussion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9837738" y="60721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1600200" y="5181600"/>
            <a:ext cx="6659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Marie Ireland, M.Ed</a:t>
            </a:r>
            <a:r>
              <a:rPr lang="en-US" sz="2000" b="1" dirty="0" smtClean="0">
                <a:latin typeface="+mj-lt"/>
              </a:rPr>
              <a:t>., CCC-SLP, BCS-CL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</a:rPr>
              <a:t>Maribel Saimre, </a:t>
            </a:r>
            <a:r>
              <a:rPr lang="en-US" sz="2000" b="1" dirty="0" err="1" smtClean="0">
                <a:latin typeface="+mj-lt"/>
              </a:rPr>
              <a:t>Ed.S</a:t>
            </a:r>
            <a:r>
              <a:rPr lang="en-US" sz="2000" b="1" dirty="0" smtClean="0">
                <a:latin typeface="+mj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Virginia Department of </a:t>
            </a:r>
            <a:r>
              <a:rPr lang="en-US" sz="2000" b="1" dirty="0" smtClean="0">
                <a:latin typeface="+mj-lt"/>
              </a:rPr>
              <a:t>Education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47800"/>
            <a:ext cx="9144000" cy="4800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D13B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457200" y="1600200"/>
            <a:ext cx="9753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228600" y="6096000"/>
            <a:ext cx="9753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305800" cy="41310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Identify two examples of how your LEA has provided a local interpretation (policy, procedure, or guidance) to assist teams.</a:t>
            </a:r>
          </a:p>
          <a:p>
            <a:r>
              <a:rPr lang="en-US" dirty="0"/>
              <a:t>Identify at least one area where developing a local interpretation </a:t>
            </a:r>
            <a:r>
              <a:rPr lang="en-US" dirty="0" smtClean="0"/>
              <a:t>or resource </a:t>
            </a:r>
            <a:r>
              <a:rPr lang="en-US" dirty="0"/>
              <a:t>would </a:t>
            </a:r>
            <a:r>
              <a:rPr lang="en-US" dirty="0" smtClean="0"/>
              <a:t>lead </a:t>
            </a:r>
            <a:r>
              <a:rPr lang="en-US" dirty="0"/>
              <a:t>to increased consistency among staff and </a:t>
            </a:r>
            <a:r>
              <a:rPr lang="en-US" dirty="0" smtClean="0"/>
              <a:t>teams.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1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Existing Data includes:</a:t>
            </a:r>
          </a:p>
          <a:p>
            <a:r>
              <a:rPr lang="en-US" dirty="0">
                <a:solidFill>
                  <a:schemeClr val="tx1"/>
                </a:solidFill>
              </a:rPr>
              <a:t>Evaluations and information provided by the parent(s)</a:t>
            </a:r>
          </a:p>
          <a:p>
            <a:r>
              <a:rPr lang="en-US" dirty="0">
                <a:solidFill>
                  <a:schemeClr val="tx1"/>
                </a:solidFill>
              </a:rPr>
              <a:t>Current classroom-based data, assessments, and observations by teachers and related services providers</a:t>
            </a:r>
          </a:p>
          <a:p>
            <a:r>
              <a:rPr lang="en-US" dirty="0">
                <a:solidFill>
                  <a:schemeClr val="tx1"/>
                </a:solidFill>
              </a:rPr>
              <a:t>Screening Data</a:t>
            </a:r>
          </a:p>
          <a:p>
            <a:r>
              <a:rPr lang="en-US" dirty="0">
                <a:solidFill>
                  <a:schemeClr val="tx1"/>
                </a:solidFill>
              </a:rPr>
              <a:t>Grades</a:t>
            </a:r>
          </a:p>
          <a:p>
            <a:r>
              <a:rPr lang="en-US" dirty="0">
                <a:solidFill>
                  <a:schemeClr val="tx1"/>
                </a:solidFill>
              </a:rPr>
              <a:t>Historical information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Newly Gathered </a:t>
            </a:r>
            <a:r>
              <a:rPr lang="en-US" dirty="0" smtClean="0"/>
              <a:t>Data Sources</a:t>
            </a:r>
            <a:endParaRPr lang="en-US" dirty="0"/>
          </a:p>
          <a:p>
            <a:r>
              <a:rPr lang="en-US" dirty="0" smtClean="0"/>
              <a:t>Standardized Assessments</a:t>
            </a:r>
            <a:endParaRPr lang="en-US" dirty="0"/>
          </a:p>
          <a:p>
            <a:r>
              <a:rPr lang="en-US" dirty="0"/>
              <a:t>Informal</a:t>
            </a:r>
          </a:p>
          <a:p>
            <a:pPr lvl="1"/>
            <a:r>
              <a:rPr lang="en-US" dirty="0" smtClean="0"/>
              <a:t>Observations </a:t>
            </a:r>
            <a:endParaRPr lang="en-US" dirty="0"/>
          </a:p>
          <a:p>
            <a:pPr lvl="1"/>
            <a:r>
              <a:rPr lang="en-US" dirty="0"/>
              <a:t>Outside information</a:t>
            </a:r>
          </a:p>
          <a:p>
            <a:pPr lvl="1"/>
            <a:r>
              <a:rPr lang="en-US" dirty="0"/>
              <a:t>Data from school &amp;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Types of Assessment Data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Standardized and Norm-referenced tests</a:t>
            </a:r>
          </a:p>
          <a:p>
            <a:pPr eaLnBrk="1" hangingPunct="1"/>
            <a:r>
              <a:rPr lang="en-US" dirty="0" smtClean="0"/>
              <a:t>Criterion-referenced measures</a:t>
            </a:r>
          </a:p>
          <a:p>
            <a:pPr eaLnBrk="1" hangingPunct="1"/>
            <a:r>
              <a:rPr lang="en-US" dirty="0" smtClean="0"/>
              <a:t>Dynamic assessments </a:t>
            </a:r>
          </a:p>
          <a:p>
            <a:pPr eaLnBrk="1" hangingPunct="1"/>
            <a:r>
              <a:rPr lang="en-US" dirty="0" smtClean="0"/>
              <a:t>Development scales</a:t>
            </a:r>
          </a:p>
          <a:p>
            <a:pPr eaLnBrk="1" hangingPunct="1"/>
            <a:r>
              <a:rPr lang="en-US" dirty="0" smtClean="0"/>
              <a:t>Play-based assessments</a:t>
            </a:r>
          </a:p>
          <a:p>
            <a:pPr eaLnBrk="1" hangingPunct="1"/>
            <a:r>
              <a:rPr lang="en-US" dirty="0" smtClean="0"/>
              <a:t>Portfolio review and review of student file</a:t>
            </a:r>
          </a:p>
        </p:txBody>
      </p:sp>
    </p:spTree>
    <p:extLst>
      <p:ext uri="{BB962C8B-B14F-4D97-AF65-F5344CB8AC3E}">
        <p14:creationId xmlns:p14="http://schemas.microsoft.com/office/powerpoint/2010/main" val="26840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95800"/>
            <a:ext cx="8458200" cy="154021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Which types of assessment tools are recognized by the LEA?  </a:t>
            </a:r>
          </a:p>
          <a:p>
            <a:r>
              <a:rPr lang="en-US" sz="3500" dirty="0" smtClean="0"/>
              <a:t>What </a:t>
            </a:r>
            <a:r>
              <a:rPr lang="en-US" sz="3500" dirty="0"/>
              <a:t>guidance is available to staff?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88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7394" name="Picture 2" descr="j031436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0602" t="7895" r="7234" b="3947"/>
          <a:stretch>
            <a:fillRect/>
          </a:stretch>
        </p:blipFill>
        <p:spPr>
          <a:xfrm>
            <a:off x="2971800" y="-19493"/>
            <a:ext cx="3405188" cy="6858000"/>
          </a:xfrm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7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Educational Identification vs. Medical/Clinical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Medical </a:t>
            </a:r>
            <a:r>
              <a:rPr lang="en-US" dirty="0"/>
              <a:t>clinical diagnosis is not sufficient for determining eligibility</a:t>
            </a:r>
          </a:p>
          <a:p>
            <a:r>
              <a:rPr lang="en-US" dirty="0" smtClean="0"/>
              <a:t>Groups </a:t>
            </a:r>
            <a:r>
              <a:rPr lang="en-US" dirty="0"/>
              <a:t>should address the difference between educational identification under IDEA and </a:t>
            </a:r>
            <a:r>
              <a:rPr lang="en-US" dirty="0" smtClean="0"/>
              <a:t>medical/clinical </a:t>
            </a:r>
            <a:r>
              <a:rPr lang="en-US" dirty="0"/>
              <a:t>diagnosis </a:t>
            </a:r>
          </a:p>
          <a:p>
            <a:r>
              <a:rPr lang="en-US" dirty="0" smtClean="0"/>
              <a:t>Students </a:t>
            </a:r>
            <a:r>
              <a:rPr lang="en-US" dirty="0"/>
              <a:t>may meet </a:t>
            </a:r>
            <a:r>
              <a:rPr lang="en-US" dirty="0" smtClean="0"/>
              <a:t>criteria </a:t>
            </a:r>
            <a:r>
              <a:rPr lang="en-US" dirty="0"/>
              <a:t>without having a medical/clinical diagnosis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2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Areas of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Cultural, </a:t>
            </a:r>
            <a:r>
              <a:rPr lang="en-US" sz="4000" dirty="0" smtClean="0"/>
              <a:t>socio-economic </a:t>
            </a:r>
            <a:r>
              <a:rPr lang="en-US" sz="4000" dirty="0"/>
              <a:t>and environmental </a:t>
            </a:r>
            <a:r>
              <a:rPr lang="en-US" sz="4000" dirty="0" smtClean="0"/>
              <a:t>impact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Limited </a:t>
            </a:r>
            <a:r>
              <a:rPr lang="en-US" sz="4000" dirty="0"/>
              <a:t>English proficiency and/or speaker of a socio-cultural dialect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5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What guidance is available to </a:t>
            </a:r>
            <a:r>
              <a:rPr lang="en-US" dirty="0" smtClean="0"/>
              <a:t>staff on these topics?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2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2743200"/>
          </a:xfrm>
        </p:spPr>
        <p:txBody>
          <a:bodyPr>
            <a:normAutofit/>
          </a:bodyPr>
          <a:lstStyle/>
          <a:p>
            <a: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Thoughts? </a:t>
            </a:r>
            <a:b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Concerns?</a:t>
            </a:r>
            <a:r>
              <a:rPr lang="en-US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US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</a:rPr>
            </a:br>
            <a:endParaRPr lang="en-US" dirty="0">
              <a:ln w="12700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168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VDOE Intended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3887" indent="-514350">
              <a:buFont typeface="+mj-lt"/>
              <a:buAutoNum type="arabicPeriod"/>
            </a:pPr>
            <a:r>
              <a:rPr lang="en-US" dirty="0" smtClean="0"/>
              <a:t>Review evaluation and eligibility requirements and guidance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LEAs identify opportunities to improve consistency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LEAs </a:t>
            </a:r>
            <a:r>
              <a:rPr lang="en-US" dirty="0"/>
              <a:t>i</a:t>
            </a:r>
            <a:r>
              <a:rPr lang="en-US" dirty="0" smtClean="0"/>
              <a:t>dentify needs and develop a Local Action Plan</a:t>
            </a:r>
          </a:p>
        </p:txBody>
      </p:sp>
    </p:spTree>
    <p:extLst>
      <p:ext uri="{BB962C8B-B14F-4D97-AF65-F5344CB8AC3E}">
        <p14:creationId xmlns:p14="http://schemas.microsoft.com/office/powerpoint/2010/main" val="3083919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«"/>
            </a:pPr>
            <a:r>
              <a:rPr lang="en-US" sz="3600" dirty="0" smtClean="0"/>
              <a:t>Determining </a:t>
            </a:r>
            <a:r>
              <a:rPr lang="en-US" sz="3600" dirty="0"/>
              <a:t>if a child </a:t>
            </a:r>
            <a:r>
              <a:rPr lang="en-US" sz="3600" u="sng" dirty="0"/>
              <a:t>is or continues</a:t>
            </a:r>
            <a:r>
              <a:rPr lang="en-US" sz="3600" dirty="0"/>
              <a:t> to be a child with a </a:t>
            </a:r>
            <a:r>
              <a:rPr lang="en-US" sz="3600" dirty="0" smtClean="0"/>
              <a:t>disability</a:t>
            </a:r>
          </a:p>
          <a:p>
            <a:pPr>
              <a:buFont typeface="Wingdings" panose="05000000000000000000" pitchFamily="2" charset="2"/>
              <a:buChar char="«"/>
            </a:pPr>
            <a:endParaRPr lang="en-US" sz="3600" dirty="0"/>
          </a:p>
          <a:p>
            <a:pPr>
              <a:buFont typeface="Wingdings" panose="05000000000000000000" pitchFamily="2" charset="2"/>
              <a:buChar char="«"/>
            </a:pPr>
            <a:r>
              <a:rPr lang="en-US" sz="3600" dirty="0" smtClean="0"/>
              <a:t>There </a:t>
            </a:r>
            <a:r>
              <a:rPr lang="en-US" sz="3600" dirty="0"/>
              <a:t>is no ‘dismissal criteria’ in </a:t>
            </a:r>
            <a:r>
              <a:rPr lang="en-US" sz="3600" dirty="0" smtClean="0"/>
              <a:t>Virginia</a:t>
            </a:r>
            <a:endParaRPr lang="en-US" sz="3600" dirty="0"/>
          </a:p>
          <a:p>
            <a:pPr marL="109537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5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Virginia Eligibility Criteria</a:t>
            </a:r>
            <a:endParaRPr lang="en-US" dirty="0" smtClean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For </a:t>
            </a:r>
            <a:r>
              <a:rPr lang="en-US" u="sng" dirty="0" smtClean="0"/>
              <a:t>any</a:t>
            </a:r>
            <a:r>
              <a:rPr lang="en-US" dirty="0" smtClean="0"/>
              <a:t> disability area the team must provide documentation that: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Meets the federal definition</a:t>
            </a:r>
          </a:p>
          <a:p>
            <a:pPr marL="1024128" lvl="2" indent="-246888">
              <a:buFont typeface="Georgia"/>
              <a:buChar char="▫"/>
              <a:defRPr/>
            </a:pPr>
            <a:r>
              <a:rPr lang="en-US" dirty="0" smtClean="0"/>
              <a:t>Impairment</a:t>
            </a:r>
          </a:p>
          <a:p>
            <a:pPr marL="1024128" lvl="2" indent="-246888">
              <a:buFont typeface="Georgia"/>
              <a:buChar char="▫"/>
              <a:defRPr/>
            </a:pPr>
            <a:r>
              <a:rPr lang="en-US" dirty="0" smtClean="0"/>
              <a:t>Educational Impact</a:t>
            </a:r>
          </a:p>
          <a:p>
            <a:pPr marL="1024128" lvl="2" indent="-246888">
              <a:buFont typeface="Georgia"/>
              <a:buChar char="▫"/>
              <a:defRPr/>
            </a:pPr>
            <a:r>
              <a:rPr lang="en-US" dirty="0" smtClean="0"/>
              <a:t>Need for Specially Designed Instruction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US" dirty="0" smtClean="0"/>
          </a:p>
          <a:p>
            <a:pPr marL="697230" lvl="1" indent="-285750" algn="r">
              <a:defRPr/>
            </a:pPr>
            <a:endParaRPr lang="en-US" sz="1800" dirty="0" smtClean="0"/>
          </a:p>
          <a:p>
            <a:pPr marL="697230" lvl="1" indent="-285750" algn="r">
              <a:defRPr/>
            </a:pPr>
            <a:r>
              <a:rPr lang="en-US" sz="1800" dirty="0" smtClean="0"/>
              <a:t>See Guidance on Evaluation and Eligibility (2009) </a:t>
            </a:r>
          </a:p>
          <a:p>
            <a:pPr marL="697230" lvl="1" indent="-285750" algn="r">
              <a:defRPr/>
            </a:pPr>
            <a:r>
              <a:rPr lang="en-US" sz="1800" dirty="0" smtClean="0"/>
              <a:t>or Virginia Regulations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For any disability area the team must provide documentation that: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Addresses all exclusionary criteria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Lack of instruction in reading or math or LEP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Provided  high quality instruction</a:t>
            </a:r>
          </a:p>
          <a:p>
            <a:r>
              <a:rPr lang="en-US" dirty="0" smtClean="0"/>
              <a:t>Addresses all required components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Any ‘disability specific’ criteria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Observation in learning environment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Hearing screening</a:t>
            </a:r>
          </a:p>
        </p:txBody>
      </p:sp>
    </p:spTree>
    <p:extLst>
      <p:ext uri="{BB962C8B-B14F-4D97-AF65-F5344CB8AC3E}">
        <p14:creationId xmlns:p14="http://schemas.microsoft.com/office/powerpoint/2010/main" val="684388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Team Review of Data for Eligibility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Look at all data for trends </a:t>
            </a:r>
          </a:p>
          <a:p>
            <a:r>
              <a:rPr lang="en-US" dirty="0" smtClean="0"/>
              <a:t>Consider outside reports and information</a:t>
            </a:r>
          </a:p>
          <a:p>
            <a:r>
              <a:rPr lang="en-US" dirty="0" smtClean="0"/>
              <a:t>Observation required for any eligibility</a:t>
            </a:r>
          </a:p>
          <a:p>
            <a:r>
              <a:rPr lang="en-US" dirty="0" smtClean="0"/>
              <a:t>Examine any inconsistencies</a:t>
            </a:r>
          </a:p>
          <a:p>
            <a:r>
              <a:rPr lang="en-US" dirty="0" smtClean="0"/>
              <a:t>Review criteria</a:t>
            </a:r>
          </a:p>
          <a:p>
            <a:r>
              <a:rPr lang="en-US" dirty="0" smtClean="0"/>
              <a:t>Discuss educational need</a:t>
            </a:r>
          </a:p>
        </p:txBody>
      </p:sp>
    </p:spTree>
    <p:extLst>
      <p:ext uri="{BB962C8B-B14F-4D97-AF65-F5344CB8AC3E}">
        <p14:creationId xmlns:p14="http://schemas.microsoft.com/office/powerpoint/2010/main" val="5158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Eligibility Reminders</a:t>
            </a:r>
            <a:endParaRPr lang="en-US" dirty="0"/>
          </a:p>
        </p:txBody>
      </p:sp>
      <p:sp>
        <p:nvSpPr>
          <p:cNvPr id="74756" name="Content Placeholder 4"/>
          <p:cNvSpPr>
            <a:spLocks noGrp="1"/>
          </p:cNvSpPr>
          <p:nvPr>
            <p:ph type="subTitle" idx="4294967295"/>
          </p:nvPr>
        </p:nvSpPr>
        <p:spPr>
          <a:xfrm>
            <a:off x="762000" y="1981200"/>
            <a:ext cx="7620000" cy="44196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lnSpc>
                <a:spcPct val="21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600" i="1" dirty="0" smtClean="0">
                <a:solidFill>
                  <a:schemeClr val="tx1"/>
                </a:solidFill>
              </a:rPr>
              <a:t>“No single measure or assessment is used as the sole criterion”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4000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8 VAC 20-81-70 C 11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Examining Thresholds and Documentation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</a:t>
            </a:r>
            <a:r>
              <a:rPr lang="en-US" sz="3600" dirty="0"/>
              <a:t>included in regulation</a:t>
            </a:r>
          </a:p>
          <a:p>
            <a:pPr lvl="1"/>
            <a:r>
              <a:rPr lang="en-US" sz="3200" dirty="0" smtClean="0"/>
              <a:t>Criteria</a:t>
            </a:r>
            <a:endParaRPr lang="en-US" sz="3200" dirty="0"/>
          </a:p>
          <a:p>
            <a:pPr lvl="1"/>
            <a:r>
              <a:rPr lang="en-US" sz="3200" dirty="0" smtClean="0"/>
              <a:t>Evaluation </a:t>
            </a:r>
            <a:r>
              <a:rPr lang="en-US" sz="3200" dirty="0"/>
              <a:t>components</a:t>
            </a:r>
          </a:p>
          <a:p>
            <a:r>
              <a:rPr lang="en-US" sz="3600" dirty="0" smtClean="0"/>
              <a:t>Some </a:t>
            </a:r>
            <a:r>
              <a:rPr lang="en-US" sz="3600" dirty="0"/>
              <a:t>are set by the LEA</a:t>
            </a:r>
          </a:p>
          <a:p>
            <a:pPr lvl="1"/>
            <a:r>
              <a:rPr lang="en-US" sz="3200" dirty="0" smtClean="0"/>
              <a:t>Thresholds</a:t>
            </a:r>
            <a:endParaRPr lang="en-US" sz="3200" dirty="0"/>
          </a:p>
          <a:p>
            <a:pPr lvl="1"/>
            <a:r>
              <a:rPr lang="en-US" sz="3200" dirty="0" smtClean="0"/>
              <a:t>Documentation </a:t>
            </a:r>
            <a:r>
              <a:rPr lang="en-US" sz="3200" dirty="0"/>
              <a:t>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35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“adverse educational impact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Not </a:t>
            </a:r>
            <a:r>
              <a:rPr lang="en-US" sz="3600" dirty="0"/>
              <a:t>just grades</a:t>
            </a:r>
          </a:p>
          <a:p>
            <a:r>
              <a:rPr lang="en-US" sz="3600" dirty="0" smtClean="0"/>
              <a:t>Behaviors</a:t>
            </a:r>
            <a:r>
              <a:rPr lang="en-US" sz="3600" dirty="0"/>
              <a:t>, social emotional and other issues are </a:t>
            </a:r>
            <a:r>
              <a:rPr lang="en-US" sz="3600" dirty="0" smtClean="0"/>
              <a:t>permitted</a:t>
            </a:r>
          </a:p>
          <a:p>
            <a:r>
              <a:rPr lang="en-US" dirty="0"/>
              <a:t>Impact is on student – not family or teacher</a:t>
            </a:r>
          </a:p>
          <a:p>
            <a:endParaRPr lang="en-US" dirty="0"/>
          </a:p>
          <a:p>
            <a:endParaRPr lang="en-US" sz="3600" dirty="0"/>
          </a:p>
          <a:p>
            <a:pPr marL="109537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17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Impact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Academic</a:t>
            </a:r>
            <a:endParaRPr lang="en-US" dirty="0"/>
          </a:p>
          <a:p>
            <a:pPr lvl="1"/>
            <a:r>
              <a:rPr lang="en-US" dirty="0"/>
              <a:t>Grades</a:t>
            </a:r>
          </a:p>
          <a:p>
            <a:pPr lvl="1"/>
            <a:r>
              <a:rPr lang="en-US" dirty="0"/>
              <a:t>Difficulty with school work</a:t>
            </a:r>
          </a:p>
          <a:p>
            <a:r>
              <a:rPr lang="en-US" dirty="0"/>
              <a:t>Functional/ Social/ Emotional/ Behavioral</a:t>
            </a:r>
          </a:p>
          <a:p>
            <a:pPr lvl="1"/>
            <a:r>
              <a:rPr lang="en-US" dirty="0"/>
              <a:t>Ability to interact in school setting is impacted</a:t>
            </a:r>
          </a:p>
          <a:p>
            <a:pPr lvl="1"/>
            <a:r>
              <a:rPr lang="en-US" dirty="0"/>
              <a:t>Emotional state impacts ability to participate</a:t>
            </a:r>
          </a:p>
          <a:p>
            <a:pPr lvl="1"/>
            <a:r>
              <a:rPr lang="en-US" dirty="0"/>
              <a:t>Behaviors impact ability to participate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47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303727"/>
              </p:ext>
            </p:extLst>
          </p:nvPr>
        </p:nvGraphicFramePr>
        <p:xfrm>
          <a:off x="457200" y="533399"/>
          <a:ext cx="8229600" cy="598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16037">
                <a:tc>
                  <a:txBody>
                    <a:bodyPr/>
                    <a:lstStyle/>
                    <a:p>
                      <a:pPr lvl="1"/>
                      <a:r>
                        <a:rPr lang="en-US" sz="3200" dirty="0" smtClean="0"/>
                        <a:t>Data</a:t>
                      </a:r>
                      <a:r>
                        <a:rPr lang="en-US" sz="3200" baseline="0" dirty="0" smtClean="0"/>
                        <a:t> Considered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3200" dirty="0" smtClean="0"/>
                        <a:t>What is sufficient data?</a:t>
                      </a:r>
                      <a:endParaRPr lang="en-US" sz="3200" dirty="0"/>
                    </a:p>
                  </a:txBody>
                  <a:tcPr/>
                </a:tc>
              </a:tr>
              <a:tr h="1216037">
                <a:tc>
                  <a:txBody>
                    <a:bodyPr/>
                    <a:lstStyle/>
                    <a:p>
                      <a:pPr lvl="1"/>
                      <a:r>
                        <a:rPr lang="en-US" sz="3200" dirty="0" smtClean="0"/>
                        <a:t>Academic performance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3200" dirty="0" smtClean="0"/>
                    </a:p>
                  </a:txBody>
                  <a:tcPr/>
                </a:tc>
              </a:tr>
              <a:tr h="1124013">
                <a:tc>
                  <a:txBody>
                    <a:bodyPr/>
                    <a:lstStyle/>
                    <a:p>
                      <a:pPr lvl="1"/>
                      <a:r>
                        <a:rPr lang="en-US" sz="3200" dirty="0" smtClean="0"/>
                        <a:t>Social </a:t>
                      </a:r>
                    </a:p>
                    <a:p>
                      <a:pPr lvl="1"/>
                      <a:r>
                        <a:rPr lang="en-US" sz="3200" dirty="0" smtClean="0"/>
                        <a:t>interactions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3200" dirty="0"/>
                    </a:p>
                  </a:txBody>
                  <a:tcPr/>
                </a:tc>
              </a:tr>
              <a:tr h="1216037">
                <a:tc>
                  <a:txBody>
                    <a:bodyPr/>
                    <a:lstStyle/>
                    <a:p>
                      <a:pPr lvl="1"/>
                      <a:r>
                        <a:rPr lang="en-US" sz="3200" dirty="0" smtClean="0"/>
                        <a:t>Emotional functioning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3200"/>
                    </a:p>
                  </a:txBody>
                  <a:tcPr/>
                </a:tc>
              </a:tr>
              <a:tr h="1216037">
                <a:tc>
                  <a:txBody>
                    <a:bodyPr/>
                    <a:lstStyle/>
                    <a:p>
                      <a:pPr lvl="1"/>
                      <a:r>
                        <a:rPr lang="en-US" sz="3200" dirty="0" smtClean="0"/>
                        <a:t>Behavioral functioning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632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9144000" cy="4800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D13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305800" cy="4207213"/>
          </a:xfrm>
        </p:spPr>
        <p:txBody>
          <a:bodyPr>
            <a:normAutofit/>
          </a:bodyPr>
          <a:lstStyle/>
          <a:p>
            <a:r>
              <a:rPr lang="en-US" dirty="0"/>
              <a:t>How is </a:t>
            </a:r>
            <a:r>
              <a:rPr lang="en-US" dirty="0" smtClean="0"/>
              <a:t>“Adverse Educational  Impact” documented </a:t>
            </a:r>
            <a:r>
              <a:rPr lang="en-US" dirty="0"/>
              <a:t>in the division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data sources are considered?</a:t>
            </a:r>
          </a:p>
          <a:p>
            <a:r>
              <a:rPr lang="en-US" dirty="0" smtClean="0"/>
              <a:t>What is sufficient data</a:t>
            </a:r>
            <a:r>
              <a:rPr lang="en-US" dirty="0"/>
              <a:t> </a:t>
            </a:r>
            <a:r>
              <a:rPr lang="en-US" dirty="0" smtClean="0"/>
              <a:t>(threshold)?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457200" y="1600200"/>
            <a:ext cx="9753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228600" y="6096000"/>
            <a:ext cx="9753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34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moment to identify </a:t>
            </a:r>
            <a:r>
              <a:rPr lang="en-US" dirty="0"/>
              <a:t>y</a:t>
            </a:r>
            <a:r>
              <a:rPr lang="en-US" dirty="0" smtClean="0"/>
              <a:t>our intended outcomes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94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“need for specially designed instruction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Instruction that is distinctly different from general education in:</a:t>
            </a:r>
          </a:p>
          <a:p>
            <a:pPr lvl="1"/>
            <a:r>
              <a:rPr lang="en-US" sz="3200" dirty="0" smtClean="0"/>
              <a:t>Content</a:t>
            </a:r>
          </a:p>
          <a:p>
            <a:pPr lvl="1"/>
            <a:r>
              <a:rPr lang="en-US" dirty="0" smtClean="0"/>
              <a:t>M</a:t>
            </a:r>
            <a:r>
              <a:rPr lang="en-US" sz="3200" dirty="0" smtClean="0"/>
              <a:t>ethodology</a:t>
            </a:r>
          </a:p>
          <a:p>
            <a:pPr lvl="1"/>
            <a:r>
              <a:rPr lang="en-US" dirty="0"/>
              <a:t>D</a:t>
            </a:r>
            <a:r>
              <a:rPr lang="en-US" sz="3200" dirty="0" smtClean="0"/>
              <a:t>elivery </a:t>
            </a:r>
          </a:p>
          <a:p>
            <a:pPr lvl="2"/>
            <a:r>
              <a:rPr lang="en-US" dirty="0" smtClean="0"/>
              <a:t>Intensity</a:t>
            </a:r>
          </a:p>
          <a:p>
            <a:pPr lvl="2"/>
            <a:r>
              <a:rPr lang="en-US" dirty="0" smtClean="0"/>
              <a:t>Setting</a:t>
            </a:r>
          </a:p>
          <a:p>
            <a:r>
              <a:rPr lang="en-US" dirty="0" smtClean="0"/>
              <a:t>Not </a:t>
            </a:r>
            <a:r>
              <a:rPr lang="en-US" dirty="0"/>
              <a:t>just “accommodations”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15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451130"/>
              </p:ext>
            </p:extLst>
          </p:nvPr>
        </p:nvGraphicFramePr>
        <p:xfrm>
          <a:off x="457200" y="304800"/>
          <a:ext cx="8229600" cy="631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3581400"/>
              </a:tblGrid>
              <a:tr h="1164250">
                <a:tc>
                  <a:txBody>
                    <a:bodyPr/>
                    <a:lstStyle/>
                    <a:p>
                      <a:pPr lvl="1"/>
                      <a:r>
                        <a:rPr lang="en-US" sz="3200" dirty="0" smtClean="0"/>
                        <a:t>Data</a:t>
                      </a:r>
                      <a:r>
                        <a:rPr lang="en-US" sz="3200" baseline="0" dirty="0" smtClean="0"/>
                        <a:t> Considered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3200" dirty="0" smtClean="0"/>
                        <a:t>What is sufficient data?</a:t>
                      </a:r>
                      <a:endParaRPr lang="en-US" sz="3200" dirty="0"/>
                    </a:p>
                  </a:txBody>
                  <a:tcPr/>
                </a:tc>
              </a:tr>
              <a:tr h="1488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Evidence of methods already attempted and associated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4400"/>
                    </a:p>
                  </a:txBody>
                  <a:tcPr/>
                </a:tc>
              </a:tr>
              <a:tr h="195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Data showing responsiveness to strategies from</a:t>
                      </a:r>
                      <a:r>
                        <a:rPr lang="en-US" sz="3200" baseline="0" dirty="0" smtClean="0"/>
                        <a:t> d</a:t>
                      </a:r>
                      <a:r>
                        <a:rPr lang="en-US" sz="3200" dirty="0" smtClean="0"/>
                        <a:t>ynamic 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4400" dirty="0"/>
                    </a:p>
                  </a:txBody>
                  <a:tcPr/>
                </a:tc>
              </a:tr>
              <a:tr h="1488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Progress</a:t>
                      </a:r>
                      <a:r>
                        <a:rPr lang="en-US" sz="3200" baseline="0" dirty="0" smtClean="0"/>
                        <a:t> monitoring d</a:t>
                      </a:r>
                      <a:r>
                        <a:rPr lang="en-US" sz="3200" dirty="0" smtClean="0"/>
                        <a:t>ata</a:t>
                      </a:r>
                      <a:r>
                        <a:rPr lang="en-US" sz="3200" baseline="0" dirty="0" smtClean="0"/>
                        <a:t> from tiered interventions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352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9144000" cy="4800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D13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305800" cy="4207213"/>
          </a:xfrm>
        </p:spPr>
        <p:txBody>
          <a:bodyPr>
            <a:normAutofit/>
          </a:bodyPr>
          <a:lstStyle/>
          <a:p>
            <a:r>
              <a:rPr lang="en-US"/>
              <a:t>How </a:t>
            </a:r>
            <a:r>
              <a:rPr lang="en-US" smtClean="0"/>
              <a:t>is Specially Designed Instruction </a:t>
            </a:r>
            <a:r>
              <a:rPr lang="en-US" dirty="0" smtClean="0"/>
              <a:t>documented </a:t>
            </a:r>
            <a:r>
              <a:rPr lang="en-US" dirty="0"/>
              <a:t>in the division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data sources are considered?</a:t>
            </a:r>
          </a:p>
          <a:p>
            <a:r>
              <a:rPr lang="en-US" dirty="0" smtClean="0"/>
              <a:t>What is sufficient data</a:t>
            </a:r>
            <a:r>
              <a:rPr lang="en-US" dirty="0"/>
              <a:t> </a:t>
            </a:r>
            <a:r>
              <a:rPr lang="en-US" dirty="0" smtClean="0"/>
              <a:t>(threshold)?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457200" y="1600200"/>
            <a:ext cx="9753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228600" y="6096000"/>
            <a:ext cx="9753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66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2743200"/>
          </a:xfrm>
        </p:spPr>
        <p:txBody>
          <a:bodyPr>
            <a:normAutofit/>
          </a:bodyPr>
          <a:lstStyle/>
          <a:p>
            <a: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Thoughts? </a:t>
            </a:r>
            <a:b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Concerns?</a:t>
            </a:r>
            <a:r>
              <a:rPr lang="en-US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n-US" dirty="0" smtClean="0">
                <a:ln w="12700" cmpd="sng">
                  <a:noFill/>
                  <a:prstDash val="solid"/>
                </a:ln>
                <a:solidFill>
                  <a:schemeClr val="tx1"/>
                </a:solidFill>
              </a:rPr>
            </a:br>
            <a:endParaRPr lang="en-US" dirty="0">
              <a:ln w="12700" cmpd="sng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7884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4800600" cy="2743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Specific Disability Criteria:</a:t>
            </a:r>
            <a:br>
              <a:rPr lang="en-US" dirty="0" smtClean="0"/>
            </a:br>
            <a:r>
              <a:rPr lang="en-US" dirty="0" smtClean="0"/>
              <a:t>Establishing  Local</a:t>
            </a:r>
            <a:br>
              <a:rPr lang="en-US" dirty="0" smtClean="0"/>
            </a:br>
            <a:r>
              <a:rPr lang="en-US" dirty="0" smtClean="0"/>
              <a:t>Thresholds and Methods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specific disability criteria</a:t>
            </a:r>
          </a:p>
          <a:p>
            <a:r>
              <a:rPr lang="en-US" dirty="0" smtClean="0"/>
              <a:t>What opportunities exist to:</a:t>
            </a:r>
          </a:p>
          <a:p>
            <a:pPr lvl="1"/>
            <a:r>
              <a:rPr lang="en-US" dirty="0" smtClean="0"/>
              <a:t>Establish data sources</a:t>
            </a:r>
          </a:p>
          <a:p>
            <a:pPr lvl="1"/>
            <a:r>
              <a:rPr lang="en-US" dirty="0" smtClean="0"/>
              <a:t>Set thresholds</a:t>
            </a:r>
          </a:p>
          <a:p>
            <a:pPr lvl="1"/>
            <a:r>
              <a:rPr lang="en-US" dirty="0" smtClean="0"/>
              <a:t>Provide guidance</a:t>
            </a:r>
          </a:p>
          <a:p>
            <a:pPr lvl="1"/>
            <a:r>
              <a:rPr lang="en-US" dirty="0" smtClean="0"/>
              <a:t>Clarify procedures or policy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35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staff leaders or resources</a:t>
            </a:r>
          </a:p>
          <a:p>
            <a:r>
              <a:rPr lang="en-US" dirty="0" smtClean="0"/>
              <a:t>Strive for consistency</a:t>
            </a:r>
          </a:p>
          <a:p>
            <a:r>
              <a:rPr lang="en-US" dirty="0" smtClean="0"/>
              <a:t>Develop guidance or resources</a:t>
            </a:r>
          </a:p>
          <a:p>
            <a:r>
              <a:rPr lang="en-US" dirty="0" smtClean="0"/>
              <a:t>Seek additional professional development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10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r="44767"/>
          <a:stretch/>
        </p:blipFill>
        <p:spPr>
          <a:xfrm>
            <a:off x="3429000" y="304800"/>
            <a:ext cx="5029200" cy="60513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n w="12700" cmpd="sng">
                  <a:noFill/>
                  <a:prstDash val="solid"/>
                </a:ln>
                <a:solidFill>
                  <a:schemeClr val="bg1"/>
                </a:solidFill>
              </a:rPr>
              <a:t>SLD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75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smtClean="0"/>
              <a:t>SLD Team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8" t="26501" r="20066" b="10835"/>
          <a:stretch/>
        </p:blipFill>
        <p:spPr bwMode="auto">
          <a:xfrm>
            <a:off x="304800" y="1371600"/>
            <a:ext cx="8534400" cy="517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13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Areas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developing guidance or establishing thresholds for:</a:t>
            </a:r>
          </a:p>
          <a:p>
            <a:pPr lvl="1"/>
            <a:r>
              <a:rPr lang="en-US" dirty="0" smtClean="0"/>
              <a:t>Related services</a:t>
            </a:r>
          </a:p>
          <a:p>
            <a:pPr lvl="2"/>
            <a:r>
              <a:rPr lang="en-US" dirty="0" smtClean="0"/>
              <a:t>OT; PT; Assistive Technology</a:t>
            </a:r>
          </a:p>
          <a:p>
            <a:pPr lvl="1"/>
            <a:r>
              <a:rPr lang="en-US" dirty="0" smtClean="0"/>
              <a:t>Testing accommodations</a:t>
            </a:r>
          </a:p>
          <a:p>
            <a:pPr lvl="2"/>
            <a:r>
              <a:rPr lang="en-US" dirty="0" smtClean="0"/>
              <a:t>Read aloud</a:t>
            </a:r>
          </a:p>
          <a:p>
            <a:pPr lvl="1"/>
            <a:r>
              <a:rPr lang="en-US" dirty="0" smtClean="0"/>
              <a:t>Manifestation determination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3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0100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316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4" t="26045" r="18587" b="11157"/>
          <a:stretch/>
        </p:blipFill>
        <p:spPr bwMode="auto">
          <a:xfrm>
            <a:off x="609600" y="1637413"/>
            <a:ext cx="8001000" cy="476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97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from today’s session are available on the VDOE Special Education web page.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62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 for coming!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Regulations, Policy and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Regulations must be followed</a:t>
            </a:r>
          </a:p>
          <a:p>
            <a:pPr lvl="1"/>
            <a:r>
              <a:rPr lang="en-US" dirty="0" smtClean="0"/>
              <a:t>Federal and state considerations</a:t>
            </a:r>
          </a:p>
          <a:p>
            <a:pPr lvl="1"/>
            <a:r>
              <a:rPr lang="en-US" dirty="0" smtClean="0"/>
              <a:t>Compliance</a:t>
            </a:r>
          </a:p>
          <a:p>
            <a:r>
              <a:rPr lang="en-US" dirty="0" smtClean="0"/>
              <a:t>LEA Policy and Procedures</a:t>
            </a:r>
          </a:p>
          <a:p>
            <a:r>
              <a:rPr lang="en-US" dirty="0" smtClean="0"/>
              <a:t>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6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Interpretive Authority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Once a law or regulation is written, LEAs have “interpretive authority”</a:t>
            </a:r>
          </a:p>
          <a:p>
            <a:pPr lvl="1"/>
            <a:r>
              <a:rPr lang="en-US" dirty="0" smtClean="0"/>
              <a:t>The right to interpret regulations and provide clarification to assist in the implementation of the regulation</a:t>
            </a:r>
          </a:p>
          <a:p>
            <a:pPr eaLnBrk="1" hangingPunct="1"/>
            <a:r>
              <a:rPr lang="en-US" dirty="0" smtClean="0"/>
              <a:t>Cannot conflict with law or regulations</a:t>
            </a:r>
          </a:p>
          <a:p>
            <a:pPr eaLnBrk="1" hangingPunct="1"/>
            <a:r>
              <a:rPr lang="en-US" dirty="0" smtClean="0"/>
              <a:t>Consider carefully any unintended exclusions or limitations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Interpretive Authority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interpretations may be written as:</a:t>
            </a:r>
          </a:p>
          <a:p>
            <a:pPr lvl="1"/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Procedures</a:t>
            </a:r>
          </a:p>
          <a:p>
            <a:pPr lvl="1"/>
            <a:r>
              <a:rPr lang="en-US" dirty="0" smtClean="0"/>
              <a:t>Guidance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8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«"/>
            </a:pPr>
            <a:r>
              <a:rPr lang="en-US" sz="4000" dirty="0"/>
              <a:t> It is the LEA’s responsibility to provide </a:t>
            </a:r>
            <a:r>
              <a:rPr lang="en-US" sz="4000" dirty="0" smtClean="0"/>
              <a:t>interpretation.   </a:t>
            </a:r>
          </a:p>
          <a:p>
            <a:pPr>
              <a:buFont typeface="Wingdings" panose="05000000000000000000" pitchFamily="2" charset="2"/>
              <a:buChar char="«"/>
            </a:pPr>
            <a:endParaRPr lang="en-US" sz="4000" dirty="0" smtClean="0"/>
          </a:p>
          <a:p>
            <a:pPr>
              <a:buFont typeface="Wingdings" panose="05000000000000000000" pitchFamily="2" charset="2"/>
              <a:buChar char="«"/>
            </a:pPr>
            <a:r>
              <a:rPr lang="en-US" sz="4000" dirty="0"/>
              <a:t> Individual interpretation leads to </a:t>
            </a:r>
            <a:r>
              <a:rPr lang="en-US" sz="4000" dirty="0" smtClean="0"/>
              <a:t>inconsistency.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371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Team Processing and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t="27174" r="18571" b="7466"/>
          <a:stretch/>
        </p:blipFill>
        <p:spPr bwMode="auto">
          <a:xfrm>
            <a:off x="457200" y="1371600"/>
            <a:ext cx="8305800" cy="51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037403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10429</TotalTime>
  <Words>805</Words>
  <Application>Microsoft Office PowerPoint</Application>
  <PresentationFormat>On-screen Show (4:3)</PresentationFormat>
  <Paragraphs>172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Thatch</vt:lpstr>
      <vt:lpstr>PowerPoint Presentation</vt:lpstr>
      <vt:lpstr>VDOE Intended Outcomes</vt:lpstr>
      <vt:lpstr>PowerPoint Presentation</vt:lpstr>
      <vt:lpstr>PowerPoint Presentation</vt:lpstr>
      <vt:lpstr>Regulations, Policy and Guidance</vt:lpstr>
      <vt:lpstr>Interpretive Authority</vt:lpstr>
      <vt:lpstr>Interpretive Authority </vt:lpstr>
      <vt:lpstr>PowerPoint Presentation</vt:lpstr>
      <vt:lpstr>Team Processing and Notes</vt:lpstr>
      <vt:lpstr>PowerPoint Presentation</vt:lpstr>
      <vt:lpstr>Sources of Data</vt:lpstr>
      <vt:lpstr>Sources of Data</vt:lpstr>
      <vt:lpstr>Types of Assessment Data</vt:lpstr>
      <vt:lpstr>PowerPoint Presentation</vt:lpstr>
      <vt:lpstr>PowerPoint Presentation</vt:lpstr>
      <vt:lpstr>Educational Identification vs. Medical/Clinical Diagnosis</vt:lpstr>
      <vt:lpstr>Others Areas of Impact</vt:lpstr>
      <vt:lpstr>PowerPoint Presentation</vt:lpstr>
      <vt:lpstr>Thoughts?   Concerns? </vt:lpstr>
      <vt:lpstr>Eligibility</vt:lpstr>
      <vt:lpstr>Virginia Eligibility Criteria</vt:lpstr>
      <vt:lpstr>For any disability area the team must provide documentation that:</vt:lpstr>
      <vt:lpstr>Team Review of Data for Eligibility</vt:lpstr>
      <vt:lpstr>Eligibility Reminders</vt:lpstr>
      <vt:lpstr>Examining Thresholds and Documentation Requirements</vt:lpstr>
      <vt:lpstr>What is “adverse educational impact”?</vt:lpstr>
      <vt:lpstr>Educational Impact Examples</vt:lpstr>
      <vt:lpstr>PowerPoint Presentation</vt:lpstr>
      <vt:lpstr>PowerPoint Presentation</vt:lpstr>
      <vt:lpstr>What is “need for specially designed instruction”?</vt:lpstr>
      <vt:lpstr>PowerPoint Presentation</vt:lpstr>
      <vt:lpstr>PowerPoint Presentation</vt:lpstr>
      <vt:lpstr>Thoughts?   Concerns? </vt:lpstr>
      <vt:lpstr>Specific Disability Criteria: Establishing  Local Thresholds and Methods</vt:lpstr>
      <vt:lpstr>General Process</vt:lpstr>
      <vt:lpstr>Identify Opportunities</vt:lpstr>
      <vt:lpstr>SLD </vt:lpstr>
      <vt:lpstr>SLD Team Discussion</vt:lpstr>
      <vt:lpstr>Additional Areas</vt:lpstr>
      <vt:lpstr>Action Planning</vt:lpstr>
      <vt:lpstr>Resources</vt:lpstr>
      <vt:lpstr>Thank you for coming!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 Catherine Ireland</dc:creator>
  <cp:lastModifiedBy>Marie Catherine Ireland</cp:lastModifiedBy>
  <cp:revision>137</cp:revision>
  <cp:lastPrinted>2017-01-18T20:02:20Z</cp:lastPrinted>
  <dcterms:created xsi:type="dcterms:W3CDTF">2011-11-03T14:32:22Z</dcterms:created>
  <dcterms:modified xsi:type="dcterms:W3CDTF">2017-01-18T20:15:22Z</dcterms:modified>
</cp:coreProperties>
</file>