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721" r:id="rId3"/>
    <p:sldId id="661" r:id="rId4"/>
    <p:sldId id="662" r:id="rId5"/>
    <p:sldId id="663" r:id="rId6"/>
    <p:sldId id="664" r:id="rId7"/>
    <p:sldId id="665" r:id="rId8"/>
    <p:sldId id="272" r:id="rId9"/>
    <p:sldId id="667" r:id="rId10"/>
    <p:sldId id="736" r:id="rId11"/>
    <p:sldId id="669" r:id="rId12"/>
    <p:sldId id="735" r:id="rId13"/>
    <p:sldId id="273" r:id="rId14"/>
    <p:sldId id="670" r:id="rId15"/>
    <p:sldId id="275" r:id="rId16"/>
    <p:sldId id="277" r:id="rId17"/>
    <p:sldId id="671" r:id="rId18"/>
    <p:sldId id="737" r:id="rId19"/>
    <p:sldId id="656" r:id="rId20"/>
    <p:sldId id="657" r:id="rId21"/>
    <p:sldId id="279" r:id="rId22"/>
    <p:sldId id="659" r:id="rId23"/>
    <p:sldId id="658" r:id="rId24"/>
    <p:sldId id="660" r:id="rId25"/>
    <p:sldId id="278" r:id="rId26"/>
    <p:sldId id="718" r:id="rId27"/>
    <p:sldId id="654" r:id="rId28"/>
    <p:sldId id="655" r:id="rId29"/>
    <p:sldId id="649" r:id="rId30"/>
    <p:sldId id="648"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E67CCD1-63DC-4EEA-B5C3-B3CD4D472560}" type="datetimeFigureOut">
              <a:rPr lang="en-US" smtClean="0"/>
              <a:t>10/11/2024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F25A52F-194A-4931-B76D-FBA2CD4A6DBA}" type="slidenum">
              <a:rPr lang="en-US" smtClean="0"/>
              <a:t>‹#›</a:t>
            </a:fld>
            <a:endParaRPr lang="en-US"/>
          </a:p>
        </p:txBody>
      </p:sp>
    </p:spTree>
    <p:extLst>
      <p:ext uri="{BB962C8B-B14F-4D97-AF65-F5344CB8AC3E}">
        <p14:creationId xmlns:p14="http://schemas.microsoft.com/office/powerpoint/2010/main" val="32571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24</a:t>
            </a:fld>
            <a:endParaRPr lang="en-US" dirty="0"/>
          </a:p>
        </p:txBody>
      </p:sp>
    </p:spTree>
    <p:extLst>
      <p:ext uri="{BB962C8B-B14F-4D97-AF65-F5344CB8AC3E}">
        <p14:creationId xmlns:p14="http://schemas.microsoft.com/office/powerpoint/2010/main" val="39099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31:notes"/>
          <p:cNvSpPr>
            <a:spLocks noGrp="1" noRot="1" noChangeAspect="1"/>
          </p:cNvSpPr>
          <p:nvPr>
            <p:ph type="sldImg" idx="2"/>
          </p:nvPr>
        </p:nvSpPr>
        <p:spPr>
          <a:xfrm>
            <a:off x="415925" y="692150"/>
            <a:ext cx="6167438"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31:notes"/>
          <p:cNvSpPr txBox="1">
            <a:spLocks noGrp="1"/>
          </p:cNvSpPr>
          <p:nvPr>
            <p:ph type="body" idx="1"/>
          </p:nvPr>
        </p:nvSpPr>
        <p:spPr>
          <a:xfrm>
            <a:off x="699927" y="4393144"/>
            <a:ext cx="5599408" cy="4161920"/>
          </a:xfrm>
          <a:prstGeom prst="rect">
            <a:avLst/>
          </a:prstGeom>
          <a:noFill/>
          <a:ln>
            <a:noFill/>
          </a:ln>
        </p:spPr>
        <p:txBody>
          <a:bodyPr spcFirstLastPara="1" wrap="square" lIns="92362" tIns="46155" rIns="92362" bIns="46155" anchor="t" anchorCtr="0">
            <a:noAutofit/>
          </a:bodyPr>
          <a:lstStyle/>
          <a:p>
            <a:pPr>
              <a:buClr>
                <a:schemeClr val="dk1"/>
              </a:buClr>
              <a:buSzPts val="1400"/>
            </a:pPr>
            <a:endParaRPr sz="1400" dirty="0"/>
          </a:p>
        </p:txBody>
      </p:sp>
      <p:sp>
        <p:nvSpPr>
          <p:cNvPr id="1562" name="Google Shape;1562;p131:notes"/>
          <p:cNvSpPr txBox="1">
            <a:spLocks noGrp="1"/>
          </p:cNvSpPr>
          <p:nvPr>
            <p:ph type="sldNum" idx="12"/>
          </p:nvPr>
        </p:nvSpPr>
        <p:spPr>
          <a:xfrm>
            <a:off x="3964630" y="8784670"/>
            <a:ext cx="3033013" cy="462436"/>
          </a:xfrm>
          <a:prstGeom prst="rect">
            <a:avLst/>
          </a:prstGeom>
          <a:noFill/>
          <a:ln>
            <a:noFill/>
          </a:ln>
        </p:spPr>
        <p:txBody>
          <a:bodyPr spcFirstLastPara="1" wrap="square" lIns="92362" tIns="46155" rIns="92362" bIns="46155" anchor="b" anchorCtr="0">
            <a:noAutofit/>
          </a:bodyPr>
          <a:lstStyle/>
          <a:p>
            <a:pPr defTabSz="917966">
              <a:buClr>
                <a:prstClr val="black"/>
              </a:buClr>
              <a:buSzPts val="1400"/>
              <a:defRPr/>
            </a:pPr>
            <a:fld id="{00000000-1234-1234-1234-123412341234}" type="slidenum">
              <a:rPr lang="en" sz="1400">
                <a:solidFill>
                  <a:prstClr val="black"/>
                </a:solidFill>
                <a:latin typeface="Calibri" panose="020F0502020204030204"/>
              </a:rPr>
              <a:pPr defTabSz="917966">
                <a:buClr>
                  <a:prstClr val="black"/>
                </a:buClr>
                <a:buSzPts val="1400"/>
                <a:defRPr/>
              </a:pPr>
              <a:t>27</a:t>
            </a:fld>
            <a:endParaRPr sz="1400" dirty="0">
              <a:solidFill>
                <a:prstClr val="black"/>
              </a:solidFill>
              <a:latin typeface="Calibri" panose="020F0502020204030204"/>
            </a:endParaRPr>
          </a:p>
        </p:txBody>
      </p:sp>
    </p:spTree>
    <p:extLst>
      <p:ext uri="{BB962C8B-B14F-4D97-AF65-F5344CB8AC3E}">
        <p14:creationId xmlns:p14="http://schemas.microsoft.com/office/powerpoint/2010/main" val="345261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31:notes"/>
          <p:cNvSpPr>
            <a:spLocks noGrp="1" noRot="1" noChangeAspect="1"/>
          </p:cNvSpPr>
          <p:nvPr>
            <p:ph type="sldImg" idx="2"/>
          </p:nvPr>
        </p:nvSpPr>
        <p:spPr>
          <a:xfrm>
            <a:off x="415925" y="692150"/>
            <a:ext cx="6167438"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31:notes"/>
          <p:cNvSpPr txBox="1">
            <a:spLocks noGrp="1"/>
          </p:cNvSpPr>
          <p:nvPr>
            <p:ph type="body" idx="1"/>
          </p:nvPr>
        </p:nvSpPr>
        <p:spPr>
          <a:xfrm>
            <a:off x="699927" y="4393144"/>
            <a:ext cx="5599408" cy="4161920"/>
          </a:xfrm>
          <a:prstGeom prst="rect">
            <a:avLst/>
          </a:prstGeom>
          <a:noFill/>
          <a:ln>
            <a:noFill/>
          </a:ln>
        </p:spPr>
        <p:txBody>
          <a:bodyPr spcFirstLastPara="1" wrap="square" lIns="92362" tIns="46155" rIns="92362" bIns="46155" anchor="t" anchorCtr="0">
            <a:noAutofit/>
          </a:bodyPr>
          <a:lstStyle/>
          <a:p>
            <a:pPr>
              <a:buClr>
                <a:schemeClr val="dk1"/>
              </a:buClr>
              <a:buSzPts val="1400"/>
            </a:pPr>
            <a:endParaRPr sz="1400" dirty="0"/>
          </a:p>
        </p:txBody>
      </p:sp>
      <p:sp>
        <p:nvSpPr>
          <p:cNvPr id="1562" name="Google Shape;1562;p131:notes"/>
          <p:cNvSpPr txBox="1">
            <a:spLocks noGrp="1"/>
          </p:cNvSpPr>
          <p:nvPr>
            <p:ph type="sldNum" idx="12"/>
          </p:nvPr>
        </p:nvSpPr>
        <p:spPr>
          <a:xfrm>
            <a:off x="3964630" y="8784670"/>
            <a:ext cx="3033013" cy="462436"/>
          </a:xfrm>
          <a:prstGeom prst="rect">
            <a:avLst/>
          </a:prstGeom>
          <a:noFill/>
          <a:ln>
            <a:noFill/>
          </a:ln>
        </p:spPr>
        <p:txBody>
          <a:bodyPr spcFirstLastPara="1" wrap="square" lIns="92362" tIns="46155" rIns="92362" bIns="46155" anchor="b" anchorCtr="0">
            <a:noAutofit/>
          </a:bodyPr>
          <a:lstStyle/>
          <a:p>
            <a:pPr defTabSz="916497">
              <a:buClr>
                <a:srgbClr val="000000"/>
              </a:buClr>
              <a:buSzPts val="1400"/>
              <a:defRPr/>
            </a:pPr>
            <a:fld id="{00000000-1234-1234-1234-123412341234}" type="slidenum">
              <a:rPr lang="en" sz="1400" kern="0">
                <a:solidFill>
                  <a:srgbClr val="000000"/>
                </a:solidFill>
                <a:latin typeface="Arial"/>
                <a:cs typeface="Arial"/>
                <a:sym typeface="Arial"/>
              </a:rPr>
              <a:pPr defTabSz="916497">
                <a:buClr>
                  <a:srgbClr val="000000"/>
                </a:buClr>
                <a:buSzPts val="1400"/>
                <a:defRPr/>
              </a:pPr>
              <a:t>28</a:t>
            </a:fld>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3959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31:notes"/>
          <p:cNvSpPr>
            <a:spLocks noGrp="1" noRot="1" noChangeAspect="1"/>
          </p:cNvSpPr>
          <p:nvPr>
            <p:ph type="sldImg" idx="2"/>
          </p:nvPr>
        </p:nvSpPr>
        <p:spPr>
          <a:xfrm>
            <a:off x="415925" y="692150"/>
            <a:ext cx="6167438"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31:notes"/>
          <p:cNvSpPr txBox="1">
            <a:spLocks noGrp="1"/>
          </p:cNvSpPr>
          <p:nvPr>
            <p:ph type="body" idx="1"/>
          </p:nvPr>
        </p:nvSpPr>
        <p:spPr>
          <a:xfrm>
            <a:off x="699927" y="4393144"/>
            <a:ext cx="5599408" cy="4161920"/>
          </a:xfrm>
          <a:prstGeom prst="rect">
            <a:avLst/>
          </a:prstGeom>
          <a:noFill/>
          <a:ln>
            <a:noFill/>
          </a:ln>
        </p:spPr>
        <p:txBody>
          <a:bodyPr spcFirstLastPara="1" wrap="square" lIns="92362" tIns="46155" rIns="92362" bIns="46155" anchor="t" anchorCtr="0">
            <a:noAutofit/>
          </a:bodyPr>
          <a:lstStyle/>
          <a:p>
            <a:pPr>
              <a:buClr>
                <a:schemeClr val="dk1"/>
              </a:buClr>
              <a:buSzPts val="1400"/>
            </a:pPr>
            <a:endParaRPr sz="1400" dirty="0"/>
          </a:p>
        </p:txBody>
      </p:sp>
      <p:sp>
        <p:nvSpPr>
          <p:cNvPr id="1562" name="Google Shape;1562;p131:notes"/>
          <p:cNvSpPr txBox="1">
            <a:spLocks noGrp="1"/>
          </p:cNvSpPr>
          <p:nvPr>
            <p:ph type="sldNum" idx="12"/>
          </p:nvPr>
        </p:nvSpPr>
        <p:spPr>
          <a:xfrm>
            <a:off x="3964630" y="8784670"/>
            <a:ext cx="3033013" cy="462436"/>
          </a:xfrm>
          <a:prstGeom prst="rect">
            <a:avLst/>
          </a:prstGeom>
          <a:noFill/>
          <a:ln>
            <a:noFill/>
          </a:ln>
        </p:spPr>
        <p:txBody>
          <a:bodyPr spcFirstLastPara="1" wrap="square" lIns="92362" tIns="46155" rIns="92362" bIns="46155" anchor="b" anchorCtr="0">
            <a:noAutofit/>
          </a:bodyPr>
          <a:lstStyle/>
          <a:p>
            <a:pPr defTabSz="917966">
              <a:buClr>
                <a:prstClr val="black"/>
              </a:buClr>
              <a:buSzPts val="1400"/>
              <a:defRPr/>
            </a:pPr>
            <a:fld id="{00000000-1234-1234-1234-123412341234}" type="slidenum">
              <a:rPr lang="en" sz="1400">
                <a:solidFill>
                  <a:prstClr val="black"/>
                </a:solidFill>
                <a:latin typeface="Calibri" panose="020F0502020204030204"/>
              </a:rPr>
              <a:pPr defTabSz="917966">
                <a:buClr>
                  <a:prstClr val="black"/>
                </a:buClr>
                <a:buSzPts val="1400"/>
                <a:defRPr/>
              </a:pPr>
              <a:t>29</a:t>
            </a:fld>
            <a:endParaRPr sz="1400" dirty="0">
              <a:solidFill>
                <a:prstClr val="black"/>
              </a:solidFill>
              <a:latin typeface="Calibri" panose="020F0502020204030204"/>
            </a:endParaRPr>
          </a:p>
        </p:txBody>
      </p:sp>
    </p:spTree>
    <p:extLst>
      <p:ext uri="{BB962C8B-B14F-4D97-AF65-F5344CB8AC3E}">
        <p14:creationId xmlns:p14="http://schemas.microsoft.com/office/powerpoint/2010/main" val="358686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31:notes"/>
          <p:cNvSpPr>
            <a:spLocks noGrp="1" noRot="1" noChangeAspect="1"/>
          </p:cNvSpPr>
          <p:nvPr>
            <p:ph type="sldImg" idx="2"/>
          </p:nvPr>
        </p:nvSpPr>
        <p:spPr>
          <a:xfrm>
            <a:off x="417513" y="693738"/>
            <a:ext cx="6175375" cy="3473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31:notes"/>
          <p:cNvSpPr txBox="1">
            <a:spLocks noGrp="1"/>
          </p:cNvSpPr>
          <p:nvPr>
            <p:ph type="body" idx="1"/>
          </p:nvPr>
        </p:nvSpPr>
        <p:spPr>
          <a:xfrm>
            <a:off x="701195" y="4399145"/>
            <a:ext cx="5609552" cy="4167605"/>
          </a:xfrm>
          <a:prstGeom prst="rect">
            <a:avLst/>
          </a:prstGeom>
          <a:noFill/>
          <a:ln>
            <a:noFill/>
          </a:ln>
        </p:spPr>
        <p:txBody>
          <a:bodyPr spcFirstLastPara="1" wrap="square" lIns="92509" tIns="46230" rIns="92509" bIns="46230" anchor="t" anchorCtr="0">
            <a:noAutofit/>
          </a:bodyPr>
          <a:lstStyle/>
          <a:p>
            <a:pPr>
              <a:buClr>
                <a:schemeClr val="dk1"/>
              </a:buClr>
              <a:buSzPts val="1400"/>
            </a:pPr>
            <a:endParaRPr sz="1400" dirty="0"/>
          </a:p>
        </p:txBody>
      </p:sp>
      <p:sp>
        <p:nvSpPr>
          <p:cNvPr id="1562" name="Google Shape;1562;p131:notes"/>
          <p:cNvSpPr txBox="1">
            <a:spLocks noGrp="1"/>
          </p:cNvSpPr>
          <p:nvPr>
            <p:ph type="sldNum" idx="12"/>
          </p:nvPr>
        </p:nvSpPr>
        <p:spPr>
          <a:xfrm>
            <a:off x="3971812" y="8796671"/>
            <a:ext cx="3038508" cy="463067"/>
          </a:xfrm>
          <a:prstGeom prst="rect">
            <a:avLst/>
          </a:prstGeom>
          <a:noFill/>
          <a:ln>
            <a:noFill/>
          </a:ln>
        </p:spPr>
        <p:txBody>
          <a:bodyPr spcFirstLastPara="1" wrap="square" lIns="92509" tIns="46230" rIns="92509" bIns="46230" anchor="b" anchorCtr="0">
            <a:noAutofit/>
          </a:bodyPr>
          <a:lstStyle/>
          <a:p>
            <a:pPr defTabSz="917966">
              <a:buClr>
                <a:prstClr val="black"/>
              </a:buClr>
              <a:buSzPts val="1400"/>
              <a:defRPr/>
            </a:pPr>
            <a:fld id="{00000000-1234-1234-1234-123412341234}" type="slidenum">
              <a:rPr lang="en" sz="1400">
                <a:solidFill>
                  <a:prstClr val="black"/>
                </a:solidFill>
                <a:latin typeface="Calibri" panose="020F0502020204030204"/>
              </a:rPr>
              <a:pPr defTabSz="917966">
                <a:buClr>
                  <a:prstClr val="black"/>
                </a:buClr>
                <a:buSzPts val="1400"/>
                <a:defRPr/>
              </a:pPr>
              <a:t>30</a:t>
            </a:fld>
            <a:endParaRPr sz="1400" dirty="0">
              <a:solidFill>
                <a:prstClr val="black"/>
              </a:solidFill>
              <a:latin typeface="Calibri" panose="020F0502020204030204"/>
            </a:endParaRPr>
          </a:p>
        </p:txBody>
      </p:sp>
    </p:spTree>
    <p:extLst>
      <p:ext uri="{BB962C8B-B14F-4D97-AF65-F5344CB8AC3E}">
        <p14:creationId xmlns:p14="http://schemas.microsoft.com/office/powerpoint/2010/main" val="203216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57927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93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4930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00113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78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5039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72871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749878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5279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057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41401391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3115859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3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79054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92520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1515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89977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1693393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e.virginia.gov/home/showpublisheddocument/32196/638404861845268018"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tableau.com/views/TrailblazersLaborMarketDataToolforNewCTECourseApplications/LaborMarketDataTool-DEMO?:language=en-US&amp;:sid=&amp;:display_count=n&amp;:origin=viz_share_link" TargetMode="External"/><Relationship Id="rId2" Type="http://schemas.openxmlformats.org/officeDocument/2006/relationships/hyperlink" Target="https://ctetrailblazers.org/wp-content/uploads/2024/02/New-CTE-Course-Tool-Instructions.pdf"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public.tableau.com/views/LWDAMap/LWDAMap?:language=en-US&amp;:sid=&amp;:display_count=n&amp;:origin=viz_share_link" TargetMode="External"/><Relationship Id="rId4" Type="http://schemas.openxmlformats.org/officeDocument/2006/relationships/hyperlink" Target="https://ctetrailblazers.org/labor-market-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career-and-technical-education-cte/cte-program-administration-management/cte-professional-development"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hyperlink" Target="https://doe-virginia-gov.zoom.us/rec/share/405xf5xseaU1-BEqIllrhfUvsZtedvMHy48NWPn54PbCzqCh72LDsofe5BejTUu_.Pl1jCop4h2XiTOG6?startTime=170915070000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ublic.tableau.com/views/TrailblazersLaborMarketDataToolforNewCTECourseApplications/LaborMarketDataTool-DEMO?:language=en-US&amp;:sid=&amp;:display_count=n&amp;:origin=viz_share_link"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mailto:CTE@doe.virginia.gov"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jospeh.ryder@vdoe.virginia.gov" TargetMode="External"/><Relationship Id="rId7" Type="http://schemas.openxmlformats.org/officeDocument/2006/relationships/hyperlink" Target="mailto:Karen.charney@doe.virginia.gov"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mailto:sharon.acuff@doe.virginia.gov" TargetMode="External"/><Relationship Id="rId5" Type="http://schemas.openxmlformats.org/officeDocument/2006/relationships/hyperlink" Target="mailto:william.hatch@doe.virginia.gov" TargetMode="External"/><Relationship Id="rId4" Type="http://schemas.openxmlformats.org/officeDocument/2006/relationships/hyperlink" Target="mailto:kelly.davis@doe.virginia.gov"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Lynn.basham@doe.virginia.gov" TargetMode="External"/><Relationship Id="rId3" Type="http://schemas.openxmlformats.org/officeDocument/2006/relationships/hyperlink" Target="mailto:Laveta.nutter@doe.virginia.gov" TargetMode="External"/><Relationship Id="rId7" Type="http://schemas.openxmlformats.org/officeDocument/2006/relationships/hyperlink" Target="mailto:cte@doe.virginia.gov"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mailto:Crystal.stokes@doe.virginia.gov" TargetMode="External"/><Relationship Id="rId5" Type="http://schemas.openxmlformats.org/officeDocument/2006/relationships/hyperlink" Target="mailto:Heather.jones@doe.virginia.gov" TargetMode="External"/><Relationship Id="rId4" Type="http://schemas.openxmlformats.org/officeDocument/2006/relationships/hyperlink" Target="mailto:Judith.sams@doe.virgini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jospeh.ryder@vdoe.virginia.gov"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mailto:bernard.williams@doe.virginia.gov" TargetMode="External"/><Relationship Id="rId5" Type="http://schemas.openxmlformats.org/officeDocument/2006/relationships/hyperlink" Target="mailto:jane.brown@doe.virginia.gov" TargetMode="External"/><Relationship Id="rId4" Type="http://schemas.openxmlformats.org/officeDocument/2006/relationships/hyperlink" Target="mailto:ashley.robbins@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8" Type="http://schemas.openxmlformats.org/officeDocument/2006/relationships/hyperlink" Target="mailto:amy.hammond@doe.virginia.gov" TargetMode="External"/><Relationship Id="rId3" Type="http://schemas.openxmlformats.org/officeDocument/2006/relationships/image" Target="../media/image25.png"/><Relationship Id="rId7" Type="http://schemas.openxmlformats.org/officeDocument/2006/relationships/hyperlink" Target="mailto:susan.mcnamara@doe.virginia.gov"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mailto:kristi.allison@do.virginia.gov" TargetMode="External"/><Relationship Id="rId11" Type="http://schemas.openxmlformats.org/officeDocument/2006/relationships/hyperlink" Target="mailto:tamantha.hurt@doe.virginia.gov" TargetMode="External"/><Relationship Id="rId5" Type="http://schemas.openxmlformats.org/officeDocument/2006/relationships/hyperlink" Target="mailto:nikki.finley@doe.virginia.gov" TargetMode="External"/><Relationship Id="rId10" Type="http://schemas.openxmlformats.org/officeDocument/2006/relationships/hyperlink" Target="mailto:jan.huffman@doe.virginia.gov" TargetMode="External"/><Relationship Id="rId4" Type="http://schemas.openxmlformats.org/officeDocument/2006/relationships/hyperlink" Target="mailto:erika.temple@doe.virginia.gov" TargetMode="External"/><Relationship Id="rId9" Type="http://schemas.openxmlformats.org/officeDocument/2006/relationships/hyperlink" Target="mailto:kimberly.radford@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jlarc.virginia.gov/pdfs/reports/Rpt463.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law.lis.virginia.gov/admincode/title8/agency20/chapter120/section110/"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CTE@doe.virginia.gov"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oe.virginia.gov/teaching-learning-assessment/k-12-standards-instruction/career-and-technical-education-cte/administratio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997" y="136525"/>
            <a:ext cx="9235299" cy="1938863"/>
          </a:xfrm>
        </p:spPr>
        <p:txBody>
          <a:bodyPr>
            <a:normAutofit/>
          </a:bodyPr>
          <a:lstStyle/>
          <a:p>
            <a:r>
              <a:rPr lang="en-US" sz="4400" dirty="0"/>
              <a:t>Office of </a:t>
            </a:r>
            <a:br>
              <a:rPr lang="en-US" sz="4400" dirty="0"/>
            </a:br>
            <a:r>
              <a:rPr lang="en-US" sz="4400" dirty="0"/>
              <a:t>Career and Technical Education</a:t>
            </a:r>
          </a:p>
        </p:txBody>
      </p:sp>
      <p:sp>
        <p:nvSpPr>
          <p:cNvPr id="3" name="Subtitle 2"/>
          <p:cNvSpPr>
            <a:spLocks noGrp="1"/>
          </p:cNvSpPr>
          <p:nvPr>
            <p:ph type="subTitle" idx="1"/>
          </p:nvPr>
        </p:nvSpPr>
        <p:spPr>
          <a:xfrm>
            <a:off x="453887" y="3429000"/>
            <a:ext cx="5642113" cy="1093095"/>
          </a:xfrm>
        </p:spPr>
        <p:txBody>
          <a:bodyPr>
            <a:normAutofit lnSpcReduction="10000"/>
          </a:bodyPr>
          <a:lstStyle/>
          <a:p>
            <a:r>
              <a:rPr lang="en-US" sz="3200" dirty="0"/>
              <a:t>2024 VACTEA Annual Conference</a:t>
            </a:r>
          </a:p>
          <a:p>
            <a:r>
              <a:rPr lang="en-US" sz="3200" dirty="0"/>
              <a:t>New Course Application</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8200" y="1739235"/>
            <a:ext cx="10515600" cy="2852737"/>
          </a:xfrm>
        </p:spPr>
        <p:txBody>
          <a:bodyPr>
            <a:normAutofit/>
          </a:bodyPr>
          <a:lstStyle/>
          <a:p>
            <a:r>
              <a:rPr lang="en-US" sz="5400" dirty="0">
                <a:solidFill>
                  <a:schemeClr val="tx1"/>
                </a:solidFill>
              </a:rPr>
              <a:t>Program Course Information</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Tree>
    <p:extLst>
      <p:ext uri="{BB962C8B-B14F-4D97-AF65-F5344CB8AC3E}">
        <p14:creationId xmlns:p14="http://schemas.microsoft.com/office/powerpoint/2010/main" val="376472999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fontScale="90000"/>
          </a:bodyPr>
          <a:lstStyle/>
          <a:p>
            <a:r>
              <a:rPr lang="en-US" dirty="0"/>
              <a:t>Content Area, Program/Course Identification, and Guidelines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11</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146628"/>
            <a:ext cx="10515600" cy="5209721"/>
          </a:xfrm>
        </p:spPr>
        <p:txBody>
          <a:bodyPr>
            <a:normAutofit/>
          </a:bodyPr>
          <a:lstStyle/>
          <a:p>
            <a:endParaRPr lang="en-US" dirty="0"/>
          </a:p>
          <a:p>
            <a:pPr marL="685800" indent="-457200">
              <a:buFont typeface="+mj-lt"/>
              <a:buAutoNum type="alphaUcPeriod"/>
            </a:pPr>
            <a:r>
              <a:rPr lang="en-US" sz="2400" b="1" dirty="0"/>
              <a:t>Content Area </a:t>
            </a:r>
          </a:p>
          <a:p>
            <a:pPr marL="685800" indent="-457200">
              <a:buFont typeface="+mj-lt"/>
              <a:buAutoNum type="alphaUcPeriod"/>
            </a:pPr>
            <a:r>
              <a:rPr lang="en-US" sz="2400" b="1" dirty="0"/>
              <a:t>Program/Course Identification </a:t>
            </a:r>
          </a:p>
          <a:p>
            <a:pPr marL="685800" indent="-457200">
              <a:buFont typeface="+mj-lt"/>
              <a:buAutoNum type="alphaUcPeriod"/>
            </a:pPr>
            <a:r>
              <a:rPr lang="en-US" sz="2400" b="1" dirty="0"/>
              <a:t>Guidelines</a:t>
            </a:r>
          </a:p>
          <a:p>
            <a:pPr indent="0">
              <a:buNone/>
            </a:pPr>
            <a:r>
              <a:rPr lang="en-US" sz="2400" dirty="0"/>
              <a:t>Use Appendices A – I in the </a:t>
            </a:r>
            <a:r>
              <a:rPr lang="en-US" sz="2400" u="sng" dirty="0">
                <a:solidFill>
                  <a:srgbClr val="0000FF"/>
                </a:solidFill>
                <a:effectLst/>
                <a:ea typeface="Times New Roman" panose="02020603050405020304" pitchFamily="18" charset="0"/>
                <a:hlinkClick r:id="rId2"/>
              </a:rPr>
              <a:t>CTERS User’s Manual</a:t>
            </a:r>
            <a:r>
              <a:rPr lang="en-US" sz="2400" u="sng" dirty="0">
                <a:solidFill>
                  <a:srgbClr val="0000FF"/>
                </a:solidFill>
                <a:effectLst/>
                <a:ea typeface="Times New Roman" panose="02020603050405020304" pitchFamily="18" charset="0"/>
              </a:rPr>
              <a:t> </a:t>
            </a:r>
            <a:r>
              <a:rPr lang="en-US" sz="2400" dirty="0"/>
              <a:t>to identify the correct content area for the program/course.</a:t>
            </a:r>
          </a:p>
          <a:p>
            <a:pPr lvl="2">
              <a:buSzPct val="100000"/>
              <a:buFont typeface="Arial" panose="020B0604020202020204" pitchFamily="34" charset="0"/>
              <a:buChar char="•"/>
            </a:pPr>
            <a:endParaRPr lang="en-US" dirty="0"/>
          </a:p>
          <a:p>
            <a:pPr lvl="2">
              <a:buSzPct val="100000"/>
              <a:buFont typeface="Arial" panose="020B0604020202020204" pitchFamily="34" charset="0"/>
              <a:buChar char="•"/>
            </a:pPr>
            <a:endParaRPr lang="en-US" dirty="0"/>
          </a:p>
          <a:p>
            <a:pPr marL="914400" lvl="2" indent="0">
              <a:buSzPct val="100000"/>
              <a:buNone/>
            </a:pPr>
            <a:endParaRPr lang="en-US" dirty="0"/>
          </a:p>
          <a:p>
            <a:pPr lvl="2">
              <a:buSzPct val="100000"/>
              <a:buFont typeface="Arial" panose="020B0604020202020204" pitchFamily="34" charset="0"/>
              <a:buChar char="•"/>
            </a:pPr>
            <a:endParaRPr lang="en-US" dirty="0"/>
          </a:p>
          <a:p>
            <a:pPr lvl="2">
              <a:buSzPct val="100000"/>
              <a:buFont typeface="Arial" panose="020B0604020202020204" pitchFamily="34" charset="0"/>
              <a:buChar char="•"/>
            </a:pPr>
            <a:endParaRPr lang="en-US" dirty="0"/>
          </a:p>
          <a:p>
            <a:pPr marL="914400" lvl="2" indent="0">
              <a:buSzPct val="100000"/>
              <a:buNone/>
            </a:pPr>
            <a:endParaRPr lang="en-US" dirty="0"/>
          </a:p>
          <a:p>
            <a:pPr marL="0" indent="0">
              <a:buNone/>
            </a:pPr>
            <a:endParaRPr lang="en-US" dirty="0"/>
          </a:p>
        </p:txBody>
      </p:sp>
      <p:pic>
        <p:nvPicPr>
          <p:cNvPr id="6" name="Picture 5" descr="Sample of CTERS Manual Course Listing">
            <a:extLst>
              <a:ext uri="{FF2B5EF4-FFF2-40B4-BE49-F238E27FC236}">
                <a16:creationId xmlns:a16="http://schemas.microsoft.com/office/drawing/2014/main" id="{869D6315-AE19-AC1D-DF8F-095F75CCCF30}"/>
              </a:ext>
            </a:extLst>
          </p:cNvPr>
          <p:cNvPicPr>
            <a:picLocks noChangeAspect="1"/>
          </p:cNvPicPr>
          <p:nvPr/>
        </p:nvPicPr>
        <p:blipFill>
          <a:blip r:embed="rId3"/>
          <a:stretch>
            <a:fillRect/>
          </a:stretch>
        </p:blipFill>
        <p:spPr>
          <a:xfrm>
            <a:off x="838200" y="3886200"/>
            <a:ext cx="10629949" cy="1937657"/>
          </a:xfrm>
          <a:prstGeom prst="rect">
            <a:avLst/>
          </a:prstGeom>
        </p:spPr>
      </p:pic>
    </p:spTree>
    <p:extLst>
      <p:ext uri="{BB962C8B-B14F-4D97-AF65-F5344CB8AC3E}">
        <p14:creationId xmlns:p14="http://schemas.microsoft.com/office/powerpoint/2010/main" val="17956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fontScale="90000"/>
          </a:bodyPr>
          <a:lstStyle/>
          <a:p>
            <a:r>
              <a:rPr lang="en-US" dirty="0"/>
              <a:t>Content Area, Program/Course Identification, and Guidelines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12</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146628"/>
            <a:ext cx="10515600" cy="5209721"/>
          </a:xfrm>
        </p:spPr>
        <p:txBody>
          <a:bodyPr>
            <a:normAutofit/>
          </a:bodyPr>
          <a:lstStyle/>
          <a:p>
            <a:endParaRPr lang="en-US" dirty="0"/>
          </a:p>
          <a:p>
            <a:pPr marL="0" indent="0">
              <a:buNone/>
            </a:pPr>
            <a:r>
              <a:rPr lang="en-US" dirty="0"/>
              <a:t>Con</a:t>
            </a:r>
          </a:p>
        </p:txBody>
      </p:sp>
      <p:pic>
        <p:nvPicPr>
          <p:cNvPr id="7" name="Picture 6" descr="Program Content Area Checklist">
            <a:extLst>
              <a:ext uri="{FF2B5EF4-FFF2-40B4-BE49-F238E27FC236}">
                <a16:creationId xmlns:a16="http://schemas.microsoft.com/office/drawing/2014/main" id="{FBED7F22-A353-AF0F-FA41-0AF18D5B714B}"/>
              </a:ext>
            </a:extLst>
          </p:cNvPr>
          <p:cNvPicPr>
            <a:picLocks noChangeAspect="1"/>
          </p:cNvPicPr>
          <p:nvPr/>
        </p:nvPicPr>
        <p:blipFill>
          <a:blip r:embed="rId2"/>
          <a:stretch>
            <a:fillRect/>
          </a:stretch>
        </p:blipFill>
        <p:spPr>
          <a:xfrm>
            <a:off x="342357" y="1600541"/>
            <a:ext cx="5017469" cy="3091201"/>
          </a:xfrm>
          <a:prstGeom prst="rect">
            <a:avLst/>
          </a:prstGeom>
        </p:spPr>
      </p:pic>
      <p:pic>
        <p:nvPicPr>
          <p:cNvPr id="6" name="Picture 5" descr="The program/course will follow the guidelines in the CTERS User's Manual Response Yes">
            <a:extLst>
              <a:ext uri="{FF2B5EF4-FFF2-40B4-BE49-F238E27FC236}">
                <a16:creationId xmlns:a16="http://schemas.microsoft.com/office/drawing/2014/main" id="{E8ACA40A-60BE-A1B8-E9B4-07753771C385}"/>
              </a:ext>
            </a:extLst>
          </p:cNvPr>
          <p:cNvPicPr>
            <a:picLocks noChangeAspect="1"/>
          </p:cNvPicPr>
          <p:nvPr/>
        </p:nvPicPr>
        <p:blipFill>
          <a:blip r:embed="rId3"/>
          <a:stretch>
            <a:fillRect/>
          </a:stretch>
        </p:blipFill>
        <p:spPr>
          <a:xfrm>
            <a:off x="1628388" y="5131932"/>
            <a:ext cx="8072917" cy="784226"/>
          </a:xfrm>
          <a:prstGeom prst="rect">
            <a:avLst/>
          </a:prstGeom>
        </p:spPr>
      </p:pic>
      <p:pic>
        <p:nvPicPr>
          <p:cNvPr id="10" name="Picture 9" descr="Program/course identification information">
            <a:extLst>
              <a:ext uri="{FF2B5EF4-FFF2-40B4-BE49-F238E27FC236}">
                <a16:creationId xmlns:a16="http://schemas.microsoft.com/office/drawing/2014/main" id="{F88D5150-5AE9-2473-E487-D646EC860663}"/>
              </a:ext>
            </a:extLst>
          </p:cNvPr>
          <p:cNvPicPr>
            <a:picLocks noChangeAspect="1"/>
          </p:cNvPicPr>
          <p:nvPr/>
        </p:nvPicPr>
        <p:blipFill>
          <a:blip r:embed="rId4"/>
          <a:stretch>
            <a:fillRect/>
          </a:stretch>
        </p:blipFill>
        <p:spPr>
          <a:xfrm>
            <a:off x="5664846" y="1600541"/>
            <a:ext cx="5287249" cy="2988445"/>
          </a:xfrm>
          <a:prstGeom prst="rect">
            <a:avLst/>
          </a:prstGeom>
        </p:spPr>
      </p:pic>
    </p:spTree>
    <p:extLst>
      <p:ext uri="{BB962C8B-B14F-4D97-AF65-F5344CB8AC3E}">
        <p14:creationId xmlns:p14="http://schemas.microsoft.com/office/powerpoint/2010/main" val="166429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r>
              <a:rPr lang="en-US" dirty="0"/>
              <a:t>Endorsement</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13</a:t>
            </a:fld>
            <a:endParaRPr lang="en-US" dirty="0"/>
          </a:p>
        </p:txBody>
      </p:sp>
      <p:sp>
        <p:nvSpPr>
          <p:cNvPr id="4" name="Content Placeholder 3" descr="Endorsement Information">
            <a:extLst>
              <a:ext uri="{FF2B5EF4-FFF2-40B4-BE49-F238E27FC236}">
                <a16:creationId xmlns:a16="http://schemas.microsoft.com/office/drawing/2014/main" id="{59106886-F605-4A21-2DB2-381F227BBABE}"/>
              </a:ext>
            </a:extLst>
          </p:cNvPr>
          <p:cNvSpPr>
            <a:spLocks noGrp="1"/>
          </p:cNvSpPr>
          <p:nvPr>
            <p:ph idx="1"/>
          </p:nvPr>
        </p:nvSpPr>
        <p:spPr>
          <a:xfrm>
            <a:off x="838200" y="1353692"/>
            <a:ext cx="10515600" cy="4872937"/>
          </a:xfrm>
        </p:spPr>
        <p:txBody>
          <a:bodyPr>
            <a:normAutofit/>
          </a:bodyPr>
          <a:lstStyle/>
          <a:p>
            <a:endParaRPr lang="en-US" dirty="0"/>
          </a:p>
          <a:p>
            <a:pPr marL="1828800" lvl="3" indent="-457200">
              <a:buFont typeface="+mj-lt"/>
              <a:buAutoNum type="arabicPeriod"/>
            </a:pPr>
            <a:endParaRPr lang="en-US" dirty="0"/>
          </a:p>
          <a:p>
            <a:endParaRPr lang="en-US" dirty="0"/>
          </a:p>
        </p:txBody>
      </p:sp>
      <p:pic>
        <p:nvPicPr>
          <p:cNvPr id="9" name="Picture 8" descr="Endorsement section of the New Course Application">
            <a:extLst>
              <a:ext uri="{FF2B5EF4-FFF2-40B4-BE49-F238E27FC236}">
                <a16:creationId xmlns:a16="http://schemas.microsoft.com/office/drawing/2014/main" id="{23FCE690-0D9A-E580-59A8-70AB007628EE}"/>
              </a:ext>
            </a:extLst>
          </p:cNvPr>
          <p:cNvPicPr>
            <a:picLocks noChangeAspect="1"/>
          </p:cNvPicPr>
          <p:nvPr/>
        </p:nvPicPr>
        <p:blipFill>
          <a:blip r:embed="rId2"/>
          <a:stretch>
            <a:fillRect/>
          </a:stretch>
        </p:blipFill>
        <p:spPr>
          <a:xfrm>
            <a:off x="692490" y="1476556"/>
            <a:ext cx="10123783" cy="4534509"/>
          </a:xfrm>
          <a:prstGeom prst="rect">
            <a:avLst/>
          </a:prstGeom>
        </p:spPr>
      </p:pic>
    </p:spTree>
    <p:extLst>
      <p:ext uri="{BB962C8B-B14F-4D97-AF65-F5344CB8AC3E}">
        <p14:creationId xmlns:p14="http://schemas.microsoft.com/office/powerpoint/2010/main" val="38317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r>
              <a:rPr lang="en-US" dirty="0"/>
              <a:t>Endorsement</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14</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353692"/>
            <a:ext cx="10515600" cy="4872937"/>
          </a:xfrm>
        </p:spPr>
        <p:txBody>
          <a:bodyPr>
            <a:normAutofit/>
          </a:bodyPr>
          <a:lstStyle/>
          <a:p>
            <a:endParaRPr lang="en-US" dirty="0"/>
          </a:p>
          <a:p>
            <a:pPr marL="1143000" lvl="1" indent="-457200">
              <a:buFont typeface="+mj-lt"/>
              <a:buAutoNum type="alphaUcPeriod" startAt="4"/>
            </a:pPr>
            <a:r>
              <a:rPr lang="en-US" b="1" dirty="0"/>
              <a:t>Endorsement</a:t>
            </a:r>
          </a:p>
          <a:p>
            <a:pPr lvl="3">
              <a:lnSpc>
                <a:spcPct val="100000"/>
              </a:lnSpc>
            </a:pPr>
            <a:r>
              <a:rPr lang="en-US" dirty="0"/>
              <a:t>If you have access, refer to the SSWS application, SCED and Assignment Code to Endorsement Code Mapping, to ensure endorsement alignment with new program/course.  </a:t>
            </a:r>
          </a:p>
          <a:p>
            <a:pPr lvl="3">
              <a:lnSpc>
                <a:spcPct val="100000"/>
              </a:lnSpc>
            </a:pPr>
            <a:endParaRPr lang="en-US" dirty="0"/>
          </a:p>
          <a:p>
            <a:pPr lvl="3">
              <a:lnSpc>
                <a:spcPct val="100000"/>
              </a:lnSpc>
            </a:pPr>
            <a:endParaRPr lang="en-US" dirty="0"/>
          </a:p>
          <a:p>
            <a:pPr lvl="3">
              <a:lnSpc>
                <a:spcPct val="100000"/>
              </a:lnSpc>
            </a:pPr>
            <a:endParaRPr lang="en-US" dirty="0"/>
          </a:p>
          <a:p>
            <a:pPr lvl="3">
              <a:lnSpc>
                <a:spcPct val="100000"/>
              </a:lnSpc>
            </a:pPr>
            <a:endParaRPr lang="en-US" dirty="0"/>
          </a:p>
          <a:p>
            <a:pPr lvl="3">
              <a:lnSpc>
                <a:spcPct val="100000"/>
              </a:lnSpc>
            </a:pPr>
            <a:endParaRPr lang="en-US" dirty="0"/>
          </a:p>
          <a:p>
            <a:pPr lvl="3">
              <a:lnSpc>
                <a:spcPct val="100000"/>
              </a:lnSpc>
            </a:pPr>
            <a:endParaRPr lang="en-US" dirty="0"/>
          </a:p>
          <a:p>
            <a:pPr marL="1371600" lvl="3" indent="0">
              <a:lnSpc>
                <a:spcPct val="100000"/>
              </a:lnSpc>
              <a:buNone/>
            </a:pPr>
            <a:endParaRPr lang="en-US" dirty="0"/>
          </a:p>
          <a:p>
            <a:pPr lvl="3"/>
            <a:r>
              <a:rPr lang="en-US" dirty="0">
                <a:effectLst/>
                <a:latin typeface="Calibri" panose="020F0502020204030204" pitchFamily="34" charset="0"/>
                <a:ea typeface="Calibri" panose="020F0502020204030204" pitchFamily="34" charset="0"/>
              </a:rPr>
              <a:t>If you do not have access or have questions about the endorsement code, contact the CTE cluster/program area specialist before proceeding to complete the application.</a:t>
            </a:r>
            <a:endParaRPr lang="en-US" dirty="0">
              <a:effectLst/>
              <a:latin typeface="Times New Roman" panose="02020603050405020304" pitchFamily="18" charset="0"/>
              <a:ea typeface="Times New Roman" panose="02020603050405020304" pitchFamily="18" charset="0"/>
            </a:endParaRPr>
          </a:p>
          <a:p>
            <a:pPr marL="1828800" lvl="3" indent="-457200">
              <a:buFont typeface="+mj-lt"/>
              <a:buAutoNum type="arabicPeriod"/>
            </a:pPr>
            <a:endParaRPr lang="en-US" dirty="0"/>
          </a:p>
          <a:p>
            <a:endParaRPr lang="en-US" dirty="0"/>
          </a:p>
        </p:txBody>
      </p:sp>
      <p:pic>
        <p:nvPicPr>
          <p:cNvPr id="6" name="Picture 5">
            <a:extLst>
              <a:ext uri="{FF2B5EF4-FFF2-40B4-BE49-F238E27FC236}">
                <a16:creationId xmlns:a16="http://schemas.microsoft.com/office/drawing/2014/main" id="{12A3E1ED-C2B0-6C9A-C620-DFBF11A3E2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6510" y="2998440"/>
            <a:ext cx="9729167" cy="1874644"/>
          </a:xfrm>
          <a:prstGeom prst="rect">
            <a:avLst/>
          </a:prstGeom>
        </p:spPr>
      </p:pic>
    </p:spTree>
    <p:extLst>
      <p:ext uri="{BB962C8B-B14F-4D97-AF65-F5344CB8AC3E}">
        <p14:creationId xmlns:p14="http://schemas.microsoft.com/office/powerpoint/2010/main" val="122195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fontScale="90000"/>
          </a:bodyPr>
          <a:lstStyle/>
          <a:p>
            <a:r>
              <a:rPr lang="en-US" dirty="0"/>
              <a:t>Competency Based Education and </a:t>
            </a:r>
            <a:br>
              <a:rPr lang="en-US" dirty="0"/>
            </a:br>
            <a:r>
              <a:rPr lang="en-US" dirty="0"/>
              <a:t>Evidence of Student Interest</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15</a:t>
            </a:fld>
            <a:endParaRPr lang="en-US" dirty="0"/>
          </a:p>
        </p:txBody>
      </p:sp>
      <p:pic>
        <p:nvPicPr>
          <p:cNvPr id="14" name="Picture 13" descr="Competency Based Education Evidence of Student Interest">
            <a:extLst>
              <a:ext uri="{FF2B5EF4-FFF2-40B4-BE49-F238E27FC236}">
                <a16:creationId xmlns:a16="http://schemas.microsoft.com/office/drawing/2014/main" id="{12D2FBEA-189C-7B28-574D-ED0E5F0BA621}"/>
              </a:ext>
            </a:extLst>
          </p:cNvPr>
          <p:cNvPicPr>
            <a:picLocks noChangeAspect="1"/>
          </p:cNvPicPr>
          <p:nvPr/>
        </p:nvPicPr>
        <p:blipFill>
          <a:blip r:embed="rId2"/>
          <a:stretch>
            <a:fillRect/>
          </a:stretch>
        </p:blipFill>
        <p:spPr>
          <a:xfrm>
            <a:off x="1105645" y="1842495"/>
            <a:ext cx="9980709" cy="2524079"/>
          </a:xfrm>
          <a:prstGeom prst="rect">
            <a:avLst/>
          </a:prstGeom>
        </p:spPr>
      </p:pic>
      <p:pic>
        <p:nvPicPr>
          <p:cNvPr id="18" name="Picture 17">
            <a:extLst>
              <a:ext uri="{FF2B5EF4-FFF2-40B4-BE49-F238E27FC236}">
                <a16:creationId xmlns:a16="http://schemas.microsoft.com/office/drawing/2014/main" id="{1CDFCFF5-1109-E273-22CB-3D36B8BAA0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3408" y="4366574"/>
            <a:ext cx="2296086" cy="1645796"/>
          </a:xfrm>
          <a:prstGeom prst="rect">
            <a:avLst/>
          </a:prstGeom>
        </p:spPr>
      </p:pic>
      <p:pic>
        <p:nvPicPr>
          <p:cNvPr id="20" name="Picture 19">
            <a:extLst>
              <a:ext uri="{FF2B5EF4-FFF2-40B4-BE49-F238E27FC236}">
                <a16:creationId xmlns:a16="http://schemas.microsoft.com/office/drawing/2014/main" id="{1F95E35A-5D95-54F0-9360-BD2E67A79C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12508" y="4277364"/>
            <a:ext cx="2730640" cy="1549480"/>
          </a:xfrm>
          <a:prstGeom prst="rect">
            <a:avLst/>
          </a:prstGeom>
        </p:spPr>
      </p:pic>
    </p:spTree>
    <p:extLst>
      <p:ext uri="{BB962C8B-B14F-4D97-AF65-F5344CB8AC3E}">
        <p14:creationId xmlns:p14="http://schemas.microsoft.com/office/powerpoint/2010/main" val="261828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a:xfrm>
            <a:off x="-48291" y="0"/>
            <a:ext cx="12192000" cy="1323975"/>
          </a:xfrm>
        </p:spPr>
        <p:txBody>
          <a:bodyPr>
            <a:normAutofit/>
          </a:bodyPr>
          <a:lstStyle/>
          <a:p>
            <a:r>
              <a:rPr lang="en-US" dirty="0"/>
              <a:t>Concentration Sequence - Current</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16</a:t>
            </a:fld>
            <a:endParaRPr lang="en-US" dirty="0"/>
          </a:p>
        </p:txBody>
      </p:sp>
      <p:pic>
        <p:nvPicPr>
          <p:cNvPr id="8" name="Content Placeholder 7" descr="Current Concentration Sequence">
            <a:extLst>
              <a:ext uri="{FF2B5EF4-FFF2-40B4-BE49-F238E27FC236}">
                <a16:creationId xmlns:a16="http://schemas.microsoft.com/office/drawing/2014/main" id="{6C37F208-2DD7-9F42-D160-938F8E2207ED}"/>
              </a:ext>
            </a:extLst>
          </p:cNvPr>
          <p:cNvPicPr>
            <a:picLocks noGrp="1" noChangeAspect="1"/>
          </p:cNvPicPr>
          <p:nvPr>
            <p:ph idx="1"/>
          </p:nvPr>
        </p:nvPicPr>
        <p:blipFill>
          <a:blip r:embed="rId2"/>
          <a:stretch>
            <a:fillRect/>
          </a:stretch>
        </p:blipFill>
        <p:spPr>
          <a:xfrm>
            <a:off x="757292" y="1702648"/>
            <a:ext cx="10580834" cy="2780142"/>
          </a:xfrm>
        </p:spPr>
      </p:pic>
      <p:pic>
        <p:nvPicPr>
          <p:cNvPr id="10" name="Picture 9" descr="Current Concentration Sequence">
            <a:extLst>
              <a:ext uri="{FF2B5EF4-FFF2-40B4-BE49-F238E27FC236}">
                <a16:creationId xmlns:a16="http://schemas.microsoft.com/office/drawing/2014/main" id="{CB6313DE-49E9-8836-5FAE-3F50DE142F21}"/>
              </a:ext>
            </a:extLst>
          </p:cNvPr>
          <p:cNvPicPr>
            <a:picLocks noChangeAspect="1"/>
          </p:cNvPicPr>
          <p:nvPr/>
        </p:nvPicPr>
        <p:blipFill>
          <a:blip r:embed="rId3"/>
          <a:stretch>
            <a:fillRect/>
          </a:stretch>
        </p:blipFill>
        <p:spPr>
          <a:xfrm>
            <a:off x="1535614" y="4461583"/>
            <a:ext cx="4296474" cy="2259892"/>
          </a:xfrm>
          <a:prstGeom prst="rect">
            <a:avLst/>
          </a:prstGeom>
        </p:spPr>
      </p:pic>
    </p:spTree>
    <p:extLst>
      <p:ext uri="{BB962C8B-B14F-4D97-AF65-F5344CB8AC3E}">
        <p14:creationId xmlns:p14="http://schemas.microsoft.com/office/powerpoint/2010/main" val="363432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r>
              <a:rPr lang="en-US" dirty="0"/>
              <a:t>Concentration Sequence - Planned</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17</a:t>
            </a:fld>
            <a:endParaRPr lang="en-US" dirty="0"/>
          </a:p>
        </p:txBody>
      </p:sp>
      <p:pic>
        <p:nvPicPr>
          <p:cNvPr id="7" name="Content Placeholder 6" descr="Planned Concentration Sequence">
            <a:extLst>
              <a:ext uri="{FF2B5EF4-FFF2-40B4-BE49-F238E27FC236}">
                <a16:creationId xmlns:a16="http://schemas.microsoft.com/office/drawing/2014/main" id="{5684870E-6054-3036-A839-8CC0BFF568BE}"/>
              </a:ext>
            </a:extLst>
          </p:cNvPr>
          <p:cNvPicPr>
            <a:picLocks noGrp="1" noChangeAspect="1"/>
          </p:cNvPicPr>
          <p:nvPr>
            <p:ph idx="1"/>
          </p:nvPr>
        </p:nvPicPr>
        <p:blipFill>
          <a:blip r:embed="rId2"/>
          <a:stretch>
            <a:fillRect/>
          </a:stretch>
        </p:blipFill>
        <p:spPr>
          <a:xfrm>
            <a:off x="291228" y="1421002"/>
            <a:ext cx="10889637" cy="3385209"/>
          </a:xfrm>
        </p:spPr>
      </p:pic>
      <p:pic>
        <p:nvPicPr>
          <p:cNvPr id="8" name="Picture 7">
            <a:extLst>
              <a:ext uri="{FF2B5EF4-FFF2-40B4-BE49-F238E27FC236}">
                <a16:creationId xmlns:a16="http://schemas.microsoft.com/office/drawing/2014/main" id="{316FEE4B-E968-36F4-3716-154F05A274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6046" y="2683304"/>
            <a:ext cx="6216502" cy="1870890"/>
          </a:xfrm>
          <a:prstGeom prst="rect">
            <a:avLst/>
          </a:prstGeom>
        </p:spPr>
      </p:pic>
      <p:pic>
        <p:nvPicPr>
          <p:cNvPr id="10" name="Picture 9">
            <a:extLst>
              <a:ext uri="{FF2B5EF4-FFF2-40B4-BE49-F238E27FC236}">
                <a16:creationId xmlns:a16="http://schemas.microsoft.com/office/drawing/2014/main" id="{A73D9030-5AAE-3B73-D4FB-282E88A600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36046" y="4554707"/>
            <a:ext cx="6216502" cy="1152581"/>
          </a:xfrm>
          <a:prstGeom prst="rect">
            <a:avLst/>
          </a:prstGeom>
        </p:spPr>
      </p:pic>
    </p:spTree>
    <p:extLst>
      <p:ext uri="{BB962C8B-B14F-4D97-AF65-F5344CB8AC3E}">
        <p14:creationId xmlns:p14="http://schemas.microsoft.com/office/powerpoint/2010/main" val="117321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8200" y="1739235"/>
            <a:ext cx="10515600" cy="2852737"/>
          </a:xfrm>
        </p:spPr>
        <p:txBody>
          <a:bodyPr>
            <a:normAutofit/>
          </a:bodyPr>
          <a:lstStyle/>
          <a:p>
            <a:r>
              <a:rPr lang="en-US" sz="4400" dirty="0">
                <a:solidFill>
                  <a:schemeClr val="tx1"/>
                </a:solidFill>
              </a:rPr>
              <a:t>Labor Market/Employment Needs Data</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Tree>
    <p:extLst>
      <p:ext uri="{BB962C8B-B14F-4D97-AF65-F5344CB8AC3E}">
        <p14:creationId xmlns:p14="http://schemas.microsoft.com/office/powerpoint/2010/main" val="15737742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F11-3BAF-4F09-CBDA-B28821C9994F}"/>
              </a:ext>
            </a:extLst>
          </p:cNvPr>
          <p:cNvSpPr>
            <a:spLocks noGrp="1"/>
          </p:cNvSpPr>
          <p:nvPr>
            <p:ph type="title"/>
          </p:nvPr>
        </p:nvSpPr>
        <p:spPr/>
        <p:txBody>
          <a:bodyPr>
            <a:normAutofit fontScale="90000"/>
          </a:bodyPr>
          <a:lstStyle/>
          <a:p>
            <a:r>
              <a:rPr lang="en-US" dirty="0"/>
              <a:t>Labor Market/Employment Needs Data</a:t>
            </a:r>
          </a:p>
        </p:txBody>
      </p:sp>
      <p:sp>
        <p:nvSpPr>
          <p:cNvPr id="3" name="Slide Number Placeholder 2">
            <a:extLst>
              <a:ext uri="{FF2B5EF4-FFF2-40B4-BE49-F238E27FC236}">
                <a16:creationId xmlns:a16="http://schemas.microsoft.com/office/drawing/2014/main" id="{2538B475-FE77-D087-9B30-FADD50851218}"/>
              </a:ext>
            </a:extLst>
          </p:cNvPr>
          <p:cNvSpPr>
            <a:spLocks noGrp="1"/>
          </p:cNvSpPr>
          <p:nvPr>
            <p:ph type="sldNum" sz="quarter" idx="12"/>
          </p:nvPr>
        </p:nvSpPr>
        <p:spPr/>
        <p:txBody>
          <a:bodyPr/>
          <a:lstStyle/>
          <a:p>
            <a:fld id="{B2102BAA-C61A-4A39-BDF1-4340D572B82C}" type="slidenum">
              <a:rPr lang="en-US" smtClean="0"/>
              <a:t>19</a:t>
            </a:fld>
            <a:endParaRPr lang="en-US" dirty="0"/>
          </a:p>
        </p:txBody>
      </p:sp>
      <p:sp>
        <p:nvSpPr>
          <p:cNvPr id="4" name="Content Placeholder 3">
            <a:extLst>
              <a:ext uri="{FF2B5EF4-FFF2-40B4-BE49-F238E27FC236}">
                <a16:creationId xmlns:a16="http://schemas.microsoft.com/office/drawing/2014/main" id="{55DF5B4F-B790-A14C-D1A6-373DD1FCAB0F}"/>
              </a:ext>
            </a:extLst>
          </p:cNvPr>
          <p:cNvSpPr>
            <a:spLocks noGrp="1"/>
          </p:cNvSpPr>
          <p:nvPr>
            <p:ph idx="1"/>
          </p:nvPr>
        </p:nvSpPr>
        <p:spPr/>
        <p:txBody>
          <a:bodyPr>
            <a:noAutofit/>
          </a:bodyPr>
          <a:lstStyle/>
          <a:p>
            <a:pPr marL="0" marR="0" indent="0">
              <a:spcBef>
                <a:spcPts val="1200"/>
              </a:spcBef>
              <a:spcAft>
                <a:spcPts val="0"/>
              </a:spcAft>
              <a:buNone/>
              <a:tabLst>
                <a:tab pos="857250" algn="l"/>
              </a:tabLst>
            </a:pPr>
            <a:r>
              <a:rPr lang="en-US" sz="2000" b="1" dirty="0">
                <a:effectLst/>
                <a:latin typeface="Calibri" panose="020F0502020204030204" pitchFamily="34" charset="0"/>
                <a:ea typeface="Times New Roman" panose="02020603050405020304" pitchFamily="18" charset="0"/>
              </a:rPr>
              <a:t>H. Labor/Market/Employment Needs Data</a:t>
            </a:r>
          </a:p>
          <a:p>
            <a:pPr marL="342900" indent="-342900">
              <a:lnSpc>
                <a:spcPct val="107000"/>
              </a:lnSpc>
              <a:spcBef>
                <a:spcPts val="0"/>
              </a:spcBef>
              <a:spcAft>
                <a:spcPts val="800"/>
              </a:spcAft>
              <a:buSzPts val="1200"/>
              <a:buFont typeface="Symbol" panose="05050102010706020507" pitchFamily="18" charset="2"/>
              <a:buChar char=""/>
              <a:tabLst>
                <a:tab pos="571500" algn="l"/>
              </a:tabLst>
            </a:pPr>
            <a:r>
              <a:rPr lang="en-US" sz="1800" dirty="0">
                <a:latin typeface="Calibri" panose="020F0502020204030204" pitchFamily="34" charset="0"/>
                <a:ea typeface="Calibri" panose="020F0502020204030204" pitchFamily="34" charset="0"/>
                <a:cs typeface="Calibri" panose="020F0502020204030204" pitchFamily="34" charset="0"/>
              </a:rPr>
              <a:t>Provide supporting evidence that there is alignment between your proposed CTE program or course and regional labor market demand. </a:t>
            </a:r>
          </a:p>
          <a:p>
            <a:pPr marL="342900" indent="-342900">
              <a:lnSpc>
                <a:spcPct val="107000"/>
              </a:lnSpc>
              <a:spcBef>
                <a:spcPts val="0"/>
              </a:spcBef>
              <a:buSzPts val="1200"/>
              <a:buFont typeface="Symbol" panose="05050102010706020507" pitchFamily="18" charset="2"/>
              <a:buChar char=""/>
              <a:tabLst>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Following the provided</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rPr>
              <a:t> i</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nstructions</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use the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Trailblazers Labor Market Data Tool</a:t>
            </a:r>
            <a:r>
              <a:rPr lang="en-US" sz="1800" dirty="0">
                <a:effectLst/>
                <a:latin typeface="Calibri" panose="020F0502020204030204" pitchFamily="34" charset="0"/>
                <a:ea typeface="Calibri" panose="020F0502020204030204" pitchFamily="34" charset="0"/>
                <a:cs typeface="Calibri" panose="020F0502020204030204" pitchFamily="34" charset="0"/>
              </a:rPr>
              <a:t> on the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CTE Trailblazers </a:t>
            </a:r>
            <a:r>
              <a:rPr lang="en-US"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web portal</a:t>
            </a:r>
            <a:r>
              <a:rPr lang="en-US" sz="1800" dirty="0">
                <a:effectLst/>
                <a:latin typeface="Calibri" panose="020F0502020204030204" pitchFamily="34" charset="0"/>
                <a:ea typeface="Calibri" panose="020F0502020204030204" pitchFamily="34" charset="0"/>
                <a:cs typeface="Calibri" panose="020F0502020204030204" pitchFamily="34" charset="0"/>
              </a:rPr>
              <a:t> to supply labor market data for three to five occupations in your </a:t>
            </a:r>
            <a:r>
              <a:rPr lang="en-US"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Local Workforce Development Area (LWDA</a:t>
            </a:r>
            <a:r>
              <a:rPr lang="en-US" sz="1800" dirty="0">
                <a:effectLst/>
                <a:latin typeface="Calibri" panose="020F0502020204030204" pitchFamily="34" charset="0"/>
                <a:ea typeface="Calibri" panose="020F0502020204030204" pitchFamily="34" charset="0"/>
                <a:cs typeface="Calibri" panose="020F0502020204030204" pitchFamily="34" charset="0"/>
              </a:rPr>
              <a:t>) that are related to your proposed program or course.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buSzPts val="1200"/>
              <a:buFont typeface="Symbol" panose="05050102010706020507" pitchFamily="18" charset="2"/>
              <a:buChar char=""/>
              <a:tabLst>
                <a:tab pos="571500"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Sample of Labor Market Data">
            <a:extLst>
              <a:ext uri="{FF2B5EF4-FFF2-40B4-BE49-F238E27FC236}">
                <a16:creationId xmlns:a16="http://schemas.microsoft.com/office/drawing/2014/main" id="{361E7FAB-4470-7D79-FF4A-CBDBB68F0756}"/>
              </a:ext>
            </a:extLst>
          </p:cNvPr>
          <p:cNvPicPr>
            <a:picLocks noChangeAspect="1"/>
          </p:cNvPicPr>
          <p:nvPr/>
        </p:nvPicPr>
        <p:blipFill>
          <a:blip r:embed="rId6"/>
          <a:stretch>
            <a:fillRect/>
          </a:stretch>
        </p:blipFill>
        <p:spPr>
          <a:xfrm>
            <a:off x="1585911" y="3518693"/>
            <a:ext cx="9020178" cy="2747963"/>
          </a:xfrm>
          <a:prstGeom prst="rect">
            <a:avLst/>
          </a:prstGeom>
          <a:ln w="28575">
            <a:solidFill>
              <a:srgbClr val="8DCE52"/>
            </a:solidFill>
          </a:ln>
        </p:spPr>
      </p:pic>
    </p:spTree>
    <p:extLst>
      <p:ext uri="{BB962C8B-B14F-4D97-AF65-F5344CB8AC3E}">
        <p14:creationId xmlns:p14="http://schemas.microsoft.com/office/powerpoint/2010/main" val="30447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356741" y="1091382"/>
            <a:ext cx="11163505" cy="3471094"/>
          </a:xfrm>
        </p:spPr>
        <p:txBody>
          <a:bodyPr>
            <a:normAutofit/>
          </a:bodyPr>
          <a:lstStyle/>
          <a:p>
            <a:r>
              <a:rPr lang="en-US" sz="4000" dirty="0"/>
              <a:t>Revised New CTE Program/Course Application</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a:t>
            </a:fld>
            <a:endParaRPr lang="en-US"/>
          </a:p>
        </p:txBody>
      </p:sp>
    </p:spTree>
    <p:extLst>
      <p:ext uri="{BB962C8B-B14F-4D97-AF65-F5344CB8AC3E}">
        <p14:creationId xmlns:p14="http://schemas.microsoft.com/office/powerpoint/2010/main" val="1800135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F11-3BAF-4F09-CBDA-B28821C9994F}"/>
              </a:ext>
            </a:extLst>
          </p:cNvPr>
          <p:cNvSpPr>
            <a:spLocks noGrp="1"/>
          </p:cNvSpPr>
          <p:nvPr>
            <p:ph type="title"/>
          </p:nvPr>
        </p:nvSpPr>
        <p:spPr/>
        <p:txBody>
          <a:bodyPr>
            <a:normAutofit fontScale="90000"/>
          </a:bodyPr>
          <a:lstStyle/>
          <a:p>
            <a:r>
              <a:rPr lang="en-US" dirty="0"/>
              <a:t>Labor Market/Employment Needs Data</a:t>
            </a:r>
          </a:p>
        </p:txBody>
      </p:sp>
      <p:sp>
        <p:nvSpPr>
          <p:cNvPr id="3" name="Slide Number Placeholder 2">
            <a:extLst>
              <a:ext uri="{FF2B5EF4-FFF2-40B4-BE49-F238E27FC236}">
                <a16:creationId xmlns:a16="http://schemas.microsoft.com/office/drawing/2014/main" id="{2538B475-FE77-D087-9B30-FADD50851218}"/>
              </a:ext>
            </a:extLst>
          </p:cNvPr>
          <p:cNvSpPr>
            <a:spLocks noGrp="1"/>
          </p:cNvSpPr>
          <p:nvPr>
            <p:ph type="sldNum" sz="quarter" idx="12"/>
          </p:nvPr>
        </p:nvSpPr>
        <p:spPr/>
        <p:txBody>
          <a:bodyPr/>
          <a:lstStyle/>
          <a:p>
            <a:fld id="{B2102BAA-C61A-4A39-BDF1-4340D572B82C}" type="slidenum">
              <a:rPr lang="en-US" smtClean="0"/>
              <a:t>20</a:t>
            </a:fld>
            <a:endParaRPr lang="en-US" dirty="0"/>
          </a:p>
        </p:txBody>
      </p:sp>
      <p:pic>
        <p:nvPicPr>
          <p:cNvPr id="6" name="Picture 5">
            <a:extLst>
              <a:ext uri="{FF2B5EF4-FFF2-40B4-BE49-F238E27FC236}">
                <a16:creationId xmlns:a16="http://schemas.microsoft.com/office/drawing/2014/main" id="{D4243FF0-06BA-0AEC-75AB-0FB5CDC1F3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2570" y="2927315"/>
            <a:ext cx="6591230" cy="3318840"/>
          </a:xfrm>
          <a:prstGeom prst="rect">
            <a:avLst/>
          </a:prstGeom>
          <a:ln w="28575">
            <a:solidFill>
              <a:srgbClr val="1A4480"/>
            </a:solidFill>
          </a:ln>
        </p:spPr>
      </p:pic>
      <p:sp>
        <p:nvSpPr>
          <p:cNvPr id="7" name="TextBox 6">
            <a:extLst>
              <a:ext uri="{FF2B5EF4-FFF2-40B4-BE49-F238E27FC236}">
                <a16:creationId xmlns:a16="http://schemas.microsoft.com/office/drawing/2014/main" id="{B6C7391A-D820-7D79-5A61-1CC3D594F76D}"/>
              </a:ext>
            </a:extLst>
          </p:cNvPr>
          <p:cNvSpPr txBox="1"/>
          <p:nvPr/>
        </p:nvSpPr>
        <p:spPr>
          <a:xfrm>
            <a:off x="468086" y="1457202"/>
            <a:ext cx="4147457" cy="2382960"/>
          </a:xfrm>
          <a:prstGeom prst="rect">
            <a:avLst/>
          </a:prstGeom>
          <a:noFill/>
        </p:spPr>
        <p:txBody>
          <a:bodyPr wrap="square" rtlCol="0">
            <a:spAutoFit/>
          </a:bodyPr>
          <a:lstStyle/>
          <a:p>
            <a:pPr marL="800100" lvl="1" indent="-342900">
              <a:lnSpc>
                <a:spcPct val="107000"/>
              </a:lnSpc>
              <a:spcBef>
                <a:spcPts val="0"/>
              </a:spcBef>
              <a:buSzPct val="100000"/>
              <a:buFont typeface="Arial" panose="020B0604020202020204" pitchFamily="34" charset="0"/>
              <a:buChar char="•"/>
              <a:tabLst>
                <a:tab pos="5715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Additionally, on the VDOE website’s CTE Professional Development </a:t>
            </a:r>
            <a:r>
              <a:rPr lang="en-US" sz="2000" dirty="0">
                <a:latin typeface="Calibri" panose="020F0502020204030204" pitchFamily="34" charset="0"/>
                <a:ea typeface="Calibri" panose="020F0502020204030204" pitchFamily="34" charset="0"/>
                <a:cs typeface="Calibri" panose="020F0502020204030204" pitchFamily="34" charset="0"/>
                <a:hlinkClick r:id="rId3"/>
              </a:rPr>
              <a:t>webpage</a:t>
            </a:r>
            <a:r>
              <a:rPr lang="en-US" sz="2000" dirty="0">
                <a:latin typeface="Calibri" panose="020F0502020204030204" pitchFamily="34" charset="0"/>
                <a:ea typeface="Calibri" panose="020F0502020204030204" pitchFamily="34" charset="0"/>
                <a:cs typeface="Calibri" panose="020F0502020204030204" pitchFamily="34" charset="0"/>
              </a:rPr>
              <a:t>, there is a recorded webinar, </a:t>
            </a:r>
            <a:r>
              <a:rPr lang="en-US" sz="2000" dirty="0">
                <a:latin typeface="Calibri" panose="020F0502020204030204" pitchFamily="34" charset="0"/>
                <a:ea typeface="Calibri" panose="020F0502020204030204" pitchFamily="34" charset="0"/>
                <a:cs typeface="Calibri" panose="020F0502020204030204" pitchFamily="34" charset="0"/>
                <a:hlinkClick r:id="rId4"/>
              </a:rPr>
              <a:t>How to Use the Trailblazers Labor Market Tool for New Course Applications</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7205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F11-3BAF-4F09-CBDA-B28821C9994F}"/>
              </a:ext>
            </a:extLst>
          </p:cNvPr>
          <p:cNvSpPr>
            <a:spLocks noGrp="1"/>
          </p:cNvSpPr>
          <p:nvPr>
            <p:ph type="title"/>
          </p:nvPr>
        </p:nvSpPr>
        <p:spPr/>
        <p:txBody>
          <a:bodyPr>
            <a:normAutofit/>
          </a:bodyPr>
          <a:lstStyle/>
          <a:p>
            <a:r>
              <a:rPr lang="en-US" dirty="0"/>
              <a:t>Labor Market Evaluation Criteria</a:t>
            </a:r>
          </a:p>
        </p:txBody>
      </p:sp>
      <p:sp>
        <p:nvSpPr>
          <p:cNvPr id="3" name="Slide Number Placeholder 2">
            <a:extLst>
              <a:ext uri="{FF2B5EF4-FFF2-40B4-BE49-F238E27FC236}">
                <a16:creationId xmlns:a16="http://schemas.microsoft.com/office/drawing/2014/main" id="{2538B475-FE77-D087-9B30-FADD50851218}"/>
              </a:ext>
            </a:extLst>
          </p:cNvPr>
          <p:cNvSpPr>
            <a:spLocks noGrp="1"/>
          </p:cNvSpPr>
          <p:nvPr>
            <p:ph type="sldNum" sz="quarter" idx="12"/>
          </p:nvPr>
        </p:nvSpPr>
        <p:spPr/>
        <p:txBody>
          <a:bodyPr/>
          <a:lstStyle/>
          <a:p>
            <a:fld id="{B2102BAA-C61A-4A39-BDF1-4340D572B82C}" type="slidenum">
              <a:rPr lang="en-US" smtClean="0"/>
              <a:t>21</a:t>
            </a:fld>
            <a:endParaRPr lang="en-US" dirty="0"/>
          </a:p>
        </p:txBody>
      </p:sp>
      <p:sp>
        <p:nvSpPr>
          <p:cNvPr id="4" name="Content Placeholder 3" descr="Labor Market Evaluation Criteria">
            <a:extLst>
              <a:ext uri="{FF2B5EF4-FFF2-40B4-BE49-F238E27FC236}">
                <a16:creationId xmlns:a16="http://schemas.microsoft.com/office/drawing/2014/main" id="{55DF5B4F-B790-A14C-D1A6-373DD1FCAB0F}"/>
              </a:ext>
            </a:extLst>
          </p:cNvPr>
          <p:cNvSpPr>
            <a:spLocks noGrp="1"/>
          </p:cNvSpPr>
          <p:nvPr>
            <p:ph idx="1"/>
          </p:nvPr>
        </p:nvSpPr>
        <p:spPr>
          <a:xfrm>
            <a:off x="784759" y="2950806"/>
            <a:ext cx="9713027" cy="1143544"/>
          </a:xfrm>
        </p:spPr>
        <p:txBody>
          <a:bodyPr>
            <a:normAutofit/>
          </a:bodyPr>
          <a:lstStyle/>
          <a:p>
            <a:pPr lvl="1">
              <a:spcBef>
                <a:spcPts val="1200"/>
              </a:spcBef>
              <a:tabLst>
                <a:tab pos="628650" algn="l"/>
                <a:tab pos="914400" algn="l"/>
              </a:tabLst>
            </a:pP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8" name="Picture 7" descr="Labor Market Evaluation Criteria">
            <a:extLst>
              <a:ext uri="{FF2B5EF4-FFF2-40B4-BE49-F238E27FC236}">
                <a16:creationId xmlns:a16="http://schemas.microsoft.com/office/drawing/2014/main" id="{8008F6DB-7E57-3C22-3ADE-9C56E87E05B7}"/>
              </a:ext>
            </a:extLst>
          </p:cNvPr>
          <p:cNvPicPr>
            <a:picLocks noChangeAspect="1"/>
          </p:cNvPicPr>
          <p:nvPr/>
        </p:nvPicPr>
        <p:blipFill>
          <a:blip r:embed="rId2"/>
          <a:stretch>
            <a:fillRect/>
          </a:stretch>
        </p:blipFill>
        <p:spPr>
          <a:xfrm>
            <a:off x="8611128" y="2530832"/>
            <a:ext cx="2622929" cy="3609070"/>
          </a:xfrm>
          <a:prstGeom prst="rect">
            <a:avLst/>
          </a:prstGeom>
          <a:ln w="38100">
            <a:solidFill>
              <a:srgbClr val="1A4480"/>
            </a:solidFill>
          </a:ln>
        </p:spPr>
        <p:style>
          <a:lnRef idx="2">
            <a:schemeClr val="dk1">
              <a:shade val="15000"/>
            </a:schemeClr>
          </a:lnRef>
          <a:fillRef idx="1">
            <a:schemeClr val="dk1"/>
          </a:fillRef>
          <a:effectRef idx="0">
            <a:schemeClr val="dk1"/>
          </a:effectRef>
          <a:fontRef idx="minor">
            <a:schemeClr val="lt1"/>
          </a:fontRef>
        </p:style>
      </p:pic>
      <p:sp>
        <p:nvSpPr>
          <p:cNvPr id="9" name="TextBox 8">
            <a:extLst>
              <a:ext uri="{FF2B5EF4-FFF2-40B4-BE49-F238E27FC236}">
                <a16:creationId xmlns:a16="http://schemas.microsoft.com/office/drawing/2014/main" id="{4A198FCA-9E6E-E884-D640-3522CE08FF99}"/>
              </a:ext>
            </a:extLst>
          </p:cNvPr>
          <p:cNvSpPr txBox="1"/>
          <p:nvPr/>
        </p:nvSpPr>
        <p:spPr>
          <a:xfrm>
            <a:off x="784759" y="1707662"/>
            <a:ext cx="10098974" cy="1209434"/>
          </a:xfrm>
          <a:prstGeom prst="rect">
            <a:avLst/>
          </a:prstGeom>
          <a:noFill/>
        </p:spPr>
        <p:txBody>
          <a:bodyPr wrap="square" rtlCol="0">
            <a:spAutoFit/>
          </a:bodyPr>
          <a:lstStyle/>
          <a:p>
            <a:pPr>
              <a:lnSpc>
                <a:spcPct val="70000"/>
              </a:lnSpc>
              <a:spcBef>
                <a:spcPts val="1200"/>
              </a:spcBef>
              <a:buClr>
                <a:schemeClr val="accent1"/>
              </a:buClr>
              <a:tabLst>
                <a:tab pos="628650" algn="l"/>
                <a:tab pos="914400" algn="l"/>
              </a:tabLst>
            </a:pPr>
            <a:r>
              <a:rPr lang="en-US" sz="2200" b="1" dirty="0">
                <a:solidFill>
                  <a:srgbClr val="555555"/>
                </a:solidFill>
                <a:latin typeface="Calibri" panose="020F0502020204030204" pitchFamily="34" charset="0"/>
                <a:ea typeface="Calibri" panose="020F0502020204030204" pitchFamily="34" charset="0"/>
                <a:cs typeface="Calibri" panose="020F0502020204030204" pitchFamily="34" charset="0"/>
              </a:rPr>
              <a:t>Labor Market Evaluation Criteria </a:t>
            </a:r>
            <a:r>
              <a:rPr lang="en-US" sz="2200" dirty="0">
                <a:solidFill>
                  <a:srgbClr val="555555"/>
                </a:solidFill>
                <a:latin typeface="Calibri" panose="020F0502020204030204" pitchFamily="34" charset="0"/>
                <a:ea typeface="Calibri" panose="020F0502020204030204" pitchFamily="34" charset="0"/>
                <a:cs typeface="Calibri" panose="020F0502020204030204" pitchFamily="34" charset="0"/>
              </a:rPr>
              <a:t>are provided to help you narrow down and select </a:t>
            </a:r>
            <a:r>
              <a:rPr lang="en-US" sz="2200" u="sng" dirty="0">
                <a:solidFill>
                  <a:srgbClr val="555555"/>
                </a:solidFill>
                <a:latin typeface="Calibri" panose="020F0502020204030204" pitchFamily="34" charset="0"/>
                <a:ea typeface="Calibri" panose="020F0502020204030204" pitchFamily="34" charset="0"/>
                <a:cs typeface="Calibri" panose="020F0502020204030204" pitchFamily="34" charset="0"/>
              </a:rPr>
              <a:t>three to five occupations </a:t>
            </a:r>
            <a:r>
              <a:rPr lang="en-US" sz="2200" dirty="0">
                <a:solidFill>
                  <a:srgbClr val="555555"/>
                </a:solidFill>
                <a:latin typeface="Calibri" panose="020F0502020204030204" pitchFamily="34" charset="0"/>
                <a:ea typeface="Calibri" panose="020F0502020204030204" pitchFamily="34" charset="0"/>
                <a:cs typeface="Calibri" panose="020F0502020204030204" pitchFamily="34" charset="0"/>
              </a:rPr>
              <a:t>that best support the need for your proposed program or course. </a:t>
            </a:r>
          </a:p>
          <a:p>
            <a:pPr marR="0">
              <a:lnSpc>
                <a:spcPct val="70000"/>
              </a:lnSpc>
              <a:spcBef>
                <a:spcPts val="1200"/>
              </a:spcBef>
              <a:spcAft>
                <a:spcPts val="0"/>
              </a:spcAft>
              <a:buClr>
                <a:schemeClr val="accent1"/>
              </a:buClr>
              <a:tabLst>
                <a:tab pos="628650" algn="l"/>
                <a:tab pos="914400" algn="l"/>
              </a:tabLst>
            </a:pPr>
            <a:endParaRPr lang="en-US" sz="2200" dirty="0">
              <a:solidFill>
                <a:srgbClr val="555555"/>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Content Placeholder 3">
            <a:extLst>
              <a:ext uri="{FF2B5EF4-FFF2-40B4-BE49-F238E27FC236}">
                <a16:creationId xmlns:a16="http://schemas.microsoft.com/office/drawing/2014/main" id="{55DF5B4F-B790-A14C-D1A6-373DD1FCAB0F}"/>
              </a:ext>
            </a:extLst>
          </p:cNvPr>
          <p:cNvSpPr txBox="1">
            <a:spLocks/>
          </p:cNvSpPr>
          <p:nvPr/>
        </p:nvSpPr>
        <p:spPr>
          <a:xfrm>
            <a:off x="645549" y="2917096"/>
            <a:ext cx="7805057" cy="1634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07000"/>
              </a:lnSpc>
              <a:spcBef>
                <a:spcPts val="0"/>
              </a:spcBef>
              <a:buSzPts val="1200"/>
              <a:buFont typeface="Symbol" panose="05050102010706020507" pitchFamily="18" charset="2"/>
              <a:buChar char=""/>
              <a:tabLst>
                <a:tab pos="571500" algn="l"/>
              </a:tabLst>
            </a:pPr>
            <a:r>
              <a:rPr lang="en-US" sz="2000" dirty="0">
                <a:latin typeface="Calibri" panose="020F0502020204030204" pitchFamily="34" charset="0"/>
                <a:ea typeface="Calibri" panose="020F0502020204030204" pitchFamily="34" charset="0"/>
                <a:cs typeface="Calibri" panose="020F0502020204030204" pitchFamily="34" charset="0"/>
              </a:rPr>
              <a:t>To best support the addition of the new program or course, include occupations that are in high demand or have high projected job growth rates and/or numbers. </a:t>
            </a:r>
          </a:p>
          <a:p>
            <a:pPr marL="800100" lvl="1" indent="-342900">
              <a:lnSpc>
                <a:spcPct val="107000"/>
              </a:lnSpc>
              <a:spcBef>
                <a:spcPts val="0"/>
              </a:spcBef>
              <a:buSzPts val="1200"/>
              <a:buFont typeface="Symbol" panose="05050102010706020507" pitchFamily="18" charset="2"/>
              <a:buChar char=""/>
              <a:tabLst>
                <a:tab pos="571500" algn="l"/>
              </a:tabLst>
            </a:pPr>
            <a:r>
              <a:rPr lang="en-US" sz="2000" dirty="0">
                <a:latin typeface="Calibri" panose="020F0502020204030204" pitchFamily="34" charset="0"/>
                <a:ea typeface="Calibri" panose="020F0502020204030204" pitchFamily="34" charset="0"/>
                <a:cs typeface="Calibri" panose="020F0502020204030204" pitchFamily="34" charset="0"/>
              </a:rPr>
              <a:t>Consider occupations related to identified courses in the concentration sequence across multiple clusters and pathways.</a:t>
            </a:r>
          </a:p>
          <a:p>
            <a:pPr marL="457200" lvl="1" indent="0">
              <a:lnSpc>
                <a:spcPct val="107000"/>
              </a:lnSpc>
              <a:spcBef>
                <a:spcPts val="0"/>
              </a:spcBef>
              <a:buSzPts val="1200"/>
              <a:buFont typeface="Calibri" panose="020F0502020204030204" pitchFamily="34" charset="0"/>
              <a:buNone/>
              <a:tabLst>
                <a:tab pos="571500" algn="l"/>
              </a:tabLst>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678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F11-3BAF-4F09-CBDA-B28821C9994F}"/>
              </a:ext>
            </a:extLst>
          </p:cNvPr>
          <p:cNvSpPr>
            <a:spLocks noGrp="1"/>
          </p:cNvSpPr>
          <p:nvPr>
            <p:ph type="title"/>
          </p:nvPr>
        </p:nvSpPr>
        <p:spPr/>
        <p:txBody>
          <a:bodyPr>
            <a:normAutofit/>
          </a:bodyPr>
          <a:lstStyle/>
          <a:p>
            <a:r>
              <a:rPr lang="en-US" dirty="0"/>
              <a:t>Labor Market Evaluation Criteria</a:t>
            </a:r>
          </a:p>
        </p:txBody>
      </p:sp>
      <p:sp>
        <p:nvSpPr>
          <p:cNvPr id="3" name="Slide Number Placeholder 2">
            <a:extLst>
              <a:ext uri="{FF2B5EF4-FFF2-40B4-BE49-F238E27FC236}">
                <a16:creationId xmlns:a16="http://schemas.microsoft.com/office/drawing/2014/main" id="{2538B475-FE77-D087-9B30-FADD50851218}"/>
              </a:ext>
            </a:extLst>
          </p:cNvPr>
          <p:cNvSpPr>
            <a:spLocks noGrp="1"/>
          </p:cNvSpPr>
          <p:nvPr>
            <p:ph type="sldNum" sz="quarter" idx="12"/>
          </p:nvPr>
        </p:nvSpPr>
        <p:spPr/>
        <p:txBody>
          <a:bodyPr/>
          <a:lstStyle/>
          <a:p>
            <a:fld id="{B2102BAA-C61A-4A39-BDF1-4340D572B82C}" type="slidenum">
              <a:rPr lang="en-US" smtClean="0"/>
              <a:t>22</a:t>
            </a:fld>
            <a:endParaRPr lang="en-US" dirty="0"/>
          </a:p>
        </p:txBody>
      </p:sp>
      <p:pic>
        <p:nvPicPr>
          <p:cNvPr id="11" name="Picture 10" descr="Sample of Labor Market Evaluation Criteria&#10;">
            <a:extLst>
              <a:ext uri="{FF2B5EF4-FFF2-40B4-BE49-F238E27FC236}">
                <a16:creationId xmlns:a16="http://schemas.microsoft.com/office/drawing/2014/main" id="{11F9EB1C-9677-75D2-B63B-64A026F91EDC}"/>
              </a:ext>
            </a:extLst>
          </p:cNvPr>
          <p:cNvPicPr>
            <a:picLocks noChangeAspect="1"/>
          </p:cNvPicPr>
          <p:nvPr/>
        </p:nvPicPr>
        <p:blipFill>
          <a:blip r:embed="rId2"/>
          <a:stretch>
            <a:fillRect/>
          </a:stretch>
        </p:blipFill>
        <p:spPr>
          <a:xfrm>
            <a:off x="3672936" y="3214680"/>
            <a:ext cx="4219207" cy="3200515"/>
          </a:xfrm>
          <a:prstGeom prst="rect">
            <a:avLst/>
          </a:prstGeom>
          <a:ln w="28575">
            <a:solidFill>
              <a:srgbClr val="1A4480"/>
            </a:solidFill>
          </a:ln>
        </p:spPr>
      </p:pic>
      <p:sp>
        <p:nvSpPr>
          <p:cNvPr id="6" name="TextBox 5">
            <a:extLst>
              <a:ext uri="{FF2B5EF4-FFF2-40B4-BE49-F238E27FC236}">
                <a16:creationId xmlns:a16="http://schemas.microsoft.com/office/drawing/2014/main" id="{AA41D8B6-CCC7-714C-EFFF-974E332EFDDE}"/>
              </a:ext>
            </a:extLst>
          </p:cNvPr>
          <p:cNvSpPr txBox="1"/>
          <p:nvPr/>
        </p:nvSpPr>
        <p:spPr>
          <a:xfrm>
            <a:off x="696685" y="1926771"/>
            <a:ext cx="10384971" cy="1143070"/>
          </a:xfrm>
          <a:prstGeom prst="rect">
            <a:avLst/>
          </a:prstGeom>
          <a:noFill/>
        </p:spPr>
        <p:txBody>
          <a:bodyPr wrap="square">
            <a:spAutoFit/>
          </a:bodyPr>
          <a:lstStyle/>
          <a:p>
            <a:pPr>
              <a:lnSpc>
                <a:spcPct val="70000"/>
              </a:lnSpc>
              <a:spcBef>
                <a:spcPts val="1200"/>
              </a:spcBef>
              <a:buClr>
                <a:schemeClr val="accent1"/>
              </a:buClr>
              <a:tabLst>
                <a:tab pos="628650" algn="l"/>
                <a:tab pos="914400" algn="l"/>
              </a:tabLst>
            </a:pPr>
            <a:r>
              <a:rPr lang="en-US" sz="2400" dirty="0">
                <a:solidFill>
                  <a:srgbClr val="555555"/>
                </a:solidFill>
                <a:latin typeface="Calibri" panose="020F0502020204030204" pitchFamily="34" charset="0"/>
                <a:ea typeface="Calibri" panose="020F0502020204030204" pitchFamily="34" charset="0"/>
                <a:cs typeface="Calibri" panose="020F0502020204030204" pitchFamily="34" charset="0"/>
              </a:rPr>
              <a:t>Once you have made your selections, follow the instructions provided on the CTE Trailblazers web portal to print and save a screenshot of your final occupation selections in the Trailblazers data tool as a PDF document. </a:t>
            </a:r>
            <a:r>
              <a:rPr lang="en-US" sz="2400" b="1" dirty="0">
                <a:solidFill>
                  <a:srgbClr val="555555"/>
                </a:solidFill>
                <a:latin typeface="Calibri" panose="020F0502020204030204" pitchFamily="34" charset="0"/>
                <a:ea typeface="Calibri" panose="020F0502020204030204" pitchFamily="34" charset="0"/>
                <a:cs typeface="Calibri" panose="020F0502020204030204" pitchFamily="34" charset="0"/>
              </a:rPr>
              <a:t>Attach a copy of this PDF document to the application packet.</a:t>
            </a:r>
          </a:p>
        </p:txBody>
      </p:sp>
      <p:sp>
        <p:nvSpPr>
          <p:cNvPr id="7" name="Content Placeholder 6">
            <a:extLst>
              <a:ext uri="{FF2B5EF4-FFF2-40B4-BE49-F238E27FC236}">
                <a16:creationId xmlns:a16="http://schemas.microsoft.com/office/drawing/2014/main" id="{9800D584-627D-5421-A3A8-B5424995E6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040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F11-3BAF-4F09-CBDA-B28821C9994F}"/>
              </a:ext>
            </a:extLst>
          </p:cNvPr>
          <p:cNvSpPr>
            <a:spLocks noGrp="1"/>
          </p:cNvSpPr>
          <p:nvPr>
            <p:ph type="title"/>
          </p:nvPr>
        </p:nvSpPr>
        <p:spPr/>
        <p:txBody>
          <a:bodyPr>
            <a:normAutofit/>
          </a:bodyPr>
          <a:lstStyle/>
          <a:p>
            <a:r>
              <a:rPr lang="en-US" dirty="0"/>
              <a:t>Labor Market Evaluation Criteria</a:t>
            </a:r>
          </a:p>
        </p:txBody>
      </p:sp>
      <p:sp>
        <p:nvSpPr>
          <p:cNvPr id="3" name="Slide Number Placeholder 2">
            <a:extLst>
              <a:ext uri="{FF2B5EF4-FFF2-40B4-BE49-F238E27FC236}">
                <a16:creationId xmlns:a16="http://schemas.microsoft.com/office/drawing/2014/main" id="{2538B475-FE77-D087-9B30-FADD50851218}"/>
              </a:ext>
            </a:extLst>
          </p:cNvPr>
          <p:cNvSpPr>
            <a:spLocks noGrp="1"/>
          </p:cNvSpPr>
          <p:nvPr>
            <p:ph type="sldNum" sz="quarter" idx="12"/>
          </p:nvPr>
        </p:nvSpPr>
        <p:spPr/>
        <p:txBody>
          <a:bodyPr/>
          <a:lstStyle/>
          <a:p>
            <a:fld id="{B2102BAA-C61A-4A39-BDF1-4340D572B82C}" type="slidenum">
              <a:rPr lang="en-US" smtClean="0"/>
              <a:t>23</a:t>
            </a:fld>
            <a:endParaRPr lang="en-US" dirty="0"/>
          </a:p>
        </p:txBody>
      </p:sp>
      <p:sp>
        <p:nvSpPr>
          <p:cNvPr id="4" name="Content Placeholder 3">
            <a:extLst>
              <a:ext uri="{FF2B5EF4-FFF2-40B4-BE49-F238E27FC236}">
                <a16:creationId xmlns:a16="http://schemas.microsoft.com/office/drawing/2014/main" id="{55DF5B4F-B790-A14C-D1A6-373DD1FCAB0F}"/>
              </a:ext>
            </a:extLst>
          </p:cNvPr>
          <p:cNvSpPr>
            <a:spLocks noGrp="1"/>
          </p:cNvSpPr>
          <p:nvPr>
            <p:ph idx="1"/>
          </p:nvPr>
        </p:nvSpPr>
        <p:spPr/>
        <p:txBody>
          <a:bodyPr>
            <a:normAutofit/>
          </a:bodyPr>
          <a:lstStyle/>
          <a:p>
            <a:pPr marL="228600" marR="0">
              <a:spcBef>
                <a:spcPts val="1200"/>
              </a:spcBef>
              <a:spcAft>
                <a:spcPts val="0"/>
              </a:spcAft>
              <a:tabLst>
                <a:tab pos="628650" algn="l"/>
                <a:tab pos="914400" algn="l"/>
              </a:tabLst>
            </a:pPr>
            <a:r>
              <a:rPr lang="en-US" sz="2400" dirty="0">
                <a:effectLst/>
                <a:latin typeface="Calibri" panose="020F0502020204030204" pitchFamily="34" charset="0"/>
                <a:ea typeface="Calibri" panose="020F0502020204030204" pitchFamily="34" charset="0"/>
              </a:rPr>
              <a:t>Complete Questions H1 – H7 in the application</a:t>
            </a:r>
          </a:p>
          <a:p>
            <a:pPr lvl="1">
              <a:spcBef>
                <a:spcPts val="1200"/>
              </a:spcBef>
              <a:tabLst>
                <a:tab pos="628650" algn="l"/>
                <a:tab pos="914400" algn="l"/>
              </a:tabLst>
            </a:pPr>
            <a:r>
              <a:rPr lang="en-US" sz="2000" dirty="0">
                <a:effectLst/>
                <a:latin typeface="Calibri" panose="020F0502020204030204" pitchFamily="34" charset="0"/>
                <a:ea typeface="Calibri" panose="020F0502020204030204" pitchFamily="34" charset="0"/>
              </a:rPr>
              <a:t>Refer to data in columns 1-6 of your </a:t>
            </a:r>
            <a:r>
              <a:rPr lang="en-US" sz="2000" u="sng" dirty="0">
                <a:solidFill>
                  <a:srgbClr val="0000FF"/>
                </a:solidFill>
                <a:effectLst/>
                <a:latin typeface="Calibri" panose="020F0502020204030204" pitchFamily="34" charset="0"/>
                <a:ea typeface="Calibri" panose="020F0502020204030204" pitchFamily="34" charset="0"/>
                <a:hlinkClick r:id="rId2"/>
              </a:rPr>
              <a:t>Trailblazers Labor Market Data Tool</a:t>
            </a:r>
            <a:r>
              <a:rPr lang="en-US" sz="2000" dirty="0">
                <a:effectLst/>
                <a:latin typeface="Calibri" panose="020F0502020204030204" pitchFamily="34" charset="0"/>
                <a:ea typeface="Calibri" panose="020F0502020204030204" pitchFamily="34" charset="0"/>
              </a:rPr>
              <a:t> search results to answer the questions about occupations you are considering for submission with your application. </a:t>
            </a:r>
          </a:p>
          <a:p>
            <a:pPr lvl="1">
              <a:spcBef>
                <a:spcPts val="1200"/>
              </a:spcBef>
              <a:tabLst>
                <a:tab pos="628650" algn="l"/>
                <a:tab pos="914400" algn="l"/>
              </a:tabLst>
            </a:pPr>
            <a:r>
              <a:rPr lang="en-US" sz="2000" dirty="0">
                <a:effectLst/>
                <a:latin typeface="Calibri" panose="020F0502020204030204" pitchFamily="34" charset="0"/>
                <a:ea typeface="Calibri" panose="020F0502020204030204" pitchFamily="34" charset="0"/>
              </a:rPr>
              <a:t>You do not necessarily have to answer “yes” to every question (H1-H7), but the more you are able to do so, the stronger your application will be.</a:t>
            </a:r>
          </a:p>
          <a:p>
            <a:pPr lvl="1">
              <a:spcBef>
                <a:spcPts val="1200"/>
              </a:spcBef>
              <a:tabLst>
                <a:tab pos="628650" algn="l"/>
                <a:tab pos="914400" algn="l"/>
              </a:tabLst>
            </a:pP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7" name="Rectangle: Folded Corner 6">
            <a:extLst>
              <a:ext uri="{FF2B5EF4-FFF2-40B4-BE49-F238E27FC236}">
                <a16:creationId xmlns:a16="http://schemas.microsoft.com/office/drawing/2014/main" id="{F3A898D2-418F-5E1F-057E-997EB8A132D4}"/>
              </a:ext>
              <a:ext uri="{C183D7F6-B498-43B3-948B-1728B52AA6E4}">
                <adec:decorative xmlns:adec="http://schemas.microsoft.com/office/drawing/2017/decorative" val="1"/>
              </a:ext>
            </a:extLst>
          </p:cNvPr>
          <p:cNvSpPr/>
          <p:nvPr/>
        </p:nvSpPr>
        <p:spPr>
          <a:xfrm>
            <a:off x="2389239" y="3664551"/>
            <a:ext cx="6784258" cy="2733368"/>
          </a:xfrm>
          <a:prstGeom prst="foldedCorner">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Labor Market Evaluation Criteria">
            <a:extLst>
              <a:ext uri="{FF2B5EF4-FFF2-40B4-BE49-F238E27FC236}">
                <a16:creationId xmlns:a16="http://schemas.microsoft.com/office/drawing/2014/main" id="{07F60FA9-5BF6-C7F3-B5C7-53D92CE2A7A8}"/>
              </a:ext>
            </a:extLst>
          </p:cNvPr>
          <p:cNvPicPr>
            <a:picLocks noChangeAspect="1"/>
          </p:cNvPicPr>
          <p:nvPr/>
        </p:nvPicPr>
        <p:blipFill>
          <a:blip r:embed="rId3"/>
          <a:stretch>
            <a:fillRect/>
          </a:stretch>
        </p:blipFill>
        <p:spPr>
          <a:xfrm>
            <a:off x="2467897" y="3730296"/>
            <a:ext cx="6300019" cy="2446667"/>
          </a:xfrm>
          <a:prstGeom prst="rect">
            <a:avLst/>
          </a:prstGeom>
        </p:spPr>
      </p:pic>
    </p:spTree>
    <p:extLst>
      <p:ext uri="{BB962C8B-B14F-4D97-AF65-F5344CB8AC3E}">
        <p14:creationId xmlns:p14="http://schemas.microsoft.com/office/powerpoint/2010/main" val="240458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36B3-9A7B-6540-18E0-FD4867F14A23}"/>
              </a:ext>
            </a:extLst>
          </p:cNvPr>
          <p:cNvSpPr>
            <a:spLocks noGrp="1"/>
          </p:cNvSpPr>
          <p:nvPr>
            <p:ph type="title"/>
          </p:nvPr>
        </p:nvSpPr>
        <p:spPr/>
        <p:txBody>
          <a:bodyPr>
            <a:normAutofit/>
          </a:bodyPr>
          <a:lstStyle/>
          <a:p>
            <a:r>
              <a:rPr lang="en-US" dirty="0"/>
              <a:t>Helpful Resource:  </a:t>
            </a:r>
            <a:r>
              <a:rPr lang="en-US"/>
              <a:t>Evaluation Rubric</a:t>
            </a:r>
            <a:endParaRPr lang="en-US" dirty="0"/>
          </a:p>
        </p:txBody>
      </p:sp>
      <p:sp>
        <p:nvSpPr>
          <p:cNvPr id="3" name="Slide Number Placeholder 2">
            <a:extLst>
              <a:ext uri="{FF2B5EF4-FFF2-40B4-BE49-F238E27FC236}">
                <a16:creationId xmlns:a16="http://schemas.microsoft.com/office/drawing/2014/main" id="{2FCC0257-6486-B688-F5F0-B7829F604FAC}"/>
              </a:ext>
            </a:extLst>
          </p:cNvPr>
          <p:cNvSpPr>
            <a:spLocks noGrp="1"/>
          </p:cNvSpPr>
          <p:nvPr>
            <p:ph type="sldNum" sz="quarter" idx="12"/>
          </p:nvPr>
        </p:nvSpPr>
        <p:spPr/>
        <p:txBody>
          <a:bodyPr/>
          <a:lstStyle/>
          <a:p>
            <a:fld id="{B2102BAA-C61A-4A39-BDF1-4340D572B82C}" type="slidenum">
              <a:rPr lang="en-US" smtClean="0"/>
              <a:t>24</a:t>
            </a:fld>
            <a:endParaRPr lang="en-US" dirty="0"/>
          </a:p>
        </p:txBody>
      </p:sp>
      <p:sp>
        <p:nvSpPr>
          <p:cNvPr id="4" name="Content Placeholder 3">
            <a:extLst>
              <a:ext uri="{FF2B5EF4-FFF2-40B4-BE49-F238E27FC236}">
                <a16:creationId xmlns:a16="http://schemas.microsoft.com/office/drawing/2014/main" id="{27598160-BA2F-A013-C5D3-35E099052C37}"/>
              </a:ext>
            </a:extLst>
          </p:cNvPr>
          <p:cNvSpPr>
            <a:spLocks noGrp="1"/>
          </p:cNvSpPr>
          <p:nvPr>
            <p:ph idx="1"/>
          </p:nvPr>
        </p:nvSpPr>
        <p:spPr>
          <a:xfrm>
            <a:off x="838200" y="1458930"/>
            <a:ext cx="4549609" cy="4718033"/>
          </a:xfrm>
        </p:spPr>
        <p:txBody>
          <a:bodyPr>
            <a:normAutofit/>
          </a:bodyPr>
          <a:lstStyle/>
          <a:p>
            <a:pPr marL="0" indent="0">
              <a:buNone/>
            </a:pPr>
            <a:r>
              <a:rPr lang="en-US" dirty="0"/>
              <a:t>An </a:t>
            </a:r>
            <a:r>
              <a:rPr lang="en-US" i="1" dirty="0"/>
              <a:t>Evaluation Rubric </a:t>
            </a:r>
            <a:r>
              <a:rPr lang="en-US" dirty="0"/>
              <a:t>is provided as a resource to help ensure you have a solid application. Using the rubric, review and self-score your application.</a:t>
            </a:r>
          </a:p>
          <a:p>
            <a:pPr lvl="1"/>
            <a:r>
              <a:rPr lang="en-US" dirty="0"/>
              <a:t>High School (credit-bearing) courses require at least 21 points (24 possible)</a:t>
            </a:r>
          </a:p>
          <a:p>
            <a:pPr lvl="1"/>
            <a:r>
              <a:rPr lang="en-US" dirty="0"/>
              <a:t>Middle School (noncredit-bearing) courses require at least 19 points (22 possible)</a:t>
            </a:r>
          </a:p>
          <a:p>
            <a:pPr lvl="1"/>
            <a:endParaRPr lang="en-US" dirty="0"/>
          </a:p>
          <a:p>
            <a:pPr marL="0" indent="0">
              <a:buNone/>
            </a:pPr>
            <a:endParaRPr lang="en-US" dirty="0"/>
          </a:p>
          <a:p>
            <a:pPr lvl="1"/>
            <a:endParaRPr lang="en-US" dirty="0"/>
          </a:p>
          <a:p>
            <a:pPr lvl="1"/>
            <a:endParaRPr lang="en-US" dirty="0"/>
          </a:p>
          <a:p>
            <a:pPr lvl="1"/>
            <a:endParaRPr lang="en-US" dirty="0"/>
          </a:p>
          <a:p>
            <a:pPr marL="457200" lvl="1" indent="0">
              <a:buNone/>
            </a:pPr>
            <a:endParaRPr lang="en-US" dirty="0"/>
          </a:p>
        </p:txBody>
      </p:sp>
      <p:pic>
        <p:nvPicPr>
          <p:cNvPr id="7" name="Picture 6" descr="Evaluation Rubric">
            <a:extLst>
              <a:ext uri="{FF2B5EF4-FFF2-40B4-BE49-F238E27FC236}">
                <a16:creationId xmlns:a16="http://schemas.microsoft.com/office/drawing/2014/main" id="{B236BD37-ABAF-4196-F22C-3A0E9860270F}"/>
              </a:ext>
            </a:extLst>
          </p:cNvPr>
          <p:cNvPicPr>
            <a:picLocks noChangeAspect="1"/>
          </p:cNvPicPr>
          <p:nvPr/>
        </p:nvPicPr>
        <p:blipFill>
          <a:blip r:embed="rId3"/>
          <a:stretch>
            <a:fillRect/>
          </a:stretch>
        </p:blipFill>
        <p:spPr>
          <a:xfrm>
            <a:off x="5727340" y="1323975"/>
            <a:ext cx="6007409" cy="4819898"/>
          </a:xfrm>
          <a:prstGeom prst="rect">
            <a:avLst/>
          </a:prstGeom>
        </p:spPr>
      </p:pic>
    </p:spTree>
    <p:extLst>
      <p:ext uri="{BB962C8B-B14F-4D97-AF65-F5344CB8AC3E}">
        <p14:creationId xmlns:p14="http://schemas.microsoft.com/office/powerpoint/2010/main" val="88532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F785-E041-00C1-D969-4A29BDC4B5CC}"/>
              </a:ext>
            </a:extLst>
          </p:cNvPr>
          <p:cNvSpPr>
            <a:spLocks noGrp="1"/>
          </p:cNvSpPr>
          <p:nvPr>
            <p:ph type="title"/>
          </p:nvPr>
        </p:nvSpPr>
        <p:spPr/>
        <p:txBody>
          <a:bodyPr/>
          <a:lstStyle/>
          <a:p>
            <a:r>
              <a:rPr lang="en-US" dirty="0"/>
              <a:t>Application Submission</a:t>
            </a:r>
          </a:p>
        </p:txBody>
      </p:sp>
      <p:sp>
        <p:nvSpPr>
          <p:cNvPr id="3" name="Slide Number Placeholder 2">
            <a:extLst>
              <a:ext uri="{FF2B5EF4-FFF2-40B4-BE49-F238E27FC236}">
                <a16:creationId xmlns:a16="http://schemas.microsoft.com/office/drawing/2014/main" id="{186507CC-C952-C3F4-C766-0A4A49DD2ED8}"/>
              </a:ext>
            </a:extLst>
          </p:cNvPr>
          <p:cNvSpPr>
            <a:spLocks noGrp="1"/>
          </p:cNvSpPr>
          <p:nvPr>
            <p:ph type="sldNum" sz="quarter" idx="12"/>
          </p:nvPr>
        </p:nvSpPr>
        <p:spPr/>
        <p:txBody>
          <a:bodyPr/>
          <a:lstStyle/>
          <a:p>
            <a:fld id="{B2102BAA-C61A-4A39-BDF1-4340D572B82C}" type="slidenum">
              <a:rPr lang="en-US" smtClean="0"/>
              <a:t>25</a:t>
            </a:fld>
            <a:endParaRPr lang="en-US" dirty="0"/>
          </a:p>
        </p:txBody>
      </p:sp>
      <p:sp>
        <p:nvSpPr>
          <p:cNvPr id="4" name="Content Placeholder 3">
            <a:extLst>
              <a:ext uri="{FF2B5EF4-FFF2-40B4-BE49-F238E27FC236}">
                <a16:creationId xmlns:a16="http://schemas.microsoft.com/office/drawing/2014/main" id="{7E0B118D-BDE6-C819-E9F9-5F7DB1870C1D}"/>
              </a:ext>
            </a:extLst>
          </p:cNvPr>
          <p:cNvSpPr>
            <a:spLocks noGrp="1"/>
          </p:cNvSpPr>
          <p:nvPr>
            <p:ph idx="1"/>
          </p:nvPr>
        </p:nvSpPr>
        <p:spPr>
          <a:xfrm>
            <a:off x="522514" y="1426272"/>
            <a:ext cx="10831286" cy="4718033"/>
          </a:xfrm>
        </p:spPr>
        <p:txBody>
          <a:bodyPr>
            <a:normAutofit fontScale="92500"/>
          </a:bodyPr>
          <a:lstStyle/>
          <a:p>
            <a:pPr marL="0" marR="0" indent="0">
              <a:spcBef>
                <a:spcPts val="0"/>
              </a:spcBef>
              <a:spcAft>
                <a:spcPts val="0"/>
              </a:spcAft>
              <a:buNone/>
            </a:pPr>
            <a:r>
              <a:rPr lang="en-US" sz="2400" b="1" cap="all" dirty="0">
                <a:effectLst/>
                <a:latin typeface="Calibri" panose="020F0502020204030204" pitchFamily="34" charset="0"/>
                <a:ea typeface="Times New Roman" panose="02020603050405020304" pitchFamily="18" charset="0"/>
              </a:rPr>
              <a:t>Ensure the following documentation is submitted with this application:</a:t>
            </a:r>
            <a:endParaRPr lang="en-US" sz="2400" dirty="0">
              <a:effectLst/>
              <a:latin typeface="Times New Roman" panose="02020603050405020304" pitchFamily="18" charset="0"/>
              <a:ea typeface="Times New Roman" panose="02020603050405020304" pitchFamily="18" charset="0"/>
            </a:endParaRPr>
          </a:p>
          <a:p>
            <a:pPr marL="800100" lvl="1" indent="-342900">
              <a:lnSpc>
                <a:spcPct val="100000"/>
              </a:lnSpc>
              <a:spcBef>
                <a:spcPts val="1200"/>
              </a:spcBef>
              <a:spcAft>
                <a:spcPts val="800"/>
              </a:spcAft>
              <a:buSzPct val="100000"/>
              <a:buFont typeface="+mj-lt"/>
              <a:buAutoNum type="arabicPeriod"/>
              <a:tabLst>
                <a:tab pos="-457200" algn="l"/>
                <a:tab pos="358775" algn="l"/>
                <a:tab pos="1358900" algn="l"/>
                <a:tab pos="4472940" algn="l"/>
              </a:tabLst>
            </a:pPr>
            <a:r>
              <a:rPr lang="en-US" dirty="0">
                <a:effectLst/>
                <a:latin typeface="Calibri" panose="020F0502020204030204" pitchFamily="34" charset="0"/>
                <a:ea typeface="Calibri" panose="020F0502020204030204" pitchFamily="34" charset="0"/>
                <a:cs typeface="Calibri" panose="020F0502020204030204" pitchFamily="34" charset="0"/>
              </a:rPr>
              <a:t>Articulation agreement and/or letter of support from the college or university, if applicable (D)</a:t>
            </a:r>
          </a:p>
          <a:p>
            <a:pPr marL="800100" lvl="1" indent="-342900">
              <a:lnSpc>
                <a:spcPct val="100000"/>
              </a:lnSpc>
              <a:spcBef>
                <a:spcPts val="1200"/>
              </a:spcBef>
              <a:spcAft>
                <a:spcPts val="800"/>
              </a:spcAft>
              <a:buSzPct val="100000"/>
              <a:buFont typeface="+mj-lt"/>
              <a:buAutoNum type="arabicPeriod"/>
              <a:tabLst>
                <a:tab pos="-457200" algn="l"/>
                <a:tab pos="358775" algn="l"/>
                <a:tab pos="1358900" algn="l"/>
                <a:tab pos="4472940" algn="l"/>
              </a:tabLst>
            </a:pPr>
            <a:r>
              <a:rPr lang="en-US" dirty="0">
                <a:effectLst/>
                <a:latin typeface="Calibri" panose="020F0502020204030204" pitchFamily="34" charset="0"/>
                <a:ea typeface="Calibri" panose="020F0502020204030204" pitchFamily="34" charset="0"/>
                <a:cs typeface="Calibri" panose="020F0502020204030204" pitchFamily="34" charset="0"/>
              </a:rPr>
              <a:t>Evidence of student interest (F)</a:t>
            </a:r>
          </a:p>
          <a:p>
            <a:pPr marL="800100" lvl="1" indent="-342900">
              <a:lnSpc>
                <a:spcPct val="100000"/>
              </a:lnSpc>
              <a:spcBef>
                <a:spcPts val="1200"/>
              </a:spcBef>
              <a:spcAft>
                <a:spcPts val="800"/>
              </a:spcAft>
              <a:buSzPct val="100000"/>
              <a:buFont typeface="+mj-lt"/>
              <a:buAutoNum type="arabicPeriod"/>
              <a:tabLst>
                <a:tab pos="-457200" algn="l"/>
                <a:tab pos="358775" algn="l"/>
                <a:tab pos="1358900" algn="l"/>
                <a:tab pos="4472940" algn="l"/>
              </a:tabLst>
            </a:pPr>
            <a:r>
              <a:rPr lang="en-US" dirty="0">
                <a:effectLst/>
                <a:latin typeface="Calibri" panose="020F0502020204030204" pitchFamily="34" charset="0"/>
                <a:ea typeface="Calibri" panose="020F0502020204030204" pitchFamily="34" charset="0"/>
                <a:cs typeface="Calibri" panose="020F0502020204030204" pitchFamily="34" charset="0"/>
              </a:rPr>
              <a:t>Labor market data (H)</a:t>
            </a:r>
          </a:p>
          <a:p>
            <a:pPr marL="800100" lvl="1" indent="-342900">
              <a:lnSpc>
                <a:spcPct val="100000"/>
              </a:lnSpc>
              <a:spcBef>
                <a:spcPts val="1200"/>
              </a:spcBef>
              <a:spcAft>
                <a:spcPts val="800"/>
              </a:spcAft>
              <a:buSzPct val="100000"/>
              <a:buFont typeface="+mj-lt"/>
              <a:buAutoNum type="arabicPeriod"/>
              <a:tabLst>
                <a:tab pos="-457200" algn="l"/>
                <a:tab pos="358775" algn="l"/>
                <a:tab pos="1358900" algn="l"/>
                <a:tab pos="4472940" algn="l"/>
              </a:tabLst>
            </a:pPr>
            <a:r>
              <a:rPr lang="en-US" dirty="0">
                <a:effectLst/>
                <a:latin typeface="Calibri" panose="020F0502020204030204" pitchFamily="34" charset="0"/>
                <a:ea typeface="Calibri" panose="020F0502020204030204" pitchFamily="34" charset="0"/>
                <a:cs typeface="Calibri" panose="020F0502020204030204" pitchFamily="34" charset="0"/>
              </a:rPr>
              <a:t>Evidence of growth (H.7)</a:t>
            </a:r>
          </a:p>
          <a:p>
            <a:pPr marL="0" lvl="1" indent="0">
              <a:spcBef>
                <a:spcPts val="0"/>
              </a:spcBef>
              <a:buSzPct val="100000"/>
              <a:buNone/>
              <a:tabLst>
                <a:tab pos="-457200" algn="l"/>
                <a:tab pos="358775" algn="l"/>
                <a:tab pos="1358900" algn="l"/>
                <a:tab pos="4472940" algn="l"/>
              </a:tabLst>
            </a:pPr>
            <a:endParaRPr lang="en-US" b="1" cap="all" dirty="0">
              <a:latin typeface="Calibri" panose="020F0502020204030204" pitchFamily="34" charset="0"/>
            </a:endParaRPr>
          </a:p>
          <a:p>
            <a:pPr marL="0" lvl="1" indent="0">
              <a:spcBef>
                <a:spcPts val="0"/>
              </a:spcBef>
              <a:buSzPct val="100000"/>
              <a:buNone/>
              <a:tabLst>
                <a:tab pos="-457200" algn="l"/>
                <a:tab pos="358775" algn="l"/>
                <a:tab pos="1358900" algn="l"/>
                <a:tab pos="4472940" algn="l"/>
              </a:tabLst>
            </a:pPr>
            <a:r>
              <a:rPr lang="en-US" b="1" cap="all" dirty="0">
                <a:latin typeface="Calibri" panose="020F0502020204030204" pitchFamily="34" charset="0"/>
              </a:rPr>
              <a:t>Ensure the school division CTE Administrator and Superintendent sign the application. </a:t>
            </a:r>
          </a:p>
          <a:p>
            <a:pPr marL="0" lvl="1" indent="0">
              <a:spcBef>
                <a:spcPts val="0"/>
              </a:spcBef>
              <a:buSzPct val="100000"/>
              <a:buNone/>
              <a:tabLst>
                <a:tab pos="-457200" algn="l"/>
                <a:tab pos="358775" algn="l"/>
                <a:tab pos="1358900" algn="l"/>
                <a:tab pos="4472940" algn="l"/>
              </a:tabLst>
            </a:pPr>
            <a:endParaRPr lang="en-US" b="1" cap="all" dirty="0">
              <a:latin typeface="Calibri" panose="020F0502020204030204" pitchFamily="34" charset="0"/>
            </a:endParaRPr>
          </a:p>
          <a:p>
            <a:pPr marL="0" lvl="1" indent="0">
              <a:spcBef>
                <a:spcPts val="0"/>
              </a:spcBef>
              <a:buSzPct val="100000"/>
              <a:buNone/>
              <a:tabLst>
                <a:tab pos="-457200" algn="l"/>
                <a:tab pos="358775" algn="l"/>
                <a:tab pos="1358900" algn="l"/>
                <a:tab pos="4472940" algn="l"/>
              </a:tabLst>
            </a:pPr>
            <a:r>
              <a:rPr lang="en-US" b="1" cap="all" dirty="0">
                <a:latin typeface="Calibri" panose="020F0502020204030204" pitchFamily="34" charset="0"/>
              </a:rPr>
              <a:t>Submit Application by fax at 804-530-4560 or email to </a:t>
            </a:r>
            <a:r>
              <a:rPr lang="en-US" i="1" cap="all" dirty="0">
                <a:hlinkClick r:id="rId2"/>
              </a:rPr>
              <a:t>CTE@doe.virginia.gov</a:t>
            </a:r>
            <a:endParaRPr lang="en-US" i="1" cap="all"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81460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314632" y="1189704"/>
            <a:ext cx="11032818" cy="3372772"/>
          </a:xfrm>
        </p:spPr>
        <p:txBody>
          <a:bodyPr>
            <a:normAutofit/>
          </a:bodyPr>
          <a:lstStyle/>
          <a:p>
            <a:r>
              <a:rPr lang="en-US" sz="4000" dirty="0"/>
              <a:t>Office of Career and Technical Education</a:t>
            </a:r>
            <a:br>
              <a:rPr lang="en-US" sz="4000" dirty="0"/>
            </a:br>
            <a:r>
              <a:rPr lang="en-US" sz="4000" dirty="0"/>
              <a:t>Contact Information</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26</a:t>
            </a:fld>
            <a:endParaRPr lang="en-US"/>
          </a:p>
        </p:txBody>
      </p:sp>
    </p:spTree>
    <p:extLst>
      <p:ext uri="{BB962C8B-B14F-4D97-AF65-F5344CB8AC3E}">
        <p14:creationId xmlns:p14="http://schemas.microsoft.com/office/powerpoint/2010/main" val="2473672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31"/>
          <p:cNvSpPr txBox="1">
            <a:spLocks noGrp="1"/>
          </p:cNvSpPr>
          <p:nvPr>
            <p:ph type="title" idx="4294967295"/>
          </p:nvPr>
        </p:nvSpPr>
        <p:spPr>
          <a:xfrm>
            <a:off x="0" y="0"/>
            <a:ext cx="12192000" cy="1151400"/>
          </a:xfrm>
          <a:prstGeom prst="rect">
            <a:avLst/>
          </a:prstGeom>
          <a:solidFill>
            <a:schemeClr val="dk1"/>
          </a:solidFill>
          <a:ln>
            <a:noFill/>
          </a:ln>
        </p:spPr>
        <p:txBody>
          <a:bodyPr spcFirstLastPara="1" wrap="square" lIns="822960" tIns="45700" rIns="91425" bIns="45700" anchor="b" anchorCtr="0">
            <a:noAutofit/>
          </a:bodyPr>
          <a:lstStyle/>
          <a:p>
            <a:pPr>
              <a:spcBef>
                <a:spcPts val="0"/>
              </a:spcBef>
            </a:pPr>
            <a:r>
              <a:rPr lang="en" sz="4000" cap="small" dirty="0">
                <a:solidFill>
                  <a:schemeClr val="lt1"/>
                </a:solidFill>
              </a:rPr>
              <a:t>Office of Career and Technical Education</a:t>
            </a:r>
            <a:endParaRPr lang="en-US" sz="4000" cap="small" dirty="0">
              <a:solidFill>
                <a:schemeClr val="lt1"/>
              </a:solidFill>
            </a:endParaRPr>
          </a:p>
        </p:txBody>
      </p:sp>
      <p:sp>
        <p:nvSpPr>
          <p:cNvPr id="1567" name="Google Shape;1567;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graphicFrame>
        <p:nvGraphicFramePr>
          <p:cNvPr id="3" name="Table 2"/>
          <p:cNvGraphicFramePr>
            <a:graphicFrameLocks noGrp="1"/>
          </p:cNvGraphicFramePr>
          <p:nvPr/>
        </p:nvGraphicFramePr>
        <p:xfrm>
          <a:off x="435429" y="1579395"/>
          <a:ext cx="11228768" cy="3505200"/>
        </p:xfrm>
        <a:graphic>
          <a:graphicData uri="http://schemas.openxmlformats.org/drawingml/2006/table">
            <a:tbl>
              <a:tblPr firstRow="1" bandRow="1"/>
              <a:tblGrid>
                <a:gridCol w="7142352">
                  <a:extLst>
                    <a:ext uri="{9D8B030D-6E8A-4147-A177-3AD203B41FA5}">
                      <a16:colId xmlns:a16="http://schemas.microsoft.com/office/drawing/2014/main" val="1720202460"/>
                    </a:ext>
                  </a:extLst>
                </a:gridCol>
                <a:gridCol w="4086416">
                  <a:extLst>
                    <a:ext uri="{9D8B030D-6E8A-4147-A177-3AD203B41FA5}">
                      <a16:colId xmlns:a16="http://schemas.microsoft.com/office/drawing/2014/main" val="2814597061"/>
                    </a:ext>
                  </a:extLst>
                </a:gridCol>
              </a:tblGrid>
              <a:tr h="604560">
                <a:tc>
                  <a:txBody>
                    <a:bodyPr/>
                    <a:lstStyle/>
                    <a:p>
                      <a:r>
                        <a:rPr lang="en-US" sz="2000" b="1" dirty="0">
                          <a:solidFill>
                            <a:srgbClr val="555555"/>
                          </a:solidFill>
                        </a:rPr>
                        <a:t>Director</a:t>
                      </a:r>
                    </a:p>
                  </a:txBody>
                  <a:tcPr/>
                </a:tc>
                <a:tc>
                  <a:txBody>
                    <a:bodyPr/>
                    <a:lstStyle/>
                    <a:p>
                      <a:r>
                        <a:rPr lang="en-US" sz="2000" dirty="0">
                          <a:solidFill>
                            <a:srgbClr val="555555"/>
                          </a:solidFill>
                        </a:rPr>
                        <a:t>Dr. Anthony Williams</a:t>
                      </a:r>
                    </a:p>
                    <a:p>
                      <a:r>
                        <a:rPr lang="en-US" sz="2000" dirty="0">
                          <a:solidFill>
                            <a:srgbClr val="555555"/>
                          </a:solidFill>
                          <a:hlinkClick r:id="rId3"/>
                        </a:rPr>
                        <a:t>anthony.williams@doe.virginia.gov</a:t>
                      </a:r>
                      <a:endParaRPr lang="en-US" sz="2000" dirty="0">
                        <a:solidFill>
                          <a:srgbClr val="555555"/>
                        </a:solidFill>
                      </a:endParaRPr>
                    </a:p>
                  </a:txBody>
                  <a:tcPr/>
                </a:tc>
                <a:extLst>
                  <a:ext uri="{0D108BD9-81ED-4DB2-BD59-A6C34878D82A}">
                    <a16:rowId xmlns:a16="http://schemas.microsoft.com/office/drawing/2014/main" val="382230039"/>
                  </a:ext>
                </a:extLst>
              </a:tr>
              <a:tr h="540740">
                <a:tc>
                  <a:txBody>
                    <a:bodyPr/>
                    <a:lstStyle/>
                    <a:p>
                      <a:r>
                        <a:rPr lang="en-US" sz="2000" b="1" dirty="0">
                          <a:solidFill>
                            <a:srgbClr val="555555"/>
                          </a:solidFill>
                        </a:rPr>
                        <a:t>Associate Director for Curriculum, Instruction, and Innovation</a:t>
                      </a:r>
                    </a:p>
                  </a:txBody>
                  <a:tcPr/>
                </a:tc>
                <a:tc>
                  <a:txBody>
                    <a:bodyPr/>
                    <a:lstStyle/>
                    <a:p>
                      <a:r>
                        <a:rPr lang="en-US" sz="2000" dirty="0">
                          <a:solidFill>
                            <a:srgbClr val="555555"/>
                          </a:solidFill>
                        </a:rPr>
                        <a:t>Kelly Davis</a:t>
                      </a:r>
                    </a:p>
                    <a:p>
                      <a:r>
                        <a:rPr lang="en-US" sz="2000" dirty="0">
                          <a:solidFill>
                            <a:srgbClr val="555555"/>
                          </a:solidFill>
                          <a:hlinkClick r:id="rId4"/>
                        </a:rPr>
                        <a:t>kelly.davis@doe.virginia.gov</a:t>
                      </a:r>
                      <a:endParaRPr lang="en-US" sz="2000" dirty="0">
                        <a:solidFill>
                          <a:srgbClr val="555555"/>
                        </a:solidFill>
                      </a:endParaRPr>
                    </a:p>
                  </a:txBody>
                  <a:tcPr/>
                </a:tc>
                <a:extLst>
                  <a:ext uri="{0D108BD9-81ED-4DB2-BD59-A6C34878D82A}">
                    <a16:rowId xmlns:a16="http://schemas.microsoft.com/office/drawing/2014/main" val="4203196989"/>
                  </a:ext>
                </a:extLst>
              </a:tr>
              <a:tr h="540740">
                <a:tc>
                  <a:txBody>
                    <a:bodyPr/>
                    <a:lstStyle/>
                    <a:p>
                      <a:r>
                        <a:rPr lang="en-US" sz="2000" b="1" dirty="0">
                          <a:solidFill>
                            <a:srgbClr val="555555"/>
                          </a:solidFill>
                        </a:rPr>
                        <a:t>Associate Director for Program Administration</a:t>
                      </a:r>
                      <a:r>
                        <a:rPr lang="en-US" sz="2000" b="1" baseline="0" dirty="0">
                          <a:solidFill>
                            <a:srgbClr val="555555"/>
                          </a:solidFill>
                        </a:rPr>
                        <a:t> and Workforce Development</a:t>
                      </a:r>
                      <a:endParaRPr lang="en-US" sz="2000" b="1" dirty="0">
                        <a:solidFill>
                          <a:srgbClr val="555555"/>
                        </a:solidFill>
                      </a:endParaRPr>
                    </a:p>
                  </a:txBody>
                  <a:tcPr/>
                </a:tc>
                <a:tc>
                  <a:txBody>
                    <a:bodyPr/>
                    <a:lstStyle/>
                    <a:p>
                      <a:r>
                        <a:rPr lang="en-US" sz="2000" dirty="0">
                          <a:solidFill>
                            <a:srgbClr val="555555"/>
                          </a:solidFill>
                        </a:rPr>
                        <a:t>William Hatch</a:t>
                      </a:r>
                    </a:p>
                    <a:p>
                      <a:r>
                        <a:rPr lang="en-US" sz="2000" dirty="0">
                          <a:solidFill>
                            <a:srgbClr val="555555"/>
                          </a:solidFill>
                          <a:hlinkClick r:id="rId5"/>
                        </a:rPr>
                        <a:t>william.hatch@doe.virginia.gov</a:t>
                      </a:r>
                      <a:endParaRPr lang="en-US" sz="2000" dirty="0">
                        <a:solidFill>
                          <a:srgbClr val="555555"/>
                        </a:solidFill>
                      </a:endParaRPr>
                    </a:p>
                  </a:txBody>
                  <a:tcPr/>
                </a:tc>
                <a:extLst>
                  <a:ext uri="{0D108BD9-81ED-4DB2-BD59-A6C34878D82A}">
                    <a16:rowId xmlns:a16="http://schemas.microsoft.com/office/drawing/2014/main" val="1930043737"/>
                  </a:ext>
                </a:extLst>
              </a:tr>
              <a:tr h="540739">
                <a:tc>
                  <a:txBody>
                    <a:bodyPr/>
                    <a:lstStyle/>
                    <a:p>
                      <a:pPr lvl="0">
                        <a:buNone/>
                      </a:pPr>
                      <a:r>
                        <a:rPr lang="en-US" sz="2000" b="1" dirty="0">
                          <a:solidFill>
                            <a:srgbClr val="555555"/>
                          </a:solidFill>
                        </a:rPr>
                        <a:t>Program Administration and Workforce Development Coordinator</a:t>
                      </a:r>
                      <a:endParaRPr lang="en-US" sz="2000" b="1" dirty="0"/>
                    </a:p>
                  </a:txBody>
                  <a:tcPr/>
                </a:tc>
                <a:tc>
                  <a:txBody>
                    <a:bodyPr/>
                    <a:lstStyle/>
                    <a:p>
                      <a:pPr lvl="0">
                        <a:buNone/>
                      </a:pPr>
                      <a:r>
                        <a:rPr lang="en-US" sz="2000" dirty="0">
                          <a:solidFill>
                            <a:srgbClr val="555555"/>
                          </a:solidFill>
                        </a:rPr>
                        <a:t>Sharon Acuff</a:t>
                      </a:r>
                      <a:endParaRPr lang="en-US" sz="2000" dirty="0"/>
                    </a:p>
                    <a:p>
                      <a:pPr lvl="0">
                        <a:buNone/>
                      </a:pPr>
                      <a:r>
                        <a:rPr lang="en-US" sz="2000" dirty="0">
                          <a:solidFill>
                            <a:srgbClr val="555555"/>
                          </a:solidFill>
                          <a:hlinkClick r:id="rId6"/>
                        </a:rPr>
                        <a:t>sharon.acuff@doe.virginia.gov</a:t>
                      </a:r>
                      <a:endParaRPr lang="en-US" sz="2000" dirty="0">
                        <a:solidFill>
                          <a:srgbClr val="555555"/>
                        </a:solidFill>
                      </a:endParaRPr>
                    </a:p>
                  </a:txBody>
                  <a:tcPr/>
                </a:tc>
                <a:extLst>
                  <a:ext uri="{0D108BD9-81ED-4DB2-BD59-A6C34878D82A}">
                    <a16:rowId xmlns:a16="http://schemas.microsoft.com/office/drawing/2014/main" val="3898146344"/>
                  </a:ext>
                </a:extLst>
              </a:tr>
              <a:tr h="540739">
                <a:tc>
                  <a:txBody>
                    <a:bodyPr/>
                    <a:lstStyle/>
                    <a:p>
                      <a:pPr lvl="0">
                        <a:buNone/>
                      </a:pPr>
                      <a:r>
                        <a:rPr lang="en-US" sz="2000" b="1" dirty="0">
                          <a:solidFill>
                            <a:srgbClr val="555555"/>
                          </a:solidFill>
                        </a:rPr>
                        <a:t>Curriculum and Instruction Coordinator</a:t>
                      </a:r>
                      <a:endParaRPr lang="en-US" sz="2000" b="1" dirty="0"/>
                    </a:p>
                  </a:txBody>
                  <a:tcPr/>
                </a:tc>
                <a:tc>
                  <a:txBody>
                    <a:bodyPr/>
                    <a:lstStyle/>
                    <a:p>
                      <a:pPr lvl="0">
                        <a:buNone/>
                      </a:pPr>
                      <a:r>
                        <a:rPr lang="en-US" sz="2000" dirty="0">
                          <a:solidFill>
                            <a:srgbClr val="555555"/>
                          </a:solidFill>
                        </a:rPr>
                        <a:t>Karen Charney</a:t>
                      </a:r>
                      <a:endParaRPr lang="en-US" sz="2000" dirty="0"/>
                    </a:p>
                    <a:p>
                      <a:pPr lvl="0">
                        <a:buNone/>
                      </a:pPr>
                      <a:r>
                        <a:rPr lang="en-US" sz="2000" dirty="0">
                          <a:hlinkClick r:id="rId7"/>
                        </a:rPr>
                        <a:t>karen.charney@doe.virginia.gov</a:t>
                      </a:r>
                      <a:endParaRPr lang="en-US" sz="2000" dirty="0"/>
                    </a:p>
                  </a:txBody>
                  <a:tcPr/>
                </a:tc>
                <a:extLst>
                  <a:ext uri="{0D108BD9-81ED-4DB2-BD59-A6C34878D82A}">
                    <a16:rowId xmlns:a16="http://schemas.microsoft.com/office/drawing/2014/main" val="4234049463"/>
                  </a:ext>
                </a:extLst>
              </a:tr>
            </a:tbl>
          </a:graphicData>
        </a:graphic>
      </p:graphicFrame>
    </p:spTree>
    <p:extLst>
      <p:ext uri="{BB962C8B-B14F-4D97-AF65-F5344CB8AC3E}">
        <p14:creationId xmlns:p14="http://schemas.microsoft.com/office/powerpoint/2010/main" val="33595780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31"/>
          <p:cNvSpPr txBox="1">
            <a:spLocks noGrp="1"/>
          </p:cNvSpPr>
          <p:nvPr>
            <p:ph type="title" idx="4294967295"/>
          </p:nvPr>
        </p:nvSpPr>
        <p:spPr>
          <a:xfrm>
            <a:off x="0" y="0"/>
            <a:ext cx="12192000" cy="1151400"/>
          </a:xfrm>
          <a:prstGeom prst="rect">
            <a:avLst/>
          </a:prstGeom>
          <a:solidFill>
            <a:schemeClr val="dk1"/>
          </a:solidFill>
          <a:ln>
            <a:noFill/>
          </a:ln>
        </p:spPr>
        <p:txBody>
          <a:bodyPr spcFirstLastPara="1" wrap="square" lIns="822960" tIns="45700" rIns="91425" bIns="45700" anchor="b" anchorCtr="0">
            <a:noAutofit/>
          </a:bodyPr>
          <a:lstStyle/>
          <a:p>
            <a:pPr marL="0" marR="0" lvl="0" indent="0" rtl="0">
              <a:lnSpc>
                <a:spcPct val="90000"/>
              </a:lnSpc>
              <a:spcBef>
                <a:spcPts val="0"/>
              </a:spcBef>
              <a:spcAft>
                <a:spcPts val="0"/>
              </a:spcAft>
              <a:buNone/>
            </a:pPr>
            <a:r>
              <a:rPr lang="en" sz="4000" cap="small" dirty="0">
                <a:solidFill>
                  <a:schemeClr val="lt1"/>
                </a:solidFill>
              </a:rPr>
              <a:t>Curriculum and Instruction</a:t>
            </a:r>
            <a:endParaRPr lang="en-US" sz="4000" cap="small" dirty="0">
              <a:solidFill>
                <a:schemeClr val="lt1"/>
              </a:solidFill>
            </a:endParaRPr>
          </a:p>
        </p:txBody>
      </p:sp>
      <p:sp>
        <p:nvSpPr>
          <p:cNvPr id="1567" name="Google Shape;1567;p131"/>
          <p:cNvSpPr txBox="1">
            <a:spLocks noGrp="1"/>
          </p:cNvSpPr>
          <p:nvPr>
            <p:ph type="sldNum" idx="12"/>
          </p:nvPr>
        </p:nvSpPr>
        <p:spPr>
          <a:xfrm>
            <a:off x="9236242" y="6284467"/>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FA3"/>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dirty="0">
              <a:ln>
                <a:noFill/>
              </a:ln>
              <a:solidFill>
                <a:srgbClr val="888FA3"/>
              </a:solidFill>
              <a:effectLst/>
              <a:uLnTx/>
              <a:uFillTx/>
              <a:latin typeface="Calibri"/>
              <a:ea typeface="+mn-ea"/>
              <a:cs typeface="Calibri"/>
              <a:sym typeface="Calibri"/>
            </a:endParaRPr>
          </a:p>
        </p:txBody>
      </p:sp>
      <p:graphicFrame>
        <p:nvGraphicFramePr>
          <p:cNvPr id="3" name="Table 2"/>
          <p:cNvGraphicFramePr>
            <a:graphicFrameLocks noGrp="1"/>
          </p:cNvGraphicFramePr>
          <p:nvPr/>
        </p:nvGraphicFramePr>
        <p:xfrm>
          <a:off x="543612" y="1428998"/>
          <a:ext cx="11104768" cy="5007834"/>
        </p:xfrm>
        <a:graphic>
          <a:graphicData uri="http://schemas.openxmlformats.org/drawingml/2006/table">
            <a:tbl>
              <a:tblPr firstRow="1" bandRow="1"/>
              <a:tblGrid>
                <a:gridCol w="3166753">
                  <a:extLst>
                    <a:ext uri="{9D8B030D-6E8A-4147-A177-3AD203B41FA5}">
                      <a16:colId xmlns:a16="http://schemas.microsoft.com/office/drawing/2014/main" val="1720202460"/>
                    </a:ext>
                  </a:extLst>
                </a:gridCol>
                <a:gridCol w="4383972">
                  <a:extLst>
                    <a:ext uri="{9D8B030D-6E8A-4147-A177-3AD203B41FA5}">
                      <a16:colId xmlns:a16="http://schemas.microsoft.com/office/drawing/2014/main" val="470329406"/>
                    </a:ext>
                  </a:extLst>
                </a:gridCol>
                <a:gridCol w="3554043">
                  <a:extLst>
                    <a:ext uri="{9D8B030D-6E8A-4147-A177-3AD203B41FA5}">
                      <a16:colId xmlns:a16="http://schemas.microsoft.com/office/drawing/2014/main" val="2814597061"/>
                    </a:ext>
                  </a:extLst>
                </a:gridCol>
              </a:tblGrid>
              <a:tr h="378042">
                <a:tc>
                  <a:txBody>
                    <a:bodyPr/>
                    <a:lstStyle/>
                    <a:p>
                      <a:pPr algn="ctr"/>
                      <a:r>
                        <a:rPr lang="en-US" sz="1800" b="1" dirty="0">
                          <a:solidFill>
                            <a:srgbClr val="555555"/>
                          </a:solidFill>
                        </a:rPr>
                        <a:t>Program Areas</a:t>
                      </a:r>
                    </a:p>
                  </a:txBody>
                  <a:tcPr/>
                </a:tc>
                <a:tc>
                  <a:txBody>
                    <a:bodyPr/>
                    <a:lstStyle/>
                    <a:p>
                      <a:pPr algn="ctr"/>
                      <a:r>
                        <a:rPr lang="en-US" sz="1800" b="1" dirty="0">
                          <a:solidFill>
                            <a:srgbClr val="555555"/>
                          </a:solidFill>
                        </a:rPr>
                        <a:t>Career Clusters</a:t>
                      </a:r>
                    </a:p>
                  </a:txBody>
                  <a:tcPr/>
                </a:tc>
                <a:tc>
                  <a:txBody>
                    <a:bodyPr/>
                    <a:lstStyle/>
                    <a:p>
                      <a:pPr algn="ctr"/>
                      <a:r>
                        <a:rPr lang="en-US" sz="1800" b="1" dirty="0">
                          <a:solidFill>
                            <a:srgbClr val="555555"/>
                          </a:solidFill>
                        </a:rPr>
                        <a:t>Specialists</a:t>
                      </a:r>
                    </a:p>
                  </a:txBody>
                  <a:tcPr/>
                </a:tc>
                <a:extLst>
                  <a:ext uri="{0D108BD9-81ED-4DB2-BD59-A6C34878D82A}">
                    <a16:rowId xmlns:a16="http://schemas.microsoft.com/office/drawing/2014/main" val="3822757080"/>
                  </a:ext>
                </a:extLst>
              </a:tr>
              <a:tr h="552523">
                <a:tc>
                  <a:txBody>
                    <a:bodyPr/>
                    <a:lstStyle/>
                    <a:p>
                      <a:r>
                        <a:rPr lang="en-US" sz="1600" b="1" dirty="0">
                          <a:solidFill>
                            <a:srgbClr val="555555"/>
                          </a:solidFill>
                        </a:rPr>
                        <a:t>Agricultural</a:t>
                      </a:r>
                      <a:r>
                        <a:rPr lang="en-US" sz="1600" b="1" baseline="0" dirty="0">
                          <a:solidFill>
                            <a:srgbClr val="555555"/>
                          </a:solidFill>
                        </a:rPr>
                        <a:t> Education</a:t>
                      </a:r>
                      <a:endParaRPr lang="en-US" sz="1600" b="1" dirty="0">
                        <a:solidFill>
                          <a:srgbClr val="555555"/>
                        </a:solidFill>
                      </a:endParaRPr>
                    </a:p>
                  </a:txBody>
                  <a:tcPr/>
                </a:tc>
                <a:tc>
                  <a:txBody>
                    <a:bodyPr/>
                    <a:lstStyle/>
                    <a:p>
                      <a:r>
                        <a:rPr lang="en-US" sz="1600" dirty="0">
                          <a:solidFill>
                            <a:srgbClr val="555555"/>
                          </a:solidFill>
                        </a:rPr>
                        <a:t>Agriculture, Food</a:t>
                      </a:r>
                      <a:r>
                        <a:rPr lang="en-US" sz="1600" baseline="0" dirty="0">
                          <a:solidFill>
                            <a:srgbClr val="555555"/>
                          </a:solidFill>
                        </a:rPr>
                        <a:t> &amp; Natural Resources; Government &amp; Public Administration</a:t>
                      </a:r>
                      <a:endParaRPr lang="en-US" sz="1600" dirty="0">
                        <a:solidFill>
                          <a:srgbClr val="555555"/>
                        </a:solidFill>
                      </a:endParaRPr>
                    </a:p>
                  </a:txBody>
                  <a:tcPr/>
                </a:tc>
                <a:tc>
                  <a:txBody>
                    <a:bodyPr/>
                    <a:lstStyle/>
                    <a:p>
                      <a:r>
                        <a:rPr lang="en-US" sz="1600" dirty="0">
                          <a:solidFill>
                            <a:srgbClr val="555555"/>
                          </a:solidFill>
                        </a:rPr>
                        <a:t>LaVeta</a:t>
                      </a:r>
                      <a:r>
                        <a:rPr lang="en-US" sz="1600" baseline="0" dirty="0">
                          <a:solidFill>
                            <a:srgbClr val="555555"/>
                          </a:solidFill>
                        </a:rPr>
                        <a:t> Nutter</a:t>
                      </a:r>
                    </a:p>
                    <a:p>
                      <a:r>
                        <a:rPr lang="en-US" sz="1600" baseline="0" dirty="0">
                          <a:hlinkClick r:id="rId3"/>
                        </a:rPr>
                        <a:t>laveta.nutter@doe.virginia.gov</a:t>
                      </a:r>
                      <a:endParaRPr lang="en-US" sz="1600" dirty="0"/>
                    </a:p>
                  </a:txBody>
                  <a:tcPr/>
                </a:tc>
                <a:extLst>
                  <a:ext uri="{0D108BD9-81ED-4DB2-BD59-A6C34878D82A}">
                    <a16:rowId xmlns:a16="http://schemas.microsoft.com/office/drawing/2014/main" val="382230039"/>
                  </a:ext>
                </a:extLst>
              </a:tr>
              <a:tr h="593766">
                <a:tc>
                  <a:txBody>
                    <a:bodyPr/>
                    <a:lstStyle/>
                    <a:p>
                      <a:r>
                        <a:rPr lang="en-US" sz="1600" b="1" dirty="0">
                          <a:solidFill>
                            <a:srgbClr val="555555"/>
                          </a:solidFill>
                        </a:rPr>
                        <a:t>Business and Information </a:t>
                      </a:r>
                      <a:r>
                        <a:rPr lang="en-US" sz="1600" b="1" baseline="0" dirty="0">
                          <a:solidFill>
                            <a:srgbClr val="555555"/>
                          </a:solidFill>
                        </a:rPr>
                        <a:t>Technology</a:t>
                      </a:r>
                      <a:endParaRPr lang="en-US" sz="1600" b="1" dirty="0">
                        <a:solidFill>
                          <a:srgbClr val="555555"/>
                        </a:solidFill>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a:solidFill>
                            <a:srgbClr val="555555"/>
                          </a:solidFill>
                        </a:rPr>
                        <a:t>Business Management &amp; Administration;</a:t>
                      </a:r>
                      <a:r>
                        <a:rPr lang="en-US" sz="1600" baseline="0" dirty="0">
                          <a:solidFill>
                            <a:srgbClr val="555555"/>
                          </a:solidFill>
                        </a:rPr>
                        <a:t> Finance; </a:t>
                      </a:r>
                      <a:r>
                        <a:rPr lang="en-US" sz="1600" dirty="0">
                          <a:solidFill>
                            <a:srgbClr val="555555"/>
                          </a:solidFill>
                        </a:rPr>
                        <a:t>Information Technology</a:t>
                      </a:r>
                      <a:endParaRPr lang="en-US" dirty="0"/>
                    </a:p>
                  </a:txBody>
                  <a:tcPr/>
                </a:tc>
                <a:tc>
                  <a:txBody>
                    <a:bodyPr/>
                    <a:lstStyle/>
                    <a:p>
                      <a:r>
                        <a:rPr lang="en-US" sz="1600" dirty="0">
                          <a:solidFill>
                            <a:srgbClr val="555555"/>
                          </a:solidFill>
                        </a:rPr>
                        <a:t>Judith</a:t>
                      </a:r>
                      <a:r>
                        <a:rPr lang="en-US" sz="1600" baseline="0" dirty="0">
                          <a:solidFill>
                            <a:srgbClr val="555555"/>
                          </a:solidFill>
                        </a:rPr>
                        <a:t> Sams</a:t>
                      </a:r>
                    </a:p>
                    <a:p>
                      <a:r>
                        <a:rPr lang="en-US" sz="1600" dirty="0">
                          <a:hlinkClick r:id="rId4"/>
                        </a:rPr>
                        <a:t>judith.sams@doe.virginia.gov</a:t>
                      </a:r>
                      <a:endParaRPr lang="en-US" sz="1600" dirty="0"/>
                    </a:p>
                  </a:txBody>
                  <a:tcPr/>
                </a:tc>
                <a:extLst>
                  <a:ext uri="{0D108BD9-81ED-4DB2-BD59-A6C34878D82A}">
                    <a16:rowId xmlns:a16="http://schemas.microsoft.com/office/drawing/2014/main" val="207348174"/>
                  </a:ext>
                </a:extLst>
              </a:tr>
              <a:tr h="603662">
                <a:tc>
                  <a:txBody>
                    <a:bodyPr/>
                    <a:lstStyle/>
                    <a:p>
                      <a:r>
                        <a:rPr lang="en-US" sz="1600" b="1" dirty="0">
                          <a:solidFill>
                            <a:srgbClr val="555555"/>
                          </a:solidFill>
                        </a:rPr>
                        <a:t>Family and Consumer</a:t>
                      </a:r>
                      <a:r>
                        <a:rPr lang="en-US" sz="1600" b="1" baseline="0" dirty="0">
                          <a:solidFill>
                            <a:srgbClr val="555555"/>
                          </a:solidFill>
                        </a:rPr>
                        <a:t> Sciences</a:t>
                      </a:r>
                      <a:endParaRPr lang="en-US" sz="1600" b="1" dirty="0">
                        <a:solidFill>
                          <a:srgbClr val="555555"/>
                        </a:solidFill>
                      </a:endParaRPr>
                    </a:p>
                  </a:txBody>
                  <a:tcPr/>
                </a:tc>
                <a:tc>
                  <a:txBody>
                    <a:bodyPr/>
                    <a:lstStyle/>
                    <a:p>
                      <a:r>
                        <a:rPr lang="en-US" sz="1600" baseline="0" dirty="0">
                          <a:solidFill>
                            <a:srgbClr val="555555"/>
                          </a:solidFill>
                        </a:rPr>
                        <a:t>Education &amp; Training; </a:t>
                      </a:r>
                    </a:p>
                    <a:p>
                      <a:r>
                        <a:rPr lang="en-US" sz="1600" baseline="0" dirty="0">
                          <a:solidFill>
                            <a:srgbClr val="555555"/>
                          </a:solidFill>
                        </a:rPr>
                        <a:t>Human Services</a:t>
                      </a:r>
                    </a:p>
                  </a:txBody>
                  <a:tcPr/>
                </a:tc>
                <a:tc>
                  <a:txBody>
                    <a:bodyPr/>
                    <a:lstStyle/>
                    <a:p>
                      <a:r>
                        <a:rPr lang="en-US" sz="1600" dirty="0">
                          <a:solidFill>
                            <a:srgbClr val="555555"/>
                          </a:solidFill>
                        </a:rPr>
                        <a:t>Heather Jones</a:t>
                      </a:r>
                    </a:p>
                    <a:p>
                      <a:r>
                        <a:rPr lang="en-US" sz="1600" dirty="0">
                          <a:hlinkClick r:id="rId5"/>
                        </a:rPr>
                        <a:t>heather.jones@doe.virginia.gov</a:t>
                      </a:r>
                      <a:endParaRPr lang="en-US" sz="1600" dirty="0"/>
                    </a:p>
                  </a:txBody>
                  <a:tcPr/>
                </a:tc>
                <a:extLst>
                  <a:ext uri="{0D108BD9-81ED-4DB2-BD59-A6C34878D82A}">
                    <a16:rowId xmlns:a16="http://schemas.microsoft.com/office/drawing/2014/main" val="3156936061"/>
                  </a:ext>
                </a:extLst>
              </a:tr>
              <a:tr h="552523">
                <a:tc>
                  <a:txBody>
                    <a:bodyPr/>
                    <a:lstStyle/>
                    <a:p>
                      <a:r>
                        <a:rPr lang="en-US" sz="1600" b="1" dirty="0">
                          <a:solidFill>
                            <a:srgbClr val="555555"/>
                          </a:solidFill>
                        </a:rPr>
                        <a:t>Health and Medical Sciences</a:t>
                      </a:r>
                    </a:p>
                  </a:txBody>
                  <a:tcPr/>
                </a:tc>
                <a:tc>
                  <a:txBody>
                    <a:bodyPr/>
                    <a:lstStyle/>
                    <a:p>
                      <a:r>
                        <a:rPr lang="en-US" sz="1600" dirty="0">
                          <a:solidFill>
                            <a:srgbClr val="555555"/>
                          </a:solidFill>
                        </a:rPr>
                        <a:t>Health</a:t>
                      </a:r>
                      <a:r>
                        <a:rPr lang="en-US" sz="1600" baseline="0" dirty="0">
                          <a:solidFill>
                            <a:srgbClr val="555555"/>
                          </a:solidFill>
                        </a:rPr>
                        <a:t> Science</a:t>
                      </a:r>
                      <a:endParaRPr lang="en-US" sz="1600" dirty="0">
                        <a:solidFill>
                          <a:srgbClr val="555555"/>
                        </a:solidFill>
                      </a:endParaRPr>
                    </a:p>
                  </a:txBody>
                  <a:tcPr/>
                </a:tc>
                <a:tc>
                  <a:txBody>
                    <a:bodyPr/>
                    <a:lstStyle/>
                    <a:p>
                      <a:r>
                        <a:rPr lang="en-US" sz="1600" dirty="0">
                          <a:solidFill>
                            <a:srgbClr val="555555"/>
                          </a:solidFill>
                        </a:rPr>
                        <a:t>Crystal Stokes</a:t>
                      </a:r>
                    </a:p>
                    <a:p>
                      <a:r>
                        <a:rPr lang="en-US" sz="1600" dirty="0">
                          <a:hlinkClick r:id="rId6"/>
                        </a:rPr>
                        <a:t>crystal.stokes@doe.virginia.gov</a:t>
                      </a:r>
                      <a:endParaRPr lang="en-US" sz="1600" dirty="0"/>
                    </a:p>
                  </a:txBody>
                  <a:tcPr/>
                </a:tc>
                <a:extLst>
                  <a:ext uri="{0D108BD9-81ED-4DB2-BD59-A6C34878D82A}">
                    <a16:rowId xmlns:a16="http://schemas.microsoft.com/office/drawing/2014/main" val="3296741424"/>
                  </a:ext>
                </a:extLst>
              </a:tr>
              <a:tr h="583870">
                <a:tc>
                  <a:txBody>
                    <a:bodyPr/>
                    <a:lstStyle/>
                    <a:p>
                      <a:r>
                        <a:rPr lang="en-US" sz="1600" b="1" dirty="0">
                          <a:solidFill>
                            <a:srgbClr val="555555"/>
                          </a:solidFill>
                        </a:rPr>
                        <a:t>Marketing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555555"/>
                          </a:solidFill>
                        </a:rPr>
                        <a:t>Arts, A/V Technology &amp; Communications;</a:t>
                      </a:r>
                      <a:endParaRPr lang="en-US" sz="1600" dirty="0">
                        <a:solidFill>
                          <a:srgbClr val="555555"/>
                        </a:solidFill>
                      </a:endParaRPr>
                    </a:p>
                    <a:p>
                      <a:r>
                        <a:rPr lang="en-US" sz="1600" dirty="0">
                          <a:solidFill>
                            <a:srgbClr val="555555"/>
                          </a:solidFill>
                        </a:rPr>
                        <a:t>Hospitality</a:t>
                      </a:r>
                      <a:r>
                        <a:rPr lang="en-US" sz="1600" baseline="0" dirty="0">
                          <a:solidFill>
                            <a:srgbClr val="555555"/>
                          </a:solidFill>
                        </a:rPr>
                        <a:t> &amp; Tourism; Marketing</a:t>
                      </a:r>
                    </a:p>
                  </a:txBody>
                  <a:tcPr/>
                </a:tc>
                <a:tc>
                  <a:txBody>
                    <a:bodyPr/>
                    <a:lstStyle/>
                    <a:p>
                      <a:pPr lvl="0">
                        <a:buNone/>
                      </a:pPr>
                      <a:r>
                        <a:rPr lang="en-US" sz="1600" dirty="0">
                          <a:solidFill>
                            <a:srgbClr val="555555"/>
                          </a:solidFill>
                          <a:hlinkClick r:id="rId7"/>
                        </a:rPr>
                        <a:t>cte@doe.virginia.gov</a:t>
                      </a:r>
                      <a:endParaRPr lang="en-US" dirty="0"/>
                    </a:p>
                  </a:txBody>
                  <a:tcPr/>
                </a:tc>
                <a:extLst>
                  <a:ext uri="{0D108BD9-81ED-4DB2-BD59-A6C34878D82A}">
                    <a16:rowId xmlns:a16="http://schemas.microsoft.com/office/drawing/2014/main" val="4114316414"/>
                  </a:ext>
                </a:extLst>
              </a:tr>
              <a:tr h="623454">
                <a:tc>
                  <a:txBody>
                    <a:bodyPr/>
                    <a:lstStyle/>
                    <a:p>
                      <a:r>
                        <a:rPr lang="en-US" sz="1600" b="1" dirty="0">
                          <a:solidFill>
                            <a:srgbClr val="555555"/>
                          </a:solidFill>
                        </a:rPr>
                        <a:t>Technology</a:t>
                      </a:r>
                      <a:r>
                        <a:rPr lang="en-US" sz="1600" b="1" baseline="0" dirty="0">
                          <a:solidFill>
                            <a:srgbClr val="555555"/>
                          </a:solidFill>
                        </a:rPr>
                        <a:t> and Engineering Education</a:t>
                      </a:r>
                      <a:endParaRPr lang="en-US" sz="1600" b="1" dirty="0">
                        <a:solidFill>
                          <a:srgbClr val="555555"/>
                        </a:solidFill>
                      </a:endParaRPr>
                    </a:p>
                  </a:txBody>
                  <a:tcPr/>
                </a:tc>
                <a:tc>
                  <a:txBody>
                    <a:bodyPr/>
                    <a:lstStyle/>
                    <a:p>
                      <a:r>
                        <a:rPr lang="en-US" sz="1600" dirty="0">
                          <a:solidFill>
                            <a:srgbClr val="555555"/>
                          </a:solidFill>
                        </a:rPr>
                        <a:t>Energy;</a:t>
                      </a:r>
                    </a:p>
                    <a:p>
                      <a:r>
                        <a:rPr lang="en-US" sz="1600" baseline="0" dirty="0">
                          <a:solidFill>
                            <a:srgbClr val="555555"/>
                          </a:solidFill>
                        </a:rPr>
                        <a:t>Science, Technology, Engineering &amp; Mathematics</a:t>
                      </a:r>
                      <a:endParaRPr lang="en-US" sz="1600" dirty="0">
                        <a:solidFill>
                          <a:srgbClr val="555555"/>
                        </a:solidFill>
                      </a:endParaRPr>
                    </a:p>
                  </a:txBody>
                  <a:tcPr/>
                </a:tc>
                <a:tc>
                  <a:txBody>
                    <a:bodyPr/>
                    <a:lstStyle/>
                    <a:p>
                      <a:r>
                        <a:rPr lang="en-US" sz="1600" dirty="0">
                          <a:solidFill>
                            <a:srgbClr val="555555"/>
                          </a:solidFill>
                        </a:rPr>
                        <a:t>Dr. Lynn Basham</a:t>
                      </a:r>
                    </a:p>
                    <a:p>
                      <a:r>
                        <a:rPr lang="en-US" sz="1600" dirty="0">
                          <a:hlinkClick r:id="rId8"/>
                        </a:rPr>
                        <a:t>lynn.basham@doe.virginia.gov</a:t>
                      </a:r>
                      <a:endParaRPr lang="en-US" sz="1600" dirty="0"/>
                    </a:p>
                  </a:txBody>
                  <a:tcPr/>
                </a:tc>
                <a:extLst>
                  <a:ext uri="{0D108BD9-81ED-4DB2-BD59-A6C34878D82A}">
                    <a16:rowId xmlns:a16="http://schemas.microsoft.com/office/drawing/2014/main" val="950133060"/>
                  </a:ext>
                </a:extLst>
              </a:tr>
              <a:tr h="785165">
                <a:tc>
                  <a:txBody>
                    <a:bodyPr/>
                    <a:lstStyle/>
                    <a:p>
                      <a:r>
                        <a:rPr lang="en-US" sz="1600" b="1" dirty="0">
                          <a:solidFill>
                            <a:srgbClr val="555555"/>
                          </a:solidFill>
                        </a:rPr>
                        <a:t>Trade</a:t>
                      </a:r>
                      <a:r>
                        <a:rPr lang="en-US" sz="1600" b="1" baseline="0" dirty="0">
                          <a:solidFill>
                            <a:srgbClr val="555555"/>
                          </a:solidFill>
                        </a:rPr>
                        <a:t> and Industrial Education</a:t>
                      </a:r>
                      <a:endParaRPr lang="en-US" sz="1600" b="1" dirty="0">
                        <a:solidFill>
                          <a:srgbClr val="555555"/>
                        </a:solidFill>
                      </a:endParaRPr>
                    </a:p>
                  </a:txBody>
                  <a:tcPr/>
                </a:tc>
                <a:tc>
                  <a:txBody>
                    <a:bodyPr/>
                    <a:lstStyle/>
                    <a:p>
                      <a:r>
                        <a:rPr lang="en-US" sz="1600" dirty="0">
                          <a:solidFill>
                            <a:srgbClr val="555555"/>
                          </a:solidFill>
                        </a:rPr>
                        <a:t>Architecture</a:t>
                      </a:r>
                      <a:r>
                        <a:rPr lang="en-US" sz="1600" baseline="0" dirty="0">
                          <a:solidFill>
                            <a:srgbClr val="555555"/>
                          </a:solidFill>
                        </a:rPr>
                        <a:t> &amp; Construction; </a:t>
                      </a:r>
                    </a:p>
                    <a:p>
                      <a:pPr lvl="0">
                        <a:buNone/>
                      </a:pPr>
                      <a:r>
                        <a:rPr lang="en-US" sz="1600" b="0" i="0" u="none" strike="noStrike" baseline="0" noProof="0" dirty="0">
                          <a:solidFill>
                            <a:srgbClr val="555555"/>
                          </a:solidFill>
                          <a:latin typeface="Calibri"/>
                        </a:rPr>
                        <a:t>Law, Public Safety, Corrections &amp; Security;</a:t>
                      </a:r>
                      <a:endParaRPr lang="en-US" sz="1600" dirty="0"/>
                    </a:p>
                    <a:p>
                      <a:r>
                        <a:rPr lang="en-US" sz="1600" baseline="0" dirty="0">
                          <a:solidFill>
                            <a:srgbClr val="555555"/>
                          </a:solidFill>
                        </a:rPr>
                        <a:t>Manufacturing; </a:t>
                      </a:r>
                    </a:p>
                    <a:p>
                      <a:r>
                        <a:rPr lang="en-US" sz="1600" baseline="0" dirty="0">
                          <a:solidFill>
                            <a:srgbClr val="555555"/>
                          </a:solidFill>
                        </a:rPr>
                        <a:t>Transportation, Distribution &amp; Logistics</a:t>
                      </a:r>
                      <a:endParaRPr lang="en-US" sz="1600" dirty="0">
                        <a:solidFill>
                          <a:srgbClr val="555555"/>
                        </a:solidFill>
                      </a:endParaRPr>
                    </a:p>
                  </a:txBody>
                  <a:tcPr/>
                </a:tc>
                <a:tc>
                  <a:txBody>
                    <a:bodyPr/>
                    <a:lstStyle/>
                    <a:p>
                      <a:pPr lvl="0">
                        <a:buNone/>
                      </a:pPr>
                      <a:r>
                        <a:rPr lang="en-US" sz="1600" dirty="0">
                          <a:solidFill>
                            <a:srgbClr val="555555"/>
                          </a:solidFill>
                          <a:hlinkClick r:id="rId7"/>
                        </a:rPr>
                        <a:t>cte@doe.virginia.gov</a:t>
                      </a:r>
                      <a:endParaRPr lang="en-US" dirty="0"/>
                    </a:p>
                  </a:txBody>
                  <a:tcPr/>
                </a:tc>
                <a:extLst>
                  <a:ext uri="{0D108BD9-81ED-4DB2-BD59-A6C34878D82A}">
                    <a16:rowId xmlns:a16="http://schemas.microsoft.com/office/drawing/2014/main" val="3541193539"/>
                  </a:ext>
                </a:extLst>
              </a:tr>
            </a:tbl>
          </a:graphicData>
        </a:graphic>
      </p:graphicFrame>
    </p:spTree>
    <p:extLst>
      <p:ext uri="{BB962C8B-B14F-4D97-AF65-F5344CB8AC3E}">
        <p14:creationId xmlns:p14="http://schemas.microsoft.com/office/powerpoint/2010/main" val="4265632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31"/>
          <p:cNvSpPr txBox="1">
            <a:spLocks noGrp="1"/>
          </p:cNvSpPr>
          <p:nvPr>
            <p:ph type="title" idx="4294967295"/>
          </p:nvPr>
        </p:nvSpPr>
        <p:spPr>
          <a:xfrm>
            <a:off x="0" y="0"/>
            <a:ext cx="12192000" cy="1151400"/>
          </a:xfrm>
          <a:prstGeom prst="rect">
            <a:avLst/>
          </a:prstGeom>
          <a:solidFill>
            <a:schemeClr val="dk1"/>
          </a:solidFill>
          <a:ln>
            <a:noFill/>
          </a:ln>
        </p:spPr>
        <p:txBody>
          <a:bodyPr spcFirstLastPara="1" wrap="square" lIns="822960" tIns="45700" rIns="91425" bIns="45700" anchor="b" anchorCtr="0">
            <a:noAutofit/>
          </a:bodyPr>
          <a:lstStyle/>
          <a:p>
            <a:pPr marL="0" marR="0" lvl="0" indent="0" rtl="0">
              <a:lnSpc>
                <a:spcPct val="90000"/>
              </a:lnSpc>
              <a:spcBef>
                <a:spcPts val="0"/>
              </a:spcBef>
              <a:spcAft>
                <a:spcPts val="0"/>
              </a:spcAft>
              <a:buNone/>
            </a:pPr>
            <a:r>
              <a:rPr lang="en" sz="4000" cap="small" dirty="0">
                <a:solidFill>
                  <a:schemeClr val="lt1"/>
                </a:solidFill>
              </a:rPr>
              <a:t>Planning, Adminstration, and Accountability</a:t>
            </a:r>
            <a:endParaRPr lang="en-US" sz="4000" cap="small" dirty="0">
              <a:solidFill>
                <a:schemeClr val="lt1"/>
              </a:solidFill>
            </a:endParaRPr>
          </a:p>
        </p:txBody>
      </p:sp>
      <p:sp>
        <p:nvSpPr>
          <p:cNvPr id="1567" name="Google Shape;1567;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graphicFrame>
        <p:nvGraphicFramePr>
          <p:cNvPr id="3" name="Table 2"/>
          <p:cNvGraphicFramePr>
            <a:graphicFrameLocks noGrp="1"/>
          </p:cNvGraphicFramePr>
          <p:nvPr/>
        </p:nvGraphicFramePr>
        <p:xfrm>
          <a:off x="356613" y="1683561"/>
          <a:ext cx="11478773" cy="2905014"/>
        </p:xfrm>
        <a:graphic>
          <a:graphicData uri="http://schemas.openxmlformats.org/drawingml/2006/table">
            <a:tbl>
              <a:tblPr firstRow="1" bandRow="1"/>
              <a:tblGrid>
                <a:gridCol w="6819688">
                  <a:extLst>
                    <a:ext uri="{9D8B030D-6E8A-4147-A177-3AD203B41FA5}">
                      <a16:colId xmlns:a16="http://schemas.microsoft.com/office/drawing/2014/main" val="1720202460"/>
                    </a:ext>
                  </a:extLst>
                </a:gridCol>
                <a:gridCol w="4659085">
                  <a:extLst>
                    <a:ext uri="{9D8B030D-6E8A-4147-A177-3AD203B41FA5}">
                      <a16:colId xmlns:a16="http://schemas.microsoft.com/office/drawing/2014/main" val="2814597061"/>
                    </a:ext>
                  </a:extLst>
                </a:gridCol>
              </a:tblGrid>
              <a:tr h="604560">
                <a:tc>
                  <a:txBody>
                    <a:bodyPr/>
                    <a:lstStyle/>
                    <a:p>
                      <a:r>
                        <a:rPr lang="en-US" sz="2000" b="1" dirty="0">
                          <a:solidFill>
                            <a:srgbClr val="555555"/>
                          </a:solidFill>
                        </a:rPr>
                        <a:t>Data</a:t>
                      </a:r>
                      <a:r>
                        <a:rPr lang="en-US" sz="2000" b="1" baseline="0" dirty="0">
                          <a:solidFill>
                            <a:srgbClr val="555555"/>
                          </a:solidFill>
                        </a:rPr>
                        <a:t> Collection, Reporting, and Accountability Specialist</a:t>
                      </a:r>
                      <a:endParaRPr lang="en-US" sz="2000" b="1" dirty="0">
                        <a:solidFill>
                          <a:srgbClr val="555555"/>
                        </a:solidFill>
                      </a:endParaRPr>
                    </a:p>
                  </a:txBody>
                  <a:tcPr/>
                </a:tc>
                <a:tc>
                  <a:txBody>
                    <a:bodyPr/>
                    <a:lstStyle/>
                    <a:p>
                      <a:r>
                        <a:rPr lang="en-US" sz="2000" dirty="0">
                          <a:solidFill>
                            <a:srgbClr val="555555"/>
                          </a:solidFill>
                        </a:rPr>
                        <a:t>Joseph Ryder</a:t>
                      </a:r>
                    </a:p>
                    <a:p>
                      <a:r>
                        <a:rPr lang="en-US" sz="2000" dirty="0">
                          <a:solidFill>
                            <a:srgbClr val="555555"/>
                          </a:solidFill>
                          <a:hlinkClick r:id="rId3"/>
                        </a:rPr>
                        <a:t>joseph.ryder@doe.virginia.gov</a:t>
                      </a:r>
                      <a:endParaRPr lang="en-US" sz="2000" dirty="0">
                        <a:solidFill>
                          <a:srgbClr val="555555"/>
                        </a:solidFill>
                      </a:endParaRPr>
                    </a:p>
                  </a:txBody>
                  <a:tcPr/>
                </a:tc>
                <a:extLst>
                  <a:ext uri="{0D108BD9-81ED-4DB2-BD59-A6C34878D82A}">
                    <a16:rowId xmlns:a16="http://schemas.microsoft.com/office/drawing/2014/main" val="382230039"/>
                  </a:ext>
                </a:extLst>
              </a:tr>
              <a:tr h="540740">
                <a:tc>
                  <a:txBody>
                    <a:bodyPr/>
                    <a:lstStyle/>
                    <a:p>
                      <a:r>
                        <a:rPr lang="en-US" sz="2000" b="1" dirty="0">
                          <a:solidFill>
                            <a:srgbClr val="555555"/>
                          </a:solidFill>
                        </a:rPr>
                        <a:t>Budget, Grants, and Program Support Specialist</a:t>
                      </a:r>
                    </a:p>
                  </a:txBody>
                  <a:tcPr/>
                </a:tc>
                <a:tc>
                  <a:txBody>
                    <a:bodyPr/>
                    <a:lstStyle/>
                    <a:p>
                      <a:r>
                        <a:rPr lang="en-US" sz="2000" dirty="0">
                          <a:solidFill>
                            <a:srgbClr val="555555"/>
                          </a:solidFill>
                        </a:rPr>
                        <a:t>Ashley</a:t>
                      </a:r>
                      <a:r>
                        <a:rPr lang="en-US" sz="2000" baseline="0" dirty="0">
                          <a:solidFill>
                            <a:srgbClr val="555555"/>
                          </a:solidFill>
                        </a:rPr>
                        <a:t> Robbins</a:t>
                      </a:r>
                    </a:p>
                    <a:p>
                      <a:r>
                        <a:rPr lang="en-US" sz="2000" baseline="0" dirty="0">
                          <a:solidFill>
                            <a:srgbClr val="555555"/>
                          </a:solidFill>
                          <a:hlinkClick r:id="rId4"/>
                        </a:rPr>
                        <a:t>ashley.robbins@doe.virginia.gov</a:t>
                      </a:r>
                      <a:endParaRPr lang="en-US" sz="2000" baseline="0" dirty="0">
                        <a:solidFill>
                          <a:srgbClr val="555555"/>
                        </a:solidFill>
                      </a:endParaRPr>
                    </a:p>
                  </a:txBody>
                  <a:tcPr/>
                </a:tc>
                <a:extLst>
                  <a:ext uri="{0D108BD9-81ED-4DB2-BD59-A6C34878D82A}">
                    <a16:rowId xmlns:a16="http://schemas.microsoft.com/office/drawing/2014/main" val="207348174"/>
                  </a:ext>
                </a:extLst>
              </a:tr>
              <a:tr h="531527">
                <a:tc>
                  <a:txBody>
                    <a:bodyPr/>
                    <a:lstStyle/>
                    <a:p>
                      <a:r>
                        <a:rPr lang="en-US" sz="2000" b="1" dirty="0">
                          <a:solidFill>
                            <a:srgbClr val="555555"/>
                          </a:solidFill>
                        </a:rPr>
                        <a:t>Industry Credential Specialist</a:t>
                      </a:r>
                    </a:p>
                  </a:txBody>
                  <a:tcPr/>
                </a:tc>
                <a:tc>
                  <a:txBody>
                    <a:bodyPr/>
                    <a:lstStyle/>
                    <a:p>
                      <a:r>
                        <a:rPr lang="en-US" sz="2000" dirty="0">
                          <a:solidFill>
                            <a:srgbClr val="555555"/>
                          </a:solidFill>
                        </a:rPr>
                        <a:t>Jane Brown</a:t>
                      </a:r>
                    </a:p>
                    <a:p>
                      <a:r>
                        <a:rPr lang="en-US" sz="2000" dirty="0">
                          <a:solidFill>
                            <a:srgbClr val="555555"/>
                          </a:solidFill>
                          <a:hlinkClick r:id="rId5"/>
                        </a:rPr>
                        <a:t>jane.brown@doe.virginia.gov</a:t>
                      </a:r>
                      <a:endParaRPr lang="en-US" sz="2000" dirty="0">
                        <a:solidFill>
                          <a:srgbClr val="555555"/>
                        </a:solidFill>
                      </a:endParaRPr>
                    </a:p>
                  </a:txBody>
                  <a:tcPr/>
                </a:tc>
                <a:extLst>
                  <a:ext uri="{0D108BD9-81ED-4DB2-BD59-A6C34878D82A}">
                    <a16:rowId xmlns:a16="http://schemas.microsoft.com/office/drawing/2014/main" val="1715658980"/>
                  </a:ext>
                </a:extLst>
              </a:tr>
              <a:tr h="801894">
                <a:tc>
                  <a:txBody>
                    <a:bodyPr/>
                    <a:lstStyle/>
                    <a:p>
                      <a:r>
                        <a:rPr lang="en-US" sz="2000" b="1" dirty="0">
                          <a:solidFill>
                            <a:srgbClr val="555555"/>
                          </a:solidFill>
                        </a:rPr>
                        <a:t>Planning, Administration,  and Accountability Specialist</a:t>
                      </a:r>
                    </a:p>
                    <a:p>
                      <a:endParaRPr lang="en-US" sz="2000" b="1" dirty="0">
                        <a:solidFill>
                          <a:srgbClr val="555555"/>
                        </a:solidFill>
                      </a:endParaRPr>
                    </a:p>
                  </a:txBody>
                  <a:tcPr/>
                </a:tc>
                <a:tc>
                  <a:txBody>
                    <a:bodyPr/>
                    <a:lstStyle/>
                    <a:p>
                      <a:r>
                        <a:rPr lang="en-US" sz="2000" dirty="0">
                          <a:solidFill>
                            <a:srgbClr val="555555"/>
                          </a:solidFill>
                        </a:rPr>
                        <a:t>Bernard Williams</a:t>
                      </a:r>
                    </a:p>
                    <a:p>
                      <a:r>
                        <a:rPr lang="en-US" sz="2000" dirty="0">
                          <a:solidFill>
                            <a:srgbClr val="555555"/>
                          </a:solidFill>
                          <a:hlinkClick r:id="rId6"/>
                        </a:rPr>
                        <a:t>bernard.williams@doe.virginia.gov</a:t>
                      </a:r>
                      <a:endParaRPr lang="en-US" sz="2000" dirty="0">
                        <a:solidFill>
                          <a:srgbClr val="555555"/>
                        </a:solidFill>
                      </a:endParaRPr>
                    </a:p>
                  </a:txBody>
                  <a:tcPr/>
                </a:tc>
                <a:extLst>
                  <a:ext uri="{0D108BD9-81ED-4DB2-BD59-A6C34878D82A}">
                    <a16:rowId xmlns:a16="http://schemas.microsoft.com/office/drawing/2014/main" val="1945062900"/>
                  </a:ext>
                </a:extLst>
              </a:tr>
            </a:tbl>
          </a:graphicData>
        </a:graphic>
      </p:graphicFrame>
    </p:spTree>
    <p:extLst>
      <p:ext uri="{BB962C8B-B14F-4D97-AF65-F5344CB8AC3E}">
        <p14:creationId xmlns:p14="http://schemas.microsoft.com/office/powerpoint/2010/main" val="111124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8200" y="1739235"/>
            <a:ext cx="10515600" cy="2852737"/>
          </a:xfrm>
        </p:spPr>
        <p:txBody>
          <a:bodyPr>
            <a:normAutofit/>
          </a:bodyPr>
          <a:lstStyle/>
          <a:p>
            <a:r>
              <a:rPr lang="en-US" sz="5400" dirty="0">
                <a:solidFill>
                  <a:schemeClr val="tx1"/>
                </a:solidFill>
              </a:rPr>
              <a:t>Background</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a:t>
            </a:fld>
            <a:endParaRPr lang="en-US" dirty="0"/>
          </a:p>
        </p:txBody>
      </p:sp>
    </p:spTree>
    <p:extLst>
      <p:ext uri="{BB962C8B-B14F-4D97-AF65-F5344CB8AC3E}">
        <p14:creationId xmlns:p14="http://schemas.microsoft.com/office/powerpoint/2010/main" val="282387050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31"/>
          <p:cNvSpPr txBox="1">
            <a:spLocks noGrp="1"/>
          </p:cNvSpPr>
          <p:nvPr>
            <p:ph type="title" idx="4294967295"/>
          </p:nvPr>
        </p:nvSpPr>
        <p:spPr>
          <a:xfrm>
            <a:off x="0" y="-25851"/>
            <a:ext cx="12192000" cy="1151400"/>
          </a:xfrm>
          <a:prstGeom prst="rect">
            <a:avLst/>
          </a:prstGeom>
          <a:solidFill>
            <a:schemeClr val="dk1"/>
          </a:solidFill>
          <a:ln>
            <a:noFill/>
          </a:ln>
        </p:spPr>
        <p:txBody>
          <a:bodyPr spcFirstLastPara="1" wrap="square" lIns="822960" tIns="45700" rIns="91425" bIns="45700" anchor="b" anchorCtr="0">
            <a:noAutofit/>
          </a:bodyPr>
          <a:lstStyle/>
          <a:p>
            <a:pPr marL="0" marR="0" lvl="0" indent="0" rtl="0">
              <a:lnSpc>
                <a:spcPct val="90000"/>
              </a:lnSpc>
              <a:spcBef>
                <a:spcPts val="0"/>
              </a:spcBef>
              <a:spcAft>
                <a:spcPts val="0"/>
              </a:spcAft>
              <a:buNone/>
            </a:pPr>
            <a:r>
              <a:rPr lang="en" sz="4000" cap="small" dirty="0">
                <a:solidFill>
                  <a:schemeClr val="lt1"/>
                </a:solidFill>
              </a:rPr>
              <a:t>Secondary Workforce Development</a:t>
            </a:r>
            <a:endParaRPr lang="en-US" sz="4000" cap="small" dirty="0">
              <a:solidFill>
                <a:schemeClr val="lt1"/>
              </a:solidFill>
            </a:endParaRPr>
          </a:p>
        </p:txBody>
      </p:sp>
      <p:sp>
        <p:nvSpPr>
          <p:cNvPr id="2" name="Slide Number Placeholder 1">
            <a:extLst>
              <a:ext uri="{FF2B5EF4-FFF2-40B4-BE49-F238E27FC236}">
                <a16:creationId xmlns:a16="http://schemas.microsoft.com/office/drawing/2014/main" id="{3E43975B-21C8-EECF-0D6E-172AAEB817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557A61E-9438-35DA-05F6-1BD0783CE7FB}"/>
              </a:ext>
              <a:ext uri="{C183D7F6-B498-43B3-948B-1728B52AA6E4}">
                <adec:decorative xmlns:adec="http://schemas.microsoft.com/office/drawing/2017/decorative" val="1"/>
              </a:ext>
            </a:extLst>
          </p:cNvPr>
          <p:cNvGrpSpPr/>
          <p:nvPr/>
        </p:nvGrpSpPr>
        <p:grpSpPr>
          <a:xfrm rot="21540000">
            <a:off x="8229253" y="4647219"/>
            <a:ext cx="3883557" cy="1846264"/>
            <a:chOff x="7670917" y="4434375"/>
            <a:chExt cx="4447636" cy="2004602"/>
          </a:xfrm>
        </p:grpSpPr>
        <p:pic>
          <p:nvPicPr>
            <p:cNvPr id="5" name="Picture 4">
              <a:extLst>
                <a:ext uri="{FF2B5EF4-FFF2-40B4-BE49-F238E27FC236}">
                  <a16:creationId xmlns:a16="http://schemas.microsoft.com/office/drawing/2014/main" id="{AB648F1F-1439-A271-9051-BFAA5DC8E89E}"/>
                </a:ext>
              </a:extLst>
            </p:cNvPr>
            <p:cNvPicPr>
              <a:picLocks noChangeAspect="1"/>
            </p:cNvPicPr>
            <p:nvPr/>
          </p:nvPicPr>
          <p:blipFill rotWithShape="1">
            <a:blip r:embed="rId3"/>
            <a:srcRect l="6410" t="14531" r="6892" b="15669"/>
            <a:stretch/>
          </p:blipFill>
          <p:spPr bwMode="auto">
            <a:xfrm>
              <a:off x="7670917" y="4434375"/>
              <a:ext cx="4447636" cy="2004602"/>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7FCBF0B5-358B-79F6-CAED-2179040249F4}"/>
                </a:ext>
              </a:extLst>
            </p:cNvPr>
            <p:cNvSpPr/>
            <p:nvPr/>
          </p:nvSpPr>
          <p:spPr>
            <a:xfrm>
              <a:off x="8041209" y="4551225"/>
              <a:ext cx="1496826" cy="613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aphicFrame>
        <p:nvGraphicFramePr>
          <p:cNvPr id="3" name="Table 2"/>
          <p:cNvGraphicFramePr>
            <a:graphicFrameLocks noGrp="1"/>
          </p:cNvGraphicFramePr>
          <p:nvPr/>
        </p:nvGraphicFramePr>
        <p:xfrm>
          <a:off x="346363" y="1345870"/>
          <a:ext cx="8471520" cy="4632960"/>
        </p:xfrm>
        <a:graphic>
          <a:graphicData uri="http://schemas.openxmlformats.org/drawingml/2006/table">
            <a:tbl>
              <a:tblPr firstRow="1" bandRow="1"/>
              <a:tblGrid>
                <a:gridCol w="4937762">
                  <a:extLst>
                    <a:ext uri="{9D8B030D-6E8A-4147-A177-3AD203B41FA5}">
                      <a16:colId xmlns:a16="http://schemas.microsoft.com/office/drawing/2014/main" val="1720202460"/>
                    </a:ext>
                  </a:extLst>
                </a:gridCol>
                <a:gridCol w="3533758">
                  <a:extLst>
                    <a:ext uri="{9D8B030D-6E8A-4147-A177-3AD203B41FA5}">
                      <a16:colId xmlns:a16="http://schemas.microsoft.com/office/drawing/2014/main" val="2814597061"/>
                    </a:ext>
                  </a:extLst>
                </a:gridCol>
              </a:tblGrid>
              <a:tr h="536722">
                <a:tc>
                  <a:txBody>
                    <a:bodyPr/>
                    <a:lstStyle/>
                    <a:p>
                      <a:r>
                        <a:rPr lang="en-US" sz="1600" b="1" dirty="0">
                          <a:solidFill>
                            <a:srgbClr val="555555"/>
                          </a:solidFill>
                        </a:rPr>
                        <a:t>Secondary Workforce Development Specialist Region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ea typeface="+mn-ea"/>
                          <a:cs typeface="+mn-cs"/>
                          <a:sym typeface="Lato"/>
                        </a:rPr>
                        <a:t>Erika Temple</a:t>
                      </a:r>
                      <a:r>
                        <a:rPr lang="en-US" sz="1600" b="0" kern="1200" dirty="0">
                          <a:ea typeface="+mn-ea"/>
                          <a:cs typeface="+mn-cs"/>
                          <a:sym typeface="Lato"/>
                        </a:rPr>
                        <a:t>		</a:t>
                      </a:r>
                      <a:br>
                        <a:rPr lang="en-US" sz="1600" b="0" kern="1200" dirty="0">
                          <a:ea typeface="+mn-ea"/>
                          <a:cs typeface="+mn-cs"/>
                          <a:sym typeface="Lato"/>
                        </a:rPr>
                      </a:br>
                      <a:r>
                        <a:rPr lang="en-US" sz="1600" b="0" kern="1200" dirty="0">
                          <a:ea typeface="+mn-ea"/>
                          <a:cs typeface="+mn-cs"/>
                          <a:sym typeface="Lato"/>
                          <a:hlinkClick r:id="rId4">
                            <a:extLst>
                              <a:ext uri="{A12FA001-AC4F-418D-AE19-62706E023703}">
                                <ahyp:hlinkClr xmlns:ahyp="http://schemas.microsoft.com/office/drawing/2018/hyperlinkcolor" val="tx"/>
                              </a:ext>
                            </a:extLst>
                          </a:hlinkClick>
                        </a:rPr>
                        <a:t>erika.temple@doe.virginia.gov</a:t>
                      </a:r>
                      <a:endParaRPr lang="en-US" sz="1600" b="0" dirty="0">
                        <a:solidFill>
                          <a:srgbClr val="555555"/>
                        </a:solidFill>
                      </a:endParaRPr>
                    </a:p>
                  </a:txBody>
                  <a:tcPr/>
                </a:tc>
                <a:extLst>
                  <a:ext uri="{0D108BD9-81ED-4DB2-BD59-A6C34878D82A}">
                    <a16:rowId xmlns:a16="http://schemas.microsoft.com/office/drawing/2014/main" val="382230039"/>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Dr. Nikki Finley</a:t>
                      </a:r>
                      <a:br>
                        <a:rPr lang="en-US" sz="1600" b="0" kern="1200" dirty="0">
                          <a:solidFill>
                            <a:srgbClr val="555555"/>
                          </a:solidFill>
                          <a:latin typeface="+mn-lt"/>
                          <a:ea typeface="+mn-ea"/>
                          <a:cs typeface="+mn-cs"/>
                          <a:sym typeface="Lato"/>
                        </a:rPr>
                      </a:br>
                      <a:r>
                        <a:rPr lang="en-US" sz="1600" b="0" kern="1200" dirty="0">
                          <a:solidFill>
                            <a:schemeClr val="tx1"/>
                          </a:solidFill>
                          <a:latin typeface="+mn-lt"/>
                          <a:ea typeface="+mn-ea"/>
                          <a:cs typeface="+mn-cs"/>
                          <a:sym typeface="Lato"/>
                          <a:hlinkClick r:id="rId5">
                            <a:extLst>
                              <a:ext uri="{A12FA001-AC4F-418D-AE19-62706E023703}">
                                <ahyp:hlinkClr xmlns:ahyp="http://schemas.microsoft.com/office/drawing/2018/hyperlinkcolor" val="tx"/>
                              </a:ext>
                            </a:extLst>
                          </a:hlinkClick>
                        </a:rPr>
                        <a:t>nikki.finley@doe.</a:t>
                      </a:r>
                      <a:r>
                        <a:rPr lang="en-US" sz="1600" b="0" kern="1200" dirty="0">
                          <a:ea typeface="+mn-ea"/>
                          <a:cs typeface="+mn-cs"/>
                          <a:sym typeface="Lato"/>
                          <a:hlinkClick r:id="rId5">
                            <a:extLst>
                              <a:ext uri="{A12FA001-AC4F-418D-AE19-62706E023703}">
                                <ahyp:hlinkClr xmlns:ahyp="http://schemas.microsoft.com/office/drawing/2018/hyperlinkcolor" val="tx"/>
                              </a:ext>
                            </a:extLst>
                          </a:hlinkClick>
                        </a:rPr>
                        <a:t>virginia.gov</a:t>
                      </a:r>
                      <a:r>
                        <a:rPr lang="en-US" sz="1600" b="0" kern="1200" dirty="0">
                          <a:ea typeface="+mn-ea"/>
                          <a:cs typeface="+mn-cs"/>
                          <a:sym typeface="Lato"/>
                        </a:rPr>
                        <a:t> </a:t>
                      </a:r>
                      <a:endParaRPr lang="en-US" sz="1600" b="0" dirty="0">
                        <a:solidFill>
                          <a:srgbClr val="555555"/>
                        </a:solidFill>
                      </a:endParaRPr>
                    </a:p>
                  </a:txBody>
                  <a:tcPr/>
                </a:tc>
                <a:extLst>
                  <a:ext uri="{0D108BD9-81ED-4DB2-BD59-A6C34878D82A}">
                    <a16:rowId xmlns:a16="http://schemas.microsoft.com/office/drawing/2014/main" val="207348174"/>
                  </a:ext>
                </a:extLst>
              </a:tr>
              <a:tr h="528464">
                <a:tc>
                  <a:txBody>
                    <a:bodyPr/>
                    <a:lstStyle/>
                    <a:p>
                      <a:pPr lvl="0" algn="l">
                        <a:lnSpc>
                          <a:spcPct val="100000"/>
                        </a:lnSpc>
                        <a:spcBef>
                          <a:spcPts val="0"/>
                        </a:spcBef>
                        <a:spcAft>
                          <a:spcPts val="0"/>
                        </a:spcAft>
                        <a:buNone/>
                      </a:pPr>
                      <a:r>
                        <a:rPr lang="en-US" sz="1600" b="1" noProof="0" dirty="0">
                          <a:solidFill>
                            <a:srgbClr val="555555"/>
                          </a:solidFill>
                          <a:latin typeface="Calibri"/>
                        </a:rPr>
                        <a:t>Secondary Workforce Development Specialist Region 3</a:t>
                      </a:r>
                    </a:p>
                    <a:p>
                      <a:pPr marL="0" lvl="0" indent="0" algn="l" defTabSz="914400">
                        <a:lnSpc>
                          <a:spcPct val="100000"/>
                        </a:lnSpc>
                        <a:spcBef>
                          <a:spcPts val="0"/>
                        </a:spcBef>
                        <a:spcAft>
                          <a:spcPts val="0"/>
                        </a:spcAft>
                        <a:buNone/>
                        <a:tabLst/>
                        <a:defRPr/>
                      </a:pPr>
                      <a:endParaRPr lang="en-US" sz="1600" b="1" dirty="0">
                        <a:solidFill>
                          <a:srgbClr val="555555"/>
                        </a:solidFill>
                      </a:endParaRPr>
                    </a:p>
                  </a:txBody>
                  <a:tcPr/>
                </a:tc>
                <a:tc>
                  <a:txBody>
                    <a:bodyPr/>
                    <a:lstStyle/>
                    <a:p>
                      <a:pPr marL="0" lvl="0" indent="0" algn="l">
                        <a:lnSpc>
                          <a:spcPct val="100000"/>
                        </a:lnSpc>
                        <a:spcBef>
                          <a:spcPts val="0"/>
                        </a:spcBef>
                        <a:spcAft>
                          <a:spcPts val="0"/>
                        </a:spcAft>
                        <a:buNone/>
                      </a:pPr>
                      <a:r>
                        <a:rPr lang="en-US" sz="1600" b="0" kern="1200" noProof="0" dirty="0">
                          <a:solidFill>
                            <a:srgbClr val="555555"/>
                          </a:solidFill>
                          <a:latin typeface="Calibri"/>
                          <a:ea typeface="+mn-ea"/>
                          <a:cs typeface="+mn-cs"/>
                        </a:rPr>
                        <a:t>Kristi Allison </a:t>
                      </a:r>
                      <a:r>
                        <a:rPr lang="en-US" sz="1600" b="0" kern="1200" noProof="0" dirty="0">
                          <a:solidFill>
                            <a:srgbClr val="003C71"/>
                          </a:solidFill>
                          <a:latin typeface="Calibri"/>
                          <a:ea typeface="+mn-ea"/>
                          <a:cs typeface="+mn-cs"/>
                          <a:hlinkClick r:id="rId6">
                            <a:extLst>
                              <a:ext uri="{A12FA001-AC4F-418D-AE19-62706E023703}">
                                <ahyp:hlinkClr xmlns:ahyp="http://schemas.microsoft.com/office/drawing/2018/hyperlinkcolor" val="tx"/>
                              </a:ext>
                            </a:extLst>
                          </a:hlinkClick>
                        </a:rPr>
                        <a:t>kristi.allison@</a:t>
                      </a:r>
                      <a:r>
                        <a:rPr lang="en-US" sz="1600" b="0" kern="1200" noProof="0" dirty="0">
                          <a:solidFill>
                            <a:srgbClr val="1A4480"/>
                          </a:solidFill>
                          <a:latin typeface="Calibri"/>
                          <a:ea typeface="+mn-ea"/>
                          <a:cs typeface="+mn-cs"/>
                          <a:hlinkClick r:id="rId6">
                            <a:extLst>
                              <a:ext uri="{A12FA001-AC4F-418D-AE19-62706E023703}">
                                <ahyp:hlinkClr xmlns:ahyp="http://schemas.microsoft.com/office/drawing/2018/hyperlinkcolor" val="tx"/>
                              </a:ext>
                            </a:extLst>
                          </a:hlinkClick>
                        </a:rPr>
                        <a:t>doe</a:t>
                      </a:r>
                      <a:r>
                        <a:rPr lang="en-US" sz="1600" b="0" kern="1200" noProof="0" dirty="0">
                          <a:solidFill>
                            <a:srgbClr val="003C71"/>
                          </a:solidFill>
                          <a:latin typeface="Calibri"/>
                          <a:ea typeface="+mn-ea"/>
                          <a:cs typeface="+mn-cs"/>
                          <a:hlinkClick r:id="rId6">
                            <a:extLst>
                              <a:ext uri="{A12FA001-AC4F-418D-AE19-62706E023703}">
                                <ahyp:hlinkClr xmlns:ahyp="http://schemas.microsoft.com/office/drawing/2018/hyperlinkcolor" val="tx"/>
                              </a:ext>
                            </a:extLst>
                          </a:hlinkClick>
                        </a:rPr>
                        <a:t>.virginia.</a:t>
                      </a:r>
                      <a:r>
                        <a:rPr lang="en-US" sz="1600" b="0" kern="1200" noProof="0" dirty="0">
                          <a:solidFill>
                            <a:srgbClr val="1A4480"/>
                          </a:solidFill>
                          <a:latin typeface="Calibri"/>
                          <a:ea typeface="+mn-ea"/>
                          <a:cs typeface="+mn-cs"/>
                          <a:hlinkClick r:id="rId6">
                            <a:extLst>
                              <a:ext uri="{A12FA001-AC4F-418D-AE19-62706E023703}">
                                <ahyp:hlinkClr xmlns:ahyp="http://schemas.microsoft.com/office/drawing/2018/hyperlinkcolor" val="tx"/>
                              </a:ext>
                            </a:extLst>
                          </a:hlinkClick>
                        </a:rPr>
                        <a:t>gov</a:t>
                      </a:r>
                      <a:endParaRPr lang="en-US" sz="1600" dirty="0">
                        <a:solidFill>
                          <a:srgbClr val="1A4480"/>
                        </a:solidFill>
                        <a:ea typeface="+mn-ea"/>
                        <a:cs typeface="+mn-cs"/>
                      </a:endParaRPr>
                    </a:p>
                  </a:txBody>
                  <a:tcPr/>
                </a:tc>
                <a:extLst>
                  <a:ext uri="{0D108BD9-81ED-4DB2-BD59-A6C34878D82A}">
                    <a16:rowId xmlns:a16="http://schemas.microsoft.com/office/drawing/2014/main" val="564616174"/>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Susan McNamara</a:t>
                      </a:r>
                      <a:br>
                        <a:rPr lang="en-US" sz="1600" b="0" kern="1200" dirty="0">
                          <a:ea typeface="+mn-ea"/>
                          <a:cs typeface="+mn-cs"/>
                          <a:sym typeface="Lato"/>
                        </a:rPr>
                      </a:br>
                      <a:r>
                        <a:rPr lang="en-US" sz="1600" b="0" kern="1200" dirty="0">
                          <a:ea typeface="+mn-ea"/>
                          <a:cs typeface="+mn-cs"/>
                          <a:sym typeface="Lato"/>
                          <a:hlinkClick r:id="rId7">
                            <a:extLst>
                              <a:ext uri="{A12FA001-AC4F-418D-AE19-62706E023703}">
                                <ahyp:hlinkClr xmlns:ahyp="http://schemas.microsoft.com/office/drawing/2018/hyperlinkcolor" val="tx"/>
                              </a:ext>
                            </a:extLst>
                          </a:hlinkClick>
                        </a:rPr>
                        <a:t>susan.mcnamara@doe.virginia.gov</a:t>
                      </a:r>
                      <a:r>
                        <a:rPr lang="en-US" sz="1600" b="0" kern="1200" dirty="0">
                          <a:ea typeface="+mn-ea"/>
                          <a:cs typeface="+mn-cs"/>
                          <a:sym typeface="Lato"/>
                        </a:rPr>
                        <a:t> </a:t>
                      </a:r>
                      <a:endParaRPr lang="en-US" sz="1600" b="0" dirty="0">
                        <a:solidFill>
                          <a:srgbClr val="555555"/>
                        </a:solidFill>
                      </a:endParaRPr>
                    </a:p>
                  </a:txBody>
                  <a:tcPr/>
                </a:tc>
                <a:extLst>
                  <a:ext uri="{0D108BD9-81ED-4DB2-BD59-A6C34878D82A}">
                    <a16:rowId xmlns:a16="http://schemas.microsoft.com/office/drawing/2014/main" val="1715658980"/>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Amy Hammond</a:t>
                      </a:r>
                      <a:br>
                        <a:rPr lang="en-US" sz="1600" b="0" kern="1200" dirty="0">
                          <a:ea typeface="+mn-ea"/>
                          <a:cs typeface="+mn-cs"/>
                          <a:sym typeface="Lato"/>
                        </a:rPr>
                      </a:br>
                      <a:r>
                        <a:rPr lang="en-US" sz="1600" b="0" kern="1200" dirty="0">
                          <a:ea typeface="+mn-ea"/>
                          <a:cs typeface="+mn-cs"/>
                          <a:sym typeface="Lato"/>
                          <a:hlinkClick r:id="rId8">
                            <a:extLst>
                              <a:ext uri="{A12FA001-AC4F-418D-AE19-62706E023703}">
                                <ahyp:hlinkClr xmlns:ahyp="http://schemas.microsoft.com/office/drawing/2018/hyperlinkcolor" val="tx"/>
                              </a:ext>
                            </a:extLst>
                          </a:hlinkClick>
                        </a:rPr>
                        <a:t>amy.hammond@doe.virginia.gov</a:t>
                      </a:r>
                      <a:r>
                        <a:rPr lang="en-US" sz="1600" b="0" kern="1200" dirty="0">
                          <a:ea typeface="+mn-ea"/>
                          <a:cs typeface="+mn-cs"/>
                          <a:sym typeface="Lato"/>
                        </a:rPr>
                        <a:t> </a:t>
                      </a:r>
                      <a:endParaRPr lang="en-US" sz="1600" b="0" dirty="0">
                        <a:solidFill>
                          <a:srgbClr val="555555"/>
                        </a:solidFill>
                      </a:endParaRPr>
                    </a:p>
                  </a:txBody>
                  <a:tcPr/>
                </a:tc>
                <a:extLst>
                  <a:ext uri="{0D108BD9-81ED-4DB2-BD59-A6C34878D82A}">
                    <a16:rowId xmlns:a16="http://schemas.microsoft.com/office/drawing/2014/main" val="2310117216"/>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Kim Radford</a:t>
                      </a:r>
                      <a:br>
                        <a:rPr lang="en-US" sz="1600" b="0" kern="1200" dirty="0">
                          <a:ea typeface="+mn-ea"/>
                          <a:cs typeface="+mn-cs"/>
                          <a:sym typeface="Lato"/>
                        </a:rPr>
                      </a:br>
                      <a:r>
                        <a:rPr lang="en-US" sz="1600" b="0" kern="1200" dirty="0">
                          <a:ea typeface="+mn-ea"/>
                          <a:cs typeface="+mn-cs"/>
                          <a:sym typeface="Lato"/>
                          <a:hlinkClick r:id="rId9">
                            <a:extLst>
                              <a:ext uri="{A12FA001-AC4F-418D-AE19-62706E023703}">
                                <ahyp:hlinkClr xmlns:ahyp="http://schemas.microsoft.com/office/drawing/2018/hyperlinkcolor" val="tx"/>
                              </a:ext>
                            </a:extLst>
                          </a:hlinkClick>
                        </a:rPr>
                        <a:t>kimberly.radford@doe.virginia.gov </a:t>
                      </a:r>
                      <a:endParaRPr lang="en-US" sz="1600" b="0" dirty="0">
                        <a:solidFill>
                          <a:srgbClr val="555555"/>
                        </a:solidFill>
                      </a:endParaRPr>
                    </a:p>
                  </a:txBody>
                  <a:tcPr/>
                </a:tc>
                <a:extLst>
                  <a:ext uri="{0D108BD9-81ED-4DB2-BD59-A6C34878D82A}">
                    <a16:rowId xmlns:a16="http://schemas.microsoft.com/office/drawing/2014/main" val="3578821982"/>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Dr. Jan Huffman</a:t>
                      </a:r>
                      <a:br>
                        <a:rPr lang="en-US" sz="1600" b="0" kern="1200" dirty="0">
                          <a:ea typeface="+mn-ea"/>
                          <a:cs typeface="+mn-cs"/>
                          <a:sym typeface="Lato"/>
                        </a:rPr>
                      </a:br>
                      <a:r>
                        <a:rPr lang="en-US" sz="1600" b="0" kern="1200" dirty="0">
                          <a:ea typeface="+mn-ea"/>
                          <a:cs typeface="+mn-cs"/>
                          <a:sym typeface="Lato"/>
                          <a:hlinkClick r:id="rId10">
                            <a:extLst>
                              <a:ext uri="{A12FA001-AC4F-418D-AE19-62706E023703}">
                                <ahyp:hlinkClr xmlns:ahyp="http://schemas.microsoft.com/office/drawing/2018/hyperlinkcolor" val="tx"/>
                              </a:ext>
                            </a:extLst>
                          </a:hlinkClick>
                        </a:rPr>
                        <a:t>jan.huffman@doe.virginia.gov</a:t>
                      </a:r>
                      <a:r>
                        <a:rPr lang="en-US" sz="1600" b="0" kern="1200" dirty="0">
                          <a:ea typeface="+mn-ea"/>
                          <a:cs typeface="+mn-cs"/>
                          <a:sym typeface="Lato"/>
                        </a:rPr>
                        <a:t> </a:t>
                      </a:r>
                      <a:endParaRPr lang="en-US" sz="1600" b="0" dirty="0">
                        <a:solidFill>
                          <a:srgbClr val="555555"/>
                        </a:solidFill>
                      </a:endParaRPr>
                    </a:p>
                  </a:txBody>
                  <a:tcPr/>
                </a:tc>
                <a:extLst>
                  <a:ext uri="{0D108BD9-81ED-4DB2-BD59-A6C34878D82A}">
                    <a16:rowId xmlns:a16="http://schemas.microsoft.com/office/drawing/2014/main" val="340782078"/>
                  </a:ext>
                </a:extLst>
              </a:tr>
              <a:tr h="53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555555"/>
                          </a:solidFill>
                        </a:rPr>
                        <a:t>Secondary Workforce Development Specialist Region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555555"/>
                          </a:solidFill>
                          <a:latin typeface="+mn-lt"/>
                          <a:ea typeface="+mn-ea"/>
                          <a:cs typeface="+mn-cs"/>
                          <a:sym typeface="Lato"/>
                        </a:rPr>
                        <a:t>Dr. Tammy Hurt</a:t>
                      </a:r>
                      <a:br>
                        <a:rPr lang="en-US" sz="1600" b="0" kern="1200" dirty="0">
                          <a:ea typeface="+mn-ea"/>
                          <a:cs typeface="+mn-cs"/>
                          <a:sym typeface="Lato"/>
                        </a:rPr>
                      </a:br>
                      <a:r>
                        <a:rPr lang="en-US" sz="1600" b="0" kern="1200" dirty="0">
                          <a:ea typeface="+mn-ea"/>
                          <a:cs typeface="+mn-cs"/>
                          <a:sym typeface="Lato"/>
                          <a:hlinkClick r:id="rId11">
                            <a:extLst>
                              <a:ext uri="{A12FA001-AC4F-418D-AE19-62706E023703}">
                                <ahyp:hlinkClr xmlns:ahyp="http://schemas.microsoft.com/office/drawing/2018/hyperlinkcolor" val="tx"/>
                              </a:ext>
                            </a:extLst>
                          </a:hlinkClick>
                        </a:rPr>
                        <a:t>tamantha.hurt@doe.virginia.gov</a:t>
                      </a:r>
                      <a:r>
                        <a:rPr lang="en-US" sz="1600" b="0" kern="1200" dirty="0">
                          <a:ea typeface="+mn-ea"/>
                          <a:cs typeface="+mn-cs"/>
                          <a:sym typeface="Lato"/>
                        </a:rPr>
                        <a:t> </a:t>
                      </a:r>
                      <a:endParaRPr lang="en-US" sz="1600" b="0" dirty="0">
                        <a:solidFill>
                          <a:srgbClr val="555555"/>
                        </a:solidFill>
                      </a:endParaRPr>
                    </a:p>
                  </a:txBody>
                  <a:tcPr/>
                </a:tc>
                <a:extLst>
                  <a:ext uri="{0D108BD9-81ED-4DB2-BD59-A6C34878D82A}">
                    <a16:rowId xmlns:a16="http://schemas.microsoft.com/office/drawing/2014/main" val="3029840330"/>
                  </a:ext>
                </a:extLst>
              </a:tr>
            </a:tbl>
          </a:graphicData>
        </a:graphic>
      </p:graphicFrame>
    </p:spTree>
    <p:extLst>
      <p:ext uri="{BB962C8B-B14F-4D97-AF65-F5344CB8AC3E}">
        <p14:creationId xmlns:p14="http://schemas.microsoft.com/office/powerpoint/2010/main" val="4362408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fontScale="90000"/>
          </a:bodyPr>
          <a:lstStyle/>
          <a:p>
            <a:r>
              <a:rPr lang="en-US" dirty="0"/>
              <a:t>Virginia’s Workforce Development Programs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4</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458931"/>
            <a:ext cx="10515600" cy="996488"/>
          </a:xfrm>
        </p:spPr>
        <p:txBody>
          <a:bodyPr>
            <a:normAutofit/>
          </a:bodyPr>
          <a:lstStyle/>
          <a:p>
            <a:pPr marL="0" indent="0">
              <a:buNone/>
            </a:pPr>
            <a:r>
              <a:rPr lang="en-US" sz="2000" dirty="0"/>
              <a:t>The 2014 General Assembly directed </a:t>
            </a:r>
            <a:r>
              <a:rPr lang="en-US" sz="2000" b="1" dirty="0"/>
              <a:t>the Joint Legislative Audit and Review Commission (JLARC) </a:t>
            </a:r>
            <a:r>
              <a:rPr lang="en-US" sz="2000" dirty="0"/>
              <a:t>to assess how effectively Virginia’s workforce development programs meet the needs of employers and to examine the transparency of information on program expenditures and outcomes. </a:t>
            </a:r>
          </a:p>
          <a:p>
            <a:endParaRPr lang="en-US" dirty="0"/>
          </a:p>
        </p:txBody>
      </p:sp>
      <p:sp>
        <p:nvSpPr>
          <p:cNvPr id="7" name="TextBox 6">
            <a:extLst>
              <a:ext uri="{FF2B5EF4-FFF2-40B4-BE49-F238E27FC236}">
                <a16:creationId xmlns:a16="http://schemas.microsoft.com/office/drawing/2014/main" id="{0583465C-18EA-1574-F063-5A4A9E303EE9}"/>
              </a:ext>
            </a:extLst>
          </p:cNvPr>
          <p:cNvSpPr txBox="1"/>
          <p:nvPr/>
        </p:nvSpPr>
        <p:spPr>
          <a:xfrm>
            <a:off x="3339087" y="5987018"/>
            <a:ext cx="6070386" cy="369332"/>
          </a:xfrm>
          <a:prstGeom prst="rect">
            <a:avLst/>
          </a:prstGeom>
          <a:noFill/>
        </p:spPr>
        <p:txBody>
          <a:bodyPr wrap="square" rtlCol="0">
            <a:spAutoFit/>
          </a:bodyPr>
          <a:lstStyle/>
          <a:p>
            <a:r>
              <a:rPr lang="en-US" dirty="0">
                <a:hlinkClick r:id="rId2"/>
              </a:rPr>
              <a:t>Report to the Governor and the General Assembly of Virginia</a:t>
            </a:r>
            <a:endParaRPr lang="en-US" dirty="0"/>
          </a:p>
        </p:txBody>
      </p:sp>
      <p:pic>
        <p:nvPicPr>
          <p:cNvPr id="6" name="Picture 5">
            <a:extLst>
              <a:ext uri="{FF2B5EF4-FFF2-40B4-BE49-F238E27FC236}">
                <a16:creationId xmlns:a16="http://schemas.microsoft.com/office/drawing/2014/main" id="{670B0BED-0291-90B3-BC02-6577D0DADB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21100" y="2455419"/>
            <a:ext cx="5938035" cy="3384941"/>
          </a:xfrm>
          <a:prstGeom prst="rect">
            <a:avLst/>
          </a:prstGeom>
        </p:spPr>
      </p:pic>
    </p:spTree>
    <p:extLst>
      <p:ext uri="{BB962C8B-B14F-4D97-AF65-F5344CB8AC3E}">
        <p14:creationId xmlns:p14="http://schemas.microsoft.com/office/powerpoint/2010/main" val="66364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3D2F-AFB7-6E96-9F52-6DDE04B75EE5}"/>
              </a:ext>
            </a:extLst>
          </p:cNvPr>
          <p:cNvSpPr>
            <a:spLocks noGrp="1"/>
          </p:cNvSpPr>
          <p:nvPr>
            <p:ph type="title"/>
          </p:nvPr>
        </p:nvSpPr>
        <p:spPr/>
        <p:txBody>
          <a:bodyPr/>
          <a:lstStyle/>
          <a:p>
            <a:r>
              <a:rPr lang="en-US" dirty="0"/>
              <a:t>JLARC Findings</a:t>
            </a:r>
          </a:p>
        </p:txBody>
      </p:sp>
      <p:sp>
        <p:nvSpPr>
          <p:cNvPr id="3" name="Slide Number Placeholder 2">
            <a:extLst>
              <a:ext uri="{FF2B5EF4-FFF2-40B4-BE49-F238E27FC236}">
                <a16:creationId xmlns:a16="http://schemas.microsoft.com/office/drawing/2014/main" id="{D3F18C75-B310-5635-3996-AB29B2796398}"/>
              </a:ext>
            </a:extLst>
          </p:cNvPr>
          <p:cNvSpPr>
            <a:spLocks noGrp="1"/>
          </p:cNvSpPr>
          <p:nvPr>
            <p:ph type="sldNum" sz="quarter" idx="12"/>
          </p:nvPr>
        </p:nvSpPr>
        <p:spPr/>
        <p:txBody>
          <a:bodyPr/>
          <a:lstStyle/>
          <a:p>
            <a:fld id="{B2102BAA-C61A-4A39-BDF1-4340D572B82C}" type="slidenum">
              <a:rPr lang="en-US" smtClean="0"/>
              <a:t>5</a:t>
            </a:fld>
            <a:endParaRPr lang="en-US" dirty="0"/>
          </a:p>
        </p:txBody>
      </p:sp>
      <p:sp>
        <p:nvSpPr>
          <p:cNvPr id="4" name="Content Placeholder 3">
            <a:extLst>
              <a:ext uri="{FF2B5EF4-FFF2-40B4-BE49-F238E27FC236}">
                <a16:creationId xmlns:a16="http://schemas.microsoft.com/office/drawing/2014/main" id="{B330CDE5-AC66-CCA6-F848-4F6D59518BCF}"/>
              </a:ext>
            </a:extLst>
          </p:cNvPr>
          <p:cNvSpPr>
            <a:spLocks noGrp="1"/>
          </p:cNvSpPr>
          <p:nvPr>
            <p:ph idx="1"/>
          </p:nvPr>
        </p:nvSpPr>
        <p:spPr/>
        <p:txBody>
          <a:bodyPr>
            <a:normAutofit/>
          </a:bodyPr>
          <a:lstStyle/>
          <a:p>
            <a:r>
              <a:rPr lang="en-US" sz="3200" dirty="0"/>
              <a:t>Some programs for teaching in-demand skills do not reflect the state’s labor market.</a:t>
            </a:r>
          </a:p>
          <a:p>
            <a:pPr lvl="1"/>
            <a:r>
              <a:rPr lang="en-US" sz="2800" dirty="0"/>
              <a:t>Develop criteria to measure whether new CTE courses proposed by school divisions are aligned with labor market demand.  </a:t>
            </a:r>
          </a:p>
          <a:p>
            <a:pPr lvl="1"/>
            <a:r>
              <a:rPr lang="en-US" sz="2800" dirty="0"/>
              <a:t>Require school divisions’ CTE advisory committees to annually develop recommendations to improve the relevancy of CTE program offerings. </a:t>
            </a:r>
          </a:p>
          <a:p>
            <a:endParaRPr lang="en-US" dirty="0"/>
          </a:p>
        </p:txBody>
      </p:sp>
    </p:spTree>
    <p:extLst>
      <p:ext uri="{BB962C8B-B14F-4D97-AF65-F5344CB8AC3E}">
        <p14:creationId xmlns:p14="http://schemas.microsoft.com/office/powerpoint/2010/main" val="187001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A402-CA7C-FFB6-1CD6-EF48F468CD85}"/>
              </a:ext>
            </a:extLst>
          </p:cNvPr>
          <p:cNvSpPr>
            <a:spLocks noGrp="1"/>
          </p:cNvSpPr>
          <p:nvPr>
            <p:ph type="title"/>
          </p:nvPr>
        </p:nvSpPr>
        <p:spPr/>
        <p:txBody>
          <a:bodyPr/>
          <a:lstStyle/>
          <a:p>
            <a:r>
              <a:rPr lang="en-US" dirty="0"/>
              <a:t>JLARC Recommendations</a:t>
            </a:r>
          </a:p>
        </p:txBody>
      </p:sp>
      <p:sp>
        <p:nvSpPr>
          <p:cNvPr id="3" name="Slide Number Placeholder 2">
            <a:extLst>
              <a:ext uri="{FF2B5EF4-FFF2-40B4-BE49-F238E27FC236}">
                <a16:creationId xmlns:a16="http://schemas.microsoft.com/office/drawing/2014/main" id="{073C42B2-21EC-18C0-CD74-42AA04986CD2}"/>
              </a:ext>
            </a:extLst>
          </p:cNvPr>
          <p:cNvSpPr>
            <a:spLocks noGrp="1"/>
          </p:cNvSpPr>
          <p:nvPr>
            <p:ph type="sldNum" sz="quarter" idx="12"/>
          </p:nvPr>
        </p:nvSpPr>
        <p:spPr/>
        <p:txBody>
          <a:bodyPr/>
          <a:lstStyle/>
          <a:p>
            <a:fld id="{B2102BAA-C61A-4A39-BDF1-4340D572B82C}" type="slidenum">
              <a:rPr lang="en-US" smtClean="0"/>
              <a:t>6</a:t>
            </a:fld>
            <a:endParaRPr lang="en-US" dirty="0"/>
          </a:p>
        </p:txBody>
      </p:sp>
      <p:sp>
        <p:nvSpPr>
          <p:cNvPr id="4" name="Content Placeholder 3">
            <a:extLst>
              <a:ext uri="{FF2B5EF4-FFF2-40B4-BE49-F238E27FC236}">
                <a16:creationId xmlns:a16="http://schemas.microsoft.com/office/drawing/2014/main" id="{32F9D6F8-AD7B-2E80-D518-77252C21D3D6}"/>
              </a:ext>
            </a:extLst>
          </p:cNvPr>
          <p:cNvSpPr>
            <a:spLocks noGrp="1"/>
          </p:cNvSpPr>
          <p:nvPr>
            <p:ph idx="1"/>
          </p:nvPr>
        </p:nvSpPr>
        <p:spPr/>
        <p:txBody>
          <a:bodyPr>
            <a:normAutofit/>
          </a:bodyPr>
          <a:lstStyle/>
          <a:p>
            <a:r>
              <a:rPr lang="en-US" sz="3200" dirty="0"/>
              <a:t>Develop specific criteria for determining whether new career and technical education courses proposed by school divisions are </a:t>
            </a:r>
            <a:r>
              <a:rPr lang="en-US" sz="3200" b="1" dirty="0"/>
              <a:t>justified and only approve courses for which justification is demonstrated</a:t>
            </a:r>
            <a:r>
              <a:rPr lang="en-US" sz="3200" dirty="0"/>
              <a:t>. </a:t>
            </a:r>
          </a:p>
          <a:p>
            <a:pPr lvl="1"/>
            <a:r>
              <a:rPr lang="en-US" sz="2800" dirty="0"/>
              <a:t>The criteria should include demonstrating that there is employer demand for the course that is not sufficiently met through other nearby training and education programs and that there are or will be job openings in the region in occupations associated with the course.</a:t>
            </a:r>
          </a:p>
          <a:p>
            <a:pPr marL="0" indent="0">
              <a:buNone/>
            </a:pPr>
            <a:endParaRPr lang="en-US" dirty="0"/>
          </a:p>
        </p:txBody>
      </p:sp>
    </p:spTree>
    <p:extLst>
      <p:ext uri="{BB962C8B-B14F-4D97-AF65-F5344CB8AC3E}">
        <p14:creationId xmlns:p14="http://schemas.microsoft.com/office/powerpoint/2010/main" val="98918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A402-CA7C-FFB6-1CD6-EF48F468CD85}"/>
              </a:ext>
            </a:extLst>
          </p:cNvPr>
          <p:cNvSpPr>
            <a:spLocks noGrp="1"/>
          </p:cNvSpPr>
          <p:nvPr>
            <p:ph type="title"/>
          </p:nvPr>
        </p:nvSpPr>
        <p:spPr/>
        <p:txBody>
          <a:bodyPr/>
          <a:lstStyle/>
          <a:p>
            <a:r>
              <a:rPr lang="en-US" dirty="0"/>
              <a:t>JLARC Recommendations</a:t>
            </a:r>
          </a:p>
        </p:txBody>
      </p:sp>
      <p:sp>
        <p:nvSpPr>
          <p:cNvPr id="3" name="Slide Number Placeholder 2">
            <a:extLst>
              <a:ext uri="{FF2B5EF4-FFF2-40B4-BE49-F238E27FC236}">
                <a16:creationId xmlns:a16="http://schemas.microsoft.com/office/drawing/2014/main" id="{073C42B2-21EC-18C0-CD74-42AA04986CD2}"/>
              </a:ext>
            </a:extLst>
          </p:cNvPr>
          <p:cNvSpPr>
            <a:spLocks noGrp="1"/>
          </p:cNvSpPr>
          <p:nvPr>
            <p:ph type="sldNum" sz="quarter" idx="12"/>
          </p:nvPr>
        </p:nvSpPr>
        <p:spPr/>
        <p:txBody>
          <a:bodyPr/>
          <a:lstStyle/>
          <a:p>
            <a:fld id="{B2102BAA-C61A-4A39-BDF1-4340D572B82C}" type="slidenum">
              <a:rPr lang="en-US" smtClean="0"/>
              <a:t>7</a:t>
            </a:fld>
            <a:endParaRPr lang="en-US" dirty="0"/>
          </a:p>
        </p:txBody>
      </p:sp>
      <p:sp>
        <p:nvSpPr>
          <p:cNvPr id="4" name="Content Placeholder 3">
            <a:extLst>
              <a:ext uri="{FF2B5EF4-FFF2-40B4-BE49-F238E27FC236}">
                <a16:creationId xmlns:a16="http://schemas.microsoft.com/office/drawing/2014/main" id="{32F9D6F8-AD7B-2E80-D518-77252C21D3D6}"/>
              </a:ext>
            </a:extLst>
          </p:cNvPr>
          <p:cNvSpPr>
            <a:spLocks noGrp="1"/>
          </p:cNvSpPr>
          <p:nvPr>
            <p:ph idx="1"/>
          </p:nvPr>
        </p:nvSpPr>
        <p:spPr>
          <a:xfrm>
            <a:off x="838200" y="1458930"/>
            <a:ext cx="10515600" cy="2056493"/>
          </a:xfrm>
        </p:spPr>
        <p:txBody>
          <a:bodyPr>
            <a:normAutofit/>
          </a:bodyPr>
          <a:lstStyle/>
          <a:p>
            <a:r>
              <a:rPr lang="en-US" sz="2800" dirty="0"/>
              <a:t>The Virginia Board of Education should amend the regulations governing career and technical education </a:t>
            </a:r>
            <a:r>
              <a:rPr lang="en-US" sz="2800" b="1" dirty="0"/>
              <a:t>to require school divisions to incorporate labor market data in the criteria used </a:t>
            </a:r>
            <a:r>
              <a:rPr lang="en-US" sz="2800" dirty="0"/>
              <a:t>to select the program areas that are the basis of their career and technical education programs </a:t>
            </a:r>
          </a:p>
          <a:p>
            <a:endParaRPr lang="en-US" dirty="0"/>
          </a:p>
          <a:p>
            <a:endParaRPr lang="en-US" sz="2800" dirty="0"/>
          </a:p>
          <a:p>
            <a:endParaRPr lang="en-US" dirty="0"/>
          </a:p>
        </p:txBody>
      </p:sp>
      <p:sp>
        <p:nvSpPr>
          <p:cNvPr id="5" name="Content Placeholder 3">
            <a:extLst>
              <a:ext uri="{FF2B5EF4-FFF2-40B4-BE49-F238E27FC236}">
                <a16:creationId xmlns:a16="http://schemas.microsoft.com/office/drawing/2014/main" id="{786C4F05-D16B-633D-81F3-9F835F134696}"/>
              </a:ext>
            </a:extLst>
          </p:cNvPr>
          <p:cNvSpPr txBox="1">
            <a:spLocks/>
          </p:cNvSpPr>
          <p:nvPr/>
        </p:nvSpPr>
        <p:spPr>
          <a:xfrm>
            <a:off x="838200" y="3515424"/>
            <a:ext cx="10515600" cy="147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rPr>
              <a:t>8VAC20-120-110. New career and technical education programs</a:t>
            </a:r>
            <a:r>
              <a:rPr lang="en-US" dirty="0"/>
              <a:t>.  </a:t>
            </a:r>
            <a:r>
              <a:rPr lang="en-US" i="1" dirty="0"/>
              <a:t>The need for new career and technical preparation programs shall be based on </a:t>
            </a:r>
            <a:r>
              <a:rPr lang="en-US" b="1" i="1" dirty="0"/>
              <a:t>student interests and labor market needs.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1280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Getting Started</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8</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normAutofit/>
          </a:bodyPr>
          <a:lstStyle/>
          <a:p>
            <a:endParaRPr lang="en-US" dirty="0"/>
          </a:p>
          <a:p>
            <a:r>
              <a:rPr lang="en-US" dirty="0"/>
              <a:t>Prior to implementing a new CTE program/course, the application must be submitted by fax at 804-530-4560 or email to </a:t>
            </a:r>
            <a:r>
              <a:rPr lang="en-US" dirty="0">
                <a:hlinkClick r:id="rId2"/>
              </a:rPr>
              <a:t>CTE@doe.virginia.gov</a:t>
            </a:r>
            <a:endParaRPr lang="en-US" dirty="0"/>
          </a:p>
          <a:p>
            <a:pPr marL="0" indent="0">
              <a:buNone/>
            </a:pPr>
            <a:endParaRPr lang="en-US" dirty="0"/>
          </a:p>
          <a:p>
            <a:r>
              <a:rPr lang="en-US" dirty="0"/>
              <a:t>Contact the VDOE CTE cluster/program specialist for this program/course for assistance as needed.</a:t>
            </a:r>
          </a:p>
          <a:p>
            <a:pPr marL="0" indent="0">
              <a:buNone/>
            </a:pPr>
            <a:endParaRPr lang="en-US" dirty="0"/>
          </a:p>
        </p:txBody>
      </p:sp>
    </p:spTree>
    <p:extLst>
      <p:ext uri="{BB962C8B-B14F-4D97-AF65-F5344CB8AC3E}">
        <p14:creationId xmlns:p14="http://schemas.microsoft.com/office/powerpoint/2010/main" val="24380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Getting Started</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9</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458930"/>
            <a:ext cx="10123449" cy="4718033"/>
          </a:xfrm>
        </p:spPr>
        <p:txBody>
          <a:bodyPr>
            <a:normAutofit/>
          </a:bodyPr>
          <a:lstStyle/>
          <a:p>
            <a:endParaRPr lang="en-US" dirty="0"/>
          </a:p>
          <a:p>
            <a:r>
              <a:rPr lang="en-US" dirty="0"/>
              <a:t>Locate the revised Application for New CTE Program/Course Application on the VDOE </a:t>
            </a:r>
            <a:r>
              <a:rPr lang="en-US" dirty="0">
                <a:hlinkClick r:id="rId2"/>
              </a:rPr>
              <a:t>website</a:t>
            </a:r>
            <a:r>
              <a:rPr lang="en-US" dirty="0"/>
              <a:t>.</a:t>
            </a:r>
          </a:p>
          <a:p>
            <a:r>
              <a:rPr lang="en-US" dirty="0"/>
              <a:t>Provide school division and contact information:</a:t>
            </a:r>
          </a:p>
          <a:p>
            <a:pPr marL="0" indent="0">
              <a:buNone/>
            </a:pPr>
            <a:endParaRPr lang="en-US" dirty="0"/>
          </a:p>
        </p:txBody>
      </p:sp>
      <p:pic>
        <p:nvPicPr>
          <p:cNvPr id="6" name="Picture 5" descr="Sample of school division contact information requested&#10;">
            <a:extLst>
              <a:ext uri="{FF2B5EF4-FFF2-40B4-BE49-F238E27FC236}">
                <a16:creationId xmlns:a16="http://schemas.microsoft.com/office/drawing/2014/main" id="{080260AE-18F8-AD8F-FF76-A637F9E73E65}"/>
              </a:ext>
            </a:extLst>
          </p:cNvPr>
          <p:cNvPicPr>
            <a:picLocks noChangeAspect="1"/>
          </p:cNvPicPr>
          <p:nvPr/>
        </p:nvPicPr>
        <p:blipFill>
          <a:blip r:embed="rId3"/>
          <a:stretch>
            <a:fillRect/>
          </a:stretch>
        </p:blipFill>
        <p:spPr>
          <a:xfrm>
            <a:off x="1624673" y="3350940"/>
            <a:ext cx="7891587" cy="2747963"/>
          </a:xfrm>
          <a:prstGeom prst="rect">
            <a:avLst/>
          </a:prstGeom>
        </p:spPr>
      </p:pic>
    </p:spTree>
    <p:extLst>
      <p:ext uri="{BB962C8B-B14F-4D97-AF65-F5344CB8AC3E}">
        <p14:creationId xmlns:p14="http://schemas.microsoft.com/office/powerpoint/2010/main" val="1126992983"/>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themeOverride>
</file>

<file path=ppt/theme/themeOverride2.xml><?xml version="1.0" encoding="utf-8"?>
<a:themeOverride xmlns:a="http://schemas.openxmlformats.org/drawingml/2006/main">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themeOverride>
</file>

<file path=ppt/theme/themeOverride3.xml><?xml version="1.0" encoding="utf-8"?>
<a:themeOverride xmlns:a="http://schemas.openxmlformats.org/drawingml/2006/main">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themeOverride>
</file>

<file path=docProps/app.xml><?xml version="1.0" encoding="utf-8"?>
<Properties xmlns="http://schemas.openxmlformats.org/officeDocument/2006/extended-properties" xmlns:vt="http://schemas.openxmlformats.org/officeDocument/2006/docPropsVTypes">
  <Template/>
  <TotalTime>5429</TotalTime>
  <Words>1499</Words>
  <Application>Microsoft Office PowerPoint</Application>
  <PresentationFormat>Widescreen</PresentationFormat>
  <Paragraphs>213</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Courier New</vt:lpstr>
      <vt:lpstr>Georgia</vt:lpstr>
      <vt:lpstr>Symbol</vt:lpstr>
      <vt:lpstr>Times New Roman</vt:lpstr>
      <vt:lpstr>Trebuchet MS</vt:lpstr>
      <vt:lpstr>Office Theme</vt:lpstr>
      <vt:lpstr>Office of  Career and Technical Education</vt:lpstr>
      <vt:lpstr>Revised New CTE Program/Course Application</vt:lpstr>
      <vt:lpstr>Background</vt:lpstr>
      <vt:lpstr>Virginia’s Workforce Development Programs</vt:lpstr>
      <vt:lpstr>JLARC Findings</vt:lpstr>
      <vt:lpstr>JLARC Recommendations</vt:lpstr>
      <vt:lpstr>JLARC Recommendations</vt:lpstr>
      <vt:lpstr>Getting Started</vt:lpstr>
      <vt:lpstr>Getting Started</vt:lpstr>
      <vt:lpstr>Program Course Information</vt:lpstr>
      <vt:lpstr>Content Area, Program/Course Identification, and Guidelines</vt:lpstr>
      <vt:lpstr>Content Area, Program/Course Identification, and Guidelines</vt:lpstr>
      <vt:lpstr>Endorsement</vt:lpstr>
      <vt:lpstr>Endorsement</vt:lpstr>
      <vt:lpstr>Competency Based Education and  Evidence of Student Interest</vt:lpstr>
      <vt:lpstr>Concentration Sequence - Current</vt:lpstr>
      <vt:lpstr>Concentration Sequence - Planned</vt:lpstr>
      <vt:lpstr>Labor Market/Employment Needs Data</vt:lpstr>
      <vt:lpstr>Labor Market/Employment Needs Data</vt:lpstr>
      <vt:lpstr>Labor Market/Employment Needs Data</vt:lpstr>
      <vt:lpstr>Labor Market Evaluation Criteria</vt:lpstr>
      <vt:lpstr>Labor Market Evaluation Criteria</vt:lpstr>
      <vt:lpstr>Labor Market Evaluation Criteria</vt:lpstr>
      <vt:lpstr>Helpful Resource:  Evaluation Rubric</vt:lpstr>
      <vt:lpstr>Application Submission</vt:lpstr>
      <vt:lpstr>Office of Career and Technical Education Contact Information</vt:lpstr>
      <vt:lpstr>Office of Career and Technical Education</vt:lpstr>
      <vt:lpstr>Curriculum and Instruction</vt:lpstr>
      <vt:lpstr>Planning, Adminstration, and Accountability</vt:lpstr>
      <vt:lpstr>Secondary Workforce Development</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Header</dc:title>
  <dc:creator>Davis, Kelly (DOE)</dc:creator>
  <cp:lastModifiedBy>Spencer, Joy (DOE)</cp:lastModifiedBy>
  <cp:revision>57</cp:revision>
  <cp:lastPrinted>2024-10-07T19:18:01Z</cp:lastPrinted>
  <dcterms:created xsi:type="dcterms:W3CDTF">2024-06-20T17:52:27Z</dcterms:created>
  <dcterms:modified xsi:type="dcterms:W3CDTF">2024-10-11T17:04:28Z</dcterms:modified>
</cp:coreProperties>
</file>