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notesMasterIdLst>
    <p:notesMasterId r:id="rId36"/>
  </p:notesMasterIdLst>
  <p:sldIdLst>
    <p:sldId id="258" r:id="rId5"/>
    <p:sldId id="305" r:id="rId6"/>
    <p:sldId id="336" r:id="rId7"/>
    <p:sldId id="314" r:id="rId8"/>
    <p:sldId id="337" r:id="rId9"/>
    <p:sldId id="338" r:id="rId10"/>
    <p:sldId id="350" r:id="rId11"/>
    <p:sldId id="339" r:id="rId12"/>
    <p:sldId id="340" r:id="rId13"/>
    <p:sldId id="341" r:id="rId14"/>
    <p:sldId id="267" r:id="rId15"/>
    <p:sldId id="347" r:id="rId16"/>
    <p:sldId id="307" r:id="rId17"/>
    <p:sldId id="308" r:id="rId18"/>
    <p:sldId id="309" r:id="rId19"/>
    <p:sldId id="275" r:id="rId20"/>
    <p:sldId id="278" r:id="rId21"/>
    <p:sldId id="279" r:id="rId22"/>
    <p:sldId id="280" r:id="rId23"/>
    <p:sldId id="348" r:id="rId24"/>
    <p:sldId id="268" r:id="rId25"/>
    <p:sldId id="321" r:id="rId26"/>
    <p:sldId id="322" r:id="rId27"/>
    <p:sldId id="313" r:id="rId28"/>
    <p:sldId id="315" r:id="rId29"/>
    <p:sldId id="317" r:id="rId30"/>
    <p:sldId id="316" r:id="rId31"/>
    <p:sldId id="318" r:id="rId32"/>
    <p:sldId id="319" r:id="rId33"/>
    <p:sldId id="320" r:id="rId34"/>
    <p:sldId id="34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E6D31D-34CB-E76C-6992-197EFCB7396E}" name="Frackelton, Ellen (DOE)" initials="EF" userId="S::Ellen.Frackelton@doe.virginia.gov::18d74b77-166e-4597-94f9-5109299f7834" providerId="AD"/>
  <p188:author id="{8518CC66-1421-64A9-8EDF-0EE74CD8A85B}" name="Nogueras, Jill (DOE)" initials="N(" userId="S::jill.nogueras@doe.virginia.gov::295aea53-1482-4ca2-ab47-53e845844969" providerId="AD"/>
  <p188:author id="{E75F5E84-3244-7ED1-2DE5-AE31ABA05A12}" name="Nevetral, Amanda (DOE)" initials="N(" userId="S::amanda.nevetral@doe.virginia.gov::1792e8bb-dc9e-4bde-905b-56068bdbacd8" providerId="AD"/>
  <p188:author id="{F67D258D-7519-1B3A-40B8-37420FBE0A8E}" name="Wallace, Michelle (DOE)" initials="W(" userId="S::michelle.wallace@doe.virginia.gov::37c9ace7-5cd0-4e9d-85af-128d630bd395" providerId="AD"/>
  <p188:author id="{A23E40D8-0E73-B435-DB7B-E459DB305876}" name="Cooper, Em (DOE)" initials="C(" userId="S::em.cooper@doe.virginia.gov::23a4b11a-ba02-4eee-b72b-5a86b82fde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74" autoAdjust="0"/>
  </p:normalViewPr>
  <p:slideViewPr>
    <p:cSldViewPr snapToGrid="0">
      <p:cViewPr varScale="1">
        <p:scale>
          <a:sx n="56" d="100"/>
          <a:sy n="56" d="100"/>
        </p:scale>
        <p:origin x="1044"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1F101-F35D-DF41-9DFC-E83784F4C74F}" type="doc">
      <dgm:prSet loTypeId="urn:microsoft.com/office/officeart/2005/8/layout/default" loCatId="" qsTypeId="urn:microsoft.com/office/officeart/2005/8/quickstyle/simple1" qsCatId="simple" csTypeId="urn:microsoft.com/office/officeart/2005/8/colors/accent3_1" csCatId="accent3" phldr="1"/>
      <dgm:spPr/>
      <dgm:t>
        <a:bodyPr/>
        <a:lstStyle/>
        <a:p>
          <a:endParaRPr lang="en-US"/>
        </a:p>
      </dgm:t>
    </dgm:pt>
    <dgm:pt modelId="{D64DA20E-9D21-2542-8A8F-9B4FB8D1196B}">
      <dgm:prSet phldrT="[Text]" custT="1">
        <dgm:style>
          <a:lnRef idx="2">
            <a:schemeClr val="accent1"/>
          </a:lnRef>
          <a:fillRef idx="1">
            <a:schemeClr val="lt1"/>
          </a:fillRef>
          <a:effectRef idx="0">
            <a:schemeClr val="accent1"/>
          </a:effectRef>
          <a:fontRef idx="minor">
            <a:schemeClr val="dk1"/>
          </a:fontRef>
        </dgm:style>
      </dgm:prSet>
      <dgm:spPr>
        <a:ln w="25400"/>
      </dgm:spPr>
      <dgm:t>
        <a:bodyPr lIns="91440" tIns="91440" rIns="91440" bIns="91440"/>
        <a:lstStyle/>
        <a:p>
          <a:pPr algn="ctr"/>
          <a:r>
            <a:rPr lang="en-US" sz="1800">
              <a:effectLst/>
              <a:latin typeface="Arial" panose="020B0604020202020204" pitchFamily="34" charset="0"/>
            </a:rPr>
            <a:t>A supplemental program provides additional evidence-based literacy instruction and practice on a specific literacy skill (i.e., phonemic awareness, phonics, fluency, vocabulary, comprehension, writing) </a:t>
          </a:r>
          <a:br>
            <a:rPr lang="en-US" sz="1800">
              <a:effectLst/>
              <a:latin typeface="Arial" panose="020B0604020202020204" pitchFamily="34" charset="0"/>
            </a:rPr>
          </a:br>
          <a:r>
            <a:rPr lang="en-US" sz="1800">
              <a:effectLst/>
              <a:latin typeface="Arial" panose="020B0604020202020204" pitchFamily="34" charset="0"/>
            </a:rPr>
            <a:t>aligned to science-based reading research. </a:t>
          </a:r>
          <a:endParaRPr lang="en-US" sz="1800"/>
        </a:p>
      </dgm:t>
    </dgm:pt>
    <dgm:pt modelId="{F8FB3529-3403-3142-8066-F80048A3321E}" type="parTrans" cxnId="{461C6C31-5A88-D747-A149-46CC27AFB354}">
      <dgm:prSet/>
      <dgm:spPr/>
      <dgm:t>
        <a:bodyPr/>
        <a:lstStyle/>
        <a:p>
          <a:pPr algn="ctr"/>
          <a:endParaRPr lang="en-US"/>
        </a:p>
      </dgm:t>
    </dgm:pt>
    <dgm:pt modelId="{BC98037E-9F00-EC46-8565-EA933C07B5EB}" type="sibTrans" cxnId="{461C6C31-5A88-D747-A149-46CC27AFB354}">
      <dgm:prSet/>
      <dgm:spPr/>
      <dgm:t>
        <a:bodyPr/>
        <a:lstStyle/>
        <a:p>
          <a:pPr algn="ctr"/>
          <a:endParaRPr lang="en-US"/>
        </a:p>
      </dgm:t>
    </dgm:pt>
    <dgm:pt modelId="{264A9D7B-2E97-A84A-81D5-F02EFCD10570}">
      <dgm:prSet phldrT="[Text]" custT="1">
        <dgm:style>
          <a:lnRef idx="2">
            <a:schemeClr val="accent1"/>
          </a:lnRef>
          <a:fillRef idx="1">
            <a:schemeClr val="lt1"/>
          </a:fillRef>
          <a:effectRef idx="0">
            <a:schemeClr val="accent1"/>
          </a:effectRef>
          <a:fontRef idx="minor">
            <a:schemeClr val="dk1"/>
          </a:fontRef>
        </dgm:style>
      </dgm:prSet>
      <dgm:spPr>
        <a:ln w="25400"/>
      </dgm:spPr>
      <dgm:t>
        <a:bodyPr lIns="91440" tIns="0" rIns="91440" bIns="0"/>
        <a:lstStyle/>
        <a:p>
          <a:pPr algn="ctr"/>
          <a:r>
            <a:rPr lang="en-US" sz="1800">
              <a:effectLst/>
              <a:latin typeface="Arial"/>
              <a:cs typeface="Arial"/>
            </a:rPr>
            <a:t>The supplemental program is used to enhance a core instructional program during whole class or small </a:t>
          </a:r>
          <a:br>
            <a:rPr lang="en-US" sz="1800">
              <a:effectLst/>
              <a:latin typeface="Arial"/>
              <a:cs typeface="Arial"/>
            </a:rPr>
          </a:br>
          <a:r>
            <a:rPr lang="en-US" sz="1800">
              <a:effectLst/>
              <a:latin typeface="Arial"/>
              <a:cs typeface="Arial"/>
            </a:rPr>
            <a:t>group instruction.</a:t>
          </a:r>
          <a:endParaRPr lang="en-US" sz="1800">
            <a:latin typeface="Arial"/>
            <a:cs typeface="Arial"/>
          </a:endParaRPr>
        </a:p>
      </dgm:t>
    </dgm:pt>
    <dgm:pt modelId="{BA2D616E-D118-0041-8B4F-4349E9440123}" type="parTrans" cxnId="{8228C8E7-4D17-6241-AB4D-CBBC365F2A7F}">
      <dgm:prSet/>
      <dgm:spPr/>
      <dgm:t>
        <a:bodyPr/>
        <a:lstStyle/>
        <a:p>
          <a:pPr algn="ctr"/>
          <a:endParaRPr lang="en-US"/>
        </a:p>
      </dgm:t>
    </dgm:pt>
    <dgm:pt modelId="{CE287CDF-5E8A-FC45-A576-C0495B1F61C5}" type="sibTrans" cxnId="{8228C8E7-4D17-6241-AB4D-CBBC365F2A7F}">
      <dgm:prSet/>
      <dgm:spPr/>
      <dgm:t>
        <a:bodyPr/>
        <a:lstStyle/>
        <a:p>
          <a:pPr algn="ctr"/>
          <a:endParaRPr lang="en-US"/>
        </a:p>
      </dgm:t>
    </dgm:pt>
    <dgm:pt modelId="{E32B10A3-6EA8-CC4E-9EE1-74FB70A04F84}">
      <dgm:prSet phldrT="[Text]" custT="1">
        <dgm:style>
          <a:lnRef idx="2">
            <a:schemeClr val="accent1"/>
          </a:lnRef>
          <a:fillRef idx="1">
            <a:schemeClr val="lt1"/>
          </a:fillRef>
          <a:effectRef idx="0">
            <a:schemeClr val="accent1"/>
          </a:effectRef>
          <a:fontRef idx="minor">
            <a:schemeClr val="dk1"/>
          </a:fontRef>
        </dgm:style>
      </dgm:prSet>
      <dgm:spPr>
        <a:ln w="25400"/>
      </dgm:spPr>
      <dgm:t>
        <a:bodyPr lIns="91440" tIns="182880" rIns="91440" bIns="182880"/>
        <a:lstStyle/>
        <a:p>
          <a:pPr algn="ctr"/>
          <a:r>
            <a:rPr lang="en-US" sz="1800">
              <a:effectLst/>
              <a:latin typeface="Arial" panose="020B0604020202020204" pitchFamily="34" charset="0"/>
            </a:rPr>
            <a:t>Teachers use a supplemental program when the core instructional program does not provide adequate instruction or practice opportunities in </a:t>
          </a:r>
          <a:br>
            <a:rPr lang="en-US" sz="1800">
              <a:effectLst/>
              <a:latin typeface="Arial" panose="020B0604020202020204" pitchFamily="34" charset="0"/>
            </a:rPr>
          </a:br>
          <a:r>
            <a:rPr lang="en-US" sz="1800">
              <a:effectLst/>
              <a:latin typeface="Arial" panose="020B0604020202020204" pitchFamily="34" charset="0"/>
            </a:rPr>
            <a:t>a specific literacy skill to meet student needs.</a:t>
          </a:r>
          <a:endParaRPr lang="en-US" sz="1800"/>
        </a:p>
      </dgm:t>
    </dgm:pt>
    <dgm:pt modelId="{4C36E218-8EDE-6A41-830C-66A4DBF574C3}" type="parTrans" cxnId="{C5075BFA-FC4C-1748-B06C-7F4BD5462979}">
      <dgm:prSet/>
      <dgm:spPr/>
      <dgm:t>
        <a:bodyPr/>
        <a:lstStyle/>
        <a:p>
          <a:pPr algn="ctr"/>
          <a:endParaRPr lang="en-US"/>
        </a:p>
      </dgm:t>
    </dgm:pt>
    <dgm:pt modelId="{F4DCC76D-6BA7-4D47-8AD6-A674C4DD8F4D}" type="sibTrans" cxnId="{C5075BFA-FC4C-1748-B06C-7F4BD5462979}">
      <dgm:prSet/>
      <dgm:spPr/>
      <dgm:t>
        <a:bodyPr/>
        <a:lstStyle/>
        <a:p>
          <a:pPr algn="ctr"/>
          <a:endParaRPr lang="en-US"/>
        </a:p>
      </dgm:t>
    </dgm:pt>
    <dgm:pt modelId="{B938CC97-31A2-E04A-9D66-74A295130FFB}" type="pres">
      <dgm:prSet presAssocID="{AF81F101-F35D-DF41-9DFC-E83784F4C74F}" presName="diagram" presStyleCnt="0">
        <dgm:presLayoutVars>
          <dgm:dir/>
          <dgm:resizeHandles val="exact"/>
        </dgm:presLayoutVars>
      </dgm:prSet>
      <dgm:spPr/>
    </dgm:pt>
    <dgm:pt modelId="{14EC650E-95CE-C445-9CC1-82B59FAC9588}" type="pres">
      <dgm:prSet presAssocID="{D64DA20E-9D21-2542-8A8F-9B4FB8D1196B}" presName="node" presStyleLbl="node1" presStyleIdx="0" presStyleCnt="3" custScaleX="216288" custScaleY="70083" custLinFactNeighborX="31144" custLinFactNeighborY="3265">
        <dgm:presLayoutVars>
          <dgm:bulletEnabled val="1"/>
        </dgm:presLayoutVars>
      </dgm:prSet>
      <dgm:spPr>
        <a:prstGeom prst="round1Rect">
          <a:avLst/>
        </a:prstGeom>
      </dgm:spPr>
    </dgm:pt>
    <dgm:pt modelId="{770FDFC1-4E49-7649-8FC7-E1C12299A748}" type="pres">
      <dgm:prSet presAssocID="{BC98037E-9F00-EC46-8565-EA933C07B5EB}" presName="sibTrans" presStyleCnt="0"/>
      <dgm:spPr/>
    </dgm:pt>
    <dgm:pt modelId="{B223E507-7DF7-2C4B-9084-C16C8FEE6AC7}" type="pres">
      <dgm:prSet presAssocID="{264A9D7B-2E97-A84A-81D5-F02EFCD10570}" presName="node" presStyleLbl="node1" presStyleIdx="1" presStyleCnt="3" custScaleX="103199" custScaleY="107165" custLinFactNeighborX="3880" custLinFactNeighborY="-5026">
        <dgm:presLayoutVars>
          <dgm:bulletEnabled val="1"/>
        </dgm:presLayoutVars>
      </dgm:prSet>
      <dgm:spPr/>
    </dgm:pt>
    <dgm:pt modelId="{88FF8114-460C-1D49-BF5F-4042E9BC1DD4}" type="pres">
      <dgm:prSet presAssocID="{CE287CDF-5E8A-FC45-A576-C0495B1F61C5}" presName="sibTrans" presStyleCnt="0"/>
      <dgm:spPr/>
    </dgm:pt>
    <dgm:pt modelId="{C681DB20-D70A-AF4C-AC6C-1ED63C17C8B2}" type="pres">
      <dgm:prSet presAssocID="{E32B10A3-6EA8-CC4E-9EE1-74FB70A04F84}" presName="node" presStyleLbl="node1" presStyleIdx="2" presStyleCnt="3" custScaleX="154157" custScaleY="106650" custLinFactNeighborX="3647" custLinFactNeighborY="-5704">
        <dgm:presLayoutVars>
          <dgm:bulletEnabled val="1"/>
        </dgm:presLayoutVars>
      </dgm:prSet>
      <dgm:spPr/>
    </dgm:pt>
  </dgm:ptLst>
  <dgm:cxnLst>
    <dgm:cxn modelId="{461C6C31-5A88-D747-A149-46CC27AFB354}" srcId="{AF81F101-F35D-DF41-9DFC-E83784F4C74F}" destId="{D64DA20E-9D21-2542-8A8F-9B4FB8D1196B}" srcOrd="0" destOrd="0" parTransId="{F8FB3529-3403-3142-8066-F80048A3321E}" sibTransId="{BC98037E-9F00-EC46-8565-EA933C07B5EB}"/>
    <dgm:cxn modelId="{067C3332-7A85-7B49-ACC5-36E35FAADDA7}" type="presOf" srcId="{264A9D7B-2E97-A84A-81D5-F02EFCD10570}" destId="{B223E507-7DF7-2C4B-9084-C16C8FEE6AC7}" srcOrd="0" destOrd="0" presId="urn:microsoft.com/office/officeart/2005/8/layout/default"/>
    <dgm:cxn modelId="{F9E15E91-CDC3-3E40-986A-20A1254953B9}" type="presOf" srcId="{D64DA20E-9D21-2542-8A8F-9B4FB8D1196B}" destId="{14EC650E-95CE-C445-9CC1-82B59FAC9588}" srcOrd="0" destOrd="0" presId="urn:microsoft.com/office/officeart/2005/8/layout/default"/>
    <dgm:cxn modelId="{B5FC18A9-2AB4-D84A-A145-7D440CC45F85}" type="presOf" srcId="{E32B10A3-6EA8-CC4E-9EE1-74FB70A04F84}" destId="{C681DB20-D70A-AF4C-AC6C-1ED63C17C8B2}" srcOrd="0" destOrd="0" presId="urn:microsoft.com/office/officeart/2005/8/layout/default"/>
    <dgm:cxn modelId="{8228C8E7-4D17-6241-AB4D-CBBC365F2A7F}" srcId="{AF81F101-F35D-DF41-9DFC-E83784F4C74F}" destId="{264A9D7B-2E97-A84A-81D5-F02EFCD10570}" srcOrd="1" destOrd="0" parTransId="{BA2D616E-D118-0041-8B4F-4349E9440123}" sibTransId="{CE287CDF-5E8A-FC45-A576-C0495B1F61C5}"/>
    <dgm:cxn modelId="{C5075BFA-FC4C-1748-B06C-7F4BD5462979}" srcId="{AF81F101-F35D-DF41-9DFC-E83784F4C74F}" destId="{E32B10A3-6EA8-CC4E-9EE1-74FB70A04F84}" srcOrd="2" destOrd="0" parTransId="{4C36E218-8EDE-6A41-830C-66A4DBF574C3}" sibTransId="{F4DCC76D-6BA7-4D47-8AD6-A674C4DD8F4D}"/>
    <dgm:cxn modelId="{B158E4FE-AC48-C544-8BAA-9A2D9275CB5F}" type="presOf" srcId="{AF81F101-F35D-DF41-9DFC-E83784F4C74F}" destId="{B938CC97-31A2-E04A-9D66-74A295130FFB}" srcOrd="0" destOrd="0" presId="urn:microsoft.com/office/officeart/2005/8/layout/default"/>
    <dgm:cxn modelId="{F9C34EC4-E7F6-1647-BFA7-D50DFF07FA19}" type="presParOf" srcId="{B938CC97-31A2-E04A-9D66-74A295130FFB}" destId="{14EC650E-95CE-C445-9CC1-82B59FAC9588}" srcOrd="0" destOrd="0" presId="urn:microsoft.com/office/officeart/2005/8/layout/default"/>
    <dgm:cxn modelId="{FB2A3BE0-D510-F246-B7AD-3FA5AA4E4B9B}" type="presParOf" srcId="{B938CC97-31A2-E04A-9D66-74A295130FFB}" destId="{770FDFC1-4E49-7649-8FC7-E1C12299A748}" srcOrd="1" destOrd="0" presId="urn:microsoft.com/office/officeart/2005/8/layout/default"/>
    <dgm:cxn modelId="{37C6673B-88B4-DD47-BC3D-FDF0BBA59917}" type="presParOf" srcId="{B938CC97-31A2-E04A-9D66-74A295130FFB}" destId="{B223E507-7DF7-2C4B-9084-C16C8FEE6AC7}" srcOrd="2" destOrd="0" presId="urn:microsoft.com/office/officeart/2005/8/layout/default"/>
    <dgm:cxn modelId="{68CEDA6D-0A80-6249-8A26-4E360F3D31EE}" type="presParOf" srcId="{B938CC97-31A2-E04A-9D66-74A295130FFB}" destId="{88FF8114-460C-1D49-BF5F-4042E9BC1DD4}" srcOrd="3" destOrd="0" presId="urn:microsoft.com/office/officeart/2005/8/layout/default"/>
    <dgm:cxn modelId="{43FB3F77-EF5A-024D-8BC4-0D974B74F181}" type="presParOf" srcId="{B938CC97-31A2-E04A-9D66-74A295130FFB}" destId="{C681DB20-D70A-AF4C-AC6C-1ED63C17C8B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7F7AC9-EAA3-49C6-8C50-F7F7853B2922}"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D3228C6A-F5ED-4026-A62D-C7F1E52FA838}">
      <dgm:prSet custT="1"/>
      <dgm:spPr>
        <a:ln w="9525">
          <a:noFill/>
        </a:ln>
      </dgm:spPr>
      <dgm:t>
        <a:bodyPr/>
        <a:lstStyle/>
        <a:p>
          <a:pPr algn="l"/>
          <a:r>
            <a:rPr lang="en-US" sz="2000" b="1"/>
            <a:t>Core, Supplemental, and Intervention rubrics </a:t>
          </a:r>
        </a:p>
        <a:p>
          <a:pPr algn="l"/>
          <a:r>
            <a:rPr lang="en-US" sz="2000" b="1"/>
            <a:t>each include indicators such as…</a:t>
          </a:r>
        </a:p>
      </dgm:t>
    </dgm:pt>
    <dgm:pt modelId="{2E2376D0-C150-4515-BC6A-09376DB6357A}" type="parTrans" cxnId="{E7056DDD-86F1-4461-A405-15E473A98D90}">
      <dgm:prSet/>
      <dgm:spPr/>
      <dgm:t>
        <a:bodyPr/>
        <a:lstStyle/>
        <a:p>
          <a:endParaRPr lang="en-US"/>
        </a:p>
      </dgm:t>
    </dgm:pt>
    <dgm:pt modelId="{79A214BE-6FBA-453C-982F-0DDDE040694F}" type="sibTrans" cxnId="{E7056DDD-86F1-4461-A405-15E473A98D90}">
      <dgm:prSet/>
      <dgm:spPr/>
      <dgm:t>
        <a:bodyPr/>
        <a:lstStyle/>
        <a:p>
          <a:endParaRPr lang="en-US"/>
        </a:p>
      </dgm:t>
    </dgm:pt>
    <dgm:pt modelId="{93A41FBC-F62F-49CE-A7C1-0E4F6BF7213C}">
      <dgm:prSet custT="1">
        <dgm:style>
          <a:lnRef idx="2">
            <a:schemeClr val="accent1"/>
          </a:lnRef>
          <a:fillRef idx="1">
            <a:schemeClr val="lt1"/>
          </a:fillRef>
          <a:effectRef idx="0">
            <a:schemeClr val="accent1"/>
          </a:effectRef>
          <a:fontRef idx="minor">
            <a:schemeClr val="dk1"/>
          </a:fontRef>
        </dgm:style>
      </dgm:prSet>
      <dgm:spPr>
        <a:ln w="25400"/>
      </dgm:spPr>
      <dgm:t>
        <a:bodyPr lIns="91440" rIns="91440"/>
        <a:lstStyle/>
        <a:p>
          <a:pPr rtl="0"/>
          <a:r>
            <a:rPr lang="en-US" sz="1600" b="0">
              <a:latin typeface="+mn-lt"/>
            </a:rPr>
            <a:t>“Materials provide guidance on supporting multilingual learners."</a:t>
          </a:r>
        </a:p>
      </dgm:t>
    </dgm:pt>
    <dgm:pt modelId="{B05D1944-1B9B-42AE-99D4-CD0969B1EBD2}" type="parTrans" cxnId="{65CF9411-F085-4BDB-B08C-25240229EE48}">
      <dgm:prSet/>
      <dgm:spPr/>
      <dgm:t>
        <a:bodyPr/>
        <a:lstStyle/>
        <a:p>
          <a:endParaRPr lang="en-US"/>
        </a:p>
      </dgm:t>
    </dgm:pt>
    <dgm:pt modelId="{0AD36F64-0F17-4ACE-9E50-6E72C9DB2086}" type="sibTrans" cxnId="{65CF9411-F085-4BDB-B08C-25240229EE48}">
      <dgm:prSet/>
      <dgm:spPr/>
      <dgm:t>
        <a:bodyPr/>
        <a:lstStyle/>
        <a:p>
          <a:endParaRPr lang="en-US"/>
        </a:p>
      </dgm:t>
    </dgm:pt>
    <dgm:pt modelId="{D98B5D61-C517-4353-88D2-48527692F14F}">
      <dgm:prSet custT="1">
        <dgm:style>
          <a:lnRef idx="2">
            <a:schemeClr val="accent1"/>
          </a:lnRef>
          <a:fillRef idx="1">
            <a:schemeClr val="lt1"/>
          </a:fillRef>
          <a:effectRef idx="0">
            <a:schemeClr val="accent1"/>
          </a:effectRef>
          <a:fontRef idx="minor">
            <a:schemeClr val="dk1"/>
          </a:fontRef>
        </dgm:style>
      </dgm:prSet>
      <dgm:spPr>
        <a:ln w="25400"/>
      </dgm:spPr>
      <dgm:t>
        <a:bodyPr lIns="91440" rIns="91440"/>
        <a:lstStyle/>
        <a:p>
          <a:r>
            <a:rPr lang="en-US" sz="1600" b="0"/>
            <a:t>“Text materials are inclusive and representative of a wide range of culturally diverse backgrounds </a:t>
          </a:r>
          <a:br>
            <a:rPr lang="en-US" sz="1600" b="0"/>
          </a:br>
          <a:r>
            <a:rPr lang="en-US" sz="1600" b="0"/>
            <a:t>and experiences.”</a:t>
          </a:r>
        </a:p>
      </dgm:t>
    </dgm:pt>
    <dgm:pt modelId="{FEF537A6-464E-4A44-B547-8CAFD6AE97EC}" type="parTrans" cxnId="{C6DCEFD8-3EEB-4138-A92F-154BC76CFE6B}">
      <dgm:prSet/>
      <dgm:spPr/>
      <dgm:t>
        <a:bodyPr/>
        <a:lstStyle/>
        <a:p>
          <a:endParaRPr lang="en-US"/>
        </a:p>
      </dgm:t>
    </dgm:pt>
    <dgm:pt modelId="{EA617448-0B14-4FBC-8546-64406B5641FF}" type="sibTrans" cxnId="{C6DCEFD8-3EEB-4138-A92F-154BC76CFE6B}">
      <dgm:prSet/>
      <dgm:spPr/>
      <dgm:t>
        <a:bodyPr/>
        <a:lstStyle/>
        <a:p>
          <a:endParaRPr lang="en-US"/>
        </a:p>
      </dgm:t>
    </dgm:pt>
    <dgm:pt modelId="{2B2248A5-1F55-4F6F-A9C5-57117E0E622B}">
      <dgm:prSet custT="1">
        <dgm:style>
          <a:lnRef idx="2">
            <a:schemeClr val="accent1"/>
          </a:lnRef>
          <a:fillRef idx="1">
            <a:schemeClr val="lt1"/>
          </a:fillRef>
          <a:effectRef idx="0">
            <a:schemeClr val="accent1"/>
          </a:effectRef>
          <a:fontRef idx="minor">
            <a:schemeClr val="dk1"/>
          </a:fontRef>
        </dgm:style>
      </dgm:prSet>
      <dgm:spPr>
        <a:ln w="25400"/>
      </dgm:spPr>
      <dgm:t>
        <a:bodyPr lIns="91440" rIns="91440"/>
        <a:lstStyle/>
        <a:p>
          <a:r>
            <a:rPr lang="en-US" sz="1600" b="0"/>
            <a:t>“Materials include annotations to support teachers on differentiation and scaffolding for students needing more support.”</a:t>
          </a:r>
        </a:p>
      </dgm:t>
    </dgm:pt>
    <dgm:pt modelId="{3D995EC4-02C6-41D9-B180-1DC5309D062F}" type="parTrans" cxnId="{14BAB203-8478-4528-8595-964D3DD58424}">
      <dgm:prSet/>
      <dgm:spPr/>
      <dgm:t>
        <a:bodyPr/>
        <a:lstStyle/>
        <a:p>
          <a:endParaRPr lang="en-US"/>
        </a:p>
      </dgm:t>
    </dgm:pt>
    <dgm:pt modelId="{AB81D0EB-9A45-47BB-B079-E098B090601D}" type="sibTrans" cxnId="{14BAB203-8478-4528-8595-964D3DD58424}">
      <dgm:prSet/>
      <dgm:spPr/>
      <dgm:t>
        <a:bodyPr/>
        <a:lstStyle/>
        <a:p>
          <a:endParaRPr lang="en-US"/>
        </a:p>
      </dgm:t>
    </dgm:pt>
    <dgm:pt modelId="{27D109DA-54F7-834F-9F15-3F1FD6D3A2E3}" type="pres">
      <dgm:prSet presAssocID="{877F7AC9-EAA3-49C6-8C50-F7F7853B2922}" presName="diagram" presStyleCnt="0">
        <dgm:presLayoutVars>
          <dgm:dir/>
          <dgm:resizeHandles val="exact"/>
        </dgm:presLayoutVars>
      </dgm:prSet>
      <dgm:spPr/>
    </dgm:pt>
    <dgm:pt modelId="{903F4163-18EF-244D-88BB-35D81BFDE291}" type="pres">
      <dgm:prSet presAssocID="{D3228C6A-F5ED-4026-A62D-C7F1E52FA838}" presName="node" presStyleLbl="node1" presStyleIdx="0" presStyleCnt="4" custScaleX="280365" custLinFactNeighborX="24484" custLinFactNeighborY="4179">
        <dgm:presLayoutVars>
          <dgm:bulletEnabled val="1"/>
        </dgm:presLayoutVars>
      </dgm:prSet>
      <dgm:spPr/>
    </dgm:pt>
    <dgm:pt modelId="{2E8758B0-3D36-C342-9EC0-87BCB42CDC99}" type="pres">
      <dgm:prSet presAssocID="{79A214BE-6FBA-453C-982F-0DDDE040694F}" presName="sibTrans" presStyleCnt="0"/>
      <dgm:spPr/>
    </dgm:pt>
    <dgm:pt modelId="{788467B0-6644-0F43-9FE1-3E506BDDF1FB}" type="pres">
      <dgm:prSet presAssocID="{93A41FBC-F62F-49CE-A7C1-0E4F6BF7213C}" presName="node" presStyleLbl="node1" presStyleIdx="1" presStyleCnt="4" custFlipHor="1" custLinFactNeighborX="-6873" custLinFactNeighborY="-20504">
        <dgm:presLayoutVars>
          <dgm:bulletEnabled val="1"/>
        </dgm:presLayoutVars>
      </dgm:prSet>
      <dgm:spPr>
        <a:prstGeom prst="round1Rect">
          <a:avLst/>
        </a:prstGeom>
      </dgm:spPr>
    </dgm:pt>
    <dgm:pt modelId="{93B6F943-10F5-B547-9F0E-B5372F27B2A5}" type="pres">
      <dgm:prSet presAssocID="{0AD36F64-0F17-4ACE-9E50-6E72C9DB2086}" presName="sibTrans" presStyleCnt="0"/>
      <dgm:spPr/>
    </dgm:pt>
    <dgm:pt modelId="{71E3C247-AD47-894F-916A-E73BB85892B3}" type="pres">
      <dgm:prSet presAssocID="{2B2248A5-1F55-4F6F-A9C5-57117E0E622B}" presName="node" presStyleLbl="node1" presStyleIdx="2" presStyleCnt="4" custLinFactNeighborX="-10061" custLinFactNeighborY="-20504">
        <dgm:presLayoutVars>
          <dgm:bulletEnabled val="1"/>
        </dgm:presLayoutVars>
      </dgm:prSet>
      <dgm:spPr/>
    </dgm:pt>
    <dgm:pt modelId="{D215372B-0D90-CB4B-8421-F51B4E40ED56}" type="pres">
      <dgm:prSet presAssocID="{AB81D0EB-9A45-47BB-B079-E098B090601D}" presName="sibTrans" presStyleCnt="0"/>
      <dgm:spPr/>
    </dgm:pt>
    <dgm:pt modelId="{6EF056EE-C20E-E440-A44D-EA924A8F8F16}" type="pres">
      <dgm:prSet presAssocID="{D98B5D61-C517-4353-88D2-48527692F14F}" presName="node" presStyleLbl="node1" presStyleIdx="3" presStyleCnt="4" custFlipHor="0" custLinFactNeighborX="-11701" custLinFactNeighborY="-20293">
        <dgm:presLayoutVars>
          <dgm:bulletEnabled val="1"/>
        </dgm:presLayoutVars>
      </dgm:prSet>
      <dgm:spPr>
        <a:prstGeom prst="round1Rect">
          <a:avLst/>
        </a:prstGeom>
      </dgm:spPr>
    </dgm:pt>
  </dgm:ptLst>
  <dgm:cxnLst>
    <dgm:cxn modelId="{14BAB203-8478-4528-8595-964D3DD58424}" srcId="{877F7AC9-EAA3-49C6-8C50-F7F7853B2922}" destId="{2B2248A5-1F55-4F6F-A9C5-57117E0E622B}" srcOrd="2" destOrd="0" parTransId="{3D995EC4-02C6-41D9-B180-1DC5309D062F}" sibTransId="{AB81D0EB-9A45-47BB-B079-E098B090601D}"/>
    <dgm:cxn modelId="{65CF9411-F085-4BDB-B08C-25240229EE48}" srcId="{877F7AC9-EAA3-49C6-8C50-F7F7853B2922}" destId="{93A41FBC-F62F-49CE-A7C1-0E4F6BF7213C}" srcOrd="1" destOrd="0" parTransId="{B05D1944-1B9B-42AE-99D4-CD0969B1EBD2}" sibTransId="{0AD36F64-0F17-4ACE-9E50-6E72C9DB2086}"/>
    <dgm:cxn modelId="{837CD022-1191-40A2-BA38-26E82E41F437}" type="presOf" srcId="{D3228C6A-F5ED-4026-A62D-C7F1E52FA838}" destId="{903F4163-18EF-244D-88BB-35D81BFDE291}" srcOrd="0" destOrd="0" presId="urn:microsoft.com/office/officeart/2005/8/layout/default"/>
    <dgm:cxn modelId="{BA71A642-41F0-F947-A72F-F4BC7E51707D}" type="presOf" srcId="{877F7AC9-EAA3-49C6-8C50-F7F7853B2922}" destId="{27D109DA-54F7-834F-9F15-3F1FD6D3A2E3}" srcOrd="0" destOrd="0" presId="urn:microsoft.com/office/officeart/2005/8/layout/default"/>
    <dgm:cxn modelId="{0DE5ADAC-7359-42AE-9DB9-9D46BDD0B01C}" type="presOf" srcId="{D98B5D61-C517-4353-88D2-48527692F14F}" destId="{6EF056EE-C20E-E440-A44D-EA924A8F8F16}" srcOrd="0" destOrd="0" presId="urn:microsoft.com/office/officeart/2005/8/layout/default"/>
    <dgm:cxn modelId="{C6DCEFD8-3EEB-4138-A92F-154BC76CFE6B}" srcId="{877F7AC9-EAA3-49C6-8C50-F7F7853B2922}" destId="{D98B5D61-C517-4353-88D2-48527692F14F}" srcOrd="3" destOrd="0" parTransId="{FEF537A6-464E-4A44-B547-8CAFD6AE97EC}" sibTransId="{EA617448-0B14-4FBC-8546-64406B5641FF}"/>
    <dgm:cxn modelId="{01E9F9DC-6E1F-4A84-8DC4-CCE324152249}" type="presOf" srcId="{93A41FBC-F62F-49CE-A7C1-0E4F6BF7213C}" destId="{788467B0-6644-0F43-9FE1-3E506BDDF1FB}" srcOrd="0" destOrd="0" presId="urn:microsoft.com/office/officeart/2005/8/layout/default"/>
    <dgm:cxn modelId="{E7056DDD-86F1-4461-A405-15E473A98D90}" srcId="{877F7AC9-EAA3-49C6-8C50-F7F7853B2922}" destId="{D3228C6A-F5ED-4026-A62D-C7F1E52FA838}" srcOrd="0" destOrd="0" parTransId="{2E2376D0-C150-4515-BC6A-09376DB6357A}" sibTransId="{79A214BE-6FBA-453C-982F-0DDDE040694F}"/>
    <dgm:cxn modelId="{699EC7DF-C9A2-4B40-B26C-5D679645F971}" type="presOf" srcId="{2B2248A5-1F55-4F6F-A9C5-57117E0E622B}" destId="{71E3C247-AD47-894F-916A-E73BB85892B3}" srcOrd="0" destOrd="0" presId="urn:microsoft.com/office/officeart/2005/8/layout/default"/>
    <dgm:cxn modelId="{2E4A14F1-B86E-4CF1-A76A-9041832F2CE0}" type="presParOf" srcId="{27D109DA-54F7-834F-9F15-3F1FD6D3A2E3}" destId="{903F4163-18EF-244D-88BB-35D81BFDE291}" srcOrd="0" destOrd="0" presId="urn:microsoft.com/office/officeart/2005/8/layout/default"/>
    <dgm:cxn modelId="{695AFC69-F673-4423-ACB0-5DB7905F654B}" type="presParOf" srcId="{27D109DA-54F7-834F-9F15-3F1FD6D3A2E3}" destId="{2E8758B0-3D36-C342-9EC0-87BCB42CDC99}" srcOrd="1" destOrd="0" presId="urn:microsoft.com/office/officeart/2005/8/layout/default"/>
    <dgm:cxn modelId="{3B594646-3718-4507-A7F0-E97626E40E04}" type="presParOf" srcId="{27D109DA-54F7-834F-9F15-3F1FD6D3A2E3}" destId="{788467B0-6644-0F43-9FE1-3E506BDDF1FB}" srcOrd="2" destOrd="0" presId="urn:microsoft.com/office/officeart/2005/8/layout/default"/>
    <dgm:cxn modelId="{1C23A788-F0D1-4192-97A2-00D5DA53D018}" type="presParOf" srcId="{27D109DA-54F7-834F-9F15-3F1FD6D3A2E3}" destId="{93B6F943-10F5-B547-9F0E-B5372F27B2A5}" srcOrd="3" destOrd="0" presId="urn:microsoft.com/office/officeart/2005/8/layout/default"/>
    <dgm:cxn modelId="{813EE87F-879A-4BCB-9432-A5F989362185}" type="presParOf" srcId="{27D109DA-54F7-834F-9F15-3F1FD6D3A2E3}" destId="{71E3C247-AD47-894F-916A-E73BB85892B3}" srcOrd="4" destOrd="0" presId="urn:microsoft.com/office/officeart/2005/8/layout/default"/>
    <dgm:cxn modelId="{B8DFF124-6CA8-4709-AB18-A89C02642C04}" type="presParOf" srcId="{27D109DA-54F7-834F-9F15-3F1FD6D3A2E3}" destId="{D215372B-0D90-CB4B-8421-F51B4E40ED56}" srcOrd="5" destOrd="0" presId="urn:microsoft.com/office/officeart/2005/8/layout/default"/>
    <dgm:cxn modelId="{2484A376-4922-40B3-8ABD-0C0869121681}" type="presParOf" srcId="{27D109DA-54F7-834F-9F15-3F1FD6D3A2E3}" destId="{6EF056EE-C20E-E440-A44D-EA924A8F8F1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9FB26C-828C-3E4D-8821-F2ECDC233B67}"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5FBD3E1E-F85A-134A-817D-479504810B22}">
      <dgm:prSet/>
      <dgm:spPr>
        <a:ln w="25400">
          <a:solidFill>
            <a:schemeClr val="accent1"/>
          </a:solidFill>
        </a:ln>
      </dgm:spPr>
      <dgm:t>
        <a:bodyPr lIns="182880" tIns="182880" rIns="182880" bIns="182880"/>
        <a:lstStyle/>
        <a:p>
          <a:pPr rtl="0"/>
          <a:r>
            <a:rPr lang="en-US" b="0" i="0"/>
            <a:t>The rubrics are designed to evaluate programs intended for use with all students during</a:t>
          </a:r>
          <a:r>
            <a:rPr lang="en-US" b="0" i="0">
              <a:latin typeface="Arial Black" panose="020B0A04020102020204"/>
            </a:rPr>
            <a:t> </a:t>
          </a:r>
          <a:r>
            <a:rPr lang="en-US" b="0" i="0"/>
            <a:t> </a:t>
          </a:r>
          <a:r>
            <a:rPr lang="en-US" b="0" i="0">
              <a:latin typeface="Arial Black" panose="020B0A04020102020204"/>
            </a:rPr>
            <a:t>core literacy instruction.</a:t>
          </a:r>
          <a:r>
            <a:rPr lang="en-US" b="0" i="0"/>
            <a:t> They are not designed to evaluate programs for sub-groups of students. </a:t>
          </a:r>
          <a:endParaRPr lang="en-US"/>
        </a:p>
      </dgm:t>
    </dgm:pt>
    <dgm:pt modelId="{6643F9D6-FF20-5047-A346-16CC3C0055EB}" type="parTrans" cxnId="{FD1C40B0-4FAA-9C44-9FD0-3329B67FEC19}">
      <dgm:prSet/>
      <dgm:spPr/>
      <dgm:t>
        <a:bodyPr/>
        <a:lstStyle/>
        <a:p>
          <a:endParaRPr lang="en-US"/>
        </a:p>
      </dgm:t>
    </dgm:pt>
    <dgm:pt modelId="{F5646634-39F4-8242-9DDA-66BEC6781AA7}" type="sibTrans" cxnId="{FD1C40B0-4FAA-9C44-9FD0-3329B67FEC19}">
      <dgm:prSet/>
      <dgm:spPr/>
      <dgm:t>
        <a:bodyPr/>
        <a:lstStyle/>
        <a:p>
          <a:endParaRPr lang="en-US"/>
        </a:p>
      </dgm:t>
    </dgm:pt>
    <dgm:pt modelId="{A352FE8D-EB71-BB45-849D-7E3EA0956706}">
      <dgm:prSet/>
      <dgm:spPr>
        <a:ln w="25400">
          <a:solidFill>
            <a:schemeClr val="accent1"/>
          </a:solidFill>
        </a:ln>
      </dgm:spPr>
      <dgm:t>
        <a:bodyPr lIns="182880" tIns="182880" rIns="182880" bIns="182880"/>
        <a:lstStyle/>
        <a:p>
          <a:pPr rtl="0"/>
          <a:r>
            <a:rPr lang="en-US" b="0" i="0"/>
            <a:t>Divisions may continue to use programs intended for these special populations outside </a:t>
          </a:r>
          <a:r>
            <a:rPr lang="en-US" b="0" i="0">
              <a:latin typeface="Arial Black" panose="020B0A04020102020204"/>
            </a:rPr>
            <a:t> </a:t>
          </a:r>
          <a:br>
            <a:rPr lang="en-US" b="0" i="0"/>
          </a:br>
          <a:r>
            <a:rPr lang="en-US" b="0" i="0"/>
            <a:t>of</a:t>
          </a:r>
          <a:r>
            <a:rPr lang="en-US" b="0" i="0">
              <a:latin typeface="Arial Black" panose="020B0A04020102020204"/>
            </a:rPr>
            <a:t> </a:t>
          </a:r>
          <a:r>
            <a:rPr lang="en-US" b="1" i="0">
              <a:latin typeface="Arial Black" panose="020B0A04020102020204"/>
            </a:rPr>
            <a:t>core</a:t>
          </a:r>
          <a:r>
            <a:rPr lang="en-US" b="1">
              <a:latin typeface="Arial Black" panose="020B0A04020102020204"/>
            </a:rPr>
            <a:t> literacy instruction.</a:t>
          </a:r>
          <a:endParaRPr lang="en-US" b="1"/>
        </a:p>
      </dgm:t>
    </dgm:pt>
    <dgm:pt modelId="{75D79577-ED38-084D-822E-9E6DB459D3D8}" type="parTrans" cxnId="{5991D544-DAE7-D547-B08D-C3EC5BCD29A7}">
      <dgm:prSet/>
      <dgm:spPr/>
      <dgm:t>
        <a:bodyPr/>
        <a:lstStyle/>
        <a:p>
          <a:endParaRPr lang="en-US"/>
        </a:p>
      </dgm:t>
    </dgm:pt>
    <dgm:pt modelId="{7FAE593D-E10E-4640-87B2-DFC03A3EECF1}" type="sibTrans" cxnId="{5991D544-DAE7-D547-B08D-C3EC5BCD29A7}">
      <dgm:prSet/>
      <dgm:spPr/>
      <dgm:t>
        <a:bodyPr/>
        <a:lstStyle/>
        <a:p>
          <a:endParaRPr lang="en-US"/>
        </a:p>
      </dgm:t>
    </dgm:pt>
    <dgm:pt modelId="{AABE2A06-01E0-B349-88AD-E9E9FE864392}" type="pres">
      <dgm:prSet presAssocID="{829FB26C-828C-3E4D-8821-F2ECDC233B67}" presName="hierChild1" presStyleCnt="0">
        <dgm:presLayoutVars>
          <dgm:orgChart val="1"/>
          <dgm:chPref val="1"/>
          <dgm:dir/>
          <dgm:animOne val="branch"/>
          <dgm:animLvl val="lvl"/>
          <dgm:resizeHandles/>
        </dgm:presLayoutVars>
      </dgm:prSet>
      <dgm:spPr/>
    </dgm:pt>
    <dgm:pt modelId="{2FB9C67D-AC46-FB4F-A6C1-0B07E3E81C5F}" type="pres">
      <dgm:prSet presAssocID="{5FBD3E1E-F85A-134A-817D-479504810B22}" presName="hierRoot1" presStyleCnt="0">
        <dgm:presLayoutVars>
          <dgm:hierBranch val="init"/>
        </dgm:presLayoutVars>
      </dgm:prSet>
      <dgm:spPr/>
    </dgm:pt>
    <dgm:pt modelId="{C33C2D89-B3B9-0B4B-BD10-C1F5DD81C9F4}" type="pres">
      <dgm:prSet presAssocID="{5FBD3E1E-F85A-134A-817D-479504810B22}" presName="rootComposite1" presStyleCnt="0"/>
      <dgm:spPr/>
    </dgm:pt>
    <dgm:pt modelId="{6C853D5F-9A42-B948-B34E-9B3C197B9186}" type="pres">
      <dgm:prSet presAssocID="{5FBD3E1E-F85A-134A-817D-479504810B22}" presName="rootText1" presStyleLbl="node0" presStyleIdx="0" presStyleCnt="2" custFlipHor="1" custLinFactNeighborX="15572" custLinFactNeighborY="0">
        <dgm:presLayoutVars>
          <dgm:chPref val="3"/>
        </dgm:presLayoutVars>
      </dgm:prSet>
      <dgm:spPr>
        <a:prstGeom prst="round1Rect">
          <a:avLst/>
        </a:prstGeom>
      </dgm:spPr>
    </dgm:pt>
    <dgm:pt modelId="{777C6BF4-83A4-6A4E-BEA4-E7007B8623F0}" type="pres">
      <dgm:prSet presAssocID="{5FBD3E1E-F85A-134A-817D-479504810B22}" presName="rootConnector1" presStyleLbl="node1" presStyleIdx="0" presStyleCnt="0"/>
      <dgm:spPr/>
    </dgm:pt>
    <dgm:pt modelId="{78B0BF11-D901-A343-A5EA-C19803AD1714}" type="pres">
      <dgm:prSet presAssocID="{5FBD3E1E-F85A-134A-817D-479504810B22}" presName="hierChild2" presStyleCnt="0"/>
      <dgm:spPr/>
    </dgm:pt>
    <dgm:pt modelId="{414D875C-09C9-5D4D-91AF-05587F5D13E3}" type="pres">
      <dgm:prSet presAssocID="{5FBD3E1E-F85A-134A-817D-479504810B22}" presName="hierChild3" presStyleCnt="0"/>
      <dgm:spPr/>
    </dgm:pt>
    <dgm:pt modelId="{30B943E7-DF98-9D40-B2E1-9DBDA3C583C8}" type="pres">
      <dgm:prSet presAssocID="{A352FE8D-EB71-BB45-849D-7E3EA0956706}" presName="hierRoot1" presStyleCnt="0">
        <dgm:presLayoutVars>
          <dgm:hierBranch val="init"/>
        </dgm:presLayoutVars>
      </dgm:prSet>
      <dgm:spPr/>
    </dgm:pt>
    <dgm:pt modelId="{FF2F7EE3-E178-2648-8FCD-0F2FB5CAF9B0}" type="pres">
      <dgm:prSet presAssocID="{A352FE8D-EB71-BB45-849D-7E3EA0956706}" presName="rootComposite1" presStyleCnt="0"/>
      <dgm:spPr/>
    </dgm:pt>
    <dgm:pt modelId="{F6F206CB-F01C-1949-91F9-428F8D1C5D1B}" type="pres">
      <dgm:prSet presAssocID="{A352FE8D-EB71-BB45-849D-7E3EA0956706}" presName="rootText1" presStyleLbl="node0" presStyleIdx="1" presStyleCnt="2">
        <dgm:presLayoutVars>
          <dgm:chPref val="3"/>
        </dgm:presLayoutVars>
      </dgm:prSet>
      <dgm:spPr>
        <a:prstGeom prst="round1Rect">
          <a:avLst/>
        </a:prstGeom>
      </dgm:spPr>
    </dgm:pt>
    <dgm:pt modelId="{60FF7437-B3FE-0346-A475-EB41028F3EA6}" type="pres">
      <dgm:prSet presAssocID="{A352FE8D-EB71-BB45-849D-7E3EA0956706}" presName="rootConnector1" presStyleLbl="node1" presStyleIdx="0" presStyleCnt="0"/>
      <dgm:spPr/>
    </dgm:pt>
    <dgm:pt modelId="{29714E59-6200-5545-AD4F-D82E4AAFB359}" type="pres">
      <dgm:prSet presAssocID="{A352FE8D-EB71-BB45-849D-7E3EA0956706}" presName="hierChild2" presStyleCnt="0"/>
      <dgm:spPr/>
    </dgm:pt>
    <dgm:pt modelId="{0467FD41-7EDF-924E-85DD-3BDD6CB65C7F}" type="pres">
      <dgm:prSet presAssocID="{A352FE8D-EB71-BB45-849D-7E3EA0956706}" presName="hierChild3" presStyleCnt="0"/>
      <dgm:spPr/>
    </dgm:pt>
  </dgm:ptLst>
  <dgm:cxnLst>
    <dgm:cxn modelId="{B4C63C44-AAF4-6B4B-9913-295682DE5C64}" type="presOf" srcId="{A352FE8D-EB71-BB45-849D-7E3EA0956706}" destId="{F6F206CB-F01C-1949-91F9-428F8D1C5D1B}" srcOrd="0" destOrd="0" presId="urn:microsoft.com/office/officeart/2005/8/layout/orgChart1"/>
    <dgm:cxn modelId="{5991D544-DAE7-D547-B08D-C3EC5BCD29A7}" srcId="{829FB26C-828C-3E4D-8821-F2ECDC233B67}" destId="{A352FE8D-EB71-BB45-849D-7E3EA0956706}" srcOrd="1" destOrd="0" parTransId="{75D79577-ED38-084D-822E-9E6DB459D3D8}" sibTransId="{7FAE593D-E10E-4640-87B2-DFC03A3EECF1}"/>
    <dgm:cxn modelId="{F87FDE68-B248-C44D-A678-EA02064DFEBE}" type="presOf" srcId="{5FBD3E1E-F85A-134A-817D-479504810B22}" destId="{777C6BF4-83A4-6A4E-BEA4-E7007B8623F0}" srcOrd="1" destOrd="0" presId="urn:microsoft.com/office/officeart/2005/8/layout/orgChart1"/>
    <dgm:cxn modelId="{6E31546A-5250-F648-8996-10836C39403F}" type="presOf" srcId="{A352FE8D-EB71-BB45-849D-7E3EA0956706}" destId="{60FF7437-B3FE-0346-A475-EB41028F3EA6}" srcOrd="1" destOrd="0" presId="urn:microsoft.com/office/officeart/2005/8/layout/orgChart1"/>
    <dgm:cxn modelId="{8362DC76-E876-CA47-919C-A1F2B0DE08ED}" type="presOf" srcId="{829FB26C-828C-3E4D-8821-F2ECDC233B67}" destId="{AABE2A06-01E0-B349-88AD-E9E9FE864392}" srcOrd="0" destOrd="0" presId="urn:microsoft.com/office/officeart/2005/8/layout/orgChart1"/>
    <dgm:cxn modelId="{FD1C40B0-4FAA-9C44-9FD0-3329B67FEC19}" srcId="{829FB26C-828C-3E4D-8821-F2ECDC233B67}" destId="{5FBD3E1E-F85A-134A-817D-479504810B22}" srcOrd="0" destOrd="0" parTransId="{6643F9D6-FF20-5047-A346-16CC3C0055EB}" sibTransId="{F5646634-39F4-8242-9DDA-66BEC6781AA7}"/>
    <dgm:cxn modelId="{7AD862D7-CC41-3D4B-842C-73A621D6AFF9}" type="presOf" srcId="{5FBD3E1E-F85A-134A-817D-479504810B22}" destId="{6C853D5F-9A42-B948-B34E-9B3C197B9186}" srcOrd="0" destOrd="0" presId="urn:microsoft.com/office/officeart/2005/8/layout/orgChart1"/>
    <dgm:cxn modelId="{8C2BB4AA-D976-B541-A9C2-B96BC274A6C3}" type="presParOf" srcId="{AABE2A06-01E0-B349-88AD-E9E9FE864392}" destId="{2FB9C67D-AC46-FB4F-A6C1-0B07E3E81C5F}" srcOrd="0" destOrd="0" presId="urn:microsoft.com/office/officeart/2005/8/layout/orgChart1"/>
    <dgm:cxn modelId="{C0704359-4706-E24F-B012-A30E0BE06827}" type="presParOf" srcId="{2FB9C67D-AC46-FB4F-A6C1-0B07E3E81C5F}" destId="{C33C2D89-B3B9-0B4B-BD10-C1F5DD81C9F4}" srcOrd="0" destOrd="0" presId="urn:microsoft.com/office/officeart/2005/8/layout/orgChart1"/>
    <dgm:cxn modelId="{7029C9AE-D9CA-8246-B509-C926F261DE25}" type="presParOf" srcId="{C33C2D89-B3B9-0B4B-BD10-C1F5DD81C9F4}" destId="{6C853D5F-9A42-B948-B34E-9B3C197B9186}" srcOrd="0" destOrd="0" presId="urn:microsoft.com/office/officeart/2005/8/layout/orgChart1"/>
    <dgm:cxn modelId="{782EF589-37B3-9E45-9D92-28CF7D99973D}" type="presParOf" srcId="{C33C2D89-B3B9-0B4B-BD10-C1F5DD81C9F4}" destId="{777C6BF4-83A4-6A4E-BEA4-E7007B8623F0}" srcOrd="1" destOrd="0" presId="urn:microsoft.com/office/officeart/2005/8/layout/orgChart1"/>
    <dgm:cxn modelId="{4F124931-98E8-AE4A-B2D2-61373E91B1AE}" type="presParOf" srcId="{2FB9C67D-AC46-FB4F-A6C1-0B07E3E81C5F}" destId="{78B0BF11-D901-A343-A5EA-C19803AD1714}" srcOrd="1" destOrd="0" presId="urn:microsoft.com/office/officeart/2005/8/layout/orgChart1"/>
    <dgm:cxn modelId="{B512C363-AAA7-704B-81AF-493B443C9535}" type="presParOf" srcId="{2FB9C67D-AC46-FB4F-A6C1-0B07E3E81C5F}" destId="{414D875C-09C9-5D4D-91AF-05587F5D13E3}" srcOrd="2" destOrd="0" presId="urn:microsoft.com/office/officeart/2005/8/layout/orgChart1"/>
    <dgm:cxn modelId="{4AECD3F9-9EF2-6241-82FA-F76C683B3768}" type="presParOf" srcId="{AABE2A06-01E0-B349-88AD-E9E9FE864392}" destId="{30B943E7-DF98-9D40-B2E1-9DBDA3C583C8}" srcOrd="1" destOrd="0" presId="urn:microsoft.com/office/officeart/2005/8/layout/orgChart1"/>
    <dgm:cxn modelId="{B3805575-4B23-A64C-A8F6-16BB56BE9BCB}" type="presParOf" srcId="{30B943E7-DF98-9D40-B2E1-9DBDA3C583C8}" destId="{FF2F7EE3-E178-2648-8FCD-0F2FB5CAF9B0}" srcOrd="0" destOrd="0" presId="urn:microsoft.com/office/officeart/2005/8/layout/orgChart1"/>
    <dgm:cxn modelId="{7E32B678-559B-394E-9B0D-2C3F685FCA5B}" type="presParOf" srcId="{FF2F7EE3-E178-2648-8FCD-0F2FB5CAF9B0}" destId="{F6F206CB-F01C-1949-91F9-428F8D1C5D1B}" srcOrd="0" destOrd="0" presId="urn:microsoft.com/office/officeart/2005/8/layout/orgChart1"/>
    <dgm:cxn modelId="{99C1EE97-02F2-F848-963C-8C02A7F51FE4}" type="presParOf" srcId="{FF2F7EE3-E178-2648-8FCD-0F2FB5CAF9B0}" destId="{60FF7437-B3FE-0346-A475-EB41028F3EA6}" srcOrd="1" destOrd="0" presId="urn:microsoft.com/office/officeart/2005/8/layout/orgChart1"/>
    <dgm:cxn modelId="{C531A6E9-7E9C-E745-A3E3-E2DB6E47D06A}" type="presParOf" srcId="{30B943E7-DF98-9D40-B2E1-9DBDA3C583C8}" destId="{29714E59-6200-5545-AD4F-D82E4AAFB359}" srcOrd="1" destOrd="0" presId="urn:microsoft.com/office/officeart/2005/8/layout/orgChart1"/>
    <dgm:cxn modelId="{AC29F434-A8ED-8241-BD63-047D83660ACC}" type="presParOf" srcId="{30B943E7-DF98-9D40-B2E1-9DBDA3C583C8}" destId="{0467FD41-7EDF-924E-85DD-3BDD6CB65C7F}" srcOrd="2" destOrd="0" presId="urn:microsoft.com/office/officeart/2005/8/layout/orgChar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E232BD-A4E5-0E4E-AD70-89BF62F2B76E}" type="doc">
      <dgm:prSet loTypeId="urn:microsoft.com/office/officeart/2005/8/layout/hierarchy4" loCatId="" qsTypeId="urn:microsoft.com/office/officeart/2005/8/quickstyle/simple1" qsCatId="simple" csTypeId="urn:microsoft.com/office/officeart/2005/8/colors/accent1_1" csCatId="accent1" phldr="1"/>
      <dgm:spPr/>
      <dgm:t>
        <a:bodyPr/>
        <a:lstStyle/>
        <a:p>
          <a:endParaRPr lang="en-US"/>
        </a:p>
      </dgm:t>
    </dgm:pt>
    <dgm:pt modelId="{DF80CF54-8D55-554F-A821-160F9D0DEC03}">
      <dgm:prSet phldrT="[Text]" custT="1"/>
      <dgm:spPr>
        <a:ln w="19050">
          <a:solidFill>
            <a:schemeClr val="accent1"/>
          </a:solidFill>
        </a:ln>
      </dgm:spPr>
      <dgm:t>
        <a:bodyPr lIns="182880" rIns="91440"/>
        <a:lstStyle/>
        <a:p>
          <a:pPr algn="l" rtl="0">
            <a:buNone/>
          </a:pPr>
          <a:r>
            <a:rPr lang="en-US" sz="1400" b="0" i="0" u="none" strike="noStrike">
              <a:effectLst/>
              <a:latin typeface="Arial"/>
              <a:cs typeface="Arial"/>
            </a:rPr>
            <a:t>An </a:t>
          </a:r>
          <a:r>
            <a:rPr lang="en-US" sz="1400" b="1" i="0" u="none" strike="noStrike">
              <a:effectLst/>
              <a:latin typeface="Arial"/>
              <a:cs typeface="Arial"/>
            </a:rPr>
            <a:t>approach</a:t>
          </a:r>
          <a:r>
            <a:rPr lang="en-US" sz="1400" b="0" i="0" u="none" strike="noStrike">
              <a:effectLst/>
              <a:latin typeface="Arial"/>
              <a:cs typeface="Arial"/>
            </a:rPr>
            <a:t> is defined as </a:t>
          </a:r>
          <a:r>
            <a:rPr lang="en-US" sz="1400" b="1" i="0" u="none" strike="noStrike">
              <a:effectLst/>
              <a:latin typeface="Arial"/>
              <a:cs typeface="Arial"/>
            </a:rPr>
            <a:t>a </a:t>
          </a:r>
          <a:r>
            <a:rPr lang="en-US" sz="1400" b="1" i="1" u="none" strike="noStrike">
              <a:effectLst/>
              <a:latin typeface="Arial"/>
              <a:cs typeface="Arial"/>
            </a:rPr>
            <a:t>sequence of instructional routines designed for implementation of core, supplemental, or intervention programs</a:t>
          </a:r>
          <a:r>
            <a:rPr lang="en-US" sz="1400" b="1" i="0" u="none" strike="noStrike">
              <a:effectLst/>
              <a:latin typeface="Arial"/>
              <a:cs typeface="Arial"/>
            </a:rPr>
            <a:t>.</a:t>
          </a:r>
          <a:r>
            <a:rPr lang="en-US" sz="1400" b="0" i="0" u="none" strike="noStrike">
              <a:effectLst/>
              <a:latin typeface="Arial"/>
              <a:cs typeface="Arial"/>
            </a:rPr>
            <a:t> The instructional routines can include specific language or prompts. Approaches often require extensive teacher training before effective implementation can occur.   </a:t>
          </a:r>
          <a:endParaRPr lang="en-US" sz="1400" i="0">
            <a:latin typeface="Arial"/>
            <a:cs typeface="Arial"/>
          </a:endParaRPr>
        </a:p>
      </dgm:t>
    </dgm:pt>
    <dgm:pt modelId="{C2533CE5-43C0-8C48-A881-1B38CF5FBA21}" type="parTrans" cxnId="{F30484C4-122A-F942-BA04-0CFC8B473D91}">
      <dgm:prSet/>
      <dgm:spPr/>
      <dgm:t>
        <a:bodyPr/>
        <a:lstStyle/>
        <a:p>
          <a:endParaRPr lang="en-US"/>
        </a:p>
      </dgm:t>
    </dgm:pt>
    <dgm:pt modelId="{854B1F44-9448-D343-A374-D870C91FE976}" type="sibTrans" cxnId="{F30484C4-122A-F942-BA04-0CFC8B473D91}">
      <dgm:prSet/>
      <dgm:spPr/>
      <dgm:t>
        <a:bodyPr/>
        <a:lstStyle/>
        <a:p>
          <a:endParaRPr lang="en-US"/>
        </a:p>
      </dgm:t>
    </dgm:pt>
    <dgm:pt modelId="{E21F02F0-F964-094E-AFD8-055B32B64259}">
      <dgm:prSet custT="1"/>
      <dgm:spPr>
        <a:ln w="25400">
          <a:solidFill>
            <a:schemeClr val="accent1"/>
          </a:solidFill>
        </a:ln>
      </dgm:spPr>
      <dgm:t>
        <a:bodyPr lIns="182880" rIns="91440"/>
        <a:lstStyle/>
        <a:p>
          <a:pPr algn="l" rtl="0"/>
          <a:r>
            <a:rPr lang="en-US" sz="1400" b="1" i="0" u="none" strike="noStrike">
              <a:effectLst/>
              <a:latin typeface="Arial"/>
              <a:cs typeface="Arial"/>
            </a:rPr>
            <a:t>Materials</a:t>
          </a:r>
          <a:r>
            <a:rPr lang="en-US" sz="1400" b="0" i="0" u="none" strike="noStrike">
              <a:effectLst/>
              <a:latin typeface="Arial"/>
              <a:cs typeface="Arial"/>
            </a:rPr>
            <a:t> are defined as </a:t>
          </a:r>
          <a:r>
            <a:rPr lang="en-US" sz="1400" b="1" i="1" u="none" strike="noStrike">
              <a:effectLst/>
              <a:latin typeface="Arial"/>
              <a:cs typeface="Arial"/>
            </a:rPr>
            <a:t>resources that teachers incorporate to support instruction and facilitate student learning</a:t>
          </a:r>
          <a:r>
            <a:rPr lang="en-US" sz="1400" b="1" i="0" u="none" strike="noStrike">
              <a:effectLst/>
              <a:latin typeface="Arial"/>
              <a:cs typeface="Arial"/>
            </a:rPr>
            <a:t>.</a:t>
          </a:r>
          <a:r>
            <a:rPr lang="en-US" sz="1400" b="0" i="0" u="none" strike="noStrike">
              <a:effectLst/>
              <a:latin typeface="Arial"/>
              <a:cs typeface="Arial"/>
            </a:rPr>
            <a:t> These types of resources are online and in print and include books, text sets, magazines, newspapers, articles, workbooks, etc. Quality materials include content that supports literacy development. Materials do not require, nor often include, a scope and sequence, teacher’s manuals, implementation, or the like.    </a:t>
          </a:r>
          <a:endParaRPr lang="en-US" sz="1400" i="0">
            <a:latin typeface="Arial"/>
            <a:cs typeface="Arial"/>
          </a:endParaRPr>
        </a:p>
      </dgm:t>
    </dgm:pt>
    <dgm:pt modelId="{8768C6CE-9737-354D-A429-AACC39A5E60B}" type="parTrans" cxnId="{98B2BCCF-BDAE-A443-B69D-E1EFFBCCF95A}">
      <dgm:prSet/>
      <dgm:spPr/>
      <dgm:t>
        <a:bodyPr/>
        <a:lstStyle/>
        <a:p>
          <a:endParaRPr lang="en-US"/>
        </a:p>
      </dgm:t>
    </dgm:pt>
    <dgm:pt modelId="{F6B2728A-7B90-DB47-9187-72C7259EAD0D}" type="sibTrans" cxnId="{98B2BCCF-BDAE-A443-B69D-E1EFFBCCF95A}">
      <dgm:prSet/>
      <dgm:spPr/>
      <dgm:t>
        <a:bodyPr/>
        <a:lstStyle/>
        <a:p>
          <a:endParaRPr lang="en-US"/>
        </a:p>
      </dgm:t>
    </dgm:pt>
    <dgm:pt modelId="{27DF6AC2-7084-0A42-AF97-E064ACA6AA05}" type="pres">
      <dgm:prSet presAssocID="{22E232BD-A4E5-0E4E-AD70-89BF62F2B76E}" presName="Name0" presStyleCnt="0">
        <dgm:presLayoutVars>
          <dgm:chPref val="1"/>
          <dgm:dir/>
          <dgm:animOne val="branch"/>
          <dgm:animLvl val="lvl"/>
          <dgm:resizeHandles/>
        </dgm:presLayoutVars>
      </dgm:prSet>
      <dgm:spPr/>
    </dgm:pt>
    <dgm:pt modelId="{C8CC0930-000E-AD4C-B1CD-72EAF7232DD2}" type="pres">
      <dgm:prSet presAssocID="{E21F02F0-F964-094E-AFD8-055B32B64259}" presName="vertOne" presStyleCnt="0"/>
      <dgm:spPr/>
    </dgm:pt>
    <dgm:pt modelId="{F2FAB261-D78C-3A48-92D7-EF1CDE516D7A}" type="pres">
      <dgm:prSet presAssocID="{E21F02F0-F964-094E-AFD8-055B32B64259}" presName="txOne" presStyleLbl="node0" presStyleIdx="0" presStyleCnt="1">
        <dgm:presLayoutVars>
          <dgm:chPref val="3"/>
        </dgm:presLayoutVars>
      </dgm:prSet>
      <dgm:spPr>
        <a:prstGeom prst="round1Rect">
          <a:avLst/>
        </a:prstGeom>
      </dgm:spPr>
    </dgm:pt>
    <dgm:pt modelId="{77D8A5E0-BC8A-9E42-8CFC-3A50E2A4D3A4}" type="pres">
      <dgm:prSet presAssocID="{E21F02F0-F964-094E-AFD8-055B32B64259}" presName="parTransOne" presStyleCnt="0"/>
      <dgm:spPr/>
    </dgm:pt>
    <dgm:pt modelId="{FEB0E0FF-0066-0147-BA6C-97A00B6F810A}" type="pres">
      <dgm:prSet presAssocID="{E21F02F0-F964-094E-AFD8-055B32B64259}" presName="horzOne" presStyleCnt="0"/>
      <dgm:spPr/>
    </dgm:pt>
    <dgm:pt modelId="{E2E26A31-BDF1-294A-AF6B-9D01CA9F4597}" type="pres">
      <dgm:prSet presAssocID="{DF80CF54-8D55-554F-A821-160F9D0DEC03}" presName="vertTwo" presStyleCnt="0"/>
      <dgm:spPr/>
    </dgm:pt>
    <dgm:pt modelId="{F728EC6B-91EE-9D49-9F3F-73734B757DDD}" type="pres">
      <dgm:prSet presAssocID="{DF80CF54-8D55-554F-A821-160F9D0DEC03}" presName="txTwo" presStyleLbl="node2" presStyleIdx="0" presStyleCnt="1" custFlipHor="1">
        <dgm:presLayoutVars>
          <dgm:chPref val="3"/>
        </dgm:presLayoutVars>
      </dgm:prSet>
      <dgm:spPr>
        <a:prstGeom prst="round1Rect">
          <a:avLst/>
        </a:prstGeom>
      </dgm:spPr>
    </dgm:pt>
    <dgm:pt modelId="{4A275924-EC74-5E45-AA4B-8C7E14E20798}" type="pres">
      <dgm:prSet presAssocID="{DF80CF54-8D55-554F-A821-160F9D0DEC03}" presName="horzTwo" presStyleCnt="0"/>
      <dgm:spPr/>
    </dgm:pt>
  </dgm:ptLst>
  <dgm:cxnLst>
    <dgm:cxn modelId="{7D2A4E20-7AE5-0A4B-AED9-B517117E5549}" type="presOf" srcId="{DF80CF54-8D55-554F-A821-160F9D0DEC03}" destId="{F728EC6B-91EE-9D49-9F3F-73734B757DDD}" srcOrd="0" destOrd="0" presId="urn:microsoft.com/office/officeart/2005/8/layout/hierarchy4"/>
    <dgm:cxn modelId="{1FDC1148-1E71-D943-81A4-725B3580B18E}" type="presOf" srcId="{22E232BD-A4E5-0E4E-AD70-89BF62F2B76E}" destId="{27DF6AC2-7084-0A42-AF97-E064ACA6AA05}" srcOrd="0" destOrd="0" presId="urn:microsoft.com/office/officeart/2005/8/layout/hierarchy4"/>
    <dgm:cxn modelId="{F30484C4-122A-F942-BA04-0CFC8B473D91}" srcId="{E21F02F0-F964-094E-AFD8-055B32B64259}" destId="{DF80CF54-8D55-554F-A821-160F9D0DEC03}" srcOrd="0" destOrd="0" parTransId="{C2533CE5-43C0-8C48-A881-1B38CF5FBA21}" sibTransId="{854B1F44-9448-D343-A374-D870C91FE976}"/>
    <dgm:cxn modelId="{98B2BCCF-BDAE-A443-B69D-E1EFFBCCF95A}" srcId="{22E232BD-A4E5-0E4E-AD70-89BF62F2B76E}" destId="{E21F02F0-F964-094E-AFD8-055B32B64259}" srcOrd="0" destOrd="0" parTransId="{8768C6CE-9737-354D-A429-AACC39A5E60B}" sibTransId="{F6B2728A-7B90-DB47-9187-72C7259EAD0D}"/>
    <dgm:cxn modelId="{F832E3DA-F2FC-6B46-B856-5B318F7FD9E7}" type="presOf" srcId="{E21F02F0-F964-094E-AFD8-055B32B64259}" destId="{F2FAB261-D78C-3A48-92D7-EF1CDE516D7A}" srcOrd="0" destOrd="0" presId="urn:microsoft.com/office/officeart/2005/8/layout/hierarchy4"/>
    <dgm:cxn modelId="{916CA57D-0D84-7E49-9F12-0182718DDA02}" type="presParOf" srcId="{27DF6AC2-7084-0A42-AF97-E064ACA6AA05}" destId="{C8CC0930-000E-AD4C-B1CD-72EAF7232DD2}" srcOrd="0" destOrd="0" presId="urn:microsoft.com/office/officeart/2005/8/layout/hierarchy4"/>
    <dgm:cxn modelId="{91707C5B-005A-1743-95A3-687245BBA7A2}" type="presParOf" srcId="{C8CC0930-000E-AD4C-B1CD-72EAF7232DD2}" destId="{F2FAB261-D78C-3A48-92D7-EF1CDE516D7A}" srcOrd="0" destOrd="0" presId="urn:microsoft.com/office/officeart/2005/8/layout/hierarchy4"/>
    <dgm:cxn modelId="{0A1D2CD6-D544-004E-9A3C-DD17B686F41D}" type="presParOf" srcId="{C8CC0930-000E-AD4C-B1CD-72EAF7232DD2}" destId="{77D8A5E0-BC8A-9E42-8CFC-3A50E2A4D3A4}" srcOrd="1" destOrd="0" presId="urn:microsoft.com/office/officeart/2005/8/layout/hierarchy4"/>
    <dgm:cxn modelId="{81B96481-7972-6646-BE32-FD2504B3711B}" type="presParOf" srcId="{C8CC0930-000E-AD4C-B1CD-72EAF7232DD2}" destId="{FEB0E0FF-0066-0147-BA6C-97A00B6F810A}" srcOrd="2" destOrd="0" presId="urn:microsoft.com/office/officeart/2005/8/layout/hierarchy4"/>
    <dgm:cxn modelId="{EB2F4A8F-411E-EA42-A12F-3B70A5546467}" type="presParOf" srcId="{FEB0E0FF-0066-0147-BA6C-97A00B6F810A}" destId="{E2E26A31-BDF1-294A-AF6B-9D01CA9F4597}" srcOrd="0" destOrd="0" presId="urn:microsoft.com/office/officeart/2005/8/layout/hierarchy4"/>
    <dgm:cxn modelId="{2058F1A3-E7B9-7747-9224-774EF0D8413D}" type="presParOf" srcId="{E2E26A31-BDF1-294A-AF6B-9D01CA9F4597}" destId="{F728EC6B-91EE-9D49-9F3F-73734B757DDD}" srcOrd="0" destOrd="0" presId="urn:microsoft.com/office/officeart/2005/8/layout/hierarchy4"/>
    <dgm:cxn modelId="{86D7847D-39BC-6D47-ACDF-1CD384F62950}" type="presParOf" srcId="{E2E26A31-BDF1-294A-AF6B-9D01CA9F4597}" destId="{4A275924-EC74-5E45-AA4B-8C7E14E2079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C650E-95CE-C445-9CC1-82B59FAC9588}">
      <dsp:nvSpPr>
        <dsp:cNvPr id="0" name=""/>
        <dsp:cNvSpPr/>
      </dsp:nvSpPr>
      <dsp:spPr>
        <a:xfrm>
          <a:off x="1718255" y="286311"/>
          <a:ext cx="7276331" cy="1414633"/>
        </a:xfrm>
        <a:prstGeom prst="round1Rect">
          <a:avLst/>
        </a:prstGeom>
        <a:solidFill>
          <a:schemeClr val="lt1"/>
        </a:solidFill>
        <a:ln w="254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pPr>
          <a:r>
            <a:rPr lang="en-US" sz="1800" kern="1200">
              <a:effectLst/>
              <a:latin typeface="Arial" panose="020B0604020202020204" pitchFamily="34" charset="0"/>
            </a:rPr>
            <a:t>A supplemental program provides additional evidence-based literacy instruction and practice on a specific literacy skill (i.e., phonemic awareness, phonics, fluency, vocabulary, comprehension, writing) </a:t>
          </a:r>
          <a:br>
            <a:rPr lang="en-US" sz="1800" kern="1200">
              <a:effectLst/>
              <a:latin typeface="Arial" panose="020B0604020202020204" pitchFamily="34" charset="0"/>
            </a:rPr>
          </a:br>
          <a:r>
            <a:rPr lang="en-US" sz="1800" kern="1200">
              <a:effectLst/>
              <a:latin typeface="Arial" panose="020B0604020202020204" pitchFamily="34" charset="0"/>
            </a:rPr>
            <a:t>aligned to science-based reading research. </a:t>
          </a:r>
          <a:endParaRPr lang="en-US" sz="1800" kern="1200"/>
        </a:p>
      </dsp:txBody>
      <dsp:txXfrm>
        <a:off x="1718255" y="286311"/>
        <a:ext cx="7207274" cy="1414633"/>
      </dsp:txXfrm>
    </dsp:sp>
    <dsp:sp modelId="{B223E507-7DF7-2C4B-9084-C16C8FEE6AC7}">
      <dsp:nvSpPr>
        <dsp:cNvPr id="0" name=""/>
        <dsp:cNvSpPr/>
      </dsp:nvSpPr>
      <dsp:spPr>
        <a:xfrm>
          <a:off x="130646" y="1870008"/>
          <a:ext cx="3471806" cy="2163138"/>
        </a:xfrm>
        <a:prstGeom prst="rect">
          <a:avLst/>
        </a:prstGeom>
        <a:solidFill>
          <a:schemeClr val="lt1"/>
        </a:solidFill>
        <a:ln w="254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0" rIns="91440" bIns="0" numCol="1" spcCol="1270" anchor="ctr" anchorCtr="0">
          <a:noAutofit/>
        </a:bodyPr>
        <a:lstStyle/>
        <a:p>
          <a:pPr marL="0" lvl="0" indent="0" algn="ctr" defTabSz="800100">
            <a:lnSpc>
              <a:spcPct val="90000"/>
            </a:lnSpc>
            <a:spcBef>
              <a:spcPct val="0"/>
            </a:spcBef>
            <a:spcAft>
              <a:spcPct val="35000"/>
            </a:spcAft>
            <a:buNone/>
          </a:pPr>
          <a:r>
            <a:rPr lang="en-US" sz="1800" kern="1200">
              <a:effectLst/>
              <a:latin typeface="Arial"/>
              <a:cs typeface="Arial"/>
            </a:rPr>
            <a:t>The supplemental program is used to enhance a core instructional program during whole class or small </a:t>
          </a:r>
          <a:br>
            <a:rPr lang="en-US" sz="1800" kern="1200">
              <a:effectLst/>
              <a:latin typeface="Arial"/>
              <a:cs typeface="Arial"/>
            </a:rPr>
          </a:br>
          <a:r>
            <a:rPr lang="en-US" sz="1800" kern="1200">
              <a:effectLst/>
              <a:latin typeface="Arial"/>
              <a:cs typeface="Arial"/>
            </a:rPr>
            <a:t>group instruction.</a:t>
          </a:r>
          <a:endParaRPr lang="en-US" sz="1800" kern="1200">
            <a:latin typeface="Arial"/>
            <a:cs typeface="Arial"/>
          </a:endParaRPr>
        </a:p>
      </dsp:txBody>
      <dsp:txXfrm>
        <a:off x="130646" y="1870008"/>
        <a:ext cx="3471806" cy="2163138"/>
      </dsp:txXfrm>
    </dsp:sp>
    <dsp:sp modelId="{C681DB20-D70A-AF4C-AC6C-1ED63C17C8B2}">
      <dsp:nvSpPr>
        <dsp:cNvPr id="0" name=""/>
        <dsp:cNvSpPr/>
      </dsp:nvSpPr>
      <dsp:spPr>
        <a:xfrm>
          <a:off x="3808458" y="1861520"/>
          <a:ext cx="5186128" cy="2152742"/>
        </a:xfrm>
        <a:prstGeom prst="rect">
          <a:avLst/>
        </a:prstGeom>
        <a:solidFill>
          <a:schemeClr val="lt1"/>
        </a:solidFill>
        <a:ln w="254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182880" rIns="91440" bIns="182880" numCol="1" spcCol="1270" anchor="ctr" anchorCtr="0">
          <a:noAutofit/>
        </a:bodyPr>
        <a:lstStyle/>
        <a:p>
          <a:pPr marL="0" lvl="0" indent="0" algn="ctr" defTabSz="800100">
            <a:lnSpc>
              <a:spcPct val="90000"/>
            </a:lnSpc>
            <a:spcBef>
              <a:spcPct val="0"/>
            </a:spcBef>
            <a:spcAft>
              <a:spcPct val="35000"/>
            </a:spcAft>
            <a:buNone/>
          </a:pPr>
          <a:r>
            <a:rPr lang="en-US" sz="1800" kern="1200">
              <a:effectLst/>
              <a:latin typeface="Arial" panose="020B0604020202020204" pitchFamily="34" charset="0"/>
            </a:rPr>
            <a:t>Teachers use a supplemental program when the core instructional program does not provide adequate instruction or practice opportunities in </a:t>
          </a:r>
          <a:br>
            <a:rPr lang="en-US" sz="1800" kern="1200">
              <a:effectLst/>
              <a:latin typeface="Arial" panose="020B0604020202020204" pitchFamily="34" charset="0"/>
            </a:rPr>
          </a:br>
          <a:r>
            <a:rPr lang="en-US" sz="1800" kern="1200">
              <a:effectLst/>
              <a:latin typeface="Arial" panose="020B0604020202020204" pitchFamily="34" charset="0"/>
            </a:rPr>
            <a:t>a specific literacy skill to meet student needs.</a:t>
          </a:r>
          <a:endParaRPr lang="en-US" sz="1800" kern="1200"/>
        </a:p>
      </dsp:txBody>
      <dsp:txXfrm>
        <a:off x="3808458" y="1861520"/>
        <a:ext cx="5186128" cy="2152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F4163-18EF-244D-88BB-35D81BFDE291}">
      <dsp:nvSpPr>
        <dsp:cNvPr id="0" name=""/>
        <dsp:cNvSpPr/>
      </dsp:nvSpPr>
      <dsp:spPr>
        <a:xfrm>
          <a:off x="2115211" y="70265"/>
          <a:ext cx="7615239" cy="1629712"/>
        </a:xfrm>
        <a:prstGeom prst="rect">
          <a:avLst/>
        </a:prstGeom>
        <a:solidFill>
          <a:schemeClr val="lt1">
            <a:hueOff val="0"/>
            <a:satOff val="0"/>
            <a:lumOff val="0"/>
            <a:alphaOff val="0"/>
          </a:schemeClr>
        </a:solidFill>
        <a:ln w="952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Core, Supplemental, and Intervention rubrics </a:t>
          </a:r>
        </a:p>
        <a:p>
          <a:pPr marL="0" lvl="0" indent="0" algn="l" defTabSz="889000">
            <a:lnSpc>
              <a:spcPct val="90000"/>
            </a:lnSpc>
            <a:spcBef>
              <a:spcPct val="0"/>
            </a:spcBef>
            <a:spcAft>
              <a:spcPct val="35000"/>
            </a:spcAft>
            <a:buNone/>
          </a:pPr>
          <a:r>
            <a:rPr lang="en-US" sz="2000" b="1" kern="1200"/>
            <a:t>each include indicators such as…</a:t>
          </a:r>
        </a:p>
      </dsp:txBody>
      <dsp:txXfrm>
        <a:off x="2115211" y="70265"/>
        <a:ext cx="7615239" cy="1629712"/>
      </dsp:txXfrm>
    </dsp:sp>
    <dsp:sp modelId="{788467B0-6644-0F43-9FE1-3E506BDDF1FB}">
      <dsp:nvSpPr>
        <dsp:cNvPr id="0" name=""/>
        <dsp:cNvSpPr/>
      </dsp:nvSpPr>
      <dsp:spPr>
        <a:xfrm flipH="1">
          <a:off x="725216" y="1569334"/>
          <a:ext cx="2716187" cy="1629712"/>
        </a:xfrm>
        <a:prstGeom prst="round1Rect">
          <a:avLst/>
        </a:prstGeom>
        <a:solidFill>
          <a:schemeClr val="lt1"/>
        </a:solidFill>
        <a:ln w="254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60960" rIns="91440" bIns="6096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mn-lt"/>
            </a:rPr>
            <a:t>“Materials provide guidance on supporting multilingual learners."</a:t>
          </a:r>
        </a:p>
      </dsp:txBody>
      <dsp:txXfrm>
        <a:off x="804772" y="1569334"/>
        <a:ext cx="2636631" cy="1629712"/>
      </dsp:txXfrm>
    </dsp:sp>
    <dsp:sp modelId="{71E3C247-AD47-894F-916A-E73BB85892B3}">
      <dsp:nvSpPr>
        <dsp:cNvPr id="0" name=""/>
        <dsp:cNvSpPr/>
      </dsp:nvSpPr>
      <dsp:spPr>
        <a:xfrm>
          <a:off x="3626430" y="1569334"/>
          <a:ext cx="2716187" cy="1629712"/>
        </a:xfrm>
        <a:prstGeom prst="rect">
          <a:avLst/>
        </a:prstGeom>
        <a:solidFill>
          <a:schemeClr val="lt1"/>
        </a:solidFill>
        <a:ln w="254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60960" rIns="91440" bIns="60960" numCol="1" spcCol="1270" anchor="ctr" anchorCtr="0">
          <a:noAutofit/>
        </a:bodyPr>
        <a:lstStyle/>
        <a:p>
          <a:pPr marL="0" lvl="0" indent="0" algn="ctr" defTabSz="711200">
            <a:lnSpc>
              <a:spcPct val="90000"/>
            </a:lnSpc>
            <a:spcBef>
              <a:spcPct val="0"/>
            </a:spcBef>
            <a:spcAft>
              <a:spcPct val="35000"/>
            </a:spcAft>
            <a:buNone/>
          </a:pPr>
          <a:r>
            <a:rPr lang="en-US" sz="1600" b="0" kern="1200"/>
            <a:t>“Materials include annotations to support teachers on differentiation and scaffolding for students needing more support.”</a:t>
          </a:r>
        </a:p>
      </dsp:txBody>
      <dsp:txXfrm>
        <a:off x="3626430" y="1569334"/>
        <a:ext cx="2716187" cy="1629712"/>
      </dsp:txXfrm>
    </dsp:sp>
    <dsp:sp modelId="{6EF056EE-C20E-E440-A44D-EA924A8F8F16}">
      <dsp:nvSpPr>
        <dsp:cNvPr id="0" name=""/>
        <dsp:cNvSpPr/>
      </dsp:nvSpPr>
      <dsp:spPr>
        <a:xfrm>
          <a:off x="6569691" y="1572773"/>
          <a:ext cx="2716187" cy="1629712"/>
        </a:xfrm>
        <a:prstGeom prst="round1Rect">
          <a:avLst/>
        </a:prstGeom>
        <a:solidFill>
          <a:schemeClr val="lt1"/>
        </a:solidFill>
        <a:ln w="254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60960" rIns="91440" bIns="60960" numCol="1" spcCol="1270" anchor="ctr" anchorCtr="0">
          <a:noAutofit/>
        </a:bodyPr>
        <a:lstStyle/>
        <a:p>
          <a:pPr marL="0" lvl="0" indent="0" algn="ctr" defTabSz="711200">
            <a:lnSpc>
              <a:spcPct val="90000"/>
            </a:lnSpc>
            <a:spcBef>
              <a:spcPct val="0"/>
            </a:spcBef>
            <a:spcAft>
              <a:spcPct val="35000"/>
            </a:spcAft>
            <a:buNone/>
          </a:pPr>
          <a:r>
            <a:rPr lang="en-US" sz="1600" b="0" kern="1200"/>
            <a:t>“Text materials are inclusive and representative of a wide range of culturally diverse backgrounds </a:t>
          </a:r>
          <a:br>
            <a:rPr lang="en-US" sz="1600" b="0" kern="1200"/>
          </a:br>
          <a:r>
            <a:rPr lang="en-US" sz="1600" b="0" kern="1200"/>
            <a:t>and experiences.”</a:t>
          </a:r>
        </a:p>
      </dsp:txBody>
      <dsp:txXfrm>
        <a:off x="6569691" y="1572773"/>
        <a:ext cx="2636631" cy="1629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53D5F-9A42-B948-B34E-9B3C197B9186}">
      <dsp:nvSpPr>
        <dsp:cNvPr id="0" name=""/>
        <dsp:cNvSpPr/>
      </dsp:nvSpPr>
      <dsp:spPr>
        <a:xfrm flipH="1">
          <a:off x="580036" y="129893"/>
          <a:ext cx="3712158" cy="1856079"/>
        </a:xfrm>
        <a:prstGeom prst="round1Rect">
          <a:avLst/>
        </a:prstGeom>
        <a:solidFill>
          <a:schemeClr val="lt1">
            <a:hueOff val="0"/>
            <a:satOff val="0"/>
            <a:lumOff val="0"/>
            <a:alphaOff val="0"/>
          </a:schemeClr>
        </a:solidFill>
        <a:ln w="254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711200" rtl="0">
            <a:lnSpc>
              <a:spcPct val="90000"/>
            </a:lnSpc>
            <a:spcBef>
              <a:spcPct val="0"/>
            </a:spcBef>
            <a:spcAft>
              <a:spcPct val="35000"/>
            </a:spcAft>
            <a:buNone/>
          </a:pPr>
          <a:r>
            <a:rPr lang="en-US" sz="1600" b="0" i="0" kern="1200"/>
            <a:t>The rubrics are designed to evaluate programs intended for use with all students during</a:t>
          </a:r>
          <a:r>
            <a:rPr lang="en-US" sz="1600" b="0" i="0" kern="1200">
              <a:latin typeface="Arial Black" panose="020B0A04020102020204"/>
            </a:rPr>
            <a:t> </a:t>
          </a:r>
          <a:r>
            <a:rPr lang="en-US" sz="1600" b="0" i="0" kern="1200"/>
            <a:t> </a:t>
          </a:r>
          <a:r>
            <a:rPr lang="en-US" sz="1600" b="0" i="0" kern="1200">
              <a:latin typeface="Arial Black" panose="020B0A04020102020204"/>
            </a:rPr>
            <a:t>core literacy instruction.</a:t>
          </a:r>
          <a:r>
            <a:rPr lang="en-US" sz="1600" b="0" i="0" kern="1200"/>
            <a:t> They are not designed to evaluate programs for sub-groups of students. </a:t>
          </a:r>
          <a:endParaRPr lang="en-US" sz="1600" kern="1200"/>
        </a:p>
      </dsp:txBody>
      <dsp:txXfrm>
        <a:off x="670642" y="129893"/>
        <a:ext cx="3621552" cy="1856079"/>
      </dsp:txXfrm>
    </dsp:sp>
    <dsp:sp modelId="{F6F206CB-F01C-1949-91F9-428F8D1C5D1B}">
      <dsp:nvSpPr>
        <dsp:cNvPr id="0" name=""/>
        <dsp:cNvSpPr/>
      </dsp:nvSpPr>
      <dsp:spPr>
        <a:xfrm>
          <a:off x="4493691" y="129893"/>
          <a:ext cx="3712158" cy="1856079"/>
        </a:xfrm>
        <a:prstGeom prst="round1Rect">
          <a:avLst/>
        </a:prstGeom>
        <a:solidFill>
          <a:schemeClr val="lt1">
            <a:hueOff val="0"/>
            <a:satOff val="0"/>
            <a:lumOff val="0"/>
            <a:alphaOff val="0"/>
          </a:schemeClr>
        </a:solidFill>
        <a:ln w="254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711200" rtl="0">
            <a:lnSpc>
              <a:spcPct val="90000"/>
            </a:lnSpc>
            <a:spcBef>
              <a:spcPct val="0"/>
            </a:spcBef>
            <a:spcAft>
              <a:spcPct val="35000"/>
            </a:spcAft>
            <a:buNone/>
          </a:pPr>
          <a:r>
            <a:rPr lang="en-US" sz="1600" b="0" i="0" kern="1200"/>
            <a:t>Divisions may continue to use programs intended for these special populations outside </a:t>
          </a:r>
          <a:r>
            <a:rPr lang="en-US" sz="1600" b="0" i="0" kern="1200">
              <a:latin typeface="Arial Black" panose="020B0A04020102020204"/>
            </a:rPr>
            <a:t> </a:t>
          </a:r>
          <a:br>
            <a:rPr lang="en-US" sz="1600" b="0" i="0" kern="1200"/>
          </a:br>
          <a:r>
            <a:rPr lang="en-US" sz="1600" b="0" i="0" kern="1200"/>
            <a:t>of</a:t>
          </a:r>
          <a:r>
            <a:rPr lang="en-US" sz="1600" b="0" i="0" kern="1200">
              <a:latin typeface="Arial Black" panose="020B0A04020102020204"/>
            </a:rPr>
            <a:t> </a:t>
          </a:r>
          <a:r>
            <a:rPr lang="en-US" sz="1600" b="1" i="0" kern="1200">
              <a:latin typeface="Arial Black" panose="020B0A04020102020204"/>
            </a:rPr>
            <a:t>core</a:t>
          </a:r>
          <a:r>
            <a:rPr lang="en-US" sz="1600" b="1" kern="1200">
              <a:latin typeface="Arial Black" panose="020B0A04020102020204"/>
            </a:rPr>
            <a:t> literacy instruction.</a:t>
          </a:r>
          <a:endParaRPr lang="en-US" sz="1600" b="1" kern="1200"/>
        </a:p>
      </dsp:txBody>
      <dsp:txXfrm>
        <a:off x="4493691" y="129893"/>
        <a:ext cx="3621552" cy="1856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AB261-D78C-3A48-92D7-EF1CDE516D7A}">
      <dsp:nvSpPr>
        <dsp:cNvPr id="0" name=""/>
        <dsp:cNvSpPr/>
      </dsp:nvSpPr>
      <dsp:spPr>
        <a:xfrm>
          <a:off x="2822" y="905"/>
          <a:ext cx="5775043" cy="1884358"/>
        </a:xfrm>
        <a:prstGeom prst="round1Rect">
          <a:avLst/>
        </a:prstGeom>
        <a:solidFill>
          <a:schemeClr val="lt1">
            <a:hueOff val="0"/>
            <a:satOff val="0"/>
            <a:lumOff val="0"/>
            <a:alphaOff val="0"/>
          </a:schemeClr>
        </a:solidFill>
        <a:ln w="254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53340" rIns="91440" bIns="53340" numCol="1" spcCol="1270" anchor="ctr" anchorCtr="0">
          <a:noAutofit/>
        </a:bodyPr>
        <a:lstStyle/>
        <a:p>
          <a:pPr marL="0" lvl="0" indent="0" algn="l" defTabSz="622300" rtl="0">
            <a:lnSpc>
              <a:spcPct val="90000"/>
            </a:lnSpc>
            <a:spcBef>
              <a:spcPct val="0"/>
            </a:spcBef>
            <a:spcAft>
              <a:spcPct val="35000"/>
            </a:spcAft>
            <a:buNone/>
          </a:pPr>
          <a:r>
            <a:rPr lang="en-US" sz="1400" b="1" i="0" u="none" strike="noStrike" kern="1200">
              <a:effectLst/>
              <a:latin typeface="Arial"/>
              <a:cs typeface="Arial"/>
            </a:rPr>
            <a:t>Materials</a:t>
          </a:r>
          <a:r>
            <a:rPr lang="en-US" sz="1400" b="0" i="0" u="none" strike="noStrike" kern="1200">
              <a:effectLst/>
              <a:latin typeface="Arial"/>
              <a:cs typeface="Arial"/>
            </a:rPr>
            <a:t> are defined as </a:t>
          </a:r>
          <a:r>
            <a:rPr lang="en-US" sz="1400" b="1" i="1" u="none" strike="noStrike" kern="1200">
              <a:effectLst/>
              <a:latin typeface="Arial"/>
              <a:cs typeface="Arial"/>
            </a:rPr>
            <a:t>resources that teachers incorporate to support instruction and facilitate student learning</a:t>
          </a:r>
          <a:r>
            <a:rPr lang="en-US" sz="1400" b="1" i="0" u="none" strike="noStrike" kern="1200">
              <a:effectLst/>
              <a:latin typeface="Arial"/>
              <a:cs typeface="Arial"/>
            </a:rPr>
            <a:t>.</a:t>
          </a:r>
          <a:r>
            <a:rPr lang="en-US" sz="1400" b="0" i="0" u="none" strike="noStrike" kern="1200">
              <a:effectLst/>
              <a:latin typeface="Arial"/>
              <a:cs typeface="Arial"/>
            </a:rPr>
            <a:t> These types of resources are online and in print and include books, text sets, magazines, newspapers, articles, workbooks, etc. Quality materials include content that supports literacy development. Materials do not require, nor often include, a scope and sequence, teacher’s manuals, implementation, or the like.    </a:t>
          </a:r>
          <a:endParaRPr lang="en-US" sz="1400" i="0" kern="1200">
            <a:latin typeface="Arial"/>
            <a:cs typeface="Arial"/>
          </a:endParaRPr>
        </a:p>
      </dsp:txBody>
      <dsp:txXfrm>
        <a:off x="2822" y="905"/>
        <a:ext cx="5683056" cy="1884358"/>
      </dsp:txXfrm>
    </dsp:sp>
    <dsp:sp modelId="{F728EC6B-91EE-9D49-9F3F-73734B757DDD}">
      <dsp:nvSpPr>
        <dsp:cNvPr id="0" name=""/>
        <dsp:cNvSpPr/>
      </dsp:nvSpPr>
      <dsp:spPr>
        <a:xfrm flipH="1">
          <a:off x="2822" y="2040642"/>
          <a:ext cx="5775043" cy="1884358"/>
        </a:xfrm>
        <a:prstGeom prst="round1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53340" rIns="91440" bIns="53340" numCol="1" spcCol="1270" anchor="ctr" anchorCtr="0">
          <a:noAutofit/>
        </a:bodyPr>
        <a:lstStyle/>
        <a:p>
          <a:pPr marL="0" lvl="0" indent="0" algn="l" defTabSz="622300" rtl="0">
            <a:lnSpc>
              <a:spcPct val="90000"/>
            </a:lnSpc>
            <a:spcBef>
              <a:spcPct val="0"/>
            </a:spcBef>
            <a:spcAft>
              <a:spcPct val="35000"/>
            </a:spcAft>
            <a:buNone/>
          </a:pPr>
          <a:r>
            <a:rPr lang="en-US" sz="1400" b="0" i="0" u="none" strike="noStrike" kern="1200">
              <a:effectLst/>
              <a:latin typeface="Arial"/>
              <a:cs typeface="Arial"/>
            </a:rPr>
            <a:t>An </a:t>
          </a:r>
          <a:r>
            <a:rPr lang="en-US" sz="1400" b="1" i="0" u="none" strike="noStrike" kern="1200">
              <a:effectLst/>
              <a:latin typeface="Arial"/>
              <a:cs typeface="Arial"/>
            </a:rPr>
            <a:t>approach</a:t>
          </a:r>
          <a:r>
            <a:rPr lang="en-US" sz="1400" b="0" i="0" u="none" strike="noStrike" kern="1200">
              <a:effectLst/>
              <a:latin typeface="Arial"/>
              <a:cs typeface="Arial"/>
            </a:rPr>
            <a:t> is defined as </a:t>
          </a:r>
          <a:r>
            <a:rPr lang="en-US" sz="1400" b="1" i="0" u="none" strike="noStrike" kern="1200">
              <a:effectLst/>
              <a:latin typeface="Arial"/>
              <a:cs typeface="Arial"/>
            </a:rPr>
            <a:t>a </a:t>
          </a:r>
          <a:r>
            <a:rPr lang="en-US" sz="1400" b="1" i="1" u="none" strike="noStrike" kern="1200">
              <a:effectLst/>
              <a:latin typeface="Arial"/>
              <a:cs typeface="Arial"/>
            </a:rPr>
            <a:t>sequence of instructional routines designed for implementation of core, supplemental, or intervention programs</a:t>
          </a:r>
          <a:r>
            <a:rPr lang="en-US" sz="1400" b="1" i="0" u="none" strike="noStrike" kern="1200">
              <a:effectLst/>
              <a:latin typeface="Arial"/>
              <a:cs typeface="Arial"/>
            </a:rPr>
            <a:t>.</a:t>
          </a:r>
          <a:r>
            <a:rPr lang="en-US" sz="1400" b="0" i="0" u="none" strike="noStrike" kern="1200">
              <a:effectLst/>
              <a:latin typeface="Arial"/>
              <a:cs typeface="Arial"/>
            </a:rPr>
            <a:t> The instructional routines can include specific language or prompts. Approaches often require extensive teacher training before effective implementation can occur.   </a:t>
          </a:r>
          <a:endParaRPr lang="en-US" sz="1400" i="0" kern="1200">
            <a:latin typeface="Arial"/>
            <a:cs typeface="Arial"/>
          </a:endParaRPr>
        </a:p>
      </dsp:txBody>
      <dsp:txXfrm>
        <a:off x="94809" y="2040642"/>
        <a:ext cx="5683056" cy="18843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C70E2-246C-47D6-A9A9-A54927FCC074}" type="datetimeFigureOut">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7DB27-452F-4BCD-A5D3-56F6DE57C680}" type="slidenum">
              <a:t>‹#›</a:t>
            </a:fld>
            <a:endParaRPr lang="en-US"/>
          </a:p>
        </p:txBody>
      </p:sp>
    </p:spTree>
    <p:extLst>
      <p:ext uri="{BB962C8B-B14F-4D97-AF65-F5344CB8AC3E}">
        <p14:creationId xmlns:p14="http://schemas.microsoft.com/office/powerpoint/2010/main" val="226097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With the passage of the Virginia Literacy Act (VLA) in the 2022 General Assembly, Virginia is taking the lead nationwide to improve early literacy outcomes for Virginia’s young learners. Through the VLA, the Virginia Department of Education (VDOE) will support school divisions through a multi-year effort with tools, resources, technical assistance and funding.</a:t>
            </a:r>
          </a:p>
          <a:p>
            <a:r>
              <a:rPr lang="en-US"/>
              <a:t>Beginning in the 2024-2025 school year:</a:t>
            </a:r>
          </a:p>
          <a:p>
            <a:pPr marL="171450" indent="-171450">
              <a:buFont typeface="Arial"/>
              <a:buChar char="•"/>
            </a:pPr>
            <a:r>
              <a:rPr lang="en-US" b="1"/>
              <a:t>Every student in kindergarten</a:t>
            </a:r>
            <a:r>
              <a:rPr lang="en-US"/>
              <a:t> to grade five will receive core literacy instruction based in scientifically based reading research and evidence-based literacy instruction, as defined in the VLA. Students in kindergarten through grade eight will also receive evidence-based supplemental instruction and intervention, as outlined in an individualized student reading plan, if they do not meet literacy benchmarks.</a:t>
            </a:r>
            <a:endParaRPr lang="en-US">
              <a:cs typeface="Calibri"/>
            </a:endParaRPr>
          </a:p>
          <a:p>
            <a:pPr marL="171450" indent="-171450">
              <a:buFont typeface="Arial"/>
              <a:buChar char="•"/>
            </a:pPr>
            <a:r>
              <a:rPr lang="en-US" b="1"/>
              <a:t>Every family</a:t>
            </a:r>
            <a:r>
              <a:rPr lang="en-US"/>
              <a:t> will have access to online resources to support literacy development at home, and will be able to participate in the development of their child’s student reading plan, if their child does not meet literacy benchmarks.</a:t>
            </a:r>
            <a:endParaRPr lang="en-US">
              <a:cs typeface="Calibri"/>
            </a:endParaRPr>
          </a:p>
          <a:p>
            <a:pPr marL="171450" indent="-171450">
              <a:buFont typeface="Arial"/>
              <a:buChar char="•"/>
            </a:pPr>
            <a:r>
              <a:rPr lang="en-US" b="1"/>
              <a:t>Every teacher</a:t>
            </a:r>
            <a:r>
              <a:rPr lang="en-US"/>
              <a:t> will use evidence-based literacy curriculum, assess student learning using approved literacy screeners, use student-level data to inform instruction and intervention, and participate in pre-service preparation or training on evidence-based literacy instruction.</a:t>
            </a:r>
            <a:endParaRPr lang="en-US">
              <a:cs typeface="Calibri"/>
            </a:endParaRPr>
          </a:p>
          <a:p>
            <a:pPr marL="171450" indent="-171450">
              <a:buFont typeface="Arial"/>
              <a:buChar char="•"/>
            </a:pPr>
            <a:r>
              <a:rPr lang="en-US" b="1"/>
              <a:t>Every reading specialist, </a:t>
            </a:r>
            <a:r>
              <a:rPr lang="en-US"/>
              <a:t>in consultation with classroom teachers, will coordinate and oversee intervention for students not meeting literacy benchmarks, and will develop and monitor student progress on student reading plans, working closely with families and teachers.</a:t>
            </a:r>
            <a:endParaRPr lang="en-US">
              <a:cs typeface="Calibri"/>
            </a:endParaRPr>
          </a:p>
          <a:p>
            <a:pPr marL="171450" indent="-171450">
              <a:buFont typeface="Arial"/>
              <a:buChar char="•"/>
            </a:pPr>
            <a:r>
              <a:rPr lang="en-US" b="1"/>
              <a:t>Every division </a:t>
            </a:r>
            <a:r>
              <a:rPr lang="en-US"/>
              <a:t>will develop a literacy plan, ensure the use of evidence-based literacy curriculum, staff enough reading specialists to support intervention needs, and provide professional development to support teachers, reading specialists, and principals.</a:t>
            </a:r>
            <a:endParaRPr lang="en-US">
              <a:cs typeface="Calibri"/>
            </a:endParaRPr>
          </a:p>
          <a:p>
            <a:pPr marL="0" lvl="0" indent="0" algn="l">
              <a:lnSpc>
                <a:spcPct val="100000"/>
              </a:lnSpc>
              <a:spcBef>
                <a:spcPts val="0"/>
              </a:spcBef>
              <a:spcAft>
                <a:spcPts val="0"/>
              </a:spcAft>
              <a:buSzPts val="1400"/>
              <a:buNone/>
            </a:pPr>
            <a:endParaRPr>
              <a:cs typeface="Calibri"/>
            </a:endParaRPr>
          </a:p>
        </p:txBody>
      </p:sp>
      <p:sp>
        <p:nvSpPr>
          <p:cNvPr id="372" name="Google Shape;37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7C37F8-442E-5948-B2A5-3DD4B2D4D2F7}" type="slidenum">
              <a:rPr lang="en-US" smtClean="0"/>
              <a:t>19</a:t>
            </a:fld>
            <a:endParaRPr lang="en-US"/>
          </a:p>
        </p:txBody>
      </p:sp>
    </p:spTree>
    <p:extLst>
      <p:ext uri="{BB962C8B-B14F-4D97-AF65-F5344CB8AC3E}">
        <p14:creationId xmlns:p14="http://schemas.microsoft.com/office/powerpoint/2010/main" val="392708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screener allows us to know where a student scored on a continuum of risk for developing reading difficulties. </a:t>
            </a:r>
          </a:p>
        </p:txBody>
      </p:sp>
      <p:sp>
        <p:nvSpPr>
          <p:cNvPr id="4" name="Slide Number Placeholder 3"/>
          <p:cNvSpPr>
            <a:spLocks noGrp="1"/>
          </p:cNvSpPr>
          <p:nvPr>
            <p:ph type="sldNum" sz="quarter" idx="5"/>
          </p:nvPr>
        </p:nvSpPr>
        <p:spPr/>
        <p:txBody>
          <a:bodyPr/>
          <a:lstStyle/>
          <a:p>
            <a:fld id="{5547DB27-452F-4BCD-A5D3-56F6DE57C680}" type="slidenum">
              <a:rPr lang="en-US"/>
              <a:t>22</a:t>
            </a:fld>
            <a:endParaRPr lang="en-US"/>
          </a:p>
        </p:txBody>
      </p:sp>
    </p:spTree>
    <p:extLst>
      <p:ext uri="{BB962C8B-B14F-4D97-AF65-F5344CB8AC3E}">
        <p14:creationId xmlns:p14="http://schemas.microsoft.com/office/powerpoint/2010/main" val="257476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this segment, we will review the regulations for gifted services related to the Virginia Literacy Act, discuss school division responsibilities and division literacy plan expectations, explore common myths about the VLA and gifted students, and review potential next steps for divisions. </a:t>
            </a:r>
          </a:p>
        </p:txBody>
      </p:sp>
      <p:sp>
        <p:nvSpPr>
          <p:cNvPr id="4" name="Slide Number Placeholder 3"/>
          <p:cNvSpPr>
            <a:spLocks noGrp="1"/>
          </p:cNvSpPr>
          <p:nvPr>
            <p:ph type="sldNum" sz="quarter" idx="5"/>
          </p:nvPr>
        </p:nvSpPr>
        <p:spPr/>
        <p:txBody>
          <a:bodyPr/>
          <a:lstStyle/>
          <a:p>
            <a:fld id="{5547DB27-452F-4BCD-A5D3-56F6DE57C680}" type="slidenum">
              <a:rPr lang="en-US"/>
              <a:t>8</a:t>
            </a:fld>
            <a:endParaRPr lang="en-US"/>
          </a:p>
        </p:txBody>
      </p:sp>
    </p:spTree>
    <p:extLst>
      <p:ext uri="{BB962C8B-B14F-4D97-AF65-F5344CB8AC3E}">
        <p14:creationId xmlns:p14="http://schemas.microsoft.com/office/powerpoint/2010/main" val="185346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 am aware that many of you are already familiar with the regulations that govern gifted education, but to level set with all, I want to review the service requirements of the regulations. Gifted students are required to be served in an instructional setting that provides appropriately differentiated curriculum and instruction. The definition of appropriately differentiated curriculum is on the slide. Please note that divisions have an obligation to ensure that students have access to differentiated curriculum that should include advanced content and pacing of instruction. As a local control state, gifted programming varies around the Commonwealth, but divisions must work internally to meet the needs of their gifted students in this way.  </a:t>
            </a:r>
          </a:p>
        </p:txBody>
      </p:sp>
      <p:sp>
        <p:nvSpPr>
          <p:cNvPr id="4" name="Slide Number Placeholder 3"/>
          <p:cNvSpPr>
            <a:spLocks noGrp="1"/>
          </p:cNvSpPr>
          <p:nvPr>
            <p:ph type="sldNum" sz="quarter" idx="5"/>
          </p:nvPr>
        </p:nvSpPr>
        <p:spPr/>
        <p:txBody>
          <a:bodyPr/>
          <a:lstStyle/>
          <a:p>
            <a:fld id="{5547DB27-452F-4BCD-A5D3-56F6DE57C680}" type="slidenum">
              <a:rPr lang="en-US"/>
              <a:t>9</a:t>
            </a:fld>
            <a:endParaRPr lang="en-US"/>
          </a:p>
        </p:txBody>
      </p:sp>
    </p:spTree>
    <p:extLst>
      <p:ext uri="{BB962C8B-B14F-4D97-AF65-F5344CB8AC3E}">
        <p14:creationId xmlns:p14="http://schemas.microsoft.com/office/powerpoint/2010/main" val="255517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School divisions will need to collaborate to ensure that provisions of the Virginia Literacy Act, regulations for gifted education, and school board approved local plans are working in harmony to meet the needs of their gifted students. Most likely, this will require flexibility in the literacy block. </a:t>
            </a:r>
          </a:p>
        </p:txBody>
      </p:sp>
      <p:sp>
        <p:nvSpPr>
          <p:cNvPr id="4" name="Slide Number Placeholder 3"/>
          <p:cNvSpPr>
            <a:spLocks noGrp="1"/>
          </p:cNvSpPr>
          <p:nvPr>
            <p:ph type="sldNum" sz="quarter" idx="5"/>
          </p:nvPr>
        </p:nvSpPr>
        <p:spPr/>
        <p:txBody>
          <a:bodyPr/>
          <a:lstStyle/>
          <a:p>
            <a:fld id="{5547DB27-452F-4BCD-A5D3-56F6DE57C680}" type="slidenum">
              <a:rPr lang="en-US"/>
              <a:t>10</a:t>
            </a:fld>
            <a:endParaRPr lang="en-US"/>
          </a:p>
        </p:txBody>
      </p:sp>
    </p:spTree>
    <p:extLst>
      <p:ext uri="{BB962C8B-B14F-4D97-AF65-F5344CB8AC3E}">
        <p14:creationId xmlns:p14="http://schemas.microsoft.com/office/powerpoint/2010/main" val="207471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Per the instructions of the Division Literacy Plan, divisions can use additional materials with the core curriculum to meet the needs of gifted students. While gifted students must have access to the core curriculum, flexibility exists for divisions to utilize additional or enrichment materials to ensure that gifted students experience growth during the language arts block. Data should be used to drive the use of other materials. If a gifted student has mastered certain areas, additional materials, including enrichment items in core curriculums, should be used to provide appropriately differentiated curriculum and instruction. If a gifted student is struggling in certain areas, greater and more consistent use of the core curriculum is expected. </a:t>
            </a:r>
          </a:p>
        </p:txBody>
      </p:sp>
      <p:sp>
        <p:nvSpPr>
          <p:cNvPr id="4" name="Slide Number Placeholder 3"/>
          <p:cNvSpPr>
            <a:spLocks noGrp="1"/>
          </p:cNvSpPr>
          <p:nvPr>
            <p:ph type="sldNum" sz="quarter" idx="5"/>
          </p:nvPr>
        </p:nvSpPr>
        <p:spPr/>
        <p:txBody>
          <a:bodyPr/>
          <a:lstStyle/>
          <a:p>
            <a:fld id="{5547DB27-452F-4BCD-A5D3-56F6DE57C680}" type="slidenum">
              <a:rPr lang="en-US"/>
              <a:t>11</a:t>
            </a:fld>
            <a:endParaRPr lang="en-US"/>
          </a:p>
        </p:txBody>
      </p:sp>
    </p:spTree>
    <p:extLst>
      <p:ext uri="{BB962C8B-B14F-4D97-AF65-F5344CB8AC3E}">
        <p14:creationId xmlns:p14="http://schemas.microsoft.com/office/powerpoint/2010/main" val="1083208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For me, one of the biggest takeaways for divisions after this webinar is the need for increased communication and understanding between gifted education leaders and literacy leaders in  divisions. This may require collaborative meetings that could include looking at core curriculum for enrichment opportunities. I also recommend reviewing your division's local plan for gifted education to ensure fidelity. Observations are beneficial in this work and I would encourage all division leaders to visit classrooms with gifted students to see if the current model is working for those students and if not, explore flexible options to meet the needs of all students.  My contact information is on the last slide and as always, if I can support you in any way, please don't hesitate to reach out. I'm so pleased to introduce the VLP team and have them present on the review process. </a:t>
            </a:r>
          </a:p>
        </p:txBody>
      </p:sp>
      <p:sp>
        <p:nvSpPr>
          <p:cNvPr id="4" name="Slide Number Placeholder 3"/>
          <p:cNvSpPr>
            <a:spLocks noGrp="1"/>
          </p:cNvSpPr>
          <p:nvPr>
            <p:ph type="sldNum" sz="quarter" idx="5"/>
          </p:nvPr>
        </p:nvSpPr>
        <p:spPr/>
        <p:txBody>
          <a:bodyPr/>
          <a:lstStyle/>
          <a:p>
            <a:fld id="{5547DB27-452F-4BCD-A5D3-56F6DE57C680}" type="slidenum">
              <a:rPr lang="en-US"/>
              <a:t>12</a:t>
            </a:fld>
            <a:endParaRPr lang="en-US"/>
          </a:p>
        </p:txBody>
      </p:sp>
    </p:spTree>
    <p:extLst>
      <p:ext uri="{BB962C8B-B14F-4D97-AF65-F5344CB8AC3E}">
        <p14:creationId xmlns:p14="http://schemas.microsoft.com/office/powerpoint/2010/main" val="3238099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7DB27-452F-4BCD-A5D3-56F6DE57C680}" type="slidenum">
              <a:rPr lang="en-US" smtClean="0"/>
              <a:t>13</a:t>
            </a:fld>
            <a:endParaRPr lang="en-US"/>
          </a:p>
        </p:txBody>
      </p:sp>
    </p:spTree>
    <p:extLst>
      <p:ext uri="{BB962C8B-B14F-4D97-AF65-F5344CB8AC3E}">
        <p14:creationId xmlns:p14="http://schemas.microsoft.com/office/powerpoint/2010/main" val="4091552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pic>
        <p:nvPicPr>
          <p:cNvPr id="9" name="Picture 8" descr="Virginia Department of Education Logo">
            <a:extLst>
              <a:ext uri="{FF2B5EF4-FFF2-40B4-BE49-F238E27FC236}">
                <a16:creationId xmlns:a16="http://schemas.microsoft.com/office/drawing/2014/main" id="{E906BC5D-AD27-F662-9404-B2ABC255B9A8}"/>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rcRect/>
          <a:stretch/>
        </p:blipFill>
        <p:spPr>
          <a:xfrm>
            <a:off x="4748713" y="1870364"/>
            <a:ext cx="6809373" cy="4668548"/>
          </a:xfrm>
          <a:prstGeom prst="rect">
            <a:avLst/>
          </a:prstGeom>
        </p:spPr>
      </p:pic>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D541-267A-DAF0-C4B8-B92F657E07DD}"/>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5" name="Date Placeholder 4"/>
          <p:cNvSpPr>
            <a:spLocks noGrp="1"/>
          </p:cNvSpPr>
          <p:nvPr>
            <p:ph type="dt" sz="half" idx="10"/>
          </p:nvPr>
        </p:nvSpPr>
        <p:spPr/>
        <p:txBody>
          <a:bodyPr/>
          <a:lstStyle/>
          <a:p>
            <a:fld id="{F06C96A5-1280-4BBD-93AB-AD67D678B93B}" type="datetime1">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2590-EA3D-2431-8ECC-6E434A51295E}"/>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B387-EEF6-85E8-878F-7654D7B03C94}"/>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D157-36F0-A5D1-DE89-F14DFFE208CB}"/>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17859DFB-BBD1-424E-8E61-D0F07BC8954A}" type="datetime1">
              <a:rPr lang="en-US" smtClean="0"/>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768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602081-E9F0-57CF-86D7-C500048CB943}"/>
              </a:ext>
            </a:extLst>
          </p:cNvPr>
          <p:cNvSpPr/>
          <p:nvPr userDrawn="1"/>
        </p:nvSpPr>
        <p:spPr>
          <a:xfrm>
            <a:off x="0" y="6033307"/>
            <a:ext cx="12192000" cy="824693"/>
          </a:xfrm>
          <a:prstGeom prst="rect">
            <a:avLst/>
          </a:prstGeom>
          <a:solidFill>
            <a:srgbClr val="0B27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5D86F53-67D0-087F-DFC0-A458FF6B030E}"/>
              </a:ext>
            </a:extLst>
          </p:cNvPr>
          <p:cNvCxnSpPr>
            <a:cxnSpLocks/>
          </p:cNvCxnSpPr>
          <p:nvPr userDrawn="1"/>
        </p:nvCxnSpPr>
        <p:spPr>
          <a:xfrm flipV="1">
            <a:off x="0" y="6010663"/>
            <a:ext cx="12192000" cy="1"/>
          </a:xfrm>
          <a:prstGeom prst="line">
            <a:avLst/>
          </a:prstGeom>
          <a:ln w="50800">
            <a:solidFill>
              <a:srgbClr val="39B9D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8D0480A-96E2-0802-0167-7B3DB60B196B}"/>
              </a:ext>
            </a:extLst>
          </p:cNvPr>
          <p:cNvPicPr>
            <a:picLocks noChangeAspect="1"/>
          </p:cNvPicPr>
          <p:nvPr userDrawn="1"/>
        </p:nvPicPr>
        <p:blipFill rotWithShape="1">
          <a:blip r:embed="rId2"/>
          <a:srcRect l="37" r="37"/>
          <a:stretch/>
        </p:blipFill>
        <p:spPr>
          <a:xfrm>
            <a:off x="9069620" y="6339794"/>
            <a:ext cx="2762645" cy="237574"/>
          </a:xfrm>
          <a:prstGeom prst="rect">
            <a:avLst/>
          </a:prstGeom>
        </p:spPr>
      </p:pic>
      <p:sp>
        <p:nvSpPr>
          <p:cNvPr id="5" name="Chart Placeholder 4">
            <a:extLst>
              <a:ext uri="{FF2B5EF4-FFF2-40B4-BE49-F238E27FC236}">
                <a16:creationId xmlns:a16="http://schemas.microsoft.com/office/drawing/2014/main" id="{F0BADC23-844E-D2E6-C3A7-798187E01BD2}"/>
              </a:ext>
            </a:extLst>
          </p:cNvPr>
          <p:cNvSpPr>
            <a:spLocks noGrp="1"/>
          </p:cNvSpPr>
          <p:nvPr>
            <p:ph type="chart" sz="quarter" idx="10"/>
          </p:nvPr>
        </p:nvSpPr>
        <p:spPr>
          <a:xfrm>
            <a:off x="838201" y="2073275"/>
            <a:ext cx="10515600" cy="3535363"/>
          </a:xfrm>
        </p:spPr>
        <p:txBody>
          <a:bodyPr/>
          <a:lstStyle/>
          <a:p>
            <a:endParaRPr lang="en-US"/>
          </a:p>
        </p:txBody>
      </p:sp>
      <p:pic>
        <p:nvPicPr>
          <p:cNvPr id="4" name="Picture 3" descr="Text&#10;&#10;Description automatically generated with medium confidence">
            <a:extLst>
              <a:ext uri="{FF2B5EF4-FFF2-40B4-BE49-F238E27FC236}">
                <a16:creationId xmlns:a16="http://schemas.microsoft.com/office/drawing/2014/main" id="{1DA7CC45-A58B-73E2-7F04-097D6C9C4D85}"/>
              </a:ext>
            </a:extLst>
          </p:cNvPr>
          <p:cNvPicPr>
            <a:picLocks noChangeAspect="1"/>
          </p:cNvPicPr>
          <p:nvPr userDrawn="1"/>
        </p:nvPicPr>
        <p:blipFill>
          <a:blip r:embed="rId3"/>
          <a:stretch>
            <a:fillRect/>
          </a:stretch>
        </p:blipFill>
        <p:spPr>
          <a:xfrm>
            <a:off x="202964" y="6085510"/>
            <a:ext cx="1722088" cy="717167"/>
          </a:xfrm>
          <a:prstGeom prst="rect">
            <a:avLst/>
          </a:prstGeom>
        </p:spPr>
      </p:pic>
      <p:sp>
        <p:nvSpPr>
          <p:cNvPr id="11" name="Title 1">
            <a:extLst>
              <a:ext uri="{FF2B5EF4-FFF2-40B4-BE49-F238E27FC236}">
                <a16:creationId xmlns:a16="http://schemas.microsoft.com/office/drawing/2014/main" id="{DEBB24F4-B274-5AF7-D3EE-7002CF8CF1EC}"/>
              </a:ext>
            </a:extLst>
          </p:cNvPr>
          <p:cNvSpPr>
            <a:spLocks noGrp="1"/>
          </p:cNvSpPr>
          <p:nvPr>
            <p:ph type="title"/>
          </p:nvPr>
        </p:nvSpPr>
        <p:spPr>
          <a:xfrm>
            <a:off x="838200" y="11933"/>
            <a:ext cx="10515600" cy="1126804"/>
          </a:xfrm>
        </p:spPr>
        <p:txBody>
          <a:bodyPr>
            <a:normAutofit/>
          </a:bodyPr>
          <a:lstStyle>
            <a:lvl1pPr>
              <a:defRPr sz="3600"/>
            </a:lvl1pPr>
          </a:lstStyle>
          <a:p>
            <a:r>
              <a:rPr lang="en-US"/>
              <a:t>Click to edit Master title style</a:t>
            </a:r>
          </a:p>
        </p:txBody>
      </p:sp>
      <p:cxnSp>
        <p:nvCxnSpPr>
          <p:cNvPr id="12" name="Straight Connector 11">
            <a:extLst>
              <a:ext uri="{FF2B5EF4-FFF2-40B4-BE49-F238E27FC236}">
                <a16:creationId xmlns:a16="http://schemas.microsoft.com/office/drawing/2014/main" id="{5152A70C-482F-0159-099F-1D8D553AC8B9}"/>
              </a:ext>
            </a:extLst>
          </p:cNvPr>
          <p:cNvCxnSpPr>
            <a:cxnSpLocks/>
          </p:cNvCxnSpPr>
          <p:nvPr userDrawn="1"/>
        </p:nvCxnSpPr>
        <p:spPr>
          <a:xfrm>
            <a:off x="838200" y="1267572"/>
            <a:ext cx="105156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25">
            <a:extLst>
              <a:ext uri="{FF2B5EF4-FFF2-40B4-BE49-F238E27FC236}">
                <a16:creationId xmlns:a16="http://schemas.microsoft.com/office/drawing/2014/main" id="{CCCF55FF-1919-D053-E5D5-946521080AB0}"/>
              </a:ext>
            </a:extLst>
          </p:cNvPr>
          <p:cNvSpPr txBox="1"/>
          <p:nvPr userDrawn="1"/>
        </p:nvSpPr>
        <p:spPr>
          <a:xfrm>
            <a:off x="3873360" y="6392012"/>
            <a:ext cx="26000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2024 by the University of Virginia.</a:t>
            </a:r>
          </a:p>
          <a:p>
            <a:endParaRPr lang="en-US" sz="1200">
              <a:solidFill>
                <a:schemeClr val="bg1"/>
              </a:solidFill>
            </a:endParaRPr>
          </a:p>
        </p:txBody>
      </p:sp>
    </p:spTree>
    <p:extLst>
      <p:ext uri="{BB962C8B-B14F-4D97-AF65-F5344CB8AC3E}">
        <p14:creationId xmlns:p14="http://schemas.microsoft.com/office/powerpoint/2010/main" val="1747214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two columns without bulle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922732"/>
            <a:ext cx="4998720" cy="3767737"/>
          </a:xfrm>
        </p:spPr>
        <p:txBody>
          <a:bodyPr wrap="square" lIns="0">
            <a:normAutofit/>
          </a:bodyPr>
          <a:lstStyle>
            <a:lvl1pPr marL="0" indent="0">
              <a:buNone/>
              <a:defRPr sz="1600" b="0" i="0">
                <a:latin typeface="Franklin Gothic ATF" panose="020B0503060602040204" pitchFamily="34" charset="77"/>
              </a:defRPr>
            </a:lvl1pPr>
            <a:lvl2pPr marL="457200" indent="0" algn="l">
              <a:buNone/>
              <a:defRPr sz="1600" b="0" i="0">
                <a:latin typeface="Franklin Gothic ATF" panose="020B0503060602040204" pitchFamily="34" charset="77"/>
              </a:defRPr>
            </a:lvl2pPr>
            <a:lvl3pPr marL="914400" indent="0" algn="l">
              <a:buNone/>
              <a:defRPr sz="1600" b="0" i="0">
                <a:latin typeface="Franklin Gothic ATF" panose="020B0503060602040204" pitchFamily="34" charset="77"/>
              </a:defRPr>
            </a:lvl3pPr>
            <a:lvl4pPr marL="1371600" indent="0" algn="l">
              <a:buNone/>
              <a:defRPr sz="1600" b="0" i="0">
                <a:latin typeface="Franklin Gothic ATF" panose="020B0503060602040204" pitchFamily="34" charset="77"/>
              </a:defRPr>
            </a:lvl4pPr>
            <a:lvl5pPr marL="1828800" indent="0" algn="l">
              <a:buNone/>
              <a:defRPr sz="1600" b="0" i="0">
                <a:latin typeface="Franklin Gothic ATF" panose="020B0503060602040204" pitchFamily="34" charset="77"/>
              </a:defRPr>
            </a:lvl5pPr>
          </a:lstStyle>
          <a:p>
            <a:pPr lvl="0"/>
            <a:r>
              <a:rPr lang="en-US"/>
              <a:t>Click to edit Master text styles</a:t>
            </a:r>
          </a:p>
        </p:txBody>
      </p:sp>
      <p:sp>
        <p:nvSpPr>
          <p:cNvPr id="4" name="Content Placeholder 3"/>
          <p:cNvSpPr>
            <a:spLocks noGrp="1"/>
          </p:cNvSpPr>
          <p:nvPr>
            <p:ph sz="half" idx="2"/>
          </p:nvPr>
        </p:nvSpPr>
        <p:spPr>
          <a:xfrm>
            <a:off x="6355080" y="1922732"/>
            <a:ext cx="4998720" cy="3767734"/>
          </a:xfrm>
        </p:spPr>
        <p:txBody>
          <a:bodyPr>
            <a:normAutofit/>
          </a:bodyPr>
          <a:lstStyle>
            <a:lvl1pPr marL="0" indent="0">
              <a:buNone/>
              <a:defRPr sz="1600" b="0" i="0">
                <a:latin typeface="Franklin Gothic ATF" panose="020B0503060602040204" pitchFamily="34" charset="77"/>
              </a:defRPr>
            </a:lvl1pPr>
            <a:lvl2pPr marL="457200" indent="0">
              <a:buNone/>
              <a:defRPr sz="1600" b="0" i="0">
                <a:latin typeface="Franklin Gothic ATF" panose="020B0503060602040204" pitchFamily="34" charset="77"/>
              </a:defRPr>
            </a:lvl2pPr>
            <a:lvl3pPr marL="914400" indent="0">
              <a:buNone/>
              <a:defRPr sz="1600" b="0" i="0">
                <a:latin typeface="Franklin Gothic ATF" panose="020B0503060602040204" pitchFamily="34" charset="77"/>
              </a:defRPr>
            </a:lvl3pPr>
            <a:lvl4pPr marL="1371600" indent="0">
              <a:buNone/>
              <a:defRPr sz="1600" b="0" i="0">
                <a:latin typeface="Franklin Gothic ATF" panose="020B0503060602040204" pitchFamily="34" charset="77"/>
              </a:defRPr>
            </a:lvl4pPr>
            <a:lvl5pPr marL="1828800" indent="0">
              <a:buNone/>
              <a:defRPr sz="1600" b="0" i="0">
                <a:latin typeface="Franklin Gothic ATF" panose="020B0503060602040204" pitchFamily="34" charset="77"/>
              </a:defRPr>
            </a:lvl5pPr>
          </a:lstStyle>
          <a:p>
            <a:pPr lvl="0"/>
            <a:r>
              <a:rPr lang="en-US"/>
              <a:t>Click to edit Master text styles</a:t>
            </a:r>
          </a:p>
        </p:txBody>
      </p:sp>
      <p:sp>
        <p:nvSpPr>
          <p:cNvPr id="8" name="Rectangle 7">
            <a:extLst>
              <a:ext uri="{FF2B5EF4-FFF2-40B4-BE49-F238E27FC236}">
                <a16:creationId xmlns:a16="http://schemas.microsoft.com/office/drawing/2014/main" id="{2954AFD1-9323-CC50-BB14-B5CB4678F6A0}"/>
              </a:ext>
            </a:extLst>
          </p:cNvPr>
          <p:cNvSpPr/>
          <p:nvPr userDrawn="1"/>
        </p:nvSpPr>
        <p:spPr>
          <a:xfrm>
            <a:off x="0" y="6033307"/>
            <a:ext cx="12192000" cy="824693"/>
          </a:xfrm>
          <a:prstGeom prst="rect">
            <a:avLst/>
          </a:prstGeom>
          <a:solidFill>
            <a:srgbClr val="0B27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AB24C8F-A6DA-12F7-7FE3-C5944554323E}"/>
              </a:ext>
            </a:extLst>
          </p:cNvPr>
          <p:cNvCxnSpPr>
            <a:cxnSpLocks/>
          </p:cNvCxnSpPr>
          <p:nvPr userDrawn="1"/>
        </p:nvCxnSpPr>
        <p:spPr>
          <a:xfrm flipV="1">
            <a:off x="0" y="6010663"/>
            <a:ext cx="12192000" cy="1"/>
          </a:xfrm>
          <a:prstGeom prst="line">
            <a:avLst/>
          </a:prstGeom>
          <a:ln w="50800">
            <a:solidFill>
              <a:srgbClr val="39B9DF"/>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0A91867-8AA1-7D73-0555-34889BE5AABD}"/>
              </a:ext>
            </a:extLst>
          </p:cNvPr>
          <p:cNvPicPr>
            <a:picLocks noChangeAspect="1"/>
          </p:cNvPicPr>
          <p:nvPr userDrawn="1"/>
        </p:nvPicPr>
        <p:blipFill rotWithShape="1">
          <a:blip r:embed="rId2"/>
          <a:srcRect l="37" r="37"/>
          <a:stretch/>
        </p:blipFill>
        <p:spPr>
          <a:xfrm>
            <a:off x="9069620" y="6339794"/>
            <a:ext cx="2762645" cy="237574"/>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8A1516E8-377A-A599-F246-63A691344429}"/>
              </a:ext>
            </a:extLst>
          </p:cNvPr>
          <p:cNvPicPr>
            <a:picLocks noChangeAspect="1"/>
          </p:cNvPicPr>
          <p:nvPr userDrawn="1"/>
        </p:nvPicPr>
        <p:blipFill>
          <a:blip r:embed="rId3"/>
          <a:stretch>
            <a:fillRect/>
          </a:stretch>
        </p:blipFill>
        <p:spPr>
          <a:xfrm>
            <a:off x="202964" y="6085510"/>
            <a:ext cx="1722088" cy="717167"/>
          </a:xfrm>
          <a:prstGeom prst="rect">
            <a:avLst/>
          </a:prstGeom>
        </p:spPr>
      </p:pic>
      <p:sp>
        <p:nvSpPr>
          <p:cNvPr id="7" name="Title 1">
            <a:extLst>
              <a:ext uri="{FF2B5EF4-FFF2-40B4-BE49-F238E27FC236}">
                <a16:creationId xmlns:a16="http://schemas.microsoft.com/office/drawing/2014/main" id="{DFEF2D20-6F4C-AAE6-A7BE-FC6B97937186}"/>
              </a:ext>
            </a:extLst>
          </p:cNvPr>
          <p:cNvSpPr>
            <a:spLocks noGrp="1"/>
          </p:cNvSpPr>
          <p:nvPr>
            <p:ph type="title"/>
          </p:nvPr>
        </p:nvSpPr>
        <p:spPr>
          <a:xfrm>
            <a:off x="838200" y="11933"/>
            <a:ext cx="10515600" cy="1126804"/>
          </a:xfrm>
        </p:spPr>
        <p:txBody>
          <a:bodyPr>
            <a:normAutofit/>
          </a:bodyPr>
          <a:lstStyle>
            <a:lvl1pPr>
              <a:defRPr sz="3600"/>
            </a:lvl1pPr>
          </a:lstStyle>
          <a:p>
            <a:r>
              <a:rPr lang="en-US"/>
              <a:t>Click to edit Master title style</a:t>
            </a:r>
          </a:p>
        </p:txBody>
      </p:sp>
      <p:cxnSp>
        <p:nvCxnSpPr>
          <p:cNvPr id="11" name="Straight Connector 10">
            <a:extLst>
              <a:ext uri="{FF2B5EF4-FFF2-40B4-BE49-F238E27FC236}">
                <a16:creationId xmlns:a16="http://schemas.microsoft.com/office/drawing/2014/main" id="{B4166BF5-3473-737A-6847-232AA347A2CB}"/>
              </a:ext>
            </a:extLst>
          </p:cNvPr>
          <p:cNvCxnSpPr>
            <a:cxnSpLocks/>
          </p:cNvCxnSpPr>
          <p:nvPr userDrawn="1"/>
        </p:nvCxnSpPr>
        <p:spPr>
          <a:xfrm>
            <a:off x="838200" y="1267572"/>
            <a:ext cx="105156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25">
            <a:extLst>
              <a:ext uri="{FF2B5EF4-FFF2-40B4-BE49-F238E27FC236}">
                <a16:creationId xmlns:a16="http://schemas.microsoft.com/office/drawing/2014/main" id="{54CFD051-425D-787C-8735-CDA7D6C12686}"/>
              </a:ext>
            </a:extLst>
          </p:cNvPr>
          <p:cNvSpPr txBox="1"/>
          <p:nvPr userDrawn="1"/>
        </p:nvSpPr>
        <p:spPr>
          <a:xfrm>
            <a:off x="3873360" y="6392012"/>
            <a:ext cx="26000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Copyright © 2024 by the University of Virginia.</a:t>
            </a:r>
          </a:p>
          <a:p>
            <a:endParaRPr lang="en-US" sz="1200">
              <a:solidFill>
                <a:schemeClr val="bg1"/>
              </a:solidFill>
            </a:endParaRPr>
          </a:p>
        </p:txBody>
      </p:sp>
    </p:spTree>
    <p:extLst>
      <p:ext uri="{BB962C8B-B14F-4D97-AF65-F5344CB8AC3E}">
        <p14:creationId xmlns:p14="http://schemas.microsoft.com/office/powerpoint/2010/main" val="3415384038"/>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817396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5806272" y="502835"/>
            <a:ext cx="5569226" cy="1741971"/>
          </a:xfrm>
        </p:spPr>
        <p:txBody>
          <a:bodyPr/>
          <a:lstStyle>
            <a:lvl1pPr>
              <a:defRPr b="1"/>
            </a:lvl1pPr>
          </a:lstStyle>
          <a:p>
            <a:r>
              <a:rPr lang="en-US"/>
              <a:t>Click to edit Master title style</a:t>
            </a:r>
          </a:p>
        </p:txBody>
      </p:sp>
      <p:sp>
        <p:nvSpPr>
          <p:cNvPr id="9" name="Picture Placeholder 8">
            <a:extLst>
              <a:ext uri="{FF2B5EF4-FFF2-40B4-BE49-F238E27FC236}">
                <a16:creationId xmlns:a16="http://schemas.microsoft.com/office/drawing/2014/main" id="{CCA6F070-5679-861A-71AD-32C7F988F5C6}"/>
              </a:ext>
            </a:extLst>
          </p:cNvPr>
          <p:cNvSpPr>
            <a:spLocks noGrp="1"/>
          </p:cNvSpPr>
          <p:nvPr>
            <p:ph type="pic" sz="quarter" idx="10"/>
          </p:nvPr>
        </p:nvSpPr>
        <p:spPr>
          <a:xfrm>
            <a:off x="0" y="0"/>
            <a:ext cx="5386388" cy="6858000"/>
          </a:xfrm>
        </p:spPr>
        <p:txBody>
          <a:bodyPr/>
          <a:lstStyle/>
          <a:p>
            <a:endParaRPr lang="en-US"/>
          </a:p>
        </p:txBody>
      </p:sp>
      <p:cxnSp>
        <p:nvCxnSpPr>
          <p:cNvPr id="10" name="Straight Connector 9">
            <a:extLst>
              <a:ext uri="{FF2B5EF4-FFF2-40B4-BE49-F238E27FC236}">
                <a16:creationId xmlns:a16="http://schemas.microsoft.com/office/drawing/2014/main" id="{8B06267D-C50A-E64B-C220-5BB3B9217F1A}"/>
              </a:ext>
            </a:extLst>
          </p:cNvPr>
          <p:cNvCxnSpPr>
            <a:cxnSpLocks/>
          </p:cNvCxnSpPr>
          <p:nvPr userDrawn="1"/>
        </p:nvCxnSpPr>
        <p:spPr>
          <a:xfrm>
            <a:off x="5886405" y="2623930"/>
            <a:ext cx="5603231"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FA337678-A1E7-8888-E309-597BBE8DE228}"/>
              </a:ext>
            </a:extLst>
          </p:cNvPr>
          <p:cNvSpPr>
            <a:spLocks noGrp="1"/>
          </p:cNvSpPr>
          <p:nvPr>
            <p:ph type="subTitle" idx="1" hasCustomPrompt="1"/>
          </p:nvPr>
        </p:nvSpPr>
        <p:spPr>
          <a:xfrm>
            <a:off x="5806272" y="3003056"/>
            <a:ext cx="5683364" cy="1071988"/>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CEC52CF8-012C-4DE3-9711-5C85DA836D02}"/>
              </a:ext>
            </a:extLst>
          </p:cNvPr>
          <p:cNvPicPr>
            <a:picLocks noChangeAspect="1"/>
          </p:cNvPicPr>
          <p:nvPr userDrawn="1"/>
        </p:nvPicPr>
        <p:blipFill>
          <a:blip r:embed="rId2"/>
          <a:stretch>
            <a:fillRect/>
          </a:stretch>
        </p:blipFill>
        <p:spPr>
          <a:xfrm>
            <a:off x="9025952" y="6304464"/>
            <a:ext cx="2858551" cy="300182"/>
          </a:xfrm>
          <a:prstGeom prst="rect">
            <a:avLst/>
          </a:prstGeom>
        </p:spPr>
      </p:pic>
    </p:spTree>
    <p:extLst>
      <p:ext uri="{BB962C8B-B14F-4D97-AF65-F5344CB8AC3E}">
        <p14:creationId xmlns:p14="http://schemas.microsoft.com/office/powerpoint/2010/main" val="93947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pic>
        <p:nvPicPr>
          <p:cNvPr id="10" name="Picture 9" descr="Virginia Department of Education Logo">
            <a:extLst>
              <a:ext uri="{FF2B5EF4-FFF2-40B4-BE49-F238E27FC236}">
                <a16:creationId xmlns:a16="http://schemas.microsoft.com/office/drawing/2014/main" id="{E76F52DC-2E4B-4FD5-C42F-3F0A82DA81A1}"/>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4710544" y="1513195"/>
            <a:ext cx="6982767" cy="4787427"/>
          </a:xfrm>
          <a:prstGeom prst="rect">
            <a:avLst/>
          </a:prstGeom>
        </p:spPr>
      </p:pic>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67D3E-DC23-56D0-E49A-79F87FFEB4C8}"/>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2A720E70-56EB-42D6-915F-EA4C717EB9E4}" type="datetime1">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566EF1-4ABD-9736-83E3-A0AB60E23EF0}"/>
              </a:ext>
            </a:extLst>
          </p:cNvPr>
          <p:cNvSpPr>
            <a:spLocks noGrp="1"/>
          </p:cNvSpPr>
          <p:nvPr>
            <p:ph type="title"/>
          </p:nvPr>
        </p:nvSpPr>
        <p:spPr>
          <a:xfrm>
            <a:off x="0" y="0"/>
            <a:ext cx="12192000" cy="1323975"/>
          </a:xfrm>
          <a:noFill/>
        </p:spPr>
        <p:txBody>
          <a:bodyPr lIns="822960" anchor="b">
            <a:normAutofit/>
          </a:bodyPr>
          <a:lstStyle>
            <a:lvl1pPr>
              <a:defRPr sz="4800" cap="small" baseline="0">
                <a:solidFill>
                  <a:schemeClr val="tx1"/>
                </a:solidFill>
              </a:defRPr>
            </a:lvl1pPr>
          </a:lstStyle>
          <a:p>
            <a:r>
              <a:rPr lang="en-US"/>
              <a:t>Click to edit Master title style</a:t>
            </a:r>
          </a:p>
        </p:txBody>
      </p:sp>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0B6B-6944-E12E-832D-39E6B070307C}"/>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small" baseline="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C96A5-1280-4BBD-93AB-AD67D678B93B}" type="datetime1">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10/29/2024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705" r:id="rId1"/>
    <p:sldLayoutId id="2147483685" r:id="rId2"/>
    <p:sldLayoutId id="2147483684" r:id="rId3"/>
    <p:sldLayoutId id="2147483686" r:id="rId4"/>
    <p:sldLayoutId id="2147483706" r:id="rId5"/>
    <p:sldLayoutId id="2147483687" r:id="rId6"/>
    <p:sldLayoutId id="2147483707" r:id="rId7"/>
    <p:sldLayoutId id="2147483691" r:id="rId8"/>
    <p:sldLayoutId id="2147483708"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 id="2147483709" r:id="rId18"/>
    <p:sldLayoutId id="2147483710" r:id="rId19"/>
    <p:sldLayoutId id="2147483711"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e.virginia.gov/home/showpublisheddocument/52321/638424605707570000"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hyperlink" Target="https://www.doe.virginia.gov/teaching-learning-assessment/k-12-standards-instruction/english-reading-literacy/literacy/intervention-instructional-program-guide-supplemental-instructional-program-guide" TargetMode="External"/><Relationship Id="rId3" Type="http://schemas.openxmlformats.org/officeDocument/2006/relationships/hyperlink" Target="mailto:vla@doe.virginia.gov" TargetMode="External"/><Relationship Id="rId7" Type="http://schemas.openxmlformats.org/officeDocument/2006/relationships/hyperlink" Target="https://www.doe.virginia.gov/teaching-learning-assessment/k-12-standards-instruction/english-reading-literacy/literacy/approved-core-instructional-programs-for-grades-k-5" TargetMode="External"/><Relationship Id="rId2" Type="http://schemas.openxmlformats.org/officeDocument/2006/relationships/hyperlink" Target="mailto:literacy@virginia.edu" TargetMode="External"/><Relationship Id="rId1" Type="http://schemas.openxmlformats.org/officeDocument/2006/relationships/slideLayout" Target="../slideLayouts/slideLayout9.xml"/><Relationship Id="rId6" Type="http://schemas.openxmlformats.org/officeDocument/2006/relationships/hyperlink" Target="https://www.doe.virginia.gov/teaching-learning-assessment/k-12-standards-instruction/english-reading-literacy/literacy/division-literacy-plans" TargetMode="External"/><Relationship Id="rId5" Type="http://schemas.openxmlformats.org/officeDocument/2006/relationships/hyperlink" Target="https://www.doe.virginia.gov/teaching-learning-assessment/k-12-standards-instruction/english-reading-literacy/literacy/virginia-literacy-act" TargetMode="External"/><Relationship Id="rId4" Type="http://schemas.openxmlformats.org/officeDocument/2006/relationships/hyperlink" Target="mailto:Amanda.Nevetral@doe.virgini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doe.virginia.gov/teaching-learning-assessment/k-12-standards-instruction/english-reading-literacy/literacy/virginia-literacy-act"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The Virginia Literacy Act and Gifted Learners</a:t>
            </a:r>
          </a:p>
        </p:txBody>
      </p:sp>
      <p:sp>
        <p:nvSpPr>
          <p:cNvPr id="4" name="Slide Number Placeholder 3"/>
          <p:cNvSpPr>
            <a:spLocks noGrp="1"/>
          </p:cNvSpPr>
          <p:nvPr>
            <p:ph type="sldNum" sz="quarter" idx="12"/>
          </p:nvPr>
        </p:nvSpPr>
        <p:spPr/>
        <p:txBody>
          <a:bodyPr/>
          <a:lstStyle/>
          <a:p>
            <a:fld id="{B2102BAA-C61A-4A39-BDF1-4340D572B82C}" type="slidenum">
              <a:rPr lang="en-US" smtClean="0"/>
              <a:t>1</a:t>
            </a:fld>
            <a:endParaRPr lang="en-US"/>
          </a:p>
        </p:txBody>
      </p:sp>
    </p:spTree>
    <p:extLst>
      <p:ext uri="{BB962C8B-B14F-4D97-AF65-F5344CB8AC3E}">
        <p14:creationId xmlns:p14="http://schemas.microsoft.com/office/powerpoint/2010/main" val="920146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pPr algn="ctr"/>
            <a:r>
              <a:rPr lang="en-US"/>
              <a:t>School Division Responsibilities </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10</a:t>
            </a:fld>
            <a:endParaRPr lang="en-US"/>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a:xfrm>
            <a:off x="849923" y="1634776"/>
            <a:ext cx="10515600" cy="4718033"/>
          </a:xfrm>
        </p:spPr>
        <p:txBody>
          <a:bodyPr vert="horz" lIns="91440" tIns="45720" rIns="91440" bIns="45720" rtlCol="0" anchor="t">
            <a:normAutofit/>
          </a:bodyPr>
          <a:lstStyle/>
          <a:p>
            <a:r>
              <a:rPr lang="en-US">
                <a:cs typeface="Calibri"/>
              </a:rPr>
              <a:t>Ensure that identified gifted students (General Intellectual Aptitude and Specific Academic Aptitude-English) have access to the approved curriculum to strengthen foundational reading skills. </a:t>
            </a:r>
          </a:p>
          <a:p>
            <a:r>
              <a:rPr lang="en-US">
                <a:cs typeface="Calibri"/>
              </a:rPr>
              <a:t>Ensure that identified gifted students (General Intellectual Aptitude and Specific Academic Aptitude-English) are placed in an instructional setting that provides appropriately differentiated curriculum. </a:t>
            </a:r>
          </a:p>
          <a:p>
            <a:r>
              <a:rPr lang="en-US">
                <a:cs typeface="Calibri"/>
              </a:rPr>
              <a:t>Ensure that all requirements outlined in the </a:t>
            </a:r>
            <a:r>
              <a:rPr lang="en-US" i="1">
                <a:cs typeface="Calibri"/>
              </a:rPr>
              <a:t>Local Plan for Education of the Gifted</a:t>
            </a:r>
            <a:r>
              <a:rPr lang="en-US">
                <a:cs typeface="Calibri"/>
              </a:rPr>
              <a:t> are met. </a:t>
            </a:r>
          </a:p>
          <a:p>
            <a:r>
              <a:rPr lang="en-US">
                <a:cs typeface="Calibri"/>
              </a:rPr>
              <a:t>School divisions will need to think flexibly about the structure of their literacy block to responsibly meet the needs of all students. </a:t>
            </a:r>
          </a:p>
        </p:txBody>
      </p:sp>
    </p:spTree>
    <p:extLst>
      <p:ext uri="{BB962C8B-B14F-4D97-AF65-F5344CB8AC3E}">
        <p14:creationId xmlns:p14="http://schemas.microsoft.com/office/powerpoint/2010/main" val="2940022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pPr algn="ctr"/>
            <a:r>
              <a:rPr lang="en-US"/>
              <a:t>Division Literacy Plan Expectations</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11</a:t>
            </a:fld>
            <a:endParaRPr lang="en-US"/>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a:xfrm>
            <a:off x="849923" y="1634776"/>
            <a:ext cx="10515600" cy="4718033"/>
          </a:xfrm>
        </p:spPr>
        <p:txBody>
          <a:bodyPr vert="horz" lIns="91440" tIns="45720" rIns="91440" bIns="45720" rtlCol="0" anchor="t">
            <a:normAutofit lnSpcReduction="10000"/>
          </a:bodyPr>
          <a:lstStyle/>
          <a:p>
            <a:r>
              <a:rPr lang="en-US" sz="2400">
                <a:solidFill>
                  <a:schemeClr val="accent3"/>
                </a:solidFill>
                <a:cs typeface="Calibri"/>
              </a:rPr>
              <a:t>Per the instructions below, divisions have the ability to use additional resources to provide appropriately differentiated curriculum and instruction for identified gifted students. </a:t>
            </a:r>
            <a:endParaRPr lang="en-US" sz="2400">
              <a:solidFill>
                <a:schemeClr val="accent3"/>
              </a:solidFill>
              <a:cs typeface="Calibri"/>
              <a:hlinkClick r:id="rId3">
                <a:extLst>
                  <a:ext uri="{A12FA001-AC4F-418D-AE19-62706E023703}">
                    <ahyp:hlinkClr xmlns:ahyp="http://schemas.microsoft.com/office/drawing/2018/hyperlinkcolor" val="tx"/>
                  </a:ext>
                </a:extLst>
              </a:hlinkClick>
            </a:endParaRPr>
          </a:p>
          <a:p>
            <a:r>
              <a:rPr lang="en-US" sz="2400">
                <a:solidFill>
                  <a:srgbClr val="0563C1"/>
                </a:solidFill>
                <a:cs typeface="Calibri"/>
                <a:hlinkClick r:id="rId3">
                  <a:extLst>
                    <a:ext uri="{A12FA001-AC4F-418D-AE19-62706E023703}">
                      <ahyp:hlinkClr xmlns:ahyp="http://schemas.microsoft.com/office/drawing/2018/hyperlinkcolor" val="tx"/>
                    </a:ext>
                  </a:extLst>
                </a:hlinkClick>
              </a:rPr>
              <a:t>Division Literacy Plan Instructions</a:t>
            </a:r>
            <a:r>
              <a:rPr lang="en-US" sz="2400">
                <a:cs typeface="Calibri"/>
              </a:rPr>
              <a:t>: </a:t>
            </a:r>
          </a:p>
          <a:p>
            <a:pPr marL="0" indent="0">
              <a:buNone/>
            </a:pPr>
            <a:endParaRPr lang="en-US"/>
          </a:p>
          <a:p>
            <a:pPr marL="457200" lvl="1" indent="0">
              <a:buNone/>
            </a:pPr>
            <a:endParaRPr lang="en-US">
              <a:cs typeface="Calibri"/>
            </a:endParaRPr>
          </a:p>
          <a:p>
            <a:pPr marL="0" indent="0">
              <a:buNone/>
            </a:pPr>
            <a:endParaRPr lang="en-US">
              <a:cs typeface="Calibri"/>
            </a:endParaRPr>
          </a:p>
          <a:p>
            <a:pPr marL="0" indent="0">
              <a:buNone/>
            </a:pPr>
            <a:endParaRPr lang="en-US">
              <a:cs typeface="Calibri"/>
            </a:endParaRPr>
          </a:p>
          <a:p>
            <a:pPr marL="0" indent="0">
              <a:buNone/>
            </a:pPr>
            <a:endParaRPr lang="en-US">
              <a:cs typeface="Calibri"/>
            </a:endParaRPr>
          </a:p>
          <a:p>
            <a:r>
              <a:rPr lang="en-US" sz="2400">
                <a:cs typeface="Calibri"/>
              </a:rPr>
              <a:t>Divisions are expected to use instructional materials, including the core curriculum, to meet the needs of identified gifted students. </a:t>
            </a:r>
          </a:p>
          <a:p>
            <a:pPr marL="0" indent="0">
              <a:buNone/>
            </a:pPr>
            <a:endParaRPr lang="en-US">
              <a:cs typeface="Calibri"/>
            </a:endParaRPr>
          </a:p>
        </p:txBody>
      </p:sp>
      <p:pic>
        <p:nvPicPr>
          <p:cNvPr id="5" name="Picture 4" descr="Snip of the language about Special Populations from the Division Literacy Plan template ">
            <a:extLst>
              <a:ext uri="{FF2B5EF4-FFF2-40B4-BE49-F238E27FC236}">
                <a16:creationId xmlns:a16="http://schemas.microsoft.com/office/drawing/2014/main" id="{97ECF39B-0664-3305-D03C-829287C27F4F}"/>
              </a:ext>
            </a:extLst>
          </p:cNvPr>
          <p:cNvPicPr>
            <a:picLocks noChangeAspect="1"/>
          </p:cNvPicPr>
          <p:nvPr/>
        </p:nvPicPr>
        <p:blipFill>
          <a:blip r:embed="rId4"/>
          <a:stretch>
            <a:fillRect/>
          </a:stretch>
        </p:blipFill>
        <p:spPr>
          <a:xfrm>
            <a:off x="996881" y="3081827"/>
            <a:ext cx="6383634" cy="2141397"/>
          </a:xfrm>
          <a:prstGeom prst="rect">
            <a:avLst/>
          </a:prstGeom>
        </p:spPr>
      </p:pic>
    </p:spTree>
    <p:extLst>
      <p:ext uri="{BB962C8B-B14F-4D97-AF65-F5344CB8AC3E}">
        <p14:creationId xmlns:p14="http://schemas.microsoft.com/office/powerpoint/2010/main" val="42755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58BF-7E38-B571-3484-CDC3E02D3FE3}"/>
              </a:ext>
            </a:extLst>
          </p:cNvPr>
          <p:cNvSpPr>
            <a:spLocks noGrp="1"/>
          </p:cNvSpPr>
          <p:nvPr>
            <p:ph type="title"/>
          </p:nvPr>
        </p:nvSpPr>
        <p:spPr/>
        <p:txBody>
          <a:bodyPr/>
          <a:lstStyle/>
          <a:p>
            <a:pPr algn="ctr"/>
            <a:r>
              <a:rPr lang="en-US"/>
              <a:t>Next Steps</a:t>
            </a:r>
          </a:p>
        </p:txBody>
      </p:sp>
      <p:sp>
        <p:nvSpPr>
          <p:cNvPr id="3" name="Slide Number Placeholder 2">
            <a:extLst>
              <a:ext uri="{FF2B5EF4-FFF2-40B4-BE49-F238E27FC236}">
                <a16:creationId xmlns:a16="http://schemas.microsoft.com/office/drawing/2014/main" id="{826249E0-283F-F323-D179-6F61C4797A70}"/>
              </a:ext>
            </a:extLst>
          </p:cNvPr>
          <p:cNvSpPr>
            <a:spLocks noGrp="1"/>
          </p:cNvSpPr>
          <p:nvPr>
            <p:ph type="sldNum" sz="quarter" idx="12"/>
          </p:nvPr>
        </p:nvSpPr>
        <p:spPr/>
        <p:txBody>
          <a:bodyPr/>
          <a:lstStyle/>
          <a:p>
            <a:fld id="{B2102BAA-C61A-4A39-BDF1-4340D572B82C}" type="slidenum">
              <a:rPr lang="en-US" smtClean="0"/>
              <a:t>12</a:t>
            </a:fld>
            <a:endParaRPr lang="en-US"/>
          </a:p>
        </p:txBody>
      </p:sp>
      <p:sp>
        <p:nvSpPr>
          <p:cNvPr id="4" name="Content Placeholder 3">
            <a:extLst>
              <a:ext uri="{FF2B5EF4-FFF2-40B4-BE49-F238E27FC236}">
                <a16:creationId xmlns:a16="http://schemas.microsoft.com/office/drawing/2014/main" id="{EA7F8507-71B2-6A89-7595-BEA184C6FC78}"/>
              </a:ext>
            </a:extLst>
          </p:cNvPr>
          <p:cNvSpPr>
            <a:spLocks noGrp="1"/>
          </p:cNvSpPr>
          <p:nvPr>
            <p:ph idx="1"/>
          </p:nvPr>
        </p:nvSpPr>
        <p:spPr>
          <a:xfrm>
            <a:off x="838200" y="1712930"/>
            <a:ext cx="10515600" cy="4718033"/>
          </a:xfrm>
        </p:spPr>
        <p:txBody>
          <a:bodyPr vert="horz" lIns="91440" tIns="45720" rIns="91440" bIns="45720" rtlCol="0" anchor="t">
            <a:normAutofit/>
          </a:bodyPr>
          <a:lstStyle/>
          <a:p>
            <a:r>
              <a:rPr lang="en-US"/>
              <a:t>Facilitate a collaborative work session between gifted coordinators and literacy leaders to ensure consistent messaging. </a:t>
            </a:r>
          </a:p>
          <a:p>
            <a:r>
              <a:rPr lang="en-US"/>
              <a:t>Review core curriculum to find opportunities for differentiation and if needed, provide additional resources for teachers to differentiate for gifted students. Many curriculums have built in extensions for advanced readers. </a:t>
            </a:r>
            <a:endParaRPr lang="en-US">
              <a:ea typeface="Calibri"/>
              <a:cs typeface="Calibri"/>
            </a:endParaRPr>
          </a:p>
          <a:p>
            <a:r>
              <a:rPr lang="en-US"/>
              <a:t>Locate the most recent copy of your division’s gifted local plan to review requirements for gifted students and ensure compliance. </a:t>
            </a:r>
            <a:endParaRPr lang="en-US">
              <a:ea typeface="Calibri"/>
              <a:cs typeface="Calibri"/>
            </a:endParaRPr>
          </a:p>
          <a:p>
            <a:r>
              <a:rPr lang="en-US"/>
              <a:t>Have division leaders observe gifted cluster classrooms to understand strengths and areas for growth in providing appropriate language arts materials for gifted students. </a:t>
            </a:r>
            <a:endParaRPr lang="en-US">
              <a:ea typeface="Calibri"/>
              <a:cs typeface="Calibri"/>
            </a:endParaRPr>
          </a:p>
          <a:p>
            <a:endParaRPr lang="en-US"/>
          </a:p>
        </p:txBody>
      </p:sp>
    </p:spTree>
    <p:extLst>
      <p:ext uri="{BB962C8B-B14F-4D97-AF65-F5344CB8AC3E}">
        <p14:creationId xmlns:p14="http://schemas.microsoft.com/office/powerpoint/2010/main" val="384526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1D0B72-517A-0BFD-99CC-D7F8C88DDFE0}"/>
              </a:ext>
            </a:extLst>
          </p:cNvPr>
          <p:cNvSpPr>
            <a:spLocks noGrp="1"/>
          </p:cNvSpPr>
          <p:nvPr>
            <p:ph type="ctrTitle"/>
          </p:nvPr>
        </p:nvSpPr>
        <p:spPr/>
        <p:txBody>
          <a:bodyPr/>
          <a:lstStyle/>
          <a:p>
            <a:r>
              <a:rPr lang="en-US"/>
              <a:t>Curriculum Review</a:t>
            </a:r>
          </a:p>
        </p:txBody>
      </p:sp>
    </p:spTree>
    <p:extLst>
      <p:ext uri="{BB962C8B-B14F-4D97-AF65-F5344CB8AC3E}">
        <p14:creationId xmlns:p14="http://schemas.microsoft.com/office/powerpoint/2010/main" val="763443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DF901B-D26B-9460-E875-16A72EA10DCE}"/>
              </a:ext>
            </a:extLst>
          </p:cNvPr>
          <p:cNvSpPr>
            <a:spLocks noGrp="1"/>
          </p:cNvSpPr>
          <p:nvPr>
            <p:ph type="title"/>
          </p:nvPr>
        </p:nvSpPr>
        <p:spPr>
          <a:xfrm>
            <a:off x="838200" y="156758"/>
            <a:ext cx="10515600" cy="1126804"/>
          </a:xfrm>
        </p:spPr>
        <p:txBody>
          <a:bodyPr/>
          <a:lstStyle/>
          <a:p>
            <a:r>
              <a:rPr lang="en-US"/>
              <a:t>Purpose of Curriculum Review</a:t>
            </a:r>
          </a:p>
        </p:txBody>
      </p:sp>
      <p:pic>
        <p:nvPicPr>
          <p:cNvPr id="9" name="Graphic 8" descr="Badge Tick1 with solid fill">
            <a:extLst>
              <a:ext uri="{FF2B5EF4-FFF2-40B4-BE49-F238E27FC236}">
                <a16:creationId xmlns:a16="http://schemas.microsoft.com/office/drawing/2014/main" id="{6A6BE5B1-BF5C-05F5-4017-CB6F908936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5426" y="1741090"/>
            <a:ext cx="914400" cy="914400"/>
          </a:xfrm>
          <a:prstGeom prst="rect">
            <a:avLst/>
          </a:prstGeom>
        </p:spPr>
      </p:pic>
      <p:sp>
        <p:nvSpPr>
          <p:cNvPr id="2" name="Content Placeholder 1">
            <a:extLst>
              <a:ext uri="{FF2B5EF4-FFF2-40B4-BE49-F238E27FC236}">
                <a16:creationId xmlns:a16="http://schemas.microsoft.com/office/drawing/2014/main" id="{837A5544-6453-4425-6E4E-F3ECFC818FE1}"/>
              </a:ext>
            </a:extLst>
          </p:cNvPr>
          <p:cNvSpPr>
            <a:spLocks noGrp="1"/>
          </p:cNvSpPr>
          <p:nvPr>
            <p:ph sz="half" idx="1"/>
          </p:nvPr>
        </p:nvSpPr>
        <p:spPr>
          <a:xfrm>
            <a:off x="1356361" y="2667571"/>
            <a:ext cx="4998720" cy="1506268"/>
          </a:xfrm>
        </p:spPr>
        <p:txBody>
          <a:bodyPr vert="horz" wrap="square" lIns="0" tIns="45720" rIns="91440" bIns="45720" rtlCol="0" anchor="t">
            <a:normAutofit/>
          </a:bodyPr>
          <a:lstStyle/>
          <a:p>
            <a:r>
              <a:rPr lang="en-US" b="1">
                <a:latin typeface="Arial"/>
                <a:cs typeface="Arial"/>
              </a:rPr>
              <a:t>The rubrics were designed to: </a:t>
            </a:r>
          </a:p>
          <a:p>
            <a:r>
              <a:rPr lang="en-US" sz="1600">
                <a:latin typeface="Arial" panose="020B0604020202020204" pitchFamily="34" charset="0"/>
              </a:rPr>
              <a:t>Identify evidence-based instruction in core, supplemental, and intervention programs that are rooted in science-based reading research</a:t>
            </a:r>
            <a:r>
              <a:rPr lang="en-US">
                <a:latin typeface="Arial" panose="020B0604020202020204" pitchFamily="34" charset="0"/>
              </a:rPr>
              <a:t>.  </a:t>
            </a:r>
          </a:p>
          <a:p>
            <a:endParaRPr lang="en-US">
              <a:latin typeface="Arial" panose="020B0604020202020204" pitchFamily="34" charset="0"/>
            </a:endParaRPr>
          </a:p>
          <a:p>
            <a:endParaRPr lang="en-US">
              <a:latin typeface="Arial" panose="020B0604020202020204" pitchFamily="34" charset="0"/>
            </a:endParaRPr>
          </a:p>
        </p:txBody>
      </p:sp>
      <p:pic>
        <p:nvPicPr>
          <p:cNvPr id="11" name="Graphic 10" descr="Badge Cross with solid fill">
            <a:extLst>
              <a:ext uri="{FF2B5EF4-FFF2-40B4-BE49-F238E27FC236}">
                <a16:creationId xmlns:a16="http://schemas.microsoft.com/office/drawing/2014/main" id="{59D35226-7EDB-80ED-5621-C29E99C296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55081" y="1713434"/>
            <a:ext cx="914400" cy="914400"/>
          </a:xfrm>
          <a:prstGeom prst="rect">
            <a:avLst/>
          </a:prstGeom>
        </p:spPr>
      </p:pic>
      <p:sp>
        <p:nvSpPr>
          <p:cNvPr id="3" name="Content Placeholder 2">
            <a:extLst>
              <a:ext uri="{FF2B5EF4-FFF2-40B4-BE49-F238E27FC236}">
                <a16:creationId xmlns:a16="http://schemas.microsoft.com/office/drawing/2014/main" id="{2F17E0ED-B592-D923-71AD-84881ED3C976}"/>
              </a:ext>
            </a:extLst>
          </p:cNvPr>
          <p:cNvSpPr>
            <a:spLocks noGrp="1"/>
          </p:cNvSpPr>
          <p:nvPr>
            <p:ph sz="half" idx="2"/>
          </p:nvPr>
        </p:nvSpPr>
        <p:spPr>
          <a:xfrm>
            <a:off x="6355081" y="2670086"/>
            <a:ext cx="4998720" cy="2123175"/>
          </a:xfrm>
        </p:spPr>
        <p:txBody>
          <a:bodyPr vert="horz" lIns="91440" tIns="45720" rIns="91440" bIns="45720" rtlCol="0" anchor="t">
            <a:normAutofit/>
          </a:bodyPr>
          <a:lstStyle/>
          <a:p>
            <a:r>
              <a:rPr lang="en-US" b="1">
                <a:latin typeface="Arial"/>
                <a:cs typeface="Arial"/>
              </a:rPr>
              <a:t>The rubrics were NOT designed to:</a:t>
            </a:r>
          </a:p>
          <a:p>
            <a:r>
              <a:rPr lang="en-US" sz="1600">
                <a:latin typeface="Arial" panose="020B0604020202020204" pitchFamily="34" charset="0"/>
              </a:rPr>
              <a:t>Evaluate programs for targeted or specific groups </a:t>
            </a:r>
            <a:br>
              <a:rPr lang="en-US" sz="1600">
                <a:latin typeface="Arial" panose="020B0604020202020204" pitchFamily="34" charset="0"/>
              </a:rPr>
            </a:br>
            <a:r>
              <a:rPr lang="en-US" sz="1600">
                <a:latin typeface="Arial" panose="020B0604020202020204" pitchFamily="34" charset="0"/>
              </a:rPr>
              <a:t>of students, such as special education, multilingual learners, gifted education, and the like.  </a:t>
            </a:r>
          </a:p>
          <a:p>
            <a:endParaRPr lang="en-US">
              <a:latin typeface="Arial" panose="020B0604020202020204" pitchFamily="34" charset="0"/>
            </a:endParaRPr>
          </a:p>
        </p:txBody>
      </p:sp>
      <p:pic>
        <p:nvPicPr>
          <p:cNvPr id="13" name="Graphic 12" descr="Comment Important with solid fill">
            <a:extLst>
              <a:ext uri="{FF2B5EF4-FFF2-40B4-BE49-F238E27FC236}">
                <a16:creationId xmlns:a16="http://schemas.microsoft.com/office/drawing/2014/main" id="{47CFB1F4-6933-0053-078F-D645E9D57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61666" y="4202510"/>
            <a:ext cx="1181502" cy="1181502"/>
          </a:xfrm>
          <a:prstGeom prst="rect">
            <a:avLst/>
          </a:prstGeom>
        </p:spPr>
      </p:pic>
      <p:sp>
        <p:nvSpPr>
          <p:cNvPr id="5" name="TextBox 4">
            <a:extLst>
              <a:ext uri="{FF2B5EF4-FFF2-40B4-BE49-F238E27FC236}">
                <a16:creationId xmlns:a16="http://schemas.microsoft.com/office/drawing/2014/main" id="{ABCCEE1F-6309-6564-608D-2AB31D64E9FC}"/>
              </a:ext>
            </a:extLst>
          </p:cNvPr>
          <p:cNvSpPr txBox="1"/>
          <p:nvPr/>
        </p:nvSpPr>
        <p:spPr>
          <a:xfrm>
            <a:off x="2614869" y="5040871"/>
            <a:ext cx="8182567" cy="923330"/>
          </a:xfrm>
          <a:prstGeom prst="rect">
            <a:avLst/>
          </a:prstGeom>
          <a:noFill/>
        </p:spPr>
        <p:txBody>
          <a:bodyPr wrap="square" rtlCol="0">
            <a:spAutoFit/>
          </a:bodyPr>
          <a:lstStyle/>
          <a:p>
            <a:r>
              <a:rPr lang="en-US" sz="1800" b="1"/>
              <a:t>The Bottom Line: ALL students benefit from evidence-based literacy instruction aligned to science-based reading research.  </a:t>
            </a:r>
          </a:p>
          <a:p>
            <a:endParaRPr lang="en-US"/>
          </a:p>
        </p:txBody>
      </p:sp>
    </p:spTree>
    <p:extLst>
      <p:ext uri="{BB962C8B-B14F-4D97-AF65-F5344CB8AC3E}">
        <p14:creationId xmlns:p14="http://schemas.microsoft.com/office/powerpoint/2010/main" val="29825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C8DE-090F-199D-7BF6-F8FDC01ABBD4}"/>
              </a:ext>
            </a:extLst>
          </p:cNvPr>
          <p:cNvSpPr>
            <a:spLocks noGrp="1"/>
          </p:cNvSpPr>
          <p:nvPr>
            <p:ph type="title"/>
          </p:nvPr>
        </p:nvSpPr>
        <p:spPr>
          <a:xfrm>
            <a:off x="5920410" y="815986"/>
            <a:ext cx="5569226" cy="1741971"/>
          </a:xfrm>
        </p:spPr>
        <p:txBody>
          <a:bodyPr/>
          <a:lstStyle/>
          <a:p>
            <a:r>
              <a:rPr lang="en-US">
                <a:latin typeface="Arial"/>
                <a:cs typeface="Arial"/>
              </a:rPr>
              <a:t>Core: Grades K-5</a:t>
            </a:r>
          </a:p>
        </p:txBody>
      </p:sp>
      <p:sp>
        <p:nvSpPr>
          <p:cNvPr id="4" name="Subtitle 3">
            <a:extLst>
              <a:ext uri="{FF2B5EF4-FFF2-40B4-BE49-F238E27FC236}">
                <a16:creationId xmlns:a16="http://schemas.microsoft.com/office/drawing/2014/main" id="{2F77E0EB-4C33-5348-72A0-E74616C60BCC}"/>
              </a:ext>
            </a:extLst>
          </p:cNvPr>
          <p:cNvSpPr>
            <a:spLocks noGrp="1"/>
          </p:cNvSpPr>
          <p:nvPr>
            <p:ph type="subTitle" idx="1"/>
          </p:nvPr>
        </p:nvSpPr>
        <p:spPr>
          <a:xfrm>
            <a:off x="5920410" y="3153367"/>
            <a:ext cx="5791426" cy="2633657"/>
          </a:xfrm>
        </p:spPr>
        <p:txBody>
          <a:bodyPr vert="horz" lIns="91440" tIns="45720" rIns="91440" bIns="45720" rtlCol="0" anchor="t">
            <a:normAutofit/>
          </a:bodyPr>
          <a:lstStyle/>
          <a:p>
            <a:pPr>
              <a:lnSpc>
                <a:spcPct val="110000"/>
              </a:lnSpc>
            </a:pPr>
            <a:r>
              <a:rPr lang="en-US" sz="1800" b="0">
                <a:solidFill>
                  <a:schemeClr val="tx1"/>
                </a:solidFill>
                <a:latin typeface="Arial"/>
                <a:cs typeface="Arial"/>
              </a:rPr>
              <a:t>A core instructional program provides </a:t>
            </a:r>
            <a:r>
              <a:rPr lang="en-US" sz="1800">
                <a:solidFill>
                  <a:schemeClr val="tx1"/>
                </a:solidFill>
                <a:latin typeface="Arial"/>
                <a:cs typeface="Arial"/>
              </a:rPr>
              <a:t>Tier 1 literacy instruction</a:t>
            </a:r>
            <a:r>
              <a:rPr lang="en-US" sz="1800" b="0">
                <a:solidFill>
                  <a:schemeClr val="tx1"/>
                </a:solidFill>
                <a:latin typeface="Arial"/>
                <a:cs typeface="Arial"/>
              </a:rPr>
              <a:t> for all students in all major areas of literacy development (i.e., phonics, phonemic awareness, language development, vocabulary, comprehension, and writing) and </a:t>
            </a:r>
            <a:r>
              <a:rPr lang="en-US" sz="1800">
                <a:solidFill>
                  <a:schemeClr val="tx1"/>
                </a:solidFill>
                <a:latin typeface="Arial"/>
                <a:cs typeface="Arial"/>
              </a:rPr>
              <a:t>uses evidence-based literacy instruction</a:t>
            </a:r>
            <a:r>
              <a:rPr lang="en-US" sz="1800" b="0">
                <a:solidFill>
                  <a:schemeClr val="tx1"/>
                </a:solidFill>
                <a:latin typeface="Arial"/>
                <a:cs typeface="Arial"/>
              </a:rPr>
              <a:t> aligned to science-based reading research for students in whole and small group settings.</a:t>
            </a:r>
          </a:p>
          <a:p>
            <a:endParaRPr lang="en-US">
              <a:solidFill>
                <a:schemeClr val="tx2"/>
              </a:solidFill>
            </a:endParaRPr>
          </a:p>
        </p:txBody>
      </p:sp>
      <p:pic>
        <p:nvPicPr>
          <p:cNvPr id="14" name="Picture Placeholder 13">
            <a:extLst>
              <a:ext uri="{FF2B5EF4-FFF2-40B4-BE49-F238E27FC236}">
                <a16:creationId xmlns:a16="http://schemas.microsoft.com/office/drawing/2014/main" id="{67BE017C-F088-79A5-322C-DE27B52B36A5}"/>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srcRect l="17629" r="30061"/>
          <a:stretch/>
        </p:blipFill>
        <p:spPr>
          <a:xfrm>
            <a:off x="0" y="0"/>
            <a:ext cx="5386388" cy="6858000"/>
          </a:xfrm>
        </p:spPr>
      </p:pic>
    </p:spTree>
    <p:extLst>
      <p:ext uri="{BB962C8B-B14F-4D97-AF65-F5344CB8AC3E}">
        <p14:creationId xmlns:p14="http://schemas.microsoft.com/office/powerpoint/2010/main" val="927589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DF901B-D26B-9460-E875-16A72EA10DCE}"/>
              </a:ext>
            </a:extLst>
          </p:cNvPr>
          <p:cNvSpPr>
            <a:spLocks noGrp="1"/>
          </p:cNvSpPr>
          <p:nvPr>
            <p:ph type="title"/>
          </p:nvPr>
        </p:nvSpPr>
        <p:spPr>
          <a:xfrm>
            <a:off x="838200" y="156758"/>
            <a:ext cx="10515600" cy="1126804"/>
          </a:xfrm>
        </p:spPr>
        <p:txBody>
          <a:bodyPr>
            <a:normAutofit/>
          </a:bodyPr>
          <a:lstStyle/>
          <a:p>
            <a:r>
              <a:rPr lang="en-US" sz="4400">
                <a:latin typeface="Arial"/>
                <a:cs typeface="Arial"/>
              </a:rPr>
              <a:t>Supplemental: Grades K-5</a:t>
            </a:r>
          </a:p>
        </p:txBody>
      </p:sp>
      <p:graphicFrame>
        <p:nvGraphicFramePr>
          <p:cNvPr id="12" name="Diagram 11" descr="3 boxes that share the definition of supplemental materials and when to use a supplemental program ">
            <a:extLst>
              <a:ext uri="{FF2B5EF4-FFF2-40B4-BE49-F238E27FC236}">
                <a16:creationId xmlns:a16="http://schemas.microsoft.com/office/drawing/2014/main" id="{62729BD1-6B23-80B7-A735-B0D14D948D0D}"/>
              </a:ext>
            </a:extLst>
          </p:cNvPr>
          <p:cNvGraphicFramePr/>
          <p:nvPr>
            <p:extLst>
              <p:ext uri="{D42A27DB-BD31-4B8C-83A1-F6EECF244321}">
                <p14:modId xmlns:p14="http://schemas.microsoft.com/office/powerpoint/2010/main" val="384280418"/>
              </p:ext>
            </p:extLst>
          </p:nvPr>
        </p:nvGraphicFramePr>
        <p:xfrm>
          <a:off x="1284531" y="1555531"/>
          <a:ext cx="8994587" cy="4355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Classroom with solid fill">
            <a:extLst>
              <a:ext uri="{FF2B5EF4-FFF2-40B4-BE49-F238E27FC236}">
                <a16:creationId xmlns:a16="http://schemas.microsoft.com/office/drawing/2014/main" id="{1D60D1D6-1E5A-3629-8AE0-4B0C692A2A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5891" y="1624337"/>
            <a:ext cx="1711166" cy="1711166"/>
          </a:xfrm>
          <a:prstGeom prst="rect">
            <a:avLst/>
          </a:prstGeom>
        </p:spPr>
      </p:pic>
    </p:spTree>
    <p:extLst>
      <p:ext uri="{BB962C8B-B14F-4D97-AF65-F5344CB8AC3E}">
        <p14:creationId xmlns:p14="http://schemas.microsoft.com/office/powerpoint/2010/main" val="1777291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DF901B-D26B-9460-E875-16A72EA10DCE}"/>
              </a:ext>
            </a:extLst>
          </p:cNvPr>
          <p:cNvSpPr>
            <a:spLocks noGrp="1"/>
          </p:cNvSpPr>
          <p:nvPr>
            <p:ph type="title"/>
          </p:nvPr>
        </p:nvSpPr>
        <p:spPr>
          <a:xfrm>
            <a:off x="838200" y="11933"/>
            <a:ext cx="10515600" cy="1126804"/>
          </a:xfrm>
        </p:spPr>
        <p:txBody>
          <a:bodyPr anchor="b">
            <a:normAutofit/>
          </a:bodyPr>
          <a:lstStyle/>
          <a:p>
            <a:r>
              <a:rPr lang="en-US"/>
              <a:t>Indicator Spotlight!</a:t>
            </a:r>
          </a:p>
        </p:txBody>
      </p:sp>
      <p:graphicFrame>
        <p:nvGraphicFramePr>
          <p:cNvPr id="6" name="Content Placeholder 1" descr="Three boxes, show quotes from the curriculum review resources ">
            <a:extLst>
              <a:ext uri="{FF2B5EF4-FFF2-40B4-BE49-F238E27FC236}">
                <a16:creationId xmlns:a16="http://schemas.microsoft.com/office/drawing/2014/main" id="{D2C048C4-F1C9-B599-25D2-0B79C66F14B9}"/>
              </a:ext>
            </a:extLst>
          </p:cNvPr>
          <p:cNvGraphicFramePr>
            <a:graphicFrameLocks noGrp="1"/>
          </p:cNvGraphicFramePr>
          <p:nvPr>
            <p:ph type="chart" sz="quarter" idx="10"/>
            <p:extLst>
              <p:ext uri="{D42A27DB-BD31-4B8C-83A1-F6EECF244321}">
                <p14:modId xmlns:p14="http://schemas.microsoft.com/office/powerpoint/2010/main" val="2955323040"/>
              </p:ext>
            </p:extLst>
          </p:nvPr>
        </p:nvGraphicFramePr>
        <p:xfrm>
          <a:off x="838200" y="1661318"/>
          <a:ext cx="10515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c 10" descr="Clipboard with solid fill">
            <a:extLst>
              <a:ext uri="{FF2B5EF4-FFF2-40B4-BE49-F238E27FC236}">
                <a16:creationId xmlns:a16="http://schemas.microsoft.com/office/drawing/2014/main" id="{19229A14-5CA2-4C5E-1022-0122C9FB9C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60786" y="1773621"/>
            <a:ext cx="1382110" cy="1382110"/>
          </a:xfrm>
          <a:prstGeom prst="rect">
            <a:avLst/>
          </a:prstGeom>
        </p:spPr>
      </p:pic>
    </p:spTree>
    <p:extLst>
      <p:ext uri="{BB962C8B-B14F-4D97-AF65-F5344CB8AC3E}">
        <p14:creationId xmlns:p14="http://schemas.microsoft.com/office/powerpoint/2010/main" val="345416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DF901B-D26B-9460-E875-16A72EA10DCE}"/>
              </a:ext>
            </a:extLst>
          </p:cNvPr>
          <p:cNvSpPr>
            <a:spLocks noGrp="1"/>
          </p:cNvSpPr>
          <p:nvPr>
            <p:ph type="title"/>
          </p:nvPr>
        </p:nvSpPr>
        <p:spPr>
          <a:xfrm>
            <a:off x="838200" y="156758"/>
            <a:ext cx="10515600" cy="1126804"/>
          </a:xfrm>
        </p:spPr>
        <p:txBody>
          <a:bodyPr/>
          <a:lstStyle/>
          <a:p>
            <a:r>
              <a:rPr lang="en-US">
                <a:latin typeface="Arial"/>
                <a:cs typeface="Arial"/>
              </a:rPr>
              <a:t>Review Application for Special Populations</a:t>
            </a:r>
            <a:br>
              <a:rPr lang="en-US">
                <a:latin typeface="Arial"/>
                <a:cs typeface="Arial"/>
              </a:rPr>
            </a:br>
            <a:r>
              <a:rPr lang="en-US" sz="2800">
                <a:latin typeface="Arial"/>
                <a:cs typeface="Arial"/>
              </a:rPr>
              <a:t>(such as gifted and multilingual learners)</a:t>
            </a:r>
            <a:endParaRPr lang="en-US" sz="2800"/>
          </a:p>
        </p:txBody>
      </p:sp>
      <p:graphicFrame>
        <p:nvGraphicFramePr>
          <p:cNvPr id="5" name="Content Placeholder 4" descr="Two boxes, bolded words: core literacy instruction">
            <a:extLst>
              <a:ext uri="{FF2B5EF4-FFF2-40B4-BE49-F238E27FC236}">
                <a16:creationId xmlns:a16="http://schemas.microsoft.com/office/drawing/2014/main" id="{72895D77-C9BD-D460-E892-59ED7B5F3209}"/>
              </a:ext>
            </a:extLst>
          </p:cNvPr>
          <p:cNvGraphicFramePr>
            <a:graphicFrameLocks noGrp="1"/>
          </p:cNvGraphicFramePr>
          <p:nvPr>
            <p:ph sz="half" idx="1"/>
            <p:extLst>
              <p:ext uri="{D42A27DB-BD31-4B8C-83A1-F6EECF244321}">
                <p14:modId xmlns:p14="http://schemas.microsoft.com/office/powerpoint/2010/main" val="4077456546"/>
              </p:ext>
            </p:extLst>
          </p:nvPr>
        </p:nvGraphicFramePr>
        <p:xfrm>
          <a:off x="2406139" y="2371066"/>
          <a:ext cx="8207829" cy="2115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Graphic 13" descr="Clipboard Checked with solid fill">
            <a:extLst>
              <a:ext uri="{FF2B5EF4-FFF2-40B4-BE49-F238E27FC236}">
                <a16:creationId xmlns:a16="http://schemas.microsoft.com/office/drawing/2014/main" id="{F62A5F0D-73B0-C7EB-A191-FF06F82051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5269" y="2560582"/>
            <a:ext cx="1736834" cy="1736834"/>
          </a:xfrm>
          <a:prstGeom prst="rect">
            <a:avLst/>
          </a:prstGeom>
        </p:spPr>
      </p:pic>
    </p:spTree>
    <p:extLst>
      <p:ext uri="{BB962C8B-B14F-4D97-AF65-F5344CB8AC3E}">
        <p14:creationId xmlns:p14="http://schemas.microsoft.com/office/powerpoint/2010/main" val="226061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DF901B-D26B-9460-E875-16A72EA10DCE}"/>
              </a:ext>
            </a:extLst>
          </p:cNvPr>
          <p:cNvSpPr>
            <a:spLocks noGrp="1"/>
          </p:cNvSpPr>
          <p:nvPr>
            <p:ph type="title"/>
          </p:nvPr>
        </p:nvSpPr>
        <p:spPr>
          <a:xfrm>
            <a:off x="838200" y="156758"/>
            <a:ext cx="10515600" cy="1126804"/>
          </a:xfrm>
        </p:spPr>
        <p:txBody>
          <a:bodyPr/>
          <a:lstStyle/>
          <a:p>
            <a:r>
              <a:rPr lang="en-US">
                <a:latin typeface="Arial"/>
                <a:cs typeface="Arial"/>
              </a:rPr>
              <a:t>A Note on Materials and Approaches</a:t>
            </a:r>
            <a:endParaRPr lang="en-US"/>
          </a:p>
        </p:txBody>
      </p:sp>
      <p:sp>
        <p:nvSpPr>
          <p:cNvPr id="7" name="TextBox 6">
            <a:extLst>
              <a:ext uri="{FF2B5EF4-FFF2-40B4-BE49-F238E27FC236}">
                <a16:creationId xmlns:a16="http://schemas.microsoft.com/office/drawing/2014/main" id="{5D3184BF-3B06-722E-EA6B-CE37EDC992D6}"/>
              </a:ext>
            </a:extLst>
          </p:cNvPr>
          <p:cNvSpPr txBox="1"/>
          <p:nvPr/>
        </p:nvSpPr>
        <p:spPr>
          <a:xfrm>
            <a:off x="935418" y="2596055"/>
            <a:ext cx="3909849" cy="1754326"/>
          </a:xfrm>
          <a:prstGeom prst="rect">
            <a:avLst/>
          </a:prstGeom>
          <a:noFill/>
        </p:spPr>
        <p:txBody>
          <a:bodyPr wrap="square" lIns="91440" tIns="45720" rIns="91440" bIns="45720" rtlCol="0" anchor="t">
            <a:spAutoFit/>
          </a:bodyPr>
          <a:lstStyle/>
          <a:p>
            <a:r>
              <a:rPr lang="en-US" sz="1800" b="0" i="0" u="none" strike="noStrike">
                <a:solidFill>
                  <a:srgbClr val="212121"/>
                </a:solidFill>
                <a:effectLst/>
              </a:rPr>
              <a:t>The curriculum review does not intend to evaluate </a:t>
            </a:r>
            <a:r>
              <a:rPr lang="en-US" sz="1800" b="1" i="1" u="none" strike="noStrike">
                <a:solidFill>
                  <a:srgbClr val="212121"/>
                </a:solidFill>
                <a:effectLst/>
              </a:rPr>
              <a:t>materials </a:t>
            </a:r>
            <a:r>
              <a:rPr lang="en-US" sz="1800" b="0" u="none" strike="noStrike">
                <a:solidFill>
                  <a:srgbClr val="212121"/>
                </a:solidFill>
                <a:effectLst/>
              </a:rPr>
              <a:t>nor </a:t>
            </a:r>
            <a:r>
              <a:rPr lang="en-US" sz="1800" b="1" i="1" u="none" strike="noStrike">
                <a:solidFill>
                  <a:srgbClr val="212121"/>
                </a:solidFill>
                <a:effectLst/>
              </a:rPr>
              <a:t>approaches</a:t>
            </a:r>
            <a:r>
              <a:rPr lang="en-US" sz="1800" b="1" i="0" u="none" strike="noStrike">
                <a:solidFill>
                  <a:srgbClr val="212121"/>
                </a:solidFill>
                <a:effectLst/>
              </a:rPr>
              <a:t> </a:t>
            </a:r>
            <a:r>
              <a:rPr lang="en-US" sz="1800" b="0" i="0" u="none" strike="noStrike">
                <a:solidFill>
                  <a:srgbClr val="212121"/>
                </a:solidFill>
                <a:effectLst/>
              </a:rPr>
              <a:t>to </a:t>
            </a:r>
            <a:r>
              <a:rPr lang="en-US">
                <a:solidFill>
                  <a:srgbClr val="212121"/>
                </a:solidFill>
              </a:rPr>
              <a:t>the implementation</a:t>
            </a:r>
            <a:r>
              <a:rPr lang="en-US" sz="1800" b="0" i="0" u="none" strike="noStrike">
                <a:solidFill>
                  <a:srgbClr val="212121"/>
                </a:solidFill>
                <a:effectLst/>
              </a:rPr>
              <a:t> of evidence-based literacy instruction.  </a:t>
            </a:r>
          </a:p>
          <a:p>
            <a:endParaRPr lang="en-US"/>
          </a:p>
        </p:txBody>
      </p:sp>
      <p:graphicFrame>
        <p:nvGraphicFramePr>
          <p:cNvPr id="3" name="Diagram 2" descr="Two boxes, define materials and approach ">
            <a:extLst>
              <a:ext uri="{FF2B5EF4-FFF2-40B4-BE49-F238E27FC236}">
                <a16:creationId xmlns:a16="http://schemas.microsoft.com/office/drawing/2014/main" id="{59915C8F-60BB-DB7F-70C9-C899BDB5CD37}"/>
              </a:ext>
            </a:extLst>
          </p:cNvPr>
          <p:cNvGraphicFramePr/>
          <p:nvPr>
            <p:extLst>
              <p:ext uri="{D42A27DB-BD31-4B8C-83A1-F6EECF244321}">
                <p14:modId xmlns:p14="http://schemas.microsoft.com/office/powerpoint/2010/main" val="3883048948"/>
              </p:ext>
            </p:extLst>
          </p:nvPr>
        </p:nvGraphicFramePr>
        <p:xfrm>
          <a:off x="5044965" y="1634067"/>
          <a:ext cx="5780689" cy="3925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2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74C2-E71E-E514-56FF-A07C5AE29261}"/>
              </a:ext>
            </a:extLst>
          </p:cNvPr>
          <p:cNvSpPr>
            <a:spLocks noGrp="1"/>
          </p:cNvSpPr>
          <p:nvPr>
            <p:ph type="title"/>
          </p:nvPr>
        </p:nvSpPr>
        <p:spPr/>
        <p:txBody>
          <a:bodyPr/>
          <a:lstStyle/>
          <a:p>
            <a:r>
              <a:rPr lang="en-US"/>
              <a:t>Agenda</a:t>
            </a:r>
          </a:p>
        </p:txBody>
      </p:sp>
      <p:sp>
        <p:nvSpPr>
          <p:cNvPr id="4" name="Slide Number Placeholder 3">
            <a:extLst>
              <a:ext uri="{FF2B5EF4-FFF2-40B4-BE49-F238E27FC236}">
                <a16:creationId xmlns:a16="http://schemas.microsoft.com/office/drawing/2014/main" id="{3A966963-2AD3-E449-F3FB-CC003D23BECA}"/>
              </a:ext>
            </a:extLst>
          </p:cNvPr>
          <p:cNvSpPr>
            <a:spLocks noGrp="1"/>
          </p:cNvSpPr>
          <p:nvPr>
            <p:ph type="sldNum" sz="quarter" idx="12"/>
          </p:nvPr>
        </p:nvSpPr>
        <p:spPr/>
        <p:txBody>
          <a:bodyPr/>
          <a:lstStyle/>
          <a:p>
            <a:fld id="{B2102BAA-C61A-4A39-BDF1-4340D572B82C}" type="slidenum">
              <a:rPr lang="en-US" smtClean="0"/>
              <a:t>2</a:t>
            </a:fld>
            <a:endParaRPr lang="en-US"/>
          </a:p>
        </p:txBody>
      </p:sp>
      <p:sp>
        <p:nvSpPr>
          <p:cNvPr id="3" name="Subtitle 2">
            <a:extLst>
              <a:ext uri="{FF2B5EF4-FFF2-40B4-BE49-F238E27FC236}">
                <a16:creationId xmlns:a16="http://schemas.microsoft.com/office/drawing/2014/main" id="{227F3AD9-7062-1FC7-6EBC-44724A55999A}"/>
              </a:ext>
            </a:extLst>
          </p:cNvPr>
          <p:cNvSpPr>
            <a:spLocks noGrp="1"/>
          </p:cNvSpPr>
          <p:nvPr>
            <p:ph idx="1"/>
          </p:nvPr>
        </p:nvSpPr>
        <p:spPr/>
        <p:txBody>
          <a:bodyPr vert="horz" lIns="91440" tIns="45720" rIns="91440" bIns="45720" rtlCol="0" anchor="t">
            <a:normAutofit/>
          </a:bodyPr>
          <a:lstStyle/>
          <a:p>
            <a:r>
              <a:rPr lang="en-US">
                <a:cs typeface="Calibri"/>
              </a:rPr>
              <a:t>Overview of the Virginia Literacy Act</a:t>
            </a:r>
          </a:p>
          <a:p>
            <a:r>
              <a:rPr lang="en-US">
                <a:cs typeface="Calibri"/>
              </a:rPr>
              <a:t>Supporting Gifted Students in the Classroom </a:t>
            </a:r>
          </a:p>
          <a:p>
            <a:r>
              <a:rPr lang="en-US">
                <a:cs typeface="Calibri"/>
              </a:rPr>
              <a:t>Curriculum Review Process</a:t>
            </a:r>
          </a:p>
          <a:p>
            <a:r>
              <a:rPr lang="en-US">
                <a:cs typeface="Calibri"/>
              </a:rPr>
              <a:t>VLA Support for Gifted Students </a:t>
            </a:r>
          </a:p>
          <a:p>
            <a:pPr marL="0" indent="0">
              <a:buNone/>
            </a:pPr>
            <a:endParaRPr lang="en-US">
              <a:cs typeface="Calibri"/>
            </a:endParaRPr>
          </a:p>
        </p:txBody>
      </p:sp>
    </p:spTree>
    <p:extLst>
      <p:ext uri="{BB962C8B-B14F-4D97-AF65-F5344CB8AC3E}">
        <p14:creationId xmlns:p14="http://schemas.microsoft.com/office/powerpoint/2010/main" val="4196588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1D0B72-517A-0BFD-99CC-D7F8C88DDFE0}"/>
              </a:ext>
            </a:extLst>
          </p:cNvPr>
          <p:cNvSpPr>
            <a:spLocks noGrp="1"/>
          </p:cNvSpPr>
          <p:nvPr>
            <p:ph type="ctrTitle"/>
          </p:nvPr>
        </p:nvSpPr>
        <p:spPr>
          <a:xfrm>
            <a:off x="838200" y="1130909"/>
            <a:ext cx="5962650" cy="2387600"/>
          </a:xfrm>
        </p:spPr>
        <p:txBody>
          <a:bodyPr>
            <a:normAutofit fontScale="90000"/>
          </a:bodyPr>
          <a:lstStyle/>
          <a:p>
            <a:r>
              <a:rPr lang="en-US"/>
              <a:t>How Does the VLA Support Gifted Students?</a:t>
            </a:r>
          </a:p>
        </p:txBody>
      </p:sp>
    </p:spTree>
    <p:extLst>
      <p:ext uri="{BB962C8B-B14F-4D97-AF65-F5344CB8AC3E}">
        <p14:creationId xmlns:p14="http://schemas.microsoft.com/office/powerpoint/2010/main" val="3636431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DE44-0E2E-5DEA-5547-C3F92E69DC68}"/>
              </a:ext>
            </a:extLst>
          </p:cNvPr>
          <p:cNvSpPr>
            <a:spLocks noGrp="1"/>
          </p:cNvSpPr>
          <p:nvPr>
            <p:ph type="title" idx="4294967295"/>
          </p:nvPr>
        </p:nvSpPr>
        <p:spPr>
          <a:xfrm>
            <a:off x="1093304" y="622"/>
            <a:ext cx="3491604" cy="4371975"/>
          </a:xfrm>
        </p:spPr>
        <p:txBody>
          <a:bodyPr vert="horz" lIns="91440" tIns="45720" rIns="91440" bIns="45720" rtlCol="0" anchor="ctr">
            <a:normAutofit/>
          </a:bodyPr>
          <a:lstStyle/>
          <a:p>
            <a:r>
              <a:rPr lang="en-US" sz="3600">
                <a:solidFill>
                  <a:schemeClr val="tx2"/>
                </a:solidFill>
                <a:latin typeface="Arial"/>
                <a:cs typeface="Arial"/>
              </a:rPr>
              <a:t>VALLSS:</a:t>
            </a:r>
            <a:br>
              <a:rPr lang="en-US" sz="3600"/>
            </a:br>
            <a:r>
              <a:rPr lang="en-US" sz="3600">
                <a:solidFill>
                  <a:schemeClr val="tx2"/>
                </a:solidFill>
                <a:latin typeface="+mj-lt"/>
                <a:cs typeface="+mj-cs"/>
              </a:rPr>
              <a:t>A Screener</a:t>
            </a:r>
            <a:r>
              <a:rPr lang="en-US" sz="3600" kern="1200">
                <a:solidFill>
                  <a:schemeClr val="tx2"/>
                </a:solidFill>
                <a:latin typeface="+mj-lt"/>
                <a:ea typeface="+mj-ea"/>
                <a:cs typeface="+mj-cs"/>
              </a:rPr>
              <a:t> Aligned with Science</a:t>
            </a:r>
          </a:p>
        </p:txBody>
      </p:sp>
      <p:sp>
        <p:nvSpPr>
          <p:cNvPr id="3" name="Content Placeholder 2">
            <a:extLst>
              <a:ext uri="{FF2B5EF4-FFF2-40B4-BE49-F238E27FC236}">
                <a16:creationId xmlns:a16="http://schemas.microsoft.com/office/drawing/2014/main" id="{C618B58E-6C32-D557-5E53-11EB8A99D5E9}"/>
              </a:ext>
            </a:extLst>
          </p:cNvPr>
          <p:cNvSpPr>
            <a:spLocks noGrp="1"/>
          </p:cNvSpPr>
          <p:nvPr>
            <p:ph idx="4294967295"/>
          </p:nvPr>
        </p:nvSpPr>
        <p:spPr>
          <a:xfrm>
            <a:off x="4583872" y="539820"/>
            <a:ext cx="7337563" cy="5230812"/>
          </a:xfrm>
        </p:spPr>
        <p:txBody>
          <a:bodyPr vert="horz" lIns="91440" tIns="45720" rIns="91440" bIns="45720" rtlCol="0" anchor="ctr">
            <a:normAutofit/>
          </a:bodyPr>
          <a:lstStyle/>
          <a:p>
            <a:pPr marL="0" indent="0">
              <a:buNone/>
            </a:pPr>
            <a:r>
              <a:rPr lang="en-US" b="1">
                <a:solidFill>
                  <a:schemeClr val="tx2"/>
                </a:solidFill>
                <a:latin typeface="Georgia"/>
                <a:cs typeface="Calibri"/>
              </a:rPr>
              <a:t>Better Data = Better Instruction</a:t>
            </a:r>
            <a:endParaRPr lang="en-US">
              <a:latin typeface="Georgia"/>
            </a:endParaRPr>
          </a:p>
          <a:p>
            <a:pPr marL="0"/>
            <a:endParaRPr lang="en-US">
              <a:solidFill>
                <a:schemeClr val="tx2"/>
              </a:solidFill>
              <a:latin typeface="Georgia"/>
              <a:cs typeface="Calibri"/>
            </a:endParaRPr>
          </a:p>
          <a:p>
            <a:pPr lvl="1">
              <a:buFont typeface="Arial" panose="020B0604020202020204" pitchFamily="34" charset="0"/>
              <a:buChar char="•"/>
            </a:pPr>
            <a:r>
              <a:rPr lang="en-US" sz="2800">
                <a:solidFill>
                  <a:schemeClr val="tx2"/>
                </a:solidFill>
                <a:latin typeface="Georgia"/>
                <a:cs typeface="Calibri"/>
              </a:rPr>
              <a:t>Subtests aligned with reading science and current research</a:t>
            </a:r>
          </a:p>
          <a:p>
            <a:pPr marL="457200" lvl="1">
              <a:buFont typeface="Arial" panose="020B0604020202020204" pitchFamily="34" charset="0"/>
              <a:buChar char="•"/>
            </a:pPr>
            <a:endParaRPr lang="en-US" sz="2800">
              <a:solidFill>
                <a:schemeClr val="tx2"/>
              </a:solidFill>
              <a:latin typeface="Georgia"/>
              <a:cs typeface="Calibri"/>
            </a:endParaRPr>
          </a:p>
          <a:p>
            <a:pPr lvl="1">
              <a:buFont typeface="Arial" panose="020B0604020202020204" pitchFamily="34" charset="0"/>
              <a:buChar char="•"/>
            </a:pPr>
            <a:r>
              <a:rPr lang="en-US" sz="2800">
                <a:solidFill>
                  <a:schemeClr val="tx2"/>
                </a:solidFill>
                <a:latin typeface="Georgia"/>
                <a:cs typeface="Calibri"/>
              </a:rPr>
              <a:t>Piloted with students across Virginia</a:t>
            </a:r>
          </a:p>
          <a:p>
            <a:pPr marL="457200" lvl="1">
              <a:buFont typeface="Arial" panose="020B0604020202020204" pitchFamily="34" charset="0"/>
              <a:buChar char="•"/>
            </a:pPr>
            <a:endParaRPr lang="en-US" sz="2800">
              <a:solidFill>
                <a:schemeClr val="tx2"/>
              </a:solidFill>
              <a:latin typeface="Georgia"/>
              <a:cs typeface="Calibri"/>
            </a:endParaRPr>
          </a:p>
          <a:p>
            <a:pPr lvl="1">
              <a:buFont typeface="Arial" panose="020B0604020202020204" pitchFamily="34" charset="0"/>
              <a:buChar char="•"/>
            </a:pPr>
            <a:r>
              <a:rPr lang="en-US" sz="2800">
                <a:solidFill>
                  <a:schemeClr val="tx2"/>
                </a:solidFill>
                <a:latin typeface="Georgia"/>
                <a:cs typeface="Calibri"/>
              </a:rPr>
              <a:t>Measures both language and decoding/encoding sides of the reading rope</a:t>
            </a:r>
          </a:p>
          <a:p>
            <a:pPr marL="914400" lvl="2">
              <a:buFont typeface="Arial" panose="020B0604020202020204" pitchFamily="34" charset="0"/>
              <a:buChar char="•"/>
            </a:pPr>
            <a:endParaRPr lang="en-US" sz="1800">
              <a:solidFill>
                <a:schemeClr val="tx2"/>
              </a:solidFill>
              <a:latin typeface="Georgia"/>
            </a:endParaRPr>
          </a:p>
        </p:txBody>
      </p:sp>
      <p:sp>
        <p:nvSpPr>
          <p:cNvPr id="4" name="Slide Number Placeholder 3">
            <a:extLst>
              <a:ext uri="{FF2B5EF4-FFF2-40B4-BE49-F238E27FC236}">
                <a16:creationId xmlns:a16="http://schemas.microsoft.com/office/drawing/2014/main" id="{343214DC-4715-2D67-FCD9-35244C2A0A82}"/>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a:spcAft>
                <a:spcPts val="600"/>
              </a:spcAft>
            </a:pPr>
            <a:fld id="{B2102BAA-C61A-4A39-BDF1-4340D572B82C}" type="slidenum">
              <a:rPr lang="en-US" smtClean="0"/>
              <a:pPr>
                <a:spcAft>
                  <a:spcPts val="600"/>
                </a:spcAft>
              </a:pPr>
              <a:t>21</a:t>
            </a:fld>
            <a:endParaRPr lang="en-US"/>
          </a:p>
        </p:txBody>
      </p:sp>
    </p:spTree>
    <p:extLst>
      <p:ext uri="{BB962C8B-B14F-4D97-AF65-F5344CB8AC3E}">
        <p14:creationId xmlns:p14="http://schemas.microsoft.com/office/powerpoint/2010/main" val="742571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5DB2AB-A866-C7F2-F026-EE3CE8D8F3FF}"/>
              </a:ext>
            </a:extLst>
          </p:cNvPr>
          <p:cNvSpPr>
            <a:spLocks noGrp="1"/>
          </p:cNvSpPr>
          <p:nvPr>
            <p:ph type="title"/>
          </p:nvPr>
        </p:nvSpPr>
        <p:spPr/>
        <p:txBody>
          <a:bodyPr/>
          <a:lstStyle/>
          <a:p>
            <a:r>
              <a:rPr lang="en-US">
                <a:latin typeface="Arial Black"/>
                <a:cs typeface="Arial"/>
              </a:rPr>
              <a:t>What is the purpose of a screener?</a:t>
            </a:r>
          </a:p>
        </p:txBody>
      </p:sp>
      <p:sp>
        <p:nvSpPr>
          <p:cNvPr id="6" name="TextBox 5">
            <a:extLst>
              <a:ext uri="{FF2B5EF4-FFF2-40B4-BE49-F238E27FC236}">
                <a16:creationId xmlns:a16="http://schemas.microsoft.com/office/drawing/2014/main" id="{835984AD-B48D-8227-2215-1E63B4327E4E}"/>
              </a:ext>
            </a:extLst>
          </p:cNvPr>
          <p:cNvSpPr txBox="1"/>
          <p:nvPr/>
        </p:nvSpPr>
        <p:spPr>
          <a:xfrm>
            <a:off x="696990" y="1995237"/>
            <a:ext cx="4477752"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Arial Black"/>
                <a:cs typeface="Arial"/>
              </a:rPr>
              <a:t>Screening assessments serve as an </a:t>
            </a:r>
            <a:r>
              <a:rPr lang="en-US" sz="2800" b="1" i="1">
                <a:solidFill>
                  <a:srgbClr val="E57102"/>
                </a:solidFill>
                <a:latin typeface="Arial Black"/>
                <a:cs typeface="Arial"/>
              </a:rPr>
              <a:t>early warning system </a:t>
            </a:r>
            <a:r>
              <a:rPr lang="en-US" sz="2800" b="1">
                <a:latin typeface="Arial Black"/>
                <a:cs typeface="Arial"/>
              </a:rPr>
              <a:t>to detect risk for reading difficulties.</a:t>
            </a:r>
            <a:endParaRPr lang="en-US">
              <a:latin typeface="Arial Black"/>
            </a:endParaRPr>
          </a:p>
          <a:p>
            <a:pPr algn="l"/>
            <a:endParaRPr lang="en-US">
              <a:latin typeface="Georgia"/>
              <a:cs typeface="Arial"/>
            </a:endParaRPr>
          </a:p>
        </p:txBody>
      </p:sp>
      <p:pic>
        <p:nvPicPr>
          <p:cNvPr id="7" name="Picture 6">
            <a:extLst>
              <a:ext uri="{FF2B5EF4-FFF2-40B4-BE49-F238E27FC236}">
                <a16:creationId xmlns:a16="http://schemas.microsoft.com/office/drawing/2014/main" id="{D115BD2F-0C7C-64E2-1027-71E9E4C922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4246" y="1990725"/>
            <a:ext cx="4314825" cy="2876550"/>
          </a:xfrm>
          <a:prstGeom prst="rect">
            <a:avLst/>
          </a:prstGeom>
        </p:spPr>
      </p:pic>
    </p:spTree>
    <p:extLst>
      <p:ext uri="{BB962C8B-B14F-4D97-AF65-F5344CB8AC3E}">
        <p14:creationId xmlns:p14="http://schemas.microsoft.com/office/powerpoint/2010/main" val="3785869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8F06C-08AC-BB80-CA94-315236A1BE3B}"/>
              </a:ext>
            </a:extLst>
          </p:cNvPr>
          <p:cNvSpPr>
            <a:spLocks noGrp="1"/>
          </p:cNvSpPr>
          <p:nvPr>
            <p:ph type="title"/>
          </p:nvPr>
        </p:nvSpPr>
        <p:spPr/>
        <p:txBody>
          <a:bodyPr/>
          <a:lstStyle/>
          <a:p>
            <a:r>
              <a:rPr lang="en-US">
                <a:latin typeface="Georgia"/>
                <a:cs typeface="Arial"/>
              </a:rPr>
              <a:t>VALLSS Subtests</a:t>
            </a:r>
            <a:endParaRPr lang="en-US">
              <a:latin typeface="Georgia"/>
            </a:endParaRPr>
          </a:p>
        </p:txBody>
      </p:sp>
      <p:pic>
        <p:nvPicPr>
          <p:cNvPr id="4" name="Picture 3" descr="Screen shot of what subtests are included in each grade band ">
            <a:extLst>
              <a:ext uri="{FF2B5EF4-FFF2-40B4-BE49-F238E27FC236}">
                <a16:creationId xmlns:a16="http://schemas.microsoft.com/office/drawing/2014/main" id="{4FB98A8D-B4C6-7689-B9EC-B369621212AE}"/>
              </a:ext>
            </a:extLst>
          </p:cNvPr>
          <p:cNvPicPr>
            <a:picLocks noChangeAspect="1"/>
          </p:cNvPicPr>
          <p:nvPr/>
        </p:nvPicPr>
        <p:blipFill>
          <a:blip r:embed="rId2"/>
          <a:stretch>
            <a:fillRect/>
          </a:stretch>
        </p:blipFill>
        <p:spPr>
          <a:xfrm>
            <a:off x="3051266" y="1311276"/>
            <a:ext cx="7493153" cy="4808704"/>
          </a:xfrm>
          <a:prstGeom prst="rect">
            <a:avLst/>
          </a:prstGeom>
        </p:spPr>
      </p:pic>
      <p:pic>
        <p:nvPicPr>
          <p:cNvPr id="5" name="Picture 4" descr="Key to read the VALLSS grade band chart. ">
            <a:extLst>
              <a:ext uri="{FF2B5EF4-FFF2-40B4-BE49-F238E27FC236}">
                <a16:creationId xmlns:a16="http://schemas.microsoft.com/office/drawing/2014/main" id="{AB7C862D-BCBE-6642-B57F-73B15A108123}"/>
              </a:ext>
            </a:extLst>
          </p:cNvPr>
          <p:cNvPicPr>
            <a:picLocks noChangeAspect="1"/>
          </p:cNvPicPr>
          <p:nvPr/>
        </p:nvPicPr>
        <p:blipFill>
          <a:blip r:embed="rId3"/>
          <a:stretch>
            <a:fillRect/>
          </a:stretch>
        </p:blipFill>
        <p:spPr>
          <a:xfrm>
            <a:off x="204034" y="2523835"/>
            <a:ext cx="3263291" cy="1805966"/>
          </a:xfrm>
          <a:prstGeom prst="rect">
            <a:avLst/>
          </a:prstGeom>
        </p:spPr>
      </p:pic>
    </p:spTree>
    <p:extLst>
      <p:ext uri="{BB962C8B-B14F-4D97-AF65-F5344CB8AC3E}">
        <p14:creationId xmlns:p14="http://schemas.microsoft.com/office/powerpoint/2010/main" val="3086049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DE44-0E2E-5DEA-5547-C3F92E69DC68}"/>
              </a:ext>
            </a:extLst>
          </p:cNvPr>
          <p:cNvSpPr>
            <a:spLocks noGrp="1"/>
          </p:cNvSpPr>
          <p:nvPr>
            <p:ph type="title"/>
          </p:nvPr>
        </p:nvSpPr>
        <p:spPr/>
        <p:txBody>
          <a:bodyPr vert="horz" lIns="91440" tIns="45720" rIns="91440" bIns="45720" rtlCol="0" anchor="ctr">
            <a:normAutofit/>
          </a:bodyPr>
          <a:lstStyle/>
          <a:p>
            <a:pPr marL="0" indent="0">
              <a:buNone/>
            </a:pPr>
            <a:r>
              <a:rPr lang="en-US" sz="3600" b="1" dirty="0"/>
              <a:t>Instructional Indicators to help shape instruction</a:t>
            </a:r>
            <a:endParaRPr lang="en-US" sz="3600" b="1" dirty="0">
              <a:cs typeface="Calibri"/>
            </a:endParaRPr>
          </a:p>
        </p:txBody>
      </p:sp>
      <p:sp>
        <p:nvSpPr>
          <p:cNvPr id="3" name="Content Placeholder 2">
            <a:extLst>
              <a:ext uri="{FF2B5EF4-FFF2-40B4-BE49-F238E27FC236}">
                <a16:creationId xmlns:a16="http://schemas.microsoft.com/office/drawing/2014/main" id="{C618B58E-6C32-D557-5E53-11EB8A99D5E9}"/>
              </a:ext>
            </a:extLst>
          </p:cNvPr>
          <p:cNvSpPr>
            <a:spLocks noGrp="1"/>
          </p:cNvSpPr>
          <p:nvPr>
            <p:ph idx="1"/>
          </p:nvPr>
        </p:nvSpPr>
        <p:spPr/>
        <p:txBody>
          <a:bodyPr vert="horz" lIns="91440" tIns="45720" rIns="91440" bIns="45720" rtlCol="0" anchor="ctr">
            <a:noAutofit/>
          </a:bodyPr>
          <a:lstStyle/>
          <a:p>
            <a:pPr marL="0" indent="0">
              <a:buNone/>
            </a:pPr>
            <a:r>
              <a:rPr lang="en-US" sz="2800" b="1" dirty="0">
                <a:solidFill>
                  <a:schemeClr val="tx2"/>
                </a:solidFill>
              </a:rPr>
              <a:t>Instructional Indicators to help shape instruction</a:t>
            </a:r>
            <a:endParaRPr lang="en-US" sz="2800" b="1" dirty="0">
              <a:solidFill>
                <a:schemeClr val="tx2"/>
              </a:solidFill>
              <a:cs typeface="Calibri"/>
            </a:endParaRPr>
          </a:p>
          <a:p>
            <a:pPr marL="0" indent="0">
              <a:buNone/>
            </a:pPr>
            <a:endParaRPr lang="en-US" b="1" dirty="0">
              <a:solidFill>
                <a:schemeClr val="tx2"/>
              </a:solidFill>
            </a:endParaRPr>
          </a:p>
          <a:p>
            <a:pPr lvl="2">
              <a:buFont typeface="Arial" panose="020B0604020202020204" pitchFamily="34" charset="0"/>
              <a:buChar char="•"/>
            </a:pPr>
            <a:r>
              <a:rPr lang="en-US" sz="2800" dirty="0">
                <a:solidFill>
                  <a:schemeClr val="tx2"/>
                </a:solidFill>
              </a:rPr>
              <a:t>Focus on strengthening targeted skills</a:t>
            </a:r>
            <a:endParaRPr lang="en-US" sz="2800" dirty="0">
              <a:solidFill>
                <a:schemeClr val="tx2"/>
              </a:solidFill>
              <a:cs typeface="Calibri"/>
            </a:endParaRPr>
          </a:p>
          <a:p>
            <a:pPr lvl="2">
              <a:buFont typeface="Arial" panose="020B0604020202020204" pitchFamily="34" charset="0"/>
              <a:buChar char="•"/>
            </a:pPr>
            <a:r>
              <a:rPr lang="en-US" sz="2800" dirty="0">
                <a:solidFill>
                  <a:schemeClr val="tx2"/>
                </a:solidFill>
              </a:rPr>
              <a:t>Grouping and serving students based on specific skills</a:t>
            </a:r>
            <a:endParaRPr lang="en-US" sz="2800" dirty="0">
              <a:solidFill>
                <a:schemeClr val="tx2"/>
              </a:solidFill>
              <a:cs typeface="Calibri"/>
            </a:endParaRPr>
          </a:p>
          <a:p>
            <a:pPr lvl="2">
              <a:buFont typeface="Arial" panose="020B0604020202020204" pitchFamily="34" charset="0"/>
              <a:buChar char="•"/>
            </a:pPr>
            <a:r>
              <a:rPr lang="en-US" sz="2800" dirty="0">
                <a:solidFill>
                  <a:schemeClr val="tx2"/>
                </a:solidFill>
              </a:rPr>
              <a:t>Data informs how teachers spend instructional time with students</a:t>
            </a:r>
            <a:endParaRPr lang="en-US" sz="2800" dirty="0">
              <a:solidFill>
                <a:schemeClr val="tx2"/>
              </a:solidFill>
              <a:cs typeface="Calibri"/>
            </a:endParaRPr>
          </a:p>
          <a:p>
            <a:pPr lvl="2">
              <a:buFont typeface="Arial" panose="020B0604020202020204" pitchFamily="34" charset="0"/>
              <a:buChar char="•"/>
            </a:pPr>
            <a:r>
              <a:rPr lang="en-US" sz="2800" dirty="0">
                <a:solidFill>
                  <a:schemeClr val="tx2"/>
                </a:solidFill>
              </a:rPr>
              <a:t>Indicates who needs instructional extensions or additional support</a:t>
            </a:r>
            <a:endParaRPr lang="en-US" sz="2800" dirty="0">
              <a:solidFill>
                <a:schemeClr val="tx2"/>
              </a:solidFill>
              <a:cs typeface="Calibri"/>
            </a:endParaRPr>
          </a:p>
          <a:p>
            <a:pPr lvl="2">
              <a:buFont typeface="Arial" panose="020B0604020202020204" pitchFamily="34" charset="0"/>
              <a:buChar char="•"/>
            </a:pPr>
            <a:endParaRPr lang="en-US" sz="1800" dirty="0">
              <a:solidFill>
                <a:schemeClr val="tx2"/>
              </a:solidFill>
            </a:endParaRPr>
          </a:p>
          <a:p>
            <a:pPr lvl="2">
              <a:buFont typeface="Arial" panose="020B0604020202020204" pitchFamily="34" charset="0"/>
              <a:buChar char="•"/>
            </a:pPr>
            <a:endParaRPr lang="en-US" sz="1800" dirty="0">
              <a:solidFill>
                <a:schemeClr val="tx2"/>
              </a:solidFill>
            </a:endParaRPr>
          </a:p>
        </p:txBody>
      </p:sp>
      <p:sp>
        <p:nvSpPr>
          <p:cNvPr id="4" name="Slide Number Placeholder 3">
            <a:extLst>
              <a:ext uri="{FF2B5EF4-FFF2-40B4-BE49-F238E27FC236}">
                <a16:creationId xmlns:a16="http://schemas.microsoft.com/office/drawing/2014/main" id="{343214DC-4715-2D67-FCD9-35244C2A0A82}"/>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a:spcAft>
                <a:spcPts val="600"/>
              </a:spcAft>
            </a:pPr>
            <a:fld id="{B2102BAA-C61A-4A39-BDF1-4340D572B82C}" type="slidenum">
              <a:rPr lang="en-US" smtClean="0"/>
              <a:pPr>
                <a:spcAft>
                  <a:spcPts val="600"/>
                </a:spcAft>
              </a:pPr>
              <a:t>24</a:t>
            </a:fld>
            <a:endParaRPr lang="en-US"/>
          </a:p>
        </p:txBody>
      </p:sp>
    </p:spTree>
    <p:extLst>
      <p:ext uri="{BB962C8B-B14F-4D97-AF65-F5344CB8AC3E}">
        <p14:creationId xmlns:p14="http://schemas.microsoft.com/office/powerpoint/2010/main" val="1560629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DE44-0E2E-5DEA-5547-C3F92E69DC68}"/>
              </a:ext>
            </a:extLst>
          </p:cNvPr>
          <p:cNvSpPr>
            <a:spLocks noGrp="1"/>
          </p:cNvSpPr>
          <p:nvPr>
            <p:ph type="title"/>
          </p:nvPr>
        </p:nvSpPr>
        <p:spPr/>
        <p:txBody>
          <a:bodyPr vert="horz" lIns="91440" tIns="45720" rIns="91440" bIns="45720" rtlCol="0" anchor="ctr">
            <a:normAutofit/>
          </a:bodyPr>
          <a:lstStyle/>
          <a:p>
            <a:r>
              <a:rPr lang="en-US" sz="4400" b="1" dirty="0"/>
              <a:t>Evidence-Based Literacy Instruction</a:t>
            </a:r>
            <a:endParaRPr lang="en-US" sz="7200" kern="1200" dirty="0">
              <a:latin typeface="+mj-lt"/>
              <a:ea typeface="+mj-ea"/>
              <a:cs typeface="+mj-cs"/>
            </a:endParaRPr>
          </a:p>
        </p:txBody>
      </p:sp>
      <p:sp>
        <p:nvSpPr>
          <p:cNvPr id="3" name="Content Placeholder 2">
            <a:extLst>
              <a:ext uri="{FF2B5EF4-FFF2-40B4-BE49-F238E27FC236}">
                <a16:creationId xmlns:a16="http://schemas.microsoft.com/office/drawing/2014/main" id="{C618B58E-6C32-D557-5E53-11EB8A99D5E9}"/>
              </a:ext>
            </a:extLst>
          </p:cNvPr>
          <p:cNvSpPr>
            <a:spLocks noGrp="1"/>
          </p:cNvSpPr>
          <p:nvPr>
            <p:ph idx="1"/>
          </p:nvPr>
        </p:nvSpPr>
        <p:spPr>
          <a:xfrm>
            <a:off x="838200" y="1505807"/>
            <a:ext cx="10515600" cy="3844830"/>
          </a:xfrm>
        </p:spPr>
        <p:txBody>
          <a:bodyPr vert="horz" lIns="91440" tIns="45720" rIns="91440" bIns="45720" rtlCol="0" anchor="ctr">
            <a:normAutofit/>
          </a:bodyPr>
          <a:lstStyle/>
          <a:p>
            <a:pPr marL="0" indent="0">
              <a:buNone/>
            </a:pPr>
            <a:r>
              <a:rPr lang="en-US" b="1" dirty="0">
                <a:solidFill>
                  <a:schemeClr val="tx2"/>
                </a:solidFill>
              </a:rPr>
              <a:t>Evidence-Based Literacy Instruction</a:t>
            </a:r>
            <a:endParaRPr lang="en-US" b="1" dirty="0">
              <a:solidFill>
                <a:schemeClr val="tx2"/>
              </a:solidFill>
              <a:cs typeface="Calibri"/>
            </a:endParaRPr>
          </a:p>
          <a:p>
            <a:pPr marL="0" indent="0">
              <a:buNone/>
            </a:pPr>
            <a:endParaRPr lang="en-US" b="1" dirty="0">
              <a:solidFill>
                <a:schemeClr val="tx2"/>
              </a:solidFill>
            </a:endParaRPr>
          </a:p>
          <a:p>
            <a:pPr lvl="1">
              <a:buFont typeface="Arial" panose="020B0604020202020204" pitchFamily="34" charset="0"/>
              <a:buChar char="•"/>
            </a:pPr>
            <a:r>
              <a:rPr lang="en-US" sz="2800" dirty="0">
                <a:solidFill>
                  <a:schemeClr val="tx2"/>
                </a:solidFill>
              </a:rPr>
              <a:t>Explicit Instruction for all students</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Use of Gradual Release Model</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Differentiating scaffolding and support based on need</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Meeting students where they are – reducing time spent on skills that are already mastered</a:t>
            </a:r>
            <a:endParaRPr lang="en-US" sz="2800" dirty="0">
              <a:solidFill>
                <a:schemeClr val="tx2"/>
              </a:solidFill>
              <a:cs typeface="Calibri"/>
            </a:endParaRPr>
          </a:p>
        </p:txBody>
      </p:sp>
      <p:sp>
        <p:nvSpPr>
          <p:cNvPr id="4" name="Slide Number Placeholder 3">
            <a:extLst>
              <a:ext uri="{FF2B5EF4-FFF2-40B4-BE49-F238E27FC236}">
                <a16:creationId xmlns:a16="http://schemas.microsoft.com/office/drawing/2014/main" id="{343214DC-4715-2D67-FCD9-35244C2A0A82}"/>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a:spcAft>
                <a:spcPts val="600"/>
              </a:spcAft>
            </a:pPr>
            <a:fld id="{B2102BAA-C61A-4A39-BDF1-4340D572B82C}" type="slidenum">
              <a:rPr lang="en-US" smtClean="0"/>
              <a:pPr>
                <a:spcAft>
                  <a:spcPts val="600"/>
                </a:spcAft>
              </a:pPr>
              <a:t>25</a:t>
            </a:fld>
            <a:endParaRPr lang="en-US"/>
          </a:p>
        </p:txBody>
      </p:sp>
    </p:spTree>
    <p:extLst>
      <p:ext uri="{BB962C8B-B14F-4D97-AF65-F5344CB8AC3E}">
        <p14:creationId xmlns:p14="http://schemas.microsoft.com/office/powerpoint/2010/main" val="3839526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DE44-0E2E-5DEA-5547-C3F92E69DC68}"/>
              </a:ext>
            </a:extLst>
          </p:cNvPr>
          <p:cNvSpPr>
            <a:spLocks noGrp="1"/>
          </p:cNvSpPr>
          <p:nvPr>
            <p:ph type="title"/>
          </p:nvPr>
        </p:nvSpPr>
        <p:spPr/>
        <p:txBody>
          <a:bodyPr vert="horz" lIns="91440" tIns="45720" rIns="91440" bIns="45720" rtlCol="0" anchor="ctr">
            <a:normAutofit/>
          </a:bodyPr>
          <a:lstStyle/>
          <a:p>
            <a:pPr marL="0" indent="0">
              <a:buNone/>
            </a:pPr>
            <a:r>
              <a:rPr lang="en-US" sz="4400" b="1" dirty="0"/>
              <a:t>Curricula Aligned with Reading Science</a:t>
            </a:r>
            <a:endParaRPr lang="en-US" sz="4400" b="1" dirty="0">
              <a:cs typeface="Calibri"/>
            </a:endParaRPr>
          </a:p>
        </p:txBody>
      </p:sp>
      <p:sp>
        <p:nvSpPr>
          <p:cNvPr id="3" name="Content Placeholder 2">
            <a:extLst>
              <a:ext uri="{FF2B5EF4-FFF2-40B4-BE49-F238E27FC236}">
                <a16:creationId xmlns:a16="http://schemas.microsoft.com/office/drawing/2014/main" id="{C618B58E-6C32-D557-5E53-11EB8A99D5E9}"/>
              </a:ext>
            </a:extLst>
          </p:cNvPr>
          <p:cNvSpPr>
            <a:spLocks noGrp="1"/>
          </p:cNvSpPr>
          <p:nvPr>
            <p:ph idx="1"/>
          </p:nvPr>
        </p:nvSpPr>
        <p:spPr>
          <a:xfrm>
            <a:off x="838200" y="909459"/>
            <a:ext cx="10515600" cy="3844830"/>
          </a:xfrm>
        </p:spPr>
        <p:txBody>
          <a:bodyPr vert="horz" lIns="91440" tIns="45720" rIns="91440" bIns="45720" rtlCol="0" anchor="ctr">
            <a:normAutofit/>
          </a:bodyPr>
          <a:lstStyle/>
          <a:p>
            <a:pPr marL="0" indent="0">
              <a:buNone/>
            </a:pPr>
            <a:r>
              <a:rPr lang="en-US" b="1" dirty="0">
                <a:solidFill>
                  <a:schemeClr val="tx2"/>
                </a:solidFill>
              </a:rPr>
              <a:t>Curricula Aligned with Reading Science</a:t>
            </a:r>
            <a:endParaRPr lang="en-US" b="1" dirty="0">
              <a:solidFill>
                <a:schemeClr val="tx2"/>
              </a:solidFill>
              <a:cs typeface="Calibri"/>
            </a:endParaRPr>
          </a:p>
          <a:p>
            <a:pPr marL="0" indent="0">
              <a:buNone/>
            </a:pPr>
            <a:endParaRPr lang="en-US" b="1" dirty="0">
              <a:solidFill>
                <a:schemeClr val="tx2"/>
              </a:solidFill>
            </a:endParaRPr>
          </a:p>
          <a:p>
            <a:pPr lvl="1">
              <a:buFont typeface="Arial" panose="020B0604020202020204" pitchFamily="34" charset="0"/>
              <a:buChar char="•"/>
            </a:pPr>
            <a:r>
              <a:rPr lang="en-US" sz="2800" dirty="0">
                <a:solidFill>
                  <a:schemeClr val="tx2"/>
                </a:solidFill>
              </a:rPr>
              <a:t>Rubric aligned with reading science</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Rigorous core instruction</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Approved curricula selected by division</a:t>
            </a:r>
            <a:endParaRPr lang="en-US" sz="2800" dirty="0">
              <a:solidFill>
                <a:schemeClr val="tx2"/>
              </a:solidFill>
              <a:cs typeface="Calibri"/>
            </a:endParaRPr>
          </a:p>
        </p:txBody>
      </p:sp>
      <p:sp>
        <p:nvSpPr>
          <p:cNvPr id="4" name="Slide Number Placeholder 3">
            <a:extLst>
              <a:ext uri="{FF2B5EF4-FFF2-40B4-BE49-F238E27FC236}">
                <a16:creationId xmlns:a16="http://schemas.microsoft.com/office/drawing/2014/main" id="{343214DC-4715-2D67-FCD9-35244C2A0A82}"/>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a:spcAft>
                <a:spcPts val="600"/>
              </a:spcAft>
            </a:pPr>
            <a:fld id="{B2102BAA-C61A-4A39-BDF1-4340D572B82C}" type="slidenum">
              <a:rPr lang="en-US" smtClean="0"/>
              <a:pPr>
                <a:spcAft>
                  <a:spcPts val="600"/>
                </a:spcAft>
              </a:pPr>
              <a:t>26</a:t>
            </a:fld>
            <a:endParaRPr lang="en-US"/>
          </a:p>
        </p:txBody>
      </p:sp>
    </p:spTree>
    <p:extLst>
      <p:ext uri="{BB962C8B-B14F-4D97-AF65-F5344CB8AC3E}">
        <p14:creationId xmlns:p14="http://schemas.microsoft.com/office/powerpoint/2010/main" val="378603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DE44-0E2E-5DEA-5547-C3F92E69DC68}"/>
              </a:ext>
            </a:extLst>
          </p:cNvPr>
          <p:cNvSpPr>
            <a:spLocks noGrp="1"/>
          </p:cNvSpPr>
          <p:nvPr>
            <p:ph type="title"/>
          </p:nvPr>
        </p:nvSpPr>
        <p:spPr/>
        <p:txBody>
          <a:bodyPr vert="horz" lIns="91440" tIns="45720" rIns="91440" bIns="45720" rtlCol="0" anchor="ctr">
            <a:normAutofit/>
          </a:bodyPr>
          <a:lstStyle/>
          <a:p>
            <a:pPr marL="0" indent="0" algn="ctr">
              <a:buNone/>
            </a:pPr>
            <a:r>
              <a:rPr lang="en-US" sz="3200" b="1" dirty="0"/>
              <a:t>Professional Development for Reading Specialists and Teachers</a:t>
            </a:r>
            <a:r>
              <a:rPr lang="en-US" sz="3200" dirty="0"/>
              <a:t> </a:t>
            </a:r>
            <a:endParaRPr lang="en-US" sz="3200" dirty="0">
              <a:cs typeface="Calibri"/>
            </a:endParaRPr>
          </a:p>
        </p:txBody>
      </p:sp>
      <p:sp>
        <p:nvSpPr>
          <p:cNvPr id="3" name="Content Placeholder 2">
            <a:extLst>
              <a:ext uri="{FF2B5EF4-FFF2-40B4-BE49-F238E27FC236}">
                <a16:creationId xmlns:a16="http://schemas.microsoft.com/office/drawing/2014/main" id="{C618B58E-6C32-D557-5E53-11EB8A99D5E9}"/>
              </a:ext>
            </a:extLst>
          </p:cNvPr>
          <p:cNvSpPr>
            <a:spLocks noGrp="1"/>
          </p:cNvSpPr>
          <p:nvPr>
            <p:ph idx="1"/>
          </p:nvPr>
        </p:nvSpPr>
        <p:spPr>
          <a:xfrm>
            <a:off x="694635" y="1340155"/>
            <a:ext cx="11167165" cy="3844830"/>
          </a:xfrm>
        </p:spPr>
        <p:txBody>
          <a:bodyPr vert="horz" lIns="91440" tIns="45720" rIns="91440" bIns="45720" rtlCol="0" anchor="ctr">
            <a:normAutofit/>
          </a:bodyPr>
          <a:lstStyle/>
          <a:p>
            <a:pPr marL="0" indent="0" algn="ctr">
              <a:buNone/>
            </a:pPr>
            <a:r>
              <a:rPr lang="en-US" b="1" dirty="0">
                <a:solidFill>
                  <a:schemeClr val="tx2"/>
                </a:solidFill>
              </a:rPr>
              <a:t>Professional Development for Reading Specialists and Teachers</a:t>
            </a:r>
            <a:r>
              <a:rPr lang="en-US" dirty="0">
                <a:solidFill>
                  <a:schemeClr val="tx2"/>
                </a:solidFill>
              </a:rPr>
              <a:t> </a:t>
            </a:r>
            <a:endParaRPr lang="en-US" dirty="0">
              <a:solidFill>
                <a:schemeClr val="tx2"/>
              </a:solidFill>
              <a:cs typeface="Calibri"/>
            </a:endParaRPr>
          </a:p>
          <a:p>
            <a:pPr marL="0" indent="0">
              <a:buNone/>
            </a:pPr>
            <a:endParaRPr lang="en-US" dirty="0">
              <a:solidFill>
                <a:schemeClr val="tx2"/>
              </a:solidFill>
            </a:endParaRPr>
          </a:p>
          <a:p>
            <a:pPr lvl="1">
              <a:buFont typeface="Arial" panose="020B0604020202020204" pitchFamily="34" charset="0"/>
              <a:buChar char="•"/>
            </a:pPr>
            <a:r>
              <a:rPr lang="en-US" sz="2800" dirty="0">
                <a:solidFill>
                  <a:schemeClr val="tx2"/>
                </a:solidFill>
              </a:rPr>
              <a:t>Canvas Courses</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In-person Reading Institutes</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Focused on meeting individual needs</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Scaffolding and differentiation for students</a:t>
            </a:r>
            <a:endParaRPr lang="en-US" sz="2800" dirty="0">
              <a:solidFill>
                <a:schemeClr val="tx2"/>
              </a:solidFill>
              <a:cs typeface="Calibri"/>
            </a:endParaRPr>
          </a:p>
          <a:p>
            <a:pPr marL="914400" lvl="2">
              <a:buFont typeface="Arial" panose="020B0604020202020204" pitchFamily="34" charset="0"/>
              <a:buChar char="•"/>
            </a:pPr>
            <a:endParaRPr lang="en-US" sz="1800" dirty="0">
              <a:solidFill>
                <a:schemeClr val="tx2"/>
              </a:solidFill>
            </a:endParaRPr>
          </a:p>
        </p:txBody>
      </p:sp>
      <p:sp>
        <p:nvSpPr>
          <p:cNvPr id="4" name="Slide Number Placeholder 3">
            <a:extLst>
              <a:ext uri="{FF2B5EF4-FFF2-40B4-BE49-F238E27FC236}">
                <a16:creationId xmlns:a16="http://schemas.microsoft.com/office/drawing/2014/main" id="{343214DC-4715-2D67-FCD9-35244C2A0A82}"/>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a:spcAft>
                <a:spcPts val="600"/>
              </a:spcAft>
            </a:pPr>
            <a:fld id="{B2102BAA-C61A-4A39-BDF1-4340D572B82C}" type="slidenum">
              <a:rPr lang="en-US" smtClean="0"/>
              <a:pPr>
                <a:spcAft>
                  <a:spcPts val="600"/>
                </a:spcAft>
              </a:pPr>
              <a:t>27</a:t>
            </a:fld>
            <a:endParaRPr lang="en-US"/>
          </a:p>
        </p:txBody>
      </p:sp>
    </p:spTree>
    <p:extLst>
      <p:ext uri="{BB962C8B-B14F-4D97-AF65-F5344CB8AC3E}">
        <p14:creationId xmlns:p14="http://schemas.microsoft.com/office/powerpoint/2010/main" val="3294876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DE44-0E2E-5DEA-5547-C3F92E69DC68}"/>
              </a:ext>
            </a:extLst>
          </p:cNvPr>
          <p:cNvSpPr>
            <a:spLocks noGrp="1"/>
          </p:cNvSpPr>
          <p:nvPr>
            <p:ph type="title"/>
          </p:nvPr>
        </p:nvSpPr>
        <p:spPr/>
        <p:txBody>
          <a:bodyPr vert="horz" lIns="91440" tIns="45720" rIns="91440" bIns="45720" rtlCol="0" anchor="ctr">
            <a:normAutofit/>
          </a:bodyPr>
          <a:lstStyle/>
          <a:p>
            <a:r>
              <a:rPr lang="en-US" sz="3600" kern="1200" dirty="0">
                <a:latin typeface="+mj-lt"/>
                <a:ea typeface="+mj-ea"/>
                <a:cs typeface="+mj-cs"/>
              </a:rPr>
              <a:t>Data informs use of instructional time </a:t>
            </a:r>
          </a:p>
        </p:txBody>
      </p:sp>
      <p:sp>
        <p:nvSpPr>
          <p:cNvPr id="3" name="Content Placeholder 2">
            <a:extLst>
              <a:ext uri="{FF2B5EF4-FFF2-40B4-BE49-F238E27FC236}">
                <a16:creationId xmlns:a16="http://schemas.microsoft.com/office/drawing/2014/main" id="{C618B58E-6C32-D557-5E53-11EB8A99D5E9}"/>
              </a:ext>
            </a:extLst>
          </p:cNvPr>
          <p:cNvSpPr>
            <a:spLocks noGrp="1"/>
          </p:cNvSpPr>
          <p:nvPr>
            <p:ph idx="1"/>
          </p:nvPr>
        </p:nvSpPr>
        <p:spPr>
          <a:xfrm>
            <a:off x="838200" y="1318068"/>
            <a:ext cx="10515600" cy="3844830"/>
          </a:xfrm>
        </p:spPr>
        <p:txBody>
          <a:bodyPr vert="horz" lIns="91440" tIns="45720" rIns="91440" bIns="45720" rtlCol="0" anchor="ctr">
            <a:normAutofit/>
          </a:bodyPr>
          <a:lstStyle/>
          <a:p>
            <a:pPr marL="0" indent="0">
              <a:buNone/>
            </a:pPr>
            <a:r>
              <a:rPr lang="en-US" b="1" dirty="0">
                <a:solidFill>
                  <a:schemeClr val="tx2"/>
                </a:solidFill>
              </a:rPr>
              <a:t>Data informs use of instructional time</a:t>
            </a:r>
            <a:endParaRPr lang="en-US" b="1" dirty="0">
              <a:solidFill>
                <a:schemeClr val="tx2"/>
              </a:solidFill>
              <a:cs typeface="Calibri"/>
            </a:endParaRPr>
          </a:p>
          <a:p>
            <a:pPr marL="0" indent="0">
              <a:buNone/>
            </a:pPr>
            <a:endParaRPr lang="en-US" b="1" dirty="0">
              <a:solidFill>
                <a:schemeClr val="tx2"/>
              </a:solidFill>
            </a:endParaRPr>
          </a:p>
          <a:p>
            <a:pPr lvl="1">
              <a:buFont typeface="Arial" panose="020B0604020202020204" pitchFamily="34" charset="0"/>
              <a:buChar char="•"/>
            </a:pPr>
            <a:r>
              <a:rPr lang="en-US" sz="2800" dirty="0">
                <a:solidFill>
                  <a:schemeClr val="tx2"/>
                </a:solidFill>
              </a:rPr>
              <a:t>Use of flexible small groups</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Progress monitoring</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Students receive extra instruction as long as needed, no longer stay in same group all year</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Students can move forward to new skills more quickly</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Progress monitoring </a:t>
            </a:r>
            <a:endParaRPr lang="en-US" sz="2800" dirty="0">
              <a:solidFill>
                <a:schemeClr val="tx2"/>
              </a:solidFill>
              <a:cs typeface="Calibri"/>
            </a:endParaRPr>
          </a:p>
        </p:txBody>
      </p:sp>
      <p:sp>
        <p:nvSpPr>
          <p:cNvPr id="4" name="Slide Number Placeholder 3">
            <a:extLst>
              <a:ext uri="{FF2B5EF4-FFF2-40B4-BE49-F238E27FC236}">
                <a16:creationId xmlns:a16="http://schemas.microsoft.com/office/drawing/2014/main" id="{343214DC-4715-2D67-FCD9-35244C2A0A82}"/>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a:spcAft>
                <a:spcPts val="600"/>
              </a:spcAft>
            </a:pPr>
            <a:fld id="{B2102BAA-C61A-4A39-BDF1-4340D572B82C}" type="slidenum">
              <a:rPr lang="en-US" smtClean="0"/>
              <a:pPr>
                <a:spcAft>
                  <a:spcPts val="600"/>
                </a:spcAft>
              </a:pPr>
              <a:t>28</a:t>
            </a:fld>
            <a:endParaRPr lang="en-US"/>
          </a:p>
        </p:txBody>
      </p:sp>
    </p:spTree>
    <p:extLst>
      <p:ext uri="{BB962C8B-B14F-4D97-AF65-F5344CB8AC3E}">
        <p14:creationId xmlns:p14="http://schemas.microsoft.com/office/powerpoint/2010/main" val="2440698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DE44-0E2E-5DEA-5547-C3F92E69DC68}"/>
              </a:ext>
            </a:extLst>
          </p:cNvPr>
          <p:cNvSpPr>
            <a:spLocks noGrp="1"/>
          </p:cNvSpPr>
          <p:nvPr>
            <p:ph type="title"/>
          </p:nvPr>
        </p:nvSpPr>
        <p:spPr/>
        <p:txBody>
          <a:bodyPr vert="horz" lIns="91440" tIns="45720" rIns="91440" bIns="45720" rtlCol="0" anchor="ctr">
            <a:normAutofit/>
          </a:bodyPr>
          <a:lstStyle/>
          <a:p>
            <a:r>
              <a:rPr lang="en-US" sz="6000" b="1" kern="1200" dirty="0">
                <a:latin typeface="+mj-lt"/>
                <a:ea typeface="+mj-ea"/>
                <a:cs typeface="+mj-cs"/>
              </a:rPr>
              <a:t>Resources</a:t>
            </a:r>
            <a:endParaRPr lang="en-US" sz="3600" kern="1200" dirty="0">
              <a:latin typeface="+mj-lt"/>
              <a:ea typeface="+mj-ea"/>
              <a:cs typeface="+mj-cs"/>
            </a:endParaRPr>
          </a:p>
        </p:txBody>
      </p:sp>
      <p:sp>
        <p:nvSpPr>
          <p:cNvPr id="3" name="Content Placeholder 2">
            <a:extLst>
              <a:ext uri="{FF2B5EF4-FFF2-40B4-BE49-F238E27FC236}">
                <a16:creationId xmlns:a16="http://schemas.microsoft.com/office/drawing/2014/main" id="{C618B58E-6C32-D557-5E53-11EB8A99D5E9}"/>
              </a:ext>
            </a:extLst>
          </p:cNvPr>
          <p:cNvSpPr>
            <a:spLocks noGrp="1"/>
          </p:cNvSpPr>
          <p:nvPr>
            <p:ph idx="1"/>
          </p:nvPr>
        </p:nvSpPr>
        <p:spPr>
          <a:xfrm>
            <a:off x="838200" y="1384329"/>
            <a:ext cx="10515600" cy="3844830"/>
          </a:xfrm>
        </p:spPr>
        <p:txBody>
          <a:bodyPr vert="horz" lIns="91440" tIns="45720" rIns="91440" bIns="45720" rtlCol="0" anchor="ctr">
            <a:normAutofit/>
          </a:bodyPr>
          <a:lstStyle/>
          <a:p>
            <a:pPr marL="0" indent="0">
              <a:buNone/>
            </a:pPr>
            <a:r>
              <a:rPr lang="en-US" b="1" dirty="0">
                <a:solidFill>
                  <a:schemeClr val="tx2"/>
                </a:solidFill>
              </a:rPr>
              <a:t>Resources</a:t>
            </a:r>
            <a:endParaRPr lang="en-US" b="1" dirty="0">
              <a:solidFill>
                <a:schemeClr val="tx2"/>
              </a:solidFill>
              <a:cs typeface="Calibri"/>
            </a:endParaRPr>
          </a:p>
          <a:p>
            <a:pPr marL="0" indent="0">
              <a:buNone/>
            </a:pPr>
            <a:endParaRPr lang="en-US" b="1" dirty="0">
              <a:solidFill>
                <a:schemeClr val="tx2"/>
              </a:solidFill>
            </a:endParaRPr>
          </a:p>
          <a:p>
            <a:pPr lvl="1">
              <a:buFont typeface="Arial" panose="020B0604020202020204" pitchFamily="34" charset="0"/>
              <a:buChar char="•"/>
            </a:pPr>
            <a:r>
              <a:rPr lang="en-US" sz="2800" dirty="0">
                <a:solidFill>
                  <a:schemeClr val="tx2"/>
                </a:solidFill>
              </a:rPr>
              <a:t>VALLSS Office Hours</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Regional Literacy Coaches</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Coaches' Office Hours</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Canvas Courses</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Canvas Connection Meetings</a:t>
            </a:r>
            <a:endParaRPr lang="en-US" sz="2800" dirty="0">
              <a:solidFill>
                <a:schemeClr val="tx2"/>
              </a:solidFill>
              <a:cs typeface="Calibri"/>
            </a:endParaRPr>
          </a:p>
        </p:txBody>
      </p:sp>
      <p:sp>
        <p:nvSpPr>
          <p:cNvPr id="4" name="Slide Number Placeholder 3">
            <a:extLst>
              <a:ext uri="{FF2B5EF4-FFF2-40B4-BE49-F238E27FC236}">
                <a16:creationId xmlns:a16="http://schemas.microsoft.com/office/drawing/2014/main" id="{343214DC-4715-2D67-FCD9-35244C2A0A82}"/>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a:spcAft>
                <a:spcPts val="600"/>
              </a:spcAft>
            </a:pPr>
            <a:fld id="{B2102BAA-C61A-4A39-BDF1-4340D572B82C}" type="slidenum">
              <a:rPr lang="en-US" smtClean="0"/>
              <a:pPr>
                <a:spcAft>
                  <a:spcPts val="600"/>
                </a:spcAft>
              </a:pPr>
              <a:t>29</a:t>
            </a:fld>
            <a:endParaRPr lang="en-US"/>
          </a:p>
        </p:txBody>
      </p:sp>
    </p:spTree>
    <p:extLst>
      <p:ext uri="{BB962C8B-B14F-4D97-AF65-F5344CB8AC3E}">
        <p14:creationId xmlns:p14="http://schemas.microsoft.com/office/powerpoint/2010/main" val="256469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1D0B72-517A-0BFD-99CC-D7F8C88DDFE0}"/>
              </a:ext>
            </a:extLst>
          </p:cNvPr>
          <p:cNvSpPr>
            <a:spLocks noGrp="1"/>
          </p:cNvSpPr>
          <p:nvPr>
            <p:ph type="ctrTitle"/>
          </p:nvPr>
        </p:nvSpPr>
        <p:spPr/>
        <p:txBody>
          <a:bodyPr/>
          <a:lstStyle/>
          <a:p>
            <a:r>
              <a:rPr lang="en-US"/>
              <a:t>VLA Overview</a:t>
            </a:r>
          </a:p>
        </p:txBody>
      </p:sp>
    </p:spTree>
    <p:extLst>
      <p:ext uri="{BB962C8B-B14F-4D97-AF65-F5344CB8AC3E}">
        <p14:creationId xmlns:p14="http://schemas.microsoft.com/office/powerpoint/2010/main" val="3522096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DE44-0E2E-5DEA-5547-C3F92E69DC68}"/>
              </a:ext>
            </a:extLst>
          </p:cNvPr>
          <p:cNvSpPr>
            <a:spLocks noGrp="1"/>
          </p:cNvSpPr>
          <p:nvPr>
            <p:ph type="title"/>
          </p:nvPr>
        </p:nvSpPr>
        <p:spPr/>
        <p:txBody>
          <a:bodyPr vert="horz" lIns="91440" tIns="45720" rIns="91440" bIns="45720" rtlCol="0" anchor="ctr">
            <a:normAutofit fontScale="90000"/>
          </a:bodyPr>
          <a:lstStyle/>
          <a:p>
            <a:pPr marL="0" indent="0">
              <a:buNone/>
            </a:pPr>
            <a:r>
              <a:rPr lang="en-US" b="1" dirty="0"/>
              <a:t>Strong Core Instruction for All Students</a:t>
            </a:r>
            <a:endParaRPr lang="en-US" b="1" dirty="0">
              <a:cs typeface="Calibri"/>
            </a:endParaRPr>
          </a:p>
        </p:txBody>
      </p:sp>
      <p:sp>
        <p:nvSpPr>
          <p:cNvPr id="3" name="Content Placeholder 2">
            <a:extLst>
              <a:ext uri="{FF2B5EF4-FFF2-40B4-BE49-F238E27FC236}">
                <a16:creationId xmlns:a16="http://schemas.microsoft.com/office/drawing/2014/main" id="{C618B58E-6C32-D557-5E53-11EB8A99D5E9}"/>
              </a:ext>
            </a:extLst>
          </p:cNvPr>
          <p:cNvSpPr>
            <a:spLocks noGrp="1"/>
          </p:cNvSpPr>
          <p:nvPr>
            <p:ph idx="1"/>
          </p:nvPr>
        </p:nvSpPr>
        <p:spPr>
          <a:xfrm>
            <a:off x="838200" y="1329111"/>
            <a:ext cx="10515600" cy="3844830"/>
          </a:xfrm>
        </p:spPr>
        <p:txBody>
          <a:bodyPr vert="horz" lIns="91440" tIns="45720" rIns="91440" bIns="45720" rtlCol="0" anchor="ctr">
            <a:normAutofit/>
          </a:bodyPr>
          <a:lstStyle/>
          <a:p>
            <a:pPr marL="0" indent="0">
              <a:buNone/>
            </a:pPr>
            <a:r>
              <a:rPr lang="en-US" b="1" dirty="0">
                <a:solidFill>
                  <a:schemeClr val="tx2"/>
                </a:solidFill>
              </a:rPr>
              <a:t>Strong Core Instruction for All Students</a:t>
            </a:r>
            <a:endParaRPr lang="en-US" b="1" dirty="0">
              <a:solidFill>
                <a:schemeClr val="tx2"/>
              </a:solidFill>
              <a:cs typeface="Calibri"/>
            </a:endParaRPr>
          </a:p>
          <a:p>
            <a:pPr marL="0" indent="0">
              <a:buNone/>
            </a:pPr>
            <a:endParaRPr lang="en-US" b="1" dirty="0">
              <a:solidFill>
                <a:schemeClr val="tx2"/>
              </a:solidFill>
            </a:endParaRPr>
          </a:p>
          <a:p>
            <a:pPr lvl="1">
              <a:buFont typeface="Arial" panose="020B0604020202020204" pitchFamily="34" charset="0"/>
              <a:buChar char="•"/>
            </a:pPr>
            <a:r>
              <a:rPr lang="en-US" sz="2800" dirty="0">
                <a:solidFill>
                  <a:schemeClr val="tx2"/>
                </a:solidFill>
              </a:rPr>
              <a:t>Intervention and gifted services provided in addition to Core instruction</a:t>
            </a:r>
            <a:endParaRPr lang="en-US" sz="2800" dirty="0">
              <a:solidFill>
                <a:schemeClr val="tx2"/>
              </a:solidFill>
              <a:cs typeface="Calibri"/>
            </a:endParaRPr>
          </a:p>
          <a:p>
            <a:pPr lvl="1">
              <a:buFont typeface="Arial" panose="020B0604020202020204" pitchFamily="34" charset="0"/>
              <a:buChar char="•"/>
            </a:pPr>
            <a:r>
              <a:rPr lang="en-US" sz="2800" dirty="0">
                <a:solidFill>
                  <a:schemeClr val="tx2"/>
                </a:solidFill>
              </a:rPr>
              <a:t>Data helps determine where additional support, extension is provided</a:t>
            </a:r>
            <a:endParaRPr lang="en-US" sz="2800" dirty="0">
              <a:solidFill>
                <a:schemeClr val="tx2"/>
              </a:solidFill>
              <a:cs typeface="Calibri"/>
            </a:endParaRPr>
          </a:p>
        </p:txBody>
      </p:sp>
      <p:sp>
        <p:nvSpPr>
          <p:cNvPr id="4" name="Slide Number Placeholder 3">
            <a:extLst>
              <a:ext uri="{FF2B5EF4-FFF2-40B4-BE49-F238E27FC236}">
                <a16:creationId xmlns:a16="http://schemas.microsoft.com/office/drawing/2014/main" id="{343214DC-4715-2D67-FCD9-35244C2A0A82}"/>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a:spcAft>
                <a:spcPts val="600"/>
              </a:spcAft>
            </a:pPr>
            <a:fld id="{B2102BAA-C61A-4A39-BDF1-4340D572B82C}" type="slidenum">
              <a:rPr lang="en-US" smtClean="0"/>
              <a:pPr>
                <a:spcAft>
                  <a:spcPts val="600"/>
                </a:spcAft>
              </a:pPr>
              <a:t>30</a:t>
            </a:fld>
            <a:endParaRPr lang="en-US"/>
          </a:p>
        </p:txBody>
      </p:sp>
    </p:spTree>
    <p:extLst>
      <p:ext uri="{BB962C8B-B14F-4D97-AF65-F5344CB8AC3E}">
        <p14:creationId xmlns:p14="http://schemas.microsoft.com/office/powerpoint/2010/main" val="2824948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3E7F-D769-E337-02F6-7F2258FFC3D4}"/>
              </a:ext>
            </a:extLst>
          </p:cNvPr>
          <p:cNvSpPr>
            <a:spLocks noGrp="1"/>
          </p:cNvSpPr>
          <p:nvPr>
            <p:ph type="title"/>
          </p:nvPr>
        </p:nvSpPr>
        <p:spPr/>
        <p:txBody>
          <a:bodyPr/>
          <a:lstStyle/>
          <a:p>
            <a:r>
              <a:rPr lang="en-US"/>
              <a:t>Contacts</a:t>
            </a:r>
          </a:p>
        </p:txBody>
      </p:sp>
      <p:sp>
        <p:nvSpPr>
          <p:cNvPr id="4" name="Content Placeholder 3">
            <a:extLst>
              <a:ext uri="{FF2B5EF4-FFF2-40B4-BE49-F238E27FC236}">
                <a16:creationId xmlns:a16="http://schemas.microsoft.com/office/drawing/2014/main" id="{80B0C635-1FFB-62F9-8747-DFBDB798DAB0}"/>
              </a:ext>
            </a:extLst>
          </p:cNvPr>
          <p:cNvSpPr>
            <a:spLocks noGrp="1"/>
          </p:cNvSpPr>
          <p:nvPr>
            <p:ph sz="half" idx="1"/>
          </p:nvPr>
        </p:nvSpPr>
        <p:spPr>
          <a:xfrm>
            <a:off x="640080" y="1548622"/>
            <a:ext cx="5379720" cy="4628341"/>
          </a:xfrm>
        </p:spPr>
        <p:txBody>
          <a:bodyPr vert="horz" lIns="91440" tIns="45720" rIns="91440" bIns="45720" rtlCol="0" anchor="t">
            <a:normAutofit/>
          </a:bodyPr>
          <a:lstStyle/>
          <a:p>
            <a:pPr marL="0" indent="0">
              <a:buNone/>
            </a:pPr>
            <a:r>
              <a:rPr lang="en-US"/>
              <a:t>Virginia Literacy Partnerships- </a:t>
            </a:r>
            <a:r>
              <a:rPr lang="en-US">
                <a:hlinkClick r:id="rId2"/>
              </a:rPr>
              <a:t>literacy@virginia.edu</a:t>
            </a:r>
            <a:endParaRPr lang="en-US"/>
          </a:p>
          <a:p>
            <a:pPr marL="0" indent="0">
              <a:buNone/>
            </a:pPr>
            <a:r>
              <a:rPr lang="en-US"/>
              <a:t>VDOE VLA Team: </a:t>
            </a:r>
            <a:r>
              <a:rPr lang="en-US">
                <a:hlinkClick r:id="rId3"/>
              </a:rPr>
              <a:t>vla@doe.virginia.gov</a:t>
            </a:r>
            <a:endParaRPr lang="en-US"/>
          </a:p>
          <a:p>
            <a:pPr marL="0" indent="0">
              <a:buNone/>
            </a:pPr>
            <a:r>
              <a:rPr lang="en-US"/>
              <a:t>Director of Advanced Learning:</a:t>
            </a:r>
            <a:endParaRPr lang="en-US">
              <a:ea typeface="Calibri"/>
              <a:cs typeface="Calibri"/>
            </a:endParaRPr>
          </a:p>
          <a:p>
            <a:pPr marL="0" indent="0">
              <a:buNone/>
            </a:pPr>
            <a:r>
              <a:rPr lang="en-US">
                <a:hlinkClick r:id="rId4"/>
              </a:rPr>
              <a:t>Amanda.Nevetral@doe.virginia.gov</a:t>
            </a:r>
            <a:endParaRPr lang="en-US"/>
          </a:p>
          <a:p>
            <a:pPr marL="0" indent="0">
              <a:buNone/>
            </a:pPr>
            <a:endParaRPr lang="en-US">
              <a:ea typeface="Calibri"/>
              <a:cs typeface="Calibri"/>
            </a:endParaRPr>
          </a:p>
          <a:p>
            <a:pPr marL="0" indent="0">
              <a:buNone/>
            </a:pPr>
            <a:endParaRPr lang="en-US"/>
          </a:p>
          <a:p>
            <a:pPr marL="0" indent="0">
              <a:buNone/>
            </a:pPr>
            <a:endParaRPr lang="en-US"/>
          </a:p>
          <a:p>
            <a:pPr marL="0" indent="0">
              <a:buNone/>
            </a:pPr>
            <a:endParaRPr lang="en-US"/>
          </a:p>
        </p:txBody>
      </p:sp>
      <p:sp>
        <p:nvSpPr>
          <p:cNvPr id="5" name="Content Placeholder 4">
            <a:extLst>
              <a:ext uri="{FF2B5EF4-FFF2-40B4-BE49-F238E27FC236}">
                <a16:creationId xmlns:a16="http://schemas.microsoft.com/office/drawing/2014/main" id="{75E1BF1F-9919-3696-8309-12A7BD1603F9}"/>
              </a:ext>
            </a:extLst>
          </p:cNvPr>
          <p:cNvSpPr>
            <a:spLocks noGrp="1"/>
          </p:cNvSpPr>
          <p:nvPr>
            <p:ph sz="half" idx="2"/>
          </p:nvPr>
        </p:nvSpPr>
        <p:spPr/>
        <p:txBody>
          <a:bodyPr>
            <a:normAutofit fontScale="92500"/>
          </a:bodyPr>
          <a:lstStyle/>
          <a:p>
            <a:r>
              <a:rPr lang="en-US">
                <a:hlinkClick r:id="rId5"/>
              </a:rPr>
              <a:t>Virginia Literacy Act | Virginia Department of Education</a:t>
            </a:r>
            <a:endParaRPr lang="en-US"/>
          </a:p>
          <a:p>
            <a:r>
              <a:rPr lang="en-US">
                <a:hlinkClick r:id="rId6"/>
              </a:rPr>
              <a:t>Division Literacy Plans | Virginia Department of Education</a:t>
            </a:r>
            <a:endParaRPr lang="en-US"/>
          </a:p>
          <a:p>
            <a:r>
              <a:rPr lang="en-US">
                <a:hlinkClick r:id="rId7"/>
              </a:rPr>
              <a:t>Approved Core Instructional Programs for Grades K-5 | Virginia Department of Education</a:t>
            </a:r>
            <a:endParaRPr lang="en-US"/>
          </a:p>
          <a:p>
            <a:r>
              <a:rPr lang="en-US">
                <a:hlinkClick r:id="rId8"/>
              </a:rPr>
              <a:t>Intervention Instructional Program Guide &amp; Supplemental Instructional Program Guide | Virginia Department of Education</a:t>
            </a:r>
            <a:endParaRPr lang="en-US"/>
          </a:p>
        </p:txBody>
      </p:sp>
      <p:sp>
        <p:nvSpPr>
          <p:cNvPr id="3" name="Slide Number Placeholder 2">
            <a:extLst>
              <a:ext uri="{FF2B5EF4-FFF2-40B4-BE49-F238E27FC236}">
                <a16:creationId xmlns:a16="http://schemas.microsoft.com/office/drawing/2014/main" id="{A87F9EB5-DF43-4949-B4C9-42CF97DC4031}"/>
              </a:ext>
            </a:extLst>
          </p:cNvPr>
          <p:cNvSpPr>
            <a:spLocks noGrp="1"/>
          </p:cNvSpPr>
          <p:nvPr>
            <p:ph type="sldNum" sz="quarter" idx="12"/>
          </p:nvPr>
        </p:nvSpPr>
        <p:spPr/>
        <p:txBody>
          <a:bodyPr/>
          <a:lstStyle/>
          <a:p>
            <a:fld id="{B2102BAA-C61A-4A39-BDF1-4340D572B82C}" type="slidenum">
              <a:rPr lang="en-US" smtClean="0"/>
              <a:t>31</a:t>
            </a:fld>
            <a:endParaRPr lang="en-US"/>
          </a:p>
        </p:txBody>
      </p:sp>
    </p:spTree>
    <p:extLst>
      <p:ext uri="{BB962C8B-B14F-4D97-AF65-F5344CB8AC3E}">
        <p14:creationId xmlns:p14="http://schemas.microsoft.com/office/powerpoint/2010/main" val="303702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0"/>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a:t>How the VLA Will Improve Literacy</a:t>
            </a:r>
            <a:endParaRPr/>
          </a:p>
        </p:txBody>
      </p:sp>
      <p:sp>
        <p:nvSpPr>
          <p:cNvPr id="376" name="Google Shape;376;p20"/>
          <p:cNvSpPr txBox="1"/>
          <p:nvPr/>
        </p:nvSpPr>
        <p:spPr>
          <a:xfrm>
            <a:off x="571840" y="1426020"/>
            <a:ext cx="11360800" cy="9892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accent1"/>
              </a:buClr>
              <a:buSzPts val="2400"/>
              <a:buFont typeface="Arial"/>
              <a:buNone/>
            </a:pPr>
            <a:r>
              <a:rPr lang="en-US" sz="2800" b="0" i="0" u="none" strike="noStrike" cap="none">
                <a:solidFill>
                  <a:schemeClr val="dk1"/>
                </a:solidFill>
                <a:ea typeface="Georgia"/>
                <a:cs typeface="Georgia"/>
                <a:sym typeface="Georgia"/>
              </a:rPr>
              <a:t>Virginia is taking the lead nationwide to reverse these trends and improve early literacy outcomes for the Commonwealth’s youngest learners. </a:t>
            </a:r>
            <a:endParaRPr sz="2800" b="0" i="0" u="none" strike="noStrike" cap="none">
              <a:solidFill>
                <a:srgbClr val="000000"/>
              </a:solidFill>
              <a:ea typeface="Arial"/>
              <a:cs typeface="Arial"/>
              <a:sym typeface="Arial"/>
            </a:endParaRPr>
          </a:p>
        </p:txBody>
      </p:sp>
      <p:grpSp>
        <p:nvGrpSpPr>
          <p:cNvPr id="377" name="Google Shape;377;p20" descr="Graphic that depicts how the Virginia Literacy Acts supports four different prongs - preparing teachers, partnering with families, aligning curricula, screening, intervention methods, and requiring continuing professional development "/>
          <p:cNvGrpSpPr/>
          <p:nvPr/>
        </p:nvGrpSpPr>
        <p:grpSpPr>
          <a:xfrm>
            <a:off x="3914524" y="2610848"/>
            <a:ext cx="4728085" cy="3990104"/>
            <a:chOff x="2633408" y="35903"/>
            <a:chExt cx="5566667" cy="5066854"/>
          </a:xfrm>
        </p:grpSpPr>
        <p:sp>
          <p:nvSpPr>
            <p:cNvPr id="378" name="Google Shape;378;p20"/>
            <p:cNvSpPr/>
            <p:nvPr/>
          </p:nvSpPr>
          <p:spPr>
            <a:xfrm>
              <a:off x="4285046" y="1611471"/>
              <a:ext cx="2201400" cy="2210400"/>
            </a:xfrm>
            <a:prstGeom prst="ellipse">
              <a:avLst/>
            </a:prstGeom>
            <a:solidFill>
              <a:srgbClr val="C00000"/>
            </a:solidFill>
            <a:ln w="15875"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Georgia"/>
                <a:ea typeface="Georgia"/>
                <a:cs typeface="Georgia"/>
                <a:sym typeface="Georgia"/>
              </a:endParaRPr>
            </a:p>
          </p:txBody>
        </p:sp>
        <p:sp>
          <p:nvSpPr>
            <p:cNvPr id="379" name="Google Shape;379;p20"/>
            <p:cNvSpPr txBox="1"/>
            <p:nvPr/>
          </p:nvSpPr>
          <p:spPr>
            <a:xfrm>
              <a:off x="4607439" y="1935189"/>
              <a:ext cx="1556700" cy="1563000"/>
            </a:xfrm>
            <a:prstGeom prst="rect">
              <a:avLst/>
            </a:prstGeom>
            <a:noFill/>
            <a:ln>
              <a:noFill/>
            </a:ln>
          </p:spPr>
          <p:txBody>
            <a:bodyPr spcFirstLastPara="1" wrap="square" lIns="26675" tIns="26675" rIns="26675" bIns="26675" anchor="ctr" anchorCtr="0">
              <a:noAutofit/>
            </a:bodyPr>
            <a:lstStyle/>
            <a:p>
              <a:pPr marL="0" marR="0" lvl="0" indent="0" algn="ctr" rtl="0">
                <a:lnSpc>
                  <a:spcPct val="90000"/>
                </a:lnSpc>
                <a:spcBef>
                  <a:spcPts val="0"/>
                </a:spcBef>
                <a:spcAft>
                  <a:spcPts val="0"/>
                </a:spcAft>
                <a:buClr>
                  <a:schemeClr val="dk1"/>
                </a:buClr>
                <a:buSzPts val="2100"/>
                <a:buFont typeface="Twentieth Century"/>
                <a:buNone/>
              </a:pPr>
              <a:r>
                <a:rPr lang="en-US" sz="1900" b="1" i="0" u="none" strike="noStrike" cap="none">
                  <a:solidFill>
                    <a:schemeClr val="lt1"/>
                  </a:solidFill>
                  <a:ea typeface="Georgia"/>
                  <a:cs typeface="Georgia"/>
                  <a:sym typeface="Georgia"/>
                </a:rPr>
                <a:t>The Virginia Literacy Act</a:t>
              </a:r>
              <a:endParaRPr sz="900" b="1" i="0" u="none" strike="noStrike" cap="none">
                <a:solidFill>
                  <a:schemeClr val="lt1"/>
                </a:solidFill>
                <a:ea typeface="Georgia"/>
                <a:cs typeface="Georgia"/>
                <a:sym typeface="Georgia"/>
              </a:endParaRPr>
            </a:p>
          </p:txBody>
        </p:sp>
        <p:sp>
          <p:nvSpPr>
            <p:cNvPr id="380" name="Google Shape;380;p20"/>
            <p:cNvSpPr/>
            <p:nvPr/>
          </p:nvSpPr>
          <p:spPr>
            <a:xfrm rot="-7909481">
              <a:off x="4485190" y="1549104"/>
              <a:ext cx="149358" cy="485494"/>
            </a:xfrm>
            <a:prstGeom prst="rightArrow">
              <a:avLst>
                <a:gd name="adj1" fmla="val 60000"/>
                <a:gd name="adj2" fmla="val 50000"/>
              </a:avLst>
            </a:prstGeom>
            <a:solidFill>
              <a:srgbClr val="4ACAAD"/>
            </a:solidFill>
            <a:ln w="9525" cap="flat" cmpd="sng">
              <a:solidFill>
                <a:srgbClr val="1A448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Georgia"/>
                <a:ea typeface="Georgia"/>
                <a:cs typeface="Georgia"/>
                <a:sym typeface="Georgia"/>
              </a:endParaRPr>
            </a:p>
          </p:txBody>
        </p:sp>
        <p:sp>
          <p:nvSpPr>
            <p:cNvPr id="381" name="Google Shape;381;p20"/>
            <p:cNvSpPr/>
            <p:nvPr/>
          </p:nvSpPr>
          <p:spPr>
            <a:xfrm>
              <a:off x="2891065" y="35903"/>
              <a:ext cx="1887300" cy="1887300"/>
            </a:xfrm>
            <a:prstGeom prst="ellipse">
              <a:avLst/>
            </a:prstGeom>
            <a:solidFill>
              <a:srgbClr val="4ACAAD"/>
            </a:solidFill>
            <a:ln w="95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Georgia"/>
                <a:ea typeface="Georgia"/>
                <a:cs typeface="Georgia"/>
                <a:sym typeface="Georgia"/>
              </a:endParaRPr>
            </a:p>
          </p:txBody>
        </p:sp>
        <p:sp>
          <p:nvSpPr>
            <p:cNvPr id="382" name="Google Shape;382;p20"/>
            <p:cNvSpPr txBox="1"/>
            <p:nvPr/>
          </p:nvSpPr>
          <p:spPr>
            <a:xfrm>
              <a:off x="3167468" y="312306"/>
              <a:ext cx="1334700" cy="1334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Twentieth Century"/>
                <a:buNone/>
              </a:pPr>
              <a:r>
                <a:rPr lang="en-US" sz="1800" b="1" i="0" u="none" strike="noStrike" cap="none">
                  <a:solidFill>
                    <a:schemeClr val="dk1"/>
                  </a:solidFill>
                  <a:ea typeface="Georgia"/>
                  <a:cs typeface="Georgia"/>
                  <a:sym typeface="Georgia"/>
                </a:rPr>
                <a:t>Prepare Teachers</a:t>
              </a:r>
              <a:endParaRPr sz="1800" b="0" i="0" u="none" strike="noStrike" cap="none">
                <a:solidFill>
                  <a:schemeClr val="dk1"/>
                </a:solidFill>
                <a:ea typeface="Georgia"/>
                <a:cs typeface="Georgia"/>
                <a:sym typeface="Georgia"/>
              </a:endParaRPr>
            </a:p>
          </p:txBody>
        </p:sp>
        <p:sp>
          <p:nvSpPr>
            <p:cNvPr id="383" name="Google Shape;383;p20"/>
            <p:cNvSpPr/>
            <p:nvPr/>
          </p:nvSpPr>
          <p:spPr>
            <a:xfrm rot="-2714205">
              <a:off x="6191802" y="1556954"/>
              <a:ext cx="205346" cy="485576"/>
            </a:xfrm>
            <a:prstGeom prst="rightArrow">
              <a:avLst>
                <a:gd name="adj1" fmla="val 60000"/>
                <a:gd name="adj2" fmla="val 50000"/>
              </a:avLst>
            </a:prstGeom>
            <a:solidFill>
              <a:srgbClr val="BFBFBF"/>
            </a:solidFill>
            <a:ln w="95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Georgia"/>
                <a:ea typeface="Georgia"/>
                <a:cs typeface="Georgia"/>
                <a:sym typeface="Georgia"/>
              </a:endParaRPr>
            </a:p>
          </p:txBody>
        </p:sp>
        <p:sp>
          <p:nvSpPr>
            <p:cNvPr id="384" name="Google Shape;384;p20"/>
            <p:cNvSpPr/>
            <p:nvPr/>
          </p:nvSpPr>
          <p:spPr>
            <a:xfrm>
              <a:off x="6155371" y="43920"/>
              <a:ext cx="1887300" cy="1887301"/>
            </a:xfrm>
            <a:prstGeom prst="ellipse">
              <a:avLst/>
            </a:prstGeom>
            <a:solidFill>
              <a:srgbClr val="BFBFBF"/>
            </a:solidFill>
            <a:ln w="95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Georgia"/>
                <a:ea typeface="Georgia"/>
                <a:cs typeface="Georgia"/>
                <a:sym typeface="Georgia"/>
              </a:endParaRPr>
            </a:p>
          </p:txBody>
        </p:sp>
        <p:sp>
          <p:nvSpPr>
            <p:cNvPr id="385" name="Google Shape;385;p20"/>
            <p:cNvSpPr txBox="1"/>
            <p:nvPr/>
          </p:nvSpPr>
          <p:spPr>
            <a:xfrm>
              <a:off x="6311486" y="155296"/>
              <a:ext cx="1556700" cy="1563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Twentieth Century"/>
                <a:buNone/>
              </a:pPr>
              <a:r>
                <a:rPr lang="en-US" sz="1500" b="1" i="0" u="none" strike="noStrike" cap="none">
                  <a:solidFill>
                    <a:schemeClr val="dk1"/>
                  </a:solidFill>
                  <a:ea typeface="Georgia"/>
                  <a:cs typeface="Georgia"/>
                  <a:sym typeface="Georgia"/>
                </a:rPr>
                <a:t>Align Curricula, Screening &amp; Intervention Methods</a:t>
              </a:r>
              <a:endParaRPr sz="1500" b="1" i="0" u="none" strike="noStrike" cap="none">
                <a:solidFill>
                  <a:schemeClr val="dk1"/>
                </a:solidFill>
                <a:ea typeface="Georgia"/>
                <a:cs typeface="Georgia"/>
                <a:sym typeface="Georgia"/>
              </a:endParaRPr>
            </a:p>
          </p:txBody>
        </p:sp>
        <p:sp>
          <p:nvSpPr>
            <p:cNvPr id="386" name="Google Shape;386;p20"/>
            <p:cNvSpPr/>
            <p:nvPr/>
          </p:nvSpPr>
          <p:spPr>
            <a:xfrm rot="2258997">
              <a:off x="6296451" y="3240756"/>
              <a:ext cx="167476" cy="485562"/>
            </a:xfrm>
            <a:prstGeom prst="rightArrow">
              <a:avLst>
                <a:gd name="adj1" fmla="val 60000"/>
                <a:gd name="adj2" fmla="val 50000"/>
              </a:avLst>
            </a:prstGeom>
            <a:solidFill>
              <a:srgbClr val="AAD9F8"/>
            </a:solidFill>
            <a:ln w="95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Georgia"/>
                <a:ea typeface="Georgia"/>
                <a:cs typeface="Georgia"/>
                <a:sym typeface="Georgia"/>
              </a:endParaRPr>
            </a:p>
          </p:txBody>
        </p:sp>
        <p:sp>
          <p:nvSpPr>
            <p:cNvPr id="387" name="Google Shape;387;p20"/>
            <p:cNvSpPr txBox="1"/>
            <p:nvPr/>
          </p:nvSpPr>
          <p:spPr>
            <a:xfrm rot="2257864">
              <a:off x="6301632" y="3322520"/>
              <a:ext cx="117430" cy="2913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Twentieth Century"/>
                <a:buNone/>
              </a:pPr>
              <a:endParaRPr sz="1400" b="0" i="0" u="none" strike="noStrike" cap="none">
                <a:solidFill>
                  <a:schemeClr val="lt1"/>
                </a:solidFill>
                <a:latin typeface="Georgia"/>
                <a:ea typeface="Georgia"/>
                <a:cs typeface="Georgia"/>
                <a:sym typeface="Georgia"/>
              </a:endParaRPr>
            </a:p>
          </p:txBody>
        </p:sp>
        <p:sp>
          <p:nvSpPr>
            <p:cNvPr id="388" name="Google Shape;388;p20"/>
            <p:cNvSpPr/>
            <p:nvPr/>
          </p:nvSpPr>
          <p:spPr>
            <a:xfrm>
              <a:off x="6312775" y="3215445"/>
              <a:ext cx="1887300" cy="1887300"/>
            </a:xfrm>
            <a:prstGeom prst="ellipse">
              <a:avLst/>
            </a:prstGeom>
            <a:solidFill>
              <a:srgbClr val="80C7F5"/>
            </a:solidFill>
            <a:ln w="95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Georgia"/>
                <a:ea typeface="Georgia"/>
                <a:cs typeface="Georgia"/>
                <a:sym typeface="Georgia"/>
              </a:endParaRPr>
            </a:p>
          </p:txBody>
        </p:sp>
        <p:sp>
          <p:nvSpPr>
            <p:cNvPr id="389" name="Google Shape;389;p20"/>
            <p:cNvSpPr txBox="1"/>
            <p:nvPr/>
          </p:nvSpPr>
          <p:spPr>
            <a:xfrm>
              <a:off x="6485955" y="3326940"/>
              <a:ext cx="1556700" cy="1499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Twentieth Century"/>
                <a:buNone/>
              </a:pPr>
              <a:r>
                <a:rPr lang="en-US" b="1" i="0" u="none" strike="noStrike" cap="none">
                  <a:solidFill>
                    <a:schemeClr val="dk1"/>
                  </a:solidFill>
                  <a:ea typeface="Georgia"/>
                  <a:cs typeface="Georgia"/>
                  <a:sym typeface="Georgia"/>
                </a:rPr>
                <a:t>Require Continuing Professional Development</a:t>
              </a:r>
              <a:endParaRPr b="1" i="0" u="none" strike="noStrike" cap="none">
                <a:solidFill>
                  <a:schemeClr val="dk1"/>
                </a:solidFill>
                <a:ea typeface="Georgia"/>
                <a:cs typeface="Georgia"/>
                <a:sym typeface="Georgia"/>
              </a:endParaRPr>
            </a:p>
          </p:txBody>
        </p:sp>
        <p:sp>
          <p:nvSpPr>
            <p:cNvPr id="390" name="Google Shape;390;p20"/>
            <p:cNvSpPr/>
            <p:nvPr/>
          </p:nvSpPr>
          <p:spPr>
            <a:xfrm rot="8487239">
              <a:off x="4351762" y="3242196"/>
              <a:ext cx="141541" cy="485435"/>
            </a:xfrm>
            <a:prstGeom prst="rightArrow">
              <a:avLst>
                <a:gd name="adj1" fmla="val 60000"/>
                <a:gd name="adj2" fmla="val 50000"/>
              </a:avLst>
            </a:prstGeom>
            <a:solidFill>
              <a:srgbClr val="EBC0AB"/>
            </a:solidFill>
            <a:ln w="9525" cap="flat" cmpd="sng">
              <a:solidFill>
                <a:srgbClr val="1A448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Georgia"/>
                <a:ea typeface="Georgia"/>
                <a:cs typeface="Georgia"/>
                <a:sym typeface="Georgia"/>
              </a:endParaRPr>
            </a:p>
          </p:txBody>
        </p:sp>
        <p:sp>
          <p:nvSpPr>
            <p:cNvPr id="391" name="Google Shape;391;p20"/>
            <p:cNvSpPr/>
            <p:nvPr/>
          </p:nvSpPr>
          <p:spPr>
            <a:xfrm>
              <a:off x="2633408" y="3215457"/>
              <a:ext cx="1887300" cy="1887300"/>
            </a:xfrm>
            <a:prstGeom prst="ellipse">
              <a:avLst/>
            </a:prstGeom>
            <a:solidFill>
              <a:srgbClr val="E1A283"/>
            </a:solidFill>
            <a:ln w="9525"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Georgia"/>
                <a:ea typeface="Georgia"/>
                <a:cs typeface="Georgia"/>
                <a:sym typeface="Georgia"/>
              </a:endParaRPr>
            </a:p>
          </p:txBody>
        </p:sp>
        <p:sp>
          <p:nvSpPr>
            <p:cNvPr id="392" name="Google Shape;392;p20"/>
            <p:cNvSpPr txBox="1"/>
            <p:nvPr/>
          </p:nvSpPr>
          <p:spPr>
            <a:xfrm>
              <a:off x="2909811" y="3491860"/>
              <a:ext cx="1334700" cy="1334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400"/>
                <a:buFont typeface="Twentieth Century"/>
                <a:buNone/>
              </a:pPr>
              <a:r>
                <a:rPr lang="en-US" sz="1800" b="1" i="0" u="none" strike="noStrike" cap="none">
                  <a:solidFill>
                    <a:schemeClr val="dk1"/>
                  </a:solidFill>
                  <a:ea typeface="Georgia"/>
                  <a:cs typeface="Georgia"/>
                  <a:sym typeface="Georgia"/>
                </a:rPr>
                <a:t>Partner with Families</a:t>
              </a:r>
              <a:endParaRPr sz="1800" b="0" i="0" u="none" strike="noStrike" cap="none">
                <a:solidFill>
                  <a:schemeClr val="dk1"/>
                </a:solidFill>
                <a:ea typeface="Georgia"/>
                <a:cs typeface="Georgia"/>
                <a:sym typeface="Georgia"/>
              </a:endParaRPr>
            </a:p>
          </p:txBody>
        </p:sp>
      </p:grpSp>
      <p:sp>
        <p:nvSpPr>
          <p:cNvPr id="393" name="Google Shape;393;p20"/>
          <p:cNvSpPr/>
          <p:nvPr/>
        </p:nvSpPr>
        <p:spPr>
          <a:xfrm>
            <a:off x="903514" y="3381155"/>
            <a:ext cx="3324011" cy="2449490"/>
          </a:xfrm>
          <a:prstGeom prst="homePlate">
            <a:avLst>
              <a:gd name="adj"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lt1"/>
                </a:solidFill>
                <a:ea typeface="Georgia"/>
                <a:cs typeface="Georgia"/>
                <a:sym typeface="Georgia"/>
              </a:rPr>
              <a:t>Science-Based Reading Research</a:t>
            </a:r>
            <a:endParaRPr sz="2000" b="0" i="0" u="none" strike="noStrike" cap="none">
              <a:solidFill>
                <a:schemeClr val="dk1"/>
              </a:solidFill>
              <a:ea typeface="Georgia"/>
              <a:cs typeface="Georgia"/>
              <a:sym typeface="Georgia"/>
            </a:endParaRPr>
          </a:p>
        </p:txBody>
      </p:sp>
      <p:sp>
        <p:nvSpPr>
          <p:cNvPr id="394" name="Google Shape;394;p20"/>
          <p:cNvSpPr/>
          <p:nvPr/>
        </p:nvSpPr>
        <p:spPr>
          <a:xfrm flipH="1">
            <a:off x="8435364" y="3397092"/>
            <a:ext cx="3329977" cy="2423920"/>
          </a:xfrm>
          <a:prstGeom prst="homePlate">
            <a:avLst>
              <a:gd name="adj"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71450" marR="0" lvl="0" indent="0" algn="l" rtl="0">
              <a:lnSpc>
                <a:spcPct val="100000"/>
              </a:lnSpc>
              <a:spcBef>
                <a:spcPts val="0"/>
              </a:spcBef>
              <a:spcAft>
                <a:spcPts val="0"/>
              </a:spcAft>
              <a:buClr>
                <a:schemeClr val="lt1"/>
              </a:buClr>
              <a:buSzPts val="2000"/>
              <a:buFont typeface="Georgia"/>
              <a:buNone/>
            </a:pPr>
            <a:r>
              <a:rPr lang="en-US" sz="2000" b="1" i="0" u="none" strike="noStrike" cap="none">
                <a:solidFill>
                  <a:schemeClr val="lt1"/>
                </a:solidFill>
                <a:ea typeface="Georgia"/>
                <a:cs typeface="Georgia"/>
                <a:sym typeface="Georgia"/>
              </a:rPr>
              <a:t>Evidence-Based      </a:t>
            </a:r>
            <a:endParaRPr sz="2000" b="1" i="0" u="none" strike="noStrike" cap="none">
              <a:solidFill>
                <a:schemeClr val="lt1"/>
              </a:solidFill>
              <a:ea typeface="Georgia"/>
              <a:cs typeface="Georgia"/>
              <a:sym typeface="Georgia"/>
            </a:endParaRPr>
          </a:p>
          <a:p>
            <a:pPr marL="0" marR="0" lvl="0" indent="0" algn="l" rtl="0">
              <a:lnSpc>
                <a:spcPct val="100000"/>
              </a:lnSpc>
              <a:spcBef>
                <a:spcPts val="0"/>
              </a:spcBef>
              <a:spcAft>
                <a:spcPts val="0"/>
              </a:spcAft>
              <a:buClr>
                <a:schemeClr val="lt1"/>
              </a:buClr>
              <a:buSzPts val="2000"/>
              <a:buFont typeface="Georgia"/>
              <a:buNone/>
            </a:pPr>
            <a:r>
              <a:rPr lang="en-US" sz="2000" b="1" i="0" u="none" strike="noStrike" cap="none">
                <a:solidFill>
                  <a:schemeClr val="lt1"/>
                </a:solidFill>
                <a:ea typeface="Georgia"/>
                <a:cs typeface="Georgia"/>
                <a:sym typeface="Georgia"/>
              </a:rPr>
              <a:t>   Literacy </a:t>
            </a:r>
            <a:endParaRPr sz="2000" b="1" i="0" u="none" strike="noStrike" cap="none">
              <a:solidFill>
                <a:schemeClr val="lt1"/>
              </a:solidFill>
              <a:ea typeface="Georgia"/>
              <a:cs typeface="Georgia"/>
              <a:sym typeface="Georgia"/>
            </a:endParaRPr>
          </a:p>
          <a:p>
            <a:pPr marL="0" marR="0" lvl="0" indent="0" algn="l" rtl="0">
              <a:lnSpc>
                <a:spcPct val="100000"/>
              </a:lnSpc>
              <a:spcBef>
                <a:spcPts val="0"/>
              </a:spcBef>
              <a:spcAft>
                <a:spcPts val="0"/>
              </a:spcAft>
              <a:buClr>
                <a:schemeClr val="lt1"/>
              </a:buClr>
              <a:buSzPts val="2000"/>
              <a:buFont typeface="Georgia"/>
              <a:buNone/>
            </a:pPr>
            <a:r>
              <a:rPr lang="en-US" sz="2000" b="1" i="0" u="none" strike="noStrike" cap="none">
                <a:solidFill>
                  <a:schemeClr val="lt1"/>
                </a:solidFill>
                <a:ea typeface="Georgia"/>
                <a:cs typeface="Georgia"/>
                <a:sym typeface="Georgia"/>
              </a:rPr>
              <a:t>   Instruction</a:t>
            </a:r>
            <a:endParaRPr sz="2000" b="1" i="0" u="none" strike="noStrike" cap="none">
              <a:solidFill>
                <a:schemeClr val="lt1"/>
              </a:solidFill>
              <a:ea typeface="Georgia"/>
              <a:cs typeface="Georgia"/>
              <a:sym typeface="Georgia"/>
            </a:endParaRPr>
          </a:p>
        </p:txBody>
      </p:sp>
      <p:sp>
        <p:nvSpPr>
          <p:cNvPr id="375" name="Google Shape;37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extLst>
      <p:ext uri="{BB962C8B-B14F-4D97-AF65-F5344CB8AC3E}">
        <p14:creationId xmlns:p14="http://schemas.microsoft.com/office/powerpoint/2010/main" val="392523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1"/>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a:t>Key Components of the VLA (1 of 2)</a:t>
            </a:r>
            <a:endParaRPr/>
          </a:p>
        </p:txBody>
      </p:sp>
      <p:sp>
        <p:nvSpPr>
          <p:cNvPr id="400" name="Google Shape;40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401" name="Google Shape;401;p21"/>
          <p:cNvSpPr txBox="1"/>
          <p:nvPr/>
        </p:nvSpPr>
        <p:spPr>
          <a:xfrm>
            <a:off x="598167" y="1568632"/>
            <a:ext cx="11360800" cy="5289367"/>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accent1"/>
              </a:buClr>
              <a:buSzPts val="2000"/>
              <a:buFont typeface="Arial"/>
              <a:buNone/>
            </a:pPr>
            <a:r>
              <a:rPr lang="en-US" sz="2000" b="0" i="0" u="none" strike="noStrike" cap="none">
                <a:solidFill>
                  <a:srgbClr val="D50032"/>
                </a:solidFill>
                <a:ea typeface="Georgia"/>
                <a:cs typeface="Georgia"/>
                <a:sym typeface="Georgia"/>
              </a:rPr>
              <a:t>Defines Key Terms</a:t>
            </a:r>
            <a:endParaRPr lang="en-US" sz="1400" b="0" i="0" u="none" strike="noStrike" cap="none">
              <a:solidFill>
                <a:srgbClr val="000000"/>
              </a:solidFill>
              <a:ea typeface="Arial"/>
              <a:cs typeface="Arial"/>
              <a:sym typeface="Arial"/>
            </a:endParaRPr>
          </a:p>
          <a:p>
            <a:pPr marL="457200" marR="0" lvl="0" indent="-330200" algn="l" rtl="0">
              <a:lnSpc>
                <a:spcPct val="100000"/>
              </a:lnSpc>
              <a:spcBef>
                <a:spcPts val="600"/>
              </a:spcBef>
              <a:spcAft>
                <a:spcPts val="0"/>
              </a:spcAft>
              <a:buClr>
                <a:schemeClr val="dk1"/>
              </a:buClr>
              <a:buSzPts val="1600"/>
              <a:buFont typeface="Arial"/>
              <a:buChar char="●"/>
            </a:pPr>
            <a:r>
              <a:rPr lang="en-US" sz="2000" b="0" i="0" u="none" strike="noStrike" cap="none">
                <a:solidFill>
                  <a:schemeClr val="dk1"/>
                </a:solidFill>
                <a:ea typeface="Georgia"/>
                <a:cs typeface="Georgia"/>
                <a:sym typeface="Georgia"/>
              </a:rPr>
              <a:t>Establishes the definition of evidence-based literacy instruction and science-based reading </a:t>
            </a:r>
            <a:r>
              <a:rPr lang="en-US" sz="2000">
                <a:solidFill>
                  <a:schemeClr val="dk1"/>
                </a:solidFill>
                <a:ea typeface="Georgia"/>
                <a:cs typeface="Georgia"/>
                <a:sym typeface="Georgia"/>
              </a:rPr>
              <a:t>research</a:t>
            </a:r>
            <a:r>
              <a:rPr lang="en-US" sz="2000" b="0" i="0" u="none" strike="noStrike" cap="none">
                <a:solidFill>
                  <a:schemeClr val="dk1"/>
                </a:solidFill>
                <a:ea typeface="Georgia"/>
                <a:cs typeface="Georgia"/>
                <a:sym typeface="Georgia"/>
              </a:rPr>
              <a:t>.</a:t>
            </a:r>
            <a:endParaRPr lang="en-US" sz="1400" b="0" i="0" u="none" strike="noStrike" cap="none">
              <a:solidFill>
                <a:schemeClr val="dk1"/>
              </a:solidFill>
              <a:ea typeface="Arial"/>
              <a:cs typeface="Arial"/>
              <a:sym typeface="Arial"/>
            </a:endParaRPr>
          </a:p>
          <a:p>
            <a:pPr marL="0" marR="0" lvl="0" indent="0" algn="l" rtl="0">
              <a:lnSpc>
                <a:spcPct val="90000"/>
              </a:lnSpc>
              <a:spcBef>
                <a:spcPts val="0"/>
              </a:spcBef>
              <a:spcAft>
                <a:spcPts val="0"/>
              </a:spcAft>
              <a:buClr>
                <a:schemeClr val="accent1"/>
              </a:buClr>
              <a:buSzPts val="2000"/>
              <a:buFont typeface="Arial"/>
              <a:buNone/>
            </a:pPr>
            <a:endParaRPr lang="en-US" sz="2000" b="0" i="0" u="none" strike="noStrike" cap="none">
              <a:solidFill>
                <a:srgbClr val="1D7E74"/>
              </a:solidFill>
              <a:ea typeface="Georgia"/>
              <a:cs typeface="Georgia"/>
              <a:sym typeface="Georgia"/>
            </a:endParaRPr>
          </a:p>
          <a:p>
            <a:pPr marL="0" marR="0" lvl="0" indent="0" algn="l" rtl="0">
              <a:lnSpc>
                <a:spcPct val="90000"/>
              </a:lnSpc>
              <a:spcBef>
                <a:spcPts val="0"/>
              </a:spcBef>
              <a:spcAft>
                <a:spcPts val="0"/>
              </a:spcAft>
              <a:buClr>
                <a:schemeClr val="accent1"/>
              </a:buClr>
              <a:buSzPts val="2000"/>
              <a:buFont typeface="Arial"/>
              <a:buNone/>
            </a:pPr>
            <a:r>
              <a:rPr lang="en-US" sz="2000" b="0" i="0" u="none" strike="noStrike" cap="none">
                <a:solidFill>
                  <a:srgbClr val="D50032"/>
                </a:solidFill>
                <a:ea typeface="Georgia"/>
                <a:cs typeface="Georgia"/>
                <a:sym typeface="Georgia"/>
              </a:rPr>
              <a:t>Aligns Core Curricula, Screening and Intervention Methods</a:t>
            </a:r>
            <a:endParaRPr lang="en-US" sz="1400" b="0" i="0" u="none" strike="noStrike" cap="none">
              <a:solidFill>
                <a:srgbClr val="000000"/>
              </a:solidFill>
              <a:ea typeface="Arial"/>
              <a:cs typeface="Arial"/>
              <a:sym typeface="Arial"/>
            </a:endParaRPr>
          </a:p>
          <a:p>
            <a:pPr marL="457200" indent="-330200">
              <a:spcBef>
                <a:spcPts val="600"/>
              </a:spcBef>
              <a:buClr>
                <a:schemeClr val="dk1"/>
              </a:buClr>
              <a:buSzPts val="1600"/>
              <a:buFont typeface="Arial"/>
              <a:buChar char="●"/>
            </a:pPr>
            <a:r>
              <a:rPr lang="en-US" sz="2000" b="0" i="0" u="none" strike="noStrike" cap="none">
                <a:solidFill>
                  <a:schemeClr val="dk1"/>
                </a:solidFill>
                <a:ea typeface="Georgia"/>
                <a:cs typeface="Georgia"/>
                <a:sym typeface="Georgia"/>
              </a:rPr>
              <a:t>Requires both the core</a:t>
            </a:r>
            <a:r>
              <a:rPr lang="en-US" sz="2000">
                <a:solidFill>
                  <a:schemeClr val="dk1"/>
                </a:solidFill>
                <a:ea typeface="Georgia"/>
                <a:cs typeface="Georgia"/>
                <a:sym typeface="Georgia"/>
              </a:rPr>
              <a:t> (K-5)</a:t>
            </a:r>
            <a:r>
              <a:rPr lang="en-US" sz="2000" b="0" i="0" u="none" strike="noStrike" cap="none">
                <a:solidFill>
                  <a:schemeClr val="dk1"/>
                </a:solidFill>
                <a:ea typeface="Georgia"/>
                <a:cs typeface="Georgia"/>
                <a:sym typeface="Georgia"/>
              </a:rPr>
              <a:t> instructional, supplemental</a:t>
            </a:r>
            <a:r>
              <a:rPr lang="en-US" sz="2000">
                <a:solidFill>
                  <a:schemeClr val="dk1"/>
                </a:solidFill>
                <a:ea typeface="Georgia"/>
                <a:cs typeface="Georgia"/>
                <a:sym typeface="Georgia"/>
              </a:rPr>
              <a:t> (K-8)</a:t>
            </a:r>
            <a:r>
              <a:rPr lang="en-US" sz="2000" b="0" i="0" u="none" strike="noStrike" cap="none">
                <a:solidFill>
                  <a:schemeClr val="dk1"/>
                </a:solidFill>
                <a:ea typeface="Georgia"/>
                <a:cs typeface="Georgia"/>
                <a:sym typeface="Georgia"/>
              </a:rPr>
              <a:t> and intervention</a:t>
            </a:r>
            <a:r>
              <a:rPr lang="en-US" sz="2000">
                <a:solidFill>
                  <a:schemeClr val="dk1"/>
                </a:solidFill>
                <a:ea typeface="Georgia"/>
                <a:cs typeface="Georgia"/>
                <a:sym typeface="Georgia"/>
              </a:rPr>
              <a:t> (K-8) </a:t>
            </a:r>
            <a:r>
              <a:rPr lang="en-US" sz="2000" b="0" i="0" u="none" strike="noStrike" cap="none">
                <a:solidFill>
                  <a:schemeClr val="dk1"/>
                </a:solidFill>
                <a:ea typeface="Georgia"/>
                <a:cs typeface="Georgia"/>
                <a:sym typeface="Georgia"/>
              </a:rPr>
              <a:t>programs </a:t>
            </a:r>
            <a:r>
              <a:rPr lang="en-US" sz="2000">
                <a:solidFill>
                  <a:schemeClr val="dk1"/>
                </a:solidFill>
                <a:ea typeface="Georgia"/>
                <a:cs typeface="Georgia"/>
                <a:sym typeface="Georgia"/>
              </a:rPr>
              <a:t>be</a:t>
            </a:r>
            <a:r>
              <a:rPr lang="en-US" sz="2000" b="0" i="0" u="none" strike="noStrike" cap="none">
                <a:solidFill>
                  <a:schemeClr val="dk1"/>
                </a:solidFill>
                <a:ea typeface="Georgia"/>
                <a:cs typeface="Georgia"/>
                <a:sym typeface="Georgia"/>
              </a:rPr>
              <a:t> aligned with science-based reading research, as set out in a division-wide literacy plan.</a:t>
            </a:r>
            <a:endParaRPr lang="en-US" sz="1400" b="0" i="0" u="none" strike="noStrike" cap="none">
              <a:solidFill>
                <a:schemeClr val="dk1"/>
              </a:solidFill>
              <a:ea typeface="Arial"/>
              <a:cs typeface="Arial"/>
              <a:sym typeface="Arial"/>
            </a:endParaRPr>
          </a:p>
          <a:p>
            <a:pPr marL="457200" indent="-330200">
              <a:spcBef>
                <a:spcPts val="600"/>
              </a:spcBef>
              <a:buClr>
                <a:schemeClr val="dk1"/>
              </a:buClr>
              <a:buSzPts val="1600"/>
              <a:buFont typeface="Arial"/>
              <a:buChar char="●"/>
            </a:pPr>
            <a:r>
              <a:rPr lang="en-US" sz="2000">
                <a:solidFill>
                  <a:schemeClr val="dk1"/>
                </a:solidFill>
                <a:ea typeface="Georgia"/>
                <a:cs typeface="Georgia"/>
                <a:sym typeface="Georgia"/>
              </a:rPr>
              <a:t>Uses a</a:t>
            </a:r>
            <a:r>
              <a:rPr lang="en-US" sz="2000" b="0" i="0" u="none" strike="noStrike" cap="none">
                <a:solidFill>
                  <a:schemeClr val="dk1"/>
                </a:solidFill>
                <a:ea typeface="Georgia"/>
                <a:cs typeface="Georgia"/>
                <a:sym typeface="Georgia"/>
              </a:rPr>
              <a:t> screening model to identify students in need of intervention, and requires the development of reading plans for students </a:t>
            </a:r>
            <a:r>
              <a:rPr lang="en-US" sz="2000">
                <a:solidFill>
                  <a:schemeClr val="dk1"/>
                </a:solidFill>
                <a:ea typeface="Georgia"/>
                <a:cs typeface="Georgia"/>
                <a:sym typeface="Georgia"/>
              </a:rPr>
              <a:t>designated in the high-risk band.</a:t>
            </a:r>
            <a:endParaRPr lang="en-US" sz="1400" b="0" i="0" u="none" strike="noStrike" cap="none">
              <a:solidFill>
                <a:schemeClr val="dk1"/>
              </a:solidFill>
              <a:ea typeface="Arial"/>
              <a:cs typeface="Arial"/>
              <a:sym typeface="Arial"/>
            </a:endParaRPr>
          </a:p>
          <a:p>
            <a:pPr marL="457200" indent="-330200">
              <a:spcBef>
                <a:spcPts val="600"/>
              </a:spcBef>
              <a:buClr>
                <a:schemeClr val="dk1"/>
              </a:buClr>
              <a:buSzPts val="1600"/>
              <a:buFont typeface="Arial"/>
              <a:buChar char="●"/>
            </a:pPr>
            <a:r>
              <a:rPr lang="en-US" sz="2000" b="0" i="0" u="none" strike="noStrike" cap="none">
                <a:solidFill>
                  <a:schemeClr val="dk1"/>
                </a:solidFill>
                <a:ea typeface="Georgia"/>
                <a:cs typeface="Georgia"/>
                <a:sym typeface="Georgia"/>
              </a:rPr>
              <a:t>Adds a division-wide staffing ratio of one reading specialist per 550 students in </a:t>
            </a:r>
            <a:r>
              <a:rPr lang="en-US" sz="2000">
                <a:solidFill>
                  <a:schemeClr val="dk1"/>
                </a:solidFill>
                <a:ea typeface="Georgia"/>
                <a:cs typeface="Georgia"/>
                <a:sym typeface="Georgia"/>
              </a:rPr>
              <a:t>K-5 and one reading specialist per 1,100 students in Grades 6-8.</a:t>
            </a:r>
            <a:endParaRPr lang="en-US" sz="1400" b="0" i="0" u="none" strike="noStrike" cap="none">
              <a:solidFill>
                <a:schemeClr val="dk1"/>
              </a:solidFill>
              <a:ea typeface="Arial"/>
              <a:cs typeface="Arial"/>
              <a:sym typeface="Arial"/>
            </a:endParaRPr>
          </a:p>
          <a:p>
            <a:pPr marL="0" marR="0" lvl="0" indent="0" algn="l" rtl="0">
              <a:lnSpc>
                <a:spcPct val="90000"/>
              </a:lnSpc>
              <a:spcBef>
                <a:spcPts val="0"/>
              </a:spcBef>
              <a:spcAft>
                <a:spcPts val="0"/>
              </a:spcAft>
              <a:buClr>
                <a:schemeClr val="accent1"/>
              </a:buClr>
              <a:buSzPts val="2000"/>
              <a:buFont typeface="Arial"/>
              <a:buNone/>
            </a:pPr>
            <a:endParaRPr lang="en-US" sz="2000" b="0" i="0" u="none" strike="noStrike" cap="none">
              <a:solidFill>
                <a:schemeClr val="dk1"/>
              </a:solidFill>
              <a:ea typeface="Georgia"/>
              <a:cs typeface="Georgia"/>
              <a:sym typeface="Georgia"/>
            </a:endParaRPr>
          </a:p>
          <a:p>
            <a:pPr marL="0" marR="0" lvl="0" indent="0" algn="l" rtl="0">
              <a:lnSpc>
                <a:spcPct val="90000"/>
              </a:lnSpc>
              <a:spcBef>
                <a:spcPts val="0"/>
              </a:spcBef>
              <a:spcAft>
                <a:spcPts val="0"/>
              </a:spcAft>
              <a:buClr>
                <a:schemeClr val="accent1"/>
              </a:buClr>
              <a:buSzPts val="2000"/>
              <a:buFont typeface="Arial"/>
              <a:buNone/>
            </a:pPr>
            <a:r>
              <a:rPr lang="en-US" sz="2000" b="0" i="0" u="none" strike="noStrike" cap="none">
                <a:solidFill>
                  <a:srgbClr val="D50032"/>
                </a:solidFill>
                <a:ea typeface="Georgia"/>
                <a:cs typeface="Georgia"/>
                <a:sym typeface="Georgia"/>
              </a:rPr>
              <a:t>Requires Continuing Professional Development and Training</a:t>
            </a:r>
            <a:endParaRPr lang="en-US" sz="1400" b="0" i="0" u="none" strike="noStrike" cap="none">
              <a:solidFill>
                <a:srgbClr val="000000"/>
              </a:solidFill>
              <a:ea typeface="Arial"/>
              <a:cs typeface="Arial"/>
              <a:sym typeface="Arial"/>
            </a:endParaRPr>
          </a:p>
          <a:p>
            <a:pPr marL="457200" marR="0" lvl="0" indent="-330200" algn="l" rtl="0">
              <a:lnSpc>
                <a:spcPct val="100000"/>
              </a:lnSpc>
              <a:spcBef>
                <a:spcPts val="600"/>
              </a:spcBef>
              <a:spcAft>
                <a:spcPts val="0"/>
              </a:spcAft>
              <a:buClr>
                <a:schemeClr val="dk1"/>
              </a:buClr>
              <a:buSzPts val="1600"/>
              <a:buFont typeface="Arial"/>
              <a:buChar char="●"/>
            </a:pPr>
            <a:r>
              <a:rPr lang="en-US" sz="2000" b="0" i="0" u="none" strike="noStrike" cap="none">
                <a:solidFill>
                  <a:schemeClr val="dk1"/>
                </a:solidFill>
                <a:ea typeface="Georgia"/>
                <a:cs typeface="Georgia"/>
                <a:sym typeface="Georgia"/>
              </a:rPr>
              <a:t>Requires principals, teachers and reading specialists be provided with professional development in science-based reading research and evidence-based literacy instruction</a:t>
            </a:r>
            <a:r>
              <a:rPr lang="en-US" sz="2000">
                <a:solidFill>
                  <a:schemeClr val="dk1"/>
                </a:solidFill>
                <a:ea typeface="Georgia"/>
                <a:cs typeface="Georgia"/>
                <a:sym typeface="Georgia"/>
              </a:rPr>
              <a:t>.</a:t>
            </a:r>
            <a:endParaRPr lang="en-US" sz="2000" b="0" i="0" u="none" strike="noStrike" cap="none">
              <a:solidFill>
                <a:schemeClr val="dk1"/>
              </a:solidFill>
              <a:ea typeface="Georgia"/>
              <a:cs typeface="Georgia"/>
              <a:sym typeface="Georgia"/>
            </a:endParaRPr>
          </a:p>
        </p:txBody>
      </p:sp>
    </p:spTree>
    <p:extLst>
      <p:ext uri="{BB962C8B-B14F-4D97-AF65-F5344CB8AC3E}">
        <p14:creationId xmlns:p14="http://schemas.microsoft.com/office/powerpoint/2010/main" val="179895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2"/>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a:t>Key Components of the VLA (2 of 2)</a:t>
            </a:r>
            <a:endParaRPr/>
          </a:p>
        </p:txBody>
      </p:sp>
      <p:sp>
        <p:nvSpPr>
          <p:cNvPr id="407" name="Google Shape;40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408" name="Google Shape;408;p22"/>
          <p:cNvSpPr txBox="1"/>
          <p:nvPr/>
        </p:nvSpPr>
        <p:spPr>
          <a:xfrm>
            <a:off x="598167" y="1568633"/>
            <a:ext cx="11360800" cy="9892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accent1"/>
              </a:buClr>
              <a:buSzPts val="2000"/>
              <a:buFont typeface="Arial"/>
              <a:buNone/>
            </a:pPr>
            <a:r>
              <a:rPr lang="en-US" sz="2000" b="0" i="0" u="none" strike="noStrike" cap="none">
                <a:solidFill>
                  <a:srgbClr val="D50032"/>
                </a:solidFill>
                <a:ea typeface="Georgia"/>
                <a:cs typeface="Georgia"/>
                <a:sym typeface="Georgia"/>
              </a:rPr>
              <a:t>Partners with Families</a:t>
            </a:r>
            <a:endParaRPr lang="en-US" sz="1400" b="0" i="0" u="none" strike="noStrike" cap="none">
              <a:solidFill>
                <a:srgbClr val="000000"/>
              </a:solidFill>
              <a:ea typeface="Arial"/>
              <a:cs typeface="Arial"/>
              <a:sym typeface="Arial"/>
            </a:endParaRPr>
          </a:p>
          <a:p>
            <a:pPr marL="457200" marR="0" lvl="0" indent="-330200" algn="l" rtl="0">
              <a:lnSpc>
                <a:spcPct val="100000"/>
              </a:lnSpc>
              <a:spcBef>
                <a:spcPts val="600"/>
              </a:spcBef>
              <a:spcAft>
                <a:spcPts val="0"/>
              </a:spcAft>
              <a:buClr>
                <a:schemeClr val="dk1"/>
              </a:buClr>
              <a:buSzPts val="1600"/>
              <a:buFont typeface="Arial"/>
              <a:buChar char="●"/>
            </a:pPr>
            <a:r>
              <a:rPr lang="en-US" sz="2000" b="0" i="0" u="none" strike="noStrike" cap="none">
                <a:solidFill>
                  <a:schemeClr val="dk1"/>
                </a:solidFill>
                <a:ea typeface="Georgia"/>
                <a:cs typeface="Georgia"/>
                <a:sym typeface="Georgia"/>
              </a:rPr>
              <a:t>Ensures parents are engaged in the development of student reading plans and have access to resources to support literacy development at home.</a:t>
            </a:r>
            <a:endParaRPr lang="en-US" sz="2000" b="0" i="0" u="none" strike="noStrike" cap="none">
              <a:solidFill>
                <a:srgbClr val="D50032"/>
              </a:solidFill>
              <a:ea typeface="Georgia"/>
              <a:cs typeface="Georgia"/>
              <a:sym typeface="Georgia"/>
            </a:endParaRPr>
          </a:p>
          <a:p>
            <a:pPr marL="0" marR="0" lvl="0" indent="0" algn="l" rtl="0">
              <a:lnSpc>
                <a:spcPct val="90000"/>
              </a:lnSpc>
              <a:spcBef>
                <a:spcPts val="0"/>
              </a:spcBef>
              <a:spcAft>
                <a:spcPts val="0"/>
              </a:spcAft>
              <a:buClr>
                <a:schemeClr val="accent1"/>
              </a:buClr>
              <a:buSzPts val="2000"/>
              <a:buFont typeface="Arial"/>
              <a:buNone/>
            </a:pPr>
            <a:endParaRPr lang="en-US" sz="2000" b="0" i="0" u="none" strike="noStrike" cap="none">
              <a:solidFill>
                <a:srgbClr val="1D7E74"/>
              </a:solidFill>
              <a:ea typeface="Georgia"/>
              <a:cs typeface="Georgia"/>
              <a:sym typeface="Georgia"/>
            </a:endParaRPr>
          </a:p>
          <a:p>
            <a:pPr marL="0" marR="0" lvl="0" indent="0" algn="l" rtl="0">
              <a:lnSpc>
                <a:spcPct val="90000"/>
              </a:lnSpc>
              <a:spcBef>
                <a:spcPts val="0"/>
              </a:spcBef>
              <a:spcAft>
                <a:spcPts val="0"/>
              </a:spcAft>
              <a:buClr>
                <a:schemeClr val="accent1"/>
              </a:buClr>
              <a:buSzPts val="2000"/>
              <a:buFont typeface="Arial"/>
              <a:buNone/>
            </a:pPr>
            <a:r>
              <a:rPr lang="en-US" sz="2000" b="0" i="0" u="none" strike="noStrike" cap="none">
                <a:solidFill>
                  <a:srgbClr val="D50032"/>
                </a:solidFill>
                <a:ea typeface="Georgia"/>
                <a:cs typeface="Georgia"/>
                <a:sym typeface="Georgia"/>
              </a:rPr>
              <a:t>Aligns Educator Preparation and Licensure</a:t>
            </a:r>
            <a:endParaRPr lang="en-US" sz="1400" b="0" i="0" u="none" strike="noStrike" cap="none">
              <a:solidFill>
                <a:srgbClr val="000000"/>
              </a:solidFill>
              <a:ea typeface="Arial"/>
              <a:cs typeface="Arial"/>
              <a:sym typeface="Arial"/>
            </a:endParaRPr>
          </a:p>
          <a:p>
            <a:pPr marL="457200" marR="0" lvl="0" indent="-330200" algn="l" rtl="0">
              <a:lnSpc>
                <a:spcPct val="100000"/>
              </a:lnSpc>
              <a:spcBef>
                <a:spcPts val="600"/>
              </a:spcBef>
              <a:spcAft>
                <a:spcPts val="0"/>
              </a:spcAft>
              <a:buClr>
                <a:schemeClr val="dk1"/>
              </a:buClr>
              <a:buSzPts val="1600"/>
              <a:buFont typeface="Arial"/>
              <a:buChar char="●"/>
            </a:pPr>
            <a:r>
              <a:rPr lang="en-US" sz="2000" b="0" i="0" u="none" strike="noStrike" cap="none">
                <a:solidFill>
                  <a:schemeClr val="dk1"/>
                </a:solidFill>
                <a:ea typeface="Georgia"/>
                <a:cs typeface="Georgia"/>
                <a:sym typeface="Georgia"/>
              </a:rPr>
              <a:t>Requires certain educator preparation programs to ensure candidates have a program of coursework and demonstrate mastery in science-based reading research and evidence-based literacy instruction.</a:t>
            </a:r>
            <a:endParaRPr lang="en-US" sz="1400" b="0" i="0" u="none" strike="noStrike" cap="none">
              <a:solidFill>
                <a:srgbClr val="000000"/>
              </a:solidFill>
              <a:ea typeface="Arial"/>
              <a:cs typeface="Arial"/>
              <a:sym typeface="Arial"/>
            </a:endParaRPr>
          </a:p>
          <a:p>
            <a:pPr marL="457200" marR="0" lvl="0" indent="-330200" algn="l" rtl="0">
              <a:lnSpc>
                <a:spcPct val="100000"/>
              </a:lnSpc>
              <a:spcBef>
                <a:spcPts val="600"/>
              </a:spcBef>
              <a:spcAft>
                <a:spcPts val="0"/>
              </a:spcAft>
              <a:buClr>
                <a:schemeClr val="dk1"/>
              </a:buClr>
              <a:buSzPts val="1600"/>
              <a:buFont typeface="Arial"/>
              <a:buChar char="●"/>
            </a:pPr>
            <a:r>
              <a:rPr lang="en-US" sz="2000" b="0" i="0" u="none" strike="noStrike" cap="none">
                <a:solidFill>
                  <a:schemeClr val="dk1"/>
                </a:solidFill>
                <a:ea typeface="Georgia"/>
                <a:cs typeface="Georgia"/>
                <a:sym typeface="Georgia"/>
              </a:rPr>
              <a:t>Stipulates that the literacy assessment for licensure or alternate route to licensure with certain endorsements include a test of science-based reading research and evidence-based literacy instruction.</a:t>
            </a:r>
            <a:endParaRPr lang="en-US" sz="1400" b="0" i="0" u="none" strike="noStrike" cap="none">
              <a:solidFill>
                <a:srgbClr val="000000"/>
              </a:solidFill>
              <a:ea typeface="Arial"/>
              <a:cs typeface="Arial"/>
              <a:sym typeface="Arial"/>
            </a:endParaRPr>
          </a:p>
          <a:p>
            <a:pPr marL="457200" marR="0" lvl="0" indent="-330200" algn="l" rtl="0">
              <a:lnSpc>
                <a:spcPct val="100000"/>
              </a:lnSpc>
              <a:spcBef>
                <a:spcPts val="600"/>
              </a:spcBef>
              <a:spcAft>
                <a:spcPts val="0"/>
              </a:spcAft>
              <a:buClr>
                <a:schemeClr val="dk1"/>
              </a:buClr>
              <a:buSzPts val="1600"/>
              <a:buFont typeface="Arial"/>
              <a:buChar char="●"/>
            </a:pPr>
            <a:r>
              <a:rPr lang="en-US" sz="2000" b="0" i="0" u="none" strike="noStrike" cap="none">
                <a:solidFill>
                  <a:schemeClr val="dk1"/>
                </a:solidFill>
                <a:ea typeface="Georgia"/>
                <a:cs typeface="Georgia"/>
                <a:sym typeface="Georgia"/>
              </a:rPr>
              <a:t>Requires every person seeking initial licensure with certain endorsements complete study in science-based reading research and evidence-based literacy instruction.</a:t>
            </a:r>
            <a:endParaRPr lang="en-US" sz="1400" b="0" i="0" u="none" strike="noStrike" cap="none">
              <a:solidFill>
                <a:srgbClr val="000000"/>
              </a:solidFill>
              <a:ea typeface="Arial"/>
              <a:cs typeface="Arial"/>
              <a:sym typeface="Arial"/>
            </a:endParaRPr>
          </a:p>
          <a:p>
            <a:pPr marL="457200" marR="0" lvl="0" indent="-330200" algn="l" rtl="0">
              <a:lnSpc>
                <a:spcPct val="100000"/>
              </a:lnSpc>
              <a:spcBef>
                <a:spcPts val="600"/>
              </a:spcBef>
              <a:spcAft>
                <a:spcPts val="0"/>
              </a:spcAft>
              <a:buClr>
                <a:schemeClr val="dk1"/>
              </a:buClr>
              <a:buSzPts val="1600"/>
              <a:buFont typeface="Arial"/>
              <a:buChar char="●"/>
            </a:pPr>
            <a:r>
              <a:rPr lang="en-US" sz="2000" b="0" i="0" u="none" strike="noStrike" cap="none">
                <a:solidFill>
                  <a:schemeClr val="dk1"/>
                </a:solidFill>
                <a:ea typeface="Georgia"/>
                <a:cs typeface="Georgia"/>
                <a:sym typeface="Georgia"/>
              </a:rPr>
              <a:t>Establishes a microcredential program for earning an add-on reading specialist endorsement (when needed).</a:t>
            </a:r>
            <a:endParaRPr lang="en-US" sz="1400" b="0" i="0" u="none" strike="noStrike" cap="none">
              <a:solidFill>
                <a:srgbClr val="000000"/>
              </a:solidFill>
              <a:ea typeface="Arial"/>
              <a:cs typeface="Arial"/>
              <a:sym typeface="Arial"/>
            </a:endParaRPr>
          </a:p>
          <a:p>
            <a:pPr marL="0" marR="0" lvl="0" indent="0" algn="l" rtl="0">
              <a:lnSpc>
                <a:spcPct val="100000"/>
              </a:lnSpc>
              <a:spcBef>
                <a:spcPts val="600"/>
              </a:spcBef>
              <a:spcAft>
                <a:spcPts val="2133"/>
              </a:spcAft>
              <a:buClr>
                <a:schemeClr val="accent1"/>
              </a:buClr>
              <a:buSzPts val="2000"/>
              <a:buFont typeface="Arial"/>
              <a:buNone/>
            </a:pPr>
            <a:endParaRPr sz="2000" b="0" i="0" u="none" strike="noStrike" cap="none">
              <a:solidFill>
                <a:srgbClr val="1D7E74"/>
              </a:solidFill>
              <a:latin typeface="Georgia"/>
              <a:ea typeface="Georgia"/>
              <a:cs typeface="Georgia"/>
              <a:sym typeface="Georgia"/>
            </a:endParaRPr>
          </a:p>
        </p:txBody>
      </p:sp>
    </p:spTree>
    <p:extLst>
      <p:ext uri="{BB962C8B-B14F-4D97-AF65-F5344CB8AC3E}">
        <p14:creationId xmlns:p14="http://schemas.microsoft.com/office/powerpoint/2010/main" val="328962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3F3E-EB7B-7DD5-D377-EEA425CD371F}"/>
              </a:ext>
            </a:extLst>
          </p:cNvPr>
          <p:cNvSpPr>
            <a:spLocks noGrp="1"/>
          </p:cNvSpPr>
          <p:nvPr>
            <p:ph type="title"/>
          </p:nvPr>
        </p:nvSpPr>
        <p:spPr/>
        <p:txBody>
          <a:bodyPr/>
          <a:lstStyle/>
          <a:p>
            <a:r>
              <a:rPr lang="en-US"/>
              <a:t>VDOE- Virginia Literacy Act </a:t>
            </a:r>
          </a:p>
        </p:txBody>
      </p:sp>
      <p:sp>
        <p:nvSpPr>
          <p:cNvPr id="3" name="Slide Number Placeholder 2">
            <a:extLst>
              <a:ext uri="{FF2B5EF4-FFF2-40B4-BE49-F238E27FC236}">
                <a16:creationId xmlns:a16="http://schemas.microsoft.com/office/drawing/2014/main" id="{5129024B-9E19-8A8F-160C-DB97E2AF9D6E}"/>
              </a:ext>
            </a:extLst>
          </p:cNvPr>
          <p:cNvSpPr>
            <a:spLocks noGrp="1"/>
          </p:cNvSpPr>
          <p:nvPr>
            <p:ph type="sldNum" sz="quarter" idx="12"/>
          </p:nvPr>
        </p:nvSpPr>
        <p:spPr/>
        <p:txBody>
          <a:bodyPr/>
          <a:lstStyle/>
          <a:p>
            <a:fld id="{B2102BAA-C61A-4A39-BDF1-4340D572B82C}" type="slidenum">
              <a:rPr lang="en-US" smtClean="0"/>
              <a:t>7</a:t>
            </a:fld>
            <a:endParaRPr lang="en-US"/>
          </a:p>
        </p:txBody>
      </p:sp>
      <p:sp>
        <p:nvSpPr>
          <p:cNvPr id="4" name="Content Placeholder 3">
            <a:extLst>
              <a:ext uri="{FF2B5EF4-FFF2-40B4-BE49-F238E27FC236}">
                <a16:creationId xmlns:a16="http://schemas.microsoft.com/office/drawing/2014/main" id="{92D13BFB-F933-90C2-1723-5B387900DA44}"/>
              </a:ext>
            </a:extLst>
          </p:cNvPr>
          <p:cNvSpPr>
            <a:spLocks noGrp="1"/>
          </p:cNvSpPr>
          <p:nvPr>
            <p:ph idx="1"/>
          </p:nvPr>
        </p:nvSpPr>
        <p:spPr/>
        <p:txBody>
          <a:bodyPr vert="horz" lIns="91440" tIns="45720" rIns="91440" bIns="45720" rtlCol="0" anchor="t">
            <a:normAutofit/>
          </a:bodyPr>
          <a:lstStyle/>
          <a:p>
            <a:pPr marL="0" indent="0">
              <a:buNone/>
            </a:pPr>
            <a:r>
              <a:rPr lang="en-US">
                <a:ea typeface="Calibri"/>
                <a:cs typeface="Calibri"/>
              </a:rPr>
              <a:t>Virginia Literacy Act </a:t>
            </a:r>
            <a:r>
              <a:rPr lang="en-US">
                <a:ea typeface="Calibri"/>
                <a:cs typeface="Calibri"/>
                <a:hlinkClick r:id="rId2"/>
              </a:rPr>
              <a:t>Webpage</a:t>
            </a:r>
            <a:r>
              <a:rPr lang="en-US">
                <a:ea typeface="Calibri"/>
                <a:cs typeface="Calibri"/>
              </a:rPr>
              <a:t> </a:t>
            </a:r>
          </a:p>
          <a:p>
            <a:r>
              <a:rPr lang="en-US">
                <a:ea typeface="Calibri"/>
                <a:cs typeface="Calibri"/>
              </a:rPr>
              <a:t>Virginia Literacy Act Updates </a:t>
            </a:r>
          </a:p>
          <a:p>
            <a:r>
              <a:rPr lang="en-US">
                <a:ea typeface="Calibri"/>
                <a:cs typeface="Calibri"/>
              </a:rPr>
              <a:t>VALLSS Assessment Calendar </a:t>
            </a:r>
          </a:p>
          <a:p>
            <a:r>
              <a:rPr lang="en-US">
                <a:ea typeface="Calibri"/>
                <a:cs typeface="Calibri"/>
              </a:rPr>
              <a:t>Student Reading Plan Guidance </a:t>
            </a:r>
          </a:p>
          <a:p>
            <a:r>
              <a:rPr lang="en-US">
                <a:ea typeface="Calibri"/>
                <a:cs typeface="Calibri"/>
              </a:rPr>
              <a:t>Approved Core, Supplemental and Intervention Curriculum </a:t>
            </a:r>
          </a:p>
          <a:p>
            <a:r>
              <a:rPr lang="en-US">
                <a:ea typeface="Calibri"/>
                <a:cs typeface="Calibri"/>
              </a:rPr>
              <a:t>Literacy Implementation Network Session </a:t>
            </a:r>
          </a:p>
          <a:p>
            <a:r>
              <a:rPr lang="en-US">
                <a:ea typeface="Calibri"/>
                <a:cs typeface="Calibri"/>
              </a:rPr>
              <a:t>Resources and Explainers </a:t>
            </a:r>
          </a:p>
          <a:p>
            <a:r>
              <a:rPr lang="en-US">
                <a:ea typeface="Calibri"/>
                <a:cs typeface="Calibri"/>
              </a:rPr>
              <a:t>Webinars and Presentations </a:t>
            </a:r>
          </a:p>
        </p:txBody>
      </p:sp>
    </p:spTree>
    <p:extLst>
      <p:ext uri="{BB962C8B-B14F-4D97-AF65-F5344CB8AC3E}">
        <p14:creationId xmlns:p14="http://schemas.microsoft.com/office/powerpoint/2010/main" val="392063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1D0B72-517A-0BFD-99CC-D7F8C88DDFE0}"/>
              </a:ext>
            </a:extLst>
          </p:cNvPr>
          <p:cNvSpPr>
            <a:spLocks noGrp="1"/>
          </p:cNvSpPr>
          <p:nvPr>
            <p:ph type="ctrTitle"/>
          </p:nvPr>
        </p:nvSpPr>
        <p:spPr/>
        <p:txBody>
          <a:bodyPr>
            <a:normAutofit fontScale="90000"/>
          </a:bodyPr>
          <a:lstStyle/>
          <a:p>
            <a:r>
              <a:rPr lang="en-US"/>
              <a:t>Supporting Gifted Students in the Classroom</a:t>
            </a:r>
          </a:p>
        </p:txBody>
      </p:sp>
    </p:spTree>
    <p:extLst>
      <p:ext uri="{BB962C8B-B14F-4D97-AF65-F5344CB8AC3E}">
        <p14:creationId xmlns:p14="http://schemas.microsoft.com/office/powerpoint/2010/main" val="41895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normAutofit/>
          </a:bodyPr>
          <a:lstStyle/>
          <a:p>
            <a:pPr algn="ctr"/>
            <a:r>
              <a:rPr lang="en-US" sz="4000" i="1"/>
              <a:t>Regulations Governing Educational Services for Gifted Students (8VAC20-40-20)</a:t>
            </a:r>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9</a:t>
            </a:fld>
            <a:endParaRPr lang="en-US"/>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a:xfrm>
            <a:off x="849923" y="1634776"/>
            <a:ext cx="10515600" cy="4718033"/>
          </a:xfrm>
        </p:spPr>
        <p:txBody>
          <a:bodyPr vert="horz" lIns="91440" tIns="45720" rIns="91440" bIns="45720" rtlCol="0" anchor="t">
            <a:normAutofit fontScale="92500" lnSpcReduction="10000"/>
          </a:bodyPr>
          <a:lstStyle/>
          <a:p>
            <a:r>
              <a:rPr lang="en-US">
                <a:cs typeface="Calibri"/>
              </a:rPr>
              <a:t>“Identified gifted students shall be offered placement in an instructional setting that provides…appropriately differentiated curriculum and instruction provided by professional instructional personnel trained to work with gifted students.”</a:t>
            </a:r>
          </a:p>
          <a:p>
            <a:pPr lvl="1"/>
            <a:r>
              <a:rPr lang="en-US">
                <a:cs typeface="Calibri"/>
              </a:rPr>
              <a:t>Per </a:t>
            </a:r>
            <a:r>
              <a:rPr lang="en-US" i="1">
                <a:cs typeface="Calibri"/>
              </a:rPr>
              <a:t>8VAC20-40-20</a:t>
            </a:r>
            <a:r>
              <a:rPr lang="en-US">
                <a:cs typeface="Calibri"/>
              </a:rPr>
              <a:t>, “appropriately differentiated curriculum means curriculum and instruction modified to accommodate the accelerated learning aptitudes of identified students in their area of strength. Such curriculum and instructional strategies provide accelerated and enrichment options that recognize gifted students’ needs for (</a:t>
            </a:r>
            <a:r>
              <a:rPr lang="en-US" err="1">
                <a:cs typeface="Calibri"/>
              </a:rPr>
              <a:t>i</a:t>
            </a:r>
            <a:r>
              <a:rPr lang="en-US">
                <a:cs typeface="Calibri"/>
              </a:rPr>
              <a:t>) advanced content and pacing of instruction; (ii) original research or production; (iii) problem finding and solving; (iv) higher level thinking that leads to the generation of products; and (v) a focus on issues, themes, and ideas within and across areas of study.”</a:t>
            </a:r>
          </a:p>
          <a:p>
            <a:r>
              <a:rPr lang="en-US">
                <a:cs typeface="Calibri"/>
              </a:rPr>
              <a:t>Each school board approves a </a:t>
            </a:r>
            <a:r>
              <a:rPr lang="en-US" i="1">
                <a:cs typeface="Calibri"/>
              </a:rPr>
              <a:t>Local Plan for Education of the Gifted </a:t>
            </a:r>
            <a:r>
              <a:rPr lang="en-US">
                <a:cs typeface="Calibri"/>
              </a:rPr>
              <a:t>that outlines gifted programming for the school division. </a:t>
            </a:r>
          </a:p>
        </p:txBody>
      </p:sp>
    </p:spTree>
    <p:extLst>
      <p:ext uri="{BB962C8B-B14F-4D97-AF65-F5344CB8AC3E}">
        <p14:creationId xmlns:p14="http://schemas.microsoft.com/office/powerpoint/2010/main" val="2960378296"/>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D01662C487914FBE74FF68A6AD5E3F" ma:contentTypeVersion="4" ma:contentTypeDescription="Create a new document." ma:contentTypeScope="" ma:versionID="4ef1de4da5e54820daca3dcf29f5117f">
  <xsd:schema xmlns:xsd="http://www.w3.org/2001/XMLSchema" xmlns:xs="http://www.w3.org/2001/XMLSchema" xmlns:p="http://schemas.microsoft.com/office/2006/metadata/properties" xmlns:ns2="f53285bb-2519-46a7-99c2-d92c530b0fc5" targetNamespace="http://schemas.microsoft.com/office/2006/metadata/properties" ma:root="true" ma:fieldsID="fe1f78632ac720f81ba8dcf58f10b85f" ns2:_="">
    <xsd:import namespace="f53285bb-2519-46a7-99c2-d92c530b0fc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3285bb-2519-46a7-99c2-d92c530b0f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8BD247-E975-474C-81F5-FB29E9A0ABC8}">
  <ds:schemaRefs>
    <ds:schemaRef ds:uri="http://schemas.microsoft.com/sharepoint/v3/contenttype/forms"/>
  </ds:schemaRefs>
</ds:datastoreItem>
</file>

<file path=customXml/itemProps2.xml><?xml version="1.0" encoding="utf-8"?>
<ds:datastoreItem xmlns:ds="http://schemas.openxmlformats.org/officeDocument/2006/customXml" ds:itemID="{9B403402-60AB-414A-906E-AA1992E4234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DC9B82C-4C32-4AEE-BCEC-6B56B115E3C2}">
  <ds:schemaRefs>
    <ds:schemaRef ds:uri="f53285bb-2519-46a7-99c2-d92c530b0f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158</TotalTime>
  <Words>2525</Words>
  <Application>Microsoft Office PowerPoint</Application>
  <PresentationFormat>Widescreen</PresentationFormat>
  <Paragraphs>208</Paragraphs>
  <Slides>31</Slides>
  <Notes>11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Black</vt:lpstr>
      <vt:lpstr>Calibri</vt:lpstr>
      <vt:lpstr>Courier New</vt:lpstr>
      <vt:lpstr>Franklin Gothic ATF</vt:lpstr>
      <vt:lpstr>Georgia</vt:lpstr>
      <vt:lpstr>Twentieth Century</vt:lpstr>
      <vt:lpstr>Office Theme</vt:lpstr>
      <vt:lpstr>The Virginia Literacy Act and Gifted Learners</vt:lpstr>
      <vt:lpstr>Agenda</vt:lpstr>
      <vt:lpstr>VLA Overview</vt:lpstr>
      <vt:lpstr>How the VLA Will Improve Literacy</vt:lpstr>
      <vt:lpstr>Key Components of the VLA (1 of 2)</vt:lpstr>
      <vt:lpstr>Key Components of the VLA (2 of 2)</vt:lpstr>
      <vt:lpstr>VDOE- Virginia Literacy Act </vt:lpstr>
      <vt:lpstr>Supporting Gifted Students in the Classroom</vt:lpstr>
      <vt:lpstr>Regulations Governing Educational Services for Gifted Students (8VAC20-40-20)</vt:lpstr>
      <vt:lpstr>School Division Responsibilities </vt:lpstr>
      <vt:lpstr>Division Literacy Plan Expectations</vt:lpstr>
      <vt:lpstr>Next Steps</vt:lpstr>
      <vt:lpstr>Curriculum Review</vt:lpstr>
      <vt:lpstr>Purpose of Curriculum Review</vt:lpstr>
      <vt:lpstr>Core: Grades K-5</vt:lpstr>
      <vt:lpstr>Supplemental: Grades K-5</vt:lpstr>
      <vt:lpstr>Indicator Spotlight!</vt:lpstr>
      <vt:lpstr>Review Application for Special Populations (such as gifted and multilingual learners)</vt:lpstr>
      <vt:lpstr>A Note on Materials and Approaches</vt:lpstr>
      <vt:lpstr>How Does the VLA Support Gifted Students?</vt:lpstr>
      <vt:lpstr>VALLSS: A Screener Aligned with Science</vt:lpstr>
      <vt:lpstr>What is the purpose of a screener?</vt:lpstr>
      <vt:lpstr>VALLSS Subtests</vt:lpstr>
      <vt:lpstr>Instructional Indicators to help shape instruction</vt:lpstr>
      <vt:lpstr>Evidence-Based Literacy Instruction</vt:lpstr>
      <vt:lpstr>Curricula Aligned with Reading Science</vt:lpstr>
      <vt:lpstr>Professional Development for Reading Specialists and Teachers </vt:lpstr>
      <vt:lpstr>Data informs use of instructional time </vt:lpstr>
      <vt:lpstr>Resources</vt:lpstr>
      <vt:lpstr>Strong Core Instruction for All Students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Nogueras, Jill (DOE)</dc:creator>
  <cp:lastModifiedBy>Mcmillen, Emily (DOE)</cp:lastModifiedBy>
  <cp:revision>5</cp:revision>
  <dcterms:created xsi:type="dcterms:W3CDTF">2024-10-09T12:34:47Z</dcterms:created>
  <dcterms:modified xsi:type="dcterms:W3CDTF">2024-10-29T17:58:22Z</dcterms:modified>
</cp:coreProperties>
</file>