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329" r:id="rId2"/>
    <p:sldId id="268" r:id="rId3"/>
    <p:sldId id="269" r:id="rId4"/>
    <p:sldId id="270" r:id="rId5"/>
    <p:sldId id="316" r:id="rId6"/>
    <p:sldId id="382" r:id="rId7"/>
    <p:sldId id="349" r:id="rId8"/>
    <p:sldId id="271" r:id="rId9"/>
    <p:sldId id="280" r:id="rId10"/>
    <p:sldId id="380" r:id="rId11"/>
    <p:sldId id="359" r:id="rId12"/>
    <p:sldId id="381" r:id="rId13"/>
    <p:sldId id="311" r:id="rId14"/>
    <p:sldId id="376" r:id="rId15"/>
    <p:sldId id="386" r:id="rId16"/>
    <p:sldId id="388" r:id="rId17"/>
    <p:sldId id="389" r:id="rId18"/>
    <p:sldId id="390" r:id="rId19"/>
    <p:sldId id="375" r:id="rId20"/>
    <p:sldId id="304" r:id="rId21"/>
    <p:sldId id="305" r:id="rId22"/>
    <p:sldId id="306" r:id="rId23"/>
    <p:sldId id="30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2AA7C6-AFF9-1BB9-E307-FD84E26E394F}" name="Wells Bazzichi, Carol (DOE)" initials="W(" userId="S::carol.wellsbazzichi@doe.virginia.gov::8a2176d2-1860-4ace-bd98-fcd26aba3008" providerId="AD"/>
  <p188:author id="{2FD924D5-94FC-9263-1A1B-D250448EC60C}" name="Mealy, Patricia (DOE)" initials="M(" userId="S::patricia.mealy@doe.virginia.gov::fca17bf9-a185-47e4-bc32-114ec1798c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3"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00"/>
    <a:srgbClr val="B3DBFF"/>
    <a:srgbClr val="CDE7FF"/>
    <a:srgbClr val="FBE7C9"/>
    <a:srgbClr val="FADFB8"/>
    <a:srgbClr val="E2FED4"/>
    <a:srgbClr val="3E5B91"/>
    <a:srgbClr val="CCFF9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81EBB9-0BB8-4B8B-B4A8-FBEC4E904DD5}" v="335" dt="2024-10-11T13:45:36.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943" autoAdjust="0"/>
  </p:normalViewPr>
  <p:slideViewPr>
    <p:cSldViewPr snapToGrid="0">
      <p:cViewPr varScale="1">
        <p:scale>
          <a:sx n="77" d="100"/>
          <a:sy n="77" d="100"/>
        </p:scale>
        <p:origin x="187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C0CED-9BB0-4CF5-A05F-B8ED8419B91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122B672-03CD-45EC-A67F-5BA4CB52B611}">
      <dgm:prSet/>
      <dgm:spPr/>
      <dgm:t>
        <a:bodyPr/>
        <a:lstStyle/>
        <a:p>
          <a:pPr>
            <a:lnSpc>
              <a:spcPct val="100000"/>
            </a:lnSpc>
          </a:pPr>
          <a:r>
            <a:rPr lang="en-US" dirty="0"/>
            <a:t>Data Collection Overview</a:t>
          </a:r>
        </a:p>
      </dgm:t>
    </dgm:pt>
    <dgm:pt modelId="{25E5CC6F-3742-479D-B5F5-09A3820FE972}" type="parTrans" cxnId="{C4331C1E-9426-4A6A-B8C5-68036113D25E}">
      <dgm:prSet/>
      <dgm:spPr/>
      <dgm:t>
        <a:bodyPr/>
        <a:lstStyle/>
        <a:p>
          <a:endParaRPr lang="en-US"/>
        </a:p>
      </dgm:t>
    </dgm:pt>
    <dgm:pt modelId="{9B9B767E-B4D3-4FEB-96C5-EDE689A72E2D}" type="sibTrans" cxnId="{C4331C1E-9426-4A6A-B8C5-68036113D25E}">
      <dgm:prSet/>
      <dgm:spPr/>
      <dgm:t>
        <a:bodyPr/>
        <a:lstStyle/>
        <a:p>
          <a:endParaRPr lang="en-US"/>
        </a:p>
      </dgm:t>
    </dgm:pt>
    <dgm:pt modelId="{CC3890A8-AF1A-4FE7-9F54-87EB7A51843D}">
      <dgm:prSet/>
      <dgm:spPr/>
      <dgm:t>
        <a:bodyPr/>
        <a:lstStyle/>
        <a:p>
          <a:pPr>
            <a:lnSpc>
              <a:spcPct val="100000"/>
            </a:lnSpc>
          </a:pPr>
          <a:r>
            <a:rPr lang="en-US" dirty="0"/>
            <a:t>SBAR Data Model &amp; Elements</a:t>
          </a:r>
        </a:p>
      </dgm:t>
    </dgm:pt>
    <dgm:pt modelId="{7895AC43-5241-463F-A476-B40EA0801409}" type="parTrans" cxnId="{85D822E9-E49E-4456-9223-33DEAB96E812}">
      <dgm:prSet/>
      <dgm:spPr/>
      <dgm:t>
        <a:bodyPr/>
        <a:lstStyle/>
        <a:p>
          <a:endParaRPr lang="en-US"/>
        </a:p>
      </dgm:t>
    </dgm:pt>
    <dgm:pt modelId="{EF192460-9C00-4FF2-9E8B-67AF4917492C}" type="sibTrans" cxnId="{85D822E9-E49E-4456-9223-33DEAB96E812}">
      <dgm:prSet/>
      <dgm:spPr/>
      <dgm:t>
        <a:bodyPr/>
        <a:lstStyle/>
        <a:p>
          <a:endParaRPr lang="en-US"/>
        </a:p>
      </dgm:t>
    </dgm:pt>
    <dgm:pt modelId="{0D571E59-B7CD-4DD2-AEF6-10D70CD25221}">
      <dgm:prSet/>
      <dgm:spPr/>
      <dgm:t>
        <a:bodyPr/>
        <a:lstStyle/>
        <a:p>
          <a:pPr>
            <a:lnSpc>
              <a:spcPct val="100000"/>
            </a:lnSpc>
          </a:pPr>
          <a:r>
            <a:rPr lang="en-US" dirty="0"/>
            <a:t>New Data Elements &amp; Edits</a:t>
          </a:r>
        </a:p>
      </dgm:t>
    </dgm:pt>
    <dgm:pt modelId="{B394C156-6C26-4C60-B44C-8422C884BED0}" type="parTrans" cxnId="{F44767E8-59F9-44E3-9CF5-3240FE9EE02A}">
      <dgm:prSet/>
      <dgm:spPr/>
      <dgm:t>
        <a:bodyPr/>
        <a:lstStyle/>
        <a:p>
          <a:endParaRPr lang="en-US"/>
        </a:p>
      </dgm:t>
    </dgm:pt>
    <dgm:pt modelId="{DA1E5C7B-C16D-4103-820D-16A100A047B2}" type="sibTrans" cxnId="{F44767E8-59F9-44E3-9CF5-3240FE9EE02A}">
      <dgm:prSet/>
      <dgm:spPr/>
      <dgm:t>
        <a:bodyPr/>
        <a:lstStyle/>
        <a:p>
          <a:endParaRPr lang="en-US"/>
        </a:p>
      </dgm:t>
    </dgm:pt>
    <dgm:pt modelId="{4E01BA06-7E1B-435B-8E6A-E06F41A971E9}">
      <dgm:prSet/>
      <dgm:spPr/>
      <dgm:t>
        <a:bodyPr/>
        <a:lstStyle/>
        <a:p>
          <a:pPr>
            <a:lnSpc>
              <a:spcPct val="100000"/>
            </a:lnSpc>
          </a:pPr>
          <a:r>
            <a:rPr lang="en-US" dirty="0"/>
            <a:t>Timeline and Resources</a:t>
          </a:r>
        </a:p>
      </dgm:t>
    </dgm:pt>
    <dgm:pt modelId="{FAD1CC78-E93C-4063-8AC1-6814CEF5B00F}" type="parTrans" cxnId="{4D65E265-53C7-4851-BCF1-FB1C04F4A409}">
      <dgm:prSet/>
      <dgm:spPr/>
      <dgm:t>
        <a:bodyPr/>
        <a:lstStyle/>
        <a:p>
          <a:endParaRPr lang="en-US"/>
        </a:p>
      </dgm:t>
    </dgm:pt>
    <dgm:pt modelId="{68D98AAD-D6B7-4BF8-BEFF-5866968507E7}" type="sibTrans" cxnId="{4D65E265-53C7-4851-BCF1-FB1C04F4A409}">
      <dgm:prSet/>
      <dgm:spPr/>
      <dgm:t>
        <a:bodyPr/>
        <a:lstStyle/>
        <a:p>
          <a:endParaRPr lang="en-US"/>
        </a:p>
      </dgm:t>
    </dgm:pt>
    <dgm:pt modelId="{2456D5BB-AFBB-4759-A44D-8AEA062F1621}">
      <dgm:prSet/>
      <dgm:spPr/>
      <dgm:t>
        <a:bodyPr/>
        <a:lstStyle/>
        <a:p>
          <a:pPr>
            <a:lnSpc>
              <a:spcPct val="100000"/>
            </a:lnSpc>
          </a:pPr>
          <a:r>
            <a:rPr lang="en-US" dirty="0"/>
            <a:t>Questions</a:t>
          </a:r>
        </a:p>
      </dgm:t>
    </dgm:pt>
    <dgm:pt modelId="{46C7172B-8A65-431B-B1CF-2D7C65A31A94}" type="parTrans" cxnId="{1777D849-0B95-4BFF-BAA7-2676C5CAB18D}">
      <dgm:prSet/>
      <dgm:spPr/>
      <dgm:t>
        <a:bodyPr/>
        <a:lstStyle/>
        <a:p>
          <a:endParaRPr lang="en-US"/>
        </a:p>
      </dgm:t>
    </dgm:pt>
    <dgm:pt modelId="{FEC3EAFF-0394-4137-9D04-1808C11A6EBB}" type="sibTrans" cxnId="{1777D849-0B95-4BFF-BAA7-2676C5CAB18D}">
      <dgm:prSet/>
      <dgm:spPr/>
      <dgm:t>
        <a:bodyPr/>
        <a:lstStyle/>
        <a:p>
          <a:endParaRPr lang="en-US"/>
        </a:p>
      </dgm:t>
    </dgm:pt>
    <dgm:pt modelId="{EFA512F5-9055-4EBA-BFE6-030399086146}" type="pres">
      <dgm:prSet presAssocID="{61BC0CED-9BB0-4CF5-A05F-B8ED8419B914}" presName="root" presStyleCnt="0">
        <dgm:presLayoutVars>
          <dgm:dir/>
          <dgm:resizeHandles val="exact"/>
        </dgm:presLayoutVars>
      </dgm:prSet>
      <dgm:spPr/>
    </dgm:pt>
    <dgm:pt modelId="{BE99560E-2D48-49D6-AEFF-08F9A5B95D66}" type="pres">
      <dgm:prSet presAssocID="{E122B672-03CD-45EC-A67F-5BA4CB52B611}" presName="compNode" presStyleCnt="0"/>
      <dgm:spPr/>
    </dgm:pt>
    <dgm:pt modelId="{D3D2A4EF-4857-4C83-9A2E-BE56837B7D0D}" type="pres">
      <dgm:prSet presAssocID="{E122B672-03CD-45EC-A67F-5BA4CB52B611}" presName="bgRect" presStyleLbl="bgShp" presStyleIdx="0" presStyleCnt="5"/>
      <dgm:spPr/>
    </dgm:pt>
    <dgm:pt modelId="{026763A5-AA16-4822-BB22-25918F30066D}" type="pres">
      <dgm:prSet presAssocID="{E122B672-03CD-45EC-A67F-5BA4CB52B61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4E2CC0DF-9D52-4801-A67F-ED18A3D41A0E}" type="pres">
      <dgm:prSet presAssocID="{E122B672-03CD-45EC-A67F-5BA4CB52B611}" presName="spaceRect" presStyleCnt="0"/>
      <dgm:spPr/>
    </dgm:pt>
    <dgm:pt modelId="{5B1F9611-59E9-40C2-B00B-C964E574E172}" type="pres">
      <dgm:prSet presAssocID="{E122B672-03CD-45EC-A67F-5BA4CB52B611}" presName="parTx" presStyleLbl="revTx" presStyleIdx="0" presStyleCnt="5">
        <dgm:presLayoutVars>
          <dgm:chMax val="0"/>
          <dgm:chPref val="0"/>
        </dgm:presLayoutVars>
      </dgm:prSet>
      <dgm:spPr/>
    </dgm:pt>
    <dgm:pt modelId="{C2F4DDB0-3FBC-4CA0-A1C2-9B41A7ADBEC8}" type="pres">
      <dgm:prSet presAssocID="{9B9B767E-B4D3-4FEB-96C5-EDE689A72E2D}" presName="sibTrans" presStyleCnt="0"/>
      <dgm:spPr/>
    </dgm:pt>
    <dgm:pt modelId="{15484BE6-3322-4079-A24D-CD4561732C00}" type="pres">
      <dgm:prSet presAssocID="{CC3890A8-AF1A-4FE7-9F54-87EB7A51843D}" presName="compNode" presStyleCnt="0"/>
      <dgm:spPr/>
    </dgm:pt>
    <dgm:pt modelId="{9F8BC422-99FC-4C3F-B4FE-B241BD625FCA}" type="pres">
      <dgm:prSet presAssocID="{CC3890A8-AF1A-4FE7-9F54-87EB7A51843D}" presName="bgRect" presStyleLbl="bgShp" presStyleIdx="1" presStyleCnt="5"/>
      <dgm:spPr/>
    </dgm:pt>
    <dgm:pt modelId="{87FA3562-59F8-4A51-8245-61BF2DF35C53}" type="pres">
      <dgm:prSet presAssocID="{CC3890A8-AF1A-4FE7-9F54-87EB7A51843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tabase"/>
        </a:ext>
      </dgm:extLst>
    </dgm:pt>
    <dgm:pt modelId="{14719A62-5A4A-4DCF-836B-875DECDCAE52}" type="pres">
      <dgm:prSet presAssocID="{CC3890A8-AF1A-4FE7-9F54-87EB7A51843D}" presName="spaceRect" presStyleCnt="0"/>
      <dgm:spPr/>
    </dgm:pt>
    <dgm:pt modelId="{D7544DCA-DA9B-4353-A595-C4EF3DA8AA48}" type="pres">
      <dgm:prSet presAssocID="{CC3890A8-AF1A-4FE7-9F54-87EB7A51843D}" presName="parTx" presStyleLbl="revTx" presStyleIdx="1" presStyleCnt="5">
        <dgm:presLayoutVars>
          <dgm:chMax val="0"/>
          <dgm:chPref val="0"/>
        </dgm:presLayoutVars>
      </dgm:prSet>
      <dgm:spPr/>
    </dgm:pt>
    <dgm:pt modelId="{39162006-1DA2-4538-A8F3-1A3ADE641082}" type="pres">
      <dgm:prSet presAssocID="{EF192460-9C00-4FF2-9E8B-67AF4917492C}" presName="sibTrans" presStyleCnt="0"/>
      <dgm:spPr/>
    </dgm:pt>
    <dgm:pt modelId="{15383099-B0A0-4240-8909-EA1801CB775E}" type="pres">
      <dgm:prSet presAssocID="{0D571E59-B7CD-4DD2-AEF6-10D70CD25221}" presName="compNode" presStyleCnt="0"/>
      <dgm:spPr/>
    </dgm:pt>
    <dgm:pt modelId="{E0B4C1DA-80A9-42EE-A53A-FFA0EC35B209}" type="pres">
      <dgm:prSet presAssocID="{0D571E59-B7CD-4DD2-AEF6-10D70CD25221}" presName="bgRect" presStyleLbl="bgShp" presStyleIdx="2" presStyleCnt="5"/>
      <dgm:spPr/>
    </dgm:pt>
    <dgm:pt modelId="{FF3985DF-8C0D-4F1B-AE35-DF2DEBD84C61}" type="pres">
      <dgm:prSet presAssocID="{0D571E59-B7CD-4DD2-AEF6-10D70CD2522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ncil"/>
        </a:ext>
      </dgm:extLst>
    </dgm:pt>
    <dgm:pt modelId="{84327B97-1487-4955-932C-F2FF1DDB4EBD}" type="pres">
      <dgm:prSet presAssocID="{0D571E59-B7CD-4DD2-AEF6-10D70CD25221}" presName="spaceRect" presStyleCnt="0"/>
      <dgm:spPr/>
    </dgm:pt>
    <dgm:pt modelId="{8E4E3F12-6ED0-47AD-8196-CC2A261CB962}" type="pres">
      <dgm:prSet presAssocID="{0D571E59-B7CD-4DD2-AEF6-10D70CD25221}" presName="parTx" presStyleLbl="revTx" presStyleIdx="2" presStyleCnt="5">
        <dgm:presLayoutVars>
          <dgm:chMax val="0"/>
          <dgm:chPref val="0"/>
        </dgm:presLayoutVars>
      </dgm:prSet>
      <dgm:spPr/>
    </dgm:pt>
    <dgm:pt modelId="{7F199319-81F4-475C-9AD4-874FC4E23A17}" type="pres">
      <dgm:prSet presAssocID="{DA1E5C7B-C16D-4103-820D-16A100A047B2}" presName="sibTrans" presStyleCnt="0"/>
      <dgm:spPr/>
    </dgm:pt>
    <dgm:pt modelId="{CF7C87A9-498B-43E4-98D6-96FFE1A9E274}" type="pres">
      <dgm:prSet presAssocID="{4E01BA06-7E1B-435B-8E6A-E06F41A971E9}" presName="compNode" presStyleCnt="0"/>
      <dgm:spPr/>
    </dgm:pt>
    <dgm:pt modelId="{07019525-5AD3-4847-AB7A-6CEA77918067}" type="pres">
      <dgm:prSet presAssocID="{4E01BA06-7E1B-435B-8E6A-E06F41A971E9}" presName="bgRect" presStyleLbl="bgShp" presStyleIdx="3" presStyleCnt="5"/>
      <dgm:spPr/>
    </dgm:pt>
    <dgm:pt modelId="{717CDF63-5C7A-4394-92B9-C3F20180656E}" type="pres">
      <dgm:prSet presAssocID="{4E01BA06-7E1B-435B-8E6A-E06F41A971E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opwatch"/>
        </a:ext>
      </dgm:extLst>
    </dgm:pt>
    <dgm:pt modelId="{5E452F19-9209-4CA3-9774-5D72A8AAD17F}" type="pres">
      <dgm:prSet presAssocID="{4E01BA06-7E1B-435B-8E6A-E06F41A971E9}" presName="spaceRect" presStyleCnt="0"/>
      <dgm:spPr/>
    </dgm:pt>
    <dgm:pt modelId="{1C9FBA43-D3FC-47F9-AF6E-491AF906278A}" type="pres">
      <dgm:prSet presAssocID="{4E01BA06-7E1B-435B-8E6A-E06F41A971E9}" presName="parTx" presStyleLbl="revTx" presStyleIdx="3" presStyleCnt="5">
        <dgm:presLayoutVars>
          <dgm:chMax val="0"/>
          <dgm:chPref val="0"/>
        </dgm:presLayoutVars>
      </dgm:prSet>
      <dgm:spPr/>
    </dgm:pt>
    <dgm:pt modelId="{33E9EFBA-9E3B-46B9-AD9A-9A6D4D64D3F7}" type="pres">
      <dgm:prSet presAssocID="{68D98AAD-D6B7-4BF8-BEFF-5866968507E7}" presName="sibTrans" presStyleCnt="0"/>
      <dgm:spPr/>
    </dgm:pt>
    <dgm:pt modelId="{734521C6-CB21-4277-9CAA-0BDFB099D17F}" type="pres">
      <dgm:prSet presAssocID="{2456D5BB-AFBB-4759-A44D-8AEA062F1621}" presName="compNode" presStyleCnt="0"/>
      <dgm:spPr/>
    </dgm:pt>
    <dgm:pt modelId="{2B776081-8054-48B1-A38E-54582C94B3B3}" type="pres">
      <dgm:prSet presAssocID="{2456D5BB-AFBB-4759-A44D-8AEA062F1621}" presName="bgRect" presStyleLbl="bgShp" presStyleIdx="4" presStyleCnt="5"/>
      <dgm:spPr/>
    </dgm:pt>
    <dgm:pt modelId="{54C7B43A-0703-4671-9B37-4F4F23C0D8EB}" type="pres">
      <dgm:prSet presAssocID="{2456D5BB-AFBB-4759-A44D-8AEA062F162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lp"/>
        </a:ext>
      </dgm:extLst>
    </dgm:pt>
    <dgm:pt modelId="{DE5C54EE-47F0-4EAC-B4E5-94176D0B2EBC}" type="pres">
      <dgm:prSet presAssocID="{2456D5BB-AFBB-4759-A44D-8AEA062F1621}" presName="spaceRect" presStyleCnt="0"/>
      <dgm:spPr/>
    </dgm:pt>
    <dgm:pt modelId="{871C65C7-53E6-47A1-B6A7-B331C80B4853}" type="pres">
      <dgm:prSet presAssocID="{2456D5BB-AFBB-4759-A44D-8AEA062F1621}" presName="parTx" presStyleLbl="revTx" presStyleIdx="4" presStyleCnt="5">
        <dgm:presLayoutVars>
          <dgm:chMax val="0"/>
          <dgm:chPref val="0"/>
        </dgm:presLayoutVars>
      </dgm:prSet>
      <dgm:spPr/>
    </dgm:pt>
  </dgm:ptLst>
  <dgm:cxnLst>
    <dgm:cxn modelId="{CC1F5712-CE61-4FE0-B31C-0CFFB2BBBCB5}" type="presOf" srcId="{CC3890A8-AF1A-4FE7-9F54-87EB7A51843D}" destId="{D7544DCA-DA9B-4353-A595-C4EF3DA8AA48}" srcOrd="0" destOrd="0" presId="urn:microsoft.com/office/officeart/2018/2/layout/IconVerticalSolidList"/>
    <dgm:cxn modelId="{C4331C1E-9426-4A6A-B8C5-68036113D25E}" srcId="{61BC0CED-9BB0-4CF5-A05F-B8ED8419B914}" destId="{E122B672-03CD-45EC-A67F-5BA4CB52B611}" srcOrd="0" destOrd="0" parTransId="{25E5CC6F-3742-479D-B5F5-09A3820FE972}" sibTransId="{9B9B767E-B4D3-4FEB-96C5-EDE689A72E2D}"/>
    <dgm:cxn modelId="{90A2F13C-129C-4F67-BA9B-82323DFBB01A}" type="presOf" srcId="{E122B672-03CD-45EC-A67F-5BA4CB52B611}" destId="{5B1F9611-59E9-40C2-B00B-C964E574E172}" srcOrd="0" destOrd="0" presId="urn:microsoft.com/office/officeart/2018/2/layout/IconVerticalSolidList"/>
    <dgm:cxn modelId="{99297B63-2D77-48DE-8DE3-EF6934976DE7}" type="presOf" srcId="{0D571E59-B7CD-4DD2-AEF6-10D70CD25221}" destId="{8E4E3F12-6ED0-47AD-8196-CC2A261CB962}" srcOrd="0" destOrd="0" presId="urn:microsoft.com/office/officeart/2018/2/layout/IconVerticalSolidList"/>
    <dgm:cxn modelId="{4D65E265-53C7-4851-BCF1-FB1C04F4A409}" srcId="{61BC0CED-9BB0-4CF5-A05F-B8ED8419B914}" destId="{4E01BA06-7E1B-435B-8E6A-E06F41A971E9}" srcOrd="3" destOrd="0" parTransId="{FAD1CC78-E93C-4063-8AC1-6814CEF5B00F}" sibTransId="{68D98AAD-D6B7-4BF8-BEFF-5866968507E7}"/>
    <dgm:cxn modelId="{1777D849-0B95-4BFF-BAA7-2676C5CAB18D}" srcId="{61BC0CED-9BB0-4CF5-A05F-B8ED8419B914}" destId="{2456D5BB-AFBB-4759-A44D-8AEA062F1621}" srcOrd="4" destOrd="0" parTransId="{46C7172B-8A65-431B-B1CF-2D7C65A31A94}" sibTransId="{FEC3EAFF-0394-4137-9D04-1808C11A6EBB}"/>
    <dgm:cxn modelId="{518448A1-2FDB-40FD-8878-9BD17427EAC9}" type="presOf" srcId="{61BC0CED-9BB0-4CF5-A05F-B8ED8419B914}" destId="{EFA512F5-9055-4EBA-BFE6-030399086146}" srcOrd="0" destOrd="0" presId="urn:microsoft.com/office/officeart/2018/2/layout/IconVerticalSolidList"/>
    <dgm:cxn modelId="{AEAFB7B6-FFB7-45BF-A48D-6F63F8046B3E}" type="presOf" srcId="{4E01BA06-7E1B-435B-8E6A-E06F41A971E9}" destId="{1C9FBA43-D3FC-47F9-AF6E-491AF906278A}" srcOrd="0" destOrd="0" presId="urn:microsoft.com/office/officeart/2018/2/layout/IconVerticalSolidList"/>
    <dgm:cxn modelId="{E0C5C4DB-C076-4D4F-9CE3-FDBD4D4A4974}" type="presOf" srcId="{2456D5BB-AFBB-4759-A44D-8AEA062F1621}" destId="{871C65C7-53E6-47A1-B6A7-B331C80B4853}" srcOrd="0" destOrd="0" presId="urn:microsoft.com/office/officeart/2018/2/layout/IconVerticalSolidList"/>
    <dgm:cxn modelId="{F44767E8-59F9-44E3-9CF5-3240FE9EE02A}" srcId="{61BC0CED-9BB0-4CF5-A05F-B8ED8419B914}" destId="{0D571E59-B7CD-4DD2-AEF6-10D70CD25221}" srcOrd="2" destOrd="0" parTransId="{B394C156-6C26-4C60-B44C-8422C884BED0}" sibTransId="{DA1E5C7B-C16D-4103-820D-16A100A047B2}"/>
    <dgm:cxn modelId="{85D822E9-E49E-4456-9223-33DEAB96E812}" srcId="{61BC0CED-9BB0-4CF5-A05F-B8ED8419B914}" destId="{CC3890A8-AF1A-4FE7-9F54-87EB7A51843D}" srcOrd="1" destOrd="0" parTransId="{7895AC43-5241-463F-A476-B40EA0801409}" sibTransId="{EF192460-9C00-4FF2-9E8B-67AF4917492C}"/>
    <dgm:cxn modelId="{205F49E1-F83B-4C39-9713-D030CB5AAE88}" type="presParOf" srcId="{EFA512F5-9055-4EBA-BFE6-030399086146}" destId="{BE99560E-2D48-49D6-AEFF-08F9A5B95D66}" srcOrd="0" destOrd="0" presId="urn:microsoft.com/office/officeart/2018/2/layout/IconVerticalSolidList"/>
    <dgm:cxn modelId="{DCE24E75-3F38-4840-8C05-67FBCA761466}" type="presParOf" srcId="{BE99560E-2D48-49D6-AEFF-08F9A5B95D66}" destId="{D3D2A4EF-4857-4C83-9A2E-BE56837B7D0D}" srcOrd="0" destOrd="0" presId="urn:microsoft.com/office/officeart/2018/2/layout/IconVerticalSolidList"/>
    <dgm:cxn modelId="{01EAC4D7-11AE-4FB2-A506-80939E657B8A}" type="presParOf" srcId="{BE99560E-2D48-49D6-AEFF-08F9A5B95D66}" destId="{026763A5-AA16-4822-BB22-25918F30066D}" srcOrd="1" destOrd="0" presId="urn:microsoft.com/office/officeart/2018/2/layout/IconVerticalSolidList"/>
    <dgm:cxn modelId="{FC28BB59-780B-4E78-9CEB-95F5D0A69D7C}" type="presParOf" srcId="{BE99560E-2D48-49D6-AEFF-08F9A5B95D66}" destId="{4E2CC0DF-9D52-4801-A67F-ED18A3D41A0E}" srcOrd="2" destOrd="0" presId="urn:microsoft.com/office/officeart/2018/2/layout/IconVerticalSolidList"/>
    <dgm:cxn modelId="{BC5BD8EC-5ED9-4DF2-BB77-6B49BA7BF266}" type="presParOf" srcId="{BE99560E-2D48-49D6-AEFF-08F9A5B95D66}" destId="{5B1F9611-59E9-40C2-B00B-C964E574E172}" srcOrd="3" destOrd="0" presId="urn:microsoft.com/office/officeart/2018/2/layout/IconVerticalSolidList"/>
    <dgm:cxn modelId="{E9EBC779-6E12-47D0-BD0B-C62DC852CEFD}" type="presParOf" srcId="{EFA512F5-9055-4EBA-BFE6-030399086146}" destId="{C2F4DDB0-3FBC-4CA0-A1C2-9B41A7ADBEC8}" srcOrd="1" destOrd="0" presId="urn:microsoft.com/office/officeart/2018/2/layout/IconVerticalSolidList"/>
    <dgm:cxn modelId="{7FCF8E65-C1B8-47D5-8A29-B88F8E8E549D}" type="presParOf" srcId="{EFA512F5-9055-4EBA-BFE6-030399086146}" destId="{15484BE6-3322-4079-A24D-CD4561732C00}" srcOrd="2" destOrd="0" presId="urn:microsoft.com/office/officeart/2018/2/layout/IconVerticalSolidList"/>
    <dgm:cxn modelId="{C2177625-79C0-4A19-80D3-778E9D16EAAE}" type="presParOf" srcId="{15484BE6-3322-4079-A24D-CD4561732C00}" destId="{9F8BC422-99FC-4C3F-B4FE-B241BD625FCA}" srcOrd="0" destOrd="0" presId="urn:microsoft.com/office/officeart/2018/2/layout/IconVerticalSolidList"/>
    <dgm:cxn modelId="{7B5DB03A-386E-44E5-BF97-E34E2C11CAA1}" type="presParOf" srcId="{15484BE6-3322-4079-A24D-CD4561732C00}" destId="{87FA3562-59F8-4A51-8245-61BF2DF35C53}" srcOrd="1" destOrd="0" presId="urn:microsoft.com/office/officeart/2018/2/layout/IconVerticalSolidList"/>
    <dgm:cxn modelId="{ABF3CCFC-BC38-477E-AF61-0177A0706476}" type="presParOf" srcId="{15484BE6-3322-4079-A24D-CD4561732C00}" destId="{14719A62-5A4A-4DCF-836B-875DECDCAE52}" srcOrd="2" destOrd="0" presId="urn:microsoft.com/office/officeart/2018/2/layout/IconVerticalSolidList"/>
    <dgm:cxn modelId="{EB43C6C0-F519-406C-ABBD-079F5425AACD}" type="presParOf" srcId="{15484BE6-3322-4079-A24D-CD4561732C00}" destId="{D7544DCA-DA9B-4353-A595-C4EF3DA8AA48}" srcOrd="3" destOrd="0" presId="urn:microsoft.com/office/officeart/2018/2/layout/IconVerticalSolidList"/>
    <dgm:cxn modelId="{0F00B440-6744-41D1-ABD1-739C65D53E4B}" type="presParOf" srcId="{EFA512F5-9055-4EBA-BFE6-030399086146}" destId="{39162006-1DA2-4538-A8F3-1A3ADE641082}" srcOrd="3" destOrd="0" presId="urn:microsoft.com/office/officeart/2018/2/layout/IconVerticalSolidList"/>
    <dgm:cxn modelId="{2FA3A3E7-97FD-4DB3-A5CD-C6FA04151FF5}" type="presParOf" srcId="{EFA512F5-9055-4EBA-BFE6-030399086146}" destId="{15383099-B0A0-4240-8909-EA1801CB775E}" srcOrd="4" destOrd="0" presId="urn:microsoft.com/office/officeart/2018/2/layout/IconVerticalSolidList"/>
    <dgm:cxn modelId="{EC85804F-8DBF-49DD-BACB-7BCAAC5FE863}" type="presParOf" srcId="{15383099-B0A0-4240-8909-EA1801CB775E}" destId="{E0B4C1DA-80A9-42EE-A53A-FFA0EC35B209}" srcOrd="0" destOrd="0" presId="urn:microsoft.com/office/officeart/2018/2/layout/IconVerticalSolidList"/>
    <dgm:cxn modelId="{01EC04ED-8B92-4FC4-A1D8-D43BB4EDBE14}" type="presParOf" srcId="{15383099-B0A0-4240-8909-EA1801CB775E}" destId="{FF3985DF-8C0D-4F1B-AE35-DF2DEBD84C61}" srcOrd="1" destOrd="0" presId="urn:microsoft.com/office/officeart/2018/2/layout/IconVerticalSolidList"/>
    <dgm:cxn modelId="{6C0BED16-6D8A-4C81-9544-B70704446BAC}" type="presParOf" srcId="{15383099-B0A0-4240-8909-EA1801CB775E}" destId="{84327B97-1487-4955-932C-F2FF1DDB4EBD}" srcOrd="2" destOrd="0" presId="urn:microsoft.com/office/officeart/2018/2/layout/IconVerticalSolidList"/>
    <dgm:cxn modelId="{FFD4962D-C0BB-4236-B33D-2A3751AFA9F3}" type="presParOf" srcId="{15383099-B0A0-4240-8909-EA1801CB775E}" destId="{8E4E3F12-6ED0-47AD-8196-CC2A261CB962}" srcOrd="3" destOrd="0" presId="urn:microsoft.com/office/officeart/2018/2/layout/IconVerticalSolidList"/>
    <dgm:cxn modelId="{049BCBC5-60B7-4537-83A1-2153A4B48116}" type="presParOf" srcId="{EFA512F5-9055-4EBA-BFE6-030399086146}" destId="{7F199319-81F4-475C-9AD4-874FC4E23A17}" srcOrd="5" destOrd="0" presId="urn:microsoft.com/office/officeart/2018/2/layout/IconVerticalSolidList"/>
    <dgm:cxn modelId="{BA5DD308-23DF-463B-9CCD-5039926F676F}" type="presParOf" srcId="{EFA512F5-9055-4EBA-BFE6-030399086146}" destId="{CF7C87A9-498B-43E4-98D6-96FFE1A9E274}" srcOrd="6" destOrd="0" presId="urn:microsoft.com/office/officeart/2018/2/layout/IconVerticalSolidList"/>
    <dgm:cxn modelId="{AAA0D853-F9A2-4DD5-AB9A-C51043200D95}" type="presParOf" srcId="{CF7C87A9-498B-43E4-98D6-96FFE1A9E274}" destId="{07019525-5AD3-4847-AB7A-6CEA77918067}" srcOrd="0" destOrd="0" presId="urn:microsoft.com/office/officeart/2018/2/layout/IconVerticalSolidList"/>
    <dgm:cxn modelId="{8941D4FE-5B60-4A90-B879-1D0B4C004662}" type="presParOf" srcId="{CF7C87A9-498B-43E4-98D6-96FFE1A9E274}" destId="{717CDF63-5C7A-4394-92B9-C3F20180656E}" srcOrd="1" destOrd="0" presId="urn:microsoft.com/office/officeart/2018/2/layout/IconVerticalSolidList"/>
    <dgm:cxn modelId="{E3A033B5-3DD6-4DF8-9C3F-7A3A4061CE95}" type="presParOf" srcId="{CF7C87A9-498B-43E4-98D6-96FFE1A9E274}" destId="{5E452F19-9209-4CA3-9774-5D72A8AAD17F}" srcOrd="2" destOrd="0" presId="urn:microsoft.com/office/officeart/2018/2/layout/IconVerticalSolidList"/>
    <dgm:cxn modelId="{5A52E44F-ABB5-4F59-BD48-15C1AB694927}" type="presParOf" srcId="{CF7C87A9-498B-43E4-98D6-96FFE1A9E274}" destId="{1C9FBA43-D3FC-47F9-AF6E-491AF906278A}" srcOrd="3" destOrd="0" presId="urn:microsoft.com/office/officeart/2018/2/layout/IconVerticalSolidList"/>
    <dgm:cxn modelId="{AE786121-3A5F-4905-9C4D-79C93C010D12}" type="presParOf" srcId="{EFA512F5-9055-4EBA-BFE6-030399086146}" destId="{33E9EFBA-9E3B-46B9-AD9A-9A6D4D64D3F7}" srcOrd="7" destOrd="0" presId="urn:microsoft.com/office/officeart/2018/2/layout/IconVerticalSolidList"/>
    <dgm:cxn modelId="{29EB5856-F5E8-4009-86F8-A41C3F02A63E}" type="presParOf" srcId="{EFA512F5-9055-4EBA-BFE6-030399086146}" destId="{734521C6-CB21-4277-9CAA-0BDFB099D17F}" srcOrd="8" destOrd="0" presId="urn:microsoft.com/office/officeart/2018/2/layout/IconVerticalSolidList"/>
    <dgm:cxn modelId="{49EAF17E-7944-46B7-9559-F35942405165}" type="presParOf" srcId="{734521C6-CB21-4277-9CAA-0BDFB099D17F}" destId="{2B776081-8054-48B1-A38E-54582C94B3B3}" srcOrd="0" destOrd="0" presId="urn:microsoft.com/office/officeart/2018/2/layout/IconVerticalSolidList"/>
    <dgm:cxn modelId="{69A72434-6481-4457-A262-C4EE6E87881A}" type="presParOf" srcId="{734521C6-CB21-4277-9CAA-0BDFB099D17F}" destId="{54C7B43A-0703-4671-9B37-4F4F23C0D8EB}" srcOrd="1" destOrd="0" presId="urn:microsoft.com/office/officeart/2018/2/layout/IconVerticalSolidList"/>
    <dgm:cxn modelId="{E6AD4248-EC94-408F-A7C3-9FB2A1479CA4}" type="presParOf" srcId="{734521C6-CB21-4277-9CAA-0BDFB099D17F}" destId="{DE5C54EE-47F0-4EAC-B4E5-94176D0B2EBC}" srcOrd="2" destOrd="0" presId="urn:microsoft.com/office/officeart/2018/2/layout/IconVerticalSolidList"/>
    <dgm:cxn modelId="{425AD7F0-1A44-4787-8CD0-AA7F210EE75E}" type="presParOf" srcId="{734521C6-CB21-4277-9CAA-0BDFB099D17F}" destId="{871C65C7-53E6-47A1-B6A7-B331C80B485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EB0E68-219F-47F6-AD15-5476D74ADB9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E667157-45E3-447E-84E1-C46752346543}">
      <dgm:prSet custT="1"/>
      <dgm:spPr/>
      <dgm:t>
        <a:bodyPr/>
        <a:lstStyle/>
        <a:p>
          <a:pPr>
            <a:lnSpc>
              <a:spcPct val="100000"/>
            </a:lnSpc>
          </a:pPr>
          <a:r>
            <a:rPr lang="en-US" sz="1600" dirty="0"/>
            <a:t>Partial Days should be reported to the nearest hundredth place (2 decimal places). </a:t>
          </a:r>
        </a:p>
      </dgm:t>
    </dgm:pt>
    <dgm:pt modelId="{5458DFCF-73DA-4B75-B01A-8F08BE6DEA4A}" type="parTrans" cxnId="{2CF36478-FFB1-4559-87DB-4337E1432D7A}">
      <dgm:prSet/>
      <dgm:spPr/>
      <dgm:t>
        <a:bodyPr/>
        <a:lstStyle/>
        <a:p>
          <a:endParaRPr lang="en-US"/>
        </a:p>
      </dgm:t>
    </dgm:pt>
    <dgm:pt modelId="{5BE5C043-AE20-4956-B1FB-D78A6D752078}" type="sibTrans" cxnId="{2CF36478-FFB1-4559-87DB-4337E1432D7A}">
      <dgm:prSet/>
      <dgm:spPr/>
      <dgm:t>
        <a:bodyPr/>
        <a:lstStyle/>
        <a:p>
          <a:endParaRPr lang="en-US"/>
        </a:p>
      </dgm:t>
    </dgm:pt>
    <dgm:pt modelId="{75A9ACB5-41E3-4BC9-92F2-B47420EA76A3}">
      <dgm:prSet custT="1"/>
      <dgm:spPr/>
      <dgm:t>
        <a:bodyPr/>
        <a:lstStyle/>
        <a:p>
          <a:pPr>
            <a:lnSpc>
              <a:spcPct val="100000"/>
            </a:lnSpc>
          </a:pPr>
          <a:r>
            <a:rPr lang="en-US" sz="1600" dirty="0"/>
            <a:t>Example 1, use 0.5 for a half day, 0.17 to represent 1 hour in a 6-hour day, 0.17 to represent 1 period in a 6-period day, etc.  </a:t>
          </a:r>
        </a:p>
      </dgm:t>
    </dgm:pt>
    <dgm:pt modelId="{088A8F9A-8662-4ADB-BEF5-7A1F476588ED}" type="parTrans" cxnId="{5DC7B305-755D-46B7-8602-B6BEA0AB124A}">
      <dgm:prSet/>
      <dgm:spPr/>
      <dgm:t>
        <a:bodyPr/>
        <a:lstStyle/>
        <a:p>
          <a:endParaRPr lang="en-US"/>
        </a:p>
      </dgm:t>
    </dgm:pt>
    <dgm:pt modelId="{EFF2C311-0FD3-46B1-B9BC-235A0FD6E879}" type="sibTrans" cxnId="{5DC7B305-755D-46B7-8602-B6BEA0AB124A}">
      <dgm:prSet/>
      <dgm:spPr/>
      <dgm:t>
        <a:bodyPr/>
        <a:lstStyle/>
        <a:p>
          <a:endParaRPr lang="en-US"/>
        </a:p>
      </dgm:t>
    </dgm:pt>
    <dgm:pt modelId="{FBE71C8A-DB09-494C-A37B-356501AEB804}">
      <dgm:prSet custT="1"/>
      <dgm:spPr/>
      <dgm:t>
        <a:bodyPr/>
        <a:lstStyle/>
        <a:p>
          <a:pPr>
            <a:lnSpc>
              <a:spcPct val="100000"/>
            </a:lnSpc>
          </a:pPr>
          <a:r>
            <a:rPr lang="en-US" sz="1600" dirty="0"/>
            <a:t>Example 2, use 0.25 to represent 1 hour in a 4-hour day or 0.25 to represent 1 period in a 4-hour day and use 0.5 for a half day, etc. </a:t>
          </a:r>
        </a:p>
      </dgm:t>
    </dgm:pt>
    <dgm:pt modelId="{58A0B7BF-E609-4B49-B387-10C5328D264E}" type="parTrans" cxnId="{F516C87D-28C0-45AB-B108-EECB232C4E82}">
      <dgm:prSet/>
      <dgm:spPr/>
      <dgm:t>
        <a:bodyPr/>
        <a:lstStyle/>
        <a:p>
          <a:endParaRPr lang="en-US"/>
        </a:p>
      </dgm:t>
    </dgm:pt>
    <dgm:pt modelId="{5F4C8B4B-49C6-422D-9732-8DED5CC7D444}" type="sibTrans" cxnId="{F516C87D-28C0-45AB-B108-EECB232C4E82}">
      <dgm:prSet/>
      <dgm:spPr/>
      <dgm:t>
        <a:bodyPr/>
        <a:lstStyle/>
        <a:p>
          <a:endParaRPr lang="en-US"/>
        </a:p>
      </dgm:t>
    </dgm:pt>
    <dgm:pt modelId="{5135230F-AFEB-478F-8AD0-7660B00EC756}" type="pres">
      <dgm:prSet presAssocID="{54EB0E68-219F-47F6-AD15-5476D74ADB9A}" presName="root" presStyleCnt="0">
        <dgm:presLayoutVars>
          <dgm:dir/>
          <dgm:resizeHandles val="exact"/>
        </dgm:presLayoutVars>
      </dgm:prSet>
      <dgm:spPr/>
    </dgm:pt>
    <dgm:pt modelId="{F572BE6F-CA98-4F2A-B7A8-3B44B0E5EEA3}" type="pres">
      <dgm:prSet presAssocID="{7E667157-45E3-447E-84E1-C46752346543}" presName="compNode" presStyleCnt="0"/>
      <dgm:spPr/>
    </dgm:pt>
    <dgm:pt modelId="{9DC92C9C-E76F-430C-8F57-25078884A5D9}" type="pres">
      <dgm:prSet presAssocID="{7E667157-45E3-447E-84E1-C46752346543}" presName="bgRect" presStyleLbl="bgShp" presStyleIdx="0" presStyleCnt="3" custLinFactNeighborY="-2163"/>
      <dgm:spPr/>
    </dgm:pt>
    <dgm:pt modelId="{7424048A-3F15-4F43-9C4A-C8CE3E391DDD}" type="pres">
      <dgm:prSet presAssocID="{7E667157-45E3-447E-84E1-C4675234654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rgbClr val="FFFFCC"/>
          </a:solidFill>
        </a:ln>
      </dgm:spPr>
      <dgm:extLst>
        <a:ext uri="{E40237B7-FDA0-4F09-8148-C483321AD2D9}">
          <dgm14:cNvPr xmlns:dgm14="http://schemas.microsoft.com/office/drawing/2010/diagram" id="0" name="" descr="Mathematics"/>
        </a:ext>
      </dgm:extLst>
    </dgm:pt>
    <dgm:pt modelId="{335C3DF5-396B-4F0C-BA18-09F79C716F7D}" type="pres">
      <dgm:prSet presAssocID="{7E667157-45E3-447E-84E1-C46752346543}" presName="spaceRect" presStyleCnt="0"/>
      <dgm:spPr/>
    </dgm:pt>
    <dgm:pt modelId="{8A80A772-168E-4FC1-BCC6-8B55AD72A225}" type="pres">
      <dgm:prSet presAssocID="{7E667157-45E3-447E-84E1-C46752346543}" presName="parTx" presStyleLbl="revTx" presStyleIdx="0" presStyleCnt="3" custAng="0" custLinFactNeighborY="-2160">
        <dgm:presLayoutVars>
          <dgm:chMax val="0"/>
          <dgm:chPref val="0"/>
        </dgm:presLayoutVars>
      </dgm:prSet>
      <dgm:spPr/>
    </dgm:pt>
    <dgm:pt modelId="{82B9DC03-D084-4146-ABC9-BD661C4F986A}" type="pres">
      <dgm:prSet presAssocID="{5BE5C043-AE20-4956-B1FB-D78A6D752078}" presName="sibTrans" presStyleCnt="0"/>
      <dgm:spPr/>
    </dgm:pt>
    <dgm:pt modelId="{FE146AE5-413F-4AFF-B8C8-4211C85AE117}" type="pres">
      <dgm:prSet presAssocID="{75A9ACB5-41E3-4BC9-92F2-B47420EA76A3}" presName="compNode" presStyleCnt="0"/>
      <dgm:spPr/>
    </dgm:pt>
    <dgm:pt modelId="{A0622978-DEE8-4DE0-91A0-9DDE6FB817F5}" type="pres">
      <dgm:prSet presAssocID="{75A9ACB5-41E3-4BC9-92F2-B47420EA76A3}" presName="bgRect" presStyleLbl="bgShp" presStyleIdx="1" presStyleCnt="3"/>
      <dgm:spPr/>
    </dgm:pt>
    <dgm:pt modelId="{1E351D6D-8820-42DC-A2D9-E399CD9C4BB0}" type="pres">
      <dgm:prSet presAssocID="{75A9ACB5-41E3-4BC9-92F2-B47420EA76A3}"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rgbClr val="FFFFCC"/>
          </a:solidFill>
        </a:ln>
      </dgm:spPr>
    </dgm:pt>
    <dgm:pt modelId="{83B4F312-C783-431E-88D3-C830301723BF}" type="pres">
      <dgm:prSet presAssocID="{75A9ACB5-41E3-4BC9-92F2-B47420EA76A3}" presName="spaceRect" presStyleCnt="0"/>
      <dgm:spPr/>
    </dgm:pt>
    <dgm:pt modelId="{0E9E5BEB-BF78-45AD-9E5D-CCB7AF4D19FD}" type="pres">
      <dgm:prSet presAssocID="{75A9ACB5-41E3-4BC9-92F2-B47420EA76A3}" presName="parTx" presStyleLbl="revTx" presStyleIdx="1" presStyleCnt="3">
        <dgm:presLayoutVars>
          <dgm:chMax val="0"/>
          <dgm:chPref val="0"/>
        </dgm:presLayoutVars>
      </dgm:prSet>
      <dgm:spPr/>
    </dgm:pt>
    <dgm:pt modelId="{43F6D64B-AEBD-4A78-89F3-F379644CB2AA}" type="pres">
      <dgm:prSet presAssocID="{EFF2C311-0FD3-46B1-B9BC-235A0FD6E879}" presName="sibTrans" presStyleCnt="0"/>
      <dgm:spPr/>
    </dgm:pt>
    <dgm:pt modelId="{474E2F68-6888-429B-A0A8-EED497396D1A}" type="pres">
      <dgm:prSet presAssocID="{FBE71C8A-DB09-494C-A37B-356501AEB804}" presName="compNode" presStyleCnt="0"/>
      <dgm:spPr/>
    </dgm:pt>
    <dgm:pt modelId="{CCE2B946-FB0C-430F-9815-3FEC14C1E022}" type="pres">
      <dgm:prSet presAssocID="{FBE71C8A-DB09-494C-A37B-356501AEB804}" presName="bgRect" presStyleLbl="bgShp" presStyleIdx="2" presStyleCnt="3"/>
      <dgm:spPr/>
    </dgm:pt>
    <dgm:pt modelId="{D6F693F1-6EC8-4D9B-9CDC-B36B42513D29}" type="pres">
      <dgm:prSet presAssocID="{FBE71C8A-DB09-494C-A37B-356501AEB804}"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rgbClr val="FFFFCC"/>
          </a:solidFill>
        </a:ln>
      </dgm:spPr>
      <dgm:extLst>
        <a:ext uri="{E40237B7-FDA0-4F09-8148-C483321AD2D9}">
          <dgm14:cNvPr xmlns:dgm14="http://schemas.microsoft.com/office/drawing/2010/diagram" id="0" name="" descr="Stopwatch"/>
        </a:ext>
      </dgm:extLst>
    </dgm:pt>
    <dgm:pt modelId="{4ABC5D57-D691-415B-96F5-CB0A030E9B84}" type="pres">
      <dgm:prSet presAssocID="{FBE71C8A-DB09-494C-A37B-356501AEB804}" presName="spaceRect" presStyleCnt="0"/>
      <dgm:spPr/>
    </dgm:pt>
    <dgm:pt modelId="{4EC70D17-754A-4056-9BE5-4CBA03445587}" type="pres">
      <dgm:prSet presAssocID="{FBE71C8A-DB09-494C-A37B-356501AEB804}" presName="parTx" presStyleLbl="revTx" presStyleIdx="2" presStyleCnt="3">
        <dgm:presLayoutVars>
          <dgm:chMax val="0"/>
          <dgm:chPref val="0"/>
        </dgm:presLayoutVars>
      </dgm:prSet>
      <dgm:spPr/>
    </dgm:pt>
  </dgm:ptLst>
  <dgm:cxnLst>
    <dgm:cxn modelId="{5DC7B305-755D-46B7-8602-B6BEA0AB124A}" srcId="{54EB0E68-219F-47F6-AD15-5476D74ADB9A}" destId="{75A9ACB5-41E3-4BC9-92F2-B47420EA76A3}" srcOrd="1" destOrd="0" parTransId="{088A8F9A-8662-4ADB-BEF5-7A1F476588ED}" sibTransId="{EFF2C311-0FD3-46B1-B9BC-235A0FD6E879}"/>
    <dgm:cxn modelId="{F9BF1B0F-C5E2-4B69-BDCA-BB3CCCD4E1E8}" type="presOf" srcId="{FBE71C8A-DB09-494C-A37B-356501AEB804}" destId="{4EC70D17-754A-4056-9BE5-4CBA03445587}" srcOrd="0" destOrd="0" presId="urn:microsoft.com/office/officeart/2018/2/layout/IconVerticalSolidList"/>
    <dgm:cxn modelId="{3B4E4339-00EE-43CC-A55E-DBBF2FBADF61}" type="presOf" srcId="{75A9ACB5-41E3-4BC9-92F2-B47420EA76A3}" destId="{0E9E5BEB-BF78-45AD-9E5D-CCB7AF4D19FD}" srcOrd="0" destOrd="0" presId="urn:microsoft.com/office/officeart/2018/2/layout/IconVerticalSolidList"/>
    <dgm:cxn modelId="{2CF36478-FFB1-4559-87DB-4337E1432D7A}" srcId="{54EB0E68-219F-47F6-AD15-5476D74ADB9A}" destId="{7E667157-45E3-447E-84E1-C46752346543}" srcOrd="0" destOrd="0" parTransId="{5458DFCF-73DA-4B75-B01A-8F08BE6DEA4A}" sibTransId="{5BE5C043-AE20-4956-B1FB-D78A6D752078}"/>
    <dgm:cxn modelId="{5D4E617B-C2C6-4808-8138-D0E77619CA4B}" type="presOf" srcId="{54EB0E68-219F-47F6-AD15-5476D74ADB9A}" destId="{5135230F-AFEB-478F-8AD0-7660B00EC756}" srcOrd="0" destOrd="0" presId="urn:microsoft.com/office/officeart/2018/2/layout/IconVerticalSolidList"/>
    <dgm:cxn modelId="{F516C87D-28C0-45AB-B108-EECB232C4E82}" srcId="{54EB0E68-219F-47F6-AD15-5476D74ADB9A}" destId="{FBE71C8A-DB09-494C-A37B-356501AEB804}" srcOrd="2" destOrd="0" parTransId="{58A0B7BF-E609-4B49-B387-10C5328D264E}" sibTransId="{5F4C8B4B-49C6-422D-9732-8DED5CC7D444}"/>
    <dgm:cxn modelId="{C9AC5FB5-D12A-431B-A124-D64C202B35A8}" type="presOf" srcId="{7E667157-45E3-447E-84E1-C46752346543}" destId="{8A80A772-168E-4FC1-BCC6-8B55AD72A225}" srcOrd="0" destOrd="0" presId="urn:microsoft.com/office/officeart/2018/2/layout/IconVerticalSolidList"/>
    <dgm:cxn modelId="{2FADBD80-1E7B-4BA5-8D1A-581F69C16D9D}" type="presParOf" srcId="{5135230F-AFEB-478F-8AD0-7660B00EC756}" destId="{F572BE6F-CA98-4F2A-B7A8-3B44B0E5EEA3}" srcOrd="0" destOrd="0" presId="urn:microsoft.com/office/officeart/2018/2/layout/IconVerticalSolidList"/>
    <dgm:cxn modelId="{2D67CCE8-AEEF-44C3-8551-97647B7EC85D}" type="presParOf" srcId="{F572BE6F-CA98-4F2A-B7A8-3B44B0E5EEA3}" destId="{9DC92C9C-E76F-430C-8F57-25078884A5D9}" srcOrd="0" destOrd="0" presId="urn:microsoft.com/office/officeart/2018/2/layout/IconVerticalSolidList"/>
    <dgm:cxn modelId="{A7D35E04-6B73-4952-8B5E-52495AC95F60}" type="presParOf" srcId="{F572BE6F-CA98-4F2A-B7A8-3B44B0E5EEA3}" destId="{7424048A-3F15-4F43-9C4A-C8CE3E391DDD}" srcOrd="1" destOrd="0" presId="urn:microsoft.com/office/officeart/2018/2/layout/IconVerticalSolidList"/>
    <dgm:cxn modelId="{E3A09634-2806-40CE-9CAB-494F04219357}" type="presParOf" srcId="{F572BE6F-CA98-4F2A-B7A8-3B44B0E5EEA3}" destId="{335C3DF5-396B-4F0C-BA18-09F79C716F7D}" srcOrd="2" destOrd="0" presId="urn:microsoft.com/office/officeart/2018/2/layout/IconVerticalSolidList"/>
    <dgm:cxn modelId="{4A7D56CB-AF3F-495A-BBEC-58B54E173FA3}" type="presParOf" srcId="{F572BE6F-CA98-4F2A-B7A8-3B44B0E5EEA3}" destId="{8A80A772-168E-4FC1-BCC6-8B55AD72A225}" srcOrd="3" destOrd="0" presId="urn:microsoft.com/office/officeart/2018/2/layout/IconVerticalSolidList"/>
    <dgm:cxn modelId="{16E609EF-1D2A-4826-9544-A05FC351BCBC}" type="presParOf" srcId="{5135230F-AFEB-478F-8AD0-7660B00EC756}" destId="{82B9DC03-D084-4146-ABC9-BD661C4F986A}" srcOrd="1" destOrd="0" presId="urn:microsoft.com/office/officeart/2018/2/layout/IconVerticalSolidList"/>
    <dgm:cxn modelId="{76C190C9-E1B3-4D3C-A71D-B3B1B392E32C}" type="presParOf" srcId="{5135230F-AFEB-478F-8AD0-7660B00EC756}" destId="{FE146AE5-413F-4AFF-B8C8-4211C85AE117}" srcOrd="2" destOrd="0" presId="urn:microsoft.com/office/officeart/2018/2/layout/IconVerticalSolidList"/>
    <dgm:cxn modelId="{9BF8355F-C71F-4929-8633-9E0F41129828}" type="presParOf" srcId="{FE146AE5-413F-4AFF-B8C8-4211C85AE117}" destId="{A0622978-DEE8-4DE0-91A0-9DDE6FB817F5}" srcOrd="0" destOrd="0" presId="urn:microsoft.com/office/officeart/2018/2/layout/IconVerticalSolidList"/>
    <dgm:cxn modelId="{22318B09-9046-493A-9EE4-8D498FE07900}" type="presParOf" srcId="{FE146AE5-413F-4AFF-B8C8-4211C85AE117}" destId="{1E351D6D-8820-42DC-A2D9-E399CD9C4BB0}" srcOrd="1" destOrd="0" presId="urn:microsoft.com/office/officeart/2018/2/layout/IconVerticalSolidList"/>
    <dgm:cxn modelId="{9BF9848F-4893-4B91-B822-B1508ED95E11}" type="presParOf" srcId="{FE146AE5-413F-4AFF-B8C8-4211C85AE117}" destId="{83B4F312-C783-431E-88D3-C830301723BF}" srcOrd="2" destOrd="0" presId="urn:microsoft.com/office/officeart/2018/2/layout/IconVerticalSolidList"/>
    <dgm:cxn modelId="{994AFE25-12D5-42D9-B06E-795C0117C6E2}" type="presParOf" srcId="{FE146AE5-413F-4AFF-B8C8-4211C85AE117}" destId="{0E9E5BEB-BF78-45AD-9E5D-CCB7AF4D19FD}" srcOrd="3" destOrd="0" presId="urn:microsoft.com/office/officeart/2018/2/layout/IconVerticalSolidList"/>
    <dgm:cxn modelId="{827884DE-C31A-417A-9228-EF740B7195D9}" type="presParOf" srcId="{5135230F-AFEB-478F-8AD0-7660B00EC756}" destId="{43F6D64B-AEBD-4A78-89F3-F379644CB2AA}" srcOrd="3" destOrd="0" presId="urn:microsoft.com/office/officeart/2018/2/layout/IconVerticalSolidList"/>
    <dgm:cxn modelId="{E04430A6-D10F-48EE-86BF-606C63DB098A}" type="presParOf" srcId="{5135230F-AFEB-478F-8AD0-7660B00EC756}" destId="{474E2F68-6888-429B-A0A8-EED497396D1A}" srcOrd="4" destOrd="0" presId="urn:microsoft.com/office/officeart/2018/2/layout/IconVerticalSolidList"/>
    <dgm:cxn modelId="{931B9A2D-9D7B-4066-A920-5E5CD481D800}" type="presParOf" srcId="{474E2F68-6888-429B-A0A8-EED497396D1A}" destId="{CCE2B946-FB0C-430F-9815-3FEC14C1E022}" srcOrd="0" destOrd="0" presId="urn:microsoft.com/office/officeart/2018/2/layout/IconVerticalSolidList"/>
    <dgm:cxn modelId="{26245C4A-9A4F-41E4-A83E-C6CF408F4E65}" type="presParOf" srcId="{474E2F68-6888-429B-A0A8-EED497396D1A}" destId="{D6F693F1-6EC8-4D9B-9CDC-B36B42513D29}" srcOrd="1" destOrd="0" presId="urn:microsoft.com/office/officeart/2018/2/layout/IconVerticalSolidList"/>
    <dgm:cxn modelId="{93BE681B-1A8C-48D2-90A2-C0FAAF28DC6B}" type="presParOf" srcId="{474E2F68-6888-429B-A0A8-EED497396D1A}" destId="{4ABC5D57-D691-415B-96F5-CB0A030E9B84}" srcOrd="2" destOrd="0" presId="urn:microsoft.com/office/officeart/2018/2/layout/IconVerticalSolidList"/>
    <dgm:cxn modelId="{2EE1762B-6272-4372-A6E3-1F9901F49B30}" type="presParOf" srcId="{474E2F68-6888-429B-A0A8-EED497396D1A}" destId="{4EC70D17-754A-4056-9BE5-4CBA0344558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DB5231-D15D-4658-B9D5-E46933D925D2}"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F5F79A71-B7A1-4404-8B92-678806697BE7}">
      <dgm:prSet/>
      <dgm:spPr/>
      <dgm:t>
        <a:bodyPr/>
        <a:lstStyle/>
        <a:p>
          <a:r>
            <a:rPr lang="en-US" dirty="0"/>
            <a:t>Contact your local SSWS Account or back-up Account Manager if you need assistance with the following:</a:t>
          </a:r>
        </a:p>
      </dgm:t>
    </dgm:pt>
    <dgm:pt modelId="{BFBDC68D-2FA6-4F45-A1A7-6B25913A41F5}" type="parTrans" cxnId="{567C3706-533E-4E31-9E31-BCCE5B4A83C2}">
      <dgm:prSet/>
      <dgm:spPr/>
      <dgm:t>
        <a:bodyPr/>
        <a:lstStyle/>
        <a:p>
          <a:endParaRPr lang="en-US"/>
        </a:p>
      </dgm:t>
    </dgm:pt>
    <dgm:pt modelId="{16D5761A-91DB-4A89-A120-BDD6D480973B}" type="sibTrans" cxnId="{567C3706-533E-4E31-9E31-BCCE5B4A83C2}">
      <dgm:prSet/>
      <dgm:spPr/>
      <dgm:t>
        <a:bodyPr/>
        <a:lstStyle/>
        <a:p>
          <a:endParaRPr lang="en-US"/>
        </a:p>
      </dgm:t>
    </dgm:pt>
    <dgm:pt modelId="{0E65805B-D0F0-45B7-B812-B89D70F1A9B5}">
      <dgm:prSet/>
      <dgm:spPr/>
      <dgm:t>
        <a:bodyPr/>
        <a:lstStyle/>
        <a:p>
          <a:r>
            <a:rPr lang="en-US" dirty="0"/>
            <a:t>Assigning the SBAR application contact in ERA</a:t>
          </a:r>
        </a:p>
      </dgm:t>
    </dgm:pt>
    <dgm:pt modelId="{986A2113-B894-4B2C-9C02-3E1082953CE1}" type="parTrans" cxnId="{44AEE254-5CFB-4D15-9EFF-4B03DD10FFFA}">
      <dgm:prSet/>
      <dgm:spPr/>
      <dgm:t>
        <a:bodyPr/>
        <a:lstStyle/>
        <a:p>
          <a:endParaRPr lang="en-US"/>
        </a:p>
      </dgm:t>
    </dgm:pt>
    <dgm:pt modelId="{4EC7342A-0898-4006-92E2-5725873B3418}" type="sibTrans" cxnId="{44AEE254-5CFB-4D15-9EFF-4B03DD10FFFA}">
      <dgm:prSet/>
      <dgm:spPr/>
      <dgm:t>
        <a:bodyPr/>
        <a:lstStyle/>
        <a:p>
          <a:endParaRPr lang="en-US"/>
        </a:p>
      </dgm:t>
    </dgm:pt>
    <dgm:pt modelId="{B8680678-D671-42EC-97D2-B9C85499B54B}">
      <dgm:prSet/>
      <dgm:spPr/>
      <dgm:t>
        <a:bodyPr/>
        <a:lstStyle/>
        <a:p>
          <a:r>
            <a:rPr lang="en-US" dirty="0"/>
            <a:t>This is critical for VDOE to contact the correct person with important updates regarding SBAR</a:t>
          </a:r>
        </a:p>
      </dgm:t>
    </dgm:pt>
    <dgm:pt modelId="{F3E3B18B-217A-4E78-93AF-1A594D761A67}" type="parTrans" cxnId="{2D5E434E-D87B-4B91-84EF-2BE7BB4C7229}">
      <dgm:prSet/>
      <dgm:spPr/>
      <dgm:t>
        <a:bodyPr/>
        <a:lstStyle/>
        <a:p>
          <a:endParaRPr lang="en-US"/>
        </a:p>
      </dgm:t>
    </dgm:pt>
    <dgm:pt modelId="{43330EE3-5135-4190-AE75-B365E54852B6}" type="sibTrans" cxnId="{2D5E434E-D87B-4B91-84EF-2BE7BB4C7229}">
      <dgm:prSet/>
      <dgm:spPr/>
      <dgm:t>
        <a:bodyPr/>
        <a:lstStyle/>
        <a:p>
          <a:endParaRPr lang="en-US"/>
        </a:p>
      </dgm:t>
    </dgm:pt>
    <dgm:pt modelId="{CBF6B568-28A7-49EC-9C87-F4A27D785713}">
      <dgm:prSet/>
      <dgm:spPr/>
      <dgm:t>
        <a:bodyPr/>
        <a:lstStyle/>
        <a:p>
          <a:r>
            <a:rPr lang="en-US" dirty="0"/>
            <a:t>Determining rights and privileges to the SBAR application </a:t>
          </a:r>
        </a:p>
      </dgm:t>
    </dgm:pt>
    <dgm:pt modelId="{0B3B9F60-79CD-4D7D-B0F2-EF0C80131D20}" type="parTrans" cxnId="{BDB6AD6E-86F2-4C6B-9ECD-C21546CF0716}">
      <dgm:prSet/>
      <dgm:spPr/>
      <dgm:t>
        <a:bodyPr/>
        <a:lstStyle/>
        <a:p>
          <a:endParaRPr lang="en-US"/>
        </a:p>
      </dgm:t>
    </dgm:pt>
    <dgm:pt modelId="{08A9D300-7E89-4FC0-9451-E15868A8BADE}" type="sibTrans" cxnId="{BDB6AD6E-86F2-4C6B-9ECD-C21546CF0716}">
      <dgm:prSet/>
      <dgm:spPr/>
      <dgm:t>
        <a:bodyPr/>
        <a:lstStyle/>
        <a:p>
          <a:endParaRPr lang="en-US"/>
        </a:p>
      </dgm:t>
    </dgm:pt>
    <dgm:pt modelId="{39FA3B73-3F09-4B03-B503-B1E3E3AC5BB2}">
      <dgm:prSet/>
      <dgm:spPr/>
      <dgm:t>
        <a:bodyPr/>
        <a:lstStyle/>
        <a:p>
          <a:r>
            <a:rPr lang="en-US" dirty="0"/>
            <a:t>This includes setting up the SBAR collection manager, local approvers, and rights to submit the data or access reports</a:t>
          </a:r>
        </a:p>
      </dgm:t>
    </dgm:pt>
    <dgm:pt modelId="{67C94D15-921D-483E-884C-73A89340D495}" type="parTrans" cxnId="{5DF4B72B-FD02-4AF6-B40E-55ECE9BEF550}">
      <dgm:prSet/>
      <dgm:spPr/>
      <dgm:t>
        <a:bodyPr/>
        <a:lstStyle/>
        <a:p>
          <a:endParaRPr lang="en-US"/>
        </a:p>
      </dgm:t>
    </dgm:pt>
    <dgm:pt modelId="{066B5176-AA38-4296-8EC7-9BF75976B68B}" type="sibTrans" cxnId="{5DF4B72B-FD02-4AF6-B40E-55ECE9BEF550}">
      <dgm:prSet/>
      <dgm:spPr/>
      <dgm:t>
        <a:bodyPr/>
        <a:lstStyle/>
        <a:p>
          <a:endParaRPr lang="en-US"/>
        </a:p>
      </dgm:t>
    </dgm:pt>
    <dgm:pt modelId="{F6975742-F4EB-4659-A6FA-DEBD8E75F62C}">
      <dgm:prSet/>
      <dgm:spPr/>
      <dgm:t>
        <a:bodyPr/>
        <a:lstStyle/>
        <a:p>
          <a:r>
            <a:rPr lang="en-US" dirty="0"/>
            <a:t>Establishing Superintendent Data Collection Approval (SDCA) account for Superintendent or Director</a:t>
          </a:r>
        </a:p>
      </dgm:t>
    </dgm:pt>
    <dgm:pt modelId="{153AD430-4044-4E5C-97E2-A1B83D0B0B1C}" type="parTrans" cxnId="{1BA10DAB-14AE-4359-8743-E0D4DD1B3872}">
      <dgm:prSet/>
      <dgm:spPr/>
      <dgm:t>
        <a:bodyPr/>
        <a:lstStyle/>
        <a:p>
          <a:endParaRPr lang="en-US"/>
        </a:p>
      </dgm:t>
    </dgm:pt>
    <dgm:pt modelId="{45E685A2-573E-4AA1-9504-144F6AD62249}" type="sibTrans" cxnId="{1BA10DAB-14AE-4359-8743-E0D4DD1B3872}">
      <dgm:prSet/>
      <dgm:spPr/>
      <dgm:t>
        <a:bodyPr/>
        <a:lstStyle/>
        <a:p>
          <a:endParaRPr lang="en-US"/>
        </a:p>
      </dgm:t>
    </dgm:pt>
    <dgm:pt modelId="{D8F70D95-FA57-4C37-AA3B-488CF30472A5}" type="pres">
      <dgm:prSet presAssocID="{7FDB5231-D15D-4658-B9D5-E46933D925D2}" presName="Name0" presStyleCnt="0">
        <dgm:presLayoutVars>
          <dgm:dir/>
          <dgm:animLvl val="lvl"/>
          <dgm:resizeHandles val="exact"/>
        </dgm:presLayoutVars>
      </dgm:prSet>
      <dgm:spPr/>
    </dgm:pt>
    <dgm:pt modelId="{A21B00AD-8479-4AD8-AFA7-CF27BEE0FEAD}" type="pres">
      <dgm:prSet presAssocID="{F5F79A71-B7A1-4404-8B92-678806697BE7}" presName="linNode" presStyleCnt="0"/>
      <dgm:spPr/>
    </dgm:pt>
    <dgm:pt modelId="{067B9B49-4613-49AE-82C3-DCCED2DC3C58}" type="pres">
      <dgm:prSet presAssocID="{F5F79A71-B7A1-4404-8B92-678806697BE7}" presName="parentText" presStyleLbl="node1" presStyleIdx="0" presStyleCnt="1">
        <dgm:presLayoutVars>
          <dgm:chMax val="1"/>
          <dgm:bulletEnabled val="1"/>
        </dgm:presLayoutVars>
      </dgm:prSet>
      <dgm:spPr/>
    </dgm:pt>
    <dgm:pt modelId="{A30CAA8A-E957-4BF1-AD6C-8A419AA8AD97}" type="pres">
      <dgm:prSet presAssocID="{F5F79A71-B7A1-4404-8B92-678806697BE7}" presName="descendantText" presStyleLbl="alignAccFollowNode1" presStyleIdx="0" presStyleCnt="1">
        <dgm:presLayoutVars>
          <dgm:bulletEnabled val="1"/>
        </dgm:presLayoutVars>
      </dgm:prSet>
      <dgm:spPr/>
    </dgm:pt>
  </dgm:ptLst>
  <dgm:cxnLst>
    <dgm:cxn modelId="{FD2BB304-9E40-47AA-9A65-76EE374E8EBB}" type="presOf" srcId="{7FDB5231-D15D-4658-B9D5-E46933D925D2}" destId="{D8F70D95-FA57-4C37-AA3B-488CF30472A5}" srcOrd="0" destOrd="0" presId="urn:microsoft.com/office/officeart/2005/8/layout/vList5"/>
    <dgm:cxn modelId="{567C3706-533E-4E31-9E31-BCCE5B4A83C2}" srcId="{7FDB5231-D15D-4658-B9D5-E46933D925D2}" destId="{F5F79A71-B7A1-4404-8B92-678806697BE7}" srcOrd="0" destOrd="0" parTransId="{BFBDC68D-2FA6-4F45-A1A7-6B25913A41F5}" sibTransId="{16D5761A-91DB-4A89-A120-BDD6D480973B}"/>
    <dgm:cxn modelId="{7F4E9416-D644-4201-92E6-93E02C788992}" type="presOf" srcId="{F5F79A71-B7A1-4404-8B92-678806697BE7}" destId="{067B9B49-4613-49AE-82C3-DCCED2DC3C58}" srcOrd="0" destOrd="0" presId="urn:microsoft.com/office/officeart/2005/8/layout/vList5"/>
    <dgm:cxn modelId="{6165B61D-486D-490A-BA57-AFDD1AFBC368}" type="presOf" srcId="{B8680678-D671-42EC-97D2-B9C85499B54B}" destId="{A30CAA8A-E957-4BF1-AD6C-8A419AA8AD97}" srcOrd="0" destOrd="1" presId="urn:microsoft.com/office/officeart/2005/8/layout/vList5"/>
    <dgm:cxn modelId="{EC4BB729-122D-42EB-998F-1540ED477E11}" type="presOf" srcId="{F6975742-F4EB-4659-A6FA-DEBD8E75F62C}" destId="{A30CAA8A-E957-4BF1-AD6C-8A419AA8AD97}" srcOrd="0" destOrd="4" presId="urn:microsoft.com/office/officeart/2005/8/layout/vList5"/>
    <dgm:cxn modelId="{5DF4B72B-FD02-4AF6-B40E-55ECE9BEF550}" srcId="{CBF6B568-28A7-49EC-9C87-F4A27D785713}" destId="{39FA3B73-3F09-4B03-B503-B1E3E3AC5BB2}" srcOrd="0" destOrd="0" parTransId="{67C94D15-921D-483E-884C-73A89340D495}" sibTransId="{066B5176-AA38-4296-8EC7-9BF75976B68B}"/>
    <dgm:cxn modelId="{2D5E434E-D87B-4B91-84EF-2BE7BB4C7229}" srcId="{0E65805B-D0F0-45B7-B812-B89D70F1A9B5}" destId="{B8680678-D671-42EC-97D2-B9C85499B54B}" srcOrd="0" destOrd="0" parTransId="{F3E3B18B-217A-4E78-93AF-1A594D761A67}" sibTransId="{43330EE3-5135-4190-AE75-B365E54852B6}"/>
    <dgm:cxn modelId="{BDB6AD6E-86F2-4C6B-9ECD-C21546CF0716}" srcId="{F5F79A71-B7A1-4404-8B92-678806697BE7}" destId="{CBF6B568-28A7-49EC-9C87-F4A27D785713}" srcOrd="1" destOrd="0" parTransId="{0B3B9F60-79CD-4D7D-B0F2-EF0C80131D20}" sibTransId="{08A9D300-7E89-4FC0-9451-E15868A8BADE}"/>
    <dgm:cxn modelId="{44AEE254-5CFB-4D15-9EFF-4B03DD10FFFA}" srcId="{F5F79A71-B7A1-4404-8B92-678806697BE7}" destId="{0E65805B-D0F0-45B7-B812-B89D70F1A9B5}" srcOrd="0" destOrd="0" parTransId="{986A2113-B894-4B2C-9C02-3E1082953CE1}" sibTransId="{4EC7342A-0898-4006-92E2-5725873B3418}"/>
    <dgm:cxn modelId="{F739399D-AF10-4E76-81CB-063AF139C008}" type="presOf" srcId="{CBF6B568-28A7-49EC-9C87-F4A27D785713}" destId="{A30CAA8A-E957-4BF1-AD6C-8A419AA8AD97}" srcOrd="0" destOrd="2" presId="urn:microsoft.com/office/officeart/2005/8/layout/vList5"/>
    <dgm:cxn modelId="{1BA10DAB-14AE-4359-8743-E0D4DD1B3872}" srcId="{F5F79A71-B7A1-4404-8B92-678806697BE7}" destId="{F6975742-F4EB-4659-A6FA-DEBD8E75F62C}" srcOrd="2" destOrd="0" parTransId="{153AD430-4044-4E5C-97E2-A1B83D0B0B1C}" sibTransId="{45E685A2-573E-4AA1-9504-144F6AD62249}"/>
    <dgm:cxn modelId="{0E7466C0-2D86-448E-91C5-1D2B8D863F32}" type="presOf" srcId="{0E65805B-D0F0-45B7-B812-B89D70F1A9B5}" destId="{A30CAA8A-E957-4BF1-AD6C-8A419AA8AD97}" srcOrd="0" destOrd="0" presId="urn:microsoft.com/office/officeart/2005/8/layout/vList5"/>
    <dgm:cxn modelId="{52389CF6-97BD-487E-A419-541FE9655CA6}" type="presOf" srcId="{39FA3B73-3F09-4B03-B503-B1E3E3AC5BB2}" destId="{A30CAA8A-E957-4BF1-AD6C-8A419AA8AD97}" srcOrd="0" destOrd="3" presId="urn:microsoft.com/office/officeart/2005/8/layout/vList5"/>
    <dgm:cxn modelId="{B752CBA0-4C61-4E0B-B822-2015BEA261DB}" type="presParOf" srcId="{D8F70D95-FA57-4C37-AA3B-488CF30472A5}" destId="{A21B00AD-8479-4AD8-AFA7-CF27BEE0FEAD}" srcOrd="0" destOrd="0" presId="urn:microsoft.com/office/officeart/2005/8/layout/vList5"/>
    <dgm:cxn modelId="{12E3E101-C759-4E39-BE6C-51AB6A51E274}" type="presParOf" srcId="{A21B00AD-8479-4AD8-AFA7-CF27BEE0FEAD}" destId="{067B9B49-4613-49AE-82C3-DCCED2DC3C58}" srcOrd="0" destOrd="0" presId="urn:microsoft.com/office/officeart/2005/8/layout/vList5"/>
    <dgm:cxn modelId="{C4052BDC-07CE-4001-9AFA-1ED7DDEB89AD}" type="presParOf" srcId="{A21B00AD-8479-4AD8-AFA7-CF27BEE0FEAD}" destId="{A30CAA8A-E957-4BF1-AD6C-8A419AA8AD9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2A4EF-4857-4C83-9A2E-BE56837B7D0D}">
      <dsp:nvSpPr>
        <dsp:cNvPr id="0" name=""/>
        <dsp:cNvSpPr/>
      </dsp:nvSpPr>
      <dsp:spPr>
        <a:xfrm>
          <a:off x="0" y="3685"/>
          <a:ext cx="10515600" cy="7851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6763A5-AA16-4822-BB22-25918F30066D}">
      <dsp:nvSpPr>
        <dsp:cNvPr id="0" name=""/>
        <dsp:cNvSpPr/>
      </dsp:nvSpPr>
      <dsp:spPr>
        <a:xfrm>
          <a:off x="237495" y="180335"/>
          <a:ext cx="431810" cy="431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1F9611-59E9-40C2-B00B-C964E574E172}">
      <dsp:nvSpPr>
        <dsp:cNvPr id="0" name=""/>
        <dsp:cNvSpPr/>
      </dsp:nvSpPr>
      <dsp:spPr>
        <a:xfrm>
          <a:off x="906802" y="3685"/>
          <a:ext cx="9608797" cy="78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91" tIns="83091" rIns="83091" bIns="83091" numCol="1" spcCol="1270" anchor="ctr" anchorCtr="0">
          <a:noAutofit/>
        </a:bodyPr>
        <a:lstStyle/>
        <a:p>
          <a:pPr marL="0" lvl="0" indent="0" algn="l" defTabSz="844550">
            <a:lnSpc>
              <a:spcPct val="100000"/>
            </a:lnSpc>
            <a:spcBef>
              <a:spcPct val="0"/>
            </a:spcBef>
            <a:spcAft>
              <a:spcPct val="35000"/>
            </a:spcAft>
            <a:buNone/>
          </a:pPr>
          <a:r>
            <a:rPr lang="en-US" sz="1900" kern="1200" dirty="0"/>
            <a:t>Data Collection Overview</a:t>
          </a:r>
        </a:p>
      </dsp:txBody>
      <dsp:txXfrm>
        <a:off x="906802" y="3685"/>
        <a:ext cx="9608797" cy="785110"/>
      </dsp:txXfrm>
    </dsp:sp>
    <dsp:sp modelId="{9F8BC422-99FC-4C3F-B4FE-B241BD625FCA}">
      <dsp:nvSpPr>
        <dsp:cNvPr id="0" name=""/>
        <dsp:cNvSpPr/>
      </dsp:nvSpPr>
      <dsp:spPr>
        <a:xfrm>
          <a:off x="0" y="985073"/>
          <a:ext cx="10515600" cy="7851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FA3562-59F8-4A51-8245-61BF2DF35C53}">
      <dsp:nvSpPr>
        <dsp:cNvPr id="0" name=""/>
        <dsp:cNvSpPr/>
      </dsp:nvSpPr>
      <dsp:spPr>
        <a:xfrm>
          <a:off x="237495" y="1161723"/>
          <a:ext cx="431810" cy="431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544DCA-DA9B-4353-A595-C4EF3DA8AA48}">
      <dsp:nvSpPr>
        <dsp:cNvPr id="0" name=""/>
        <dsp:cNvSpPr/>
      </dsp:nvSpPr>
      <dsp:spPr>
        <a:xfrm>
          <a:off x="906802" y="985073"/>
          <a:ext cx="9608797" cy="78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91" tIns="83091" rIns="83091" bIns="83091" numCol="1" spcCol="1270" anchor="ctr" anchorCtr="0">
          <a:noAutofit/>
        </a:bodyPr>
        <a:lstStyle/>
        <a:p>
          <a:pPr marL="0" lvl="0" indent="0" algn="l" defTabSz="844550">
            <a:lnSpc>
              <a:spcPct val="100000"/>
            </a:lnSpc>
            <a:spcBef>
              <a:spcPct val="0"/>
            </a:spcBef>
            <a:spcAft>
              <a:spcPct val="35000"/>
            </a:spcAft>
            <a:buNone/>
          </a:pPr>
          <a:r>
            <a:rPr lang="en-US" sz="1900" kern="1200" dirty="0"/>
            <a:t>SBAR Data Model &amp; Elements</a:t>
          </a:r>
        </a:p>
      </dsp:txBody>
      <dsp:txXfrm>
        <a:off x="906802" y="985073"/>
        <a:ext cx="9608797" cy="785110"/>
      </dsp:txXfrm>
    </dsp:sp>
    <dsp:sp modelId="{E0B4C1DA-80A9-42EE-A53A-FFA0EC35B209}">
      <dsp:nvSpPr>
        <dsp:cNvPr id="0" name=""/>
        <dsp:cNvSpPr/>
      </dsp:nvSpPr>
      <dsp:spPr>
        <a:xfrm>
          <a:off x="0" y="1966461"/>
          <a:ext cx="10515600" cy="7851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3985DF-8C0D-4F1B-AE35-DF2DEBD84C61}">
      <dsp:nvSpPr>
        <dsp:cNvPr id="0" name=""/>
        <dsp:cNvSpPr/>
      </dsp:nvSpPr>
      <dsp:spPr>
        <a:xfrm>
          <a:off x="237495" y="2143111"/>
          <a:ext cx="431810" cy="431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4E3F12-6ED0-47AD-8196-CC2A261CB962}">
      <dsp:nvSpPr>
        <dsp:cNvPr id="0" name=""/>
        <dsp:cNvSpPr/>
      </dsp:nvSpPr>
      <dsp:spPr>
        <a:xfrm>
          <a:off x="906802" y="1966461"/>
          <a:ext cx="9608797" cy="78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91" tIns="83091" rIns="83091" bIns="83091" numCol="1" spcCol="1270" anchor="ctr" anchorCtr="0">
          <a:noAutofit/>
        </a:bodyPr>
        <a:lstStyle/>
        <a:p>
          <a:pPr marL="0" lvl="0" indent="0" algn="l" defTabSz="844550">
            <a:lnSpc>
              <a:spcPct val="100000"/>
            </a:lnSpc>
            <a:spcBef>
              <a:spcPct val="0"/>
            </a:spcBef>
            <a:spcAft>
              <a:spcPct val="35000"/>
            </a:spcAft>
            <a:buNone/>
          </a:pPr>
          <a:r>
            <a:rPr lang="en-US" sz="1900" kern="1200" dirty="0"/>
            <a:t>New Data Elements &amp; Edits</a:t>
          </a:r>
        </a:p>
      </dsp:txBody>
      <dsp:txXfrm>
        <a:off x="906802" y="1966461"/>
        <a:ext cx="9608797" cy="785110"/>
      </dsp:txXfrm>
    </dsp:sp>
    <dsp:sp modelId="{07019525-5AD3-4847-AB7A-6CEA77918067}">
      <dsp:nvSpPr>
        <dsp:cNvPr id="0" name=""/>
        <dsp:cNvSpPr/>
      </dsp:nvSpPr>
      <dsp:spPr>
        <a:xfrm>
          <a:off x="0" y="2947849"/>
          <a:ext cx="10515600" cy="7851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7CDF63-5C7A-4394-92B9-C3F20180656E}">
      <dsp:nvSpPr>
        <dsp:cNvPr id="0" name=""/>
        <dsp:cNvSpPr/>
      </dsp:nvSpPr>
      <dsp:spPr>
        <a:xfrm>
          <a:off x="237495" y="3124498"/>
          <a:ext cx="431810" cy="4318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9FBA43-D3FC-47F9-AF6E-491AF906278A}">
      <dsp:nvSpPr>
        <dsp:cNvPr id="0" name=""/>
        <dsp:cNvSpPr/>
      </dsp:nvSpPr>
      <dsp:spPr>
        <a:xfrm>
          <a:off x="906802" y="2947849"/>
          <a:ext cx="9608797" cy="78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91" tIns="83091" rIns="83091" bIns="83091" numCol="1" spcCol="1270" anchor="ctr" anchorCtr="0">
          <a:noAutofit/>
        </a:bodyPr>
        <a:lstStyle/>
        <a:p>
          <a:pPr marL="0" lvl="0" indent="0" algn="l" defTabSz="844550">
            <a:lnSpc>
              <a:spcPct val="100000"/>
            </a:lnSpc>
            <a:spcBef>
              <a:spcPct val="0"/>
            </a:spcBef>
            <a:spcAft>
              <a:spcPct val="35000"/>
            </a:spcAft>
            <a:buNone/>
          </a:pPr>
          <a:r>
            <a:rPr lang="en-US" sz="1900" kern="1200" dirty="0"/>
            <a:t>Timeline and Resources</a:t>
          </a:r>
        </a:p>
      </dsp:txBody>
      <dsp:txXfrm>
        <a:off x="906802" y="2947849"/>
        <a:ext cx="9608797" cy="785110"/>
      </dsp:txXfrm>
    </dsp:sp>
    <dsp:sp modelId="{2B776081-8054-48B1-A38E-54582C94B3B3}">
      <dsp:nvSpPr>
        <dsp:cNvPr id="0" name=""/>
        <dsp:cNvSpPr/>
      </dsp:nvSpPr>
      <dsp:spPr>
        <a:xfrm>
          <a:off x="0" y="3929236"/>
          <a:ext cx="10515600" cy="7851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C7B43A-0703-4671-9B37-4F4F23C0D8EB}">
      <dsp:nvSpPr>
        <dsp:cNvPr id="0" name=""/>
        <dsp:cNvSpPr/>
      </dsp:nvSpPr>
      <dsp:spPr>
        <a:xfrm>
          <a:off x="237495" y="4105886"/>
          <a:ext cx="431810" cy="4318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1C65C7-53E6-47A1-B6A7-B331C80B4853}">
      <dsp:nvSpPr>
        <dsp:cNvPr id="0" name=""/>
        <dsp:cNvSpPr/>
      </dsp:nvSpPr>
      <dsp:spPr>
        <a:xfrm>
          <a:off x="906802" y="3929236"/>
          <a:ext cx="9608797" cy="78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91" tIns="83091" rIns="83091" bIns="83091" numCol="1" spcCol="1270" anchor="ctr" anchorCtr="0">
          <a:noAutofit/>
        </a:bodyPr>
        <a:lstStyle/>
        <a:p>
          <a:pPr marL="0" lvl="0" indent="0" algn="l" defTabSz="844550">
            <a:lnSpc>
              <a:spcPct val="100000"/>
            </a:lnSpc>
            <a:spcBef>
              <a:spcPct val="0"/>
            </a:spcBef>
            <a:spcAft>
              <a:spcPct val="35000"/>
            </a:spcAft>
            <a:buNone/>
          </a:pPr>
          <a:r>
            <a:rPr lang="en-US" sz="1900" kern="1200" dirty="0"/>
            <a:t>Questions</a:t>
          </a:r>
        </a:p>
      </dsp:txBody>
      <dsp:txXfrm>
        <a:off x="906802" y="3929236"/>
        <a:ext cx="9608797" cy="785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92C9C-E76F-430C-8F57-25078884A5D9}">
      <dsp:nvSpPr>
        <dsp:cNvPr id="0" name=""/>
        <dsp:cNvSpPr/>
      </dsp:nvSpPr>
      <dsp:spPr>
        <a:xfrm>
          <a:off x="0" y="0"/>
          <a:ext cx="11687175" cy="5795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24048A-3F15-4F43-9C4A-C8CE3E391DDD}">
      <dsp:nvSpPr>
        <dsp:cNvPr id="0" name=""/>
        <dsp:cNvSpPr/>
      </dsp:nvSpPr>
      <dsp:spPr>
        <a:xfrm>
          <a:off x="175305" y="130640"/>
          <a:ext cx="318737" cy="3187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rgbClr val="FFFFCC"/>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80A772-168E-4FC1-BCC6-8B55AD72A225}">
      <dsp:nvSpPr>
        <dsp:cNvPr id="0" name=""/>
        <dsp:cNvSpPr/>
      </dsp:nvSpPr>
      <dsp:spPr>
        <a:xfrm>
          <a:off x="669348" y="0"/>
          <a:ext cx="11017826" cy="579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33" tIns="61333" rIns="61333" bIns="61333" numCol="1" spcCol="1270" anchor="ctr" anchorCtr="0">
          <a:noAutofit/>
        </a:bodyPr>
        <a:lstStyle/>
        <a:p>
          <a:pPr marL="0" lvl="0" indent="0" algn="l" defTabSz="711200">
            <a:lnSpc>
              <a:spcPct val="100000"/>
            </a:lnSpc>
            <a:spcBef>
              <a:spcPct val="0"/>
            </a:spcBef>
            <a:spcAft>
              <a:spcPct val="35000"/>
            </a:spcAft>
            <a:buNone/>
          </a:pPr>
          <a:r>
            <a:rPr lang="en-US" sz="1600" kern="1200" dirty="0"/>
            <a:t>Partial Days should be reported to the nearest hundredth place (2 decimal places). </a:t>
          </a:r>
        </a:p>
      </dsp:txBody>
      <dsp:txXfrm>
        <a:off x="669348" y="0"/>
        <a:ext cx="11017826" cy="579522"/>
      </dsp:txXfrm>
    </dsp:sp>
    <dsp:sp modelId="{A0622978-DEE8-4DE0-91A0-9DDE6FB817F5}">
      <dsp:nvSpPr>
        <dsp:cNvPr id="0" name=""/>
        <dsp:cNvSpPr/>
      </dsp:nvSpPr>
      <dsp:spPr>
        <a:xfrm>
          <a:off x="0" y="724650"/>
          <a:ext cx="11687175" cy="5795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351D6D-8820-42DC-A2D9-E399CD9C4BB0}">
      <dsp:nvSpPr>
        <dsp:cNvPr id="0" name=""/>
        <dsp:cNvSpPr/>
      </dsp:nvSpPr>
      <dsp:spPr>
        <a:xfrm>
          <a:off x="175305" y="855043"/>
          <a:ext cx="318737" cy="318737"/>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rgbClr val="FFFFCC"/>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9E5BEB-BF78-45AD-9E5D-CCB7AF4D19FD}">
      <dsp:nvSpPr>
        <dsp:cNvPr id="0" name=""/>
        <dsp:cNvSpPr/>
      </dsp:nvSpPr>
      <dsp:spPr>
        <a:xfrm>
          <a:off x="669348" y="724650"/>
          <a:ext cx="11017826" cy="579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33" tIns="61333" rIns="61333" bIns="61333" numCol="1" spcCol="1270" anchor="ctr" anchorCtr="0">
          <a:noAutofit/>
        </a:bodyPr>
        <a:lstStyle/>
        <a:p>
          <a:pPr marL="0" lvl="0" indent="0" algn="l" defTabSz="711200">
            <a:lnSpc>
              <a:spcPct val="100000"/>
            </a:lnSpc>
            <a:spcBef>
              <a:spcPct val="0"/>
            </a:spcBef>
            <a:spcAft>
              <a:spcPct val="35000"/>
            </a:spcAft>
            <a:buNone/>
          </a:pPr>
          <a:r>
            <a:rPr lang="en-US" sz="1600" kern="1200" dirty="0"/>
            <a:t>Example 1, use 0.5 for a half day, 0.17 to represent 1 hour in a 6-hour day, 0.17 to represent 1 period in a 6-period day, etc.  </a:t>
          </a:r>
        </a:p>
      </dsp:txBody>
      <dsp:txXfrm>
        <a:off x="669348" y="724650"/>
        <a:ext cx="11017826" cy="579522"/>
      </dsp:txXfrm>
    </dsp:sp>
    <dsp:sp modelId="{CCE2B946-FB0C-430F-9815-3FEC14C1E022}">
      <dsp:nvSpPr>
        <dsp:cNvPr id="0" name=""/>
        <dsp:cNvSpPr/>
      </dsp:nvSpPr>
      <dsp:spPr>
        <a:xfrm>
          <a:off x="0" y="1449053"/>
          <a:ext cx="11687175" cy="5795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693F1-6EC8-4D9B-9CDC-B36B42513D29}">
      <dsp:nvSpPr>
        <dsp:cNvPr id="0" name=""/>
        <dsp:cNvSpPr/>
      </dsp:nvSpPr>
      <dsp:spPr>
        <a:xfrm>
          <a:off x="175305" y="1579446"/>
          <a:ext cx="318737" cy="3187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rgbClr val="FFFFCC"/>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C70D17-754A-4056-9BE5-4CBA03445587}">
      <dsp:nvSpPr>
        <dsp:cNvPr id="0" name=""/>
        <dsp:cNvSpPr/>
      </dsp:nvSpPr>
      <dsp:spPr>
        <a:xfrm>
          <a:off x="669348" y="1449053"/>
          <a:ext cx="11017826" cy="579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33" tIns="61333" rIns="61333" bIns="61333" numCol="1" spcCol="1270" anchor="ctr" anchorCtr="0">
          <a:noAutofit/>
        </a:bodyPr>
        <a:lstStyle/>
        <a:p>
          <a:pPr marL="0" lvl="0" indent="0" algn="l" defTabSz="711200">
            <a:lnSpc>
              <a:spcPct val="100000"/>
            </a:lnSpc>
            <a:spcBef>
              <a:spcPct val="0"/>
            </a:spcBef>
            <a:spcAft>
              <a:spcPct val="35000"/>
            </a:spcAft>
            <a:buNone/>
          </a:pPr>
          <a:r>
            <a:rPr lang="en-US" sz="1600" kern="1200" dirty="0"/>
            <a:t>Example 2, use 0.25 to represent 1 hour in a 4-hour day or 0.25 to represent 1 period in a 4-hour day and use 0.5 for a half day, etc. </a:t>
          </a:r>
        </a:p>
      </dsp:txBody>
      <dsp:txXfrm>
        <a:off x="669348" y="1449053"/>
        <a:ext cx="11017826" cy="5795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CAA8A-E957-4BF1-AD6C-8A419AA8AD97}">
      <dsp:nvSpPr>
        <dsp:cNvPr id="0" name=""/>
        <dsp:cNvSpPr/>
      </dsp:nvSpPr>
      <dsp:spPr>
        <a:xfrm rot="5400000">
          <a:off x="5263394" y="-1005975"/>
          <a:ext cx="3774426"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Assigning the SBAR application contact in ERA</a:t>
          </a:r>
        </a:p>
        <a:p>
          <a:pPr marL="457200" lvl="2" indent="-228600" algn="l" defTabSz="977900">
            <a:lnSpc>
              <a:spcPct val="90000"/>
            </a:lnSpc>
            <a:spcBef>
              <a:spcPct val="0"/>
            </a:spcBef>
            <a:spcAft>
              <a:spcPct val="15000"/>
            </a:spcAft>
            <a:buChar char="•"/>
          </a:pPr>
          <a:r>
            <a:rPr lang="en-US" sz="2200" kern="1200" dirty="0"/>
            <a:t>This is critical for VDOE to contact the correct person with important updates regarding SBAR</a:t>
          </a:r>
        </a:p>
        <a:p>
          <a:pPr marL="228600" lvl="1" indent="-228600" algn="l" defTabSz="977900">
            <a:lnSpc>
              <a:spcPct val="90000"/>
            </a:lnSpc>
            <a:spcBef>
              <a:spcPct val="0"/>
            </a:spcBef>
            <a:spcAft>
              <a:spcPct val="15000"/>
            </a:spcAft>
            <a:buChar char="•"/>
          </a:pPr>
          <a:r>
            <a:rPr lang="en-US" sz="2200" kern="1200" dirty="0"/>
            <a:t>Determining rights and privileges to the SBAR application </a:t>
          </a:r>
        </a:p>
        <a:p>
          <a:pPr marL="457200" lvl="2" indent="-228600" algn="l" defTabSz="977900">
            <a:lnSpc>
              <a:spcPct val="90000"/>
            </a:lnSpc>
            <a:spcBef>
              <a:spcPct val="0"/>
            </a:spcBef>
            <a:spcAft>
              <a:spcPct val="15000"/>
            </a:spcAft>
            <a:buChar char="•"/>
          </a:pPr>
          <a:r>
            <a:rPr lang="en-US" sz="2200" kern="1200" dirty="0"/>
            <a:t>This includes setting up the SBAR collection manager, local approvers, and rights to submit the data or access reports</a:t>
          </a:r>
        </a:p>
        <a:p>
          <a:pPr marL="228600" lvl="1" indent="-228600" algn="l" defTabSz="977900">
            <a:lnSpc>
              <a:spcPct val="90000"/>
            </a:lnSpc>
            <a:spcBef>
              <a:spcPct val="0"/>
            </a:spcBef>
            <a:spcAft>
              <a:spcPct val="15000"/>
            </a:spcAft>
            <a:buChar char="•"/>
          </a:pPr>
          <a:r>
            <a:rPr lang="en-US" sz="2200" kern="1200" dirty="0"/>
            <a:t>Establishing Superintendent Data Collection Approval (SDCA) account for Superintendent or Director</a:t>
          </a:r>
        </a:p>
      </dsp:txBody>
      <dsp:txXfrm rot="-5400000">
        <a:off x="3785615" y="656056"/>
        <a:ext cx="6545732" cy="3405922"/>
      </dsp:txXfrm>
    </dsp:sp>
    <dsp:sp modelId="{067B9B49-4613-49AE-82C3-DCCED2DC3C58}">
      <dsp:nvSpPr>
        <dsp:cNvPr id="0" name=""/>
        <dsp:cNvSpPr/>
      </dsp:nvSpPr>
      <dsp:spPr>
        <a:xfrm>
          <a:off x="0" y="0"/>
          <a:ext cx="3785616" cy="47180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Contact your local SSWS Account or back-up Account Manager if you need assistance with the following:</a:t>
          </a:r>
        </a:p>
      </dsp:txBody>
      <dsp:txXfrm>
        <a:off x="184799" y="184799"/>
        <a:ext cx="3416018" cy="43484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128E-993C-4902-8012-4837AFDCDFE9}" type="datetimeFigureOut">
              <a:rPr lang="en-US" smtClean="0"/>
              <a:t>10/17/2024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DDA28-A9E5-470C-8A90-D17729306CEC}" type="slidenum">
              <a:rPr lang="en-US" smtClean="0"/>
              <a:t>‹#›</a:t>
            </a:fld>
            <a:endParaRPr lang="en-US" dirty="0"/>
          </a:p>
        </p:txBody>
      </p:sp>
    </p:spTree>
    <p:extLst>
      <p:ext uri="{BB962C8B-B14F-4D97-AF65-F5344CB8AC3E}">
        <p14:creationId xmlns:p14="http://schemas.microsoft.com/office/powerpoint/2010/main" val="383470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1</a:t>
            </a:fld>
            <a:endParaRPr lang="en-US" dirty="0"/>
          </a:p>
        </p:txBody>
      </p:sp>
    </p:spTree>
    <p:extLst>
      <p:ext uri="{BB962C8B-B14F-4D97-AF65-F5344CB8AC3E}">
        <p14:creationId xmlns:p14="http://schemas.microsoft.com/office/powerpoint/2010/main" val="2599277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dirty="0">
                <a:effectLst/>
                <a:latin typeface="Verdana" panose="020B0604030504040204" pitchFamily="34" charset="0"/>
                <a:ea typeface="Aptos" panose="020B0004020202020204" pitchFamily="34" charset="0"/>
                <a:cs typeface="Aptos" panose="020B0004020202020204" pitchFamily="34" charset="0"/>
              </a:rPr>
              <a:t>To determine values for a 6-hour school day, divide the number of hour/s the student is removed by 6.  </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200" dirty="0">
                <a:effectLst/>
                <a:latin typeface="Verdana" panose="020B0604030504040204" pitchFamily="34" charset="0"/>
                <a:ea typeface="Aptos" panose="020B0004020202020204" pitchFamily="34" charset="0"/>
                <a:cs typeface="Aptos" panose="020B0004020202020204" pitchFamily="34" charset="0"/>
              </a:rPr>
              <a:t>To determine values for a 4-hour school day, divide the number of hour/s the student is removed by 4.  </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28931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182442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680129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DDA28-A9E5-470C-8A90-D17729306CEC}" type="slidenum">
              <a:rPr lang="en-US" smtClean="0"/>
              <a:t>13</a:t>
            </a:fld>
            <a:endParaRPr lang="en-US" dirty="0"/>
          </a:p>
        </p:txBody>
      </p:sp>
    </p:spTree>
    <p:extLst>
      <p:ext uri="{BB962C8B-B14F-4D97-AF65-F5344CB8AC3E}">
        <p14:creationId xmlns:p14="http://schemas.microsoft.com/office/powerpoint/2010/main" val="1012664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572760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883837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154326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305551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632181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DDA28-A9E5-470C-8A90-D17729306CEC}" type="slidenum">
              <a:rPr lang="en-US" smtClean="0"/>
              <a:t>19</a:t>
            </a:fld>
            <a:endParaRPr lang="en-US" dirty="0"/>
          </a:p>
        </p:txBody>
      </p:sp>
    </p:spTree>
    <p:extLst>
      <p:ext uri="{BB962C8B-B14F-4D97-AF65-F5344CB8AC3E}">
        <p14:creationId xmlns:p14="http://schemas.microsoft.com/office/powerpoint/2010/main" val="2268096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9" name="Google Shape;22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6986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76" name="Google Shape;47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402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dirty="0"/>
              <a:t>If you need help, your local co-workers can assist you.</a:t>
            </a:r>
            <a:endParaRPr dirty="0"/>
          </a:p>
          <a:p>
            <a:pPr marL="457200" marR="0" lvl="0" indent="-298450" algn="l" rtl="0">
              <a:lnSpc>
                <a:spcPct val="100000"/>
              </a:lnSpc>
              <a:spcBef>
                <a:spcPts val="0"/>
              </a:spcBef>
              <a:spcAft>
                <a:spcPts val="0"/>
              </a:spcAft>
              <a:buClr>
                <a:srgbClr val="000000"/>
              </a:buClr>
              <a:buSzPts val="1100"/>
              <a:buFont typeface="Arial"/>
              <a:buChar char="●"/>
            </a:pPr>
            <a:r>
              <a:rPr lang="en-US" dirty="0"/>
              <a:t>SSWS Account or back-up account manager </a:t>
            </a:r>
            <a:endParaRPr dirty="0"/>
          </a:p>
          <a:p>
            <a:pPr marL="457200" marR="0" lvl="0" indent="-298450" algn="l" rtl="0">
              <a:lnSpc>
                <a:spcPct val="100000"/>
              </a:lnSpc>
              <a:spcBef>
                <a:spcPts val="0"/>
              </a:spcBef>
              <a:spcAft>
                <a:spcPts val="0"/>
              </a:spcAft>
              <a:buClr>
                <a:srgbClr val="000000"/>
              </a:buClr>
              <a:buSzPts val="1100"/>
              <a:buFont typeface="Arial"/>
              <a:buChar char="●"/>
            </a:pPr>
            <a:r>
              <a:rPr lang="en-US" dirty="0"/>
              <a:t>ERA contact</a:t>
            </a: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484" name="Google Shape;484;p3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58693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dirty="0"/>
              <a:t>Other contact information:</a:t>
            </a:r>
            <a:endParaRPr dirty="0"/>
          </a:p>
        </p:txBody>
      </p:sp>
      <p:sp>
        <p:nvSpPr>
          <p:cNvPr id="492" name="Google Shape;492;p3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30993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dirty="0"/>
              <a:t>This is the end of the presentation.  Thank</a:t>
            </a:r>
            <a:r>
              <a:rPr lang="en-US" baseline="0" dirty="0"/>
              <a:t> you. </a:t>
            </a:r>
            <a:endParaRPr dirty="0"/>
          </a:p>
        </p:txBody>
      </p:sp>
      <p:sp>
        <p:nvSpPr>
          <p:cNvPr id="499" name="Google Shape;499;p3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5065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endParaRPr lang="en-US" sz="1200" kern="1200" dirty="0">
              <a:solidFill>
                <a:schemeClr val="tx1"/>
              </a:solidFill>
              <a:effectLst/>
              <a:latin typeface="+mn-lt"/>
              <a:ea typeface="+mn-ea"/>
              <a:cs typeface="+mn-cs"/>
            </a:endParaRPr>
          </a:p>
        </p:txBody>
      </p:sp>
      <p:sp>
        <p:nvSpPr>
          <p:cNvPr id="239" name="Google Shape;239;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23292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6" name="Google Shape;2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113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6" name="Google Shape;2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377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6</a:t>
            </a:fld>
            <a:endParaRPr lang="en-US" dirty="0"/>
          </a:p>
        </p:txBody>
      </p:sp>
    </p:spTree>
    <p:extLst>
      <p:ext uri="{BB962C8B-B14F-4D97-AF65-F5344CB8AC3E}">
        <p14:creationId xmlns:p14="http://schemas.microsoft.com/office/powerpoint/2010/main" val="2588523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50146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125548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Decimals are not permittable.  Round decimals up or down to the nearest whole number.  </a:t>
            </a:r>
            <a:endParaRPr dirty="0"/>
          </a:p>
        </p:txBody>
      </p:sp>
    </p:spTree>
    <p:extLst>
      <p:ext uri="{BB962C8B-B14F-4D97-AF65-F5344CB8AC3E}">
        <p14:creationId xmlns:p14="http://schemas.microsoft.com/office/powerpoint/2010/main" val="3361373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Rectangle 7" descr="VDOE Logo"/>
          <p:cNvSpPr/>
          <p:nvPr userDrawn="1"/>
        </p:nvSpPr>
        <p:spPr>
          <a:xfrm>
            <a:off x="2020701" y="919537"/>
            <a:ext cx="10893915" cy="5938463"/>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2178121" y="5751826"/>
            <a:ext cx="9513869" cy="692497"/>
          </a:xfrm>
          <a:prstGeom prst="rect">
            <a:avLst/>
          </a:prstGeom>
          <a:noFill/>
        </p:spPr>
        <p:txBody>
          <a:bodyPr wrap="square" rtlCol="0">
            <a:spAutoFit/>
          </a:bodyPr>
          <a:lstStyle/>
          <a:p>
            <a:pPr algn="r"/>
            <a:r>
              <a:rPr lang="en-US" sz="3900" b="1" dirty="0">
                <a:solidFill>
                  <a:schemeClr val="tx1">
                    <a:alpha val="20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05403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6C96A5-1280-4BBD-93AB-AD67D678B93B}" type="datetime1">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2939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10/17/2024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dirty="0"/>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33441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10/17/2024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dirty="0"/>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38323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859DFB-BBD1-424E-8E61-D0F07BC8954A}" type="datetime1">
              <a:rPr lang="en-US" smtClean="0"/>
              <a:t>10/17/2024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dirty="0"/>
          </a:p>
        </p:txBody>
      </p:sp>
      <p:sp>
        <p:nvSpPr>
          <p:cNvPr id="7"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412666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10/17/2024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16431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61139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16867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77683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2"/>
        <p:cNvGrpSpPr/>
        <p:nvPr/>
      </p:nvGrpSpPr>
      <p:grpSpPr>
        <a:xfrm>
          <a:off x="0" y="0"/>
          <a:ext cx="0" cy="0"/>
          <a:chOff x="0" y="0"/>
          <a:chExt cx="0" cy="0"/>
        </a:xfrm>
      </p:grpSpPr>
      <p:pic>
        <p:nvPicPr>
          <p:cNvPr id="13" name="Google Shape;13;p2"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1" cy="6854653"/>
          </a:xfrm>
          <a:prstGeom prst="rect">
            <a:avLst/>
          </a:prstGeom>
          <a:noFill/>
          <a:ln>
            <a:noFill/>
          </a:ln>
        </p:spPr>
      </p:pic>
      <p:sp>
        <p:nvSpPr>
          <p:cNvPr id="14" name="Google Shape;14;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5;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 name="Google Shape;16;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sp>
        <p:nvSpPr>
          <p:cNvPr id="17" name="Google Shape;17;p2"/>
          <p:cNvSpPr txBox="1">
            <a:spLocks noGrp="1"/>
          </p:cNvSpPr>
          <p:nvPr>
            <p:ph type="ctrTitle"/>
          </p:nvPr>
        </p:nvSpPr>
        <p:spPr>
          <a:xfrm>
            <a:off x="1524000" y="2235199"/>
            <a:ext cx="9144000" cy="2387700"/>
          </a:xfrm>
          <a:prstGeom prst="rect">
            <a:avLst/>
          </a:prstGeom>
          <a:solidFill>
            <a:schemeClr val="lt1">
              <a:alpha val="61568"/>
            </a:schemeClr>
          </a:solidFill>
          <a:ln w="79375" cap="rnd" cmpd="sng">
            <a:solidFill>
              <a:srgbClr val="C00000">
                <a:alpha val="77647"/>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445341" y="4714875"/>
            <a:ext cx="9144000" cy="1028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901A28"/>
              </a:buClr>
              <a:buSzPts val="1600"/>
              <a:buNone/>
              <a:defRPr sz="1600"/>
            </a:lvl4pPr>
            <a:lvl5pPr lvl="4" algn="ctr">
              <a:lnSpc>
                <a:spcPct val="90000"/>
              </a:lnSpc>
              <a:spcBef>
                <a:spcPts val="500"/>
              </a:spcBef>
              <a:spcAft>
                <a:spcPts val="0"/>
              </a:spcAft>
              <a:buClr>
                <a:srgbClr val="52525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792169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5" name="Google Shape;115;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6" name="Google Shape;116;p1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pic>
        <p:nvPicPr>
          <p:cNvPr id="117" name="Google Shape;117;p1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118" name="Google Shape;118;p15" descr="VDOE Logo&#10;"/>
          <p:cNvPicPr preferRelativeResize="0"/>
          <p:nvPr/>
        </p:nvPicPr>
        <p:blipFill rotWithShape="1">
          <a:blip r:embed="rId3">
            <a:alphaModFix/>
          </a:blip>
          <a:srcRect/>
          <a:stretch/>
        </p:blipFill>
        <p:spPr>
          <a:xfrm>
            <a:off x="9622340" y="6116944"/>
            <a:ext cx="2531807" cy="843935"/>
          </a:xfrm>
          <a:prstGeom prst="rect">
            <a:avLst/>
          </a:prstGeom>
          <a:noFill/>
          <a:ln>
            <a:noFill/>
          </a:ln>
        </p:spPr>
      </p:pic>
    </p:spTree>
    <p:extLst>
      <p:ext uri="{BB962C8B-B14F-4D97-AF65-F5344CB8AC3E}">
        <p14:creationId xmlns:p14="http://schemas.microsoft.com/office/powerpoint/2010/main" val="3756174001"/>
      </p:ext>
    </p:extLst>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2817396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7" name="Google Shape;37;p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pic>
        <p:nvPicPr>
          <p:cNvPr id="38" name="Google Shape;38;p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39" name="Google Shape;39;p5" descr="VDOE Logo"/>
          <p:cNvPicPr preferRelativeResize="0"/>
          <p:nvPr/>
        </p:nvPicPr>
        <p:blipFill rotWithShape="1">
          <a:blip r:embed="rId3">
            <a:alphaModFix/>
          </a:blip>
          <a:srcRect/>
          <a:stretch/>
        </p:blipFill>
        <p:spPr>
          <a:xfrm>
            <a:off x="9622340" y="6116944"/>
            <a:ext cx="2531807" cy="843935"/>
          </a:xfrm>
          <a:prstGeom prst="rect">
            <a:avLst/>
          </a:prstGeom>
          <a:noFill/>
          <a:ln>
            <a:noFill/>
          </a:ln>
        </p:spPr>
      </p:pic>
    </p:spTree>
    <p:extLst>
      <p:ext uri="{BB962C8B-B14F-4D97-AF65-F5344CB8AC3E}">
        <p14:creationId xmlns:p14="http://schemas.microsoft.com/office/powerpoint/2010/main" val="97295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7" name="Rectangle 6" descr="VDOE Logo"/>
          <p:cNvSpPr/>
          <p:nvPr userDrawn="1"/>
        </p:nvSpPr>
        <p:spPr>
          <a:xfrm>
            <a:off x="2020701" y="919537"/>
            <a:ext cx="10893915" cy="5938463"/>
          </a:xfrm>
          <a:prstGeom prst="rect">
            <a:avLst/>
          </a:prstGeom>
          <a:blipFill dpi="0" rotWithShape="1">
            <a:blip r:embed="rId2">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2178121" y="5751826"/>
            <a:ext cx="9513869" cy="692497"/>
          </a:xfrm>
          <a:prstGeom prst="rect">
            <a:avLst/>
          </a:prstGeom>
          <a:noFill/>
        </p:spPr>
        <p:txBody>
          <a:bodyPr wrap="square" rtlCol="0">
            <a:spAutoFit/>
          </a:bodyPr>
          <a:lstStyle/>
          <a:p>
            <a:pPr algn="r"/>
            <a:r>
              <a:rPr lang="en-US" sz="3900" b="1" dirty="0">
                <a:solidFill>
                  <a:schemeClr val="tx1">
                    <a:alpha val="7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720E70-56EB-42D6-915F-EA4C717EB9E4}" type="datetime1">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221612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408869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3696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25699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6C96A5-1280-4BBD-93AB-AD67D678B93B}" type="datetime1">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5952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10/17/2024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dirty="0"/>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 id="2147483692" r:id="rId18"/>
    <p:sldLayoutId id="2147483693" r:id="rId19"/>
    <p:sldLayoutId id="2147483694"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e.virginia.gov/home/showdocument?id=57168&amp;t=638612093472713232"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hyperlink" Target="https://www.doe.virginia.gov/home/showdocument?id=57166&amp;t=638612093466201052"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doe.virginia.gov/data-policy-funding/data-reports/data-collection/student-behavior-and-administrative-response-collection"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hyperlink" Target="mailto:resultshelp@doe.Virginia.gov" TargetMode="External"/><Relationship Id="rId4" Type="http://schemas.openxmlformats.org/officeDocument/2006/relationships/hyperlink" Target="mailto:patricia.mealy@doe.virginia.go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4211-01AA-D419-683B-5BFD7DC5B7D1}"/>
              </a:ext>
            </a:extLst>
          </p:cNvPr>
          <p:cNvSpPr>
            <a:spLocks noGrp="1"/>
          </p:cNvSpPr>
          <p:nvPr>
            <p:ph type="ctrTitle"/>
          </p:nvPr>
        </p:nvSpPr>
        <p:spPr>
          <a:xfrm>
            <a:off x="538840" y="530678"/>
            <a:ext cx="6768192" cy="3004455"/>
          </a:xfrm>
        </p:spPr>
        <p:txBody>
          <a:bodyPr>
            <a:normAutofit/>
          </a:bodyPr>
          <a:lstStyle/>
          <a:p>
            <a:r>
              <a:rPr lang="en-US" sz="4400" dirty="0"/>
              <a:t>Student Behavior and Administrative Response Data Collection </a:t>
            </a:r>
            <a:br>
              <a:rPr lang="en-US" dirty="0"/>
            </a:br>
            <a:endParaRPr lang="en-US" dirty="0"/>
          </a:p>
        </p:txBody>
      </p:sp>
      <p:sp>
        <p:nvSpPr>
          <p:cNvPr id="3" name="Subtitle 2">
            <a:extLst>
              <a:ext uri="{FF2B5EF4-FFF2-40B4-BE49-F238E27FC236}">
                <a16:creationId xmlns:a16="http://schemas.microsoft.com/office/drawing/2014/main" id="{193117BE-4F44-EA09-550A-35F60C5F0057}"/>
              </a:ext>
            </a:extLst>
          </p:cNvPr>
          <p:cNvSpPr>
            <a:spLocks noGrp="1"/>
          </p:cNvSpPr>
          <p:nvPr>
            <p:ph type="subTitle" idx="1"/>
          </p:nvPr>
        </p:nvSpPr>
        <p:spPr>
          <a:xfrm>
            <a:off x="585109" y="2694214"/>
            <a:ext cx="5584634" cy="587829"/>
          </a:xfrm>
        </p:spPr>
        <p:txBody>
          <a:bodyPr>
            <a:normAutofit fontScale="25000" lnSpcReduction="20000"/>
          </a:bodyPr>
          <a:lstStyle/>
          <a:p>
            <a:endParaRPr lang="en-US" dirty="0"/>
          </a:p>
          <a:p>
            <a:pPr algn="ctr"/>
            <a:r>
              <a:rPr lang="en-US" sz="9600" b="1" dirty="0"/>
              <a:t>2024 – 2025 Kick-off Webinar</a:t>
            </a:r>
          </a:p>
          <a:p>
            <a:pPr algn="ctr"/>
            <a:r>
              <a:rPr lang="en-US" sz="9600" b="1" dirty="0"/>
              <a:t>October 16, 2024</a:t>
            </a:r>
          </a:p>
          <a:p>
            <a:endParaRPr lang="en-US" sz="4400" b="1" dirty="0"/>
          </a:p>
          <a:p>
            <a:endParaRPr lang="en-US" sz="4400" b="1" dirty="0"/>
          </a:p>
        </p:txBody>
      </p:sp>
      <p:sp>
        <p:nvSpPr>
          <p:cNvPr id="4" name="Slide Number Placeholder 3">
            <a:extLst>
              <a:ext uri="{FF2B5EF4-FFF2-40B4-BE49-F238E27FC236}">
                <a16:creationId xmlns:a16="http://schemas.microsoft.com/office/drawing/2014/main" id="{0A08627E-81AC-D458-9445-E57055BBE497}"/>
              </a:ext>
            </a:extLst>
          </p:cNvPr>
          <p:cNvSpPr>
            <a:spLocks noGrp="1"/>
          </p:cNvSpPr>
          <p:nvPr>
            <p:ph type="sldNum" sz="quarter" idx="12"/>
          </p:nvPr>
        </p:nvSpPr>
        <p:spPr/>
        <p:txBody>
          <a:bodyPr/>
          <a:lstStyle/>
          <a:p>
            <a:fld id="{B2102BAA-C61A-4A39-BDF1-4340D572B82C}" type="slidenum">
              <a:rPr lang="en-US" smtClean="0"/>
              <a:t>1</a:t>
            </a:fld>
            <a:endParaRPr lang="en-US" dirty="0"/>
          </a:p>
        </p:txBody>
      </p:sp>
    </p:spTree>
    <p:extLst>
      <p:ext uri="{BB962C8B-B14F-4D97-AF65-F5344CB8AC3E}">
        <p14:creationId xmlns:p14="http://schemas.microsoft.com/office/powerpoint/2010/main" val="317358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a:spLocks noGrp="1"/>
          </p:cNvSpPr>
          <p:nvPr>
            <p:ph type="title" idx="4294967295"/>
          </p:nvPr>
        </p:nvSpPr>
        <p:spPr>
          <a:xfrm>
            <a:off x="0" y="0"/>
            <a:ext cx="12192000" cy="1128713"/>
          </a:xfrm>
          <a:prstGeom prst="rect">
            <a:avLst/>
          </a:prstGeom>
          <a:solidFill>
            <a:schemeClr val="tx1"/>
          </a:solidFill>
          <a:ln>
            <a:noFill/>
          </a:ln>
        </p:spPr>
        <p:txBody>
          <a:bodyPr spcFirstLastPara="1" wrap="square" lIns="91425" tIns="45700" rIns="91425" bIns="45700" anchor="ctr" anchorCtr="0">
            <a:normAutofit/>
          </a:bodyPr>
          <a:lstStyle/>
          <a:p>
            <a:pPr lvl="0" algn="ctr"/>
            <a:r>
              <a:rPr lang="en-US" dirty="0">
                <a:solidFill>
                  <a:schemeClr val="bg1"/>
                </a:solidFill>
              </a:rPr>
              <a:t>Sanction Fields (Cont.)</a:t>
            </a:r>
            <a:endParaRPr dirty="0">
              <a:solidFill>
                <a:schemeClr val="bg1"/>
              </a:solidFill>
            </a:endParaRPr>
          </a:p>
        </p:txBody>
      </p:sp>
      <p:sp>
        <p:nvSpPr>
          <p:cNvPr id="335" name="Google Shape;335;p41"/>
          <p:cNvSpPr txBox="1"/>
          <p:nvPr/>
        </p:nvSpPr>
        <p:spPr>
          <a:xfrm>
            <a:off x="483326" y="1379233"/>
            <a:ext cx="10489473" cy="707846"/>
          </a:xfrm>
          <a:prstGeom prst="rect">
            <a:avLst/>
          </a:prstGeom>
          <a:noFill/>
          <a:ln>
            <a:noFill/>
          </a:ln>
        </p:spPr>
        <p:txBody>
          <a:bodyPr spcFirstLastPara="1" wrap="square" lIns="91425" tIns="45700" rIns="91425" bIns="45700" anchor="t" anchorCtr="0">
            <a:spAutoFit/>
          </a:bodyPr>
          <a:lstStyle/>
          <a:p>
            <a:pPr lvl="2"/>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graphicFrame>
        <p:nvGraphicFramePr>
          <p:cNvPr id="3" name="Table 2">
            <a:extLst>
              <a:ext uri="{FF2B5EF4-FFF2-40B4-BE49-F238E27FC236}">
                <a16:creationId xmlns:a16="http://schemas.microsoft.com/office/drawing/2014/main" id="{BEDB2A02-70C4-D0FE-62B8-AF025A849FA8}"/>
              </a:ext>
            </a:extLst>
          </p:cNvPr>
          <p:cNvGraphicFramePr>
            <a:graphicFrameLocks noGrp="1"/>
          </p:cNvGraphicFramePr>
          <p:nvPr>
            <p:extLst>
              <p:ext uri="{D42A27DB-BD31-4B8C-83A1-F6EECF244321}">
                <p14:modId xmlns:p14="http://schemas.microsoft.com/office/powerpoint/2010/main" val="986042078"/>
              </p:ext>
            </p:extLst>
          </p:nvPr>
        </p:nvGraphicFramePr>
        <p:xfrm>
          <a:off x="271304" y="1353182"/>
          <a:ext cx="11487609" cy="3239619"/>
        </p:xfrm>
        <a:graphic>
          <a:graphicData uri="http://schemas.openxmlformats.org/drawingml/2006/table">
            <a:tbl>
              <a:tblPr>
                <a:tableStyleId>{5C22544A-7EE6-4342-B048-85BDC9FD1C3A}</a:tableStyleId>
              </a:tblPr>
              <a:tblGrid>
                <a:gridCol w="2260076">
                  <a:extLst>
                    <a:ext uri="{9D8B030D-6E8A-4147-A177-3AD203B41FA5}">
                      <a16:colId xmlns:a16="http://schemas.microsoft.com/office/drawing/2014/main" val="2799345381"/>
                    </a:ext>
                  </a:extLst>
                </a:gridCol>
                <a:gridCol w="7165278">
                  <a:extLst>
                    <a:ext uri="{9D8B030D-6E8A-4147-A177-3AD203B41FA5}">
                      <a16:colId xmlns:a16="http://schemas.microsoft.com/office/drawing/2014/main" val="1642350875"/>
                    </a:ext>
                  </a:extLst>
                </a:gridCol>
                <a:gridCol w="2062255">
                  <a:extLst>
                    <a:ext uri="{9D8B030D-6E8A-4147-A177-3AD203B41FA5}">
                      <a16:colId xmlns:a16="http://schemas.microsoft.com/office/drawing/2014/main" val="3316634878"/>
                    </a:ext>
                  </a:extLst>
                </a:gridCol>
              </a:tblGrid>
              <a:tr h="485829">
                <a:tc>
                  <a:txBody>
                    <a:bodyPr/>
                    <a:lstStyle/>
                    <a:p>
                      <a:pPr algn="ctr" fontAlgn="t"/>
                      <a:r>
                        <a:rPr lang="en-US" sz="2000" b="1" u="none" strike="noStrike" dirty="0">
                          <a:effectLst/>
                        </a:rPr>
                        <a:t>Data Element Name</a:t>
                      </a:r>
                      <a:endParaRPr lang="en-US" sz="2000" b="1" i="0" u="none" strike="noStrike" dirty="0">
                        <a:solidFill>
                          <a:srgbClr val="000000"/>
                        </a:solidFill>
                        <a:effectLst/>
                        <a:latin typeface="Arial" panose="020B0604020202020204" pitchFamily="34" charset="0"/>
                      </a:endParaRPr>
                    </a:p>
                  </a:txBody>
                  <a:tcPr marL="5295" marR="5295" marT="5295" marB="0">
                    <a:solidFill>
                      <a:schemeClr val="bg2"/>
                    </a:solidFill>
                  </a:tcPr>
                </a:tc>
                <a:tc>
                  <a:txBody>
                    <a:bodyPr/>
                    <a:lstStyle/>
                    <a:p>
                      <a:pPr algn="ctr" fontAlgn="t"/>
                      <a:r>
                        <a:rPr lang="en-US" sz="2000" b="1" u="none" strike="noStrike" dirty="0">
                          <a:effectLst/>
                        </a:rPr>
                        <a:t>Description</a:t>
                      </a:r>
                      <a:endParaRPr lang="en-US" sz="2000" b="1" i="0" u="none" strike="noStrike" dirty="0">
                        <a:solidFill>
                          <a:srgbClr val="000000"/>
                        </a:solidFill>
                        <a:effectLst/>
                        <a:latin typeface="Arial" panose="020B0604020202020204" pitchFamily="34" charset="0"/>
                      </a:endParaRPr>
                    </a:p>
                  </a:txBody>
                  <a:tcPr marL="5295" marR="5295" marT="5295" marB="0">
                    <a:solidFill>
                      <a:schemeClr val="bg2"/>
                    </a:solidFill>
                  </a:tcPr>
                </a:tc>
                <a:tc>
                  <a:txBody>
                    <a:bodyPr/>
                    <a:lstStyle/>
                    <a:p>
                      <a:pPr algn="ctr" fontAlgn="t"/>
                      <a:r>
                        <a:rPr lang="en-US" sz="2000" b="1" u="none" strike="noStrike" dirty="0">
                          <a:effectLst/>
                        </a:rPr>
                        <a:t>Report Data</a:t>
                      </a:r>
                      <a:endParaRPr lang="en-US" sz="2000" b="1" i="0" u="none" strike="noStrike" dirty="0">
                        <a:solidFill>
                          <a:srgbClr val="000000"/>
                        </a:solidFill>
                        <a:effectLst/>
                        <a:latin typeface="Arial" panose="020B0604020202020204" pitchFamily="34" charset="0"/>
                      </a:endParaRPr>
                    </a:p>
                  </a:txBody>
                  <a:tcPr marL="5295" marR="5295" marT="5295" marB="0">
                    <a:solidFill>
                      <a:schemeClr val="bg2"/>
                    </a:solidFill>
                  </a:tcPr>
                </a:tc>
                <a:extLst>
                  <a:ext uri="{0D108BD9-81ED-4DB2-BD59-A6C34878D82A}">
                    <a16:rowId xmlns:a16="http://schemas.microsoft.com/office/drawing/2014/main" val="1193619409"/>
                  </a:ext>
                </a:extLst>
              </a:tr>
              <a:tr h="1151633">
                <a:tc>
                  <a:txBody>
                    <a:bodyPr/>
                    <a:lstStyle/>
                    <a:p>
                      <a:pPr algn="l" fontAlgn="t"/>
                      <a:r>
                        <a:rPr lang="en-US" sz="2000" u="none" strike="noStrike" dirty="0">
                          <a:effectLst/>
                        </a:rPr>
                        <a:t>Class Removal (CR)</a:t>
                      </a:r>
                      <a:endParaRPr lang="en-US" sz="2000" b="0" i="0" u="none" strike="noStrike" dirty="0">
                        <a:solidFill>
                          <a:srgbClr val="000000"/>
                        </a:solidFill>
                        <a:effectLst/>
                        <a:latin typeface="Arial" panose="020B0604020202020204" pitchFamily="34" charset="0"/>
                      </a:endParaRPr>
                    </a:p>
                  </a:txBody>
                  <a:tcPr marR="5295" marT="5295" marB="0">
                    <a:solidFill>
                      <a:srgbClr val="B3DBFF"/>
                    </a:solidFill>
                  </a:tcPr>
                </a:tc>
                <a:tc>
                  <a:txBody>
                    <a:bodyPr/>
                    <a:lstStyle/>
                    <a:p>
                      <a:pPr algn="l" fontAlgn="t"/>
                      <a:r>
                        <a:rPr lang="en-US" sz="2000" u="none" strike="noStrike" dirty="0">
                          <a:effectLst/>
                        </a:rPr>
                        <a:t>Number of Days of Class Removal (less than 1/2 day) assigned as a disciplinary sanction for this specific Event. </a:t>
                      </a:r>
                      <a:br>
                        <a:rPr lang="en-US" sz="2000" u="none" strike="noStrike" dirty="0">
                          <a:effectLst/>
                        </a:rPr>
                      </a:br>
                      <a:br>
                        <a:rPr lang="en-US" sz="2000" u="none" strike="noStrike" dirty="0">
                          <a:effectLst/>
                        </a:rPr>
                      </a:br>
                      <a:br>
                        <a:rPr lang="en-US" sz="2000" u="none" strike="noStrike" dirty="0">
                          <a:effectLst/>
                        </a:rPr>
                      </a:br>
                      <a:endParaRPr lang="en-US" sz="2000" b="0" i="0" u="none" strike="noStrike" dirty="0">
                        <a:solidFill>
                          <a:srgbClr val="000000"/>
                        </a:solidFill>
                        <a:effectLst/>
                        <a:latin typeface="Arial" panose="020B0604020202020204" pitchFamily="34" charset="0"/>
                      </a:endParaRPr>
                    </a:p>
                  </a:txBody>
                  <a:tcPr marR="5295" marT="5295" marB="0">
                    <a:solidFill>
                      <a:srgbClr val="B3DBFF"/>
                    </a:solidFill>
                  </a:tcPr>
                </a:tc>
                <a:tc>
                  <a:txBody>
                    <a:bodyPr/>
                    <a:lstStyle/>
                    <a:p>
                      <a:pPr algn="ctr" fontAlgn="t"/>
                      <a:r>
                        <a:rPr lang="en-US" sz="2000" u="none" strike="noStrike" dirty="0">
                          <a:effectLst/>
                        </a:rPr>
                        <a:t>0-364</a:t>
                      </a:r>
                      <a:endParaRPr lang="en-US" sz="2000" b="0" i="0" u="none" strike="noStrike" dirty="0">
                        <a:solidFill>
                          <a:srgbClr val="000000"/>
                        </a:solidFill>
                        <a:effectLst/>
                        <a:latin typeface="Arial" panose="020B0604020202020204" pitchFamily="34" charset="0"/>
                      </a:endParaRPr>
                    </a:p>
                  </a:txBody>
                  <a:tcPr marL="5295" marR="5295" marT="5295" marB="0">
                    <a:solidFill>
                      <a:srgbClr val="B3DBFF"/>
                    </a:solidFill>
                  </a:tcPr>
                </a:tc>
                <a:extLst>
                  <a:ext uri="{0D108BD9-81ED-4DB2-BD59-A6C34878D82A}">
                    <a16:rowId xmlns:a16="http://schemas.microsoft.com/office/drawing/2014/main" val="1974729280"/>
                  </a:ext>
                </a:extLst>
              </a:tr>
              <a:tr h="991728">
                <a:tc>
                  <a:txBody>
                    <a:bodyPr/>
                    <a:lstStyle/>
                    <a:p>
                      <a:pPr algn="l" fontAlgn="t"/>
                      <a:r>
                        <a:rPr lang="en-US" sz="2000" u="none" strike="noStrike" dirty="0">
                          <a:effectLst/>
                        </a:rPr>
                        <a:t>In-School Suspension (ISS)</a:t>
                      </a:r>
                      <a:endParaRPr lang="en-US" sz="2000" b="0" i="0" u="none" strike="noStrike" dirty="0">
                        <a:solidFill>
                          <a:srgbClr val="000000"/>
                        </a:solidFill>
                        <a:effectLst/>
                        <a:latin typeface="Arial" panose="020B0604020202020204" pitchFamily="34" charset="0"/>
                      </a:endParaRPr>
                    </a:p>
                  </a:txBody>
                  <a:tcPr marR="5295" marT="5295" marB="0">
                    <a:solidFill>
                      <a:srgbClr val="B3DBFF"/>
                    </a:solidFill>
                  </a:tcPr>
                </a:tc>
                <a:tc>
                  <a:txBody>
                    <a:bodyPr/>
                    <a:lstStyle/>
                    <a:p>
                      <a:pPr algn="l" fontAlgn="t"/>
                      <a:r>
                        <a:rPr lang="en-US" sz="2000" u="none" strike="noStrike" dirty="0">
                          <a:effectLst/>
                        </a:rPr>
                        <a:t>Number of Days the student was assigned In-School Suspension (1/2 day or more) as a disciplinary sanction for this specific Event.</a:t>
                      </a:r>
                      <a:br>
                        <a:rPr lang="en-US" sz="2000" u="none" strike="noStrike" dirty="0">
                          <a:effectLst/>
                        </a:rPr>
                      </a:br>
                      <a:br>
                        <a:rPr lang="en-US" sz="2000" u="none" strike="noStrike" dirty="0">
                          <a:effectLst/>
                        </a:rPr>
                      </a:br>
                      <a:endParaRPr lang="en-US" sz="2000" b="0" i="0" u="none" strike="noStrike" dirty="0">
                        <a:solidFill>
                          <a:srgbClr val="000000"/>
                        </a:solidFill>
                        <a:effectLst/>
                        <a:latin typeface="Arial" panose="020B0604020202020204" pitchFamily="34" charset="0"/>
                      </a:endParaRPr>
                    </a:p>
                  </a:txBody>
                  <a:tcPr marR="5295" marT="5295" marB="0">
                    <a:solidFill>
                      <a:srgbClr val="B3DBFF"/>
                    </a:solidFill>
                  </a:tcPr>
                </a:tc>
                <a:tc>
                  <a:txBody>
                    <a:bodyPr/>
                    <a:lstStyle/>
                    <a:p>
                      <a:pPr algn="ctr" fontAlgn="t"/>
                      <a:r>
                        <a:rPr lang="en-US" sz="2000" u="none" strike="noStrike" dirty="0">
                          <a:effectLst/>
                        </a:rPr>
                        <a:t>0-364</a:t>
                      </a:r>
                      <a:endParaRPr lang="en-US" sz="2000" b="0" i="0" u="none" strike="noStrike" dirty="0">
                        <a:solidFill>
                          <a:srgbClr val="000000"/>
                        </a:solidFill>
                        <a:effectLst/>
                        <a:latin typeface="Arial" panose="020B0604020202020204" pitchFamily="34" charset="0"/>
                      </a:endParaRPr>
                    </a:p>
                  </a:txBody>
                  <a:tcPr marL="5295" marR="5295" marT="5295" marB="0">
                    <a:solidFill>
                      <a:srgbClr val="B3DBFF"/>
                    </a:solidFill>
                  </a:tcPr>
                </a:tc>
                <a:extLst>
                  <a:ext uri="{0D108BD9-81ED-4DB2-BD59-A6C34878D82A}">
                    <a16:rowId xmlns:a16="http://schemas.microsoft.com/office/drawing/2014/main" val="4157550386"/>
                  </a:ext>
                </a:extLst>
              </a:tr>
            </a:tbl>
          </a:graphicData>
        </a:graphic>
      </p:graphicFrame>
      <p:graphicFrame>
        <p:nvGraphicFramePr>
          <p:cNvPr id="339" name="TextBox 4">
            <a:extLst>
              <a:ext uri="{FF2B5EF4-FFF2-40B4-BE49-F238E27FC236}">
                <a16:creationId xmlns:a16="http://schemas.microsoft.com/office/drawing/2014/main" id="{EE43D8FF-DC8E-C2A5-003E-45D7C822EC0F}"/>
              </a:ext>
            </a:extLst>
          </p:cNvPr>
          <p:cNvGraphicFramePr/>
          <p:nvPr>
            <p:extLst>
              <p:ext uri="{D42A27DB-BD31-4B8C-83A1-F6EECF244321}">
                <p14:modId xmlns:p14="http://schemas.microsoft.com/office/powerpoint/2010/main" val="1049609609"/>
              </p:ext>
            </p:extLst>
          </p:nvPr>
        </p:nvGraphicFramePr>
        <p:xfrm>
          <a:off x="200025" y="4695826"/>
          <a:ext cx="11687175" cy="2028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0064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a:spLocks noGrp="1"/>
          </p:cNvSpPr>
          <p:nvPr>
            <p:ph type="title" idx="4294967295"/>
          </p:nvPr>
        </p:nvSpPr>
        <p:spPr>
          <a:xfrm>
            <a:off x="0" y="0"/>
            <a:ext cx="12192000" cy="1128713"/>
          </a:xfrm>
          <a:prstGeom prst="rect">
            <a:avLst/>
          </a:prstGeom>
          <a:solidFill>
            <a:schemeClr val="tx1"/>
          </a:solidFill>
          <a:ln>
            <a:noFill/>
          </a:ln>
        </p:spPr>
        <p:txBody>
          <a:bodyPr spcFirstLastPara="1" wrap="square" lIns="91425" tIns="45700" rIns="91425" bIns="45700" anchor="ctr" anchorCtr="0">
            <a:normAutofit/>
          </a:bodyPr>
          <a:lstStyle/>
          <a:p>
            <a:pPr lvl="0" algn="ctr"/>
            <a:r>
              <a:rPr lang="en-US" dirty="0">
                <a:solidFill>
                  <a:schemeClr val="bg1"/>
                </a:solidFill>
              </a:rPr>
              <a:t>Sanction Fields (Cont.)</a:t>
            </a:r>
            <a:endParaRPr dirty="0">
              <a:solidFill>
                <a:schemeClr val="bg1"/>
              </a:solidFill>
            </a:endParaRPr>
          </a:p>
        </p:txBody>
      </p:sp>
      <p:sp>
        <p:nvSpPr>
          <p:cNvPr id="335" name="Google Shape;335;p41"/>
          <p:cNvSpPr txBox="1"/>
          <p:nvPr/>
        </p:nvSpPr>
        <p:spPr>
          <a:xfrm>
            <a:off x="483326" y="1379233"/>
            <a:ext cx="10489473" cy="707846"/>
          </a:xfrm>
          <a:prstGeom prst="rect">
            <a:avLst/>
          </a:prstGeom>
          <a:noFill/>
          <a:ln>
            <a:noFill/>
          </a:ln>
        </p:spPr>
        <p:txBody>
          <a:bodyPr spcFirstLastPara="1" wrap="square" lIns="91425" tIns="45700" rIns="91425" bIns="45700" anchor="t" anchorCtr="0">
            <a:spAutoFit/>
          </a:bodyPr>
          <a:lstStyle/>
          <a:p>
            <a:pPr lvl="2"/>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sp>
        <p:nvSpPr>
          <p:cNvPr id="4" name="TextBox 3">
            <a:extLst>
              <a:ext uri="{FF2B5EF4-FFF2-40B4-BE49-F238E27FC236}">
                <a16:creationId xmlns:a16="http://schemas.microsoft.com/office/drawing/2014/main" id="{E3FDFAAA-2385-6B6C-C6CD-97F0F33AA94A}"/>
              </a:ext>
            </a:extLst>
          </p:cNvPr>
          <p:cNvSpPr txBox="1"/>
          <p:nvPr/>
        </p:nvSpPr>
        <p:spPr>
          <a:xfrm>
            <a:off x="871864" y="5560813"/>
            <a:ext cx="10538331" cy="646331"/>
          </a:xfrm>
          <a:prstGeom prst="rect">
            <a:avLst/>
          </a:prstGeom>
          <a:noFill/>
        </p:spPr>
        <p:txBody>
          <a:bodyPr wrap="square" rtlCol="0">
            <a:spAutoFit/>
          </a:bodyPr>
          <a:lstStyle/>
          <a:p>
            <a:r>
              <a:rPr lang="en-US" dirty="0"/>
              <a:t>Partial Days should be reported to the nearest hundredth place (2 decimal places).  For example, use 0.5 for a half day, 0.17 to represent 1 hour in a 6-hour day, 0.17 to represent 1 period in a 6-period day, etc.</a:t>
            </a:r>
          </a:p>
        </p:txBody>
      </p:sp>
      <p:graphicFrame>
        <p:nvGraphicFramePr>
          <p:cNvPr id="2" name="Table 1">
            <a:extLst>
              <a:ext uri="{FF2B5EF4-FFF2-40B4-BE49-F238E27FC236}">
                <a16:creationId xmlns:a16="http://schemas.microsoft.com/office/drawing/2014/main" id="{B61A47BE-EB60-6B3F-F7C7-761355B9E41B}"/>
              </a:ext>
            </a:extLst>
          </p:cNvPr>
          <p:cNvGraphicFramePr>
            <a:graphicFrameLocks noGrp="1"/>
          </p:cNvGraphicFramePr>
          <p:nvPr>
            <p:extLst>
              <p:ext uri="{D42A27DB-BD31-4B8C-83A1-F6EECF244321}">
                <p14:modId xmlns:p14="http://schemas.microsoft.com/office/powerpoint/2010/main" val="2808790786"/>
              </p:ext>
            </p:extLst>
          </p:nvPr>
        </p:nvGraphicFramePr>
        <p:xfrm>
          <a:off x="261256" y="1308091"/>
          <a:ext cx="11565653" cy="5343555"/>
        </p:xfrm>
        <a:graphic>
          <a:graphicData uri="http://schemas.openxmlformats.org/drawingml/2006/table">
            <a:tbl>
              <a:tblPr>
                <a:tableStyleId>{5C22544A-7EE6-4342-B048-85BDC9FD1C3A}</a:tableStyleId>
              </a:tblPr>
              <a:tblGrid>
                <a:gridCol w="2275431">
                  <a:extLst>
                    <a:ext uri="{9D8B030D-6E8A-4147-A177-3AD203B41FA5}">
                      <a16:colId xmlns:a16="http://schemas.microsoft.com/office/drawing/2014/main" val="1542264259"/>
                    </a:ext>
                  </a:extLst>
                </a:gridCol>
                <a:gridCol w="7752825">
                  <a:extLst>
                    <a:ext uri="{9D8B030D-6E8A-4147-A177-3AD203B41FA5}">
                      <a16:colId xmlns:a16="http://schemas.microsoft.com/office/drawing/2014/main" val="3169383020"/>
                    </a:ext>
                  </a:extLst>
                </a:gridCol>
                <a:gridCol w="1537397">
                  <a:extLst>
                    <a:ext uri="{9D8B030D-6E8A-4147-A177-3AD203B41FA5}">
                      <a16:colId xmlns:a16="http://schemas.microsoft.com/office/drawing/2014/main" val="2395078214"/>
                    </a:ext>
                  </a:extLst>
                </a:gridCol>
              </a:tblGrid>
              <a:tr h="413254">
                <a:tc>
                  <a:txBody>
                    <a:bodyPr/>
                    <a:lstStyle/>
                    <a:p>
                      <a:pPr algn="ctr" fontAlgn="t"/>
                      <a:r>
                        <a:rPr lang="en-US" sz="2000" b="1" u="none" strike="noStrike" dirty="0">
                          <a:effectLst/>
                        </a:rPr>
                        <a:t>Data Element Name</a:t>
                      </a:r>
                      <a:endParaRPr lang="en-US" sz="2000" b="1" i="0" u="none" strike="noStrike" dirty="0">
                        <a:solidFill>
                          <a:srgbClr val="000000"/>
                        </a:solidFill>
                        <a:effectLst/>
                        <a:latin typeface="Arial" panose="020B0604020202020204" pitchFamily="34" charset="0"/>
                      </a:endParaRPr>
                    </a:p>
                  </a:txBody>
                  <a:tcPr marL="5295" marR="5295" marT="5295" marB="0">
                    <a:noFill/>
                  </a:tcPr>
                </a:tc>
                <a:tc>
                  <a:txBody>
                    <a:bodyPr/>
                    <a:lstStyle/>
                    <a:p>
                      <a:pPr algn="ctr" fontAlgn="t"/>
                      <a:r>
                        <a:rPr lang="en-US" sz="2000" b="1" u="none" strike="noStrike" dirty="0">
                          <a:effectLst/>
                        </a:rPr>
                        <a:t>Description</a:t>
                      </a:r>
                      <a:endParaRPr lang="en-US" sz="2000" b="1" i="0" u="none" strike="noStrike" dirty="0">
                        <a:solidFill>
                          <a:srgbClr val="000000"/>
                        </a:solidFill>
                        <a:effectLst/>
                        <a:latin typeface="Arial" panose="020B0604020202020204" pitchFamily="34" charset="0"/>
                      </a:endParaRPr>
                    </a:p>
                  </a:txBody>
                  <a:tcPr marL="5295" marR="5295" marT="5295" marB="0">
                    <a:noFill/>
                  </a:tcPr>
                </a:tc>
                <a:tc>
                  <a:txBody>
                    <a:bodyPr/>
                    <a:lstStyle/>
                    <a:p>
                      <a:pPr algn="ctr" fontAlgn="t"/>
                      <a:r>
                        <a:rPr lang="en-US" sz="2000" b="1" u="none" strike="noStrike" dirty="0">
                          <a:effectLst/>
                        </a:rPr>
                        <a:t>Report Data</a:t>
                      </a:r>
                      <a:endParaRPr lang="en-US" sz="2000" b="1" i="0" u="none" strike="noStrike" dirty="0">
                        <a:solidFill>
                          <a:srgbClr val="000000"/>
                        </a:solidFill>
                        <a:effectLst/>
                        <a:latin typeface="Arial" panose="020B0604020202020204" pitchFamily="34" charset="0"/>
                      </a:endParaRPr>
                    </a:p>
                  </a:txBody>
                  <a:tcPr marL="5295" marR="5295" marT="5295" marB="0">
                    <a:noFill/>
                  </a:tcPr>
                </a:tc>
                <a:extLst>
                  <a:ext uri="{0D108BD9-81ED-4DB2-BD59-A6C34878D82A}">
                    <a16:rowId xmlns:a16="http://schemas.microsoft.com/office/drawing/2014/main" val="294529078"/>
                  </a:ext>
                </a:extLst>
              </a:tr>
              <a:tr h="1566507">
                <a:tc>
                  <a:txBody>
                    <a:bodyPr/>
                    <a:lstStyle/>
                    <a:p>
                      <a:pPr algn="l" fontAlgn="t"/>
                      <a:r>
                        <a:rPr lang="en-US" sz="1800" u="none" strike="noStrike" dirty="0">
                          <a:effectLst/>
                        </a:rPr>
                        <a:t>OSS by Sch Admin (STS)</a:t>
                      </a:r>
                      <a:endParaRPr lang="en-US" sz="1800" b="0" i="0" u="none" strike="noStrike" dirty="0">
                        <a:solidFill>
                          <a:srgbClr val="000000"/>
                        </a:solidFill>
                        <a:effectLst/>
                        <a:latin typeface="Arial" panose="020B0604020202020204" pitchFamily="34" charset="0"/>
                      </a:endParaRPr>
                    </a:p>
                  </a:txBody>
                  <a:tcPr marR="5295" marT="5295" marB="0">
                    <a:solidFill>
                      <a:srgbClr val="B3DBFF"/>
                    </a:solidFill>
                  </a:tcPr>
                </a:tc>
                <a:tc>
                  <a:txBody>
                    <a:bodyPr/>
                    <a:lstStyle/>
                    <a:p>
                      <a:pPr algn="l" fontAlgn="t"/>
                      <a:r>
                        <a:rPr lang="en-US" sz="1800" u="none" strike="noStrike" dirty="0">
                          <a:effectLst/>
                        </a:rPr>
                        <a:t>Number of Days the student was suspended from school by an authorized school-level administrator as a disciplinary sanction for this specific Event. The amount of time reported should align with the definition of short-term suspension, as per the Code of Virginia, § 22.1-277.04.</a:t>
                      </a:r>
                      <a:br>
                        <a:rPr lang="en-US" sz="1800" u="none" strike="noStrike" dirty="0">
                          <a:effectLst/>
                        </a:rPr>
                      </a:br>
                      <a:endParaRPr lang="en-US" sz="1800" b="0" i="0" u="none" strike="noStrike" dirty="0">
                        <a:solidFill>
                          <a:srgbClr val="000000"/>
                        </a:solidFill>
                        <a:effectLst/>
                        <a:latin typeface="Arial" panose="020B0604020202020204" pitchFamily="34" charset="0"/>
                      </a:endParaRPr>
                    </a:p>
                  </a:txBody>
                  <a:tcPr marR="5295" marT="5295" marB="0">
                    <a:solidFill>
                      <a:srgbClr val="B3DBFF"/>
                    </a:solidFill>
                  </a:tcPr>
                </a:tc>
                <a:tc>
                  <a:txBody>
                    <a:bodyPr/>
                    <a:lstStyle/>
                    <a:p>
                      <a:pPr algn="ctr" fontAlgn="t"/>
                      <a:r>
                        <a:rPr lang="en-US" sz="1800" u="none" strike="noStrike" dirty="0">
                          <a:effectLst/>
                        </a:rPr>
                        <a:t>0-364</a:t>
                      </a:r>
                      <a:endParaRPr lang="en-US" sz="1800" b="0" i="0" u="none" strike="noStrike" dirty="0">
                        <a:solidFill>
                          <a:srgbClr val="000000"/>
                        </a:solidFill>
                        <a:effectLst/>
                        <a:latin typeface="Arial" panose="020B0604020202020204" pitchFamily="34" charset="0"/>
                      </a:endParaRPr>
                    </a:p>
                  </a:txBody>
                  <a:tcPr marL="5295" marR="5295" marT="5295" marB="0">
                    <a:solidFill>
                      <a:srgbClr val="B3DBFF"/>
                    </a:solidFill>
                  </a:tcPr>
                </a:tc>
                <a:extLst>
                  <a:ext uri="{0D108BD9-81ED-4DB2-BD59-A6C34878D82A}">
                    <a16:rowId xmlns:a16="http://schemas.microsoft.com/office/drawing/2014/main" val="978659257"/>
                  </a:ext>
                </a:extLst>
              </a:tr>
              <a:tr h="1438259">
                <a:tc>
                  <a:txBody>
                    <a:bodyPr/>
                    <a:lstStyle/>
                    <a:p>
                      <a:pPr algn="l" fontAlgn="t"/>
                      <a:r>
                        <a:rPr lang="en-US" sz="1800" u="none" strike="noStrike" dirty="0">
                          <a:effectLst/>
                        </a:rPr>
                        <a:t>OSS by Div Admin (LTS)</a:t>
                      </a:r>
                      <a:endParaRPr lang="en-US" sz="1800" b="0" i="0" u="none" strike="noStrike" dirty="0">
                        <a:solidFill>
                          <a:srgbClr val="000000"/>
                        </a:solidFill>
                        <a:effectLst/>
                        <a:latin typeface="Arial" panose="020B0604020202020204" pitchFamily="34" charset="0"/>
                      </a:endParaRPr>
                    </a:p>
                  </a:txBody>
                  <a:tcPr marR="5295" marT="5295" marB="0">
                    <a:solidFill>
                      <a:srgbClr val="B3DBFF"/>
                    </a:solidFill>
                  </a:tcPr>
                </a:tc>
                <a:tc>
                  <a:txBody>
                    <a:bodyPr/>
                    <a:lstStyle/>
                    <a:p>
                      <a:pPr algn="l" fontAlgn="t"/>
                      <a:r>
                        <a:rPr lang="en-US" sz="1800" u="none" strike="noStrike" dirty="0">
                          <a:effectLst/>
                        </a:rPr>
                        <a:t>Number of Days the student was suspended from school by the division superintendent, a hearing officer, or an authorized designee as a disciplinary sanction for this specific Event. The amount of time reported should align with the definition of long-term suspension, as per the Code of Virginia, § 22.1-277.05</a:t>
                      </a:r>
                      <a:br>
                        <a:rPr lang="en-US" sz="1800" u="none" strike="noStrike" dirty="0">
                          <a:effectLst/>
                        </a:rPr>
                      </a:br>
                      <a:endParaRPr lang="en-US" sz="1800" b="0" i="0" u="none" strike="noStrike" dirty="0">
                        <a:solidFill>
                          <a:srgbClr val="000000"/>
                        </a:solidFill>
                        <a:effectLst/>
                        <a:latin typeface="Arial" panose="020B0604020202020204" pitchFamily="34" charset="0"/>
                      </a:endParaRPr>
                    </a:p>
                  </a:txBody>
                  <a:tcPr marR="5295" marT="5295" marB="0">
                    <a:solidFill>
                      <a:srgbClr val="B3DBFF"/>
                    </a:solidFill>
                  </a:tcPr>
                </a:tc>
                <a:tc>
                  <a:txBody>
                    <a:bodyPr/>
                    <a:lstStyle/>
                    <a:p>
                      <a:pPr algn="ctr" fontAlgn="t"/>
                      <a:r>
                        <a:rPr lang="en-US" sz="1800" u="none" strike="noStrike" dirty="0">
                          <a:effectLst/>
                        </a:rPr>
                        <a:t>0-364</a:t>
                      </a:r>
                      <a:endParaRPr lang="en-US" sz="1800" b="0" i="0" u="none" strike="noStrike" dirty="0">
                        <a:solidFill>
                          <a:srgbClr val="000000"/>
                        </a:solidFill>
                        <a:effectLst/>
                        <a:latin typeface="Arial" panose="020B0604020202020204" pitchFamily="34" charset="0"/>
                      </a:endParaRPr>
                    </a:p>
                  </a:txBody>
                  <a:tcPr marL="5295" marR="5295" marT="5295" marB="0">
                    <a:solidFill>
                      <a:srgbClr val="B3DBFF"/>
                    </a:solidFill>
                  </a:tcPr>
                </a:tc>
                <a:extLst>
                  <a:ext uri="{0D108BD9-81ED-4DB2-BD59-A6C34878D82A}">
                    <a16:rowId xmlns:a16="http://schemas.microsoft.com/office/drawing/2014/main" val="637343347"/>
                  </a:ext>
                </a:extLst>
              </a:tr>
              <a:tr h="1885488">
                <a:tc>
                  <a:txBody>
                    <a:bodyPr/>
                    <a:lstStyle/>
                    <a:p>
                      <a:pPr algn="l" fontAlgn="t"/>
                      <a:r>
                        <a:rPr lang="en-US" sz="1800" u="none" strike="noStrike" dirty="0">
                          <a:effectLst/>
                        </a:rPr>
                        <a:t>OSS by Sch Board</a:t>
                      </a:r>
                      <a:endParaRPr lang="en-US" sz="1800" b="0" i="0" u="none" strike="noStrike" dirty="0">
                        <a:solidFill>
                          <a:srgbClr val="000000"/>
                        </a:solidFill>
                        <a:effectLst/>
                        <a:latin typeface="Arial" panose="020B0604020202020204" pitchFamily="34" charset="0"/>
                      </a:endParaRPr>
                    </a:p>
                  </a:txBody>
                  <a:tcPr marR="5295" marT="5295" marB="0">
                    <a:solidFill>
                      <a:srgbClr val="B3DBFF"/>
                    </a:solidFill>
                  </a:tcPr>
                </a:tc>
                <a:tc>
                  <a:txBody>
                    <a:bodyPr/>
                    <a:lstStyle/>
                    <a:p>
                      <a:pPr algn="l" fontAlgn="t"/>
                      <a:r>
                        <a:rPr lang="en-US" sz="1800" u="none" strike="noStrike" dirty="0">
                          <a:effectLst/>
                        </a:rPr>
                        <a:t>Number of Days the student was suspended or expelled by the local school board as a disciplinary sanction for this specific Event. The amount of time reported should align with the definition of long-term suspension or expulsion, as per the Code of Virginia, § 22.1-277.04, §22.1-277.05, 22.1-277.06, 22.1-277.07, and 22.1-277.08.</a:t>
                      </a:r>
                      <a:br>
                        <a:rPr lang="en-US" sz="1800" u="none" strike="noStrike" dirty="0">
                          <a:effectLst/>
                        </a:rPr>
                      </a:br>
                      <a:br>
                        <a:rPr lang="en-US" sz="1800" u="none" strike="noStrike" dirty="0">
                          <a:effectLst/>
                        </a:rPr>
                      </a:br>
                      <a:endParaRPr lang="en-US" sz="1800" b="0" i="0" u="none" strike="noStrike" dirty="0">
                        <a:solidFill>
                          <a:srgbClr val="000000"/>
                        </a:solidFill>
                        <a:effectLst/>
                        <a:latin typeface="Arial" panose="020B0604020202020204" pitchFamily="34" charset="0"/>
                      </a:endParaRPr>
                    </a:p>
                  </a:txBody>
                  <a:tcPr marR="5295" marT="5295" marB="0">
                    <a:solidFill>
                      <a:srgbClr val="B3DBFF"/>
                    </a:solidFill>
                  </a:tcPr>
                </a:tc>
                <a:tc>
                  <a:txBody>
                    <a:bodyPr/>
                    <a:lstStyle/>
                    <a:p>
                      <a:pPr algn="ctr" fontAlgn="t"/>
                      <a:r>
                        <a:rPr lang="en-US" sz="1800" u="none" strike="noStrike" dirty="0">
                          <a:effectLst/>
                        </a:rPr>
                        <a:t>0-365</a:t>
                      </a:r>
                      <a:endParaRPr lang="en-US" sz="1800" b="0" i="0" u="none" strike="noStrike" dirty="0">
                        <a:solidFill>
                          <a:srgbClr val="000000"/>
                        </a:solidFill>
                        <a:effectLst/>
                        <a:latin typeface="Arial" panose="020B0604020202020204" pitchFamily="34" charset="0"/>
                      </a:endParaRPr>
                    </a:p>
                  </a:txBody>
                  <a:tcPr marL="5295" marR="5295" marT="5295" marB="0">
                    <a:solidFill>
                      <a:srgbClr val="B3DBFF"/>
                    </a:solidFill>
                  </a:tcPr>
                </a:tc>
                <a:extLst>
                  <a:ext uri="{0D108BD9-81ED-4DB2-BD59-A6C34878D82A}">
                    <a16:rowId xmlns:a16="http://schemas.microsoft.com/office/drawing/2014/main" val="969292826"/>
                  </a:ext>
                </a:extLst>
              </a:tr>
            </a:tbl>
          </a:graphicData>
        </a:graphic>
      </p:graphicFrame>
    </p:spTree>
    <p:extLst>
      <p:ext uri="{BB962C8B-B14F-4D97-AF65-F5344CB8AC3E}">
        <p14:creationId xmlns:p14="http://schemas.microsoft.com/office/powerpoint/2010/main" val="437599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a:spLocks noGrp="1"/>
          </p:cNvSpPr>
          <p:nvPr>
            <p:ph type="title" idx="4294967295"/>
          </p:nvPr>
        </p:nvSpPr>
        <p:spPr>
          <a:xfrm>
            <a:off x="0" y="0"/>
            <a:ext cx="12192000" cy="1128713"/>
          </a:xfrm>
          <a:prstGeom prst="rect">
            <a:avLst/>
          </a:prstGeom>
          <a:solidFill>
            <a:schemeClr val="tx1"/>
          </a:solidFill>
          <a:ln>
            <a:noFill/>
          </a:ln>
        </p:spPr>
        <p:txBody>
          <a:bodyPr spcFirstLastPara="1" wrap="square" lIns="91425" tIns="45700" rIns="91425" bIns="45700" anchor="ctr" anchorCtr="0">
            <a:normAutofit/>
          </a:bodyPr>
          <a:lstStyle/>
          <a:p>
            <a:pPr lvl="0" algn="ctr"/>
            <a:r>
              <a:rPr lang="en-US" dirty="0">
                <a:solidFill>
                  <a:schemeClr val="bg1"/>
                </a:solidFill>
              </a:rPr>
              <a:t>Sanction Fields (Cont.)</a:t>
            </a:r>
            <a:endParaRPr dirty="0">
              <a:solidFill>
                <a:schemeClr val="bg1"/>
              </a:solidFill>
            </a:endParaRPr>
          </a:p>
        </p:txBody>
      </p:sp>
      <p:sp>
        <p:nvSpPr>
          <p:cNvPr id="335" name="Google Shape;335;p41"/>
          <p:cNvSpPr txBox="1"/>
          <p:nvPr/>
        </p:nvSpPr>
        <p:spPr>
          <a:xfrm>
            <a:off x="483326" y="1379233"/>
            <a:ext cx="10489473" cy="707846"/>
          </a:xfrm>
          <a:prstGeom prst="rect">
            <a:avLst/>
          </a:prstGeom>
          <a:noFill/>
          <a:ln>
            <a:noFill/>
          </a:ln>
        </p:spPr>
        <p:txBody>
          <a:bodyPr spcFirstLastPara="1" wrap="square" lIns="91425" tIns="45700" rIns="91425" bIns="45700" anchor="t" anchorCtr="0">
            <a:spAutoFit/>
          </a:bodyPr>
          <a:lstStyle/>
          <a:p>
            <a:pPr lvl="2"/>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graphicFrame>
        <p:nvGraphicFramePr>
          <p:cNvPr id="3" name="Table 2">
            <a:extLst>
              <a:ext uri="{FF2B5EF4-FFF2-40B4-BE49-F238E27FC236}">
                <a16:creationId xmlns:a16="http://schemas.microsoft.com/office/drawing/2014/main" id="{5BC43EF5-F991-125C-C3CB-084DB8E3E2C5}"/>
              </a:ext>
            </a:extLst>
          </p:cNvPr>
          <p:cNvGraphicFramePr>
            <a:graphicFrameLocks noGrp="1"/>
          </p:cNvGraphicFramePr>
          <p:nvPr>
            <p:extLst>
              <p:ext uri="{D42A27DB-BD31-4B8C-83A1-F6EECF244321}">
                <p14:modId xmlns:p14="http://schemas.microsoft.com/office/powerpoint/2010/main" val="1885166244"/>
              </p:ext>
            </p:extLst>
          </p:nvPr>
        </p:nvGraphicFramePr>
        <p:xfrm>
          <a:off x="174171" y="1233204"/>
          <a:ext cx="11782698" cy="5210170"/>
        </p:xfrm>
        <a:graphic>
          <a:graphicData uri="http://schemas.openxmlformats.org/drawingml/2006/table">
            <a:tbl>
              <a:tblPr>
                <a:tableStyleId>{5C22544A-7EE6-4342-B048-85BDC9FD1C3A}</a:tableStyleId>
              </a:tblPr>
              <a:tblGrid>
                <a:gridCol w="2318132">
                  <a:extLst>
                    <a:ext uri="{9D8B030D-6E8A-4147-A177-3AD203B41FA5}">
                      <a16:colId xmlns:a16="http://schemas.microsoft.com/office/drawing/2014/main" val="1005426827"/>
                    </a:ext>
                  </a:extLst>
                </a:gridCol>
                <a:gridCol w="8080495">
                  <a:extLst>
                    <a:ext uri="{9D8B030D-6E8A-4147-A177-3AD203B41FA5}">
                      <a16:colId xmlns:a16="http://schemas.microsoft.com/office/drawing/2014/main" val="1403783847"/>
                    </a:ext>
                  </a:extLst>
                </a:gridCol>
                <a:gridCol w="1384071">
                  <a:extLst>
                    <a:ext uri="{9D8B030D-6E8A-4147-A177-3AD203B41FA5}">
                      <a16:colId xmlns:a16="http://schemas.microsoft.com/office/drawing/2014/main" val="2528619890"/>
                    </a:ext>
                  </a:extLst>
                </a:gridCol>
              </a:tblGrid>
              <a:tr h="426042">
                <a:tc>
                  <a:txBody>
                    <a:bodyPr/>
                    <a:lstStyle/>
                    <a:p>
                      <a:pPr algn="ctr" fontAlgn="t"/>
                      <a:r>
                        <a:rPr lang="en-US" sz="2000" b="1" u="none" strike="noStrike" dirty="0">
                          <a:effectLst/>
                        </a:rPr>
                        <a:t>Data Element Name</a:t>
                      </a:r>
                      <a:endParaRPr lang="en-US" sz="2000" b="1" i="0" u="none" strike="noStrike" dirty="0">
                        <a:solidFill>
                          <a:srgbClr val="000000"/>
                        </a:solidFill>
                        <a:effectLst/>
                        <a:latin typeface="Arial" panose="020B0604020202020204" pitchFamily="34" charset="0"/>
                      </a:endParaRPr>
                    </a:p>
                  </a:txBody>
                  <a:tcPr marL="5295" marR="5295" marT="5295" marB="0">
                    <a:noFill/>
                  </a:tcPr>
                </a:tc>
                <a:tc>
                  <a:txBody>
                    <a:bodyPr/>
                    <a:lstStyle/>
                    <a:p>
                      <a:pPr algn="ctr" fontAlgn="t"/>
                      <a:r>
                        <a:rPr lang="en-US" sz="2000" b="1" u="none" strike="noStrike" dirty="0">
                          <a:effectLst/>
                        </a:rPr>
                        <a:t>Description</a:t>
                      </a:r>
                      <a:endParaRPr lang="en-US" sz="2000" b="1" i="0" u="none" strike="noStrike" dirty="0">
                        <a:solidFill>
                          <a:srgbClr val="000000"/>
                        </a:solidFill>
                        <a:effectLst/>
                        <a:latin typeface="Arial" panose="020B0604020202020204" pitchFamily="34" charset="0"/>
                      </a:endParaRPr>
                    </a:p>
                  </a:txBody>
                  <a:tcPr marL="5295" marR="5295" marT="5295" marB="0">
                    <a:noFill/>
                  </a:tcPr>
                </a:tc>
                <a:tc>
                  <a:txBody>
                    <a:bodyPr/>
                    <a:lstStyle/>
                    <a:p>
                      <a:pPr algn="ctr" fontAlgn="t"/>
                      <a:r>
                        <a:rPr lang="en-US" sz="2000" b="1" u="none" strike="noStrike" dirty="0">
                          <a:effectLst/>
                        </a:rPr>
                        <a:t>Report Data</a:t>
                      </a:r>
                      <a:endParaRPr lang="en-US" sz="2000" b="1" i="0" u="none" strike="noStrike" dirty="0">
                        <a:solidFill>
                          <a:srgbClr val="000000"/>
                        </a:solidFill>
                        <a:effectLst/>
                        <a:latin typeface="Arial" panose="020B0604020202020204" pitchFamily="34" charset="0"/>
                      </a:endParaRPr>
                    </a:p>
                  </a:txBody>
                  <a:tcPr marL="5295" marR="5295" marT="5295" marB="0">
                    <a:noFill/>
                  </a:tcPr>
                </a:tc>
                <a:extLst>
                  <a:ext uri="{0D108BD9-81ED-4DB2-BD59-A6C34878D82A}">
                    <a16:rowId xmlns:a16="http://schemas.microsoft.com/office/drawing/2014/main" val="1704090326"/>
                  </a:ext>
                </a:extLst>
              </a:tr>
              <a:tr h="897292">
                <a:tc>
                  <a:txBody>
                    <a:bodyPr/>
                    <a:lstStyle/>
                    <a:p>
                      <a:pPr algn="l" fontAlgn="t"/>
                      <a:r>
                        <a:rPr lang="en-US" sz="1800" u="none" strike="noStrike" dirty="0">
                          <a:effectLst/>
                        </a:rPr>
                        <a:t>Alt Placement by Div Admin (ALT)</a:t>
                      </a:r>
                      <a:endParaRPr lang="en-US" sz="1800" b="0" i="0" u="none" strike="noStrike" dirty="0">
                        <a:solidFill>
                          <a:srgbClr val="000000"/>
                        </a:solidFill>
                        <a:effectLst/>
                        <a:latin typeface="Arial" panose="020B0604020202020204" pitchFamily="34" charset="0"/>
                      </a:endParaRPr>
                    </a:p>
                  </a:txBody>
                  <a:tcPr marR="5295" marT="5295" marB="0">
                    <a:solidFill>
                      <a:schemeClr val="accent4">
                        <a:lumMod val="20000"/>
                        <a:lumOff val="80000"/>
                      </a:schemeClr>
                    </a:solidFill>
                  </a:tcPr>
                </a:tc>
                <a:tc>
                  <a:txBody>
                    <a:bodyPr/>
                    <a:lstStyle/>
                    <a:p>
                      <a:pPr algn="l" fontAlgn="t"/>
                      <a:r>
                        <a:rPr lang="en-US" sz="1800" u="none" strike="noStrike" dirty="0">
                          <a:effectLst/>
                        </a:rPr>
                        <a:t>Number of Days the student was placed in an alternative education program by the division superintendent, a hearing officer, or an authorized designee.  An Alt placement by Division Administrator is a disciplinary sanction that can be used in conjunction with, in lieu of, or in addition to the LTS for this specific Event. The amount of time reported should align with the definition of long-term suspension, as per the Code of Virginia, § 22.1-277.05.</a:t>
                      </a:r>
                      <a:br>
                        <a:rPr lang="en-US" sz="1800" u="none" strike="noStrike" dirty="0">
                          <a:effectLst/>
                        </a:rPr>
                      </a:br>
                      <a:br>
                        <a:rPr lang="en-US" sz="1800" u="none" strike="noStrike" dirty="0">
                          <a:effectLst/>
                        </a:rPr>
                      </a:br>
                      <a:endParaRPr lang="en-US" sz="1800" b="0" i="0" u="none" strike="noStrike" dirty="0">
                        <a:solidFill>
                          <a:srgbClr val="000000"/>
                        </a:solidFill>
                        <a:effectLst/>
                        <a:latin typeface="Arial" panose="020B0604020202020204" pitchFamily="34" charset="0"/>
                      </a:endParaRPr>
                    </a:p>
                  </a:txBody>
                  <a:tcPr marR="5295" marT="5295" marB="0">
                    <a:solidFill>
                      <a:schemeClr val="accent4">
                        <a:lumMod val="20000"/>
                        <a:lumOff val="80000"/>
                      </a:schemeClr>
                    </a:solidFill>
                  </a:tcPr>
                </a:tc>
                <a:tc>
                  <a:txBody>
                    <a:bodyPr/>
                    <a:lstStyle/>
                    <a:p>
                      <a:pPr algn="ctr" fontAlgn="t"/>
                      <a:r>
                        <a:rPr lang="en-US" sz="1800" u="none" strike="noStrike" dirty="0">
                          <a:effectLst/>
                        </a:rPr>
                        <a:t>0-364</a:t>
                      </a:r>
                      <a:endParaRPr lang="en-US" sz="1800" b="0" i="0" u="none" strike="noStrike" dirty="0">
                        <a:solidFill>
                          <a:srgbClr val="000000"/>
                        </a:solidFill>
                        <a:effectLst/>
                        <a:latin typeface="Arial" panose="020B0604020202020204" pitchFamily="34" charset="0"/>
                      </a:endParaRPr>
                    </a:p>
                  </a:txBody>
                  <a:tcPr marL="5295" marR="5295" marT="5295" marB="0">
                    <a:solidFill>
                      <a:schemeClr val="accent4">
                        <a:lumMod val="20000"/>
                        <a:lumOff val="80000"/>
                      </a:schemeClr>
                    </a:solidFill>
                  </a:tcPr>
                </a:tc>
                <a:extLst>
                  <a:ext uri="{0D108BD9-81ED-4DB2-BD59-A6C34878D82A}">
                    <a16:rowId xmlns:a16="http://schemas.microsoft.com/office/drawing/2014/main" val="1549990731"/>
                  </a:ext>
                </a:extLst>
              </a:tr>
              <a:tr h="2584273">
                <a:tc>
                  <a:txBody>
                    <a:bodyPr/>
                    <a:lstStyle/>
                    <a:p>
                      <a:pPr algn="l" fontAlgn="t"/>
                      <a:r>
                        <a:rPr lang="en-US" sz="1800" u="none" strike="noStrike" dirty="0">
                          <a:effectLst/>
                        </a:rPr>
                        <a:t>Alt Placement by Sch Board (ALT)</a:t>
                      </a:r>
                      <a:endParaRPr lang="en-US" sz="1800" b="0" i="0" u="none" strike="noStrike" dirty="0">
                        <a:solidFill>
                          <a:srgbClr val="000000"/>
                        </a:solidFill>
                        <a:effectLst/>
                        <a:latin typeface="Arial" panose="020B0604020202020204" pitchFamily="34" charset="0"/>
                      </a:endParaRPr>
                    </a:p>
                  </a:txBody>
                  <a:tcPr marR="5295" marT="5295" marB="0">
                    <a:solidFill>
                      <a:schemeClr val="accent4">
                        <a:lumMod val="20000"/>
                        <a:lumOff val="80000"/>
                      </a:schemeClr>
                    </a:solidFill>
                  </a:tcPr>
                </a:tc>
                <a:tc>
                  <a:txBody>
                    <a:bodyPr/>
                    <a:lstStyle/>
                    <a:p>
                      <a:pPr algn="l" fontAlgn="t"/>
                      <a:r>
                        <a:rPr lang="en-US" sz="1800" u="none" strike="noStrike" dirty="0">
                          <a:effectLst/>
                        </a:rPr>
                        <a:t>Number of Days the student was placed in an alternative education program by the local school board.  An Alt placement by local school board is a disciplinary sanction that can be used in conjunction with, in lieu of, or in addition to the LTS or EX for this specific Event. The amount of time reported should align with the definition of long-term suspension or expulsion, as per the Code of Virginia, §22.1-277.05, 22.1-277.06, 22.1-277.07, 22.1-277.08, and § 22.1-277.2:1.</a:t>
                      </a:r>
                      <a:br>
                        <a:rPr lang="en-US" sz="1800" u="none" strike="noStrike" dirty="0">
                          <a:effectLst/>
                        </a:rPr>
                      </a:br>
                      <a:br>
                        <a:rPr lang="en-US" sz="1800" u="none" strike="noStrike" dirty="0">
                          <a:effectLst/>
                        </a:rPr>
                      </a:br>
                      <a:br>
                        <a:rPr lang="en-US" sz="1800" u="none" strike="noStrike" dirty="0">
                          <a:effectLst/>
                        </a:rPr>
                      </a:br>
                      <a:endParaRPr lang="en-US" sz="1800" b="0" i="0" u="none" strike="noStrike" dirty="0">
                        <a:solidFill>
                          <a:srgbClr val="000000"/>
                        </a:solidFill>
                        <a:effectLst/>
                        <a:latin typeface="Arial" panose="020B0604020202020204" pitchFamily="34" charset="0"/>
                      </a:endParaRPr>
                    </a:p>
                  </a:txBody>
                  <a:tcPr marR="5295" marT="5295" marB="0">
                    <a:solidFill>
                      <a:schemeClr val="accent4">
                        <a:lumMod val="20000"/>
                        <a:lumOff val="80000"/>
                      </a:schemeClr>
                    </a:solidFill>
                  </a:tcPr>
                </a:tc>
                <a:tc>
                  <a:txBody>
                    <a:bodyPr/>
                    <a:lstStyle/>
                    <a:p>
                      <a:pPr algn="ctr" fontAlgn="t"/>
                      <a:r>
                        <a:rPr lang="en-US" sz="1800" u="none" strike="noStrike" dirty="0">
                          <a:effectLst/>
                        </a:rPr>
                        <a:t>0-365</a:t>
                      </a:r>
                      <a:endParaRPr lang="en-US" sz="1800" b="0" i="0" u="none" strike="noStrike" dirty="0">
                        <a:solidFill>
                          <a:srgbClr val="000000"/>
                        </a:solidFill>
                        <a:effectLst/>
                        <a:latin typeface="Arial" panose="020B0604020202020204" pitchFamily="34" charset="0"/>
                      </a:endParaRPr>
                    </a:p>
                  </a:txBody>
                  <a:tcPr marL="5295" marR="5295" marT="5295" marB="0">
                    <a:solidFill>
                      <a:schemeClr val="accent4">
                        <a:lumMod val="20000"/>
                        <a:lumOff val="80000"/>
                      </a:schemeClr>
                    </a:solidFill>
                  </a:tcPr>
                </a:tc>
                <a:extLst>
                  <a:ext uri="{0D108BD9-81ED-4DB2-BD59-A6C34878D82A}">
                    <a16:rowId xmlns:a16="http://schemas.microsoft.com/office/drawing/2014/main" val="636412332"/>
                  </a:ext>
                </a:extLst>
              </a:tr>
            </a:tbl>
          </a:graphicData>
        </a:graphic>
      </p:graphicFrame>
    </p:spTree>
    <p:extLst>
      <p:ext uri="{BB962C8B-B14F-4D97-AF65-F5344CB8AC3E}">
        <p14:creationId xmlns:p14="http://schemas.microsoft.com/office/powerpoint/2010/main" val="3376964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a:xfrm>
            <a:off x="831850" y="1709738"/>
            <a:ext cx="8168931" cy="2852737"/>
          </a:xfrm>
        </p:spPr>
        <p:txBody>
          <a:bodyPr>
            <a:normAutofit/>
          </a:bodyPr>
          <a:lstStyle/>
          <a:p>
            <a:r>
              <a:rPr lang="en-US" dirty="0"/>
              <a:t>New Data Elements and Edits</a:t>
            </a:r>
          </a:p>
        </p:txBody>
      </p:sp>
      <p:sp>
        <p:nvSpPr>
          <p:cNvPr id="3" name="Text Placeholder 2">
            <a:extLst>
              <a:ext uri="{FF2B5EF4-FFF2-40B4-BE49-F238E27FC236}">
                <a16:creationId xmlns:a16="http://schemas.microsoft.com/office/drawing/2014/main" id="{923C92EA-016D-AF76-BA92-26C706A86EFC}"/>
              </a:ext>
            </a:extLst>
          </p:cNvPr>
          <p:cNvSpPr>
            <a:spLocks noGrp="1"/>
          </p:cNvSpPr>
          <p:nvPr>
            <p:ph type="body" idx="1"/>
          </p:nvPr>
        </p:nvSpPr>
        <p:spPr/>
        <p:txBody>
          <a:bodyPr/>
          <a:lstStyle/>
          <a:p>
            <a:pPr marL="342900" indent="-342900">
              <a:buClr>
                <a:schemeClr val="accent1">
                  <a:lumMod val="20000"/>
                  <a:lumOff val="80000"/>
                </a:schemeClr>
              </a:buClr>
              <a:buFont typeface="Wingdings" panose="05000000000000000000" pitchFamily="2" charset="2"/>
              <a:buChar char="q"/>
            </a:pPr>
            <a:r>
              <a:rPr lang="en-US" dirty="0"/>
              <a:t>Responsible Division</a:t>
            </a:r>
          </a:p>
          <a:p>
            <a:pPr marL="342900" indent="-342900">
              <a:buClr>
                <a:schemeClr val="accent1">
                  <a:lumMod val="20000"/>
                  <a:lumOff val="80000"/>
                </a:schemeClr>
              </a:buClr>
              <a:buFont typeface="Wingdings" panose="05000000000000000000" pitchFamily="2" charset="2"/>
              <a:buChar char="q"/>
            </a:pPr>
            <a:r>
              <a:rPr lang="en-US" dirty="0"/>
              <a:t>Responsible School</a:t>
            </a:r>
          </a:p>
          <a:p>
            <a:pPr marL="342900" indent="-342900">
              <a:buClr>
                <a:schemeClr val="accent1">
                  <a:lumMod val="20000"/>
                  <a:lumOff val="80000"/>
                </a:schemeClr>
              </a:buClr>
              <a:buFont typeface="Wingdings" panose="05000000000000000000" pitchFamily="2" charset="2"/>
              <a:buChar char="q"/>
            </a:pPr>
            <a:r>
              <a:rPr lang="en-US" dirty="0"/>
              <a:t>Expulsion Flag</a:t>
            </a:r>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fld id="{B2102BAA-C61A-4A39-BDF1-4340D572B82C}" type="slidenum">
              <a:rPr lang="en-US" smtClean="0"/>
              <a:t>13</a:t>
            </a:fld>
            <a:endParaRPr lang="en-US" dirty="0"/>
          </a:p>
        </p:txBody>
      </p:sp>
    </p:spTree>
    <p:extLst>
      <p:ext uri="{BB962C8B-B14F-4D97-AF65-F5344CB8AC3E}">
        <p14:creationId xmlns:p14="http://schemas.microsoft.com/office/powerpoint/2010/main" val="261258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a:spLocks noGrp="1"/>
          </p:cNvSpPr>
          <p:nvPr>
            <p:ph type="title" idx="4294967295"/>
          </p:nvPr>
        </p:nvSpPr>
        <p:spPr>
          <a:xfrm>
            <a:off x="0" y="0"/>
            <a:ext cx="12192000" cy="1128713"/>
          </a:xfrm>
          <a:prstGeom prst="rect">
            <a:avLst/>
          </a:prstGeom>
          <a:solidFill>
            <a:schemeClr val="tx1"/>
          </a:solidFill>
          <a:ln>
            <a:noFill/>
          </a:ln>
        </p:spPr>
        <p:txBody>
          <a:bodyPr spcFirstLastPara="1" wrap="square" lIns="91425" tIns="45700" rIns="91425" bIns="45700" anchor="ctr" anchorCtr="0">
            <a:normAutofit/>
          </a:bodyPr>
          <a:lstStyle/>
          <a:p>
            <a:pPr lvl="0" algn="ctr"/>
            <a:r>
              <a:rPr lang="en-US" dirty="0">
                <a:solidFill>
                  <a:schemeClr val="bg1"/>
                </a:solidFill>
              </a:rPr>
              <a:t>New Data Elements</a:t>
            </a:r>
          </a:p>
        </p:txBody>
      </p:sp>
      <p:sp>
        <p:nvSpPr>
          <p:cNvPr id="335" name="Google Shape;335;p41"/>
          <p:cNvSpPr txBox="1"/>
          <p:nvPr/>
        </p:nvSpPr>
        <p:spPr>
          <a:xfrm>
            <a:off x="483326" y="1379233"/>
            <a:ext cx="10489473" cy="707846"/>
          </a:xfrm>
          <a:prstGeom prst="rect">
            <a:avLst/>
          </a:prstGeom>
          <a:noFill/>
          <a:ln>
            <a:noFill/>
          </a:ln>
        </p:spPr>
        <p:txBody>
          <a:bodyPr spcFirstLastPara="1" wrap="square" lIns="91425" tIns="45700" rIns="91425" bIns="45700" anchor="t" anchorCtr="0">
            <a:spAutoFit/>
          </a:bodyPr>
          <a:lstStyle/>
          <a:p>
            <a:pPr lvl="2"/>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endParaRPr lang="en-US" sz="2000" b="0" i="0" u="none" strike="noStrike" cap="none" dirty="0">
              <a:solidFill>
                <a:srgbClr val="000000"/>
              </a:solidFill>
              <a:latin typeface="Arial"/>
              <a:ea typeface="Arial"/>
              <a:cs typeface="Arial"/>
              <a:sym typeface="Arial"/>
            </a:endParaRPr>
          </a:p>
        </p:txBody>
      </p:sp>
      <p:graphicFrame>
        <p:nvGraphicFramePr>
          <p:cNvPr id="3" name="Table 2">
            <a:extLst>
              <a:ext uri="{FF2B5EF4-FFF2-40B4-BE49-F238E27FC236}">
                <a16:creationId xmlns:a16="http://schemas.microsoft.com/office/drawing/2014/main" id="{70CCAE9C-54B3-FBA7-9B5A-3AC0462C268B}"/>
              </a:ext>
            </a:extLst>
          </p:cNvPr>
          <p:cNvGraphicFramePr>
            <a:graphicFrameLocks noGrp="1"/>
          </p:cNvGraphicFramePr>
          <p:nvPr>
            <p:extLst>
              <p:ext uri="{D42A27DB-BD31-4B8C-83A1-F6EECF244321}">
                <p14:modId xmlns:p14="http://schemas.microsoft.com/office/powerpoint/2010/main" val="2723472770"/>
              </p:ext>
            </p:extLst>
          </p:nvPr>
        </p:nvGraphicFramePr>
        <p:xfrm>
          <a:off x="483326" y="1459149"/>
          <a:ext cx="11225348" cy="4828634"/>
        </p:xfrm>
        <a:graphic>
          <a:graphicData uri="http://schemas.openxmlformats.org/drawingml/2006/table">
            <a:tbl>
              <a:tblPr>
                <a:tableStyleId>{5C22544A-7EE6-4342-B048-85BDC9FD1C3A}</a:tableStyleId>
              </a:tblPr>
              <a:tblGrid>
                <a:gridCol w="1896678">
                  <a:extLst>
                    <a:ext uri="{9D8B030D-6E8A-4147-A177-3AD203B41FA5}">
                      <a16:colId xmlns:a16="http://schemas.microsoft.com/office/drawing/2014/main" val="4148331789"/>
                    </a:ext>
                  </a:extLst>
                </a:gridCol>
                <a:gridCol w="6799856">
                  <a:extLst>
                    <a:ext uri="{9D8B030D-6E8A-4147-A177-3AD203B41FA5}">
                      <a16:colId xmlns:a16="http://schemas.microsoft.com/office/drawing/2014/main" val="75692721"/>
                    </a:ext>
                  </a:extLst>
                </a:gridCol>
                <a:gridCol w="2528814">
                  <a:extLst>
                    <a:ext uri="{9D8B030D-6E8A-4147-A177-3AD203B41FA5}">
                      <a16:colId xmlns:a16="http://schemas.microsoft.com/office/drawing/2014/main" val="1789838526"/>
                    </a:ext>
                  </a:extLst>
                </a:gridCol>
              </a:tblGrid>
              <a:tr h="697263">
                <a:tc>
                  <a:txBody>
                    <a:bodyPr/>
                    <a:lstStyle/>
                    <a:p>
                      <a:pPr algn="ctr" fontAlgn="t"/>
                      <a:r>
                        <a:rPr lang="en-US" sz="2000" b="1" u="none" strike="noStrike" dirty="0">
                          <a:effectLst/>
                        </a:rPr>
                        <a:t>Data Element Name</a:t>
                      </a:r>
                      <a:endParaRPr lang="en-US" sz="2000" b="1" i="0" u="none" strike="noStrike" dirty="0">
                        <a:solidFill>
                          <a:srgbClr val="000000"/>
                        </a:solidFill>
                        <a:effectLst/>
                        <a:latin typeface="Arial" panose="020B0604020202020204" pitchFamily="34" charset="0"/>
                      </a:endParaRPr>
                    </a:p>
                  </a:txBody>
                  <a:tcPr marL="5295" marR="5295" marT="5295" marB="0">
                    <a:solidFill>
                      <a:schemeClr val="accent1">
                        <a:lumMod val="20000"/>
                        <a:lumOff val="80000"/>
                      </a:schemeClr>
                    </a:solidFill>
                  </a:tcPr>
                </a:tc>
                <a:tc>
                  <a:txBody>
                    <a:bodyPr/>
                    <a:lstStyle/>
                    <a:p>
                      <a:pPr algn="ctr" fontAlgn="t"/>
                      <a:r>
                        <a:rPr lang="en-US" sz="2000" b="1" u="none" strike="noStrike" dirty="0">
                          <a:effectLst/>
                        </a:rPr>
                        <a:t>Description</a:t>
                      </a:r>
                      <a:endParaRPr lang="en-US" sz="2000" b="1" i="0" u="none" strike="noStrike" dirty="0">
                        <a:solidFill>
                          <a:srgbClr val="000000"/>
                        </a:solidFill>
                        <a:effectLst/>
                        <a:latin typeface="Arial" panose="020B0604020202020204" pitchFamily="34" charset="0"/>
                      </a:endParaRPr>
                    </a:p>
                  </a:txBody>
                  <a:tcPr marL="5295" marR="5295" marT="5295" marB="0">
                    <a:solidFill>
                      <a:schemeClr val="accent1">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b="1" u="none" strike="noStrike" dirty="0">
                          <a:effectLst/>
                        </a:rPr>
                        <a:t>Report Data</a:t>
                      </a:r>
                      <a:endParaRPr lang="en-US" sz="2000" b="1" i="0" u="none" strike="noStrike" dirty="0">
                        <a:solidFill>
                          <a:srgbClr val="000000"/>
                        </a:solidFill>
                        <a:effectLst/>
                        <a:latin typeface="Arial" panose="020B0604020202020204" pitchFamily="34" charset="0"/>
                      </a:endParaRPr>
                    </a:p>
                    <a:p>
                      <a:pPr algn="ctr" fontAlgn="t"/>
                      <a:endParaRPr lang="en-US" sz="2000" b="1" i="0" u="none" strike="noStrike" dirty="0">
                        <a:solidFill>
                          <a:srgbClr val="000000"/>
                        </a:solidFill>
                        <a:effectLst/>
                        <a:latin typeface="Arial" panose="020B0604020202020204" pitchFamily="34" charset="0"/>
                      </a:endParaRPr>
                    </a:p>
                  </a:txBody>
                  <a:tcPr marL="5295" marR="5295" marT="5295" marB="0">
                    <a:solidFill>
                      <a:schemeClr val="accent1">
                        <a:lumMod val="20000"/>
                        <a:lumOff val="80000"/>
                      </a:schemeClr>
                    </a:solidFill>
                  </a:tcPr>
                </a:tc>
                <a:extLst>
                  <a:ext uri="{0D108BD9-81ED-4DB2-BD59-A6C34878D82A}">
                    <a16:rowId xmlns:a16="http://schemas.microsoft.com/office/drawing/2014/main" val="3555779495"/>
                  </a:ext>
                </a:extLst>
              </a:tr>
              <a:tr h="1561338">
                <a:tc>
                  <a:txBody>
                    <a:bodyPr/>
                    <a:lstStyle/>
                    <a:p>
                      <a:pPr algn="l" fontAlgn="t"/>
                      <a:r>
                        <a:rPr lang="en-US" sz="1800" u="none" strike="noStrike" dirty="0">
                          <a:effectLst/>
                        </a:rPr>
                        <a:t>Responsible Division</a:t>
                      </a:r>
                      <a:endParaRPr lang="en-US" sz="1800" b="0" i="0" u="none" strike="noStrike" dirty="0">
                        <a:solidFill>
                          <a:srgbClr val="000000"/>
                        </a:solidFill>
                        <a:effectLst/>
                        <a:latin typeface="Arial" panose="020B0604020202020204" pitchFamily="34" charset="0"/>
                      </a:endParaRPr>
                    </a:p>
                  </a:txBody>
                  <a:tcPr marR="5295" marT="5295" marB="0"/>
                </a:tc>
                <a:tc>
                  <a:txBody>
                    <a:bodyPr/>
                    <a:lstStyle/>
                    <a:p>
                      <a:pPr algn="l" fontAlgn="t"/>
                      <a:r>
                        <a:rPr lang="en-US" sz="1800" u="none" strike="noStrike" dirty="0">
                          <a:effectLst/>
                        </a:rPr>
                        <a:t>The Responsible Division Number is a three-digit, state-assigned number that identifies where the student resides OR where the student attends a school through open enrollment, OR where the student attends due to tuition being waived. </a:t>
                      </a:r>
                      <a:br>
                        <a:rPr lang="en-US" sz="1800" u="none" strike="noStrike" dirty="0">
                          <a:effectLst/>
                        </a:rPr>
                      </a:br>
                      <a:endParaRPr lang="en-US" sz="1800" b="0" i="0" u="none" strike="noStrike" dirty="0">
                        <a:solidFill>
                          <a:srgbClr val="000000"/>
                        </a:solidFill>
                        <a:effectLst/>
                        <a:latin typeface="Arial" panose="020B0604020202020204" pitchFamily="34" charset="0"/>
                      </a:endParaRPr>
                    </a:p>
                  </a:txBody>
                  <a:tcPr marR="5295" marT="5295" marB="0"/>
                </a:tc>
                <a:tc>
                  <a:txBody>
                    <a:bodyPr/>
                    <a:lstStyle/>
                    <a:p>
                      <a:pPr algn="l" fontAlgn="t"/>
                      <a:r>
                        <a:rPr lang="en-US" sz="1800" u="sng" strike="noStrike" dirty="0">
                          <a:solidFill>
                            <a:srgbClr val="3E5B91"/>
                          </a:solidFill>
                          <a:effectLst/>
                          <a:hlinkClick r:id="rId3">
                            <a:extLst>
                              <a:ext uri="{A12FA001-AC4F-418D-AE19-62706E023703}">
                                <ahyp:hlinkClr xmlns:ahyp="http://schemas.microsoft.com/office/drawing/2018/hyperlinkcolor" val="tx"/>
                              </a:ext>
                            </a:extLst>
                          </a:hlinkClick>
                        </a:rPr>
                        <a:t>Valid division code from list of Virginia education agency numbers</a:t>
                      </a:r>
                      <a:endParaRPr lang="en-US" sz="1800" b="0" i="0" u="sng" strike="noStrike" dirty="0">
                        <a:solidFill>
                          <a:srgbClr val="3E5B91"/>
                        </a:solidFill>
                        <a:effectLst/>
                        <a:latin typeface="Arial" panose="020B0604020202020204" pitchFamily="34" charset="0"/>
                      </a:endParaRPr>
                    </a:p>
                  </a:txBody>
                  <a:tcPr marR="5295" marT="5295" marB="0"/>
                </a:tc>
                <a:extLst>
                  <a:ext uri="{0D108BD9-81ED-4DB2-BD59-A6C34878D82A}">
                    <a16:rowId xmlns:a16="http://schemas.microsoft.com/office/drawing/2014/main" val="2769366491"/>
                  </a:ext>
                </a:extLst>
              </a:tr>
              <a:tr h="1561338">
                <a:tc>
                  <a:txBody>
                    <a:bodyPr/>
                    <a:lstStyle/>
                    <a:p>
                      <a:pPr algn="l" fontAlgn="t"/>
                      <a:r>
                        <a:rPr lang="en-US" sz="1800" u="none" strike="noStrike" dirty="0">
                          <a:effectLst/>
                        </a:rPr>
                        <a:t>Responsible School</a:t>
                      </a:r>
                      <a:endParaRPr lang="en-US" sz="1800" b="0" i="0" u="none" strike="noStrike" dirty="0">
                        <a:solidFill>
                          <a:srgbClr val="000000"/>
                        </a:solidFill>
                        <a:effectLst/>
                        <a:latin typeface="Arial" panose="020B0604020202020204" pitchFamily="34" charset="0"/>
                      </a:endParaRPr>
                    </a:p>
                  </a:txBody>
                  <a:tcPr marR="5295" marT="5295" marB="0"/>
                </a:tc>
                <a:tc>
                  <a:txBody>
                    <a:bodyPr/>
                    <a:lstStyle/>
                    <a:p>
                      <a:pPr algn="l" fontAlgn="t"/>
                      <a:r>
                        <a:rPr lang="en-US" sz="1800" u="none" strike="noStrike" dirty="0">
                          <a:effectLst/>
                        </a:rPr>
                        <a:t>The Responsible School number is a four-digit, state-assigned number that identifies where the student resides OR where the student attends a school through open enrollment, OR where the student attends due to tuition being waived.</a:t>
                      </a:r>
                      <a:br>
                        <a:rPr lang="en-US" sz="1800" u="none" strike="noStrike" dirty="0">
                          <a:effectLst/>
                        </a:rPr>
                      </a:br>
                      <a:endParaRPr lang="en-US" sz="1800" b="0" i="0" u="none" strike="noStrike" dirty="0">
                        <a:solidFill>
                          <a:srgbClr val="000000"/>
                        </a:solidFill>
                        <a:effectLst/>
                        <a:latin typeface="Arial" panose="020B0604020202020204" pitchFamily="34" charset="0"/>
                      </a:endParaRPr>
                    </a:p>
                  </a:txBody>
                  <a:tcPr marR="5295" marT="5295" marB="0"/>
                </a:tc>
                <a:tc>
                  <a:txBody>
                    <a:bodyPr/>
                    <a:lstStyle/>
                    <a:p>
                      <a:pPr algn="l" fontAlgn="t"/>
                      <a:r>
                        <a:rPr lang="en-US" sz="1800" u="sng" strike="noStrike" dirty="0">
                          <a:solidFill>
                            <a:srgbClr val="3E5B91"/>
                          </a:solidFill>
                          <a:effectLst/>
                          <a:hlinkClick r:id="rId4">
                            <a:extLst>
                              <a:ext uri="{A12FA001-AC4F-418D-AE19-62706E023703}">
                                <ahyp:hlinkClr xmlns:ahyp="http://schemas.microsoft.com/office/drawing/2018/hyperlinkcolor" val="tx"/>
                              </a:ext>
                            </a:extLst>
                          </a:hlinkClick>
                        </a:rPr>
                        <a:t>Valid school code from list of Virginia school numbers by division </a:t>
                      </a:r>
                      <a:endParaRPr lang="en-US" sz="1800" b="0" i="0" u="sng" strike="noStrike" dirty="0">
                        <a:solidFill>
                          <a:srgbClr val="3E5B91"/>
                        </a:solidFill>
                        <a:effectLst/>
                        <a:latin typeface="Arial" panose="020B0604020202020204" pitchFamily="34" charset="0"/>
                      </a:endParaRPr>
                    </a:p>
                  </a:txBody>
                  <a:tcPr marR="5295" marT="5295" marB="0"/>
                </a:tc>
                <a:extLst>
                  <a:ext uri="{0D108BD9-81ED-4DB2-BD59-A6C34878D82A}">
                    <a16:rowId xmlns:a16="http://schemas.microsoft.com/office/drawing/2014/main" val="1520795171"/>
                  </a:ext>
                </a:extLst>
              </a:tr>
              <a:tr h="1008695">
                <a:tc>
                  <a:txBody>
                    <a:bodyPr/>
                    <a:lstStyle/>
                    <a:p>
                      <a:pPr algn="l" fontAlgn="t"/>
                      <a:r>
                        <a:rPr lang="en-US" sz="1800" u="none" strike="noStrike" dirty="0">
                          <a:effectLst/>
                        </a:rPr>
                        <a:t>Expulsion Flag</a:t>
                      </a:r>
                      <a:endParaRPr lang="en-US" sz="1800" b="0" i="0" u="none" strike="noStrike" dirty="0">
                        <a:solidFill>
                          <a:srgbClr val="000000"/>
                        </a:solidFill>
                        <a:effectLst/>
                        <a:latin typeface="Arial" panose="020B0604020202020204" pitchFamily="34" charset="0"/>
                      </a:endParaRPr>
                    </a:p>
                  </a:txBody>
                  <a:tcPr marR="5295" marT="5295" marB="0"/>
                </a:tc>
                <a:tc>
                  <a:txBody>
                    <a:bodyPr/>
                    <a:lstStyle/>
                    <a:p>
                      <a:pPr algn="l" fontAlgn="t"/>
                      <a:r>
                        <a:rPr lang="en-US" sz="1800" u="none" strike="noStrike" dirty="0">
                          <a:effectLst/>
                        </a:rPr>
                        <a:t>A flag to indicate that the student has been expelled or suspended 365 days or more.</a:t>
                      </a:r>
                      <a:endParaRPr lang="en-US" sz="1800" b="0" i="0" u="none" strike="noStrike" dirty="0">
                        <a:solidFill>
                          <a:srgbClr val="000000"/>
                        </a:solidFill>
                        <a:effectLst/>
                        <a:latin typeface="Arial" panose="020B0604020202020204" pitchFamily="34" charset="0"/>
                      </a:endParaRPr>
                    </a:p>
                  </a:txBody>
                  <a:tcPr marR="5295" marT="5295" marB="0"/>
                </a:tc>
                <a:tc>
                  <a:txBody>
                    <a:bodyPr/>
                    <a:lstStyle/>
                    <a:p>
                      <a:pPr algn="l" fontAlgn="t"/>
                      <a:r>
                        <a:rPr lang="en-US" sz="1800" u="none" strike="noStrike" dirty="0">
                          <a:effectLst/>
                        </a:rPr>
                        <a:t>Y or N</a:t>
                      </a:r>
                      <a:endParaRPr lang="en-US" sz="1800" b="0" i="0" u="none" strike="noStrike" dirty="0">
                        <a:solidFill>
                          <a:srgbClr val="000000"/>
                        </a:solidFill>
                        <a:effectLst/>
                        <a:latin typeface="Arial" panose="020B0604020202020204" pitchFamily="34" charset="0"/>
                      </a:endParaRPr>
                    </a:p>
                  </a:txBody>
                  <a:tcPr marR="5295" marT="5295" marB="0"/>
                </a:tc>
                <a:extLst>
                  <a:ext uri="{0D108BD9-81ED-4DB2-BD59-A6C34878D82A}">
                    <a16:rowId xmlns:a16="http://schemas.microsoft.com/office/drawing/2014/main" val="3533404707"/>
                  </a:ext>
                </a:extLst>
              </a:tr>
            </a:tbl>
          </a:graphicData>
        </a:graphic>
      </p:graphicFrame>
    </p:spTree>
    <p:extLst>
      <p:ext uri="{BB962C8B-B14F-4D97-AF65-F5344CB8AC3E}">
        <p14:creationId xmlns:p14="http://schemas.microsoft.com/office/powerpoint/2010/main" val="3213644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useBgFill="1">
        <p:nvSpPr>
          <p:cNvPr id="358" name="Rectangle 357">
            <a:extLst>
              <a:ext uri="{FF2B5EF4-FFF2-40B4-BE49-F238E27FC236}">
                <a16:creationId xmlns:a16="http://schemas.microsoft.com/office/drawing/2014/main" id="{6DBF50F6-DD88-4D9F-B7D3-79B989980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Rectangle 358">
            <a:extLst>
              <a:ext uri="{FF2B5EF4-FFF2-40B4-BE49-F238E27FC236}">
                <a16:creationId xmlns:a16="http://schemas.microsoft.com/office/drawing/2014/main" id="{916BBDC2-6929-469E-B7C4-A03E77BF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Google Shape;334;p41"/>
          <p:cNvSpPr txBox="1">
            <a:spLocks noGrp="1"/>
          </p:cNvSpPr>
          <p:nvPr>
            <p:ph type="title" idx="4294967295"/>
          </p:nvPr>
        </p:nvSpPr>
        <p:spPr>
          <a:xfrm>
            <a:off x="804672" y="476627"/>
            <a:ext cx="10640754" cy="775845"/>
          </a:xfrm>
          <a:prstGeom prst="rect">
            <a:avLst/>
          </a:prstGeom>
        </p:spPr>
        <p:txBody>
          <a:bodyPr spcFirstLastPara="1" vert="horz" lIns="91440" tIns="45720" rIns="91440" bIns="45720" rtlCol="0" anchor="ctr" anchorCtr="0">
            <a:normAutofit/>
          </a:bodyPr>
          <a:lstStyle/>
          <a:p>
            <a:pPr lvl="0"/>
            <a:r>
              <a:rPr lang="en-US" sz="4000" kern="1200" dirty="0">
                <a:solidFill>
                  <a:schemeClr val="tx2"/>
                </a:solidFill>
                <a:latin typeface="+mj-lt"/>
                <a:ea typeface="+mj-ea"/>
                <a:cs typeface="+mj-cs"/>
              </a:rPr>
              <a:t>Responsible Division Edits</a:t>
            </a:r>
          </a:p>
        </p:txBody>
      </p:sp>
      <p:grpSp>
        <p:nvGrpSpPr>
          <p:cNvPr id="344" name="Group 343">
            <a:extLst>
              <a:ext uri="{FF2B5EF4-FFF2-40B4-BE49-F238E27FC236}">
                <a16:creationId xmlns:a16="http://schemas.microsoft.com/office/drawing/2014/main" id="{C344E6B5-C9F5-4338-9E33-003B12373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2" y="170309"/>
            <a:ext cx="2514948" cy="2174333"/>
            <a:chOff x="-305" y="-4155"/>
            <a:chExt cx="2514948" cy="2174333"/>
          </a:xfrm>
        </p:grpSpPr>
        <p:sp>
          <p:nvSpPr>
            <p:cNvPr id="360" name="Freeform: Shape 359">
              <a:extLst>
                <a:ext uri="{FF2B5EF4-FFF2-40B4-BE49-F238E27FC236}">
                  <a16:creationId xmlns:a16="http://schemas.microsoft.com/office/drawing/2014/main" id="{C90B0F8D-9E81-4DE8-95D5-1A26E9390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 name="Freeform: Shape 360">
              <a:extLst>
                <a:ext uri="{FF2B5EF4-FFF2-40B4-BE49-F238E27FC236}">
                  <a16:creationId xmlns:a16="http://schemas.microsoft.com/office/drawing/2014/main" id="{830BA43A-83E9-4C67-92A6-F247FB370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 name="Freeform: Shape 361">
              <a:extLst>
                <a:ext uri="{FF2B5EF4-FFF2-40B4-BE49-F238E27FC236}">
                  <a16:creationId xmlns:a16="http://schemas.microsoft.com/office/drawing/2014/main" id="{92F3A0CC-EBFE-405D-B0C0-27DE361ED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364" name="Freeform: Shape 363">
              <a:extLst>
                <a:ext uri="{FF2B5EF4-FFF2-40B4-BE49-F238E27FC236}">
                  <a16:creationId xmlns:a16="http://schemas.microsoft.com/office/drawing/2014/main" id="{DF2E853E-B55A-4FFD-B90E-6FB4F31BD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5" name="Group 364">
            <a:extLst>
              <a:ext uri="{FF2B5EF4-FFF2-40B4-BE49-F238E27FC236}">
                <a16:creationId xmlns:a16="http://schemas.microsoft.com/office/drawing/2014/main" id="{FDFEDBF7-8E2C-46B8-9095-AE1D77E217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4" y="4560733"/>
            <a:ext cx="3061445" cy="2297266"/>
            <a:chOff x="-305" y="-1"/>
            <a:chExt cx="3832880" cy="2876136"/>
          </a:xfrm>
        </p:grpSpPr>
        <p:sp>
          <p:nvSpPr>
            <p:cNvPr id="351" name="Freeform: Shape 350">
              <a:extLst>
                <a:ext uri="{FF2B5EF4-FFF2-40B4-BE49-F238E27FC236}">
                  <a16:creationId xmlns:a16="http://schemas.microsoft.com/office/drawing/2014/main" id="{60202872-FBB0-4F11-BC49-9FB400B21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Freeform: Shape 351">
              <a:extLst>
                <a:ext uri="{FF2B5EF4-FFF2-40B4-BE49-F238E27FC236}">
                  <a16:creationId xmlns:a16="http://schemas.microsoft.com/office/drawing/2014/main" id="{0DEB2F40-D411-4D44-9638-AE0342C7F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Freeform: Shape 352">
              <a:extLst>
                <a:ext uri="{FF2B5EF4-FFF2-40B4-BE49-F238E27FC236}">
                  <a16:creationId xmlns:a16="http://schemas.microsoft.com/office/drawing/2014/main" id="{507F7D91-A991-4196-AF73-327E04B56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Freeform: Shape 353">
              <a:extLst>
                <a:ext uri="{FF2B5EF4-FFF2-40B4-BE49-F238E27FC236}">
                  <a16:creationId xmlns:a16="http://schemas.microsoft.com/office/drawing/2014/main" id="{178739A9-E67C-40E5-9468-0A68AEC54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5" name="Google Shape;335;p41"/>
          <p:cNvSpPr txBox="1"/>
          <p:nvPr/>
        </p:nvSpPr>
        <p:spPr>
          <a:xfrm>
            <a:off x="483326" y="1379233"/>
            <a:ext cx="10489473" cy="861734"/>
          </a:xfrm>
          <a:prstGeom prst="rect">
            <a:avLst/>
          </a:prstGeom>
          <a:noFill/>
          <a:ln>
            <a:noFill/>
          </a:ln>
        </p:spPr>
        <p:txBody>
          <a:bodyPr spcFirstLastPara="1" wrap="square" lIns="91425" tIns="45700" rIns="91425" bIns="45700" anchor="t" anchorCtr="0">
            <a:spAutoFit/>
          </a:bodyPr>
          <a:lstStyle/>
          <a:p>
            <a:pPr lvl="2">
              <a:spcAft>
                <a:spcPts val="600"/>
              </a:spcAft>
            </a:pPr>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600"/>
              </a:spcAft>
              <a:buNone/>
            </a:pPr>
            <a:endParaRPr lang="en-US" sz="2000" b="0" i="0" u="none" strike="noStrike" cap="none" dirty="0">
              <a:solidFill>
                <a:srgbClr val="000000"/>
              </a:solidFill>
              <a:latin typeface="Arial"/>
              <a:ea typeface="Arial"/>
              <a:cs typeface="Arial"/>
              <a:sym typeface="Arial"/>
            </a:endParaRPr>
          </a:p>
        </p:txBody>
      </p:sp>
      <p:graphicFrame>
        <p:nvGraphicFramePr>
          <p:cNvPr id="3" name="Table 2">
            <a:extLst>
              <a:ext uri="{FF2B5EF4-FFF2-40B4-BE49-F238E27FC236}">
                <a16:creationId xmlns:a16="http://schemas.microsoft.com/office/drawing/2014/main" id="{70CCAE9C-54B3-FBA7-9B5A-3AC0462C268B}"/>
              </a:ext>
            </a:extLst>
          </p:cNvPr>
          <p:cNvGraphicFramePr>
            <a:graphicFrameLocks noGrp="1"/>
          </p:cNvGraphicFramePr>
          <p:nvPr>
            <p:extLst>
              <p:ext uri="{D42A27DB-BD31-4B8C-83A1-F6EECF244321}">
                <p14:modId xmlns:p14="http://schemas.microsoft.com/office/powerpoint/2010/main" val="348170789"/>
              </p:ext>
            </p:extLst>
          </p:nvPr>
        </p:nvGraphicFramePr>
        <p:xfrm>
          <a:off x="818048" y="1756939"/>
          <a:ext cx="10555906" cy="3407617"/>
        </p:xfrm>
        <a:graphic>
          <a:graphicData uri="http://schemas.openxmlformats.org/drawingml/2006/table">
            <a:tbl>
              <a:tblPr firstRow="1" bandRow="1">
                <a:tableStyleId>{5C22544A-7EE6-4342-B048-85BDC9FD1C3A}</a:tableStyleId>
              </a:tblPr>
              <a:tblGrid>
                <a:gridCol w="3863562">
                  <a:extLst>
                    <a:ext uri="{9D8B030D-6E8A-4147-A177-3AD203B41FA5}">
                      <a16:colId xmlns:a16="http://schemas.microsoft.com/office/drawing/2014/main" val="4148331789"/>
                    </a:ext>
                  </a:extLst>
                </a:gridCol>
                <a:gridCol w="5354756">
                  <a:extLst>
                    <a:ext uri="{9D8B030D-6E8A-4147-A177-3AD203B41FA5}">
                      <a16:colId xmlns:a16="http://schemas.microsoft.com/office/drawing/2014/main" val="75692721"/>
                    </a:ext>
                  </a:extLst>
                </a:gridCol>
                <a:gridCol w="1337588">
                  <a:extLst>
                    <a:ext uri="{9D8B030D-6E8A-4147-A177-3AD203B41FA5}">
                      <a16:colId xmlns:a16="http://schemas.microsoft.com/office/drawing/2014/main" val="1789838526"/>
                    </a:ext>
                  </a:extLst>
                </a:gridCol>
              </a:tblGrid>
              <a:tr h="1085433">
                <a:tc>
                  <a:txBody>
                    <a:bodyPr/>
                    <a:lstStyle/>
                    <a:p>
                      <a:pPr algn="ctr" fontAlgn="t"/>
                      <a:r>
                        <a:rPr lang="en-US" sz="2300" b="1" u="none" strike="noStrike" dirty="0">
                          <a:effectLst/>
                        </a:rPr>
                        <a:t>Error Description</a:t>
                      </a:r>
                      <a:endParaRPr lang="en-US" sz="2300" b="1" i="0" u="none" strike="noStrike" dirty="0">
                        <a:solidFill>
                          <a:srgbClr val="000000"/>
                        </a:solidFill>
                        <a:effectLst/>
                        <a:latin typeface="Arial" panose="020B0604020202020204" pitchFamily="34" charset="0"/>
                      </a:endParaRPr>
                    </a:p>
                  </a:txBody>
                  <a:tcPr marL="6010" marR="6010" marT="6010" marB="0">
                    <a:solidFill>
                      <a:schemeClr val="tx1"/>
                    </a:solidFill>
                  </a:tcPr>
                </a:tc>
                <a:tc>
                  <a:txBody>
                    <a:bodyPr/>
                    <a:lstStyle/>
                    <a:p>
                      <a:pPr algn="ctr" fontAlgn="t"/>
                      <a:r>
                        <a:rPr lang="en-US" sz="2300" b="1" u="none" strike="noStrike" dirty="0">
                          <a:effectLst/>
                        </a:rPr>
                        <a:t>Long Description</a:t>
                      </a:r>
                      <a:endParaRPr lang="en-US" sz="2300" b="1" i="0" u="none" strike="noStrike" dirty="0">
                        <a:solidFill>
                          <a:srgbClr val="000000"/>
                        </a:solidFill>
                        <a:effectLst/>
                        <a:latin typeface="Arial" panose="020B0604020202020204" pitchFamily="34" charset="0"/>
                      </a:endParaRPr>
                    </a:p>
                  </a:txBody>
                  <a:tcPr marL="6010" marR="6010" marT="6010" marB="0">
                    <a:solidFill>
                      <a:schemeClr val="tx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300" b="1" u="none" strike="noStrike" dirty="0">
                          <a:effectLst/>
                        </a:rPr>
                        <a:t>Criticality Status</a:t>
                      </a:r>
                      <a:endParaRPr lang="en-US" sz="2300" b="1" i="0" u="none" strike="noStrike" dirty="0">
                        <a:solidFill>
                          <a:srgbClr val="000000"/>
                        </a:solidFill>
                        <a:effectLst/>
                        <a:latin typeface="Arial" panose="020B0604020202020204" pitchFamily="34" charset="0"/>
                      </a:endParaRPr>
                    </a:p>
                  </a:txBody>
                  <a:tcPr marL="6010" marR="6010" marT="6010" marB="0">
                    <a:solidFill>
                      <a:schemeClr val="tx1"/>
                    </a:solidFill>
                  </a:tcPr>
                </a:tc>
                <a:extLst>
                  <a:ext uri="{0D108BD9-81ED-4DB2-BD59-A6C34878D82A}">
                    <a16:rowId xmlns:a16="http://schemas.microsoft.com/office/drawing/2014/main" val="3555779495"/>
                  </a:ext>
                </a:extLst>
              </a:tr>
              <a:tr h="670271">
                <a:tc>
                  <a:txBody>
                    <a:bodyPr/>
                    <a:lstStyle/>
                    <a:p>
                      <a:pPr algn="l" fontAlgn="t"/>
                      <a:r>
                        <a:rPr lang="en-US" sz="2000" u="none" strike="noStrike" dirty="0">
                          <a:effectLst/>
                        </a:rPr>
                        <a:t>Invalid Responsible School Division Number</a:t>
                      </a:r>
                      <a:endParaRPr lang="en-US" sz="2000" b="0" i="0" u="none" strike="noStrike" dirty="0">
                        <a:solidFill>
                          <a:srgbClr val="000000"/>
                        </a:solidFill>
                        <a:effectLst/>
                        <a:latin typeface="Arial" panose="020B0604020202020204" pitchFamily="34" charset="0"/>
                      </a:endParaRPr>
                    </a:p>
                  </a:txBody>
                  <a:tcPr marL="103791" marR="6010" marT="6010" marB="0"/>
                </a:tc>
                <a:tc>
                  <a:txBody>
                    <a:bodyPr/>
                    <a:lstStyle/>
                    <a:p>
                      <a:pPr algn="l" fontAlgn="t"/>
                      <a:r>
                        <a:rPr lang="en-US" sz="2000" u="none" strike="noStrike" dirty="0">
                          <a:effectLst/>
                        </a:rPr>
                        <a:t>Must be a valid educational agency.</a:t>
                      </a:r>
                      <a:br>
                        <a:rPr lang="en-US" sz="2000" u="none" strike="noStrike" dirty="0">
                          <a:effectLst/>
                        </a:rPr>
                      </a:br>
                      <a:endParaRPr lang="en-US" sz="2000" b="0" i="0" u="none" strike="noStrike" dirty="0">
                        <a:solidFill>
                          <a:srgbClr val="000000"/>
                        </a:solidFill>
                        <a:effectLst/>
                        <a:latin typeface="Arial" panose="020B0604020202020204" pitchFamily="34" charset="0"/>
                      </a:endParaRPr>
                    </a:p>
                  </a:txBody>
                  <a:tcPr marL="103791" marR="6010" marT="601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u="none" strike="noStrike" dirty="0">
                          <a:effectLst/>
                        </a:rPr>
                        <a:t>Fatal </a:t>
                      </a:r>
                      <a:endParaRPr lang="en-US" sz="2000" b="0" i="0" u="sng" strike="noStrike" dirty="0">
                        <a:solidFill>
                          <a:srgbClr val="3E5B91"/>
                        </a:solidFill>
                        <a:effectLst/>
                        <a:latin typeface="Arial" panose="020B0604020202020204" pitchFamily="34" charset="0"/>
                      </a:endParaRPr>
                    </a:p>
                  </a:txBody>
                  <a:tcPr marL="103791" marR="6010" marT="6010" marB="0"/>
                </a:tc>
                <a:extLst>
                  <a:ext uri="{0D108BD9-81ED-4DB2-BD59-A6C34878D82A}">
                    <a16:rowId xmlns:a16="http://schemas.microsoft.com/office/drawing/2014/main" val="2769366491"/>
                  </a:ext>
                </a:extLst>
              </a:tr>
              <a:tr h="981642">
                <a:tc>
                  <a:txBody>
                    <a:bodyPr/>
                    <a:lstStyle/>
                    <a:p>
                      <a:pPr algn="l" fontAlgn="t"/>
                      <a:r>
                        <a:rPr lang="en-US" sz="2000" u="none" strike="noStrike" dirty="0">
                          <a:effectLst/>
                        </a:rPr>
                        <a:t>Invalid Responsible Division for Unknown Offender</a:t>
                      </a:r>
                      <a:endParaRPr lang="en-US" sz="2000" b="0" i="0" u="none" strike="noStrike" dirty="0">
                        <a:solidFill>
                          <a:srgbClr val="000000"/>
                        </a:solidFill>
                        <a:effectLst/>
                        <a:latin typeface="Arial" panose="020B0604020202020204" pitchFamily="34" charset="0"/>
                      </a:endParaRPr>
                    </a:p>
                  </a:txBody>
                  <a:tcPr marL="103791" marR="6010" marT="6010" marB="0"/>
                </a:tc>
                <a:tc>
                  <a:txBody>
                    <a:bodyPr/>
                    <a:lstStyle/>
                    <a:p>
                      <a:pPr algn="l" fontAlgn="t"/>
                      <a:r>
                        <a:rPr lang="en-US" sz="2000" u="none" strike="noStrike" dirty="0">
                          <a:effectLst/>
                        </a:rPr>
                        <a:t>Must be blank when State Testing ID is 9999999999.</a:t>
                      </a:r>
                      <a:br>
                        <a:rPr lang="en-US" sz="2000" u="none" strike="noStrike" dirty="0">
                          <a:effectLst/>
                        </a:rPr>
                      </a:br>
                      <a:endParaRPr lang="en-US" sz="2000" b="0" i="0" u="none" strike="noStrike" dirty="0">
                        <a:solidFill>
                          <a:srgbClr val="000000"/>
                        </a:solidFill>
                        <a:effectLst/>
                        <a:latin typeface="Arial" panose="020B0604020202020204" pitchFamily="34" charset="0"/>
                      </a:endParaRPr>
                    </a:p>
                  </a:txBody>
                  <a:tcPr marL="103791" marR="6010" marT="601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u="none" strike="noStrike" dirty="0">
                          <a:effectLst/>
                        </a:rPr>
                        <a:t>Fatal</a:t>
                      </a:r>
                      <a:endParaRPr lang="en-US" sz="2000" b="0" i="0" u="none" strike="noStrike" dirty="0">
                        <a:solidFill>
                          <a:srgbClr val="000000"/>
                        </a:solidFill>
                        <a:effectLst/>
                        <a:latin typeface="Arial" panose="020B0604020202020204" pitchFamily="34" charset="0"/>
                      </a:endParaRPr>
                    </a:p>
                    <a:p>
                      <a:pPr algn="l" fontAlgn="t"/>
                      <a:endParaRPr lang="en-US" sz="2000" b="0" i="0" u="sng" strike="noStrike" dirty="0">
                        <a:solidFill>
                          <a:srgbClr val="3E5B91"/>
                        </a:solidFill>
                        <a:effectLst/>
                        <a:latin typeface="Arial" panose="020B0604020202020204" pitchFamily="34" charset="0"/>
                      </a:endParaRPr>
                    </a:p>
                  </a:txBody>
                  <a:tcPr marL="103791" marR="6010" marT="6010" marB="0"/>
                </a:tc>
                <a:extLst>
                  <a:ext uri="{0D108BD9-81ED-4DB2-BD59-A6C34878D82A}">
                    <a16:rowId xmlns:a16="http://schemas.microsoft.com/office/drawing/2014/main" val="1520795171"/>
                  </a:ext>
                </a:extLst>
              </a:tr>
              <a:tr h="670271">
                <a:tc>
                  <a:txBody>
                    <a:bodyPr/>
                    <a:lstStyle/>
                    <a:p>
                      <a:pPr algn="l" fontAlgn="t"/>
                      <a:r>
                        <a:rPr lang="en-US" sz="2000" u="none" strike="noStrike" dirty="0">
                          <a:effectLst/>
                        </a:rPr>
                        <a:t>Invalid Responsible Division</a:t>
                      </a:r>
                      <a:endParaRPr lang="en-US" sz="2000" b="0" i="0" u="none" strike="noStrike" dirty="0">
                        <a:solidFill>
                          <a:srgbClr val="000000"/>
                        </a:solidFill>
                        <a:effectLst/>
                        <a:latin typeface="Arial" panose="020B0604020202020204" pitchFamily="34" charset="0"/>
                      </a:endParaRPr>
                    </a:p>
                  </a:txBody>
                  <a:tcPr marL="103791" marR="6010" marT="6010" marB="0"/>
                </a:tc>
                <a:tc>
                  <a:txBody>
                    <a:bodyPr/>
                    <a:lstStyle/>
                    <a:p>
                      <a:pPr algn="l" fontAlgn="t"/>
                      <a:r>
                        <a:rPr lang="en-US" sz="2000" u="none" strike="noStrike" dirty="0">
                          <a:effectLst/>
                        </a:rPr>
                        <a:t>The Responsible Division must be less than or equal to 218 or it must equal to 888 </a:t>
                      </a:r>
                      <a:endParaRPr lang="en-US" sz="2000" b="0" i="0" u="none" strike="noStrike" dirty="0">
                        <a:solidFill>
                          <a:srgbClr val="000000"/>
                        </a:solidFill>
                        <a:effectLst/>
                        <a:latin typeface="Arial" panose="020B0604020202020204" pitchFamily="34" charset="0"/>
                      </a:endParaRPr>
                    </a:p>
                  </a:txBody>
                  <a:tcPr marL="103791" marR="6010" marT="6010" marB="0"/>
                </a:tc>
                <a:tc>
                  <a:txBody>
                    <a:bodyPr/>
                    <a:lstStyle/>
                    <a:p>
                      <a:pPr algn="l" fontAlgn="t"/>
                      <a:r>
                        <a:rPr lang="en-US" sz="2000" u="none" strike="noStrike" dirty="0">
                          <a:effectLst/>
                        </a:rPr>
                        <a:t>Fatal</a:t>
                      </a:r>
                      <a:endParaRPr lang="en-US" sz="2000" b="0" i="0" u="none" strike="noStrike" dirty="0">
                        <a:solidFill>
                          <a:srgbClr val="000000"/>
                        </a:solidFill>
                        <a:effectLst/>
                        <a:latin typeface="Arial" panose="020B0604020202020204" pitchFamily="34" charset="0"/>
                      </a:endParaRPr>
                    </a:p>
                  </a:txBody>
                  <a:tcPr marL="103791" marR="6010" marT="6010" marB="0"/>
                </a:tc>
                <a:extLst>
                  <a:ext uri="{0D108BD9-81ED-4DB2-BD59-A6C34878D82A}">
                    <a16:rowId xmlns:a16="http://schemas.microsoft.com/office/drawing/2014/main" val="3533404707"/>
                  </a:ext>
                </a:extLst>
              </a:tr>
            </a:tbl>
          </a:graphicData>
        </a:graphic>
      </p:graphicFrame>
    </p:spTree>
    <p:extLst>
      <p:ext uri="{BB962C8B-B14F-4D97-AF65-F5344CB8AC3E}">
        <p14:creationId xmlns:p14="http://schemas.microsoft.com/office/powerpoint/2010/main" val="1320086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useBgFill="1">
        <p:nvSpPr>
          <p:cNvPr id="358" name="Rectangle 357">
            <a:extLst>
              <a:ext uri="{FF2B5EF4-FFF2-40B4-BE49-F238E27FC236}">
                <a16:creationId xmlns:a16="http://schemas.microsoft.com/office/drawing/2014/main" id="{6DBF50F6-DD88-4D9F-B7D3-79B989980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Rectangle 358">
            <a:extLst>
              <a:ext uri="{FF2B5EF4-FFF2-40B4-BE49-F238E27FC236}">
                <a16:creationId xmlns:a16="http://schemas.microsoft.com/office/drawing/2014/main" id="{916BBDC2-6929-469E-B7C4-A03E77BF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Google Shape;334;p41"/>
          <p:cNvSpPr txBox="1">
            <a:spLocks noGrp="1"/>
          </p:cNvSpPr>
          <p:nvPr>
            <p:ph type="title" idx="4294967295"/>
          </p:nvPr>
        </p:nvSpPr>
        <p:spPr>
          <a:xfrm>
            <a:off x="804672" y="443576"/>
            <a:ext cx="10640754" cy="775845"/>
          </a:xfrm>
          <a:prstGeom prst="rect">
            <a:avLst/>
          </a:prstGeom>
        </p:spPr>
        <p:txBody>
          <a:bodyPr spcFirstLastPara="1" vert="horz" lIns="91440" tIns="45720" rIns="91440" bIns="45720" rtlCol="0" anchor="ctr" anchorCtr="0">
            <a:normAutofit/>
          </a:bodyPr>
          <a:lstStyle/>
          <a:p>
            <a:pPr lvl="0"/>
            <a:r>
              <a:rPr lang="en-US" sz="4000" kern="1200" dirty="0">
                <a:solidFill>
                  <a:schemeClr val="tx2"/>
                </a:solidFill>
                <a:latin typeface="+mj-lt"/>
                <a:ea typeface="+mj-ea"/>
                <a:cs typeface="+mj-cs"/>
              </a:rPr>
              <a:t>Responsible School Edits</a:t>
            </a:r>
          </a:p>
        </p:txBody>
      </p:sp>
      <p:grpSp>
        <p:nvGrpSpPr>
          <p:cNvPr id="344" name="Group 343">
            <a:extLst>
              <a:ext uri="{FF2B5EF4-FFF2-40B4-BE49-F238E27FC236}">
                <a16:creationId xmlns:a16="http://schemas.microsoft.com/office/drawing/2014/main" id="{C344E6B5-C9F5-4338-9E33-003B12373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2" y="170309"/>
            <a:ext cx="2514948" cy="2174333"/>
            <a:chOff x="-305" y="-4155"/>
            <a:chExt cx="2514948" cy="2174333"/>
          </a:xfrm>
        </p:grpSpPr>
        <p:sp>
          <p:nvSpPr>
            <p:cNvPr id="360" name="Freeform: Shape 359">
              <a:extLst>
                <a:ext uri="{FF2B5EF4-FFF2-40B4-BE49-F238E27FC236}">
                  <a16:creationId xmlns:a16="http://schemas.microsoft.com/office/drawing/2014/main" id="{C90B0F8D-9E81-4DE8-95D5-1A26E9390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 name="Freeform: Shape 360">
              <a:extLst>
                <a:ext uri="{FF2B5EF4-FFF2-40B4-BE49-F238E27FC236}">
                  <a16:creationId xmlns:a16="http://schemas.microsoft.com/office/drawing/2014/main" id="{830BA43A-83E9-4C67-92A6-F247FB370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 name="Freeform: Shape 361">
              <a:extLst>
                <a:ext uri="{FF2B5EF4-FFF2-40B4-BE49-F238E27FC236}">
                  <a16:creationId xmlns:a16="http://schemas.microsoft.com/office/drawing/2014/main" id="{92F3A0CC-EBFE-405D-B0C0-27DE361ED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364" name="Freeform: Shape 363">
              <a:extLst>
                <a:ext uri="{FF2B5EF4-FFF2-40B4-BE49-F238E27FC236}">
                  <a16:creationId xmlns:a16="http://schemas.microsoft.com/office/drawing/2014/main" id="{DF2E853E-B55A-4FFD-B90E-6FB4F31BD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5" name="Group 364">
            <a:extLst>
              <a:ext uri="{FF2B5EF4-FFF2-40B4-BE49-F238E27FC236}">
                <a16:creationId xmlns:a16="http://schemas.microsoft.com/office/drawing/2014/main" id="{FDFEDBF7-8E2C-46B8-9095-AE1D77E217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4" y="4560733"/>
            <a:ext cx="3061445" cy="2297266"/>
            <a:chOff x="-305" y="-1"/>
            <a:chExt cx="3832880" cy="2876136"/>
          </a:xfrm>
        </p:grpSpPr>
        <p:sp>
          <p:nvSpPr>
            <p:cNvPr id="351" name="Freeform: Shape 350">
              <a:extLst>
                <a:ext uri="{FF2B5EF4-FFF2-40B4-BE49-F238E27FC236}">
                  <a16:creationId xmlns:a16="http://schemas.microsoft.com/office/drawing/2014/main" id="{60202872-FBB0-4F11-BC49-9FB400B21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Freeform: Shape 351">
              <a:extLst>
                <a:ext uri="{FF2B5EF4-FFF2-40B4-BE49-F238E27FC236}">
                  <a16:creationId xmlns:a16="http://schemas.microsoft.com/office/drawing/2014/main" id="{0DEB2F40-D411-4D44-9638-AE0342C7F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Freeform: Shape 352">
              <a:extLst>
                <a:ext uri="{FF2B5EF4-FFF2-40B4-BE49-F238E27FC236}">
                  <a16:creationId xmlns:a16="http://schemas.microsoft.com/office/drawing/2014/main" id="{507F7D91-A991-4196-AF73-327E04B56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Freeform: Shape 353">
              <a:extLst>
                <a:ext uri="{FF2B5EF4-FFF2-40B4-BE49-F238E27FC236}">
                  <a16:creationId xmlns:a16="http://schemas.microsoft.com/office/drawing/2014/main" id="{178739A9-E67C-40E5-9468-0A68AEC54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5" name="Google Shape;335;p41"/>
          <p:cNvSpPr txBox="1"/>
          <p:nvPr/>
        </p:nvSpPr>
        <p:spPr>
          <a:xfrm>
            <a:off x="483326" y="1379233"/>
            <a:ext cx="10489473" cy="861734"/>
          </a:xfrm>
          <a:prstGeom prst="rect">
            <a:avLst/>
          </a:prstGeom>
          <a:noFill/>
          <a:ln>
            <a:noFill/>
          </a:ln>
        </p:spPr>
        <p:txBody>
          <a:bodyPr spcFirstLastPara="1" wrap="square" lIns="91425" tIns="45700" rIns="91425" bIns="45700" anchor="t" anchorCtr="0">
            <a:spAutoFit/>
          </a:bodyPr>
          <a:lstStyle/>
          <a:p>
            <a:pPr lvl="2">
              <a:spcAft>
                <a:spcPts val="600"/>
              </a:spcAft>
            </a:pPr>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600"/>
              </a:spcAft>
              <a:buNone/>
            </a:pPr>
            <a:endParaRPr lang="en-US" sz="2000" b="0" i="0" u="none" strike="noStrike" cap="none" dirty="0">
              <a:solidFill>
                <a:srgbClr val="000000"/>
              </a:solidFill>
              <a:latin typeface="Arial"/>
              <a:ea typeface="Arial"/>
              <a:cs typeface="Arial"/>
              <a:sym typeface="Arial"/>
            </a:endParaRPr>
          </a:p>
        </p:txBody>
      </p:sp>
      <p:graphicFrame>
        <p:nvGraphicFramePr>
          <p:cNvPr id="3" name="Table 2">
            <a:extLst>
              <a:ext uri="{FF2B5EF4-FFF2-40B4-BE49-F238E27FC236}">
                <a16:creationId xmlns:a16="http://schemas.microsoft.com/office/drawing/2014/main" id="{70CCAE9C-54B3-FBA7-9B5A-3AC0462C268B}"/>
              </a:ext>
            </a:extLst>
          </p:cNvPr>
          <p:cNvGraphicFramePr>
            <a:graphicFrameLocks noGrp="1"/>
          </p:cNvGraphicFramePr>
          <p:nvPr>
            <p:extLst>
              <p:ext uri="{D42A27DB-BD31-4B8C-83A1-F6EECF244321}">
                <p14:modId xmlns:p14="http://schemas.microsoft.com/office/powerpoint/2010/main" val="920419133"/>
              </p:ext>
            </p:extLst>
          </p:nvPr>
        </p:nvGraphicFramePr>
        <p:xfrm>
          <a:off x="685844" y="1900152"/>
          <a:ext cx="10555906" cy="2987485"/>
        </p:xfrm>
        <a:graphic>
          <a:graphicData uri="http://schemas.openxmlformats.org/drawingml/2006/table">
            <a:tbl>
              <a:tblPr firstRow="1" bandRow="1">
                <a:tableStyleId>{5C22544A-7EE6-4342-B048-85BDC9FD1C3A}</a:tableStyleId>
              </a:tblPr>
              <a:tblGrid>
                <a:gridCol w="3863562">
                  <a:extLst>
                    <a:ext uri="{9D8B030D-6E8A-4147-A177-3AD203B41FA5}">
                      <a16:colId xmlns:a16="http://schemas.microsoft.com/office/drawing/2014/main" val="4148331789"/>
                    </a:ext>
                  </a:extLst>
                </a:gridCol>
                <a:gridCol w="5398825">
                  <a:extLst>
                    <a:ext uri="{9D8B030D-6E8A-4147-A177-3AD203B41FA5}">
                      <a16:colId xmlns:a16="http://schemas.microsoft.com/office/drawing/2014/main" val="75692721"/>
                    </a:ext>
                  </a:extLst>
                </a:gridCol>
                <a:gridCol w="1293519">
                  <a:extLst>
                    <a:ext uri="{9D8B030D-6E8A-4147-A177-3AD203B41FA5}">
                      <a16:colId xmlns:a16="http://schemas.microsoft.com/office/drawing/2014/main" val="1789838526"/>
                    </a:ext>
                  </a:extLst>
                </a:gridCol>
              </a:tblGrid>
              <a:tr h="1085433">
                <a:tc>
                  <a:txBody>
                    <a:bodyPr/>
                    <a:lstStyle/>
                    <a:p>
                      <a:pPr algn="ctr" fontAlgn="t"/>
                      <a:r>
                        <a:rPr lang="en-US" sz="2300" b="1" u="none" strike="noStrike" dirty="0">
                          <a:effectLst/>
                        </a:rPr>
                        <a:t>Error Description</a:t>
                      </a:r>
                      <a:endParaRPr lang="en-US" sz="2300" b="1" i="0" u="none" strike="noStrike" dirty="0">
                        <a:solidFill>
                          <a:srgbClr val="000000"/>
                        </a:solidFill>
                        <a:effectLst/>
                        <a:latin typeface="Arial" panose="020B0604020202020204" pitchFamily="34" charset="0"/>
                      </a:endParaRPr>
                    </a:p>
                  </a:txBody>
                  <a:tcPr marL="6010" marR="6010" marT="6010" marB="0">
                    <a:solidFill>
                      <a:schemeClr val="tx1"/>
                    </a:solidFill>
                  </a:tcPr>
                </a:tc>
                <a:tc>
                  <a:txBody>
                    <a:bodyPr/>
                    <a:lstStyle/>
                    <a:p>
                      <a:pPr algn="ctr" fontAlgn="t"/>
                      <a:r>
                        <a:rPr lang="en-US" sz="2300" b="1" u="none" strike="noStrike" dirty="0">
                          <a:effectLst/>
                        </a:rPr>
                        <a:t>Long Description</a:t>
                      </a:r>
                      <a:endParaRPr lang="en-US" sz="2300" b="1" i="0" u="none" strike="noStrike" dirty="0">
                        <a:solidFill>
                          <a:srgbClr val="000000"/>
                        </a:solidFill>
                        <a:effectLst/>
                        <a:latin typeface="Arial" panose="020B0604020202020204" pitchFamily="34" charset="0"/>
                      </a:endParaRPr>
                    </a:p>
                  </a:txBody>
                  <a:tcPr marL="6010" marR="6010" marT="6010" marB="0">
                    <a:solidFill>
                      <a:schemeClr val="tx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300" b="1" u="none" strike="noStrike" dirty="0">
                          <a:effectLst/>
                        </a:rPr>
                        <a:t>Criticality Status</a:t>
                      </a:r>
                      <a:endParaRPr lang="en-US" sz="2300" b="1" i="0" u="none" strike="noStrike" dirty="0">
                        <a:solidFill>
                          <a:srgbClr val="000000"/>
                        </a:solidFill>
                        <a:effectLst/>
                        <a:latin typeface="Arial" panose="020B0604020202020204" pitchFamily="34" charset="0"/>
                      </a:endParaRPr>
                    </a:p>
                    <a:p>
                      <a:pPr algn="ctr" fontAlgn="t"/>
                      <a:endParaRPr lang="en-US" sz="2300" b="1" i="0" u="none" strike="noStrike" dirty="0">
                        <a:solidFill>
                          <a:srgbClr val="000000"/>
                        </a:solidFill>
                        <a:effectLst/>
                        <a:latin typeface="Arial" panose="020B0604020202020204" pitchFamily="34" charset="0"/>
                      </a:endParaRPr>
                    </a:p>
                  </a:txBody>
                  <a:tcPr marL="6010" marR="6010" marT="6010" marB="0">
                    <a:solidFill>
                      <a:schemeClr val="tx1"/>
                    </a:solidFill>
                  </a:tcPr>
                </a:tc>
                <a:extLst>
                  <a:ext uri="{0D108BD9-81ED-4DB2-BD59-A6C34878D82A}">
                    <a16:rowId xmlns:a16="http://schemas.microsoft.com/office/drawing/2014/main" val="3555779495"/>
                  </a:ext>
                </a:extLst>
              </a:tr>
              <a:tr h="670271">
                <a:tc>
                  <a:txBody>
                    <a:bodyPr/>
                    <a:lstStyle/>
                    <a:p>
                      <a:pPr algn="l" fontAlgn="t"/>
                      <a:r>
                        <a:rPr lang="en-US" sz="2000" u="none" strike="noStrike" dirty="0">
                          <a:effectLst/>
                        </a:rPr>
                        <a:t>Invalid School Number</a:t>
                      </a:r>
                      <a:endParaRPr lang="en-US" sz="2000" b="0" i="0" u="none" strike="noStrike" dirty="0">
                        <a:solidFill>
                          <a:srgbClr val="000000"/>
                        </a:solidFill>
                        <a:effectLst/>
                        <a:latin typeface="Arial" panose="020B0604020202020204" pitchFamily="34" charset="0"/>
                      </a:endParaRPr>
                    </a:p>
                  </a:txBody>
                  <a:tcPr marL="103791" marR="6010" marT="6010" marB="0"/>
                </a:tc>
                <a:tc>
                  <a:txBody>
                    <a:bodyPr/>
                    <a:lstStyle/>
                    <a:p>
                      <a:pPr algn="l" fontAlgn="t"/>
                      <a:r>
                        <a:rPr lang="en-US" sz="2000" u="none" strike="noStrike" dirty="0">
                          <a:effectLst/>
                        </a:rPr>
                        <a:t>Must be a valid institution within the Responsible Division.</a:t>
                      </a:r>
                      <a:br>
                        <a:rPr lang="en-US" sz="2000" u="none" strike="noStrike" dirty="0">
                          <a:effectLst/>
                        </a:rPr>
                      </a:br>
                      <a:endParaRPr lang="en-US" sz="2000" b="0" i="0" u="none" strike="noStrike" dirty="0">
                        <a:solidFill>
                          <a:srgbClr val="000000"/>
                        </a:solidFill>
                        <a:effectLst/>
                        <a:latin typeface="Arial" panose="020B0604020202020204" pitchFamily="34" charset="0"/>
                      </a:endParaRPr>
                    </a:p>
                  </a:txBody>
                  <a:tcPr marL="103791" marR="6010" marT="601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u="none" strike="noStrike" dirty="0">
                          <a:effectLst/>
                        </a:rPr>
                        <a:t>Fatal </a:t>
                      </a:r>
                      <a:endParaRPr lang="en-US" sz="2000" b="0" i="0" u="sng" strike="noStrike" dirty="0">
                        <a:solidFill>
                          <a:srgbClr val="3E5B91"/>
                        </a:solidFill>
                        <a:effectLst/>
                        <a:latin typeface="Arial" panose="020B0604020202020204" pitchFamily="34" charset="0"/>
                      </a:endParaRPr>
                    </a:p>
                  </a:txBody>
                  <a:tcPr marL="103791" marR="6010" marT="6010" marB="0"/>
                </a:tc>
                <a:extLst>
                  <a:ext uri="{0D108BD9-81ED-4DB2-BD59-A6C34878D82A}">
                    <a16:rowId xmlns:a16="http://schemas.microsoft.com/office/drawing/2014/main" val="2769366491"/>
                  </a:ext>
                </a:extLst>
              </a:tr>
              <a:tr h="981642">
                <a:tc>
                  <a:txBody>
                    <a:bodyPr/>
                    <a:lstStyle/>
                    <a:p>
                      <a:pPr algn="l" fontAlgn="t"/>
                      <a:r>
                        <a:rPr lang="en-US" sz="2000" u="none" strike="noStrike" dirty="0">
                          <a:effectLst/>
                        </a:rPr>
                        <a:t>Invalid Responsible School Number for Unknown Offender</a:t>
                      </a:r>
                      <a:endParaRPr lang="en-US" sz="2000" b="0" i="0" u="none" strike="noStrike" dirty="0">
                        <a:solidFill>
                          <a:srgbClr val="000000"/>
                        </a:solidFill>
                        <a:effectLst/>
                        <a:latin typeface="Arial" panose="020B0604020202020204" pitchFamily="34" charset="0"/>
                      </a:endParaRPr>
                    </a:p>
                  </a:txBody>
                  <a:tcPr marL="103791" marR="6010" marT="6010" marB="0"/>
                </a:tc>
                <a:tc>
                  <a:txBody>
                    <a:bodyPr/>
                    <a:lstStyle/>
                    <a:p>
                      <a:pPr algn="l" fontAlgn="t"/>
                      <a:r>
                        <a:rPr lang="en-US" sz="2000" u="none" strike="noStrike" dirty="0">
                          <a:effectLst/>
                        </a:rPr>
                        <a:t>Must be blank when State Testing ID is 9999999999.</a:t>
                      </a:r>
                      <a:br>
                        <a:rPr lang="en-US" sz="2000" u="none" strike="noStrike" dirty="0">
                          <a:effectLst/>
                        </a:rPr>
                      </a:br>
                      <a:endParaRPr lang="en-US" sz="2000" b="0" i="0" u="none" strike="noStrike" dirty="0">
                        <a:solidFill>
                          <a:srgbClr val="000000"/>
                        </a:solidFill>
                        <a:effectLst/>
                        <a:latin typeface="Arial" panose="020B0604020202020204" pitchFamily="34" charset="0"/>
                      </a:endParaRPr>
                    </a:p>
                  </a:txBody>
                  <a:tcPr marL="103791" marR="6010" marT="601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u="none" strike="noStrike" dirty="0">
                          <a:effectLst/>
                        </a:rPr>
                        <a:t>Fatal</a:t>
                      </a:r>
                      <a:endParaRPr lang="en-US" sz="2000" b="0" i="0" u="none" strike="noStrike" dirty="0">
                        <a:solidFill>
                          <a:srgbClr val="000000"/>
                        </a:solidFill>
                        <a:effectLst/>
                        <a:latin typeface="Arial" panose="020B0604020202020204" pitchFamily="34" charset="0"/>
                      </a:endParaRPr>
                    </a:p>
                    <a:p>
                      <a:pPr algn="l" fontAlgn="t"/>
                      <a:endParaRPr lang="en-US" sz="2000" b="0" i="0" u="sng" strike="noStrike" dirty="0">
                        <a:solidFill>
                          <a:srgbClr val="3E5B91"/>
                        </a:solidFill>
                        <a:effectLst/>
                        <a:latin typeface="Arial" panose="020B0604020202020204" pitchFamily="34" charset="0"/>
                      </a:endParaRPr>
                    </a:p>
                  </a:txBody>
                  <a:tcPr marL="103791" marR="6010" marT="6010" marB="0"/>
                </a:tc>
                <a:extLst>
                  <a:ext uri="{0D108BD9-81ED-4DB2-BD59-A6C34878D82A}">
                    <a16:rowId xmlns:a16="http://schemas.microsoft.com/office/drawing/2014/main" val="1520795171"/>
                  </a:ext>
                </a:extLst>
              </a:tr>
            </a:tbl>
          </a:graphicData>
        </a:graphic>
      </p:graphicFrame>
    </p:spTree>
    <p:extLst>
      <p:ext uri="{BB962C8B-B14F-4D97-AF65-F5344CB8AC3E}">
        <p14:creationId xmlns:p14="http://schemas.microsoft.com/office/powerpoint/2010/main" val="2160347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useBgFill="1">
        <p:nvSpPr>
          <p:cNvPr id="358" name="Rectangle 357">
            <a:extLst>
              <a:ext uri="{FF2B5EF4-FFF2-40B4-BE49-F238E27FC236}">
                <a16:creationId xmlns:a16="http://schemas.microsoft.com/office/drawing/2014/main" id="{6DBF50F6-DD88-4D9F-B7D3-79B989980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Rectangle 358">
            <a:extLst>
              <a:ext uri="{FF2B5EF4-FFF2-40B4-BE49-F238E27FC236}">
                <a16:creationId xmlns:a16="http://schemas.microsoft.com/office/drawing/2014/main" id="{916BBDC2-6929-469E-B7C4-A03E77BF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Google Shape;334;p41"/>
          <p:cNvSpPr txBox="1">
            <a:spLocks noGrp="1"/>
          </p:cNvSpPr>
          <p:nvPr>
            <p:ph type="title" idx="4294967295"/>
          </p:nvPr>
        </p:nvSpPr>
        <p:spPr>
          <a:xfrm>
            <a:off x="804672" y="443579"/>
            <a:ext cx="10640754" cy="775845"/>
          </a:xfrm>
          <a:prstGeom prst="rect">
            <a:avLst/>
          </a:prstGeom>
        </p:spPr>
        <p:txBody>
          <a:bodyPr spcFirstLastPara="1" vert="horz" lIns="91440" tIns="45720" rIns="91440" bIns="45720" rtlCol="0" anchor="ctr" anchorCtr="0">
            <a:normAutofit/>
          </a:bodyPr>
          <a:lstStyle/>
          <a:p>
            <a:pPr lvl="0"/>
            <a:r>
              <a:rPr lang="en-US" sz="4000" dirty="0">
                <a:solidFill>
                  <a:schemeClr val="tx2"/>
                </a:solidFill>
              </a:rPr>
              <a:t>Expulsion Flag </a:t>
            </a:r>
            <a:r>
              <a:rPr lang="en-US" sz="4000" kern="1200" dirty="0">
                <a:solidFill>
                  <a:schemeClr val="tx2"/>
                </a:solidFill>
                <a:latin typeface="+mj-lt"/>
                <a:ea typeface="+mj-ea"/>
                <a:cs typeface="+mj-cs"/>
              </a:rPr>
              <a:t>Edits</a:t>
            </a:r>
          </a:p>
        </p:txBody>
      </p:sp>
      <p:grpSp>
        <p:nvGrpSpPr>
          <p:cNvPr id="344" name="Group 343">
            <a:extLst>
              <a:ext uri="{FF2B5EF4-FFF2-40B4-BE49-F238E27FC236}">
                <a16:creationId xmlns:a16="http://schemas.microsoft.com/office/drawing/2014/main" id="{C344E6B5-C9F5-4338-9E33-003B12373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2" y="170309"/>
            <a:ext cx="2514948" cy="2174333"/>
            <a:chOff x="-305" y="-4155"/>
            <a:chExt cx="2514948" cy="2174333"/>
          </a:xfrm>
        </p:grpSpPr>
        <p:sp>
          <p:nvSpPr>
            <p:cNvPr id="360" name="Freeform: Shape 359">
              <a:extLst>
                <a:ext uri="{FF2B5EF4-FFF2-40B4-BE49-F238E27FC236}">
                  <a16:creationId xmlns:a16="http://schemas.microsoft.com/office/drawing/2014/main" id="{C90B0F8D-9E81-4DE8-95D5-1A26E9390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 name="Freeform: Shape 360">
              <a:extLst>
                <a:ext uri="{FF2B5EF4-FFF2-40B4-BE49-F238E27FC236}">
                  <a16:creationId xmlns:a16="http://schemas.microsoft.com/office/drawing/2014/main" id="{830BA43A-83E9-4C67-92A6-F247FB370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 name="Freeform: Shape 361">
              <a:extLst>
                <a:ext uri="{FF2B5EF4-FFF2-40B4-BE49-F238E27FC236}">
                  <a16:creationId xmlns:a16="http://schemas.microsoft.com/office/drawing/2014/main" id="{92F3A0CC-EBFE-405D-B0C0-27DE361ED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364" name="Freeform: Shape 363">
              <a:extLst>
                <a:ext uri="{FF2B5EF4-FFF2-40B4-BE49-F238E27FC236}">
                  <a16:creationId xmlns:a16="http://schemas.microsoft.com/office/drawing/2014/main" id="{DF2E853E-B55A-4FFD-B90E-6FB4F31BD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5" name="Group 364">
            <a:extLst>
              <a:ext uri="{FF2B5EF4-FFF2-40B4-BE49-F238E27FC236}">
                <a16:creationId xmlns:a16="http://schemas.microsoft.com/office/drawing/2014/main" id="{FDFEDBF7-8E2C-46B8-9095-AE1D77E217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4" y="4560733"/>
            <a:ext cx="3061445" cy="2297266"/>
            <a:chOff x="-305" y="-1"/>
            <a:chExt cx="3832880" cy="2876136"/>
          </a:xfrm>
        </p:grpSpPr>
        <p:sp>
          <p:nvSpPr>
            <p:cNvPr id="351" name="Freeform: Shape 350">
              <a:extLst>
                <a:ext uri="{FF2B5EF4-FFF2-40B4-BE49-F238E27FC236}">
                  <a16:creationId xmlns:a16="http://schemas.microsoft.com/office/drawing/2014/main" id="{60202872-FBB0-4F11-BC49-9FB400B21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Freeform: Shape 351">
              <a:extLst>
                <a:ext uri="{FF2B5EF4-FFF2-40B4-BE49-F238E27FC236}">
                  <a16:creationId xmlns:a16="http://schemas.microsoft.com/office/drawing/2014/main" id="{0DEB2F40-D411-4D44-9638-AE0342C7F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Freeform: Shape 352">
              <a:extLst>
                <a:ext uri="{FF2B5EF4-FFF2-40B4-BE49-F238E27FC236}">
                  <a16:creationId xmlns:a16="http://schemas.microsoft.com/office/drawing/2014/main" id="{507F7D91-A991-4196-AF73-327E04B56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Freeform: Shape 353">
              <a:extLst>
                <a:ext uri="{FF2B5EF4-FFF2-40B4-BE49-F238E27FC236}">
                  <a16:creationId xmlns:a16="http://schemas.microsoft.com/office/drawing/2014/main" id="{178739A9-E67C-40E5-9468-0A68AEC54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5" name="Google Shape;335;p41"/>
          <p:cNvSpPr txBox="1"/>
          <p:nvPr/>
        </p:nvSpPr>
        <p:spPr>
          <a:xfrm>
            <a:off x="483326" y="1379233"/>
            <a:ext cx="10489473" cy="861734"/>
          </a:xfrm>
          <a:prstGeom prst="rect">
            <a:avLst/>
          </a:prstGeom>
          <a:noFill/>
          <a:ln>
            <a:noFill/>
          </a:ln>
        </p:spPr>
        <p:txBody>
          <a:bodyPr spcFirstLastPara="1" wrap="square" lIns="91425" tIns="45700" rIns="91425" bIns="45700" anchor="t" anchorCtr="0">
            <a:spAutoFit/>
          </a:bodyPr>
          <a:lstStyle/>
          <a:p>
            <a:pPr lvl="2">
              <a:spcAft>
                <a:spcPts val="600"/>
              </a:spcAft>
            </a:pPr>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600"/>
              </a:spcAft>
              <a:buNone/>
            </a:pPr>
            <a:endParaRPr lang="en-US" sz="2000" b="0" i="0" u="none" strike="noStrike" cap="none" dirty="0">
              <a:solidFill>
                <a:srgbClr val="000000"/>
              </a:solidFill>
              <a:latin typeface="Arial"/>
              <a:ea typeface="Arial"/>
              <a:cs typeface="Arial"/>
              <a:sym typeface="Arial"/>
            </a:endParaRPr>
          </a:p>
        </p:txBody>
      </p:sp>
      <p:graphicFrame>
        <p:nvGraphicFramePr>
          <p:cNvPr id="3" name="Table 2">
            <a:extLst>
              <a:ext uri="{FF2B5EF4-FFF2-40B4-BE49-F238E27FC236}">
                <a16:creationId xmlns:a16="http://schemas.microsoft.com/office/drawing/2014/main" id="{70CCAE9C-54B3-FBA7-9B5A-3AC0462C268B}"/>
              </a:ext>
            </a:extLst>
          </p:cNvPr>
          <p:cNvGraphicFramePr>
            <a:graphicFrameLocks noGrp="1"/>
          </p:cNvGraphicFramePr>
          <p:nvPr>
            <p:extLst>
              <p:ext uri="{D42A27DB-BD31-4B8C-83A1-F6EECF244321}">
                <p14:modId xmlns:p14="http://schemas.microsoft.com/office/powerpoint/2010/main" val="3079016594"/>
              </p:ext>
            </p:extLst>
          </p:nvPr>
        </p:nvGraphicFramePr>
        <p:xfrm>
          <a:off x="818048" y="1503553"/>
          <a:ext cx="10555906" cy="4578166"/>
        </p:xfrm>
        <a:graphic>
          <a:graphicData uri="http://schemas.openxmlformats.org/drawingml/2006/table">
            <a:tbl>
              <a:tblPr firstRow="1" bandRow="1">
                <a:tableStyleId>{5C22544A-7EE6-4342-B048-85BDC9FD1C3A}</a:tableStyleId>
              </a:tblPr>
              <a:tblGrid>
                <a:gridCol w="3313277">
                  <a:extLst>
                    <a:ext uri="{9D8B030D-6E8A-4147-A177-3AD203B41FA5}">
                      <a16:colId xmlns:a16="http://schemas.microsoft.com/office/drawing/2014/main" val="4148331789"/>
                    </a:ext>
                  </a:extLst>
                </a:gridCol>
                <a:gridCol w="6004193">
                  <a:extLst>
                    <a:ext uri="{9D8B030D-6E8A-4147-A177-3AD203B41FA5}">
                      <a16:colId xmlns:a16="http://schemas.microsoft.com/office/drawing/2014/main" val="75692721"/>
                    </a:ext>
                  </a:extLst>
                </a:gridCol>
                <a:gridCol w="1238436">
                  <a:extLst>
                    <a:ext uri="{9D8B030D-6E8A-4147-A177-3AD203B41FA5}">
                      <a16:colId xmlns:a16="http://schemas.microsoft.com/office/drawing/2014/main" val="1789838526"/>
                    </a:ext>
                  </a:extLst>
                </a:gridCol>
              </a:tblGrid>
              <a:tr h="1085433">
                <a:tc>
                  <a:txBody>
                    <a:bodyPr/>
                    <a:lstStyle/>
                    <a:p>
                      <a:pPr algn="ctr" fontAlgn="t"/>
                      <a:r>
                        <a:rPr lang="en-US" sz="2300" b="1" u="none" strike="noStrike" dirty="0">
                          <a:effectLst/>
                        </a:rPr>
                        <a:t>Error Description</a:t>
                      </a:r>
                      <a:endParaRPr lang="en-US" sz="2300" b="1" i="0" u="none" strike="noStrike" dirty="0">
                        <a:solidFill>
                          <a:srgbClr val="000000"/>
                        </a:solidFill>
                        <a:effectLst/>
                        <a:latin typeface="Arial" panose="020B0604020202020204" pitchFamily="34" charset="0"/>
                      </a:endParaRPr>
                    </a:p>
                  </a:txBody>
                  <a:tcPr marL="6010" marR="6010" marT="6010" marB="0">
                    <a:solidFill>
                      <a:schemeClr val="tx1"/>
                    </a:solidFill>
                  </a:tcPr>
                </a:tc>
                <a:tc>
                  <a:txBody>
                    <a:bodyPr/>
                    <a:lstStyle/>
                    <a:p>
                      <a:pPr algn="ctr" fontAlgn="t"/>
                      <a:r>
                        <a:rPr lang="en-US" sz="2300" b="1" u="none" strike="noStrike" dirty="0">
                          <a:effectLst/>
                        </a:rPr>
                        <a:t>Long Description</a:t>
                      </a:r>
                      <a:endParaRPr lang="en-US" sz="2300" b="1" i="0" u="none" strike="noStrike" dirty="0">
                        <a:solidFill>
                          <a:srgbClr val="000000"/>
                        </a:solidFill>
                        <a:effectLst/>
                        <a:latin typeface="Arial" panose="020B0604020202020204" pitchFamily="34" charset="0"/>
                      </a:endParaRPr>
                    </a:p>
                  </a:txBody>
                  <a:tcPr marL="6010" marR="6010" marT="6010" marB="0">
                    <a:solidFill>
                      <a:schemeClr val="tx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300" b="1" u="none" strike="noStrike" dirty="0">
                          <a:effectLst/>
                        </a:rPr>
                        <a:t>Criticality Status</a:t>
                      </a:r>
                      <a:endParaRPr lang="en-US" sz="2300" b="1" i="0" u="none" strike="noStrike" dirty="0">
                        <a:solidFill>
                          <a:srgbClr val="000000"/>
                        </a:solidFill>
                        <a:effectLst/>
                        <a:latin typeface="Arial" panose="020B0604020202020204" pitchFamily="34" charset="0"/>
                      </a:endParaRPr>
                    </a:p>
                  </a:txBody>
                  <a:tcPr marL="6010" marR="6010" marT="6010" marB="0">
                    <a:solidFill>
                      <a:schemeClr val="tx1"/>
                    </a:solidFill>
                  </a:tcPr>
                </a:tc>
                <a:extLst>
                  <a:ext uri="{0D108BD9-81ED-4DB2-BD59-A6C34878D82A}">
                    <a16:rowId xmlns:a16="http://schemas.microsoft.com/office/drawing/2014/main" val="3555779495"/>
                  </a:ext>
                </a:extLst>
              </a:tr>
              <a:tr h="670271">
                <a:tc>
                  <a:txBody>
                    <a:bodyPr/>
                    <a:lstStyle/>
                    <a:p>
                      <a:pPr algn="l" fontAlgn="t"/>
                      <a:r>
                        <a:rPr lang="en-US" sz="2000" u="none" strike="noStrike" dirty="0">
                          <a:effectLst/>
                        </a:rPr>
                        <a:t>Expulsion Flag is N</a:t>
                      </a:r>
                      <a:endParaRPr lang="en-US" sz="2000" b="0" i="0" u="none" strike="noStrike" dirty="0">
                        <a:solidFill>
                          <a:srgbClr val="000000"/>
                        </a:solidFill>
                        <a:effectLst/>
                        <a:latin typeface="Arial" panose="020B0604020202020204" pitchFamily="34" charset="0"/>
                      </a:endParaRPr>
                    </a:p>
                  </a:txBody>
                  <a:tcPr marL="103791" marR="6010" marT="6010" marB="0"/>
                </a:tc>
                <a:tc>
                  <a:txBody>
                    <a:bodyPr/>
                    <a:lstStyle/>
                    <a:p>
                      <a:pPr algn="l" fontAlgn="t"/>
                      <a:r>
                        <a:rPr lang="en-US" sz="2000" u="none" strike="noStrike" dirty="0">
                          <a:effectLst/>
                        </a:rPr>
                        <a:t>If the Expulsion Flag equals N, then OSS by School Board should be less than 365 days.</a:t>
                      </a:r>
                      <a:br>
                        <a:rPr lang="en-US" sz="2000" u="none" strike="noStrike" dirty="0">
                          <a:effectLst/>
                        </a:rPr>
                      </a:br>
                      <a:endParaRPr lang="en-US" sz="2000" b="0" i="0" u="none" strike="noStrike" dirty="0">
                        <a:solidFill>
                          <a:srgbClr val="000000"/>
                        </a:solidFill>
                        <a:effectLst/>
                        <a:latin typeface="Arial" panose="020B0604020202020204" pitchFamily="34" charset="0"/>
                      </a:endParaRPr>
                    </a:p>
                  </a:txBody>
                  <a:tcPr marL="103791" marR="6010" marT="601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u="none" strike="noStrike" dirty="0">
                          <a:effectLst/>
                        </a:rPr>
                        <a:t>Code Conflict </a:t>
                      </a:r>
                      <a:endParaRPr lang="en-US" sz="2000" b="0" i="0" u="sng" strike="noStrike" dirty="0">
                        <a:solidFill>
                          <a:srgbClr val="3E5B91"/>
                        </a:solidFill>
                        <a:effectLst/>
                        <a:latin typeface="Arial" panose="020B0604020202020204" pitchFamily="34" charset="0"/>
                      </a:endParaRPr>
                    </a:p>
                  </a:txBody>
                  <a:tcPr marL="103791" marR="6010" marT="6010" marB="0"/>
                </a:tc>
                <a:extLst>
                  <a:ext uri="{0D108BD9-81ED-4DB2-BD59-A6C34878D82A}">
                    <a16:rowId xmlns:a16="http://schemas.microsoft.com/office/drawing/2014/main" val="2769366491"/>
                  </a:ext>
                </a:extLst>
              </a:tr>
              <a:tr h="98164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u="none" strike="noStrike" dirty="0">
                          <a:effectLst/>
                        </a:rPr>
                        <a:t>Expulsion Flag is N</a:t>
                      </a:r>
                      <a:endParaRPr lang="en-US" sz="2000" b="0" i="0" u="none" strike="noStrike" dirty="0">
                        <a:solidFill>
                          <a:srgbClr val="000000"/>
                        </a:solidFill>
                        <a:effectLst/>
                        <a:latin typeface="Arial" panose="020B0604020202020204" pitchFamily="34" charset="0"/>
                      </a:endParaRPr>
                    </a:p>
                    <a:p>
                      <a:pPr algn="l" fontAlgn="t"/>
                      <a:endParaRPr lang="en-US" sz="2000" b="0" i="0" u="none" strike="noStrike" dirty="0">
                        <a:solidFill>
                          <a:srgbClr val="000000"/>
                        </a:solidFill>
                        <a:effectLst/>
                        <a:latin typeface="Arial" panose="020B0604020202020204" pitchFamily="34" charset="0"/>
                      </a:endParaRPr>
                    </a:p>
                  </a:txBody>
                  <a:tcPr marL="103791" marR="6010" marT="6010" marB="0"/>
                </a:tc>
                <a:tc>
                  <a:txBody>
                    <a:bodyPr/>
                    <a:lstStyle/>
                    <a:p>
                      <a:pPr algn="l" fontAlgn="t"/>
                      <a:r>
                        <a:rPr lang="en-US" sz="2000" u="none" strike="noStrike" dirty="0">
                          <a:effectLst/>
                        </a:rPr>
                        <a:t>If the Expulsion Flag equals N, then the sum of all OSS and ALT Placement Days should be less than 365 days. </a:t>
                      </a:r>
                      <a:br>
                        <a:rPr lang="en-US" sz="2000" u="none" strike="noStrike" dirty="0">
                          <a:effectLst/>
                        </a:rPr>
                      </a:br>
                      <a:endParaRPr lang="en-US" sz="2000" b="0" i="0" u="none" strike="noStrike" dirty="0">
                        <a:solidFill>
                          <a:srgbClr val="000000"/>
                        </a:solidFill>
                        <a:effectLst/>
                        <a:latin typeface="Arial" panose="020B0604020202020204" pitchFamily="34" charset="0"/>
                      </a:endParaRPr>
                    </a:p>
                  </a:txBody>
                  <a:tcPr marL="103791" marR="6010" marT="601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u="none" strike="noStrike" dirty="0">
                          <a:effectLst/>
                        </a:rPr>
                        <a:t>Warning</a:t>
                      </a:r>
                      <a:endParaRPr lang="en-US" sz="2000" b="0" i="0" u="none" strike="noStrike" dirty="0">
                        <a:solidFill>
                          <a:srgbClr val="000000"/>
                        </a:solidFill>
                        <a:effectLst/>
                        <a:latin typeface="Arial" panose="020B0604020202020204" pitchFamily="34" charset="0"/>
                      </a:endParaRPr>
                    </a:p>
                    <a:p>
                      <a:pPr algn="l" fontAlgn="t"/>
                      <a:endParaRPr lang="en-US" sz="2000" b="0" i="0" u="sng" strike="noStrike" dirty="0">
                        <a:solidFill>
                          <a:srgbClr val="3E5B91"/>
                        </a:solidFill>
                        <a:effectLst/>
                        <a:latin typeface="Arial" panose="020B0604020202020204" pitchFamily="34" charset="0"/>
                      </a:endParaRPr>
                    </a:p>
                  </a:txBody>
                  <a:tcPr marL="103791" marR="6010" marT="6010" marB="0"/>
                </a:tc>
                <a:extLst>
                  <a:ext uri="{0D108BD9-81ED-4DB2-BD59-A6C34878D82A}">
                    <a16:rowId xmlns:a16="http://schemas.microsoft.com/office/drawing/2014/main" val="1520795171"/>
                  </a:ext>
                </a:extLst>
              </a:tr>
              <a:tr h="67027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u="none" strike="noStrike" dirty="0">
                          <a:effectLst/>
                        </a:rPr>
                        <a:t>Expulsion Flag is Y</a:t>
                      </a:r>
                      <a:endParaRPr lang="en-US" sz="2000" b="0" i="0" u="none" strike="noStrike" dirty="0">
                        <a:solidFill>
                          <a:srgbClr val="000000"/>
                        </a:solidFill>
                        <a:effectLst/>
                        <a:latin typeface="Arial" panose="020B0604020202020204" pitchFamily="34" charset="0"/>
                      </a:endParaRPr>
                    </a:p>
                    <a:p>
                      <a:pPr algn="l" fontAlgn="t"/>
                      <a:endParaRPr lang="en-US" sz="2000" b="0" i="0" u="none" strike="noStrike" dirty="0">
                        <a:solidFill>
                          <a:srgbClr val="000000"/>
                        </a:solidFill>
                        <a:effectLst/>
                        <a:latin typeface="Arial" panose="020B0604020202020204" pitchFamily="34" charset="0"/>
                      </a:endParaRPr>
                    </a:p>
                  </a:txBody>
                  <a:tcPr marL="103791" marR="6010" marT="6010" marB="0"/>
                </a:tc>
                <a:tc>
                  <a:txBody>
                    <a:bodyPr/>
                    <a:lstStyle/>
                    <a:p>
                      <a:pPr algn="l" fontAlgn="t"/>
                      <a:r>
                        <a:rPr lang="en-US" sz="2000" u="none" strike="noStrike" dirty="0">
                          <a:effectLst/>
                        </a:rPr>
                        <a:t>If Expulsion Flag equals Y, then the sum of all OSS and ALT Placement Days should be greater than or equal to 365. </a:t>
                      </a:r>
                      <a:endParaRPr lang="en-US" sz="2000" b="0" i="0" u="none" strike="noStrike" dirty="0">
                        <a:solidFill>
                          <a:srgbClr val="000000"/>
                        </a:solidFill>
                        <a:effectLst/>
                        <a:latin typeface="Arial" panose="020B0604020202020204" pitchFamily="34" charset="0"/>
                      </a:endParaRPr>
                    </a:p>
                  </a:txBody>
                  <a:tcPr marL="103791" marR="6010" marT="6010" marB="0"/>
                </a:tc>
                <a:tc>
                  <a:txBody>
                    <a:bodyPr/>
                    <a:lstStyle/>
                    <a:p>
                      <a:pPr algn="l" fontAlgn="t"/>
                      <a:r>
                        <a:rPr lang="en-US" sz="2000" u="none" strike="noStrike" dirty="0">
                          <a:effectLst/>
                        </a:rPr>
                        <a:t>Warning</a:t>
                      </a:r>
                      <a:endParaRPr lang="en-US" sz="2000" b="0" i="0" u="none" strike="noStrike" dirty="0">
                        <a:solidFill>
                          <a:srgbClr val="000000"/>
                        </a:solidFill>
                        <a:effectLst/>
                        <a:latin typeface="Arial" panose="020B0604020202020204" pitchFamily="34" charset="0"/>
                      </a:endParaRPr>
                    </a:p>
                  </a:txBody>
                  <a:tcPr marL="103791" marR="6010" marT="6010" marB="0"/>
                </a:tc>
                <a:extLst>
                  <a:ext uri="{0D108BD9-81ED-4DB2-BD59-A6C34878D82A}">
                    <a16:rowId xmlns:a16="http://schemas.microsoft.com/office/drawing/2014/main" val="3533404707"/>
                  </a:ext>
                </a:extLst>
              </a:tr>
              <a:tr h="67027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u="none" strike="noStrike" dirty="0">
                          <a:effectLst/>
                        </a:rPr>
                        <a:t>Invalid Expulsion Flag </a:t>
                      </a:r>
                      <a:endParaRPr lang="en-US" sz="2000" b="0" i="0" u="none" strike="noStrike" dirty="0">
                        <a:solidFill>
                          <a:srgbClr val="000000"/>
                        </a:solidFill>
                        <a:effectLst/>
                        <a:latin typeface="Arial" panose="020B0604020202020204" pitchFamily="34" charset="0"/>
                      </a:endParaRPr>
                    </a:p>
                    <a:p>
                      <a:pPr algn="l" fontAlgn="t"/>
                      <a:endParaRPr lang="en-US" sz="2000" b="0" i="0" u="none" strike="noStrike" dirty="0">
                        <a:solidFill>
                          <a:srgbClr val="000000"/>
                        </a:solidFill>
                        <a:effectLst/>
                        <a:latin typeface="Arial" panose="020B0604020202020204" pitchFamily="34" charset="0"/>
                      </a:endParaRPr>
                    </a:p>
                  </a:txBody>
                  <a:tcPr marL="103791" marR="6010" marT="601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u="none" strike="noStrike" dirty="0">
                          <a:effectLst/>
                        </a:rPr>
                        <a:t>Expulsion Flag must by Y or N</a:t>
                      </a:r>
                      <a:endParaRPr lang="en-US" sz="2000" b="0" i="0" u="none" strike="noStrike" dirty="0">
                        <a:solidFill>
                          <a:srgbClr val="000000"/>
                        </a:solidFill>
                        <a:effectLst/>
                        <a:latin typeface="Arial" panose="020B0604020202020204" pitchFamily="34" charset="0"/>
                      </a:endParaRPr>
                    </a:p>
                    <a:p>
                      <a:pPr algn="l" fontAlgn="t"/>
                      <a:endParaRPr lang="en-US" sz="2000" b="0" i="0" u="none" strike="noStrike" dirty="0">
                        <a:solidFill>
                          <a:srgbClr val="000000"/>
                        </a:solidFill>
                        <a:effectLst/>
                        <a:latin typeface="Arial" panose="020B0604020202020204" pitchFamily="34" charset="0"/>
                      </a:endParaRPr>
                    </a:p>
                  </a:txBody>
                  <a:tcPr marL="103791" marR="6010" marT="601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u="none" strike="noStrike" dirty="0">
                          <a:effectLst/>
                        </a:rPr>
                        <a:t>Fatal</a:t>
                      </a:r>
                      <a:endParaRPr lang="en-US" sz="2000" b="0" i="0" u="none" strike="noStrike" dirty="0">
                        <a:solidFill>
                          <a:srgbClr val="000000"/>
                        </a:solidFill>
                        <a:effectLst/>
                        <a:latin typeface="Arial" panose="020B0604020202020204" pitchFamily="34" charset="0"/>
                      </a:endParaRPr>
                    </a:p>
                    <a:p>
                      <a:pPr algn="l" fontAlgn="t"/>
                      <a:endParaRPr lang="en-US" sz="2000" b="0" i="0" u="none" strike="noStrike" dirty="0">
                        <a:solidFill>
                          <a:srgbClr val="000000"/>
                        </a:solidFill>
                        <a:effectLst/>
                        <a:latin typeface="Arial" panose="020B0604020202020204" pitchFamily="34" charset="0"/>
                      </a:endParaRPr>
                    </a:p>
                  </a:txBody>
                  <a:tcPr marL="103791" marR="6010" marT="6010" marB="0"/>
                </a:tc>
                <a:extLst>
                  <a:ext uri="{0D108BD9-81ED-4DB2-BD59-A6C34878D82A}">
                    <a16:rowId xmlns:a16="http://schemas.microsoft.com/office/drawing/2014/main" val="2928973900"/>
                  </a:ext>
                </a:extLst>
              </a:tr>
            </a:tbl>
          </a:graphicData>
        </a:graphic>
      </p:graphicFrame>
    </p:spTree>
    <p:extLst>
      <p:ext uri="{BB962C8B-B14F-4D97-AF65-F5344CB8AC3E}">
        <p14:creationId xmlns:p14="http://schemas.microsoft.com/office/powerpoint/2010/main" val="3740503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useBgFill="1">
        <p:nvSpPr>
          <p:cNvPr id="358" name="Rectangle 357">
            <a:extLst>
              <a:ext uri="{FF2B5EF4-FFF2-40B4-BE49-F238E27FC236}">
                <a16:creationId xmlns:a16="http://schemas.microsoft.com/office/drawing/2014/main" id="{6DBF50F6-DD88-4D9F-B7D3-79B989980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Rectangle 358">
            <a:extLst>
              <a:ext uri="{FF2B5EF4-FFF2-40B4-BE49-F238E27FC236}">
                <a16:creationId xmlns:a16="http://schemas.microsoft.com/office/drawing/2014/main" id="{916BBDC2-6929-469E-B7C4-A03E77BF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Google Shape;334;p41"/>
          <p:cNvSpPr txBox="1">
            <a:spLocks noGrp="1"/>
          </p:cNvSpPr>
          <p:nvPr>
            <p:ph type="title" idx="4294967295"/>
          </p:nvPr>
        </p:nvSpPr>
        <p:spPr>
          <a:xfrm>
            <a:off x="804672" y="443576"/>
            <a:ext cx="10640754" cy="775845"/>
          </a:xfrm>
          <a:prstGeom prst="rect">
            <a:avLst/>
          </a:prstGeom>
        </p:spPr>
        <p:txBody>
          <a:bodyPr spcFirstLastPara="1" vert="horz" lIns="91440" tIns="45720" rIns="91440" bIns="45720" rtlCol="0" anchor="ctr" anchorCtr="0">
            <a:normAutofit/>
          </a:bodyPr>
          <a:lstStyle/>
          <a:p>
            <a:pPr lvl="0"/>
            <a:r>
              <a:rPr lang="en-US" sz="4000" kern="1200" dirty="0">
                <a:solidFill>
                  <a:schemeClr val="tx2"/>
                </a:solidFill>
                <a:latin typeface="+mj-lt"/>
                <a:ea typeface="+mj-ea"/>
                <a:cs typeface="+mj-cs"/>
              </a:rPr>
              <a:t>New Edit for Enrolled Division</a:t>
            </a:r>
          </a:p>
        </p:txBody>
      </p:sp>
      <p:grpSp>
        <p:nvGrpSpPr>
          <p:cNvPr id="344" name="Group 343">
            <a:extLst>
              <a:ext uri="{FF2B5EF4-FFF2-40B4-BE49-F238E27FC236}">
                <a16:creationId xmlns:a16="http://schemas.microsoft.com/office/drawing/2014/main" id="{C344E6B5-C9F5-4338-9E33-003B12373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2" y="170309"/>
            <a:ext cx="2514948" cy="2174333"/>
            <a:chOff x="-305" y="-4155"/>
            <a:chExt cx="2514948" cy="2174333"/>
          </a:xfrm>
        </p:grpSpPr>
        <p:sp>
          <p:nvSpPr>
            <p:cNvPr id="360" name="Freeform: Shape 359">
              <a:extLst>
                <a:ext uri="{FF2B5EF4-FFF2-40B4-BE49-F238E27FC236}">
                  <a16:creationId xmlns:a16="http://schemas.microsoft.com/office/drawing/2014/main" id="{C90B0F8D-9E81-4DE8-95D5-1A26E9390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 name="Freeform: Shape 360">
              <a:extLst>
                <a:ext uri="{FF2B5EF4-FFF2-40B4-BE49-F238E27FC236}">
                  <a16:creationId xmlns:a16="http://schemas.microsoft.com/office/drawing/2014/main" id="{830BA43A-83E9-4C67-92A6-F247FB370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 name="Freeform: Shape 361">
              <a:extLst>
                <a:ext uri="{FF2B5EF4-FFF2-40B4-BE49-F238E27FC236}">
                  <a16:creationId xmlns:a16="http://schemas.microsoft.com/office/drawing/2014/main" id="{92F3A0CC-EBFE-405D-B0C0-27DE361ED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364" name="Freeform: Shape 363">
              <a:extLst>
                <a:ext uri="{FF2B5EF4-FFF2-40B4-BE49-F238E27FC236}">
                  <a16:creationId xmlns:a16="http://schemas.microsoft.com/office/drawing/2014/main" id="{DF2E853E-B55A-4FFD-B90E-6FB4F31BD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5" name="Group 364">
            <a:extLst>
              <a:ext uri="{FF2B5EF4-FFF2-40B4-BE49-F238E27FC236}">
                <a16:creationId xmlns:a16="http://schemas.microsoft.com/office/drawing/2014/main" id="{FDFEDBF7-8E2C-46B8-9095-AE1D77E217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4" y="4560733"/>
            <a:ext cx="3061445" cy="2297266"/>
            <a:chOff x="-305" y="-1"/>
            <a:chExt cx="3832880" cy="2876136"/>
          </a:xfrm>
        </p:grpSpPr>
        <p:sp>
          <p:nvSpPr>
            <p:cNvPr id="351" name="Freeform: Shape 350">
              <a:extLst>
                <a:ext uri="{FF2B5EF4-FFF2-40B4-BE49-F238E27FC236}">
                  <a16:creationId xmlns:a16="http://schemas.microsoft.com/office/drawing/2014/main" id="{60202872-FBB0-4F11-BC49-9FB400B21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Freeform: Shape 351">
              <a:extLst>
                <a:ext uri="{FF2B5EF4-FFF2-40B4-BE49-F238E27FC236}">
                  <a16:creationId xmlns:a16="http://schemas.microsoft.com/office/drawing/2014/main" id="{0DEB2F40-D411-4D44-9638-AE0342C7F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Freeform: Shape 352">
              <a:extLst>
                <a:ext uri="{FF2B5EF4-FFF2-40B4-BE49-F238E27FC236}">
                  <a16:creationId xmlns:a16="http://schemas.microsoft.com/office/drawing/2014/main" id="{507F7D91-A991-4196-AF73-327E04B56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Freeform: Shape 353">
              <a:extLst>
                <a:ext uri="{FF2B5EF4-FFF2-40B4-BE49-F238E27FC236}">
                  <a16:creationId xmlns:a16="http://schemas.microsoft.com/office/drawing/2014/main" id="{178739A9-E67C-40E5-9468-0A68AEC54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5" name="Google Shape;335;p41"/>
          <p:cNvSpPr txBox="1"/>
          <p:nvPr/>
        </p:nvSpPr>
        <p:spPr>
          <a:xfrm>
            <a:off x="483326" y="1379233"/>
            <a:ext cx="10489473" cy="861734"/>
          </a:xfrm>
          <a:prstGeom prst="rect">
            <a:avLst/>
          </a:prstGeom>
          <a:noFill/>
          <a:ln>
            <a:noFill/>
          </a:ln>
        </p:spPr>
        <p:txBody>
          <a:bodyPr spcFirstLastPara="1" wrap="square" lIns="91425" tIns="45700" rIns="91425" bIns="45700" anchor="t" anchorCtr="0">
            <a:spAutoFit/>
          </a:bodyPr>
          <a:lstStyle/>
          <a:p>
            <a:pPr lvl="2">
              <a:spcAft>
                <a:spcPts val="600"/>
              </a:spcAft>
            </a:pPr>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600"/>
              </a:spcAft>
              <a:buNone/>
            </a:pPr>
            <a:endParaRPr lang="en-US" sz="2000" b="0" i="0" u="none" strike="noStrike" cap="none" dirty="0">
              <a:solidFill>
                <a:srgbClr val="000000"/>
              </a:solidFill>
              <a:latin typeface="Arial"/>
              <a:ea typeface="Arial"/>
              <a:cs typeface="Arial"/>
              <a:sym typeface="Arial"/>
            </a:endParaRPr>
          </a:p>
        </p:txBody>
      </p:sp>
      <p:graphicFrame>
        <p:nvGraphicFramePr>
          <p:cNvPr id="3" name="Table 2">
            <a:extLst>
              <a:ext uri="{FF2B5EF4-FFF2-40B4-BE49-F238E27FC236}">
                <a16:creationId xmlns:a16="http://schemas.microsoft.com/office/drawing/2014/main" id="{70CCAE9C-54B3-FBA7-9B5A-3AC0462C268B}"/>
              </a:ext>
            </a:extLst>
          </p:cNvPr>
          <p:cNvGraphicFramePr>
            <a:graphicFrameLocks noGrp="1"/>
          </p:cNvGraphicFramePr>
          <p:nvPr>
            <p:extLst>
              <p:ext uri="{D42A27DB-BD31-4B8C-83A1-F6EECF244321}">
                <p14:modId xmlns:p14="http://schemas.microsoft.com/office/powerpoint/2010/main" val="1665007078"/>
              </p:ext>
            </p:extLst>
          </p:nvPr>
        </p:nvGraphicFramePr>
        <p:xfrm>
          <a:off x="685844" y="1900152"/>
          <a:ext cx="10555906" cy="2310643"/>
        </p:xfrm>
        <a:graphic>
          <a:graphicData uri="http://schemas.openxmlformats.org/drawingml/2006/table">
            <a:tbl>
              <a:tblPr firstRow="1" bandRow="1">
                <a:tableStyleId>{5C22544A-7EE6-4342-B048-85BDC9FD1C3A}</a:tableStyleId>
              </a:tblPr>
              <a:tblGrid>
                <a:gridCol w="3863562">
                  <a:extLst>
                    <a:ext uri="{9D8B030D-6E8A-4147-A177-3AD203B41FA5}">
                      <a16:colId xmlns:a16="http://schemas.microsoft.com/office/drawing/2014/main" val="4148331789"/>
                    </a:ext>
                  </a:extLst>
                </a:gridCol>
                <a:gridCol w="5398825">
                  <a:extLst>
                    <a:ext uri="{9D8B030D-6E8A-4147-A177-3AD203B41FA5}">
                      <a16:colId xmlns:a16="http://schemas.microsoft.com/office/drawing/2014/main" val="75692721"/>
                    </a:ext>
                  </a:extLst>
                </a:gridCol>
                <a:gridCol w="1293519">
                  <a:extLst>
                    <a:ext uri="{9D8B030D-6E8A-4147-A177-3AD203B41FA5}">
                      <a16:colId xmlns:a16="http://schemas.microsoft.com/office/drawing/2014/main" val="1789838526"/>
                    </a:ext>
                  </a:extLst>
                </a:gridCol>
              </a:tblGrid>
              <a:tr h="1085433">
                <a:tc>
                  <a:txBody>
                    <a:bodyPr/>
                    <a:lstStyle/>
                    <a:p>
                      <a:pPr algn="ctr" fontAlgn="t"/>
                      <a:r>
                        <a:rPr lang="en-US" sz="2300" b="1" u="none" strike="noStrike" dirty="0">
                          <a:effectLst/>
                        </a:rPr>
                        <a:t>Error Description</a:t>
                      </a:r>
                      <a:endParaRPr lang="en-US" sz="2300" b="1" i="0" u="none" strike="noStrike" dirty="0">
                        <a:solidFill>
                          <a:srgbClr val="000000"/>
                        </a:solidFill>
                        <a:effectLst/>
                        <a:latin typeface="Arial" panose="020B0604020202020204" pitchFamily="34" charset="0"/>
                      </a:endParaRPr>
                    </a:p>
                  </a:txBody>
                  <a:tcPr marL="6010" marR="6010" marT="6010" marB="0">
                    <a:solidFill>
                      <a:schemeClr val="tx1"/>
                    </a:solidFill>
                  </a:tcPr>
                </a:tc>
                <a:tc>
                  <a:txBody>
                    <a:bodyPr/>
                    <a:lstStyle/>
                    <a:p>
                      <a:pPr algn="ctr" fontAlgn="t"/>
                      <a:r>
                        <a:rPr lang="en-US" sz="2300" b="1" u="none" strike="noStrike" dirty="0">
                          <a:effectLst/>
                        </a:rPr>
                        <a:t>Long Description</a:t>
                      </a:r>
                      <a:endParaRPr lang="en-US" sz="2300" b="1" i="0" u="none" strike="noStrike" dirty="0">
                        <a:solidFill>
                          <a:srgbClr val="000000"/>
                        </a:solidFill>
                        <a:effectLst/>
                        <a:latin typeface="Arial" panose="020B0604020202020204" pitchFamily="34" charset="0"/>
                      </a:endParaRPr>
                    </a:p>
                  </a:txBody>
                  <a:tcPr marL="6010" marR="6010" marT="6010" marB="0">
                    <a:solidFill>
                      <a:schemeClr val="tx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300" b="1" u="none" strike="noStrike" dirty="0">
                          <a:effectLst/>
                        </a:rPr>
                        <a:t>Criticality Status</a:t>
                      </a:r>
                      <a:endParaRPr lang="en-US" sz="2300" b="1" i="0" u="none" strike="noStrike" dirty="0">
                        <a:solidFill>
                          <a:srgbClr val="000000"/>
                        </a:solidFill>
                        <a:effectLst/>
                        <a:latin typeface="Arial" panose="020B0604020202020204" pitchFamily="34" charset="0"/>
                      </a:endParaRPr>
                    </a:p>
                    <a:p>
                      <a:pPr algn="ctr" fontAlgn="t"/>
                      <a:endParaRPr lang="en-US" sz="2300" b="1" i="0" u="none" strike="noStrike" dirty="0">
                        <a:solidFill>
                          <a:srgbClr val="000000"/>
                        </a:solidFill>
                        <a:effectLst/>
                        <a:latin typeface="Arial" panose="020B0604020202020204" pitchFamily="34" charset="0"/>
                      </a:endParaRPr>
                    </a:p>
                  </a:txBody>
                  <a:tcPr marL="6010" marR="6010" marT="6010" marB="0">
                    <a:solidFill>
                      <a:schemeClr val="tx1"/>
                    </a:solidFill>
                  </a:tcPr>
                </a:tc>
                <a:extLst>
                  <a:ext uri="{0D108BD9-81ED-4DB2-BD59-A6C34878D82A}">
                    <a16:rowId xmlns:a16="http://schemas.microsoft.com/office/drawing/2014/main" val="3555779495"/>
                  </a:ext>
                </a:extLst>
              </a:tr>
              <a:tr h="670271">
                <a:tc>
                  <a:txBody>
                    <a:bodyPr/>
                    <a:lstStyle/>
                    <a:p>
                      <a:pPr algn="l" fontAlgn="t"/>
                      <a:r>
                        <a:rPr lang="en-US" sz="2000" u="none" strike="noStrike" dirty="0">
                          <a:effectLst/>
                        </a:rPr>
                        <a:t>Invalid Enrolled Division</a:t>
                      </a:r>
                      <a:endParaRPr lang="en-US" sz="2000" b="0" i="0" u="none" strike="noStrike" dirty="0">
                        <a:solidFill>
                          <a:srgbClr val="000000"/>
                        </a:solidFill>
                        <a:effectLst/>
                        <a:latin typeface="Arial" panose="020B0604020202020204" pitchFamily="34" charset="0"/>
                      </a:endParaRPr>
                    </a:p>
                  </a:txBody>
                  <a:tcPr marL="103791" marR="6010" marT="6010" marB="0"/>
                </a:tc>
                <a:tc>
                  <a:txBody>
                    <a:bodyPr/>
                    <a:lstStyle/>
                    <a:p>
                      <a:pPr algn="l" fontAlgn="t"/>
                      <a:r>
                        <a:rPr lang="en-US" sz="2000" u="none" strike="noStrike" dirty="0">
                          <a:effectLst/>
                        </a:rPr>
                        <a:t>If Reporting Division is greater than 218, then the Enrolled Division should be the same as the Reporting Division.</a:t>
                      </a:r>
                      <a:br>
                        <a:rPr lang="en-US" sz="2000" u="none" strike="noStrike" dirty="0">
                          <a:effectLst/>
                        </a:rPr>
                      </a:br>
                      <a:endParaRPr lang="en-US" sz="2000" b="0" i="0" u="none" strike="noStrike" dirty="0">
                        <a:solidFill>
                          <a:srgbClr val="000000"/>
                        </a:solidFill>
                        <a:effectLst/>
                        <a:latin typeface="Arial" panose="020B0604020202020204" pitchFamily="34" charset="0"/>
                      </a:endParaRPr>
                    </a:p>
                  </a:txBody>
                  <a:tcPr marL="103791" marR="6010" marT="601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u="none" strike="noStrike" dirty="0">
                          <a:effectLst/>
                        </a:rPr>
                        <a:t>Warning </a:t>
                      </a:r>
                      <a:endParaRPr lang="en-US" sz="2000" b="0" i="0" u="sng" strike="noStrike" dirty="0">
                        <a:solidFill>
                          <a:srgbClr val="3E5B91"/>
                        </a:solidFill>
                        <a:effectLst/>
                        <a:latin typeface="Arial" panose="020B0604020202020204" pitchFamily="34" charset="0"/>
                      </a:endParaRPr>
                    </a:p>
                  </a:txBody>
                  <a:tcPr marL="103791" marR="6010" marT="6010" marB="0"/>
                </a:tc>
                <a:extLst>
                  <a:ext uri="{0D108BD9-81ED-4DB2-BD59-A6C34878D82A}">
                    <a16:rowId xmlns:a16="http://schemas.microsoft.com/office/drawing/2014/main" val="2769366491"/>
                  </a:ext>
                </a:extLst>
              </a:tr>
            </a:tbl>
          </a:graphicData>
        </a:graphic>
      </p:graphicFrame>
    </p:spTree>
    <p:extLst>
      <p:ext uri="{BB962C8B-B14F-4D97-AF65-F5344CB8AC3E}">
        <p14:creationId xmlns:p14="http://schemas.microsoft.com/office/powerpoint/2010/main" val="2444396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a:xfrm>
            <a:off x="831850" y="1709738"/>
            <a:ext cx="10363019" cy="2852737"/>
          </a:xfrm>
        </p:spPr>
        <p:txBody>
          <a:bodyPr>
            <a:normAutofit/>
          </a:bodyPr>
          <a:lstStyle/>
          <a:p>
            <a:r>
              <a:rPr lang="en-US" dirty="0"/>
              <a:t>Timeline and Resources </a:t>
            </a:r>
          </a:p>
        </p:txBody>
      </p:sp>
      <p:sp>
        <p:nvSpPr>
          <p:cNvPr id="3" name="Text Placeholder 2">
            <a:extLst>
              <a:ext uri="{FF2B5EF4-FFF2-40B4-BE49-F238E27FC236}">
                <a16:creationId xmlns:a16="http://schemas.microsoft.com/office/drawing/2014/main" id="{923C92EA-016D-AF76-BA92-26C706A86EFC}"/>
              </a:ext>
            </a:extLst>
          </p:cNvPr>
          <p:cNvSpPr>
            <a:spLocks noGrp="1"/>
          </p:cNvSpPr>
          <p:nvPr>
            <p:ph type="body" idx="1"/>
          </p:nvPr>
        </p:nvSpPr>
        <p:spPr/>
        <p:txBody>
          <a:bodyPr/>
          <a:lstStyle/>
          <a:p>
            <a:pPr marL="342900" indent="-342900">
              <a:buClr>
                <a:schemeClr val="accent1">
                  <a:lumMod val="60000"/>
                  <a:lumOff val="40000"/>
                </a:schemeClr>
              </a:buClr>
              <a:buFont typeface="Wingdings" panose="05000000000000000000" pitchFamily="2" charset="2"/>
              <a:buChar char="q"/>
            </a:pPr>
            <a:r>
              <a:rPr lang="en-US" dirty="0"/>
              <a:t>Data Reporting Timeline</a:t>
            </a:r>
          </a:p>
          <a:p>
            <a:pPr marL="342900" indent="-342900">
              <a:buClr>
                <a:schemeClr val="accent1">
                  <a:lumMod val="60000"/>
                  <a:lumOff val="40000"/>
                </a:schemeClr>
              </a:buClr>
              <a:buFont typeface="Wingdings" panose="05000000000000000000" pitchFamily="2" charset="2"/>
              <a:buChar char="q"/>
            </a:pPr>
            <a:r>
              <a:rPr lang="en-US" dirty="0"/>
              <a:t>SBAR Application Support</a:t>
            </a:r>
          </a:p>
          <a:p>
            <a:pPr marL="342900" indent="-342900">
              <a:buClr>
                <a:schemeClr val="accent1">
                  <a:lumMod val="60000"/>
                  <a:lumOff val="40000"/>
                </a:schemeClr>
              </a:buClr>
              <a:buFont typeface="Wingdings" panose="05000000000000000000" pitchFamily="2" charset="2"/>
              <a:buChar char="q"/>
            </a:pPr>
            <a:r>
              <a:rPr lang="en-US" dirty="0"/>
              <a:t>VDOE Contacts</a:t>
            </a:r>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fld id="{B2102BAA-C61A-4A39-BDF1-4340D572B82C}" type="slidenum">
              <a:rPr lang="en-US" smtClean="0"/>
              <a:t>19</a:t>
            </a:fld>
            <a:endParaRPr lang="en-US" dirty="0"/>
          </a:p>
        </p:txBody>
      </p:sp>
    </p:spTree>
    <p:extLst>
      <p:ext uri="{BB962C8B-B14F-4D97-AF65-F5344CB8AC3E}">
        <p14:creationId xmlns:p14="http://schemas.microsoft.com/office/powerpoint/2010/main" val="2511575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0"/>
        <p:cNvGrpSpPr/>
        <p:nvPr/>
      </p:nvGrpSpPr>
      <p:grpSpPr>
        <a:xfrm>
          <a:off x="0" y="0"/>
          <a:ext cx="0" cy="0"/>
          <a:chOff x="0" y="0"/>
          <a:chExt cx="0" cy="0"/>
        </a:xfrm>
      </p:grpSpPr>
      <p:sp useBgFill="1">
        <p:nvSpPr>
          <p:cNvPr id="246" name="Rectangle 245">
            <a:extLst>
              <a:ext uri="{FF2B5EF4-FFF2-40B4-BE49-F238E27FC236}">
                <a16:creationId xmlns:a16="http://schemas.microsoft.com/office/drawing/2014/main" id="{D47F22ED-3A55-4EDE-A5A8-163D82B09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Rectangle 251">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9326"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Rectangle 255">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9326" y="1410083"/>
            <a:ext cx="6858000" cy="403783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Rectangle 254">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26611" y="3576013"/>
            <a:ext cx="2526132"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Rectangle 262">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3" y="1396067"/>
            <a:ext cx="6858000" cy="403783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Freeform: Shape 263">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8268" y="982780"/>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1" name="Google Shape;231;p30"/>
          <p:cNvSpPr txBox="1">
            <a:spLocks noGrp="1"/>
          </p:cNvSpPr>
          <p:nvPr>
            <p:ph type="title" idx="4294967295"/>
          </p:nvPr>
        </p:nvSpPr>
        <p:spPr>
          <a:xfrm>
            <a:off x="566382" y="456345"/>
            <a:ext cx="3111690" cy="3556097"/>
          </a:xfrm>
          <a:prstGeom prst="rect">
            <a:avLst/>
          </a:prstGeom>
        </p:spPr>
        <p:txBody>
          <a:bodyPr spcFirstLastPara="1" vert="horz" lIns="91440" tIns="45720" rIns="91440" bIns="45720" rtlCol="0" anchor="b" anchorCtr="0">
            <a:normAutofit/>
          </a:bodyPr>
          <a:lstStyle/>
          <a:p>
            <a:pPr marL="0" lvl="0" indent="0" algn="r">
              <a:spcAft>
                <a:spcPts val="0"/>
              </a:spcAft>
              <a:buClr>
                <a:schemeClr val="dk1"/>
              </a:buClr>
              <a:buSzPts val="4400"/>
            </a:pPr>
            <a:r>
              <a:rPr lang="en-US" sz="2800" dirty="0">
                <a:solidFill>
                  <a:srgbClr val="FFFFFF"/>
                </a:solidFill>
              </a:rPr>
              <a:t>WEBINAR PARTICIPATION</a:t>
            </a:r>
          </a:p>
        </p:txBody>
      </p:sp>
      <p:sp>
        <p:nvSpPr>
          <p:cNvPr id="235" name="Google Shape;235;p30"/>
          <p:cNvSpPr txBox="1"/>
          <p:nvPr/>
        </p:nvSpPr>
        <p:spPr>
          <a:xfrm>
            <a:off x="4688006" y="4979623"/>
            <a:ext cx="6769536" cy="1380233"/>
          </a:xfrm>
          <a:prstGeom prst="rect">
            <a:avLst/>
          </a:prstGeom>
        </p:spPr>
        <p:txBody>
          <a:bodyPr spcFirstLastPara="1" vert="horz" lIns="91440" tIns="45720" rIns="91440" bIns="45720" rtlCol="0" anchor="ctr" anchorCtr="0">
            <a:normAutofit/>
          </a:bodyPr>
          <a:lstStyle/>
          <a:p>
            <a:pPr marL="0" marR="0" lvl="0" indent="-228600">
              <a:lnSpc>
                <a:spcPct val="90000"/>
              </a:lnSpc>
              <a:spcBef>
                <a:spcPts val="0"/>
              </a:spcBef>
              <a:spcAft>
                <a:spcPts val="600"/>
              </a:spcAft>
              <a:buClr>
                <a:srgbClr val="000000"/>
              </a:buClr>
              <a:buSzPts val="1800"/>
              <a:buFont typeface="Arial" panose="020B0604020202020204" pitchFamily="34" charset="0"/>
              <a:buChar char="•"/>
            </a:pPr>
            <a:r>
              <a:rPr lang="en-US" sz="2000" b="1" i="0" u="none" strike="noStrike" cap="none" dirty="0">
                <a:sym typeface="Trebuchet MS"/>
              </a:rPr>
              <a:t>This presentation will be available to participants once all webinars have been completed</a:t>
            </a:r>
          </a:p>
          <a:p>
            <a:pPr marL="0" marR="0" lvl="0" indent="-228600">
              <a:lnSpc>
                <a:spcPct val="90000"/>
              </a:lnSpc>
              <a:spcBef>
                <a:spcPts val="0"/>
              </a:spcBef>
              <a:spcAft>
                <a:spcPts val="600"/>
              </a:spcAft>
              <a:buClr>
                <a:srgbClr val="000000"/>
              </a:buClr>
              <a:buSzPts val="1400"/>
              <a:buFont typeface="Arial" panose="020B0604020202020204" pitchFamily="34" charset="0"/>
              <a:buChar char="•"/>
            </a:pPr>
            <a:endParaRPr lang="en-US" sz="2000" b="0" i="0" u="none" strike="noStrike" cap="none" dirty="0">
              <a:sym typeface="Trebuchet MS"/>
            </a:endParaRPr>
          </a:p>
        </p:txBody>
      </p:sp>
      <p:pic>
        <p:nvPicPr>
          <p:cNvPr id="232" name="Google Shape;232;p30"/>
          <p:cNvPicPr preferRelativeResize="0"/>
          <p:nvPr/>
        </p:nvPicPr>
        <p:blipFill rotWithShape="1">
          <a:blip r:embed="rId3"/>
          <a:stretch/>
        </p:blipFill>
        <p:spPr>
          <a:xfrm>
            <a:off x="4207674" y="1150167"/>
            <a:ext cx="2485407" cy="1788823"/>
          </a:xfrm>
          <a:prstGeom prst="rect">
            <a:avLst/>
          </a:prstGeom>
          <a:noFill/>
        </p:spPr>
      </p:pic>
      <p:pic>
        <p:nvPicPr>
          <p:cNvPr id="233" name="Google Shape;233;p30"/>
          <p:cNvPicPr preferRelativeResize="0"/>
          <p:nvPr/>
        </p:nvPicPr>
        <p:blipFill rotWithShape="1">
          <a:blip r:embed="rId4"/>
          <a:stretch/>
        </p:blipFill>
        <p:spPr>
          <a:xfrm>
            <a:off x="8963961" y="2524564"/>
            <a:ext cx="1842501" cy="1487878"/>
          </a:xfrm>
          <a:prstGeom prst="rect">
            <a:avLst/>
          </a:prstGeom>
          <a:noFill/>
        </p:spPr>
      </p:pic>
      <p:pic>
        <p:nvPicPr>
          <p:cNvPr id="234" name="Google Shape;234;p30"/>
          <p:cNvPicPr preferRelativeResize="0"/>
          <p:nvPr/>
        </p:nvPicPr>
        <p:blipFill rotWithShape="1">
          <a:blip r:embed="rId5"/>
          <a:stretch/>
        </p:blipFill>
        <p:spPr>
          <a:xfrm>
            <a:off x="6862921" y="2044579"/>
            <a:ext cx="1553966" cy="940992"/>
          </a:xfrm>
          <a:prstGeom prst="rect">
            <a:avLst/>
          </a:prstGeom>
          <a:noFill/>
        </p:spPr>
      </p:pic>
    </p:spTree>
    <p:extLst>
      <p:ext uri="{BB962C8B-B14F-4D97-AF65-F5344CB8AC3E}">
        <p14:creationId xmlns:p14="http://schemas.microsoft.com/office/powerpoint/2010/main" val="2951324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77"/>
        <p:cNvGrpSpPr/>
        <p:nvPr/>
      </p:nvGrpSpPr>
      <p:grpSpPr>
        <a:xfrm>
          <a:off x="0" y="0"/>
          <a:ext cx="0" cy="0"/>
          <a:chOff x="0" y="0"/>
          <a:chExt cx="0" cy="0"/>
        </a:xfrm>
      </p:grpSpPr>
      <p:sp useBgFill="1">
        <p:nvSpPr>
          <p:cNvPr id="492" name="Rectangle 49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 name="Rectangle 49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Rectangle 49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 name="Rectangle 49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 name="Google Shape;478;p62"/>
          <p:cNvSpPr txBox="1">
            <a:spLocks noGrp="1"/>
          </p:cNvSpPr>
          <p:nvPr>
            <p:ph type="title" idx="4294967295"/>
          </p:nvPr>
        </p:nvSpPr>
        <p:spPr>
          <a:xfrm>
            <a:off x="699713" y="248038"/>
            <a:ext cx="7063721" cy="1159200"/>
          </a:xfrm>
          <a:prstGeom prst="rect">
            <a:avLst/>
          </a:prstGeom>
        </p:spPr>
        <p:txBody>
          <a:bodyPr spcFirstLastPara="1" vert="horz" lIns="91440" tIns="45720" rIns="91440" bIns="45720" rtlCol="0" anchor="ctr" anchorCtr="0">
            <a:normAutofit/>
          </a:bodyPr>
          <a:lstStyle/>
          <a:p>
            <a:pPr marL="0" lvl="0" indent="0">
              <a:spcAft>
                <a:spcPts val="0"/>
              </a:spcAft>
              <a:buClr>
                <a:schemeClr val="accent2"/>
              </a:buClr>
              <a:buSzPts val="1800"/>
            </a:pPr>
            <a:r>
              <a:rPr lang="en-US" sz="3700" kern="1200" dirty="0">
                <a:solidFill>
                  <a:srgbClr val="FFFFFF"/>
                </a:solidFill>
                <a:latin typeface="+mj-lt"/>
                <a:ea typeface="+mj-ea"/>
                <a:cs typeface="+mj-cs"/>
              </a:rPr>
              <a:t>SBAR Data Reporting Timeline 2024-2025 </a:t>
            </a:r>
          </a:p>
        </p:txBody>
      </p:sp>
      <p:sp>
        <p:nvSpPr>
          <p:cNvPr id="479" name="Google Shape;479;p62"/>
          <p:cNvSpPr txBox="1">
            <a:spLocks noGrp="1"/>
          </p:cNvSpPr>
          <p:nvPr>
            <p:ph type="sldNum" sz="quarter" idx="12"/>
          </p:nvPr>
        </p:nvSpPr>
        <p:spPr>
          <a:xfrm>
            <a:off x="11704319" y="6455664"/>
            <a:ext cx="448056" cy="365125"/>
          </a:xfrm>
          <a:prstGeom prst="rect">
            <a:avLst/>
          </a:prstGeom>
        </p:spPr>
        <p:txBody>
          <a:bodyPr spcFirstLastPara="1" vert="horz" lIns="91440" tIns="45720" rIns="91440" bIns="45720" rtlCol="0" anchor="ctr" anchorCtr="0">
            <a:normAutofit/>
          </a:bodyPr>
          <a:lstStyle/>
          <a:p>
            <a:pPr marR="0" lvl="0" indent="0">
              <a:spcBef>
                <a:spcPts val="0"/>
              </a:spcBef>
              <a:spcAft>
                <a:spcPts val="600"/>
              </a:spcAft>
              <a:buClr>
                <a:srgbClr val="000000"/>
              </a:buClr>
              <a:buSzPts val="1200"/>
              <a:buFont typeface="Arial"/>
              <a:buNone/>
            </a:pPr>
            <a:fld id="{00000000-1234-1234-1234-123412341234}" type="slidenum">
              <a:rPr lang="en-US" sz="1100" smtClean="0">
                <a:solidFill>
                  <a:schemeClr val="tx1">
                    <a:lumMod val="50000"/>
                    <a:lumOff val="50000"/>
                  </a:schemeClr>
                </a:solidFill>
              </a:rPr>
              <a:pPr marR="0" lvl="0" indent="0">
                <a:spcBef>
                  <a:spcPts val="0"/>
                </a:spcBef>
                <a:spcAft>
                  <a:spcPts val="600"/>
                </a:spcAft>
                <a:buClr>
                  <a:srgbClr val="000000"/>
                </a:buClr>
                <a:buSzPts val="1200"/>
                <a:buFont typeface="Arial"/>
                <a:buNone/>
              </a:pPr>
              <a:t>20</a:t>
            </a:fld>
            <a:endParaRPr lang="en-US" sz="1100" dirty="0">
              <a:solidFill>
                <a:schemeClr val="tx1">
                  <a:lumMod val="50000"/>
                  <a:lumOff val="50000"/>
                </a:schemeClr>
              </a:solidFill>
            </a:endParaRPr>
          </a:p>
        </p:txBody>
      </p:sp>
      <p:sp>
        <p:nvSpPr>
          <p:cNvPr id="480" name="Google Shape;480;p62"/>
          <p:cNvSpPr txBox="1"/>
          <p:nvPr/>
        </p:nvSpPr>
        <p:spPr>
          <a:xfrm>
            <a:off x="856983" y="1623171"/>
            <a:ext cx="10496817" cy="4898063"/>
          </a:xfrm>
          <a:prstGeom prst="rect">
            <a:avLst/>
          </a:prstGeom>
          <a:noFill/>
          <a:ln>
            <a:noFill/>
          </a:ln>
        </p:spPr>
        <p:txBody>
          <a:bodyPr spcFirstLastPara="1" wrap="square" lIns="89625" tIns="44800" rIns="89625" bIns="44800" anchor="t" anchorCtr="0">
            <a:normAutofit/>
          </a:bodyPr>
          <a:lstStyle/>
          <a:p>
            <a:pPr marL="228600" marR="0" lvl="0" indent="-50800" algn="l" rtl="0">
              <a:lnSpc>
                <a:spcPct val="90000"/>
              </a:lnSpc>
              <a:spcBef>
                <a:spcPts val="0"/>
              </a:spcBef>
              <a:spcAft>
                <a:spcPts val="0"/>
              </a:spcAft>
              <a:buClr>
                <a:schemeClr val="accent1"/>
              </a:buClr>
              <a:buSzPts val="2800"/>
              <a:buFont typeface="Arial"/>
              <a:buNone/>
            </a:pPr>
            <a:endParaRPr sz="2400" b="0" i="0" u="none" strike="noStrike" cap="none" dirty="0">
              <a:solidFill>
                <a:srgbClr val="000000"/>
              </a:solidFill>
              <a:latin typeface="Arial"/>
              <a:ea typeface="Arial"/>
              <a:cs typeface="Arial"/>
              <a:sym typeface="Arial"/>
            </a:endParaRPr>
          </a:p>
          <a:p>
            <a:pPr marL="685800" marR="0" lvl="1" indent="-74698" algn="l" rtl="0">
              <a:lnSpc>
                <a:spcPct val="90000"/>
              </a:lnSpc>
              <a:spcBef>
                <a:spcPts val="500"/>
              </a:spcBef>
              <a:spcAft>
                <a:spcPts val="0"/>
              </a:spcAft>
              <a:buClr>
                <a:schemeClr val="dk1"/>
              </a:buClr>
              <a:buSzPts val="2400"/>
              <a:buFont typeface="Arial"/>
              <a:buNone/>
            </a:pPr>
            <a:endParaRPr sz="2353" b="0" i="0" u="none" strike="noStrike" cap="none" dirty="0">
              <a:solidFill>
                <a:schemeClr val="dk1"/>
              </a:solidFill>
              <a:latin typeface="Arial"/>
              <a:ea typeface="Arial"/>
              <a:cs typeface="Arial"/>
              <a:sym typeface="Arial"/>
            </a:endParaRPr>
          </a:p>
          <a:p>
            <a:pPr marL="806748" marR="0" lvl="2" indent="0" algn="l" rtl="0">
              <a:lnSpc>
                <a:spcPct val="90000"/>
              </a:lnSpc>
              <a:spcBef>
                <a:spcPts val="500"/>
              </a:spcBef>
              <a:spcAft>
                <a:spcPts val="0"/>
              </a:spcAft>
              <a:buClr>
                <a:schemeClr val="accent1"/>
              </a:buClr>
              <a:buSzPts val="2000"/>
              <a:buFont typeface="Arial"/>
              <a:buNone/>
            </a:pPr>
            <a:endParaRPr sz="1961" b="1" i="0" u="none" strike="noStrike" cap="none" dirty="0">
              <a:solidFill>
                <a:schemeClr val="accent1"/>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dirty="0">
              <a:solidFill>
                <a:srgbClr val="C22536"/>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dirty="0">
              <a:solidFill>
                <a:schemeClr val="accent1"/>
              </a:solidFill>
              <a:latin typeface="Arial"/>
              <a:ea typeface="Arial"/>
              <a:cs typeface="Arial"/>
              <a:sym typeface="Arial"/>
            </a:endParaRPr>
          </a:p>
          <a:p>
            <a:pPr marL="685800" marR="0" lvl="1" indent="-74698" algn="l" rtl="0">
              <a:lnSpc>
                <a:spcPct val="90000"/>
              </a:lnSpc>
              <a:spcBef>
                <a:spcPts val="500"/>
              </a:spcBef>
              <a:spcAft>
                <a:spcPts val="0"/>
              </a:spcAft>
              <a:buClr>
                <a:schemeClr val="dk1"/>
              </a:buClr>
              <a:buSzPts val="2400"/>
              <a:buFont typeface="Arial"/>
              <a:buNone/>
            </a:pPr>
            <a:endParaRPr sz="2353" b="0" i="0" u="none" strike="noStrike" cap="none" dirty="0">
              <a:solidFill>
                <a:srgbClr val="FF0000"/>
              </a:solidFill>
              <a:latin typeface="Arial"/>
              <a:ea typeface="Arial"/>
              <a:cs typeface="Arial"/>
              <a:sym typeface="Arial"/>
            </a:endParaRPr>
          </a:p>
          <a:p>
            <a:pPr marL="448193" marR="0" lvl="1" indent="0" algn="l" rtl="0">
              <a:lnSpc>
                <a:spcPct val="90000"/>
              </a:lnSpc>
              <a:spcBef>
                <a:spcPts val="500"/>
              </a:spcBef>
              <a:spcAft>
                <a:spcPts val="0"/>
              </a:spcAft>
              <a:buClr>
                <a:schemeClr val="dk1"/>
              </a:buClr>
              <a:buSzPts val="2400"/>
              <a:buFont typeface="Arial"/>
              <a:buNone/>
            </a:pPr>
            <a:endParaRPr sz="2353" b="0" i="0" u="none" strike="noStrike" cap="none" dirty="0">
              <a:solidFill>
                <a:schemeClr val="dk1"/>
              </a:solidFill>
              <a:latin typeface="Arial"/>
              <a:ea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456787688"/>
              </p:ext>
            </p:extLst>
          </p:nvPr>
        </p:nvGraphicFramePr>
        <p:xfrm>
          <a:off x="432225" y="2088494"/>
          <a:ext cx="11327552" cy="4207759"/>
        </p:xfrm>
        <a:graphic>
          <a:graphicData uri="http://schemas.openxmlformats.org/drawingml/2006/table">
            <a:tbl>
              <a:tblPr firstRow="1" bandRow="1">
                <a:tableStyleId>{5C22544A-7EE6-4342-B048-85BDC9FD1C3A}</a:tableStyleId>
              </a:tblPr>
              <a:tblGrid>
                <a:gridCol w="2831888">
                  <a:extLst>
                    <a:ext uri="{9D8B030D-6E8A-4147-A177-3AD203B41FA5}">
                      <a16:colId xmlns:a16="http://schemas.microsoft.com/office/drawing/2014/main" val="3264853689"/>
                    </a:ext>
                  </a:extLst>
                </a:gridCol>
                <a:gridCol w="2831888">
                  <a:extLst>
                    <a:ext uri="{9D8B030D-6E8A-4147-A177-3AD203B41FA5}">
                      <a16:colId xmlns:a16="http://schemas.microsoft.com/office/drawing/2014/main" val="3295001482"/>
                    </a:ext>
                  </a:extLst>
                </a:gridCol>
                <a:gridCol w="2831888">
                  <a:extLst>
                    <a:ext uri="{9D8B030D-6E8A-4147-A177-3AD203B41FA5}">
                      <a16:colId xmlns:a16="http://schemas.microsoft.com/office/drawing/2014/main" val="3871981244"/>
                    </a:ext>
                  </a:extLst>
                </a:gridCol>
                <a:gridCol w="2831888">
                  <a:extLst>
                    <a:ext uri="{9D8B030D-6E8A-4147-A177-3AD203B41FA5}">
                      <a16:colId xmlns:a16="http://schemas.microsoft.com/office/drawing/2014/main" val="999052876"/>
                    </a:ext>
                  </a:extLst>
                </a:gridCol>
              </a:tblGrid>
              <a:tr h="479641">
                <a:tc>
                  <a:txBody>
                    <a:bodyPr/>
                    <a:lstStyle/>
                    <a:p>
                      <a:pPr algn="ctr"/>
                      <a:r>
                        <a:rPr lang="en-US" sz="2100" dirty="0"/>
                        <a:t>File Submission</a:t>
                      </a:r>
                    </a:p>
                  </a:txBody>
                  <a:tcPr marL="109009" marR="109009" marT="54505" marB="54505"/>
                </a:tc>
                <a:tc>
                  <a:txBody>
                    <a:bodyPr/>
                    <a:lstStyle/>
                    <a:p>
                      <a:pPr algn="ctr"/>
                      <a:r>
                        <a:rPr lang="en-US" sz="2100" dirty="0"/>
                        <a:t>Opening</a:t>
                      </a:r>
                      <a:r>
                        <a:rPr lang="en-US" sz="2100" baseline="0" dirty="0"/>
                        <a:t> Date</a:t>
                      </a:r>
                      <a:endParaRPr lang="en-US" sz="2100" dirty="0"/>
                    </a:p>
                  </a:txBody>
                  <a:tcPr marL="109009" marR="109009" marT="54505" marB="54505"/>
                </a:tc>
                <a:tc>
                  <a:txBody>
                    <a:bodyPr/>
                    <a:lstStyle/>
                    <a:p>
                      <a:pPr algn="ctr"/>
                      <a:r>
                        <a:rPr lang="en-US" sz="2100" dirty="0"/>
                        <a:t>Closing Date</a:t>
                      </a:r>
                    </a:p>
                  </a:txBody>
                  <a:tcPr marL="109009" marR="109009" marT="54505" marB="54505"/>
                </a:tc>
                <a:tc>
                  <a:txBody>
                    <a:bodyPr/>
                    <a:lstStyle/>
                    <a:p>
                      <a:pPr algn="ctr"/>
                      <a:r>
                        <a:rPr lang="en-US" sz="2100" dirty="0"/>
                        <a:t>Snapshot Date</a:t>
                      </a:r>
                    </a:p>
                  </a:txBody>
                  <a:tcPr marL="109009" marR="109009" marT="54505" marB="54505"/>
                </a:tc>
                <a:extLst>
                  <a:ext uri="{0D108BD9-81ED-4DB2-BD59-A6C34878D82A}">
                    <a16:rowId xmlns:a16="http://schemas.microsoft.com/office/drawing/2014/main" val="4069968676"/>
                  </a:ext>
                </a:extLst>
              </a:tr>
              <a:tr h="879342">
                <a:tc>
                  <a:txBody>
                    <a:bodyPr/>
                    <a:lstStyle/>
                    <a:p>
                      <a:pPr algn="ctr"/>
                      <a:r>
                        <a:rPr lang="en-US" sz="2400" dirty="0"/>
                        <a:t>Preliminary</a:t>
                      </a:r>
                    </a:p>
                  </a:txBody>
                  <a:tcPr marL="109009" marR="109009" marT="54505" marB="54505"/>
                </a:tc>
                <a:tc>
                  <a:txBody>
                    <a:bodyPr/>
                    <a:lstStyle/>
                    <a:p>
                      <a:pPr algn="ctr"/>
                      <a:r>
                        <a:rPr lang="en-US" sz="2400" dirty="0"/>
                        <a:t>February</a:t>
                      </a:r>
                      <a:r>
                        <a:rPr lang="en-US" sz="2400" baseline="0" dirty="0"/>
                        <a:t> 3, 2025</a:t>
                      </a:r>
                      <a:endParaRPr lang="en-US" sz="2400" dirty="0"/>
                    </a:p>
                  </a:txBody>
                  <a:tcPr marL="109009" marR="109009" marT="54505" marB="54505"/>
                </a:tc>
                <a:tc>
                  <a:txBody>
                    <a:bodyPr/>
                    <a:lstStyle/>
                    <a:p>
                      <a:pPr algn="ctr"/>
                      <a:r>
                        <a:rPr lang="en-US" sz="2400" dirty="0"/>
                        <a:t>May 30, 2025</a:t>
                      </a:r>
                    </a:p>
                  </a:txBody>
                  <a:tcPr marL="109009" marR="109009" marT="54505" marB="54505"/>
                </a:tc>
                <a:tc>
                  <a:txBody>
                    <a:bodyPr/>
                    <a:lstStyle/>
                    <a:p>
                      <a:pPr algn="ctr"/>
                      <a:r>
                        <a:rPr lang="en-US" sz="2400" dirty="0"/>
                        <a:t>First</a:t>
                      </a:r>
                      <a:r>
                        <a:rPr lang="en-US" sz="2400" baseline="0" dirty="0"/>
                        <a:t> day of school through May 15th</a:t>
                      </a:r>
                      <a:endParaRPr lang="en-US" sz="2400" dirty="0"/>
                    </a:p>
                  </a:txBody>
                  <a:tcPr marL="109009" marR="109009" marT="54505" marB="54505"/>
                </a:tc>
                <a:extLst>
                  <a:ext uri="{0D108BD9-81ED-4DB2-BD59-A6C34878D82A}">
                    <a16:rowId xmlns:a16="http://schemas.microsoft.com/office/drawing/2014/main" val="3953980657"/>
                  </a:ext>
                </a:extLst>
              </a:tr>
              <a:tr h="1242706">
                <a:tc>
                  <a:txBody>
                    <a:bodyPr/>
                    <a:lstStyle/>
                    <a:p>
                      <a:pPr algn="ctr"/>
                      <a:r>
                        <a:rPr lang="en-US" sz="2400" dirty="0"/>
                        <a:t>End of Year</a:t>
                      </a:r>
                    </a:p>
                  </a:txBody>
                  <a:tcPr marL="109009" marR="109009" marT="54505" marB="54505"/>
                </a:tc>
                <a:tc>
                  <a:txBody>
                    <a:bodyPr/>
                    <a:lstStyle/>
                    <a:p>
                      <a:pPr algn="ctr"/>
                      <a:r>
                        <a:rPr lang="en-US" sz="2400" dirty="0"/>
                        <a:t>July 1, 2025</a:t>
                      </a:r>
                    </a:p>
                  </a:txBody>
                  <a:tcPr marL="109009" marR="109009" marT="54505" marB="54505"/>
                </a:tc>
                <a:tc>
                  <a:txBody>
                    <a:bodyPr/>
                    <a:lstStyle/>
                    <a:p>
                      <a:pPr algn="ctr"/>
                      <a:r>
                        <a:rPr lang="en-US" sz="2400" dirty="0"/>
                        <a:t>August</a:t>
                      </a:r>
                      <a:r>
                        <a:rPr lang="en-US" sz="2400" baseline="0" dirty="0"/>
                        <a:t> 15, 2025 (tentatively)</a:t>
                      </a:r>
                      <a:endParaRPr lang="en-US" sz="2400" dirty="0"/>
                    </a:p>
                  </a:txBody>
                  <a:tcPr marL="109009" marR="109009" marT="54505" marB="5450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First</a:t>
                      </a:r>
                      <a:r>
                        <a:rPr lang="en-US" sz="2400" baseline="0" dirty="0"/>
                        <a:t> day of school through June 30th</a:t>
                      </a:r>
                      <a:endParaRPr lang="en-US" sz="2400" dirty="0"/>
                    </a:p>
                    <a:p>
                      <a:pPr algn="ctr"/>
                      <a:endParaRPr lang="en-US" sz="2400" dirty="0"/>
                    </a:p>
                  </a:txBody>
                  <a:tcPr marL="109009" marR="109009" marT="54505" marB="54505"/>
                </a:tc>
                <a:extLst>
                  <a:ext uri="{0D108BD9-81ED-4DB2-BD59-A6C34878D82A}">
                    <a16:rowId xmlns:a16="http://schemas.microsoft.com/office/drawing/2014/main" val="3289781710"/>
                  </a:ext>
                </a:extLst>
              </a:tr>
              <a:tr h="1606070">
                <a:tc>
                  <a:txBody>
                    <a:bodyPr/>
                    <a:lstStyle/>
                    <a:p>
                      <a:pPr algn="ctr"/>
                      <a:r>
                        <a:rPr lang="en-US" sz="2400" dirty="0"/>
                        <a:t>Pre-submission</a:t>
                      </a:r>
                    </a:p>
                  </a:txBody>
                  <a:tcPr marL="109009" marR="109009" marT="54505" marB="54505"/>
                </a:tc>
                <a:tc>
                  <a:txBody>
                    <a:bodyPr/>
                    <a:lstStyle/>
                    <a:p>
                      <a:pPr algn="ctr"/>
                      <a:r>
                        <a:rPr lang="en-US" sz="2400" dirty="0"/>
                        <a:t>After completion of EOY SBAR</a:t>
                      </a:r>
                    </a:p>
                  </a:txBody>
                  <a:tcPr marL="109009" marR="109009" marT="54505" marB="54505"/>
                </a:tc>
                <a:tc>
                  <a:txBody>
                    <a:bodyPr/>
                    <a:lstStyle/>
                    <a:p>
                      <a:pPr algn="ctr"/>
                      <a:r>
                        <a:rPr lang="en-US" sz="2400" dirty="0"/>
                        <a:t>When Preliminary and EOY are open</a:t>
                      </a:r>
                    </a:p>
                  </a:txBody>
                  <a:tcPr marL="109009" marR="109009" marT="54505" marB="54505"/>
                </a:tc>
                <a:tc>
                  <a:txBody>
                    <a:bodyPr/>
                    <a:lstStyle/>
                    <a:p>
                      <a:pPr algn="ctr"/>
                      <a:r>
                        <a:rPr lang="en-US" sz="2400" dirty="0"/>
                        <a:t>Any</a:t>
                      </a:r>
                      <a:r>
                        <a:rPr lang="en-US" sz="2400" baseline="0" dirty="0"/>
                        <a:t> time- allows for checking file format and data edits</a:t>
                      </a:r>
                      <a:endParaRPr lang="en-US" sz="2400" dirty="0"/>
                    </a:p>
                  </a:txBody>
                  <a:tcPr marL="109009" marR="109009" marT="54505" marB="54505"/>
                </a:tc>
                <a:extLst>
                  <a:ext uri="{0D108BD9-81ED-4DB2-BD59-A6C34878D82A}">
                    <a16:rowId xmlns:a16="http://schemas.microsoft.com/office/drawing/2014/main" val="4201893544"/>
                  </a:ext>
                </a:extLst>
              </a:tr>
            </a:tbl>
          </a:graphicData>
        </a:graphic>
      </p:graphicFrame>
    </p:spTree>
    <p:extLst>
      <p:ext uri="{BB962C8B-B14F-4D97-AF65-F5344CB8AC3E}">
        <p14:creationId xmlns:p14="http://schemas.microsoft.com/office/powerpoint/2010/main" val="3742494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8" name="Google Shape;488;p6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dirty="0"/>
          </a:p>
        </p:txBody>
      </p:sp>
      <p:graphicFrame>
        <p:nvGraphicFramePr>
          <p:cNvPr id="490" name="Google Shape;487;p63">
            <a:extLst>
              <a:ext uri="{FF2B5EF4-FFF2-40B4-BE49-F238E27FC236}">
                <a16:creationId xmlns:a16="http://schemas.microsoft.com/office/drawing/2014/main" id="{A61DA33A-60D2-27E5-B99E-D6F3C3748004}"/>
              </a:ext>
            </a:extLst>
          </p:cNvPr>
          <p:cNvGraphicFramePr>
            <a:graphicFrameLocks noGrp="1"/>
          </p:cNvGraphicFramePr>
          <p:nvPr>
            <p:ph idx="1"/>
          </p:nvPr>
        </p:nvGraphicFramePr>
        <p:xfrm>
          <a:off x="838200" y="1458930"/>
          <a:ext cx="10515600" cy="4718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sz="quarter" idx="13"/>
          </p:nvPr>
        </p:nvSpPr>
        <p:spPr/>
        <p:txBody>
          <a:bodyPr>
            <a:normAutofit/>
          </a:bodyPr>
          <a:lstStyle/>
          <a:p>
            <a:r>
              <a:rPr lang="en-US" dirty="0"/>
              <a:t>SBAR Application Support</a:t>
            </a:r>
          </a:p>
        </p:txBody>
      </p:sp>
    </p:spTree>
    <p:extLst>
      <p:ext uri="{BB962C8B-B14F-4D97-AF65-F5344CB8AC3E}">
        <p14:creationId xmlns:p14="http://schemas.microsoft.com/office/powerpoint/2010/main" val="738746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5" name="Google Shape;495;p64"/>
          <p:cNvSpPr txBox="1">
            <a:spLocks noGrp="1"/>
          </p:cNvSpPr>
          <p:nvPr>
            <p:ph idx="1"/>
          </p:nvPr>
        </p:nvSpPr>
        <p:spPr>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1800"/>
              <a:buNone/>
            </a:pPr>
            <a:endParaRPr sz="2353" dirty="0">
              <a:solidFill>
                <a:srgbClr val="0F150D"/>
              </a:solidFill>
            </a:endParaRPr>
          </a:p>
          <a:p>
            <a:pPr marL="0" lvl="0" indent="0" algn="l" rtl="0">
              <a:lnSpc>
                <a:spcPct val="90000"/>
              </a:lnSpc>
              <a:spcBef>
                <a:spcPts val="1000"/>
              </a:spcBef>
              <a:spcAft>
                <a:spcPts val="0"/>
              </a:spcAft>
              <a:buSzPts val="1800"/>
              <a:buNone/>
            </a:pPr>
            <a:r>
              <a:rPr lang="en-US" sz="2353" dirty="0">
                <a:solidFill>
                  <a:srgbClr val="0F150D"/>
                </a:solidFill>
              </a:rPr>
              <a:t>Student Behavior And Administrative Response Collection website:</a:t>
            </a:r>
          </a:p>
          <a:p>
            <a:pPr marL="0" lvl="0" indent="0" algn="l">
              <a:lnSpc>
                <a:spcPct val="90000"/>
              </a:lnSpc>
              <a:spcBef>
                <a:spcPts val="1000"/>
              </a:spcBef>
              <a:spcAft>
                <a:spcPts val="0"/>
              </a:spcAft>
              <a:buNone/>
            </a:pPr>
            <a:r>
              <a:rPr lang="en-US" sz="2350" dirty="0">
                <a:ea typeface="+mn-lt"/>
                <a:cs typeface="+mn-lt"/>
                <a:hlinkClick r:id="rId3"/>
              </a:rPr>
              <a:t>https://www.doe.virginia.gov/data-policy-funding/data-reports/data-collection/student-behavior-and-administrative-response-collection</a:t>
            </a:r>
            <a:endParaRPr lang="en-US" dirty="0">
              <a:cs typeface="Calibri"/>
            </a:endParaRPr>
          </a:p>
          <a:p>
            <a:pPr marL="0" lvl="0" indent="0" algn="l">
              <a:lnSpc>
                <a:spcPct val="90000"/>
              </a:lnSpc>
              <a:spcBef>
                <a:spcPts val="1000"/>
              </a:spcBef>
              <a:spcAft>
                <a:spcPts val="0"/>
              </a:spcAft>
              <a:buSzPts val="1800"/>
              <a:buNone/>
            </a:pPr>
            <a:endParaRPr lang="en-US" sz="2353" dirty="0">
              <a:cs typeface="Calibri"/>
            </a:endParaRPr>
          </a:p>
          <a:p>
            <a:pPr marL="0" lvl="0" indent="0" algn="l" rtl="0">
              <a:lnSpc>
                <a:spcPct val="90000"/>
              </a:lnSpc>
              <a:spcBef>
                <a:spcPts val="1000"/>
              </a:spcBef>
              <a:spcAft>
                <a:spcPts val="0"/>
              </a:spcAft>
              <a:buSzPts val="1800"/>
              <a:buNone/>
            </a:pPr>
            <a:r>
              <a:rPr lang="en-US" sz="2353" dirty="0">
                <a:solidFill>
                  <a:srgbClr val="0F150D"/>
                </a:solidFill>
              </a:rPr>
              <a:t>Patricia Mealy, Data Specialist, Office of Data Services</a:t>
            </a:r>
            <a:endParaRPr dirty="0"/>
          </a:p>
          <a:p>
            <a:pPr marL="0" lvl="0" indent="0" algn="l" rtl="0">
              <a:lnSpc>
                <a:spcPct val="90000"/>
              </a:lnSpc>
              <a:spcBef>
                <a:spcPts val="1000"/>
              </a:spcBef>
              <a:spcAft>
                <a:spcPts val="0"/>
              </a:spcAft>
              <a:buSzPts val="1800"/>
              <a:buNone/>
            </a:pPr>
            <a:r>
              <a:rPr lang="en-US" sz="2353" dirty="0"/>
              <a:t>Email: </a:t>
            </a:r>
            <a:r>
              <a:rPr lang="en-US" sz="2353" u="sng" dirty="0">
                <a:solidFill>
                  <a:schemeClr val="hlink"/>
                </a:solidFill>
                <a:hlinkClick r:id="rId4"/>
              </a:rPr>
              <a:t>patricia.mealy@doe.virginia.gov</a:t>
            </a:r>
            <a:r>
              <a:rPr lang="en-US" sz="2353" dirty="0"/>
              <a:t> or</a:t>
            </a:r>
            <a:endParaRPr dirty="0"/>
          </a:p>
          <a:p>
            <a:pPr marL="0" lvl="0" indent="0" algn="l" rtl="0">
              <a:lnSpc>
                <a:spcPct val="90000"/>
              </a:lnSpc>
              <a:spcBef>
                <a:spcPts val="1000"/>
              </a:spcBef>
              <a:spcAft>
                <a:spcPts val="0"/>
              </a:spcAft>
              <a:buSzPts val="1800"/>
              <a:buNone/>
            </a:pPr>
            <a:r>
              <a:rPr lang="en-US" sz="2353" dirty="0"/>
              <a:t>            </a:t>
            </a:r>
            <a:r>
              <a:rPr lang="en-US" sz="2353" u="sng" dirty="0">
                <a:solidFill>
                  <a:schemeClr val="hlink"/>
                </a:solidFill>
                <a:hlinkClick r:id="rId5"/>
              </a:rPr>
              <a:t>resultshelp@doe.virginia.gov</a:t>
            </a:r>
            <a:r>
              <a:rPr lang="en-US" sz="2353" dirty="0"/>
              <a:t> </a:t>
            </a:r>
            <a:endParaRPr dirty="0"/>
          </a:p>
          <a:p>
            <a:pPr marL="0" lvl="0" indent="0" algn="l" rtl="0">
              <a:lnSpc>
                <a:spcPct val="90000"/>
              </a:lnSpc>
              <a:spcBef>
                <a:spcPts val="1000"/>
              </a:spcBef>
              <a:spcAft>
                <a:spcPts val="0"/>
              </a:spcAft>
              <a:buSzPts val="1800"/>
              <a:buNone/>
            </a:pPr>
            <a:endParaRPr sz="2353" dirty="0"/>
          </a:p>
          <a:p>
            <a:pPr marL="0" lvl="0" indent="0" algn="l" rtl="0">
              <a:lnSpc>
                <a:spcPct val="90000"/>
              </a:lnSpc>
              <a:spcBef>
                <a:spcPts val="1000"/>
              </a:spcBef>
              <a:spcAft>
                <a:spcPts val="0"/>
              </a:spcAft>
              <a:buSzPts val="1800"/>
              <a:buNone/>
            </a:pPr>
            <a:r>
              <a:rPr lang="en-US" sz="2353" dirty="0">
                <a:solidFill>
                  <a:srgbClr val="0F150D"/>
                </a:solidFill>
              </a:rPr>
              <a:t>Rebecca Kahila, School Safety and Discipline Specialist, Office of Student Services</a:t>
            </a:r>
            <a:endParaRPr dirty="0"/>
          </a:p>
          <a:p>
            <a:pPr marL="0" lvl="0" indent="0" algn="l" rtl="0">
              <a:lnSpc>
                <a:spcPct val="90000"/>
              </a:lnSpc>
              <a:spcBef>
                <a:spcPts val="1000"/>
              </a:spcBef>
              <a:spcAft>
                <a:spcPts val="0"/>
              </a:spcAft>
              <a:buSzPts val="1800"/>
              <a:buNone/>
            </a:pPr>
            <a:r>
              <a:rPr lang="en-US" sz="2353" dirty="0"/>
              <a:t>Email: </a:t>
            </a:r>
            <a:r>
              <a:rPr lang="en-US" sz="2350" u="sng" dirty="0">
                <a:solidFill>
                  <a:srgbClr val="0070C0"/>
                </a:solidFill>
              </a:rPr>
              <a:t>rebecca.kahila@doe.virginia.gov</a:t>
            </a:r>
            <a:r>
              <a:rPr lang="en-US" sz="2353" u="sng" dirty="0">
                <a:solidFill>
                  <a:srgbClr val="0070C0"/>
                </a:solidFill>
              </a:rPr>
              <a:t> </a:t>
            </a:r>
            <a:endParaRPr dirty="0">
              <a:solidFill>
                <a:srgbClr val="0070C0"/>
              </a:solidFill>
            </a:endParaRPr>
          </a:p>
        </p:txBody>
      </p:sp>
      <p:sp>
        <p:nvSpPr>
          <p:cNvPr id="2" name="Text Placeholder 1"/>
          <p:cNvSpPr>
            <a:spLocks noGrp="1"/>
          </p:cNvSpPr>
          <p:nvPr>
            <p:ph type="body" sz="quarter" idx="13"/>
          </p:nvPr>
        </p:nvSpPr>
        <p:spPr/>
        <p:txBody>
          <a:bodyPr/>
          <a:lstStyle/>
          <a:p>
            <a:pPr algn="ctr"/>
            <a:r>
              <a:rPr lang="en-US" dirty="0"/>
              <a:t>VDOE Contacts</a:t>
            </a:r>
          </a:p>
        </p:txBody>
      </p:sp>
    </p:spTree>
    <p:extLst>
      <p:ext uri="{BB962C8B-B14F-4D97-AF65-F5344CB8AC3E}">
        <p14:creationId xmlns:p14="http://schemas.microsoft.com/office/powerpoint/2010/main" val="1818412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0"/>
        <p:cNvGrpSpPr/>
        <p:nvPr/>
      </p:nvGrpSpPr>
      <p:grpSpPr>
        <a:xfrm>
          <a:off x="0" y="0"/>
          <a:ext cx="0" cy="0"/>
          <a:chOff x="0" y="0"/>
          <a:chExt cx="0" cy="0"/>
        </a:xfrm>
      </p:grpSpPr>
      <p:sp useBgFill="1">
        <p:nvSpPr>
          <p:cNvPr id="531" name="Rectangle 530">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2" name="Google Shape;502;p65"/>
          <p:cNvSpPr txBox="1">
            <a:spLocks noGrp="1"/>
          </p:cNvSpPr>
          <p:nvPr>
            <p:ph type="ctrTitle"/>
          </p:nvPr>
        </p:nvSpPr>
        <p:spPr>
          <a:xfrm>
            <a:off x="2197101" y="735283"/>
            <a:ext cx="4978399" cy="3165045"/>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accent2"/>
              </a:buClr>
              <a:buSzPts val="6000"/>
              <a:buFont typeface="Trebuchet MS"/>
              <a:buNone/>
            </a:pPr>
            <a:r>
              <a:rPr lang="en-US" sz="5200" dirty="0"/>
              <a:t>Thank You </a:t>
            </a:r>
          </a:p>
        </p:txBody>
      </p:sp>
      <p:pic>
        <p:nvPicPr>
          <p:cNvPr id="508" name="Graphic 507" descr="Smiling Face with No Fill">
            <a:extLst>
              <a:ext uri="{FF2B5EF4-FFF2-40B4-BE49-F238E27FC236}">
                <a16:creationId xmlns:a16="http://schemas.microsoft.com/office/drawing/2014/main" id="{FC9FE980-6A15-4040-BA51-E7E0DDD813C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815" y="716407"/>
            <a:ext cx="5411343" cy="5411343"/>
          </a:xfrm>
          <a:prstGeom prst="rect">
            <a:avLst/>
          </a:prstGeom>
        </p:spPr>
      </p:pic>
      <p:sp>
        <p:nvSpPr>
          <p:cNvPr id="501" name="Google Shape;501;p65"/>
          <p:cNvSpPr txBox="1">
            <a:spLocks noGrp="1"/>
          </p:cNvSpPr>
          <p:nvPr>
            <p:ph type="sldNum" sz="quarter" idx="12"/>
          </p:nvPr>
        </p:nvSpPr>
        <p:spPr>
          <a:xfrm>
            <a:off x="8610600" y="6356350"/>
            <a:ext cx="2743200" cy="365125"/>
          </a:xfrm>
          <a:prstGeom prst="rect">
            <a:avLst/>
          </a:prstGeom>
        </p:spPr>
        <p:txBody>
          <a:bodyPr spcFirstLastPara="1" lIns="91425" tIns="45700" rIns="91425" bIns="45700" anchorCtr="0">
            <a:normAutofit/>
          </a:bodyPr>
          <a:lstStyle/>
          <a:p>
            <a:pPr marL="0" marR="0" lvl="0" indent="0" rtl="0">
              <a:spcBef>
                <a:spcPts val="0"/>
              </a:spcBef>
              <a:spcAft>
                <a:spcPts val="600"/>
              </a:spcAft>
              <a:buClr>
                <a:srgbClr val="000000"/>
              </a:buClr>
              <a:buSzPts val="1200"/>
              <a:buFont typeface="Arial"/>
              <a:buNone/>
            </a:pPr>
            <a:fld id="{00000000-1234-1234-1234-123412341234}" type="slidenum">
              <a:rPr lang="en-US" smtClean="0"/>
              <a:pPr marL="0" marR="0" lvl="0" indent="0" rtl="0">
                <a:spcBef>
                  <a:spcPts val="0"/>
                </a:spcBef>
                <a:spcAft>
                  <a:spcPts val="600"/>
                </a:spcAft>
                <a:buClr>
                  <a:srgbClr val="000000"/>
                </a:buClr>
                <a:buSzPts val="1200"/>
                <a:buFont typeface="Arial"/>
                <a:buNone/>
              </a:pPr>
              <a:t>23</a:t>
            </a:fld>
            <a:endParaRPr lang="en-US" dirty="0"/>
          </a:p>
        </p:txBody>
      </p:sp>
    </p:spTree>
    <p:extLst>
      <p:ext uri="{BB962C8B-B14F-4D97-AF65-F5344CB8AC3E}">
        <p14:creationId xmlns:p14="http://schemas.microsoft.com/office/powerpoint/2010/main" val="3672825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aphicFrame>
        <p:nvGraphicFramePr>
          <p:cNvPr id="245" name="Google Shape;242;p31">
            <a:extLst>
              <a:ext uri="{FF2B5EF4-FFF2-40B4-BE49-F238E27FC236}">
                <a16:creationId xmlns:a16="http://schemas.microsoft.com/office/drawing/2014/main" id="{83E75181-BD41-8345-B9CB-D8C9213E59A9}"/>
              </a:ext>
            </a:extLst>
          </p:cNvPr>
          <p:cNvGraphicFramePr>
            <a:graphicFrameLocks noGrp="1"/>
          </p:cNvGraphicFramePr>
          <p:nvPr>
            <p:ph idx="1"/>
          </p:nvPr>
        </p:nvGraphicFramePr>
        <p:xfrm>
          <a:off x="838200" y="1458930"/>
          <a:ext cx="10515600" cy="4718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sz="quarter" idx="13"/>
          </p:nvPr>
        </p:nvSpPr>
        <p:spPr/>
        <p:txBody>
          <a:bodyPr/>
          <a:lstStyle/>
          <a:p>
            <a:r>
              <a:rPr lang="en-US" dirty="0"/>
              <a:t>AGENDA</a:t>
            </a:r>
          </a:p>
        </p:txBody>
      </p:sp>
      <p:sp>
        <p:nvSpPr>
          <p:cNvPr id="241" name="Google Shape;241;p31"/>
          <p:cNvSpPr txBox="1">
            <a:spLocks noGrp="1"/>
          </p:cNvSpPr>
          <p:nvPr>
            <p:ph type="title" idx="4294967295"/>
          </p:nvPr>
        </p:nvSpPr>
        <p:spPr>
          <a:xfrm>
            <a:off x="0" y="1143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1800"/>
              <a:buNone/>
            </a:pPr>
            <a:r>
              <a:rPr lang="en-US" dirty="0"/>
              <a:t>A</a:t>
            </a:r>
            <a:endParaRPr dirty="0"/>
          </a:p>
        </p:txBody>
      </p:sp>
      <p:sp>
        <p:nvSpPr>
          <p:cNvPr id="243" name="Google Shape;243;p3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dirty="0"/>
          </a:p>
        </p:txBody>
      </p:sp>
    </p:spTree>
    <p:extLst>
      <p:ext uri="{BB962C8B-B14F-4D97-AF65-F5344CB8AC3E}">
        <p14:creationId xmlns:p14="http://schemas.microsoft.com/office/powerpoint/2010/main" val="119226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3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dirty="0"/>
          </a:p>
        </p:txBody>
      </p:sp>
      <p:sp>
        <p:nvSpPr>
          <p:cNvPr id="249" name="Google Shape;249;p3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Clr>
                <a:schemeClr val="tx2">
                  <a:lumMod val="60000"/>
                  <a:lumOff val="40000"/>
                </a:schemeClr>
              </a:buClr>
              <a:buSzPts val="2800"/>
              <a:buFont typeface="Wingdings" panose="05000000000000000000" pitchFamily="2" charset="2"/>
              <a:buChar char="q"/>
            </a:pPr>
            <a:r>
              <a:rPr lang="en-US" sz="2400" dirty="0">
                <a:solidFill>
                  <a:srgbClr val="000000"/>
                </a:solidFill>
              </a:rPr>
              <a:t>Required by the </a:t>
            </a:r>
            <a:r>
              <a:rPr lang="en-US" sz="2400" i="1" dirty="0">
                <a:solidFill>
                  <a:srgbClr val="000000"/>
                </a:solidFill>
              </a:rPr>
              <a:t>Code of Virginia</a:t>
            </a:r>
            <a:r>
              <a:rPr lang="en-US" sz="2400" dirty="0">
                <a:solidFill>
                  <a:srgbClr val="000000"/>
                </a:solidFill>
              </a:rPr>
              <a:t> (§22.1-279.3:1) and used to satisfy federal assurances for ESSA, the </a:t>
            </a:r>
            <a:r>
              <a:rPr lang="en-US" sz="2400" i="1" dirty="0">
                <a:solidFill>
                  <a:srgbClr val="000000"/>
                </a:solidFill>
              </a:rPr>
              <a:t>Gun-Free Schools Act of 1994, </a:t>
            </a:r>
            <a:r>
              <a:rPr lang="en-US" sz="2400" dirty="0">
                <a:solidFill>
                  <a:srgbClr val="000000"/>
                </a:solidFill>
              </a:rPr>
              <a:t>and</a:t>
            </a:r>
            <a:r>
              <a:rPr lang="en-US" sz="2400" i="1" dirty="0">
                <a:solidFill>
                  <a:srgbClr val="000000"/>
                </a:solidFill>
              </a:rPr>
              <a:t> </a:t>
            </a:r>
            <a:r>
              <a:rPr lang="en-US" sz="2400" dirty="0">
                <a:solidFill>
                  <a:srgbClr val="000000"/>
                </a:solidFill>
              </a:rPr>
              <a:t>the </a:t>
            </a:r>
            <a:r>
              <a:rPr lang="en-US" sz="2400" i="1" dirty="0">
                <a:solidFill>
                  <a:srgbClr val="000000"/>
                </a:solidFill>
              </a:rPr>
              <a:t>Individuals with Disabilities Education Act</a:t>
            </a:r>
            <a:r>
              <a:rPr lang="en-US" sz="2400" dirty="0">
                <a:solidFill>
                  <a:srgbClr val="000000"/>
                </a:solidFill>
              </a:rPr>
              <a:t> (IDEA)</a:t>
            </a:r>
            <a:endParaRPr sz="2400" dirty="0">
              <a:solidFill>
                <a:srgbClr val="000000"/>
              </a:solidFill>
            </a:endParaRPr>
          </a:p>
          <a:p>
            <a:pPr marL="1008380" lvl="1" indent="-342900" algn="l" rtl="0">
              <a:lnSpc>
                <a:spcPct val="90000"/>
              </a:lnSpc>
              <a:spcBef>
                <a:spcPts val="500"/>
              </a:spcBef>
              <a:spcAft>
                <a:spcPts val="0"/>
              </a:spcAft>
              <a:buClr>
                <a:schemeClr val="tx2">
                  <a:lumMod val="60000"/>
                  <a:lumOff val="40000"/>
                </a:schemeClr>
              </a:buClr>
              <a:buSzPts val="2200"/>
              <a:buFont typeface="Wingdings" panose="05000000000000000000" pitchFamily="2" charset="2"/>
              <a:buChar char="§"/>
            </a:pPr>
            <a:r>
              <a:rPr lang="en-US" dirty="0">
                <a:solidFill>
                  <a:srgbClr val="000000"/>
                </a:solidFill>
              </a:rPr>
              <a:t>Replaced the Discipline, Crime, and Violence Collection (DCV) in 2021-2022</a:t>
            </a:r>
            <a:endParaRPr dirty="0">
              <a:solidFill>
                <a:srgbClr val="000000"/>
              </a:solidFill>
              <a:cs typeface="Calibri"/>
            </a:endParaRPr>
          </a:p>
          <a:p>
            <a:pPr marL="1008380" lvl="1" indent="-342900" algn="l" rtl="0">
              <a:lnSpc>
                <a:spcPct val="90000"/>
              </a:lnSpc>
              <a:spcBef>
                <a:spcPts val="500"/>
              </a:spcBef>
              <a:spcAft>
                <a:spcPts val="0"/>
              </a:spcAft>
              <a:buClr>
                <a:schemeClr val="tx2">
                  <a:lumMod val="60000"/>
                  <a:lumOff val="40000"/>
                </a:schemeClr>
              </a:buClr>
              <a:buSzPts val="2200"/>
              <a:buFont typeface="Wingdings" panose="05000000000000000000" pitchFamily="2" charset="2"/>
              <a:buChar char="§"/>
            </a:pPr>
            <a:r>
              <a:rPr lang="en-US" dirty="0">
                <a:solidFill>
                  <a:srgbClr val="000000"/>
                </a:solidFill>
              </a:rPr>
              <a:t>SBAR enables reporting of all administrative responses (behavioral interventions, instructional supports, and disciplinary sanctions) to student behaviors that occurred</a:t>
            </a:r>
            <a:endParaRPr dirty="0">
              <a:solidFill>
                <a:srgbClr val="000000"/>
              </a:solidFill>
              <a:cs typeface="Calibri"/>
            </a:endParaRPr>
          </a:p>
          <a:p>
            <a:pPr marL="1478280" lvl="2" indent="-342900">
              <a:buClr>
                <a:schemeClr val="tx2">
                  <a:lumMod val="60000"/>
                  <a:lumOff val="40000"/>
                </a:schemeClr>
              </a:buClr>
              <a:buSzPts val="2000"/>
              <a:buFont typeface="Wingdings" panose="05000000000000000000" pitchFamily="2" charset="2"/>
              <a:buChar char="v"/>
            </a:pPr>
            <a:r>
              <a:rPr lang="en-US" sz="2400" b="0" dirty="0">
                <a:solidFill>
                  <a:srgbClr val="000000"/>
                </a:solidFill>
              </a:rPr>
              <a:t>On school property, a school bus, or at a school-sponsored activity</a:t>
            </a:r>
            <a:r>
              <a:rPr lang="en-US" sz="2400" dirty="0">
                <a:solidFill>
                  <a:srgbClr val="000000"/>
                </a:solidFill>
              </a:rPr>
              <a:t> </a:t>
            </a:r>
            <a:endParaRPr sz="2400" dirty="0">
              <a:solidFill>
                <a:srgbClr val="000000"/>
              </a:solidFill>
              <a:cs typeface="Calibri"/>
            </a:endParaRPr>
          </a:p>
          <a:p>
            <a:pPr marL="1478280" lvl="2" indent="-342900">
              <a:buClr>
                <a:schemeClr val="tx2">
                  <a:lumMod val="60000"/>
                  <a:lumOff val="40000"/>
                </a:schemeClr>
              </a:buClr>
              <a:buSzPts val="2000"/>
              <a:buFont typeface="Wingdings" panose="05000000000000000000" pitchFamily="2" charset="2"/>
              <a:buChar char="v"/>
            </a:pPr>
            <a:r>
              <a:rPr lang="en-US" sz="2400" b="0" dirty="0">
                <a:solidFill>
                  <a:srgbClr val="000000"/>
                </a:solidFill>
              </a:rPr>
              <a:t>OR, occurred in the community </a:t>
            </a:r>
            <a:r>
              <a:rPr lang="en-US" sz="2400" dirty="0">
                <a:solidFill>
                  <a:srgbClr val="000000"/>
                </a:solidFill>
              </a:rPr>
              <a:t>with</a:t>
            </a:r>
            <a:r>
              <a:rPr lang="en-US" sz="2400" b="0" dirty="0">
                <a:solidFill>
                  <a:srgbClr val="000000"/>
                </a:solidFill>
              </a:rPr>
              <a:t> an administrative response from the school that resulted in the student being </a:t>
            </a:r>
            <a:r>
              <a:rPr lang="en-US" sz="2400" dirty="0">
                <a:solidFill>
                  <a:srgbClr val="000000"/>
                </a:solidFill>
              </a:rPr>
              <a:t>suspended or alternatively</a:t>
            </a:r>
            <a:r>
              <a:rPr lang="en-US" sz="2400" b="0" dirty="0">
                <a:solidFill>
                  <a:srgbClr val="000000"/>
                </a:solidFill>
              </a:rPr>
              <a:t> placed</a:t>
            </a:r>
            <a:r>
              <a:rPr lang="en-US" sz="2400" dirty="0">
                <a:solidFill>
                  <a:srgbClr val="000000"/>
                </a:solidFill>
              </a:rPr>
              <a:t> </a:t>
            </a:r>
            <a:endParaRPr sz="2400" dirty="0">
              <a:solidFill>
                <a:srgbClr val="000000"/>
              </a:solidFill>
              <a:cs typeface="Calibri"/>
            </a:endParaRPr>
          </a:p>
          <a:p>
            <a:pPr marL="1008380" lvl="1" indent="-342900" algn="l" rtl="0">
              <a:lnSpc>
                <a:spcPct val="90000"/>
              </a:lnSpc>
              <a:spcBef>
                <a:spcPts val="500"/>
              </a:spcBef>
              <a:spcAft>
                <a:spcPts val="0"/>
              </a:spcAft>
              <a:buClr>
                <a:schemeClr val="tx2">
                  <a:lumMod val="60000"/>
                  <a:lumOff val="40000"/>
                </a:schemeClr>
              </a:buClr>
              <a:buSzPts val="2200"/>
              <a:buFont typeface="Wingdings" panose="05000000000000000000" pitchFamily="2" charset="2"/>
              <a:buChar char="§"/>
            </a:pPr>
            <a:r>
              <a:rPr lang="en-US" dirty="0">
                <a:solidFill>
                  <a:srgbClr val="000000"/>
                </a:solidFill>
              </a:rPr>
              <a:t>Allows VDOE to identify inequities in disciplinary outcomes, exclusionary practices, and school safety issues</a:t>
            </a:r>
            <a:endParaRPr dirty="0">
              <a:solidFill>
                <a:srgbClr val="000000"/>
              </a:solidFill>
              <a:cs typeface="Calibri"/>
            </a:endParaRPr>
          </a:p>
          <a:p>
            <a:pPr marL="457200" lvl="0" indent="-228600" algn="l" rtl="0">
              <a:lnSpc>
                <a:spcPct val="90000"/>
              </a:lnSpc>
              <a:spcBef>
                <a:spcPts val="1000"/>
              </a:spcBef>
              <a:spcAft>
                <a:spcPts val="0"/>
              </a:spcAft>
              <a:buClr>
                <a:schemeClr val="dk1"/>
              </a:buClr>
              <a:buSzPts val="1800"/>
              <a:buNone/>
            </a:pPr>
            <a:endParaRPr dirty="0"/>
          </a:p>
        </p:txBody>
      </p:sp>
      <p:sp>
        <p:nvSpPr>
          <p:cNvPr id="4" name="Text Placeholder 3"/>
          <p:cNvSpPr>
            <a:spLocks noGrp="1"/>
          </p:cNvSpPr>
          <p:nvPr>
            <p:ph type="body" sz="quarter" idx="13"/>
          </p:nvPr>
        </p:nvSpPr>
        <p:spPr/>
        <p:txBody>
          <a:bodyPr>
            <a:normAutofit/>
          </a:bodyPr>
          <a:lstStyle/>
          <a:p>
            <a:pPr algn="ctr"/>
            <a:r>
              <a:rPr lang="en-US" dirty="0"/>
              <a:t>SBAR Data Collection Governance</a:t>
            </a:r>
          </a:p>
        </p:txBody>
      </p:sp>
    </p:spTree>
    <p:extLst>
      <p:ext uri="{BB962C8B-B14F-4D97-AF65-F5344CB8AC3E}">
        <p14:creationId xmlns:p14="http://schemas.microsoft.com/office/powerpoint/2010/main" val="102559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3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dirty="0"/>
          </a:p>
        </p:txBody>
      </p:sp>
      <p:sp>
        <p:nvSpPr>
          <p:cNvPr id="249" name="Google Shape;249;p32"/>
          <p:cNvSpPr txBox="1">
            <a:spLocks noGrp="1"/>
          </p:cNvSpPr>
          <p:nvPr>
            <p:ph idx="1"/>
          </p:nvPr>
        </p:nvSpPr>
        <p:spPr>
          <a:xfrm>
            <a:off x="580768" y="1458930"/>
            <a:ext cx="10972800" cy="4718033"/>
          </a:xfrm>
          <a:prstGeom prst="rect">
            <a:avLst/>
          </a:prstGeom>
          <a:noFill/>
          <a:ln>
            <a:noFill/>
          </a:ln>
        </p:spPr>
        <p:txBody>
          <a:bodyPr spcFirstLastPara="1" wrap="square" lIns="91425" tIns="45700" rIns="91425" bIns="45700" anchor="t" anchorCtr="0">
            <a:normAutofit/>
          </a:bodyPr>
          <a:lstStyle/>
          <a:p>
            <a:pPr marR="0" lvl="0">
              <a:lnSpc>
                <a:spcPct val="107000"/>
              </a:lnSpc>
              <a:spcBef>
                <a:spcPts val="0"/>
              </a:spcBef>
              <a:spcAft>
                <a:spcPts val="800"/>
              </a:spcAft>
              <a:buClr>
                <a:schemeClr val="tx2">
                  <a:lumMod val="60000"/>
                  <a:lumOff val="40000"/>
                </a:schemeClr>
              </a:buClr>
              <a:buFont typeface="Wingdings" panose="05000000000000000000" pitchFamily="2" charset="2"/>
              <a:buChar char="q"/>
              <a:tabLst>
                <a:tab pos="457200" algn="l"/>
              </a:tabLst>
            </a:pPr>
            <a:r>
              <a:rPr lang="en-US" sz="2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Local Education Agency (LEA)</a:t>
            </a:r>
          </a:p>
          <a:p>
            <a:pPr lvl="1">
              <a:lnSpc>
                <a:spcPct val="107000"/>
              </a:lnSpc>
              <a:spcBef>
                <a:spcPts val="0"/>
              </a:spcBef>
              <a:spcAft>
                <a:spcPts val="800"/>
              </a:spcAft>
              <a:buClr>
                <a:schemeClr val="tx2">
                  <a:lumMod val="60000"/>
                  <a:lumOff val="40000"/>
                </a:schemeClr>
              </a:buClr>
              <a:buFont typeface="Wingdings" panose="05000000000000000000" pitchFamily="2" charset="2"/>
              <a:buChar char="§"/>
              <a:tabLst>
                <a:tab pos="457200" algn="l"/>
              </a:tabLst>
            </a:pPr>
            <a:r>
              <a:rPr lang="en-US"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Private schools for special education placement when the administrative response results in a </a:t>
            </a:r>
            <a:r>
              <a:rPr lang="en-US"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suspension, expulsion, or a report to law enforcement.</a:t>
            </a:r>
            <a:r>
              <a:rPr lang="en-US" b="1" kern="100" dirty="0">
                <a:solidFill>
                  <a:srgbClr val="1A4480"/>
                </a:solidFill>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r>
              <a:rPr lang="en-US"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rivate Schools must send this data to the responsible school division to be included with the division’s SBAR Data file.</a:t>
            </a:r>
            <a:endParaRPr lang="en-US"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Clr>
                <a:schemeClr val="tx2">
                  <a:lumMod val="60000"/>
                  <a:lumOff val="40000"/>
                </a:schemeClr>
              </a:buClr>
              <a:buFont typeface="Wingdings" panose="05000000000000000000" pitchFamily="2" charset="2"/>
              <a:buChar char="q"/>
              <a:tabLst>
                <a:tab pos="457200" algn="l"/>
              </a:tabLst>
            </a:pPr>
            <a:r>
              <a:rPr lang="en-US" sz="2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regional centers/programs must report data independently of the LEA unless exempt</a:t>
            </a:r>
          </a:p>
          <a:p>
            <a:pPr lvl="1">
              <a:buClr>
                <a:schemeClr val="tx2">
                  <a:lumMod val="60000"/>
                  <a:lumOff val="40000"/>
                </a:schemeClr>
              </a:buClr>
              <a:buFont typeface="Wingdings" panose="05000000000000000000" pitchFamily="2" charset="2"/>
              <a:buChar char="§"/>
            </a:pPr>
            <a:r>
              <a:rPr lang="en-US" dirty="0">
                <a:solidFill>
                  <a:srgbClr val="000000"/>
                </a:solidFill>
                <a:cs typeface="Calibri"/>
              </a:rPr>
              <a:t>If a regional center/program is exempt from SBAR reporting, then the student    behavior and response data must be reported by the responsible LEA. </a:t>
            </a:r>
          </a:p>
          <a:p>
            <a:pPr lvl="1">
              <a:buClr>
                <a:schemeClr val="tx2">
                  <a:lumMod val="60000"/>
                  <a:lumOff val="40000"/>
                </a:schemeClr>
              </a:buClr>
              <a:buFont typeface="Wingdings" panose="05000000000000000000" pitchFamily="2" charset="2"/>
              <a:buChar char="§"/>
            </a:pPr>
            <a:r>
              <a:rPr lang="en-US" dirty="0">
                <a:solidFill>
                  <a:srgbClr val="000000"/>
                </a:solidFill>
                <a:cs typeface="Calibri"/>
              </a:rPr>
              <a:t>The </a:t>
            </a:r>
            <a:r>
              <a:rPr lang="en-US" b="1" dirty="0">
                <a:solidFill>
                  <a:srgbClr val="000000"/>
                </a:solidFill>
                <a:cs typeface="Calibri"/>
              </a:rPr>
              <a:t>Reporting Center Collection Exemptions Report </a:t>
            </a:r>
            <a:r>
              <a:rPr lang="en-US" dirty="0">
                <a:solidFill>
                  <a:srgbClr val="000000"/>
                </a:solidFill>
                <a:cs typeface="Calibri"/>
              </a:rPr>
              <a:t>can be reviewed in the Educational Registry Application (ERA) under the Reports option.  </a:t>
            </a:r>
          </a:p>
          <a:p>
            <a:pPr marL="457200" lvl="1" indent="0">
              <a:buNone/>
            </a:pPr>
            <a:endParaRPr lang="en-US" dirty="0">
              <a:cs typeface="Calibri"/>
            </a:endParaRPr>
          </a:p>
        </p:txBody>
      </p:sp>
      <p:sp>
        <p:nvSpPr>
          <p:cNvPr id="4" name="Text Placeholder 3"/>
          <p:cNvSpPr>
            <a:spLocks noGrp="1"/>
          </p:cNvSpPr>
          <p:nvPr>
            <p:ph type="body" sz="quarter" idx="13"/>
          </p:nvPr>
        </p:nvSpPr>
        <p:spPr/>
        <p:txBody>
          <a:bodyPr vert="horz" lIns="822960" tIns="640080" rIns="91440" bIns="45720" rtlCol="0" anchor="t">
            <a:normAutofit/>
          </a:bodyPr>
          <a:lstStyle/>
          <a:p>
            <a:pPr algn="ctr"/>
            <a:r>
              <a:rPr lang="en-US" dirty="0"/>
              <a:t>Who is Required to submit SBAR Data?</a:t>
            </a:r>
          </a:p>
        </p:txBody>
      </p:sp>
    </p:spTree>
    <p:extLst>
      <p:ext uri="{BB962C8B-B14F-4D97-AF65-F5344CB8AC3E}">
        <p14:creationId xmlns:p14="http://schemas.microsoft.com/office/powerpoint/2010/main" val="232320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4DEB-489A-5439-231D-536EBD0CF232}"/>
              </a:ext>
            </a:extLst>
          </p:cNvPr>
          <p:cNvSpPr>
            <a:spLocks noGrp="1"/>
          </p:cNvSpPr>
          <p:nvPr>
            <p:ph type="title"/>
          </p:nvPr>
        </p:nvSpPr>
        <p:spPr/>
        <p:txBody>
          <a:bodyPr/>
          <a:lstStyle/>
          <a:p>
            <a:r>
              <a:rPr lang="en-US" dirty="0"/>
              <a:t>SBAR Data Model </a:t>
            </a:r>
            <a:br>
              <a:rPr lang="en-US" dirty="0"/>
            </a:br>
            <a:r>
              <a:rPr lang="en-US" dirty="0"/>
              <a:t>and Elements</a:t>
            </a:r>
          </a:p>
        </p:txBody>
      </p:sp>
      <p:sp>
        <p:nvSpPr>
          <p:cNvPr id="3" name="Text Placeholder 2">
            <a:extLst>
              <a:ext uri="{FF2B5EF4-FFF2-40B4-BE49-F238E27FC236}">
                <a16:creationId xmlns:a16="http://schemas.microsoft.com/office/drawing/2014/main" id="{0FFC11E5-388A-61AE-EF98-F44F076E3F34}"/>
              </a:ext>
            </a:extLst>
          </p:cNvPr>
          <p:cNvSpPr>
            <a:spLocks noGrp="1"/>
          </p:cNvSpPr>
          <p:nvPr>
            <p:ph type="body" idx="1"/>
          </p:nvPr>
        </p:nvSpPr>
        <p:spPr/>
        <p:txBody>
          <a:bodyPr/>
          <a:lstStyle/>
          <a:p>
            <a:pPr marL="342900" indent="-342900">
              <a:buClr>
                <a:schemeClr val="tx2">
                  <a:lumMod val="20000"/>
                  <a:lumOff val="80000"/>
                </a:schemeClr>
              </a:buClr>
              <a:buFont typeface="Wingdings" panose="05000000000000000000" pitchFamily="2" charset="2"/>
              <a:buChar char="q"/>
            </a:pPr>
            <a:r>
              <a:rPr lang="en-US" dirty="0"/>
              <a:t>SBAR Data Model Reminders</a:t>
            </a:r>
          </a:p>
          <a:p>
            <a:pPr marL="342900" indent="-342900">
              <a:buClr>
                <a:schemeClr val="tx2">
                  <a:lumMod val="20000"/>
                  <a:lumOff val="80000"/>
                </a:schemeClr>
              </a:buClr>
              <a:buFont typeface="Wingdings" panose="05000000000000000000" pitchFamily="2" charset="2"/>
              <a:buChar char="q"/>
            </a:pPr>
            <a:r>
              <a:rPr lang="en-US" dirty="0"/>
              <a:t>Sanction Data Elements</a:t>
            </a:r>
          </a:p>
        </p:txBody>
      </p:sp>
      <p:sp>
        <p:nvSpPr>
          <p:cNvPr id="4" name="Slide Number Placeholder 3">
            <a:extLst>
              <a:ext uri="{FF2B5EF4-FFF2-40B4-BE49-F238E27FC236}">
                <a16:creationId xmlns:a16="http://schemas.microsoft.com/office/drawing/2014/main" id="{B4E8A029-6278-AF10-B222-63B2109BF198}"/>
              </a:ext>
            </a:extLst>
          </p:cNvPr>
          <p:cNvSpPr>
            <a:spLocks noGrp="1"/>
          </p:cNvSpPr>
          <p:nvPr>
            <p:ph type="sldNum" sz="quarter" idx="12"/>
          </p:nvPr>
        </p:nvSpPr>
        <p:spPr/>
        <p:txBody>
          <a:bodyPr/>
          <a:lstStyle/>
          <a:p>
            <a:fld id="{B2102BAA-C61A-4A39-BDF1-4340D572B82C}" type="slidenum">
              <a:rPr lang="en-US" smtClean="0"/>
              <a:t>6</a:t>
            </a:fld>
            <a:endParaRPr lang="en-US" dirty="0"/>
          </a:p>
        </p:txBody>
      </p:sp>
    </p:spTree>
    <p:extLst>
      <p:ext uri="{BB962C8B-B14F-4D97-AF65-F5344CB8AC3E}">
        <p14:creationId xmlns:p14="http://schemas.microsoft.com/office/powerpoint/2010/main" val="103691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a:spLocks noGrp="1"/>
          </p:cNvSpPr>
          <p:nvPr>
            <p:ph type="title" idx="4294967295"/>
          </p:nvPr>
        </p:nvSpPr>
        <p:spPr>
          <a:xfrm>
            <a:off x="0" y="0"/>
            <a:ext cx="12192000" cy="1128713"/>
          </a:xfrm>
          <a:prstGeom prst="rect">
            <a:avLst/>
          </a:prstGeom>
          <a:solidFill>
            <a:schemeClr val="tx1"/>
          </a:solidFill>
          <a:ln>
            <a:noFill/>
          </a:ln>
        </p:spPr>
        <p:txBody>
          <a:bodyPr spcFirstLastPara="1" wrap="square" lIns="91425" tIns="45700" rIns="91425" bIns="45700" anchor="ctr" anchorCtr="0">
            <a:normAutofit/>
          </a:bodyPr>
          <a:lstStyle/>
          <a:p>
            <a:pPr lvl="0" algn="ctr"/>
            <a:r>
              <a:rPr lang="en-US" dirty="0">
                <a:solidFill>
                  <a:schemeClr val="bg1"/>
                </a:solidFill>
              </a:rPr>
              <a:t>SBAR Data Model Reminders</a:t>
            </a:r>
          </a:p>
        </p:txBody>
      </p:sp>
      <p:sp>
        <p:nvSpPr>
          <p:cNvPr id="335" name="Google Shape;335;p41"/>
          <p:cNvSpPr txBox="1"/>
          <p:nvPr/>
        </p:nvSpPr>
        <p:spPr>
          <a:xfrm>
            <a:off x="231354" y="1368216"/>
            <a:ext cx="11545677" cy="4154943"/>
          </a:xfrm>
          <a:prstGeom prst="rect">
            <a:avLst/>
          </a:prstGeom>
          <a:noFill/>
          <a:ln>
            <a:noFill/>
          </a:ln>
        </p:spPr>
        <p:txBody>
          <a:bodyPr spcFirstLastPara="1" wrap="square" lIns="91425" tIns="45700" rIns="91425" bIns="45700" anchor="t" anchorCtr="0">
            <a:spAutoFit/>
          </a:bodyPr>
          <a:lstStyle/>
          <a:p>
            <a:pPr marL="800100" lvl="1" indent="-342900">
              <a:buClr>
                <a:schemeClr val="tx1">
                  <a:lumMod val="60000"/>
                  <a:lumOff val="40000"/>
                </a:schemeClr>
              </a:buClr>
              <a:buFont typeface="Wingdings" panose="05000000000000000000" pitchFamily="2" charset="2"/>
              <a:buChar char="q"/>
            </a:pPr>
            <a:r>
              <a:rPr lang="en-US" sz="2200" dirty="0">
                <a:solidFill>
                  <a:srgbClr val="000000"/>
                </a:solidFill>
              </a:rPr>
              <a:t>Consist of one record type instead of multiple record (eliminate possible over-reporting of responses)</a:t>
            </a:r>
          </a:p>
          <a:p>
            <a:pPr marL="800100" lvl="1" indent="-342900">
              <a:buClr>
                <a:schemeClr val="tx1">
                  <a:lumMod val="60000"/>
                  <a:lumOff val="40000"/>
                </a:schemeClr>
              </a:buClr>
              <a:buFont typeface="Wingdings" panose="05000000000000000000" pitchFamily="2" charset="2"/>
              <a:buChar char="q"/>
            </a:pPr>
            <a:endParaRPr lang="en-US" sz="2200" dirty="0">
              <a:solidFill>
                <a:srgbClr val="000000"/>
              </a:solidFill>
            </a:endParaRPr>
          </a:p>
          <a:p>
            <a:pPr marL="800100" lvl="1" indent="-342900">
              <a:buClr>
                <a:schemeClr val="tx1">
                  <a:lumMod val="60000"/>
                  <a:lumOff val="40000"/>
                </a:schemeClr>
              </a:buClr>
              <a:buFont typeface="Wingdings" panose="05000000000000000000" pitchFamily="2" charset="2"/>
              <a:buChar char="q"/>
            </a:pPr>
            <a:r>
              <a:rPr lang="en-US" sz="2200" dirty="0">
                <a:solidFill>
                  <a:srgbClr val="000000"/>
                </a:solidFill>
              </a:rPr>
              <a:t>Allow for multiple behaviors, interventions, supports, and sanctions to be reported per student involved in an event</a:t>
            </a:r>
          </a:p>
          <a:p>
            <a:pPr marL="1485900" lvl="2" indent="-571500">
              <a:lnSpc>
                <a:spcPct val="100000"/>
              </a:lnSpc>
              <a:spcBef>
                <a:spcPts val="0"/>
              </a:spcBef>
              <a:buClr>
                <a:schemeClr val="tx2">
                  <a:lumMod val="60000"/>
                  <a:lumOff val="40000"/>
                </a:schemeClr>
              </a:buClr>
              <a:buFont typeface="Wingdings" panose="05000000000000000000" pitchFamily="2" charset="2"/>
              <a:buChar char="§"/>
            </a:pPr>
            <a:r>
              <a:rPr lang="en-US" sz="2200" b="0" i="0" u="none" strike="noStrike" cap="none" dirty="0">
                <a:solidFill>
                  <a:srgbClr val="000000"/>
                </a:solidFill>
                <a:ea typeface="Arial"/>
                <a:cs typeface="Arial"/>
                <a:sym typeface="Arial"/>
              </a:rPr>
              <a:t>4 Behavior Codes per Student per Event</a:t>
            </a:r>
          </a:p>
          <a:p>
            <a:pPr marL="1485900" lvl="2" indent="-571500">
              <a:lnSpc>
                <a:spcPct val="100000"/>
              </a:lnSpc>
              <a:spcBef>
                <a:spcPts val="0"/>
              </a:spcBef>
              <a:buClr>
                <a:schemeClr val="tx2">
                  <a:lumMod val="60000"/>
                  <a:lumOff val="40000"/>
                </a:schemeClr>
              </a:buClr>
              <a:buFont typeface="Wingdings" panose="05000000000000000000" pitchFamily="2" charset="2"/>
              <a:buChar char="§"/>
            </a:pPr>
            <a:r>
              <a:rPr lang="en-US" sz="2200" dirty="0">
                <a:solidFill>
                  <a:srgbClr val="000000"/>
                </a:solidFill>
                <a:ea typeface="Arial"/>
                <a:cs typeface="Arial"/>
                <a:sym typeface="Arial"/>
              </a:rPr>
              <a:t>3 Behavioral Intervention Codes </a:t>
            </a:r>
          </a:p>
          <a:p>
            <a:pPr marL="1485900" lvl="2" indent="-571500">
              <a:lnSpc>
                <a:spcPct val="100000"/>
              </a:lnSpc>
              <a:spcBef>
                <a:spcPts val="0"/>
              </a:spcBef>
              <a:buClr>
                <a:schemeClr val="tx2">
                  <a:lumMod val="60000"/>
                  <a:lumOff val="40000"/>
                </a:schemeClr>
              </a:buClr>
              <a:buFont typeface="Wingdings" panose="05000000000000000000" pitchFamily="2" charset="2"/>
              <a:buChar char="§"/>
            </a:pPr>
            <a:r>
              <a:rPr lang="en-US" sz="2200" b="0" i="0" u="none" strike="noStrike" cap="none" dirty="0">
                <a:solidFill>
                  <a:srgbClr val="000000"/>
                </a:solidFill>
                <a:ea typeface="Arial"/>
                <a:cs typeface="Arial"/>
                <a:sym typeface="Arial"/>
              </a:rPr>
              <a:t>3 Instructional Support Codes</a:t>
            </a:r>
          </a:p>
          <a:p>
            <a:pPr marL="1485900" lvl="2" indent="-571500">
              <a:lnSpc>
                <a:spcPct val="100000"/>
              </a:lnSpc>
              <a:spcBef>
                <a:spcPts val="0"/>
              </a:spcBef>
              <a:buClr>
                <a:schemeClr val="tx2">
                  <a:lumMod val="60000"/>
                  <a:lumOff val="40000"/>
                </a:schemeClr>
              </a:buClr>
              <a:buFont typeface="Wingdings" panose="05000000000000000000" pitchFamily="2" charset="2"/>
              <a:buChar char="§"/>
            </a:pPr>
            <a:r>
              <a:rPr lang="en-US" sz="2200" b="0" i="0" u="none" strike="noStrike" cap="none" dirty="0">
                <a:solidFill>
                  <a:srgbClr val="000000"/>
                </a:solidFill>
                <a:ea typeface="Arial"/>
                <a:cs typeface="Arial"/>
                <a:sym typeface="Arial"/>
              </a:rPr>
              <a:t>Multiple Sanctions </a:t>
            </a:r>
          </a:p>
          <a:p>
            <a:pPr lvl="3">
              <a:buClr>
                <a:schemeClr val="tx2">
                  <a:lumMod val="60000"/>
                  <a:lumOff val="40000"/>
                </a:schemeClr>
              </a:buClr>
              <a:buFont typeface="Wingdings" panose="05000000000000000000" pitchFamily="2" charset="2"/>
              <a:buChar char="v"/>
            </a:pPr>
            <a:r>
              <a:rPr lang="en-US" sz="2200" dirty="0">
                <a:solidFill>
                  <a:srgbClr val="000000"/>
                </a:solidFill>
                <a:ea typeface="Arial"/>
                <a:cs typeface="Arial"/>
                <a:sym typeface="Arial"/>
              </a:rPr>
              <a:t>The number of hours, days or length of time must be reported for sanction/s that are 	included in the administrator’s response</a:t>
            </a:r>
          </a:p>
          <a:p>
            <a:pPr lvl="3">
              <a:buClr>
                <a:schemeClr val="tx2">
                  <a:lumMod val="60000"/>
                  <a:lumOff val="40000"/>
                </a:schemeClr>
              </a:buClr>
              <a:buFont typeface="Wingdings" panose="05000000000000000000" pitchFamily="2" charset="2"/>
              <a:buChar char="v"/>
            </a:pPr>
            <a:r>
              <a:rPr lang="en-US" sz="2200" dirty="0">
                <a:solidFill>
                  <a:srgbClr val="000000"/>
                </a:solidFill>
                <a:ea typeface="Arial"/>
                <a:cs typeface="Arial"/>
                <a:sym typeface="Arial"/>
              </a:rPr>
              <a:t>Disciplinary Sanction Codes are obsolete</a:t>
            </a:r>
            <a:endParaRPr lang="en-US" sz="2200" b="0" i="0" u="none" strike="noStrike" cap="none" dirty="0">
              <a:solidFill>
                <a:srgbClr val="000000"/>
              </a:solidFill>
              <a:ea typeface="Arial"/>
              <a:cs typeface="Arial"/>
              <a:sym typeface="Arial"/>
            </a:endParaRPr>
          </a:p>
        </p:txBody>
      </p:sp>
    </p:spTree>
    <p:extLst>
      <p:ext uri="{BB962C8B-B14F-4D97-AF65-F5344CB8AC3E}">
        <p14:creationId xmlns:p14="http://schemas.microsoft.com/office/powerpoint/2010/main" val="69735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33"/>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1800"/>
              <a:buNone/>
            </a:pPr>
            <a:r>
              <a:rPr lang="en-US" dirty="0">
                <a:solidFill>
                  <a:schemeClr val="tx1"/>
                </a:solidFill>
              </a:rPr>
              <a:t>SBAR Data File includes:</a:t>
            </a:r>
            <a:endParaRPr dirty="0">
              <a:solidFill>
                <a:schemeClr val="tx1"/>
              </a:solidFill>
            </a:endParaRPr>
          </a:p>
          <a:p>
            <a:pPr marL="685800" lvl="0" indent="0" algn="l" rtl="0">
              <a:lnSpc>
                <a:spcPct val="115000"/>
              </a:lnSpc>
              <a:spcBef>
                <a:spcPts val="0"/>
              </a:spcBef>
              <a:spcAft>
                <a:spcPts val="0"/>
              </a:spcAft>
              <a:buSzPts val="1800"/>
              <a:buNone/>
            </a:pPr>
            <a:endParaRPr sz="900" dirty="0">
              <a:solidFill>
                <a:srgbClr val="000000"/>
              </a:solidFill>
              <a:ea typeface="Arial"/>
              <a:cs typeface="Arial"/>
              <a:sym typeface="Arial"/>
            </a:endParaRPr>
          </a:p>
          <a:p>
            <a:pPr marL="457200" lvl="0" indent="-368300" algn="l" rtl="0">
              <a:lnSpc>
                <a:spcPct val="115000"/>
              </a:lnSpc>
              <a:spcBef>
                <a:spcPts val="0"/>
              </a:spcBef>
              <a:spcAft>
                <a:spcPts val="0"/>
              </a:spcAft>
              <a:buClr>
                <a:schemeClr val="tx2">
                  <a:lumMod val="60000"/>
                  <a:lumOff val="40000"/>
                </a:schemeClr>
              </a:buClr>
              <a:buSzPts val="2200"/>
              <a:buFont typeface="Wingdings" panose="05000000000000000000" pitchFamily="2" charset="2"/>
              <a:buChar char="q"/>
            </a:pPr>
            <a:r>
              <a:rPr lang="en-US" sz="2400" b="1" dirty="0">
                <a:solidFill>
                  <a:schemeClr val="tx1"/>
                </a:solidFill>
                <a:ea typeface="Trebuchet MS"/>
                <a:cs typeface="Trebuchet MS"/>
                <a:sym typeface="Trebuchet MS"/>
              </a:rPr>
              <a:t>A Record </a:t>
            </a:r>
            <a:r>
              <a:rPr lang="en-US" sz="2400" dirty="0">
                <a:solidFill>
                  <a:srgbClr val="000000"/>
                </a:solidFill>
                <a:ea typeface="Trebuchet MS"/>
                <a:cs typeface="Trebuchet MS"/>
                <a:sym typeface="Trebuchet MS"/>
              </a:rPr>
              <a:t>-  Details about the file submission type, school year and school division or regional center number</a:t>
            </a:r>
            <a:endParaRPr sz="2400" dirty="0">
              <a:solidFill>
                <a:srgbClr val="000000"/>
              </a:solidFill>
              <a:ea typeface="Trebuchet MS"/>
              <a:cs typeface="Trebuchet MS"/>
              <a:sym typeface="Trebuchet MS"/>
            </a:endParaRPr>
          </a:p>
          <a:p>
            <a:pPr marL="457200" lvl="0" indent="-368300" algn="l" rtl="0">
              <a:lnSpc>
                <a:spcPct val="115000"/>
              </a:lnSpc>
              <a:spcBef>
                <a:spcPts val="0"/>
              </a:spcBef>
              <a:spcAft>
                <a:spcPts val="0"/>
              </a:spcAft>
              <a:buClr>
                <a:schemeClr val="tx2">
                  <a:lumMod val="60000"/>
                  <a:lumOff val="40000"/>
                </a:schemeClr>
              </a:buClr>
              <a:buSzPts val="2200"/>
              <a:buFont typeface="Wingdings" panose="05000000000000000000" pitchFamily="2" charset="2"/>
              <a:buChar char="q"/>
            </a:pPr>
            <a:r>
              <a:rPr lang="en-US" sz="2400" b="1" dirty="0">
                <a:solidFill>
                  <a:schemeClr val="tx1"/>
                </a:solidFill>
                <a:ea typeface="Trebuchet MS"/>
                <a:cs typeface="Trebuchet MS"/>
                <a:sym typeface="Trebuchet MS"/>
              </a:rPr>
              <a:t>B Records </a:t>
            </a:r>
          </a:p>
          <a:p>
            <a:pPr marL="914400" lvl="1" indent="-368300">
              <a:lnSpc>
                <a:spcPct val="115000"/>
              </a:lnSpc>
              <a:spcBef>
                <a:spcPts val="0"/>
              </a:spcBef>
              <a:buClr>
                <a:schemeClr val="tx2">
                  <a:lumMod val="60000"/>
                  <a:lumOff val="40000"/>
                </a:schemeClr>
              </a:buClr>
              <a:buSzPts val="2200"/>
              <a:buFont typeface="Wingdings" panose="05000000000000000000" pitchFamily="2" charset="2"/>
              <a:buChar char="§"/>
            </a:pPr>
            <a:r>
              <a:rPr lang="en-US" dirty="0">
                <a:solidFill>
                  <a:srgbClr val="000000"/>
                </a:solidFill>
                <a:ea typeface="Trebuchet MS"/>
                <a:cs typeface="Trebuchet MS"/>
                <a:sym typeface="Trebuchet MS"/>
              </a:rPr>
              <a:t>Details about the event including location and time of occurrence</a:t>
            </a:r>
            <a:endParaRPr dirty="0">
              <a:solidFill>
                <a:srgbClr val="000000"/>
              </a:solidFill>
              <a:ea typeface="Trebuchet MS"/>
              <a:cs typeface="Trebuchet MS"/>
              <a:sym typeface="Trebuchet MS"/>
            </a:endParaRPr>
          </a:p>
          <a:p>
            <a:pPr marL="914400" lvl="1" indent="-368300">
              <a:lnSpc>
                <a:spcPct val="115000"/>
              </a:lnSpc>
              <a:spcBef>
                <a:spcPts val="0"/>
              </a:spcBef>
              <a:buClr>
                <a:schemeClr val="tx2">
                  <a:lumMod val="60000"/>
                  <a:lumOff val="40000"/>
                </a:schemeClr>
              </a:buClr>
              <a:buSzPts val="2200"/>
              <a:buFont typeface="Wingdings" panose="05000000000000000000" pitchFamily="2" charset="2"/>
              <a:buChar char="§"/>
            </a:pPr>
            <a:r>
              <a:rPr lang="en-US" dirty="0">
                <a:solidFill>
                  <a:srgbClr val="000000"/>
                </a:solidFill>
                <a:ea typeface="Trebuchet MS"/>
                <a:cs typeface="Trebuchet MS"/>
                <a:sym typeface="Trebuchet MS"/>
              </a:rPr>
              <a:t>Individual student behaviors that result in an administrative response</a:t>
            </a:r>
            <a:endParaRPr dirty="0">
              <a:solidFill>
                <a:srgbClr val="000000"/>
              </a:solidFill>
              <a:ea typeface="Trebuchet MS"/>
              <a:cs typeface="Trebuchet MS"/>
              <a:sym typeface="Trebuchet MS"/>
            </a:endParaRPr>
          </a:p>
          <a:p>
            <a:pPr marL="914400" lvl="1" indent="-368300">
              <a:lnSpc>
                <a:spcPct val="115000"/>
              </a:lnSpc>
              <a:spcBef>
                <a:spcPts val="0"/>
              </a:spcBef>
              <a:buClr>
                <a:schemeClr val="tx2">
                  <a:lumMod val="60000"/>
                  <a:lumOff val="40000"/>
                </a:schemeClr>
              </a:buClr>
              <a:buSzPts val="2200"/>
              <a:buFont typeface="Wingdings" panose="05000000000000000000" pitchFamily="2" charset="2"/>
              <a:buChar char="§"/>
            </a:pPr>
            <a:r>
              <a:rPr lang="en-US" dirty="0">
                <a:solidFill>
                  <a:srgbClr val="000000"/>
                </a:solidFill>
                <a:ea typeface="Trebuchet MS"/>
                <a:cs typeface="Trebuchet MS"/>
                <a:sym typeface="Trebuchet MS"/>
              </a:rPr>
              <a:t>Administrative responses include any behavioral intervention, instructional support, disciplinary sanction, alternative placement, and notification to law enforcement</a:t>
            </a:r>
            <a:endParaRPr dirty="0">
              <a:solidFill>
                <a:srgbClr val="000000"/>
              </a:solidFill>
              <a:ea typeface="Trebuchet MS"/>
              <a:cs typeface="Trebuchet MS"/>
              <a:sym typeface="Trebuchet MS"/>
            </a:endParaRPr>
          </a:p>
          <a:p>
            <a:pPr marL="914400" lvl="1" indent="-368300">
              <a:lnSpc>
                <a:spcPct val="115000"/>
              </a:lnSpc>
              <a:spcBef>
                <a:spcPts val="0"/>
              </a:spcBef>
              <a:buClr>
                <a:schemeClr val="tx2">
                  <a:lumMod val="60000"/>
                  <a:lumOff val="40000"/>
                </a:schemeClr>
              </a:buClr>
              <a:buSzPts val="2200"/>
              <a:buFont typeface="Wingdings" panose="05000000000000000000" pitchFamily="2" charset="2"/>
              <a:buChar char="§"/>
            </a:pPr>
            <a:r>
              <a:rPr lang="en-US" dirty="0">
                <a:solidFill>
                  <a:srgbClr val="000000"/>
                </a:solidFill>
                <a:ea typeface="Trebuchet MS"/>
                <a:cs typeface="Trebuchet MS"/>
                <a:sym typeface="Trebuchet MS"/>
              </a:rPr>
              <a:t>The type and number of victims involved in the event</a:t>
            </a:r>
            <a:endParaRPr dirty="0"/>
          </a:p>
          <a:p>
            <a:pPr marL="457200" lvl="0" indent="-368300" algn="l" rtl="0">
              <a:lnSpc>
                <a:spcPct val="115000"/>
              </a:lnSpc>
              <a:spcBef>
                <a:spcPts val="0"/>
              </a:spcBef>
              <a:spcAft>
                <a:spcPts val="0"/>
              </a:spcAft>
              <a:buClr>
                <a:schemeClr val="tx2">
                  <a:lumMod val="60000"/>
                  <a:lumOff val="40000"/>
                </a:schemeClr>
              </a:buClr>
              <a:buSzPts val="2200"/>
              <a:buFont typeface="Wingdings" panose="05000000000000000000" pitchFamily="2" charset="2"/>
              <a:buChar char="q"/>
            </a:pPr>
            <a:r>
              <a:rPr lang="en-US" sz="2400" b="1" dirty="0">
                <a:solidFill>
                  <a:schemeClr val="tx1"/>
                </a:solidFill>
                <a:ea typeface="Trebuchet MS"/>
                <a:cs typeface="Trebuchet MS"/>
                <a:sym typeface="Trebuchet MS"/>
              </a:rPr>
              <a:t>RecordCount</a:t>
            </a:r>
            <a:r>
              <a:rPr lang="en-US" sz="2400" dirty="0">
                <a:solidFill>
                  <a:srgbClr val="000000"/>
                </a:solidFill>
                <a:ea typeface="Trebuchet MS"/>
                <a:cs typeface="Trebuchet MS"/>
                <a:sym typeface="Trebuchet MS"/>
              </a:rPr>
              <a:t>= # Includes the A and total number of B records in your data file </a:t>
            </a:r>
            <a:endParaRPr sz="2400" dirty="0">
              <a:solidFill>
                <a:srgbClr val="000000"/>
              </a:solidFill>
              <a:ea typeface="Trebuchet MS"/>
              <a:cs typeface="Trebuchet MS"/>
              <a:sym typeface="Trebuchet MS"/>
            </a:endParaRPr>
          </a:p>
          <a:p>
            <a:pPr marL="0" lvl="0" indent="0" algn="l" rtl="0">
              <a:lnSpc>
                <a:spcPct val="90000"/>
              </a:lnSpc>
              <a:spcBef>
                <a:spcPts val="1000"/>
              </a:spcBef>
              <a:spcAft>
                <a:spcPts val="0"/>
              </a:spcAft>
              <a:buSzPts val="1800"/>
              <a:buNone/>
            </a:pPr>
            <a:r>
              <a:rPr lang="en-US" dirty="0"/>
              <a:t> </a:t>
            </a:r>
            <a:endParaRPr dirty="0"/>
          </a:p>
        </p:txBody>
      </p:sp>
      <p:sp>
        <p:nvSpPr>
          <p:cNvPr id="2" name="Text Placeholder 1"/>
          <p:cNvSpPr>
            <a:spLocks noGrp="1"/>
          </p:cNvSpPr>
          <p:nvPr>
            <p:ph type="body" sz="quarter" idx="13"/>
          </p:nvPr>
        </p:nvSpPr>
        <p:spPr/>
        <p:txBody>
          <a:bodyPr/>
          <a:lstStyle/>
          <a:p>
            <a:pPr algn="ctr"/>
            <a:r>
              <a:rPr lang="en-US" dirty="0"/>
              <a:t>Reminders (Cont.) </a:t>
            </a:r>
          </a:p>
        </p:txBody>
      </p:sp>
    </p:spTree>
    <p:extLst>
      <p:ext uri="{BB962C8B-B14F-4D97-AF65-F5344CB8AC3E}">
        <p14:creationId xmlns:p14="http://schemas.microsoft.com/office/powerpoint/2010/main" val="3680195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a:spLocks noGrp="1"/>
          </p:cNvSpPr>
          <p:nvPr>
            <p:ph type="title" idx="4294967295"/>
          </p:nvPr>
        </p:nvSpPr>
        <p:spPr>
          <a:xfrm>
            <a:off x="0" y="0"/>
            <a:ext cx="12192000" cy="1128713"/>
          </a:xfrm>
          <a:prstGeom prst="rect">
            <a:avLst/>
          </a:prstGeom>
          <a:solidFill>
            <a:schemeClr val="tx1"/>
          </a:solidFill>
          <a:ln>
            <a:noFill/>
          </a:ln>
        </p:spPr>
        <p:txBody>
          <a:bodyPr spcFirstLastPara="1" wrap="square" lIns="91425" tIns="45700" rIns="91425" bIns="45700" anchor="ctr" anchorCtr="0">
            <a:normAutofit/>
          </a:bodyPr>
          <a:lstStyle/>
          <a:p>
            <a:pPr lvl="0" algn="ctr"/>
            <a:r>
              <a:rPr lang="en-US" dirty="0">
                <a:solidFill>
                  <a:schemeClr val="bg1"/>
                </a:solidFill>
              </a:rPr>
              <a:t>Sanction Fields</a:t>
            </a:r>
          </a:p>
        </p:txBody>
      </p:sp>
      <p:sp>
        <p:nvSpPr>
          <p:cNvPr id="335" name="Google Shape;335;p41"/>
          <p:cNvSpPr txBox="1"/>
          <p:nvPr/>
        </p:nvSpPr>
        <p:spPr>
          <a:xfrm>
            <a:off x="483326" y="1379233"/>
            <a:ext cx="10489473" cy="707846"/>
          </a:xfrm>
          <a:prstGeom prst="rect">
            <a:avLst/>
          </a:prstGeom>
          <a:noFill/>
          <a:ln>
            <a:noFill/>
          </a:ln>
        </p:spPr>
        <p:txBody>
          <a:bodyPr spcFirstLastPara="1" wrap="square" lIns="91425" tIns="45700" rIns="91425" bIns="45700" anchor="t" anchorCtr="0">
            <a:spAutoFit/>
          </a:bodyPr>
          <a:lstStyle/>
          <a:p>
            <a:pPr lvl="2"/>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endParaRPr lang="en-US" sz="2000" b="0" i="0" u="none" strike="noStrike" cap="none" dirty="0">
              <a:solidFill>
                <a:srgbClr val="000000"/>
              </a:solidFill>
              <a:latin typeface="Arial"/>
              <a:ea typeface="Arial"/>
              <a:cs typeface="Arial"/>
              <a:sym typeface="Arial"/>
            </a:endParaRPr>
          </a:p>
        </p:txBody>
      </p:sp>
      <p:graphicFrame>
        <p:nvGraphicFramePr>
          <p:cNvPr id="2" name="Table 1">
            <a:extLst>
              <a:ext uri="{FF2B5EF4-FFF2-40B4-BE49-F238E27FC236}">
                <a16:creationId xmlns:a16="http://schemas.microsoft.com/office/drawing/2014/main" id="{2FEEC72F-8D1F-426B-696E-71AE8A008B66}"/>
              </a:ext>
            </a:extLst>
          </p:cNvPr>
          <p:cNvGraphicFramePr>
            <a:graphicFrameLocks noGrp="1"/>
          </p:cNvGraphicFramePr>
          <p:nvPr>
            <p:extLst>
              <p:ext uri="{D42A27DB-BD31-4B8C-83A1-F6EECF244321}">
                <p14:modId xmlns:p14="http://schemas.microsoft.com/office/powerpoint/2010/main" val="4147329422"/>
              </p:ext>
            </p:extLst>
          </p:nvPr>
        </p:nvGraphicFramePr>
        <p:xfrm>
          <a:off x="271306" y="1207508"/>
          <a:ext cx="11736474" cy="5336697"/>
        </p:xfrm>
        <a:graphic>
          <a:graphicData uri="http://schemas.openxmlformats.org/drawingml/2006/table">
            <a:tbl>
              <a:tblPr>
                <a:tableStyleId>{5C22544A-7EE6-4342-B048-85BDC9FD1C3A}</a:tableStyleId>
              </a:tblPr>
              <a:tblGrid>
                <a:gridCol w="2173943">
                  <a:extLst>
                    <a:ext uri="{9D8B030D-6E8A-4147-A177-3AD203B41FA5}">
                      <a16:colId xmlns:a16="http://schemas.microsoft.com/office/drawing/2014/main" val="2689452344"/>
                    </a:ext>
                  </a:extLst>
                </a:gridCol>
                <a:gridCol w="7110733">
                  <a:extLst>
                    <a:ext uri="{9D8B030D-6E8A-4147-A177-3AD203B41FA5}">
                      <a16:colId xmlns:a16="http://schemas.microsoft.com/office/drawing/2014/main" val="3713938007"/>
                    </a:ext>
                  </a:extLst>
                </a:gridCol>
                <a:gridCol w="2451798">
                  <a:extLst>
                    <a:ext uri="{9D8B030D-6E8A-4147-A177-3AD203B41FA5}">
                      <a16:colId xmlns:a16="http://schemas.microsoft.com/office/drawing/2014/main" val="3349658124"/>
                    </a:ext>
                  </a:extLst>
                </a:gridCol>
              </a:tblGrid>
              <a:tr h="666012">
                <a:tc>
                  <a:txBody>
                    <a:bodyPr/>
                    <a:lstStyle/>
                    <a:p>
                      <a:pPr algn="ctr" fontAlgn="t"/>
                      <a:r>
                        <a:rPr lang="en-US" sz="2200" b="1" u="none" strike="noStrike" dirty="0">
                          <a:effectLst/>
                        </a:rPr>
                        <a:t>Data Element Name</a:t>
                      </a:r>
                      <a:endParaRPr lang="en-US" sz="2200" b="1" i="0" u="none" strike="noStrike" dirty="0">
                        <a:solidFill>
                          <a:srgbClr val="000000"/>
                        </a:solidFill>
                        <a:effectLst/>
                        <a:latin typeface="Arial" panose="020B0604020202020204" pitchFamily="34" charset="0"/>
                      </a:endParaRPr>
                    </a:p>
                  </a:txBody>
                  <a:tcPr marL="5295" marR="5295" marT="5295" marB="0">
                    <a:noFill/>
                  </a:tcPr>
                </a:tc>
                <a:tc>
                  <a:txBody>
                    <a:bodyPr/>
                    <a:lstStyle/>
                    <a:p>
                      <a:pPr algn="ctr" fontAlgn="t"/>
                      <a:r>
                        <a:rPr lang="en-US" sz="2200" b="1" u="none" strike="noStrike" dirty="0">
                          <a:effectLst/>
                        </a:rPr>
                        <a:t>Description</a:t>
                      </a:r>
                      <a:endParaRPr lang="en-US" sz="2200" b="1" i="0" u="none" strike="noStrike" dirty="0">
                        <a:solidFill>
                          <a:srgbClr val="000000"/>
                        </a:solidFill>
                        <a:effectLst/>
                        <a:latin typeface="Arial" panose="020B0604020202020204" pitchFamily="34" charset="0"/>
                      </a:endParaRPr>
                    </a:p>
                  </a:txBody>
                  <a:tcPr marL="5295" marR="5295" marT="5295" marB="0">
                    <a:noFill/>
                  </a:tcPr>
                </a:tc>
                <a:tc>
                  <a:txBody>
                    <a:bodyPr/>
                    <a:lstStyle/>
                    <a:p>
                      <a:pPr algn="ctr" fontAlgn="t"/>
                      <a:r>
                        <a:rPr lang="en-US" sz="2200" b="1" u="none" strike="noStrike" dirty="0">
                          <a:effectLst/>
                        </a:rPr>
                        <a:t>Report Data</a:t>
                      </a:r>
                      <a:endParaRPr lang="en-US" sz="2200" b="1" i="0" u="none" strike="noStrike" dirty="0">
                        <a:solidFill>
                          <a:srgbClr val="000000"/>
                        </a:solidFill>
                        <a:effectLst/>
                        <a:latin typeface="Arial" panose="020B0604020202020204" pitchFamily="34" charset="0"/>
                      </a:endParaRPr>
                    </a:p>
                  </a:txBody>
                  <a:tcPr marL="5295" marR="5295" marT="5295" marB="0">
                    <a:noFill/>
                  </a:tcPr>
                </a:tc>
                <a:extLst>
                  <a:ext uri="{0D108BD9-81ED-4DB2-BD59-A6C34878D82A}">
                    <a16:rowId xmlns:a16="http://schemas.microsoft.com/office/drawing/2014/main" val="1851885410"/>
                  </a:ext>
                </a:extLst>
              </a:tr>
              <a:tr h="933395">
                <a:tc>
                  <a:txBody>
                    <a:bodyPr/>
                    <a:lstStyle/>
                    <a:p>
                      <a:pPr algn="l" fontAlgn="t"/>
                      <a:r>
                        <a:rPr lang="en-US" sz="2000" u="none" strike="noStrike" dirty="0">
                          <a:effectLst/>
                        </a:rPr>
                        <a:t>Detention (DS)</a:t>
                      </a:r>
                      <a:endParaRPr lang="en-US" sz="2000" b="0" i="0" u="none" strike="noStrike" dirty="0">
                        <a:solidFill>
                          <a:srgbClr val="000000"/>
                        </a:solidFill>
                        <a:effectLst/>
                        <a:latin typeface="Arial" panose="020B0604020202020204" pitchFamily="34" charset="0"/>
                      </a:endParaRPr>
                    </a:p>
                  </a:txBody>
                  <a:tcPr marR="5295" marT="5295" marB="0">
                    <a:solidFill>
                      <a:srgbClr val="E2FED4"/>
                    </a:solidFill>
                  </a:tcPr>
                </a:tc>
                <a:tc>
                  <a:txBody>
                    <a:bodyPr/>
                    <a:lstStyle/>
                    <a:p>
                      <a:pPr algn="l" fontAlgn="t"/>
                      <a:r>
                        <a:rPr lang="en-US" sz="2000" u="none" strike="noStrike" dirty="0">
                          <a:effectLst/>
                        </a:rPr>
                        <a:t>Number of Hours of Detention Outside of Regular School Hours assigned as a disciplinary sanction for this specific Event. </a:t>
                      </a:r>
                      <a:endParaRPr lang="en-US" sz="2000" b="0" i="0" u="none" strike="noStrike" dirty="0">
                        <a:solidFill>
                          <a:srgbClr val="000000"/>
                        </a:solidFill>
                        <a:effectLst/>
                        <a:latin typeface="Arial" panose="020B0604020202020204" pitchFamily="34" charset="0"/>
                      </a:endParaRPr>
                    </a:p>
                  </a:txBody>
                  <a:tcPr marR="5295" marT="5295" marB="0">
                    <a:solidFill>
                      <a:srgbClr val="E2FED4"/>
                    </a:solidFill>
                  </a:tcPr>
                </a:tc>
                <a:tc>
                  <a:txBody>
                    <a:bodyPr/>
                    <a:lstStyle/>
                    <a:p>
                      <a:pPr algn="l" fontAlgn="t"/>
                      <a:r>
                        <a:rPr lang="en-US" sz="2000" u="none" strike="noStrike" dirty="0">
                          <a:effectLst/>
                        </a:rPr>
                        <a:t>0-364; whole numbers</a:t>
                      </a:r>
                    </a:p>
                    <a:p>
                      <a:pPr algn="l" fontAlgn="t"/>
                      <a:r>
                        <a:rPr lang="en-US" sz="2000" u="none" strike="noStrike" dirty="0">
                          <a:effectLst/>
                        </a:rPr>
                        <a:t> *No decimal values</a:t>
                      </a:r>
                      <a:endParaRPr lang="en-US" sz="2000" b="0" i="0" u="none" strike="noStrike" dirty="0">
                        <a:solidFill>
                          <a:srgbClr val="000000"/>
                        </a:solidFill>
                        <a:effectLst/>
                        <a:latin typeface="Arial" panose="020B0604020202020204" pitchFamily="34" charset="0"/>
                      </a:endParaRPr>
                    </a:p>
                  </a:txBody>
                  <a:tcPr marR="5295" marT="5295" marB="0">
                    <a:solidFill>
                      <a:srgbClr val="E2FED4"/>
                    </a:solidFill>
                  </a:tcPr>
                </a:tc>
                <a:extLst>
                  <a:ext uri="{0D108BD9-81ED-4DB2-BD59-A6C34878D82A}">
                    <a16:rowId xmlns:a16="http://schemas.microsoft.com/office/drawing/2014/main" val="1652471323"/>
                  </a:ext>
                </a:extLst>
              </a:tr>
              <a:tr h="1059515">
                <a:tc>
                  <a:txBody>
                    <a:bodyPr/>
                    <a:lstStyle/>
                    <a:p>
                      <a:pPr algn="l" fontAlgn="t"/>
                      <a:r>
                        <a:rPr lang="en-US" sz="2000" u="none" strike="noStrike" dirty="0">
                          <a:effectLst/>
                        </a:rPr>
                        <a:t>School-Based Community Service (SBCS)</a:t>
                      </a:r>
                      <a:endParaRPr lang="en-US" sz="2000" b="0" i="0" u="none" strike="noStrike" dirty="0">
                        <a:solidFill>
                          <a:srgbClr val="000000"/>
                        </a:solidFill>
                        <a:effectLst/>
                        <a:latin typeface="Arial" panose="020B0604020202020204" pitchFamily="34" charset="0"/>
                      </a:endParaRPr>
                    </a:p>
                  </a:txBody>
                  <a:tcPr marR="5295" marT="5295" marB="0">
                    <a:solidFill>
                      <a:srgbClr val="E2FED4"/>
                    </a:solidFill>
                  </a:tcPr>
                </a:tc>
                <a:tc>
                  <a:txBody>
                    <a:bodyPr/>
                    <a:lstStyle/>
                    <a:p>
                      <a:pPr algn="l" fontAlgn="t"/>
                      <a:r>
                        <a:rPr lang="en-US" sz="2000" u="none" strike="noStrike" dirty="0">
                          <a:effectLst/>
                        </a:rPr>
                        <a:t>Number of Hours of School-Based Community Service assigned as </a:t>
                      </a:r>
                    </a:p>
                    <a:p>
                      <a:pPr algn="l" fontAlgn="t"/>
                      <a:r>
                        <a:rPr lang="en-US" sz="2000" u="none" strike="noStrike" dirty="0">
                          <a:effectLst/>
                        </a:rPr>
                        <a:t>a disciplinary sanction for this specific Event.  </a:t>
                      </a:r>
                      <a:endParaRPr lang="en-US" sz="2000" b="0" i="0" u="none" strike="noStrike" dirty="0">
                        <a:solidFill>
                          <a:srgbClr val="000000"/>
                        </a:solidFill>
                        <a:effectLst/>
                        <a:latin typeface="Arial" panose="020B0604020202020204" pitchFamily="34" charset="0"/>
                      </a:endParaRPr>
                    </a:p>
                  </a:txBody>
                  <a:tcPr marR="5295" marT="5295" marB="0">
                    <a:solidFill>
                      <a:srgbClr val="E2FED4"/>
                    </a:solidFill>
                  </a:tcPr>
                </a:tc>
                <a:tc>
                  <a:txBody>
                    <a:bodyPr/>
                    <a:lstStyle/>
                    <a:p>
                      <a:pPr algn="l" fontAlgn="t"/>
                      <a:r>
                        <a:rPr lang="en-US" sz="2000" u="none" strike="noStrike" dirty="0">
                          <a:effectLst/>
                        </a:rPr>
                        <a:t>0-364; whole numbers</a:t>
                      </a:r>
                    </a:p>
                    <a:p>
                      <a:pPr algn="l" fontAlgn="t"/>
                      <a:r>
                        <a:rPr lang="en-US" sz="2000" u="none" strike="noStrike" dirty="0">
                          <a:effectLst/>
                        </a:rPr>
                        <a:t> *No decimal values</a:t>
                      </a:r>
                      <a:endParaRPr lang="en-US" sz="2000" b="0" i="0" u="none" strike="noStrike" dirty="0">
                        <a:solidFill>
                          <a:srgbClr val="000000"/>
                        </a:solidFill>
                        <a:effectLst/>
                        <a:latin typeface="Arial" panose="020B0604020202020204" pitchFamily="34" charset="0"/>
                      </a:endParaRPr>
                    </a:p>
                  </a:txBody>
                  <a:tcPr marR="5295" marT="5295" marB="0">
                    <a:solidFill>
                      <a:srgbClr val="E2FED4"/>
                    </a:solidFill>
                  </a:tcPr>
                </a:tc>
                <a:extLst>
                  <a:ext uri="{0D108BD9-81ED-4DB2-BD59-A6C34878D82A}">
                    <a16:rowId xmlns:a16="http://schemas.microsoft.com/office/drawing/2014/main" val="1949220567"/>
                  </a:ext>
                </a:extLst>
              </a:tr>
              <a:tr h="1398329">
                <a:tc>
                  <a:txBody>
                    <a:bodyPr/>
                    <a:lstStyle/>
                    <a:p>
                      <a:pPr algn="l" fontAlgn="t"/>
                      <a:r>
                        <a:rPr lang="en-US" sz="2000" u="none" strike="noStrike" dirty="0">
                          <a:effectLst/>
                        </a:rPr>
                        <a:t>Loss of Privileges (LOP)</a:t>
                      </a:r>
                      <a:endParaRPr lang="en-US" sz="2000" b="0" i="0" u="none" strike="noStrike" dirty="0">
                        <a:solidFill>
                          <a:srgbClr val="000000"/>
                        </a:solidFill>
                        <a:effectLst/>
                        <a:latin typeface="Arial" panose="020B0604020202020204" pitchFamily="34" charset="0"/>
                      </a:endParaRPr>
                    </a:p>
                  </a:txBody>
                  <a:tcPr marR="5295" marT="5295" marB="0">
                    <a:solidFill>
                      <a:srgbClr val="FBE7C9"/>
                    </a:solidFill>
                  </a:tcPr>
                </a:tc>
                <a:tc>
                  <a:txBody>
                    <a:bodyPr/>
                    <a:lstStyle/>
                    <a:p>
                      <a:pPr algn="l" fontAlgn="t"/>
                      <a:r>
                        <a:rPr lang="en-US" sz="2000" u="none" strike="noStrike" dirty="0">
                          <a:effectLst/>
                        </a:rPr>
                        <a:t>Number of Days the student loses privileges at school, before/during/after the school day, or at extracurricular activities administered as a disciplinary sanction for this specific Event.</a:t>
                      </a:r>
                      <a:endParaRPr lang="en-US" sz="2000" b="0" i="0" u="none" strike="noStrike" dirty="0">
                        <a:solidFill>
                          <a:srgbClr val="000000"/>
                        </a:solidFill>
                        <a:effectLst/>
                        <a:latin typeface="Arial" panose="020B0604020202020204" pitchFamily="34" charset="0"/>
                      </a:endParaRPr>
                    </a:p>
                  </a:txBody>
                  <a:tcPr marR="5295" marT="5295" marB="0">
                    <a:solidFill>
                      <a:srgbClr val="FBE7C9"/>
                    </a:solidFill>
                  </a:tcPr>
                </a:tc>
                <a:tc>
                  <a:txBody>
                    <a:bodyPr/>
                    <a:lstStyle/>
                    <a:p>
                      <a:pPr algn="l" fontAlgn="t"/>
                      <a:r>
                        <a:rPr lang="en-US" sz="2000" u="none" strike="noStrike" dirty="0">
                          <a:effectLst/>
                        </a:rPr>
                        <a:t>0-364; whole numbers</a:t>
                      </a:r>
                    </a:p>
                    <a:p>
                      <a:pPr algn="l" fontAlgn="t"/>
                      <a:r>
                        <a:rPr lang="en-US" sz="2000" u="none" strike="noStrike" dirty="0">
                          <a:effectLst/>
                        </a:rPr>
                        <a:t>*No decimal values</a:t>
                      </a:r>
                      <a:endParaRPr lang="en-US" sz="2000" b="0" i="0" u="none" strike="noStrike" dirty="0">
                        <a:solidFill>
                          <a:srgbClr val="000000"/>
                        </a:solidFill>
                        <a:effectLst/>
                        <a:latin typeface="Arial" panose="020B0604020202020204" pitchFamily="34" charset="0"/>
                      </a:endParaRPr>
                    </a:p>
                  </a:txBody>
                  <a:tcPr marR="5295" marT="5295" marB="0">
                    <a:solidFill>
                      <a:srgbClr val="FBE7C9"/>
                    </a:solidFill>
                  </a:tcPr>
                </a:tc>
                <a:extLst>
                  <a:ext uri="{0D108BD9-81ED-4DB2-BD59-A6C34878D82A}">
                    <a16:rowId xmlns:a16="http://schemas.microsoft.com/office/drawing/2014/main" val="1793779714"/>
                  </a:ext>
                </a:extLst>
              </a:tr>
              <a:tr h="1269603">
                <a:tc>
                  <a:txBody>
                    <a:bodyPr/>
                    <a:lstStyle/>
                    <a:p>
                      <a:pPr algn="l" fontAlgn="t"/>
                      <a:r>
                        <a:rPr lang="en-US" sz="2000" u="none" strike="noStrike" dirty="0">
                          <a:effectLst/>
                        </a:rPr>
                        <a:t>Suspension of Bus Privileges (SBP)</a:t>
                      </a:r>
                      <a:endParaRPr lang="en-US" sz="2000" b="0" i="0" u="none" strike="noStrike" dirty="0">
                        <a:solidFill>
                          <a:srgbClr val="000000"/>
                        </a:solidFill>
                        <a:effectLst/>
                        <a:latin typeface="Arial" panose="020B0604020202020204" pitchFamily="34" charset="0"/>
                      </a:endParaRPr>
                    </a:p>
                  </a:txBody>
                  <a:tcPr marR="5295" marT="5295" marB="0">
                    <a:solidFill>
                      <a:srgbClr val="FBE7C9"/>
                    </a:solidFill>
                  </a:tcPr>
                </a:tc>
                <a:tc>
                  <a:txBody>
                    <a:bodyPr/>
                    <a:lstStyle/>
                    <a:p>
                      <a:pPr algn="l" fontAlgn="t"/>
                      <a:r>
                        <a:rPr lang="en-US" sz="2000" u="none" strike="noStrike" dirty="0">
                          <a:effectLst/>
                        </a:rPr>
                        <a:t>Number of Days the student loses bus administered as a disciplinary sanction for this specific Event.</a:t>
                      </a:r>
                      <a:endParaRPr lang="en-US" sz="2000" b="0" i="0" u="none" strike="noStrike" dirty="0">
                        <a:solidFill>
                          <a:srgbClr val="000000"/>
                        </a:solidFill>
                        <a:effectLst/>
                        <a:latin typeface="Arial" panose="020B0604020202020204" pitchFamily="34" charset="0"/>
                      </a:endParaRPr>
                    </a:p>
                  </a:txBody>
                  <a:tcPr marR="5295" marT="5295" marB="0">
                    <a:solidFill>
                      <a:srgbClr val="FBE7C9"/>
                    </a:solidFill>
                  </a:tcPr>
                </a:tc>
                <a:tc>
                  <a:txBody>
                    <a:bodyPr/>
                    <a:lstStyle/>
                    <a:p>
                      <a:pPr algn="l" fontAlgn="t"/>
                      <a:r>
                        <a:rPr lang="en-US" sz="2000" u="none" strike="noStrike" dirty="0">
                          <a:effectLst/>
                        </a:rPr>
                        <a:t>0-364; whole numbers</a:t>
                      </a:r>
                    </a:p>
                    <a:p>
                      <a:pPr algn="l" fontAlgn="t"/>
                      <a:r>
                        <a:rPr lang="en-US" sz="2000" u="none" strike="noStrike" dirty="0">
                          <a:effectLst/>
                        </a:rPr>
                        <a:t>*No decimal values </a:t>
                      </a:r>
                      <a:endParaRPr lang="en-US" sz="2000" b="0" i="0" u="none" strike="noStrike" dirty="0">
                        <a:solidFill>
                          <a:srgbClr val="000000"/>
                        </a:solidFill>
                        <a:effectLst/>
                        <a:latin typeface="Arial" panose="020B0604020202020204" pitchFamily="34" charset="0"/>
                      </a:endParaRPr>
                    </a:p>
                  </a:txBody>
                  <a:tcPr marR="5295" marT="5295" marB="0">
                    <a:solidFill>
                      <a:srgbClr val="FBE7C9"/>
                    </a:solidFill>
                  </a:tcPr>
                </a:tc>
                <a:extLst>
                  <a:ext uri="{0D108BD9-81ED-4DB2-BD59-A6C34878D82A}">
                    <a16:rowId xmlns:a16="http://schemas.microsoft.com/office/drawing/2014/main" val="2106390689"/>
                  </a:ext>
                </a:extLst>
              </a:tr>
            </a:tbl>
          </a:graphicData>
        </a:graphic>
      </p:graphicFrame>
    </p:spTree>
    <p:extLst>
      <p:ext uri="{BB962C8B-B14F-4D97-AF65-F5344CB8AC3E}">
        <p14:creationId xmlns:p14="http://schemas.microsoft.com/office/powerpoint/2010/main" val="133839307"/>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VDOE-New">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TotalTime>
  <Words>2015</Words>
  <Application>Microsoft Office PowerPoint</Application>
  <PresentationFormat>Widescreen</PresentationFormat>
  <Paragraphs>244</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Courier New</vt:lpstr>
      <vt:lpstr>Georgia</vt:lpstr>
      <vt:lpstr>Trebuchet MS</vt:lpstr>
      <vt:lpstr>Verdana</vt:lpstr>
      <vt:lpstr>Wingdings</vt:lpstr>
      <vt:lpstr>Office Theme</vt:lpstr>
      <vt:lpstr>Student Behavior and Administrative Response Data Collection  </vt:lpstr>
      <vt:lpstr>WEBINAR PARTICIPATION</vt:lpstr>
      <vt:lpstr>A</vt:lpstr>
      <vt:lpstr>PowerPoint Presentation</vt:lpstr>
      <vt:lpstr>PowerPoint Presentation</vt:lpstr>
      <vt:lpstr>SBAR Data Model  and Elements</vt:lpstr>
      <vt:lpstr>SBAR Data Model Reminders</vt:lpstr>
      <vt:lpstr>PowerPoint Presentation</vt:lpstr>
      <vt:lpstr>Sanction Fields</vt:lpstr>
      <vt:lpstr>Sanction Fields (Cont.)</vt:lpstr>
      <vt:lpstr>Sanction Fields (Cont.)</vt:lpstr>
      <vt:lpstr>Sanction Fields (Cont.)</vt:lpstr>
      <vt:lpstr>New Data Elements and Edits</vt:lpstr>
      <vt:lpstr>New Data Elements</vt:lpstr>
      <vt:lpstr>Responsible Division Edits</vt:lpstr>
      <vt:lpstr>Responsible School Edits</vt:lpstr>
      <vt:lpstr>Expulsion Flag Edits</vt:lpstr>
      <vt:lpstr>New Edit for Enrolled Division</vt:lpstr>
      <vt:lpstr>Timeline and Resources </vt:lpstr>
      <vt:lpstr>SBAR Data Reporting Timeline 2024-2025 </vt:lpstr>
      <vt:lpstr>PowerPoint Presentation</vt:lpstr>
      <vt:lpstr>PowerPoint Presentation</vt:lpstr>
      <vt:lpstr>Thank You </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Mealy, Patricia (DOE)</cp:lastModifiedBy>
  <cp:revision>4</cp:revision>
  <cp:lastPrinted>2022-09-12T19:16:41Z</cp:lastPrinted>
  <dcterms:created xsi:type="dcterms:W3CDTF">2022-07-20T12:39:39Z</dcterms:created>
  <dcterms:modified xsi:type="dcterms:W3CDTF">2024-10-17T13:53:34Z</dcterms:modified>
  <cp:contentStatus/>
</cp:coreProperties>
</file>