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5"/>
  </p:notesMasterIdLst>
  <p:sldIdLst>
    <p:sldId id="257" r:id="rId5"/>
    <p:sldId id="282" r:id="rId6"/>
    <p:sldId id="284" r:id="rId7"/>
    <p:sldId id="285" r:id="rId8"/>
    <p:sldId id="286" r:id="rId9"/>
    <p:sldId id="260" r:id="rId10"/>
    <p:sldId id="287" r:id="rId11"/>
    <p:sldId id="272" r:id="rId12"/>
    <p:sldId id="271" r:id="rId13"/>
    <p:sldId id="274" r:id="rId14"/>
    <p:sldId id="273" r:id="rId15"/>
    <p:sldId id="276" r:id="rId16"/>
    <p:sldId id="275" r:id="rId17"/>
    <p:sldId id="278" r:id="rId18"/>
    <p:sldId id="277" r:id="rId19"/>
    <p:sldId id="280" r:id="rId20"/>
    <p:sldId id="279" r:id="rId21"/>
    <p:sldId id="283" r:id="rId22"/>
    <p:sldId id="288" r:id="rId23"/>
    <p:sldId id="28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F8F8913-84E4-D647-E96E-356D9D2690E5}" name="Mcmillen, Emily (DOE)" initials="M(" userId="S::emily.mcmillen@doe.virginia.gov::87206365-0237-470f-9f00-e4273e6c1546" providerId="AD"/>
  <p188:author id="{0A9C2719-B2C9-6E37-F6A6-7F1A928C4EB6}" name="Hassell, Amanda (DOE)" initials="H(" userId="S::amanda.hassell@doe.virginia.gov::f4ebc312-4784-46ee-b1e8-97eea857da11" providerId="AD"/>
  <p188:author id="{FE3DFA24-29AC-A331-1293-AF21327FCE4B}" name="Frackelton, Ellen (DOE)" initials="F(" userId="S::ellen.frackelton@doe.virginia.gov::18d74b77-166e-4597-94f9-5109299f7834" providerId="AD"/>
  <p188:author id="{8E399F49-E282-67A3-0A5B-7F5D71DC9DA3}" name="Cassada, Colleen (DOE)" initials="C(" userId="S::colleen.cassada@doe.virginia.gov::117721df-8a0b-4201-bb82-252635e76ca4" providerId="AD"/>
  <p188:author id="{F67D258D-7519-1B3A-40B8-37420FBE0A8E}" name="Wallace, Michelle (DOE)" initials="W(" userId="S::michelle.wallace@doe.virginia.gov::37c9ace7-5cd0-4e9d-85af-128d630bd395" providerId="AD"/>
  <p188:author id="{A23E40D8-0E73-B435-DB7B-E459DB305876}" name="Cooper, Em (DOE)" initials="C(" userId="S::em.cooper@doe.virginia.gov::23a4b11a-ba02-4eee-b72b-5a86b82fde7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480"/>
    <a:srgbClr val="3E5B91"/>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92346-2E5B-85FE-CDFF-9E1AF8EC63B9}" v="113" dt="2024-10-15T12:50:24.555"/>
    <p1510:client id="{1C682F8F-133D-3EF3-C39F-EFA24C9FC796}" v="6" dt="2024-10-15T13:56:38.075"/>
    <p1510:client id="{660AEF5B-8B86-99CD-92F5-7AEFED803C0E}" v="1" dt="2024-10-15T11:12:42.312"/>
    <p1510:client id="{D2030B94-A829-9AD0-B4E5-13197E2B107D}" v="1" dt="2024-10-15T12:41:51.706"/>
    <p1510:client id="{FB3612AD-B4C7-4C1E-87FD-AC492D530182}" v="50" dt="2024-10-15T13:46:00.8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474" autoAdjust="0"/>
  </p:normalViewPr>
  <p:slideViewPr>
    <p:cSldViewPr snapToGrid="0">
      <p:cViewPr varScale="1">
        <p:scale>
          <a:sx n="56" d="100"/>
          <a:sy n="56" d="100"/>
        </p:scale>
        <p:origin x="400"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10/16/2024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a:t>
            </a:fld>
            <a:endParaRPr lang="en-US"/>
          </a:p>
        </p:txBody>
      </p:sp>
    </p:spTree>
    <p:extLst>
      <p:ext uri="{BB962C8B-B14F-4D97-AF65-F5344CB8AC3E}">
        <p14:creationId xmlns:p14="http://schemas.microsoft.com/office/powerpoint/2010/main" val="3027330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10</a:t>
            </a:fld>
            <a:endParaRPr lang="en-US"/>
          </a:p>
        </p:txBody>
      </p:sp>
    </p:spTree>
    <p:extLst>
      <p:ext uri="{BB962C8B-B14F-4D97-AF65-F5344CB8AC3E}">
        <p14:creationId xmlns:p14="http://schemas.microsoft.com/office/powerpoint/2010/main" val="3412479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11</a:t>
            </a:fld>
            <a:endParaRPr lang="en-US"/>
          </a:p>
        </p:txBody>
      </p:sp>
    </p:spTree>
    <p:extLst>
      <p:ext uri="{BB962C8B-B14F-4D97-AF65-F5344CB8AC3E}">
        <p14:creationId xmlns:p14="http://schemas.microsoft.com/office/powerpoint/2010/main" val="41014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12</a:t>
            </a:fld>
            <a:endParaRPr lang="en-US"/>
          </a:p>
        </p:txBody>
      </p:sp>
    </p:spTree>
    <p:extLst>
      <p:ext uri="{BB962C8B-B14F-4D97-AF65-F5344CB8AC3E}">
        <p14:creationId xmlns:p14="http://schemas.microsoft.com/office/powerpoint/2010/main" val="1789068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13</a:t>
            </a:fld>
            <a:endParaRPr lang="en-US"/>
          </a:p>
        </p:txBody>
      </p:sp>
    </p:spTree>
    <p:extLst>
      <p:ext uri="{BB962C8B-B14F-4D97-AF65-F5344CB8AC3E}">
        <p14:creationId xmlns:p14="http://schemas.microsoft.com/office/powerpoint/2010/main" val="4010796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14</a:t>
            </a:fld>
            <a:endParaRPr lang="en-US"/>
          </a:p>
        </p:txBody>
      </p:sp>
    </p:spTree>
    <p:extLst>
      <p:ext uri="{BB962C8B-B14F-4D97-AF65-F5344CB8AC3E}">
        <p14:creationId xmlns:p14="http://schemas.microsoft.com/office/powerpoint/2010/main" val="9568833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15</a:t>
            </a:fld>
            <a:endParaRPr lang="en-US"/>
          </a:p>
        </p:txBody>
      </p:sp>
    </p:spTree>
    <p:extLst>
      <p:ext uri="{BB962C8B-B14F-4D97-AF65-F5344CB8AC3E}">
        <p14:creationId xmlns:p14="http://schemas.microsoft.com/office/powerpoint/2010/main" val="1025106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16</a:t>
            </a:fld>
            <a:endParaRPr lang="en-US"/>
          </a:p>
        </p:txBody>
      </p:sp>
    </p:spTree>
    <p:extLst>
      <p:ext uri="{BB962C8B-B14F-4D97-AF65-F5344CB8AC3E}">
        <p14:creationId xmlns:p14="http://schemas.microsoft.com/office/powerpoint/2010/main" val="1162134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17</a:t>
            </a:fld>
            <a:endParaRPr lang="en-US"/>
          </a:p>
        </p:txBody>
      </p:sp>
    </p:spTree>
    <p:extLst>
      <p:ext uri="{BB962C8B-B14F-4D97-AF65-F5344CB8AC3E}">
        <p14:creationId xmlns:p14="http://schemas.microsoft.com/office/powerpoint/2010/main" val="14359056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18</a:t>
            </a:fld>
            <a:endParaRPr lang="en-US"/>
          </a:p>
        </p:txBody>
      </p:sp>
    </p:spTree>
    <p:extLst>
      <p:ext uri="{BB962C8B-B14F-4D97-AF65-F5344CB8AC3E}">
        <p14:creationId xmlns:p14="http://schemas.microsoft.com/office/powerpoint/2010/main" val="1562833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19</a:t>
            </a:fld>
            <a:endParaRPr lang="en-US"/>
          </a:p>
        </p:txBody>
      </p:sp>
    </p:spTree>
    <p:extLst>
      <p:ext uri="{BB962C8B-B14F-4D97-AF65-F5344CB8AC3E}">
        <p14:creationId xmlns:p14="http://schemas.microsoft.com/office/powerpoint/2010/main" val="954880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2</a:t>
            </a:fld>
            <a:endParaRPr lang="en-US"/>
          </a:p>
        </p:txBody>
      </p:sp>
    </p:spTree>
    <p:extLst>
      <p:ext uri="{BB962C8B-B14F-4D97-AF65-F5344CB8AC3E}">
        <p14:creationId xmlns:p14="http://schemas.microsoft.com/office/powerpoint/2010/main" val="20551025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20</a:t>
            </a:fld>
            <a:endParaRPr lang="en-US"/>
          </a:p>
        </p:txBody>
      </p:sp>
    </p:spTree>
    <p:extLst>
      <p:ext uri="{BB962C8B-B14F-4D97-AF65-F5344CB8AC3E}">
        <p14:creationId xmlns:p14="http://schemas.microsoft.com/office/powerpoint/2010/main" val="4110665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3</a:t>
            </a:fld>
            <a:endParaRPr lang="en-US"/>
          </a:p>
        </p:txBody>
      </p:sp>
    </p:spTree>
    <p:extLst>
      <p:ext uri="{BB962C8B-B14F-4D97-AF65-F5344CB8AC3E}">
        <p14:creationId xmlns:p14="http://schemas.microsoft.com/office/powerpoint/2010/main" val="2231714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4</a:t>
            </a:fld>
            <a:endParaRPr lang="en-US"/>
          </a:p>
        </p:txBody>
      </p:sp>
    </p:spTree>
    <p:extLst>
      <p:ext uri="{BB962C8B-B14F-4D97-AF65-F5344CB8AC3E}">
        <p14:creationId xmlns:p14="http://schemas.microsoft.com/office/powerpoint/2010/main" val="80143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5</a:t>
            </a:fld>
            <a:endParaRPr lang="en-US"/>
          </a:p>
        </p:txBody>
      </p:sp>
    </p:spTree>
    <p:extLst>
      <p:ext uri="{BB962C8B-B14F-4D97-AF65-F5344CB8AC3E}">
        <p14:creationId xmlns:p14="http://schemas.microsoft.com/office/powerpoint/2010/main" val="778206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6</a:t>
            </a:fld>
            <a:endParaRPr lang="en-US"/>
          </a:p>
        </p:txBody>
      </p:sp>
    </p:spTree>
    <p:extLst>
      <p:ext uri="{BB962C8B-B14F-4D97-AF65-F5344CB8AC3E}">
        <p14:creationId xmlns:p14="http://schemas.microsoft.com/office/powerpoint/2010/main" val="107058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7</a:t>
            </a:fld>
            <a:endParaRPr lang="en-US"/>
          </a:p>
        </p:txBody>
      </p:sp>
    </p:spTree>
    <p:extLst>
      <p:ext uri="{BB962C8B-B14F-4D97-AF65-F5344CB8AC3E}">
        <p14:creationId xmlns:p14="http://schemas.microsoft.com/office/powerpoint/2010/main" val="1477690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8</a:t>
            </a:fld>
            <a:endParaRPr lang="en-US"/>
          </a:p>
        </p:txBody>
      </p:sp>
    </p:spTree>
    <p:extLst>
      <p:ext uri="{BB962C8B-B14F-4D97-AF65-F5344CB8AC3E}">
        <p14:creationId xmlns:p14="http://schemas.microsoft.com/office/powerpoint/2010/main" val="3493134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DDDA28-A9E5-470C-8A90-D17729306CEC}" type="slidenum">
              <a:rPr lang="en-US" smtClean="0"/>
              <a:t>9</a:t>
            </a:fld>
            <a:endParaRPr lang="en-US"/>
          </a:p>
        </p:txBody>
      </p:sp>
    </p:spTree>
    <p:extLst>
      <p:ext uri="{BB962C8B-B14F-4D97-AF65-F5344CB8AC3E}">
        <p14:creationId xmlns:p14="http://schemas.microsoft.com/office/powerpoint/2010/main" val="38039881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9" name="Picture 8" descr="Virginia Department of Education Logo">
            <a:extLst>
              <a:ext uri="{FF2B5EF4-FFF2-40B4-BE49-F238E27FC236}">
                <a16:creationId xmlns:a16="http://schemas.microsoft.com/office/drawing/2014/main" id="{E906BC5D-AD27-F662-9404-B2ABC255B9A8}"/>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rcRect/>
          <a:stretch/>
        </p:blipFill>
        <p:spPr>
          <a:xfrm>
            <a:off x="4748713" y="1870364"/>
            <a:ext cx="6809373" cy="4668548"/>
          </a:xfrm>
          <a:prstGeom prst="rect">
            <a:avLst/>
          </a:prstGeom>
        </p:spPr>
      </p:pic>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10/16/2024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10/16/2024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10/16/2024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10/16/2024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10" name="Picture 9" descr="Virginia Department of Education Logo">
            <a:extLst>
              <a:ext uri="{FF2B5EF4-FFF2-40B4-BE49-F238E27FC236}">
                <a16:creationId xmlns:a16="http://schemas.microsoft.com/office/drawing/2014/main" id="{E76F52DC-2E4B-4FD5-C42F-3F0A82DA81A1}"/>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tretch>
            <a:fillRect/>
          </a:stretch>
        </p:blipFill>
        <p:spPr>
          <a:xfrm>
            <a:off x="4710544" y="1513195"/>
            <a:ext cx="6982767" cy="4787427"/>
          </a:xfrm>
          <a:prstGeom prst="rect">
            <a:avLst/>
          </a:prstGeom>
        </p:spPr>
      </p:pic>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6C96A5-1280-4BBD-93AB-AD67D678B93B}" type="datetime1">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10/16/2024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Division Literacy Plans </a:t>
            </a:r>
          </a:p>
        </p:txBody>
      </p:sp>
      <p:sp>
        <p:nvSpPr>
          <p:cNvPr id="3" name="Subtitle 2"/>
          <p:cNvSpPr>
            <a:spLocks noGrp="1"/>
          </p:cNvSpPr>
          <p:nvPr>
            <p:ph type="subTitle" idx="1"/>
          </p:nvPr>
        </p:nvSpPr>
        <p:spPr/>
        <p:txBody>
          <a:bodyPr vert="horz" lIns="91440" tIns="45720" rIns="91440" bIns="45720" rtlCol="0" anchor="t">
            <a:normAutofit/>
          </a:bodyPr>
          <a:lstStyle/>
          <a:p>
            <a:r>
              <a:rPr lang="en-US" i="1"/>
              <a:t>Highlighted Examples &amp; Considerations for Revision </a:t>
            </a:r>
          </a:p>
          <a:p>
            <a:r>
              <a:rPr lang="en-US">
                <a:latin typeface="Georgia"/>
                <a:cs typeface="Calibri"/>
              </a:rPr>
              <a:t>Fall 2024</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920146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p:txBody>
          <a:bodyPr>
            <a:normAutofit fontScale="90000"/>
          </a:bodyPr>
          <a:lstStyle/>
          <a:p>
            <a:r>
              <a:rPr lang="en-US"/>
              <a:t>Section 3: </a:t>
            </a:r>
            <a:r>
              <a:rPr lang="en-US" b="1"/>
              <a:t>Ensuring Virginia Literacy Act Evidence-Based Reading Research Training</a:t>
            </a: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10</a:t>
            </a:fld>
            <a:endParaRPr lang="en-US"/>
          </a:p>
        </p:txBody>
      </p:sp>
    </p:spTree>
    <p:extLst>
      <p:ext uri="{BB962C8B-B14F-4D97-AF65-F5344CB8AC3E}">
        <p14:creationId xmlns:p14="http://schemas.microsoft.com/office/powerpoint/2010/main" val="18575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a:t>Evidence-Based Reading Research Training</a:t>
            </a:r>
          </a:p>
        </p:txBody>
      </p:sp>
      <p:graphicFrame>
        <p:nvGraphicFramePr>
          <p:cNvPr id="6" name="Table 5">
            <a:extLst>
              <a:ext uri="{FF2B5EF4-FFF2-40B4-BE49-F238E27FC236}">
                <a16:creationId xmlns:a16="http://schemas.microsoft.com/office/drawing/2014/main" id="{538FB247-3C26-A67B-8BF6-D509D3D3E80A}"/>
              </a:ext>
            </a:extLst>
          </p:cNvPr>
          <p:cNvGraphicFramePr>
            <a:graphicFrameLocks noGrp="1"/>
          </p:cNvGraphicFramePr>
          <p:nvPr>
            <p:extLst>
              <p:ext uri="{D42A27DB-BD31-4B8C-83A1-F6EECF244321}">
                <p14:modId xmlns:p14="http://schemas.microsoft.com/office/powerpoint/2010/main" val="3565709524"/>
              </p:ext>
            </p:extLst>
          </p:nvPr>
        </p:nvGraphicFramePr>
        <p:xfrm>
          <a:off x="432179" y="1455761"/>
          <a:ext cx="11580678" cy="3200400"/>
        </p:xfrm>
        <a:graphic>
          <a:graphicData uri="http://schemas.openxmlformats.org/drawingml/2006/table">
            <a:tbl>
              <a:tblPr firstRow="1" bandRow="1">
                <a:tableStyleId>{5C22544A-7EE6-4342-B048-85BDC9FD1C3A}</a:tableStyleId>
              </a:tblPr>
              <a:tblGrid>
                <a:gridCol w="8171597">
                  <a:extLst>
                    <a:ext uri="{9D8B030D-6E8A-4147-A177-3AD203B41FA5}">
                      <a16:colId xmlns:a16="http://schemas.microsoft.com/office/drawing/2014/main" val="2473880231"/>
                    </a:ext>
                  </a:extLst>
                </a:gridCol>
                <a:gridCol w="3409081">
                  <a:extLst>
                    <a:ext uri="{9D8B030D-6E8A-4147-A177-3AD203B41FA5}">
                      <a16:colId xmlns:a16="http://schemas.microsoft.com/office/drawing/2014/main" val="3781006189"/>
                    </a:ext>
                  </a:extLst>
                </a:gridCol>
              </a:tblGrid>
              <a:tr h="636494">
                <a:tc>
                  <a:txBody>
                    <a:bodyPr/>
                    <a:lstStyle/>
                    <a:p>
                      <a:pPr lvl="0" algn="l">
                        <a:lnSpc>
                          <a:spcPct val="100000"/>
                        </a:lnSpc>
                        <a:spcBef>
                          <a:spcPts val="0"/>
                        </a:spcBef>
                        <a:spcAft>
                          <a:spcPts val="0"/>
                        </a:spcAft>
                        <a:buNone/>
                      </a:pPr>
                      <a:r>
                        <a:rPr lang="en-US" sz="3500" b="1" i="0" u="none" strike="noStrike" noProof="0">
                          <a:solidFill>
                            <a:srgbClr val="FFFFFF"/>
                          </a:solidFill>
                          <a:latin typeface="Calibri"/>
                        </a:rPr>
                        <a:t>Highlighted Examples: </a:t>
                      </a:r>
                    </a:p>
                  </a:txBody>
                  <a:tcPr/>
                </a:tc>
                <a:tc>
                  <a:txBody>
                    <a:bodyPr/>
                    <a:lstStyle/>
                    <a:p>
                      <a:pPr lvl="0">
                        <a:buNone/>
                      </a:pPr>
                      <a:r>
                        <a:rPr lang="en-US" sz="3600"/>
                        <a:t>Considerations: </a:t>
                      </a:r>
                    </a:p>
                  </a:txBody>
                  <a:tcPr/>
                </a:tc>
                <a:extLst>
                  <a:ext uri="{0D108BD9-81ED-4DB2-BD59-A6C34878D82A}">
                    <a16:rowId xmlns:a16="http://schemas.microsoft.com/office/drawing/2014/main" val="2528045295"/>
                  </a:ext>
                </a:extLst>
              </a:tr>
              <a:tr h="989418">
                <a:tc>
                  <a:txBody>
                    <a:bodyPr/>
                    <a:lstStyle/>
                    <a:p>
                      <a:pPr marL="285750" indent="-285750">
                        <a:buFont typeface="Arial"/>
                        <a:buChar char="•"/>
                      </a:pPr>
                      <a:r>
                        <a:rPr lang="en-US" b="1">
                          <a:solidFill>
                            <a:schemeClr val="tx1">
                              <a:lumMod val="49000"/>
                            </a:schemeClr>
                          </a:solidFill>
                        </a:rPr>
                        <a:t>Northumberland County Public Schools </a:t>
                      </a:r>
                      <a:r>
                        <a:rPr lang="en-US">
                          <a:solidFill>
                            <a:schemeClr val="tx1">
                              <a:lumMod val="49000"/>
                            </a:schemeClr>
                          </a:solidFill>
                        </a:rPr>
                        <a:t>outlined additional required trainings and identified the importance of training all Language Arts teachers on the 2024 English </a:t>
                      </a:r>
                      <a:r>
                        <a:rPr lang="en-US" i="1">
                          <a:solidFill>
                            <a:schemeClr val="tx1">
                              <a:lumMod val="49000"/>
                            </a:schemeClr>
                          </a:solidFill>
                        </a:rPr>
                        <a:t>Standards of Learning</a:t>
                      </a:r>
                      <a:r>
                        <a:rPr lang="en-US">
                          <a:solidFill>
                            <a:schemeClr val="tx1">
                              <a:lumMod val="49000"/>
                            </a:schemeClr>
                          </a:solidFill>
                        </a:rPr>
                        <a:t> this fall. </a:t>
                      </a:r>
                    </a:p>
                    <a:p>
                      <a:pPr marL="285750" lvl="0" indent="-285750">
                        <a:buFont typeface="Arial"/>
                        <a:buChar char="•"/>
                      </a:pPr>
                      <a:endParaRPr lang="en-US" b="1">
                        <a:solidFill>
                          <a:schemeClr val="tx1">
                            <a:lumMod val="49000"/>
                          </a:schemeClr>
                        </a:solidFill>
                      </a:endParaRPr>
                    </a:p>
                    <a:p>
                      <a:pPr marL="285750" lvl="0" indent="-285750">
                        <a:buFont typeface="Arial"/>
                        <a:buChar char="•"/>
                      </a:pPr>
                      <a:r>
                        <a:rPr lang="en-US" b="1">
                          <a:solidFill>
                            <a:schemeClr val="tx1">
                              <a:lumMod val="49000"/>
                            </a:schemeClr>
                          </a:solidFill>
                        </a:rPr>
                        <a:t>Essex County Public Schools</a:t>
                      </a:r>
                      <a:r>
                        <a:rPr lang="en-US">
                          <a:solidFill>
                            <a:schemeClr val="tx1">
                              <a:lumMod val="49000"/>
                            </a:schemeClr>
                          </a:solidFill>
                        </a:rPr>
                        <a:t> is offering a </a:t>
                      </a:r>
                      <a:r>
                        <a:rPr lang="en-US" sz="1800" b="0" i="0" u="none" strike="noStrike" noProof="0">
                          <a:solidFill>
                            <a:schemeClr val="tx1">
                              <a:lumMod val="49000"/>
                            </a:schemeClr>
                          </a:solidFill>
                          <a:latin typeface="Calibri"/>
                        </a:rPr>
                        <a:t>“Monthly Watch Party” series for their teachers with the Virginia Literacy Partnerships (VLP) Canvas Modules where they will review the modules together and unpack the content through the PLC Process.  </a:t>
                      </a:r>
                      <a:endParaRPr lang="en-US">
                        <a:solidFill>
                          <a:schemeClr val="tx1">
                            <a:lumMod val="49000"/>
                          </a:schemeClr>
                        </a:solidFill>
                      </a:endParaRPr>
                    </a:p>
                    <a:p>
                      <a:pPr lvl="0">
                        <a:buNone/>
                      </a:pPr>
                      <a:endParaRPr lang="en-US">
                        <a:solidFill>
                          <a:schemeClr val="tx1">
                            <a:lumMod val="49000"/>
                          </a:schemeClr>
                        </a:solidFill>
                      </a:endParaRPr>
                    </a:p>
                  </a:txBody>
                  <a:tcPr/>
                </a:tc>
                <a:tc>
                  <a:txBody>
                    <a:bodyPr/>
                    <a:lstStyle/>
                    <a:p>
                      <a:pPr marL="285750" indent="-285750">
                        <a:buFont typeface="Arial"/>
                        <a:buChar char="•"/>
                      </a:pPr>
                      <a:r>
                        <a:rPr lang="en-US">
                          <a:solidFill>
                            <a:schemeClr val="tx1">
                              <a:lumMod val="49000"/>
                            </a:schemeClr>
                          </a:solidFill>
                        </a:rPr>
                        <a:t>Follow guidance in the monthly Literacy Updates regarding required trainings. </a:t>
                      </a:r>
                    </a:p>
                    <a:p>
                      <a:pPr marL="0" lvl="0" indent="0">
                        <a:buNone/>
                      </a:pPr>
                      <a:endParaRPr lang="en-US">
                        <a:solidFill>
                          <a:schemeClr val="tx1">
                            <a:lumMod val="49000"/>
                          </a:schemeClr>
                        </a:solidFill>
                      </a:endParaRPr>
                    </a:p>
                    <a:p>
                      <a:pPr marL="285750" lvl="0" indent="-285750">
                        <a:buFont typeface="Arial"/>
                        <a:buChar char="•"/>
                      </a:pPr>
                      <a:r>
                        <a:rPr lang="en-US">
                          <a:solidFill>
                            <a:schemeClr val="tx1">
                              <a:lumMod val="49000"/>
                            </a:schemeClr>
                          </a:solidFill>
                        </a:rPr>
                        <a:t>Add additional training for your educators in any supplemental or intervention materials adopted this fall. </a:t>
                      </a:r>
                    </a:p>
                  </a:txBody>
                  <a:tcPr/>
                </a:tc>
                <a:extLst>
                  <a:ext uri="{0D108BD9-81ED-4DB2-BD59-A6C34878D82A}">
                    <a16:rowId xmlns:a16="http://schemas.microsoft.com/office/drawing/2014/main" val="1791652526"/>
                  </a:ext>
                </a:extLst>
              </a:tr>
            </a:tbl>
          </a:graphicData>
        </a:graphic>
      </p:graphicFrame>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11</a:t>
            </a:fld>
            <a:endParaRPr lang="en-US"/>
          </a:p>
        </p:txBody>
      </p:sp>
    </p:spTree>
    <p:extLst>
      <p:ext uri="{BB962C8B-B14F-4D97-AF65-F5344CB8AC3E}">
        <p14:creationId xmlns:p14="http://schemas.microsoft.com/office/powerpoint/2010/main" val="2418232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p:txBody>
          <a:bodyPr/>
          <a:lstStyle/>
          <a:p>
            <a:r>
              <a:rPr lang="en-US"/>
              <a:t>Section 4: </a:t>
            </a:r>
            <a:r>
              <a:rPr lang="en-US" b="1"/>
              <a:t>Monitoring Student Assessment and Progress </a:t>
            </a: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12</a:t>
            </a:fld>
            <a:endParaRPr lang="en-US"/>
          </a:p>
        </p:txBody>
      </p:sp>
    </p:spTree>
    <p:extLst>
      <p:ext uri="{BB962C8B-B14F-4D97-AF65-F5344CB8AC3E}">
        <p14:creationId xmlns:p14="http://schemas.microsoft.com/office/powerpoint/2010/main" val="2255737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a:t>Monitoring Student Assessment &amp; Progress </a:t>
            </a:r>
          </a:p>
        </p:txBody>
      </p:sp>
      <p:graphicFrame>
        <p:nvGraphicFramePr>
          <p:cNvPr id="6" name="Table 5">
            <a:extLst>
              <a:ext uri="{FF2B5EF4-FFF2-40B4-BE49-F238E27FC236}">
                <a16:creationId xmlns:a16="http://schemas.microsoft.com/office/drawing/2014/main" id="{AC71AE98-CC40-9D77-8A77-02AAB3CA1941}"/>
              </a:ext>
            </a:extLst>
          </p:cNvPr>
          <p:cNvGraphicFramePr>
            <a:graphicFrameLocks noGrp="1"/>
          </p:cNvGraphicFramePr>
          <p:nvPr>
            <p:extLst>
              <p:ext uri="{D42A27DB-BD31-4B8C-83A1-F6EECF244321}">
                <p14:modId xmlns:p14="http://schemas.microsoft.com/office/powerpoint/2010/main" val="2648104874"/>
              </p:ext>
            </p:extLst>
          </p:nvPr>
        </p:nvGraphicFramePr>
        <p:xfrm>
          <a:off x="432179" y="1455761"/>
          <a:ext cx="11580677" cy="2651760"/>
        </p:xfrm>
        <a:graphic>
          <a:graphicData uri="http://schemas.openxmlformats.org/drawingml/2006/table">
            <a:tbl>
              <a:tblPr firstRow="1" bandRow="1">
                <a:tableStyleId>{5C22544A-7EE6-4342-B048-85BDC9FD1C3A}</a:tableStyleId>
              </a:tblPr>
              <a:tblGrid>
                <a:gridCol w="7267432">
                  <a:extLst>
                    <a:ext uri="{9D8B030D-6E8A-4147-A177-3AD203B41FA5}">
                      <a16:colId xmlns:a16="http://schemas.microsoft.com/office/drawing/2014/main" val="2473880231"/>
                    </a:ext>
                  </a:extLst>
                </a:gridCol>
                <a:gridCol w="4313245">
                  <a:extLst>
                    <a:ext uri="{9D8B030D-6E8A-4147-A177-3AD203B41FA5}">
                      <a16:colId xmlns:a16="http://schemas.microsoft.com/office/drawing/2014/main" val="3781006189"/>
                    </a:ext>
                  </a:extLst>
                </a:gridCol>
              </a:tblGrid>
              <a:tr h="631208">
                <a:tc>
                  <a:txBody>
                    <a:bodyPr/>
                    <a:lstStyle/>
                    <a:p>
                      <a:pPr lvl="0" algn="l">
                        <a:lnSpc>
                          <a:spcPct val="100000"/>
                        </a:lnSpc>
                        <a:spcBef>
                          <a:spcPts val="0"/>
                        </a:spcBef>
                        <a:spcAft>
                          <a:spcPts val="0"/>
                        </a:spcAft>
                        <a:buNone/>
                      </a:pPr>
                      <a:r>
                        <a:rPr lang="en-US" sz="3500" b="1" i="0" u="none" strike="noStrike" noProof="0">
                          <a:solidFill>
                            <a:srgbClr val="FFFFFF"/>
                          </a:solidFill>
                          <a:latin typeface="Calibri"/>
                        </a:rPr>
                        <a:t>Highlighted Examples: </a:t>
                      </a:r>
                    </a:p>
                  </a:txBody>
                  <a:tcPr/>
                </a:tc>
                <a:tc>
                  <a:txBody>
                    <a:bodyPr/>
                    <a:lstStyle/>
                    <a:p>
                      <a:pPr lvl="0">
                        <a:buNone/>
                      </a:pPr>
                      <a:r>
                        <a:rPr lang="en-US" sz="3600"/>
                        <a:t>Considerations: </a:t>
                      </a:r>
                    </a:p>
                  </a:txBody>
                  <a:tcPr/>
                </a:tc>
                <a:extLst>
                  <a:ext uri="{0D108BD9-81ED-4DB2-BD59-A6C34878D82A}">
                    <a16:rowId xmlns:a16="http://schemas.microsoft.com/office/drawing/2014/main" val="2528045295"/>
                  </a:ext>
                </a:extLst>
              </a:tr>
              <a:tr h="989418">
                <a:tc>
                  <a:txBody>
                    <a:bodyPr/>
                    <a:lstStyle/>
                    <a:p>
                      <a:pPr marL="285750" lvl="0" indent="-285750">
                        <a:buFont typeface="Arial"/>
                        <a:buChar char="•"/>
                      </a:pPr>
                      <a:r>
                        <a:rPr lang="en-US" sz="1800" b="1" i="0" u="none" strike="noStrike" noProof="0">
                          <a:solidFill>
                            <a:schemeClr val="tx1">
                              <a:lumMod val="49000"/>
                            </a:schemeClr>
                          </a:solidFill>
                          <a:latin typeface="Calibri"/>
                        </a:rPr>
                        <a:t>Colonial Beach Public Schools </a:t>
                      </a:r>
                      <a:r>
                        <a:rPr lang="en-US" sz="1800" b="0" i="0" u="none" strike="noStrike" noProof="0">
                          <a:solidFill>
                            <a:schemeClr val="tx1">
                              <a:lumMod val="49000"/>
                            </a:schemeClr>
                          </a:solidFill>
                          <a:latin typeface="Calibri"/>
                        </a:rPr>
                        <a:t>incorporated approved core curriculum, supplemental and/or intervention assessments along with VALLSS to monitor student progress throughout the school year.</a:t>
                      </a:r>
                      <a:endParaRPr lang="en-US">
                        <a:solidFill>
                          <a:schemeClr val="tx1">
                            <a:lumMod val="49000"/>
                          </a:schemeClr>
                        </a:solidFill>
                      </a:endParaRPr>
                    </a:p>
                    <a:p>
                      <a:pPr marL="285750" lvl="0" indent="-285750">
                        <a:buClr>
                          <a:srgbClr val="003C71"/>
                        </a:buClr>
                        <a:buFont typeface="Arial"/>
                        <a:buChar char="•"/>
                      </a:pPr>
                      <a:endParaRPr lang="en-US" sz="1800" b="0" i="0" u="none" strike="noStrike" noProof="0">
                        <a:solidFill>
                          <a:schemeClr val="tx1">
                            <a:lumMod val="49000"/>
                          </a:schemeClr>
                        </a:solidFill>
                        <a:latin typeface="Calibri"/>
                      </a:endParaRPr>
                    </a:p>
                    <a:p>
                      <a:pPr marL="285750" lvl="0" indent="-285750">
                        <a:buClr>
                          <a:srgbClr val="003C71"/>
                        </a:buClr>
                        <a:buFont typeface="Arial"/>
                        <a:buChar char="•"/>
                      </a:pPr>
                      <a:r>
                        <a:rPr lang="en-US" sz="1800" b="1" i="0" u="none" strike="noStrike" noProof="0">
                          <a:solidFill>
                            <a:schemeClr val="tx1">
                              <a:lumMod val="49000"/>
                            </a:schemeClr>
                          </a:solidFill>
                          <a:latin typeface="Calibri"/>
                        </a:rPr>
                        <a:t>Prince Edward County Public Schools</a:t>
                      </a:r>
                      <a:r>
                        <a:rPr lang="en-US" sz="1800" b="0" i="0" u="none" strike="noStrike" noProof="0">
                          <a:solidFill>
                            <a:schemeClr val="tx1">
                              <a:lumMod val="49000"/>
                            </a:schemeClr>
                          </a:solidFill>
                          <a:latin typeface="Calibri"/>
                        </a:rPr>
                        <a:t> will be utilizing the DIBELS screener for elementary students above 3rd grade to guide intervention and instructional decisions prior to the release of 4-8 VALLSS. </a:t>
                      </a:r>
                    </a:p>
                  </a:txBody>
                  <a:tcPr/>
                </a:tc>
                <a:tc>
                  <a:txBody>
                    <a:bodyPr/>
                    <a:lstStyle/>
                    <a:p>
                      <a:pPr marL="285750" indent="-285750">
                        <a:buFont typeface="Arial"/>
                        <a:buChar char="•"/>
                      </a:pPr>
                      <a:r>
                        <a:rPr lang="en-US">
                          <a:solidFill>
                            <a:schemeClr val="tx1">
                              <a:lumMod val="49000"/>
                            </a:schemeClr>
                          </a:solidFill>
                        </a:rPr>
                        <a:t>Identify who is responsible for administering, analyzing and planning next steps for each assessment. </a:t>
                      </a:r>
                    </a:p>
                    <a:p>
                      <a:pPr marL="285750" lvl="0" indent="-285750">
                        <a:buFont typeface="Arial"/>
                        <a:buChar char="•"/>
                      </a:pPr>
                      <a:endParaRPr lang="en-US">
                        <a:solidFill>
                          <a:schemeClr val="tx1">
                            <a:lumMod val="49000"/>
                          </a:schemeClr>
                        </a:solidFill>
                      </a:endParaRPr>
                    </a:p>
                    <a:p>
                      <a:pPr marL="285750" lvl="0" indent="-285750">
                        <a:buFont typeface="Arial"/>
                        <a:buChar char="•"/>
                      </a:pPr>
                      <a:r>
                        <a:rPr lang="en-US">
                          <a:solidFill>
                            <a:schemeClr val="tx1">
                              <a:lumMod val="49000"/>
                            </a:schemeClr>
                          </a:solidFill>
                        </a:rPr>
                        <a:t>Share assessment results with parents and caregivers, and plan for supports to partner with caregivers. </a:t>
                      </a:r>
                    </a:p>
                  </a:txBody>
                  <a:tcPr/>
                </a:tc>
                <a:extLst>
                  <a:ext uri="{0D108BD9-81ED-4DB2-BD59-A6C34878D82A}">
                    <a16:rowId xmlns:a16="http://schemas.microsoft.com/office/drawing/2014/main" val="1791652526"/>
                  </a:ext>
                </a:extLst>
              </a:tr>
            </a:tbl>
          </a:graphicData>
        </a:graphic>
      </p:graphicFrame>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13</a:t>
            </a:fld>
            <a:endParaRPr lang="en-US"/>
          </a:p>
        </p:txBody>
      </p:sp>
    </p:spTree>
    <p:extLst>
      <p:ext uri="{BB962C8B-B14F-4D97-AF65-F5344CB8AC3E}">
        <p14:creationId xmlns:p14="http://schemas.microsoft.com/office/powerpoint/2010/main" val="3131166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p:txBody>
          <a:bodyPr/>
          <a:lstStyle/>
          <a:p>
            <a:r>
              <a:rPr lang="en-US"/>
              <a:t>Section 5: </a:t>
            </a:r>
            <a:r>
              <a:rPr lang="en-US" b="1"/>
              <a:t>Assessing Division Level Progress  </a:t>
            </a: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14</a:t>
            </a:fld>
            <a:endParaRPr lang="en-US"/>
          </a:p>
        </p:txBody>
      </p:sp>
    </p:spTree>
    <p:extLst>
      <p:ext uri="{BB962C8B-B14F-4D97-AF65-F5344CB8AC3E}">
        <p14:creationId xmlns:p14="http://schemas.microsoft.com/office/powerpoint/2010/main" val="1860189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a:bodyPr>
          <a:lstStyle/>
          <a:p>
            <a:r>
              <a:rPr lang="en-US"/>
              <a:t>Assessing Division Level Progress</a:t>
            </a:r>
          </a:p>
        </p:txBody>
      </p:sp>
      <p:graphicFrame>
        <p:nvGraphicFramePr>
          <p:cNvPr id="6" name="Table 5">
            <a:extLst>
              <a:ext uri="{FF2B5EF4-FFF2-40B4-BE49-F238E27FC236}">
                <a16:creationId xmlns:a16="http://schemas.microsoft.com/office/drawing/2014/main" id="{D191A983-984F-F285-0754-7A121BDB0D0A}"/>
              </a:ext>
            </a:extLst>
          </p:cNvPr>
          <p:cNvGraphicFramePr>
            <a:graphicFrameLocks noGrp="1"/>
          </p:cNvGraphicFramePr>
          <p:nvPr>
            <p:extLst>
              <p:ext uri="{D42A27DB-BD31-4B8C-83A1-F6EECF244321}">
                <p14:modId xmlns:p14="http://schemas.microsoft.com/office/powerpoint/2010/main" val="51146138"/>
              </p:ext>
            </p:extLst>
          </p:nvPr>
        </p:nvGraphicFramePr>
        <p:xfrm>
          <a:off x="432179" y="1455761"/>
          <a:ext cx="11580677" cy="2651760"/>
        </p:xfrm>
        <a:graphic>
          <a:graphicData uri="http://schemas.openxmlformats.org/drawingml/2006/table">
            <a:tbl>
              <a:tblPr firstRow="1" bandRow="1">
                <a:tableStyleId>{5C22544A-7EE6-4342-B048-85BDC9FD1C3A}</a:tableStyleId>
              </a:tblPr>
              <a:tblGrid>
                <a:gridCol w="7574507">
                  <a:extLst>
                    <a:ext uri="{9D8B030D-6E8A-4147-A177-3AD203B41FA5}">
                      <a16:colId xmlns:a16="http://schemas.microsoft.com/office/drawing/2014/main" val="2473880231"/>
                    </a:ext>
                  </a:extLst>
                </a:gridCol>
                <a:gridCol w="4006170">
                  <a:extLst>
                    <a:ext uri="{9D8B030D-6E8A-4147-A177-3AD203B41FA5}">
                      <a16:colId xmlns:a16="http://schemas.microsoft.com/office/drawing/2014/main" val="3781006189"/>
                    </a:ext>
                  </a:extLst>
                </a:gridCol>
              </a:tblGrid>
              <a:tr h="636494">
                <a:tc>
                  <a:txBody>
                    <a:bodyPr/>
                    <a:lstStyle/>
                    <a:p>
                      <a:pPr lvl="0" algn="l">
                        <a:lnSpc>
                          <a:spcPct val="100000"/>
                        </a:lnSpc>
                        <a:spcBef>
                          <a:spcPts val="0"/>
                        </a:spcBef>
                        <a:spcAft>
                          <a:spcPts val="0"/>
                        </a:spcAft>
                        <a:buNone/>
                      </a:pPr>
                      <a:r>
                        <a:rPr lang="en-US" sz="3500" b="1" i="0" u="none" strike="noStrike" noProof="0">
                          <a:solidFill>
                            <a:srgbClr val="FFFFFF"/>
                          </a:solidFill>
                          <a:latin typeface="Calibri"/>
                        </a:rPr>
                        <a:t>Highlighted Examples: </a:t>
                      </a:r>
                    </a:p>
                  </a:txBody>
                  <a:tcPr/>
                </a:tc>
                <a:tc>
                  <a:txBody>
                    <a:bodyPr/>
                    <a:lstStyle/>
                    <a:p>
                      <a:pPr lvl="0">
                        <a:buNone/>
                      </a:pPr>
                      <a:r>
                        <a:rPr lang="en-US" sz="3600"/>
                        <a:t>Considerations: </a:t>
                      </a:r>
                    </a:p>
                  </a:txBody>
                  <a:tcPr/>
                </a:tc>
                <a:extLst>
                  <a:ext uri="{0D108BD9-81ED-4DB2-BD59-A6C34878D82A}">
                    <a16:rowId xmlns:a16="http://schemas.microsoft.com/office/drawing/2014/main" val="2528045295"/>
                  </a:ext>
                </a:extLst>
              </a:tr>
              <a:tr h="989418">
                <a:tc>
                  <a:txBody>
                    <a:bodyPr/>
                    <a:lstStyle/>
                    <a:p>
                      <a:pPr marL="285750" lvl="0" indent="-285750">
                        <a:buFont typeface="Arial"/>
                        <a:buChar char="•"/>
                      </a:pPr>
                      <a:r>
                        <a:rPr lang="en-US" sz="1800" b="1">
                          <a:solidFill>
                            <a:schemeClr val="tx1">
                              <a:lumMod val="49000"/>
                            </a:schemeClr>
                          </a:solidFill>
                        </a:rPr>
                        <a:t>Accomack County Public Schools </a:t>
                      </a:r>
                      <a:r>
                        <a:rPr lang="en-US" sz="1800">
                          <a:solidFill>
                            <a:schemeClr val="tx1">
                              <a:lumMod val="49000"/>
                            </a:schemeClr>
                          </a:solidFill>
                        </a:rPr>
                        <a:t>will be analyzing student work samples from their adopted core curriculum during teacher data meetings. </a:t>
                      </a:r>
                      <a:endParaRPr lang="en-US">
                        <a:solidFill>
                          <a:schemeClr val="tx1">
                            <a:lumMod val="49000"/>
                          </a:schemeClr>
                        </a:solidFill>
                      </a:endParaRPr>
                    </a:p>
                    <a:p>
                      <a:pPr marL="285750" lvl="0" indent="-285750">
                        <a:buFont typeface="Arial"/>
                        <a:buChar char="•"/>
                      </a:pPr>
                      <a:endParaRPr lang="en-US" sz="1800">
                        <a:solidFill>
                          <a:schemeClr val="tx1">
                            <a:lumMod val="49000"/>
                          </a:schemeClr>
                        </a:solidFill>
                      </a:endParaRPr>
                    </a:p>
                    <a:p>
                      <a:pPr marL="285750" lvl="0" indent="-285750">
                        <a:buFont typeface="Arial"/>
                        <a:buChar char="•"/>
                      </a:pPr>
                      <a:r>
                        <a:rPr lang="en-US" sz="1800" b="1">
                          <a:solidFill>
                            <a:schemeClr val="tx1">
                              <a:lumMod val="49000"/>
                            </a:schemeClr>
                          </a:solidFill>
                        </a:rPr>
                        <a:t>Norton County Public Schools</a:t>
                      </a:r>
                      <a:r>
                        <a:rPr lang="en-US" sz="1800">
                          <a:solidFill>
                            <a:schemeClr val="tx1">
                              <a:lumMod val="49000"/>
                            </a:schemeClr>
                          </a:solidFill>
                        </a:rPr>
                        <a:t> is providing monthly opportunities for educators to do "peer-to-peer" walkthroughs – this is a wonderful strategy to build capacity and professional learning in buildings as educators implement newly adopted core materials. </a:t>
                      </a:r>
                    </a:p>
                  </a:txBody>
                  <a:tcPr/>
                </a:tc>
                <a:tc>
                  <a:txBody>
                    <a:bodyPr/>
                    <a:lstStyle/>
                    <a:p>
                      <a:pPr marL="285750" indent="-285750">
                        <a:buFont typeface="Arial"/>
                        <a:buChar char="•"/>
                      </a:pPr>
                      <a:r>
                        <a:rPr lang="en-US" sz="1800">
                          <a:solidFill>
                            <a:schemeClr val="tx1">
                              <a:lumMod val="49000"/>
                            </a:schemeClr>
                          </a:solidFill>
                        </a:rPr>
                        <a:t>Create a </a:t>
                      </a:r>
                      <a:r>
                        <a:rPr lang="en-US" sz="1800" b="0" i="0" u="none" strike="noStrike" noProof="0">
                          <a:solidFill>
                            <a:schemeClr val="tx1">
                              <a:lumMod val="49000"/>
                            </a:schemeClr>
                          </a:solidFill>
                          <a:latin typeface="Calibri"/>
                        </a:rPr>
                        <a:t>consistent system for leaders to analyze student work and data across the division </a:t>
                      </a:r>
                    </a:p>
                    <a:p>
                      <a:pPr marL="285750" lvl="0" indent="-285750">
                        <a:buFont typeface="Arial"/>
                        <a:buChar char="•"/>
                      </a:pPr>
                      <a:endParaRPr lang="en-US" sz="1800" b="0" i="0" u="none" strike="noStrike" noProof="0">
                        <a:solidFill>
                          <a:schemeClr val="tx1">
                            <a:lumMod val="49000"/>
                          </a:schemeClr>
                        </a:solidFill>
                        <a:latin typeface="Calibri"/>
                      </a:endParaRPr>
                    </a:p>
                    <a:p>
                      <a:pPr marL="285750" lvl="0" indent="-285750">
                        <a:buFont typeface="Arial"/>
                        <a:buChar char="•"/>
                      </a:pPr>
                      <a:r>
                        <a:rPr lang="en-US" sz="1800" b="0" i="0" u="none" strike="noStrike" noProof="0">
                          <a:solidFill>
                            <a:schemeClr val="tx1">
                              <a:lumMod val="49000"/>
                            </a:schemeClr>
                          </a:solidFill>
                        </a:rPr>
                        <a:t>Add progress monitoring tools that will give a sense of implementation progress</a:t>
                      </a:r>
                      <a:endParaRPr lang="en-US" sz="1800" b="0" i="0" u="none" strike="noStrike" noProof="0">
                        <a:solidFill>
                          <a:schemeClr val="tx1">
                            <a:lumMod val="49000"/>
                          </a:schemeClr>
                        </a:solidFill>
                        <a:latin typeface="Calibri"/>
                      </a:endParaRPr>
                    </a:p>
                  </a:txBody>
                  <a:tcPr/>
                </a:tc>
                <a:extLst>
                  <a:ext uri="{0D108BD9-81ED-4DB2-BD59-A6C34878D82A}">
                    <a16:rowId xmlns:a16="http://schemas.microsoft.com/office/drawing/2014/main" val="1791652526"/>
                  </a:ext>
                </a:extLst>
              </a:tr>
            </a:tbl>
          </a:graphicData>
        </a:graphic>
      </p:graphicFrame>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15</a:t>
            </a:fld>
            <a:endParaRPr lang="en-US"/>
          </a:p>
        </p:txBody>
      </p:sp>
    </p:spTree>
    <p:extLst>
      <p:ext uri="{BB962C8B-B14F-4D97-AF65-F5344CB8AC3E}">
        <p14:creationId xmlns:p14="http://schemas.microsoft.com/office/powerpoint/2010/main" val="2845572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p:txBody>
          <a:bodyPr/>
          <a:lstStyle/>
          <a:p>
            <a:r>
              <a:rPr lang="en-US"/>
              <a:t>Section 6: </a:t>
            </a:r>
            <a:r>
              <a:rPr lang="en-US" b="1"/>
              <a:t>Engaging Parents, Caregivers, and Community</a:t>
            </a: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16</a:t>
            </a:fld>
            <a:endParaRPr lang="en-US"/>
          </a:p>
        </p:txBody>
      </p:sp>
    </p:spTree>
    <p:extLst>
      <p:ext uri="{BB962C8B-B14F-4D97-AF65-F5344CB8AC3E}">
        <p14:creationId xmlns:p14="http://schemas.microsoft.com/office/powerpoint/2010/main" val="589675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a:t>Engaging Parents, Caregivers, and Community</a:t>
            </a: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17</a:t>
            </a:fld>
            <a:endParaRPr lang="en-US"/>
          </a:p>
        </p:txBody>
      </p:sp>
      <p:graphicFrame>
        <p:nvGraphicFramePr>
          <p:cNvPr id="6" name="Table 5">
            <a:extLst>
              <a:ext uri="{FF2B5EF4-FFF2-40B4-BE49-F238E27FC236}">
                <a16:creationId xmlns:a16="http://schemas.microsoft.com/office/drawing/2014/main" id="{BBC26BAB-C9E8-B731-B5BD-00B852F46901}"/>
              </a:ext>
            </a:extLst>
          </p:cNvPr>
          <p:cNvGraphicFramePr>
            <a:graphicFrameLocks noGrp="1"/>
          </p:cNvGraphicFramePr>
          <p:nvPr>
            <p:extLst>
              <p:ext uri="{D42A27DB-BD31-4B8C-83A1-F6EECF244321}">
                <p14:modId xmlns:p14="http://schemas.microsoft.com/office/powerpoint/2010/main" val="2031794130"/>
              </p:ext>
            </p:extLst>
          </p:nvPr>
        </p:nvGraphicFramePr>
        <p:xfrm>
          <a:off x="432179" y="1455761"/>
          <a:ext cx="11580675" cy="2926080"/>
        </p:xfrm>
        <a:graphic>
          <a:graphicData uri="http://schemas.openxmlformats.org/drawingml/2006/table">
            <a:tbl>
              <a:tblPr firstRow="1" bandRow="1">
                <a:tableStyleId>{5C22544A-7EE6-4342-B048-85BDC9FD1C3A}</a:tableStyleId>
              </a:tblPr>
              <a:tblGrid>
                <a:gridCol w="7779223">
                  <a:extLst>
                    <a:ext uri="{9D8B030D-6E8A-4147-A177-3AD203B41FA5}">
                      <a16:colId xmlns:a16="http://schemas.microsoft.com/office/drawing/2014/main" val="2473880231"/>
                    </a:ext>
                  </a:extLst>
                </a:gridCol>
                <a:gridCol w="3801452">
                  <a:extLst>
                    <a:ext uri="{9D8B030D-6E8A-4147-A177-3AD203B41FA5}">
                      <a16:colId xmlns:a16="http://schemas.microsoft.com/office/drawing/2014/main" val="3781006189"/>
                    </a:ext>
                  </a:extLst>
                </a:gridCol>
              </a:tblGrid>
              <a:tr h="636494">
                <a:tc>
                  <a:txBody>
                    <a:bodyPr/>
                    <a:lstStyle/>
                    <a:p>
                      <a:pPr lvl="0" algn="l">
                        <a:lnSpc>
                          <a:spcPct val="100000"/>
                        </a:lnSpc>
                        <a:spcBef>
                          <a:spcPts val="0"/>
                        </a:spcBef>
                        <a:spcAft>
                          <a:spcPts val="0"/>
                        </a:spcAft>
                        <a:buNone/>
                      </a:pPr>
                      <a:r>
                        <a:rPr lang="en-US" sz="3500" b="1" i="0" u="none" strike="noStrike" noProof="0">
                          <a:solidFill>
                            <a:srgbClr val="FFFFFF"/>
                          </a:solidFill>
                          <a:latin typeface="Calibri"/>
                        </a:rPr>
                        <a:t>Highlighted Examples: </a:t>
                      </a:r>
                    </a:p>
                  </a:txBody>
                  <a:tcPr/>
                </a:tc>
                <a:tc>
                  <a:txBody>
                    <a:bodyPr/>
                    <a:lstStyle/>
                    <a:p>
                      <a:pPr lvl="0">
                        <a:buNone/>
                      </a:pPr>
                      <a:r>
                        <a:rPr lang="en-US" sz="3600"/>
                        <a:t>Considerations: </a:t>
                      </a:r>
                    </a:p>
                  </a:txBody>
                  <a:tcPr/>
                </a:tc>
                <a:extLst>
                  <a:ext uri="{0D108BD9-81ED-4DB2-BD59-A6C34878D82A}">
                    <a16:rowId xmlns:a16="http://schemas.microsoft.com/office/drawing/2014/main" val="2528045295"/>
                  </a:ext>
                </a:extLst>
              </a:tr>
              <a:tr h="989418">
                <a:tc>
                  <a:txBody>
                    <a:bodyPr/>
                    <a:lstStyle/>
                    <a:p>
                      <a:pPr marL="285750" lvl="0" indent="-285750">
                        <a:buFont typeface="Arial"/>
                        <a:buChar char="•"/>
                      </a:pPr>
                      <a:r>
                        <a:rPr lang="en-US" b="1">
                          <a:solidFill>
                            <a:schemeClr val="tx1">
                              <a:lumMod val="49000"/>
                            </a:schemeClr>
                          </a:solidFill>
                        </a:rPr>
                        <a:t>Rockingham County</a:t>
                      </a:r>
                      <a:r>
                        <a:rPr lang="en-US">
                          <a:solidFill>
                            <a:schemeClr val="tx1">
                              <a:lumMod val="49000"/>
                            </a:schemeClr>
                          </a:solidFill>
                        </a:rPr>
                        <a:t> put out a timeline/itemized list for how Student Reading Plans (SRP) will be developed, information will be shared, and who is responsible for what.</a:t>
                      </a:r>
                    </a:p>
                    <a:p>
                      <a:pPr marL="285750" lvl="0" indent="-285750">
                        <a:buFont typeface="Arial"/>
                        <a:buChar char="•"/>
                      </a:pPr>
                      <a:endParaRPr lang="en-US">
                        <a:solidFill>
                          <a:schemeClr val="tx1">
                            <a:lumMod val="49000"/>
                          </a:schemeClr>
                        </a:solidFill>
                      </a:endParaRPr>
                    </a:p>
                    <a:p>
                      <a:pPr marL="285750" lvl="0" indent="-285750">
                        <a:buFont typeface="Arial"/>
                        <a:buChar char="•"/>
                      </a:pPr>
                      <a:r>
                        <a:rPr lang="en-US" b="1">
                          <a:solidFill>
                            <a:schemeClr val="tx1">
                              <a:lumMod val="49000"/>
                            </a:schemeClr>
                          </a:solidFill>
                        </a:rPr>
                        <a:t>Nottoway County Public Schools </a:t>
                      </a:r>
                      <a:r>
                        <a:rPr lang="en-US">
                          <a:solidFill>
                            <a:schemeClr val="tx1">
                              <a:lumMod val="49000"/>
                            </a:schemeClr>
                          </a:solidFill>
                        </a:rPr>
                        <a:t>will be hosting parent workshops. These workshops will provide training to families for creating a literacy centered environment at home as well as tailored information to understanding their student's data and Student Reading Plan. </a:t>
                      </a:r>
                    </a:p>
                  </a:txBody>
                  <a:tcPr/>
                </a:tc>
                <a:tc>
                  <a:txBody>
                    <a:bodyPr/>
                    <a:lstStyle/>
                    <a:p>
                      <a:pPr marL="285750" indent="-285750">
                        <a:buFont typeface="Arial"/>
                        <a:buChar char="•"/>
                      </a:pPr>
                      <a:r>
                        <a:rPr lang="en-US" dirty="0">
                          <a:solidFill>
                            <a:schemeClr val="tx1">
                              <a:lumMod val="49000"/>
                            </a:schemeClr>
                          </a:solidFill>
                        </a:rPr>
                        <a:t>Provide opportunities to meet wit</a:t>
                      </a:r>
                      <a:r>
                        <a:rPr lang="en-US" sz="1800" dirty="0">
                          <a:solidFill>
                            <a:schemeClr val="tx1">
                              <a:lumMod val="49000"/>
                            </a:schemeClr>
                          </a:solidFill>
                        </a:rPr>
                        <a:t>h families virtually or in person to share screener data.</a:t>
                      </a:r>
                    </a:p>
                    <a:p>
                      <a:pPr marL="285750" lvl="0" indent="-285750">
                        <a:buFont typeface="Arial"/>
                        <a:buChar char="•"/>
                      </a:pPr>
                      <a:endParaRPr lang="en-US" sz="1800" dirty="0">
                        <a:solidFill>
                          <a:schemeClr val="tx1">
                            <a:lumMod val="49000"/>
                          </a:schemeClr>
                        </a:solidFill>
                      </a:endParaRPr>
                    </a:p>
                    <a:p>
                      <a:pPr marL="285750" lvl="0" indent="-285750">
                        <a:buFont typeface="Arial"/>
                        <a:buChar char="•"/>
                      </a:pPr>
                      <a:r>
                        <a:rPr lang="en-US" sz="1800" b="0" i="0" u="none" strike="noStrike" noProof="0" dirty="0">
                          <a:solidFill>
                            <a:schemeClr val="tx1">
                              <a:lumMod val="49000"/>
                            </a:schemeClr>
                          </a:solidFill>
                          <a:latin typeface="Calibri"/>
                        </a:rPr>
                        <a:t>Add the person or people at the division who will be a point of contact for families and share this information with families. </a:t>
                      </a:r>
                      <a:endParaRPr lang="en-US" sz="1800" dirty="0">
                        <a:solidFill>
                          <a:schemeClr val="tx1">
                            <a:lumMod val="49000"/>
                          </a:schemeClr>
                        </a:solidFill>
                      </a:endParaRPr>
                    </a:p>
                  </a:txBody>
                  <a:tcPr/>
                </a:tc>
                <a:extLst>
                  <a:ext uri="{0D108BD9-81ED-4DB2-BD59-A6C34878D82A}">
                    <a16:rowId xmlns:a16="http://schemas.microsoft.com/office/drawing/2014/main" val="1791652526"/>
                  </a:ext>
                </a:extLst>
              </a:tr>
            </a:tbl>
          </a:graphicData>
        </a:graphic>
      </p:graphicFrame>
    </p:spTree>
    <p:extLst>
      <p:ext uri="{BB962C8B-B14F-4D97-AF65-F5344CB8AC3E}">
        <p14:creationId xmlns:p14="http://schemas.microsoft.com/office/powerpoint/2010/main" val="3547264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26FFE-FD65-FD9F-F37C-D535401263FB}"/>
              </a:ext>
            </a:extLst>
          </p:cNvPr>
          <p:cNvSpPr>
            <a:spLocks noGrp="1"/>
          </p:cNvSpPr>
          <p:nvPr>
            <p:ph type="title"/>
          </p:nvPr>
        </p:nvSpPr>
        <p:spPr/>
        <p:txBody>
          <a:bodyPr/>
          <a:lstStyle/>
          <a:p>
            <a:r>
              <a:rPr lang="en-US"/>
              <a:t>What's Next? </a:t>
            </a:r>
          </a:p>
        </p:txBody>
      </p:sp>
      <p:sp>
        <p:nvSpPr>
          <p:cNvPr id="4" name="Content Placeholder 3">
            <a:extLst>
              <a:ext uri="{FF2B5EF4-FFF2-40B4-BE49-F238E27FC236}">
                <a16:creationId xmlns:a16="http://schemas.microsoft.com/office/drawing/2014/main" id="{EC9A960F-40C2-2F65-E31B-4073D1580C77}"/>
              </a:ext>
            </a:extLst>
          </p:cNvPr>
          <p:cNvSpPr>
            <a:spLocks noGrp="1"/>
          </p:cNvSpPr>
          <p:nvPr>
            <p:ph idx="1"/>
          </p:nvPr>
        </p:nvSpPr>
        <p:spPr>
          <a:xfrm>
            <a:off x="838200" y="1458930"/>
            <a:ext cx="10515600" cy="5092787"/>
          </a:xfrm>
        </p:spPr>
        <p:txBody>
          <a:bodyPr vert="horz" lIns="91440" tIns="45720" rIns="91440" bIns="45720" rtlCol="0" anchor="t">
            <a:normAutofit/>
          </a:bodyPr>
          <a:lstStyle/>
          <a:p>
            <a:r>
              <a:rPr lang="en-US" sz="3600">
                <a:solidFill>
                  <a:schemeClr val="tx1">
                    <a:lumMod val="49000"/>
                  </a:schemeClr>
                </a:solidFill>
                <a:ea typeface="+mn-lt"/>
                <a:cs typeface="+mn-lt"/>
              </a:rPr>
              <a:t>Each local school board shall post, maintain, and update as necessary on each school board’s website the following: </a:t>
            </a:r>
          </a:p>
          <a:p>
            <a:pPr lvl="1">
              <a:buFont typeface="Calibri" panose="020B0604020202020204" pitchFamily="34" charset="0"/>
            </a:pPr>
            <a:r>
              <a:rPr lang="en-US" sz="3200">
                <a:solidFill>
                  <a:schemeClr val="tx1">
                    <a:lumMod val="49000"/>
                  </a:schemeClr>
                </a:solidFill>
                <a:ea typeface="+mn-lt"/>
                <a:cs typeface="+mn-lt"/>
              </a:rPr>
              <a:t>A copy of its Division Literacy Plan. </a:t>
            </a:r>
          </a:p>
          <a:p>
            <a:pPr lvl="1">
              <a:buFont typeface="Calibri" panose="020B0604020202020204" pitchFamily="34" charset="0"/>
              <a:buChar char="-"/>
            </a:pPr>
            <a:r>
              <a:rPr lang="en-US" sz="3200">
                <a:solidFill>
                  <a:schemeClr val="tx1">
                    <a:lumMod val="49000"/>
                  </a:schemeClr>
                </a:solidFill>
                <a:cs typeface="Calibri"/>
              </a:rPr>
              <a:t>The job description and contact information for any reading specialist employed by the school division. </a:t>
            </a:r>
            <a:endParaRPr lang="en-US" sz="3200">
              <a:solidFill>
                <a:schemeClr val="tx1">
                  <a:lumMod val="49000"/>
                </a:schemeClr>
              </a:solidFill>
              <a:ea typeface="Calibri"/>
              <a:cs typeface="Calibri"/>
            </a:endParaRPr>
          </a:p>
          <a:p>
            <a:pPr lvl="1">
              <a:buFont typeface="Calibri" panose="020B0604020202020204" pitchFamily="34" charset="0"/>
              <a:buChar char="-"/>
            </a:pPr>
            <a:r>
              <a:rPr lang="en-US" sz="3200">
                <a:solidFill>
                  <a:schemeClr val="tx1">
                    <a:lumMod val="49000"/>
                  </a:schemeClr>
                </a:solidFill>
                <a:cs typeface="Calibri"/>
              </a:rPr>
              <a:t>The job description and contact information for any dyslexia specialist employed by the school division.</a:t>
            </a:r>
          </a:p>
        </p:txBody>
      </p:sp>
      <p:sp>
        <p:nvSpPr>
          <p:cNvPr id="3" name="Slide Number Placeholder 2">
            <a:extLst>
              <a:ext uri="{FF2B5EF4-FFF2-40B4-BE49-F238E27FC236}">
                <a16:creationId xmlns:a16="http://schemas.microsoft.com/office/drawing/2014/main" id="{17323287-6DF2-7914-502C-5CDAD7BA8D58}"/>
              </a:ext>
            </a:extLst>
          </p:cNvPr>
          <p:cNvSpPr>
            <a:spLocks noGrp="1"/>
          </p:cNvSpPr>
          <p:nvPr>
            <p:ph type="sldNum" sz="quarter" idx="12"/>
          </p:nvPr>
        </p:nvSpPr>
        <p:spPr/>
        <p:txBody>
          <a:bodyPr/>
          <a:lstStyle/>
          <a:p>
            <a:fld id="{B2102BAA-C61A-4A39-BDF1-4340D572B82C}" type="slidenum">
              <a:rPr lang="en-US" smtClean="0"/>
              <a:t>18</a:t>
            </a:fld>
            <a:endParaRPr lang="en-US"/>
          </a:p>
        </p:txBody>
      </p:sp>
    </p:spTree>
    <p:extLst>
      <p:ext uri="{BB962C8B-B14F-4D97-AF65-F5344CB8AC3E}">
        <p14:creationId xmlns:p14="http://schemas.microsoft.com/office/powerpoint/2010/main" val="1030332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C9FD-E385-5723-9732-AEB3082D5F8D}"/>
              </a:ext>
            </a:extLst>
          </p:cNvPr>
          <p:cNvSpPr>
            <a:spLocks noGrp="1"/>
          </p:cNvSpPr>
          <p:nvPr>
            <p:ph type="title"/>
          </p:nvPr>
        </p:nvSpPr>
        <p:spPr/>
        <p:txBody>
          <a:bodyPr/>
          <a:lstStyle/>
          <a:p>
            <a:r>
              <a:rPr lang="en-US"/>
              <a:t>Resubmission</a:t>
            </a:r>
          </a:p>
        </p:txBody>
      </p:sp>
      <p:sp>
        <p:nvSpPr>
          <p:cNvPr id="4" name="Content Placeholder 3">
            <a:extLst>
              <a:ext uri="{FF2B5EF4-FFF2-40B4-BE49-F238E27FC236}">
                <a16:creationId xmlns:a16="http://schemas.microsoft.com/office/drawing/2014/main" id="{32A8F0BE-7362-F33A-EFD0-56D49E1791BB}"/>
              </a:ext>
            </a:extLst>
          </p:cNvPr>
          <p:cNvSpPr>
            <a:spLocks noGrp="1"/>
          </p:cNvSpPr>
          <p:nvPr>
            <p:ph idx="1"/>
          </p:nvPr>
        </p:nvSpPr>
        <p:spPr/>
        <p:txBody>
          <a:bodyPr vert="horz" lIns="91440" tIns="45720" rIns="91440" bIns="45720" rtlCol="0" anchor="t">
            <a:normAutofit/>
          </a:bodyPr>
          <a:lstStyle/>
          <a:p>
            <a:pPr marL="0" indent="0">
              <a:buNone/>
            </a:pPr>
            <a:r>
              <a:rPr lang="en-US" sz="4000">
                <a:solidFill>
                  <a:schemeClr val="tx1">
                    <a:lumMod val="49000"/>
                  </a:schemeClr>
                </a:solidFill>
                <a:cs typeface="Calibri"/>
              </a:rPr>
              <a:t>Division Literacy Plans are living documents, and maybe updated and reposted throughout the school year. </a:t>
            </a:r>
            <a:endParaRPr lang="en-US">
              <a:solidFill>
                <a:schemeClr val="tx1">
                  <a:lumMod val="49000"/>
                </a:schemeClr>
              </a:solidFill>
            </a:endParaRPr>
          </a:p>
          <a:p>
            <a:pPr lvl="1"/>
            <a:r>
              <a:rPr lang="en-US" sz="3600" b="1">
                <a:solidFill>
                  <a:schemeClr val="tx1">
                    <a:lumMod val="49000"/>
                  </a:schemeClr>
                </a:solidFill>
                <a:cs typeface="Calibri"/>
              </a:rPr>
              <a:t>December 6, 2024</a:t>
            </a:r>
            <a:r>
              <a:rPr lang="en-US" sz="3600">
                <a:solidFill>
                  <a:schemeClr val="tx1">
                    <a:lumMod val="49000"/>
                  </a:schemeClr>
                </a:solidFill>
                <a:cs typeface="Calibri"/>
              </a:rPr>
              <a:t>: All divisions will resubmit Division Literacy Plans to the VDOE.</a:t>
            </a:r>
          </a:p>
          <a:p>
            <a:pPr lvl="1"/>
            <a:r>
              <a:rPr lang="en-US" sz="3600" b="1">
                <a:solidFill>
                  <a:schemeClr val="tx1">
                    <a:lumMod val="49000"/>
                  </a:schemeClr>
                </a:solidFill>
                <a:ea typeface="Calibri"/>
                <a:cs typeface="Calibri"/>
              </a:rPr>
              <a:t>Summer 2025: </a:t>
            </a:r>
            <a:r>
              <a:rPr lang="en-US" sz="3600">
                <a:solidFill>
                  <a:schemeClr val="tx1">
                    <a:lumMod val="49000"/>
                  </a:schemeClr>
                </a:solidFill>
                <a:ea typeface="Calibri"/>
                <a:cs typeface="Calibri"/>
              </a:rPr>
              <a:t>Biennial plans will be submitted by all divisions to include Grades 6-8 supplemental and intervention materials.</a:t>
            </a:r>
          </a:p>
        </p:txBody>
      </p:sp>
      <p:sp>
        <p:nvSpPr>
          <p:cNvPr id="3" name="Slide Number Placeholder 2">
            <a:extLst>
              <a:ext uri="{FF2B5EF4-FFF2-40B4-BE49-F238E27FC236}">
                <a16:creationId xmlns:a16="http://schemas.microsoft.com/office/drawing/2014/main" id="{121D19AC-AE25-7D49-20C8-ED52D0EC607F}"/>
              </a:ext>
            </a:extLst>
          </p:cNvPr>
          <p:cNvSpPr>
            <a:spLocks noGrp="1"/>
          </p:cNvSpPr>
          <p:nvPr>
            <p:ph type="sldNum" sz="quarter" idx="12"/>
          </p:nvPr>
        </p:nvSpPr>
        <p:spPr/>
        <p:txBody>
          <a:bodyPr/>
          <a:lstStyle/>
          <a:p>
            <a:fld id="{B2102BAA-C61A-4A39-BDF1-4340D572B82C}" type="slidenum">
              <a:rPr lang="en-US" smtClean="0"/>
              <a:t>19</a:t>
            </a:fld>
            <a:endParaRPr lang="en-US"/>
          </a:p>
        </p:txBody>
      </p:sp>
    </p:spTree>
    <p:extLst>
      <p:ext uri="{BB962C8B-B14F-4D97-AF65-F5344CB8AC3E}">
        <p14:creationId xmlns:p14="http://schemas.microsoft.com/office/powerpoint/2010/main" val="141690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26FFE-FD65-FD9F-F37C-D535401263FB}"/>
              </a:ext>
            </a:extLst>
          </p:cNvPr>
          <p:cNvSpPr>
            <a:spLocks noGrp="1"/>
          </p:cNvSpPr>
          <p:nvPr>
            <p:ph type="title"/>
          </p:nvPr>
        </p:nvSpPr>
        <p:spPr/>
        <p:txBody>
          <a:bodyPr/>
          <a:lstStyle/>
          <a:p>
            <a:r>
              <a:rPr lang="en-US"/>
              <a:t>The Division Literacy Plan (DLP) </a:t>
            </a:r>
          </a:p>
        </p:txBody>
      </p:sp>
      <p:sp>
        <p:nvSpPr>
          <p:cNvPr id="4" name="Content Placeholder 3">
            <a:extLst>
              <a:ext uri="{FF2B5EF4-FFF2-40B4-BE49-F238E27FC236}">
                <a16:creationId xmlns:a16="http://schemas.microsoft.com/office/drawing/2014/main" id="{EC9A960F-40C2-2F65-E31B-4073D1580C77}"/>
              </a:ext>
            </a:extLst>
          </p:cNvPr>
          <p:cNvSpPr>
            <a:spLocks noGrp="1"/>
          </p:cNvSpPr>
          <p:nvPr>
            <p:ph idx="1"/>
          </p:nvPr>
        </p:nvSpPr>
        <p:spPr>
          <a:xfrm>
            <a:off x="838200" y="1458930"/>
            <a:ext cx="10515600" cy="5092787"/>
          </a:xfrm>
        </p:spPr>
        <p:txBody>
          <a:bodyPr vert="horz" lIns="91440" tIns="45720" rIns="91440" bIns="45720" rtlCol="0" anchor="t">
            <a:normAutofit fontScale="92500" lnSpcReduction="10000"/>
          </a:bodyPr>
          <a:lstStyle/>
          <a:p>
            <a:r>
              <a:rPr lang="en-US">
                <a:solidFill>
                  <a:schemeClr val="tx1">
                    <a:lumMod val="49000"/>
                  </a:schemeClr>
                </a:solidFill>
                <a:ea typeface="+mn-lt"/>
                <a:cs typeface="+mn-lt"/>
              </a:rPr>
              <a:t>Division Literacy Plans are shared with stakeholders and assist in communicating implementation of evidence- based literacy expectations across all schools. </a:t>
            </a:r>
          </a:p>
          <a:p>
            <a:r>
              <a:rPr lang="en-US">
                <a:solidFill>
                  <a:schemeClr val="tx1">
                    <a:lumMod val="49000"/>
                  </a:schemeClr>
                </a:solidFill>
                <a:ea typeface="+mn-lt"/>
                <a:cs typeface="+mn-lt"/>
              </a:rPr>
              <a:t>Division Literacy Plans address how the local school board will align the following with evidence-based literacy instruction practices aligned with science-based reading research:</a:t>
            </a:r>
          </a:p>
          <a:p>
            <a:pPr lvl="1"/>
            <a:r>
              <a:rPr lang="en-US">
                <a:solidFill>
                  <a:schemeClr val="tx1">
                    <a:lumMod val="49000"/>
                  </a:schemeClr>
                </a:solidFill>
                <a:ea typeface="+mn-lt"/>
                <a:cs typeface="+mn-lt"/>
              </a:rPr>
              <a:t>core reading and literacy curriculum</a:t>
            </a:r>
          </a:p>
          <a:p>
            <a:pPr lvl="1"/>
            <a:r>
              <a:rPr lang="en-US">
                <a:solidFill>
                  <a:schemeClr val="tx1">
                    <a:lumMod val="49000"/>
                  </a:schemeClr>
                </a:solidFill>
                <a:ea typeface="+mn-lt"/>
                <a:cs typeface="+mn-lt"/>
              </a:rPr>
              <a:t>evidence-based training and High-Quality Instructional Materials (HQIM) implementation support</a:t>
            </a:r>
          </a:p>
          <a:p>
            <a:pPr lvl="1"/>
            <a:r>
              <a:rPr lang="en-US">
                <a:solidFill>
                  <a:schemeClr val="tx1">
                    <a:lumMod val="49000"/>
                  </a:schemeClr>
                </a:solidFill>
                <a:ea typeface="+mn-lt"/>
                <a:cs typeface="+mn-lt"/>
              </a:rPr>
              <a:t>screening, supplemental instruction, and interventions</a:t>
            </a:r>
          </a:p>
          <a:p>
            <a:pPr lvl="1"/>
            <a:r>
              <a:rPr lang="en-US">
                <a:solidFill>
                  <a:schemeClr val="tx1">
                    <a:lumMod val="49000"/>
                  </a:schemeClr>
                </a:solidFill>
                <a:ea typeface="+mn-lt"/>
                <a:cs typeface="+mn-lt"/>
              </a:rPr>
              <a:t>engaging parents and caregivers in collaborative literacy development of their children</a:t>
            </a:r>
          </a:p>
          <a:p>
            <a:pPr>
              <a:buFont typeface="Arial" panose="020F0502020204030204" pitchFamily="34" charset="0"/>
              <a:buChar char="•"/>
            </a:pPr>
            <a:r>
              <a:rPr lang="en-US">
                <a:solidFill>
                  <a:schemeClr val="tx1">
                    <a:lumMod val="49000"/>
                  </a:schemeClr>
                </a:solidFill>
                <a:cs typeface="Calibri"/>
              </a:rPr>
              <a:t>Divisions may revisit and revise their plans – updated and current DLPs will be posted on division websites and linked to the Virginia Department of Education webpage. </a:t>
            </a:r>
            <a:endParaRPr lang="en-US">
              <a:solidFill>
                <a:schemeClr val="tx1">
                  <a:lumMod val="49000"/>
                </a:schemeClr>
              </a:solidFill>
              <a:ea typeface="Calibri"/>
              <a:cs typeface="Calibri"/>
            </a:endParaRPr>
          </a:p>
        </p:txBody>
      </p:sp>
      <p:sp>
        <p:nvSpPr>
          <p:cNvPr id="3" name="Slide Number Placeholder 2">
            <a:extLst>
              <a:ext uri="{FF2B5EF4-FFF2-40B4-BE49-F238E27FC236}">
                <a16:creationId xmlns:a16="http://schemas.microsoft.com/office/drawing/2014/main" id="{17323287-6DF2-7914-502C-5CDAD7BA8D58}"/>
              </a:ext>
            </a:extLst>
          </p:cNvPr>
          <p:cNvSpPr>
            <a:spLocks noGrp="1"/>
          </p:cNvSpPr>
          <p:nvPr>
            <p:ph type="sldNum" sz="quarter" idx="12"/>
          </p:nvPr>
        </p:nvSpPr>
        <p:spPr/>
        <p:txBody>
          <a:bodyPr/>
          <a:lstStyle/>
          <a:p>
            <a:fld id="{B2102BAA-C61A-4A39-BDF1-4340D572B82C}" type="slidenum">
              <a:rPr lang="en-US" smtClean="0"/>
              <a:t>2</a:t>
            </a:fld>
            <a:endParaRPr lang="en-US"/>
          </a:p>
        </p:txBody>
      </p:sp>
    </p:spTree>
    <p:extLst>
      <p:ext uri="{BB962C8B-B14F-4D97-AF65-F5344CB8AC3E}">
        <p14:creationId xmlns:p14="http://schemas.microsoft.com/office/powerpoint/2010/main" val="3453479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ctrTitle"/>
          </p:nvPr>
        </p:nvSpPr>
        <p:spPr/>
        <p:txBody>
          <a:bodyPr>
            <a:normAutofit/>
          </a:bodyPr>
          <a:lstStyle/>
          <a:p>
            <a:r>
              <a:rPr lang="en-US"/>
              <a:t>Keep in Touch: </a:t>
            </a:r>
          </a:p>
        </p:txBody>
      </p:sp>
      <p:sp>
        <p:nvSpPr>
          <p:cNvPr id="5" name="Content Placeholder 4">
            <a:extLst>
              <a:ext uri="{FF2B5EF4-FFF2-40B4-BE49-F238E27FC236}">
                <a16:creationId xmlns:a16="http://schemas.microsoft.com/office/drawing/2014/main" id="{C33DE8BF-0B3C-72BE-9043-9CDC3897EBBC}"/>
              </a:ext>
            </a:extLst>
          </p:cNvPr>
          <p:cNvSpPr>
            <a:spLocks noGrp="1"/>
          </p:cNvSpPr>
          <p:nvPr>
            <p:ph type="subTitle" idx="1"/>
          </p:nvPr>
        </p:nvSpPr>
        <p:spPr/>
        <p:txBody>
          <a:bodyPr>
            <a:normAutofit/>
          </a:bodyPr>
          <a:lstStyle/>
          <a:p>
            <a:pPr marL="0" indent="0">
              <a:buNone/>
            </a:pPr>
            <a:r>
              <a:rPr lang="en-US" sz="3200" dirty="0">
                <a:solidFill>
                  <a:schemeClr val="accent3">
                    <a:lumMod val="50000"/>
                  </a:schemeClr>
                </a:solidFill>
              </a:rPr>
              <a:t>Virginia Literacy Act: </a:t>
            </a:r>
            <a:r>
              <a:rPr lang="en-US" sz="3200" dirty="0">
                <a:solidFill>
                  <a:srgbClr val="0563C1"/>
                </a:solidFill>
              </a:rPr>
              <a:t>vla@doe.virginia.gov</a:t>
            </a:r>
            <a:endParaRPr lang="en-US" sz="3200" dirty="0"/>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20</a:t>
            </a:fld>
            <a:endParaRPr lang="en-US"/>
          </a:p>
        </p:txBody>
      </p:sp>
    </p:spTree>
    <p:extLst>
      <p:ext uri="{BB962C8B-B14F-4D97-AF65-F5344CB8AC3E}">
        <p14:creationId xmlns:p14="http://schemas.microsoft.com/office/powerpoint/2010/main" val="70411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26FFE-FD65-FD9F-F37C-D535401263FB}"/>
              </a:ext>
            </a:extLst>
          </p:cNvPr>
          <p:cNvSpPr>
            <a:spLocks noGrp="1"/>
          </p:cNvSpPr>
          <p:nvPr>
            <p:ph type="title"/>
          </p:nvPr>
        </p:nvSpPr>
        <p:spPr/>
        <p:txBody>
          <a:bodyPr>
            <a:normAutofit fontScale="90000"/>
          </a:bodyPr>
          <a:lstStyle/>
          <a:p>
            <a:r>
              <a:rPr lang="en-US"/>
              <a:t>Samples from across the commonwealth</a:t>
            </a:r>
          </a:p>
        </p:txBody>
      </p:sp>
      <p:sp>
        <p:nvSpPr>
          <p:cNvPr id="4" name="Content Placeholder 3">
            <a:extLst>
              <a:ext uri="{FF2B5EF4-FFF2-40B4-BE49-F238E27FC236}">
                <a16:creationId xmlns:a16="http://schemas.microsoft.com/office/drawing/2014/main" id="{EC9A960F-40C2-2F65-E31B-4073D1580C77}"/>
              </a:ext>
            </a:extLst>
          </p:cNvPr>
          <p:cNvSpPr>
            <a:spLocks noGrp="1"/>
          </p:cNvSpPr>
          <p:nvPr>
            <p:ph idx="1"/>
          </p:nvPr>
        </p:nvSpPr>
        <p:spPr>
          <a:xfrm>
            <a:off x="838200" y="1458930"/>
            <a:ext cx="10515600" cy="5092787"/>
          </a:xfrm>
        </p:spPr>
        <p:txBody>
          <a:bodyPr vert="horz" lIns="91440" tIns="45720" rIns="91440" bIns="45720" rtlCol="0" anchor="t">
            <a:normAutofit fontScale="92500" lnSpcReduction="10000"/>
          </a:bodyPr>
          <a:lstStyle/>
          <a:p>
            <a:r>
              <a:rPr lang="en-US" sz="3600">
                <a:solidFill>
                  <a:schemeClr val="tx1">
                    <a:lumMod val="49000"/>
                  </a:schemeClr>
                </a:solidFill>
                <a:cs typeface="Calibri"/>
              </a:rPr>
              <a:t>To assist divisions across the Commonwealth in both communicating the implementation of evidence-based literacy expectations and alignment of science-based reading research, VDOE staff reviewed DLPs from 131 divisions and Virtual Virginia to identify specific practices and processes outlined to increase student literacy achievement. </a:t>
            </a:r>
            <a:endParaRPr lang="en-US">
              <a:solidFill>
                <a:schemeClr val="tx1">
                  <a:lumMod val="49000"/>
                </a:schemeClr>
              </a:solidFill>
              <a:cs typeface="Calibri"/>
            </a:endParaRPr>
          </a:p>
          <a:p>
            <a:r>
              <a:rPr lang="en-US" sz="3600">
                <a:solidFill>
                  <a:schemeClr val="tx1">
                    <a:lumMod val="49000"/>
                  </a:schemeClr>
                </a:solidFill>
                <a:cs typeface="Calibri"/>
              </a:rPr>
              <a:t>This is not a comprehensive sampling of the work happening in divisions throughout Virginia, divisions are welcome to connect with other divisions to support the work occurring in their localities around literacy. </a:t>
            </a:r>
          </a:p>
        </p:txBody>
      </p:sp>
      <p:sp>
        <p:nvSpPr>
          <p:cNvPr id="3" name="Slide Number Placeholder 2">
            <a:extLst>
              <a:ext uri="{FF2B5EF4-FFF2-40B4-BE49-F238E27FC236}">
                <a16:creationId xmlns:a16="http://schemas.microsoft.com/office/drawing/2014/main" id="{17323287-6DF2-7914-502C-5CDAD7BA8D58}"/>
              </a:ext>
            </a:extLst>
          </p:cNvPr>
          <p:cNvSpPr>
            <a:spLocks noGrp="1"/>
          </p:cNvSpPr>
          <p:nvPr>
            <p:ph type="sldNum" sz="quarter" idx="12"/>
          </p:nvPr>
        </p:nvSpPr>
        <p:spPr/>
        <p:txBody>
          <a:bodyPr/>
          <a:lstStyle/>
          <a:p>
            <a:fld id="{B2102BAA-C61A-4A39-BDF1-4340D572B82C}" type="slidenum">
              <a:rPr lang="en-US" smtClean="0"/>
              <a:t>3</a:t>
            </a:fld>
            <a:endParaRPr lang="en-US"/>
          </a:p>
        </p:txBody>
      </p:sp>
    </p:spTree>
    <p:extLst>
      <p:ext uri="{BB962C8B-B14F-4D97-AF65-F5344CB8AC3E}">
        <p14:creationId xmlns:p14="http://schemas.microsoft.com/office/powerpoint/2010/main" val="89415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26FFE-FD65-FD9F-F37C-D535401263FB}"/>
              </a:ext>
            </a:extLst>
          </p:cNvPr>
          <p:cNvSpPr>
            <a:spLocks noGrp="1"/>
          </p:cNvSpPr>
          <p:nvPr>
            <p:ph type="title"/>
          </p:nvPr>
        </p:nvSpPr>
        <p:spPr/>
        <p:txBody>
          <a:bodyPr>
            <a:normAutofit/>
          </a:bodyPr>
          <a:lstStyle/>
          <a:p>
            <a:r>
              <a:rPr lang="en-US"/>
              <a:t>Importance of information shared </a:t>
            </a:r>
          </a:p>
        </p:txBody>
      </p:sp>
      <p:sp>
        <p:nvSpPr>
          <p:cNvPr id="4" name="Content Placeholder 3">
            <a:extLst>
              <a:ext uri="{FF2B5EF4-FFF2-40B4-BE49-F238E27FC236}">
                <a16:creationId xmlns:a16="http://schemas.microsoft.com/office/drawing/2014/main" id="{EC9A960F-40C2-2F65-E31B-4073D1580C77}"/>
              </a:ext>
            </a:extLst>
          </p:cNvPr>
          <p:cNvSpPr>
            <a:spLocks noGrp="1"/>
          </p:cNvSpPr>
          <p:nvPr>
            <p:ph idx="1"/>
          </p:nvPr>
        </p:nvSpPr>
        <p:spPr>
          <a:xfrm>
            <a:off x="838200" y="1458930"/>
            <a:ext cx="10515600" cy="5092787"/>
          </a:xfrm>
        </p:spPr>
        <p:txBody>
          <a:bodyPr vert="horz" lIns="91440" tIns="45720" rIns="91440" bIns="45720" rtlCol="0" anchor="t">
            <a:normAutofit lnSpcReduction="10000"/>
          </a:bodyPr>
          <a:lstStyle/>
          <a:p>
            <a:r>
              <a:rPr lang="en-US" sz="3600">
                <a:solidFill>
                  <a:schemeClr val="tx1">
                    <a:lumMod val="49000"/>
                  </a:schemeClr>
                </a:solidFill>
                <a:cs typeface="Calibri"/>
              </a:rPr>
              <a:t>Through sharing the information, practices and systems outlined by Virginia divisions in Division Literacy Plans, VDOE hopes to provide ideas and practices to support other Virginia educators who are working to improve literacy across their individual division. </a:t>
            </a:r>
          </a:p>
          <a:p>
            <a:r>
              <a:rPr lang="en-US" sz="3600">
                <a:solidFill>
                  <a:schemeClr val="tx1">
                    <a:lumMod val="49000"/>
                  </a:schemeClr>
                </a:solidFill>
                <a:ea typeface="Calibri"/>
                <a:cs typeface="Calibri"/>
              </a:rPr>
              <a:t>Feedback and consideration statements were standardized across the state to provide consistency for how divisions can best strengthen their Division Literacy Plan when revisions are submitted in December.</a:t>
            </a:r>
          </a:p>
        </p:txBody>
      </p:sp>
      <p:sp>
        <p:nvSpPr>
          <p:cNvPr id="3" name="Slide Number Placeholder 2">
            <a:extLst>
              <a:ext uri="{FF2B5EF4-FFF2-40B4-BE49-F238E27FC236}">
                <a16:creationId xmlns:a16="http://schemas.microsoft.com/office/drawing/2014/main" id="{17323287-6DF2-7914-502C-5CDAD7BA8D58}"/>
              </a:ext>
            </a:extLst>
          </p:cNvPr>
          <p:cNvSpPr>
            <a:spLocks noGrp="1"/>
          </p:cNvSpPr>
          <p:nvPr>
            <p:ph type="sldNum" sz="quarter" idx="12"/>
          </p:nvPr>
        </p:nvSpPr>
        <p:spPr/>
        <p:txBody>
          <a:bodyPr/>
          <a:lstStyle/>
          <a:p>
            <a:fld id="{B2102BAA-C61A-4A39-BDF1-4340D572B82C}" type="slidenum">
              <a:rPr lang="en-US" smtClean="0"/>
              <a:t>4</a:t>
            </a:fld>
            <a:endParaRPr lang="en-US"/>
          </a:p>
        </p:txBody>
      </p:sp>
    </p:spTree>
    <p:extLst>
      <p:ext uri="{BB962C8B-B14F-4D97-AF65-F5344CB8AC3E}">
        <p14:creationId xmlns:p14="http://schemas.microsoft.com/office/powerpoint/2010/main" val="1940542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FCB48-E5CF-FAF2-12E7-2DB85E144BA5}"/>
              </a:ext>
            </a:extLst>
          </p:cNvPr>
          <p:cNvSpPr>
            <a:spLocks noGrp="1"/>
          </p:cNvSpPr>
          <p:nvPr>
            <p:ph type="title"/>
          </p:nvPr>
        </p:nvSpPr>
        <p:spPr/>
        <p:txBody>
          <a:bodyPr/>
          <a:lstStyle/>
          <a:p>
            <a:r>
              <a:rPr lang="en-US"/>
              <a:t>Overview </a:t>
            </a:r>
          </a:p>
        </p:txBody>
      </p:sp>
      <p:sp>
        <p:nvSpPr>
          <p:cNvPr id="4" name="Content Placeholder 3">
            <a:extLst>
              <a:ext uri="{FF2B5EF4-FFF2-40B4-BE49-F238E27FC236}">
                <a16:creationId xmlns:a16="http://schemas.microsoft.com/office/drawing/2014/main" id="{EFDE3553-9D20-17A3-CBAD-63ED8A5ACE8F}"/>
              </a:ext>
            </a:extLst>
          </p:cNvPr>
          <p:cNvSpPr>
            <a:spLocks noGrp="1"/>
          </p:cNvSpPr>
          <p:nvPr>
            <p:ph idx="1"/>
          </p:nvPr>
        </p:nvSpPr>
        <p:spPr>
          <a:xfrm>
            <a:off x="838200" y="1458930"/>
            <a:ext cx="10896600" cy="4718033"/>
          </a:xfrm>
        </p:spPr>
        <p:txBody>
          <a:bodyPr vert="horz" lIns="91440" tIns="45720" rIns="91440" bIns="45720" rtlCol="0" anchor="t">
            <a:noAutofit/>
          </a:bodyPr>
          <a:lstStyle/>
          <a:p>
            <a:r>
              <a:rPr lang="en-US" sz="2400">
                <a:solidFill>
                  <a:schemeClr val="tx1">
                    <a:lumMod val="49000"/>
                  </a:schemeClr>
                </a:solidFill>
                <a:cs typeface="Calibri"/>
              </a:rPr>
              <a:t>Division best practices and next steps for consideration are categorized by the six sections outlined on the Board of Education approved DLP template:</a:t>
            </a:r>
          </a:p>
          <a:p>
            <a:pPr marL="914400" lvl="1" indent="-457200">
              <a:buAutoNum type="arabicPeriod"/>
            </a:pPr>
            <a:r>
              <a:rPr lang="en-US">
                <a:solidFill>
                  <a:schemeClr val="tx1">
                    <a:lumMod val="49000"/>
                  </a:schemeClr>
                </a:solidFill>
                <a:cs typeface="Calibri"/>
              </a:rPr>
              <a:t>Planning for Comprehensive Communication </a:t>
            </a:r>
          </a:p>
          <a:p>
            <a:pPr marL="914400" lvl="1" indent="-457200">
              <a:buAutoNum type="arabicPeriod"/>
            </a:pPr>
            <a:r>
              <a:rPr lang="en-US">
                <a:solidFill>
                  <a:schemeClr val="tx1">
                    <a:lumMod val="49000"/>
                  </a:schemeClr>
                </a:solidFill>
                <a:cs typeface="Calibri"/>
              </a:rPr>
              <a:t>Selecting High-Quality Instructional Materials </a:t>
            </a:r>
          </a:p>
          <a:p>
            <a:pPr marL="914400" lvl="1" indent="-457200">
              <a:buAutoNum type="arabicPeriod"/>
            </a:pPr>
            <a:r>
              <a:rPr lang="en-US">
                <a:solidFill>
                  <a:schemeClr val="tx1">
                    <a:lumMod val="49000"/>
                  </a:schemeClr>
                </a:solidFill>
                <a:cs typeface="Calibri"/>
              </a:rPr>
              <a:t>Ensuring VLA Evidence-Based Reading Research Training </a:t>
            </a:r>
          </a:p>
          <a:p>
            <a:pPr marL="914400" lvl="1" indent="-457200">
              <a:buAutoNum type="arabicPeriod"/>
            </a:pPr>
            <a:r>
              <a:rPr lang="en-US">
                <a:solidFill>
                  <a:schemeClr val="tx1">
                    <a:lumMod val="49000"/>
                  </a:schemeClr>
                </a:solidFill>
                <a:cs typeface="Calibri"/>
              </a:rPr>
              <a:t>Monitoring Student Assessment and Progress</a:t>
            </a:r>
          </a:p>
          <a:p>
            <a:pPr marL="914400" lvl="1" indent="-457200">
              <a:buAutoNum type="arabicPeriod"/>
            </a:pPr>
            <a:r>
              <a:rPr lang="en-US">
                <a:solidFill>
                  <a:schemeClr val="tx1">
                    <a:lumMod val="49000"/>
                  </a:schemeClr>
                </a:solidFill>
                <a:cs typeface="Calibri"/>
              </a:rPr>
              <a:t>Assessing Division Level Progress</a:t>
            </a:r>
          </a:p>
          <a:p>
            <a:pPr marL="914400" lvl="1" indent="-457200">
              <a:buAutoNum type="arabicPeriod"/>
            </a:pPr>
            <a:r>
              <a:rPr lang="en-US">
                <a:solidFill>
                  <a:schemeClr val="tx1">
                    <a:lumMod val="49000"/>
                  </a:schemeClr>
                </a:solidFill>
                <a:cs typeface="Calibri"/>
              </a:rPr>
              <a:t>Engaging Parents, Caregivers, and Community </a:t>
            </a:r>
          </a:p>
          <a:p>
            <a:r>
              <a:rPr lang="en-US" sz="2400">
                <a:solidFill>
                  <a:schemeClr val="tx1">
                    <a:lumMod val="49000"/>
                  </a:schemeClr>
                </a:solidFill>
                <a:cs typeface="Calibri"/>
              </a:rPr>
              <a:t>The divisions highlighted implementing strong systems and practices are not a comprehensive look at best practices and/or are not alone in these practices, multiple divisions across the Commonwealth are utilizing similar systems and additional practices to improve student literacy within their locality. </a:t>
            </a:r>
          </a:p>
        </p:txBody>
      </p:sp>
      <p:sp>
        <p:nvSpPr>
          <p:cNvPr id="3" name="Slide Number Placeholder 2">
            <a:extLst>
              <a:ext uri="{FF2B5EF4-FFF2-40B4-BE49-F238E27FC236}">
                <a16:creationId xmlns:a16="http://schemas.microsoft.com/office/drawing/2014/main" id="{026CF721-8A2F-E0A3-9EA0-6C6CFC6E1D3A}"/>
              </a:ext>
            </a:extLst>
          </p:cNvPr>
          <p:cNvSpPr>
            <a:spLocks noGrp="1"/>
          </p:cNvSpPr>
          <p:nvPr>
            <p:ph type="sldNum" sz="quarter" idx="12"/>
          </p:nvPr>
        </p:nvSpPr>
        <p:spPr/>
        <p:txBody>
          <a:bodyPr/>
          <a:lstStyle/>
          <a:p>
            <a:fld id="{B2102BAA-C61A-4A39-BDF1-4340D572B82C}" type="slidenum">
              <a:rPr lang="en-US" smtClean="0"/>
              <a:t>5</a:t>
            </a:fld>
            <a:endParaRPr lang="en-US"/>
          </a:p>
        </p:txBody>
      </p:sp>
    </p:spTree>
    <p:extLst>
      <p:ext uri="{BB962C8B-B14F-4D97-AF65-F5344CB8AC3E}">
        <p14:creationId xmlns:p14="http://schemas.microsoft.com/office/powerpoint/2010/main" val="2017351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p:txBody>
          <a:bodyPr/>
          <a:lstStyle/>
          <a:p>
            <a:r>
              <a:rPr lang="en-US"/>
              <a:t>Section 1: </a:t>
            </a:r>
            <a:r>
              <a:rPr lang="en-US" b="1"/>
              <a:t>Planning for Comprehensive Communication</a:t>
            </a:r>
            <a:r>
              <a:rPr lang="en-US"/>
              <a:t> </a:t>
            </a: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6</a:t>
            </a:fld>
            <a:endParaRPr lang="en-US"/>
          </a:p>
        </p:txBody>
      </p:sp>
    </p:spTree>
    <p:extLst>
      <p:ext uri="{BB962C8B-B14F-4D97-AF65-F5344CB8AC3E}">
        <p14:creationId xmlns:p14="http://schemas.microsoft.com/office/powerpoint/2010/main" val="3614739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a:t>Planning for Comprehensive Communication</a:t>
            </a:r>
          </a:p>
        </p:txBody>
      </p:sp>
      <p:graphicFrame>
        <p:nvGraphicFramePr>
          <p:cNvPr id="5" name="Table 4">
            <a:extLst>
              <a:ext uri="{FF2B5EF4-FFF2-40B4-BE49-F238E27FC236}">
                <a16:creationId xmlns:a16="http://schemas.microsoft.com/office/drawing/2014/main" id="{B3E00965-EBB8-D29A-62EA-D39B846EBB2E}"/>
              </a:ext>
            </a:extLst>
          </p:cNvPr>
          <p:cNvGraphicFramePr>
            <a:graphicFrameLocks noGrp="1"/>
          </p:cNvGraphicFramePr>
          <p:nvPr>
            <p:extLst>
              <p:ext uri="{D42A27DB-BD31-4B8C-83A1-F6EECF244321}">
                <p14:modId xmlns:p14="http://schemas.microsoft.com/office/powerpoint/2010/main" val="3766866240"/>
              </p:ext>
            </p:extLst>
          </p:nvPr>
        </p:nvGraphicFramePr>
        <p:xfrm>
          <a:off x="311863" y="1241866"/>
          <a:ext cx="11580674" cy="5394960"/>
        </p:xfrm>
        <a:graphic>
          <a:graphicData uri="http://schemas.openxmlformats.org/drawingml/2006/table">
            <a:tbl>
              <a:tblPr firstRow="1" bandRow="1">
                <a:tableStyleId>{5C22544A-7EE6-4342-B048-85BDC9FD1C3A}</a:tableStyleId>
              </a:tblPr>
              <a:tblGrid>
                <a:gridCol w="7523327">
                  <a:extLst>
                    <a:ext uri="{9D8B030D-6E8A-4147-A177-3AD203B41FA5}">
                      <a16:colId xmlns:a16="http://schemas.microsoft.com/office/drawing/2014/main" val="2473880231"/>
                    </a:ext>
                  </a:extLst>
                </a:gridCol>
                <a:gridCol w="4057347">
                  <a:extLst>
                    <a:ext uri="{9D8B030D-6E8A-4147-A177-3AD203B41FA5}">
                      <a16:colId xmlns:a16="http://schemas.microsoft.com/office/drawing/2014/main" val="3781006189"/>
                    </a:ext>
                  </a:extLst>
                </a:gridCol>
              </a:tblGrid>
              <a:tr h="631208">
                <a:tc>
                  <a:txBody>
                    <a:bodyPr/>
                    <a:lstStyle/>
                    <a:p>
                      <a:r>
                        <a:rPr lang="en-US" sz="3600"/>
                        <a:t>Highlighted Examples: </a:t>
                      </a:r>
                    </a:p>
                  </a:txBody>
                  <a:tcPr/>
                </a:tc>
                <a:tc>
                  <a:txBody>
                    <a:bodyPr/>
                    <a:lstStyle/>
                    <a:p>
                      <a:r>
                        <a:rPr lang="en-US" sz="3600"/>
                        <a:t> Considerations: </a:t>
                      </a:r>
                    </a:p>
                  </a:txBody>
                  <a:tcPr/>
                </a:tc>
                <a:extLst>
                  <a:ext uri="{0D108BD9-81ED-4DB2-BD59-A6C34878D82A}">
                    <a16:rowId xmlns:a16="http://schemas.microsoft.com/office/drawing/2014/main" val="2528045295"/>
                  </a:ext>
                </a:extLst>
              </a:tr>
              <a:tr h="4231105">
                <a:tc>
                  <a:txBody>
                    <a:bodyPr/>
                    <a:lstStyle/>
                    <a:p>
                      <a:pPr marL="285750" lvl="0" indent="-285750">
                        <a:buFont typeface="Arial"/>
                        <a:buChar char="•"/>
                      </a:pPr>
                      <a:r>
                        <a:rPr lang="en-US" b="1"/>
                        <a:t>Arlington Public Schools </a:t>
                      </a:r>
                      <a:r>
                        <a:rPr lang="en-US"/>
                        <a:t>added measurable goals to their Division Literacy Vision and created an ongoing timeline for the 24-25 school year to be utilized in sharing progress towards their goals. </a:t>
                      </a:r>
                      <a:r>
                        <a:rPr lang="en-US" i="1"/>
                        <a:t>("By the end of the 2024-2025 school year, at least 85% of teachers will be implementing our selected high quality instructional materials, interventions and curriculum with fidelity, as measured by school/classroom walkthrough data.") </a:t>
                      </a:r>
                    </a:p>
                    <a:p>
                      <a:pPr marL="0" lvl="0" indent="0">
                        <a:buNone/>
                      </a:pPr>
                      <a:endParaRPr lang="en-US" i="1"/>
                    </a:p>
                    <a:p>
                      <a:pPr marL="285750" lvl="0" indent="-285750">
                        <a:buFont typeface="Arial"/>
                        <a:buChar char="•"/>
                      </a:pPr>
                      <a:r>
                        <a:rPr lang="en-US" b="1"/>
                        <a:t>Bedford County Public Schools</a:t>
                      </a:r>
                      <a:r>
                        <a:rPr lang="en-US"/>
                        <a:t> created a monthly plan to share progress towards goals and resources with families. Additionally Bedford is striving for </a:t>
                      </a:r>
                      <a:r>
                        <a:rPr lang="en-US" i="1"/>
                        <a:t>"By May 2025, 100% of BCPS elementary and middle school classrooms will implement division adopted core instructional materials with integrity as evidenced by classroom walkthrough data." </a:t>
                      </a:r>
                    </a:p>
                    <a:p>
                      <a:pPr marL="0" lvl="0" indent="0">
                        <a:buNone/>
                      </a:pPr>
                      <a:endParaRPr lang="en-US" i="1"/>
                    </a:p>
                    <a:p>
                      <a:pPr marL="285750" lvl="0" indent="-285750">
                        <a:buFont typeface="Arial"/>
                        <a:buChar char="•"/>
                      </a:pPr>
                      <a:r>
                        <a:rPr lang="en-US" b="1"/>
                        <a:t>Botetourt County Public Schools</a:t>
                      </a:r>
                      <a:r>
                        <a:rPr lang="en-US"/>
                        <a:t> shared a timeline for additional stakeholder groups to receive regular updates on literacy progress. BCPS included gifted parents, special education parents, and Title III parents as individual groups. </a:t>
                      </a:r>
                    </a:p>
                  </a:txBody>
                  <a:tcPr/>
                </a:tc>
                <a:tc>
                  <a:txBody>
                    <a:bodyPr/>
                    <a:lstStyle/>
                    <a:p>
                      <a:pPr marL="0" indent="0" algn="l">
                        <a:lnSpc>
                          <a:spcPct val="100000"/>
                        </a:lnSpc>
                        <a:spcBef>
                          <a:spcPts val="0"/>
                        </a:spcBef>
                        <a:spcAft>
                          <a:spcPts val="0"/>
                        </a:spcAft>
                        <a:buFont typeface="Arial"/>
                        <a:buChar char="•"/>
                      </a:pPr>
                      <a:r>
                        <a:rPr lang="en-US" sz="1800" b="0" i="0" u="none" strike="noStrike" noProof="0">
                          <a:solidFill>
                            <a:schemeClr val="tx1"/>
                          </a:solidFill>
                          <a:latin typeface="Calibri"/>
                        </a:rPr>
                        <a:t>Add a quarterly communication tool for school leaders and teachers to communicate progress toward the vision.</a:t>
                      </a:r>
                      <a:endParaRPr lang="en-US" sz="1800">
                        <a:solidFill>
                          <a:schemeClr val="tx1"/>
                        </a:solidFill>
                      </a:endParaRPr>
                    </a:p>
                    <a:p>
                      <a:pPr marL="0" lvl="0" indent="0" algn="l">
                        <a:lnSpc>
                          <a:spcPct val="100000"/>
                        </a:lnSpc>
                        <a:spcBef>
                          <a:spcPts val="0"/>
                        </a:spcBef>
                        <a:spcAft>
                          <a:spcPts val="0"/>
                        </a:spcAft>
                        <a:buNone/>
                      </a:pPr>
                      <a:endParaRPr lang="en-US" sz="1800" b="0" i="0" u="none" strike="noStrike" noProof="0">
                        <a:solidFill>
                          <a:schemeClr val="tx1"/>
                        </a:solidFill>
                        <a:latin typeface="Calibri"/>
                      </a:endParaRPr>
                    </a:p>
                    <a:p>
                      <a:pPr marL="0" lvl="0" indent="0" algn="l">
                        <a:lnSpc>
                          <a:spcPct val="100000"/>
                        </a:lnSpc>
                        <a:spcBef>
                          <a:spcPts val="0"/>
                        </a:spcBef>
                        <a:spcAft>
                          <a:spcPts val="0"/>
                        </a:spcAft>
                        <a:buFont typeface="Arial"/>
                        <a:buChar char="•"/>
                      </a:pPr>
                      <a:r>
                        <a:rPr lang="en-US" sz="1800" b="0" i="0" u="none" strike="noStrike" noProof="0">
                          <a:solidFill>
                            <a:schemeClr val="tx1"/>
                          </a:solidFill>
                          <a:latin typeface="Calibri"/>
                        </a:rPr>
                        <a:t>Add a timeline to share division progress on the literacy vision to your community communication tool, so that community members are aware of progress.</a:t>
                      </a:r>
                      <a:endParaRPr lang="en-US" sz="1800">
                        <a:solidFill>
                          <a:schemeClr val="tx1"/>
                        </a:solidFill>
                      </a:endParaRPr>
                    </a:p>
                  </a:txBody>
                  <a:tcPr/>
                </a:tc>
                <a:extLst>
                  <a:ext uri="{0D108BD9-81ED-4DB2-BD59-A6C34878D82A}">
                    <a16:rowId xmlns:a16="http://schemas.microsoft.com/office/drawing/2014/main" val="1791652526"/>
                  </a:ext>
                </a:extLst>
              </a:tr>
            </a:tbl>
          </a:graphicData>
        </a:graphic>
      </p:graphicFrame>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7</a:t>
            </a:fld>
            <a:endParaRPr lang="en-US"/>
          </a:p>
        </p:txBody>
      </p:sp>
    </p:spTree>
    <p:extLst>
      <p:ext uri="{BB962C8B-B14F-4D97-AF65-F5344CB8AC3E}">
        <p14:creationId xmlns:p14="http://schemas.microsoft.com/office/powerpoint/2010/main" val="1604374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9BF8A-F2A3-6A77-6DCA-924D85EDF774}"/>
              </a:ext>
            </a:extLst>
          </p:cNvPr>
          <p:cNvSpPr>
            <a:spLocks noGrp="1"/>
          </p:cNvSpPr>
          <p:nvPr>
            <p:ph type="title"/>
          </p:nvPr>
        </p:nvSpPr>
        <p:spPr/>
        <p:txBody>
          <a:bodyPr/>
          <a:lstStyle/>
          <a:p>
            <a:r>
              <a:rPr lang="en-US"/>
              <a:t>Section 2: </a:t>
            </a:r>
            <a:r>
              <a:rPr lang="en-US" b="1"/>
              <a:t>Selecting High-Quality Instructional Materials </a:t>
            </a:r>
          </a:p>
        </p:txBody>
      </p:sp>
      <p:sp>
        <p:nvSpPr>
          <p:cNvPr id="4" name="Slide Number Placeholder 3">
            <a:extLst>
              <a:ext uri="{FF2B5EF4-FFF2-40B4-BE49-F238E27FC236}">
                <a16:creationId xmlns:a16="http://schemas.microsoft.com/office/drawing/2014/main" id="{A8C1D20A-DD95-B136-7A0B-2D955011D416}"/>
              </a:ext>
            </a:extLst>
          </p:cNvPr>
          <p:cNvSpPr>
            <a:spLocks noGrp="1"/>
          </p:cNvSpPr>
          <p:nvPr>
            <p:ph type="sldNum" sz="quarter" idx="12"/>
          </p:nvPr>
        </p:nvSpPr>
        <p:spPr/>
        <p:txBody>
          <a:bodyPr/>
          <a:lstStyle/>
          <a:p>
            <a:fld id="{B2102BAA-C61A-4A39-BDF1-4340D572B82C}" type="slidenum">
              <a:rPr lang="en-US" smtClean="0"/>
              <a:t>8</a:t>
            </a:fld>
            <a:endParaRPr lang="en-US"/>
          </a:p>
        </p:txBody>
      </p:sp>
    </p:spTree>
    <p:extLst>
      <p:ext uri="{BB962C8B-B14F-4D97-AF65-F5344CB8AC3E}">
        <p14:creationId xmlns:p14="http://schemas.microsoft.com/office/powerpoint/2010/main" val="2396453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0CA5184-FF61-5E35-D027-B5B8B484F9C4}"/>
              </a:ext>
            </a:extLst>
          </p:cNvPr>
          <p:cNvSpPr>
            <a:spLocks noGrp="1"/>
          </p:cNvSpPr>
          <p:nvPr>
            <p:ph type="title"/>
          </p:nvPr>
        </p:nvSpPr>
        <p:spPr/>
        <p:txBody>
          <a:bodyPr>
            <a:normAutofit fontScale="90000"/>
          </a:bodyPr>
          <a:lstStyle/>
          <a:p>
            <a:r>
              <a:rPr lang="en-US" dirty="0"/>
              <a:t>Selecting High-Quality Instructional Materials </a:t>
            </a:r>
          </a:p>
        </p:txBody>
      </p:sp>
      <p:graphicFrame>
        <p:nvGraphicFramePr>
          <p:cNvPr id="6" name="Table 5">
            <a:extLst>
              <a:ext uri="{FF2B5EF4-FFF2-40B4-BE49-F238E27FC236}">
                <a16:creationId xmlns:a16="http://schemas.microsoft.com/office/drawing/2014/main" id="{06AD2941-9AB8-9096-B36E-1856EE3D7581}"/>
              </a:ext>
            </a:extLst>
          </p:cNvPr>
          <p:cNvGraphicFramePr>
            <a:graphicFrameLocks noGrp="1"/>
          </p:cNvGraphicFramePr>
          <p:nvPr>
            <p:extLst>
              <p:ext uri="{D42A27DB-BD31-4B8C-83A1-F6EECF244321}">
                <p14:modId xmlns:p14="http://schemas.microsoft.com/office/powerpoint/2010/main" val="4162585590"/>
              </p:ext>
            </p:extLst>
          </p:nvPr>
        </p:nvGraphicFramePr>
        <p:xfrm>
          <a:off x="432179" y="1455761"/>
          <a:ext cx="11580677" cy="2926080"/>
        </p:xfrm>
        <a:graphic>
          <a:graphicData uri="http://schemas.openxmlformats.org/drawingml/2006/table">
            <a:tbl>
              <a:tblPr firstRow="1" bandRow="1">
                <a:tableStyleId>{5C22544A-7EE6-4342-B048-85BDC9FD1C3A}</a:tableStyleId>
              </a:tblPr>
              <a:tblGrid>
                <a:gridCol w="8018059">
                  <a:extLst>
                    <a:ext uri="{9D8B030D-6E8A-4147-A177-3AD203B41FA5}">
                      <a16:colId xmlns:a16="http://schemas.microsoft.com/office/drawing/2014/main" val="2473880231"/>
                    </a:ext>
                  </a:extLst>
                </a:gridCol>
                <a:gridCol w="3562618">
                  <a:extLst>
                    <a:ext uri="{9D8B030D-6E8A-4147-A177-3AD203B41FA5}">
                      <a16:colId xmlns:a16="http://schemas.microsoft.com/office/drawing/2014/main" val="3781006189"/>
                    </a:ext>
                  </a:extLst>
                </a:gridCol>
              </a:tblGrid>
              <a:tr h="631208">
                <a:tc>
                  <a:txBody>
                    <a:bodyPr/>
                    <a:lstStyle/>
                    <a:p>
                      <a:pPr lvl="0" algn="l">
                        <a:lnSpc>
                          <a:spcPct val="100000"/>
                        </a:lnSpc>
                        <a:spcBef>
                          <a:spcPts val="0"/>
                        </a:spcBef>
                        <a:spcAft>
                          <a:spcPts val="0"/>
                        </a:spcAft>
                        <a:buNone/>
                      </a:pPr>
                      <a:r>
                        <a:rPr lang="en-US" sz="3500" b="1" i="0" u="none" strike="noStrike" noProof="0">
                          <a:solidFill>
                            <a:srgbClr val="FFFFFF"/>
                          </a:solidFill>
                          <a:latin typeface="Calibri"/>
                        </a:rPr>
                        <a:t>Highlighted Examples: </a:t>
                      </a:r>
                    </a:p>
                  </a:txBody>
                  <a:tcPr/>
                </a:tc>
                <a:tc>
                  <a:txBody>
                    <a:bodyPr/>
                    <a:lstStyle/>
                    <a:p>
                      <a:pPr lvl="0">
                        <a:buNone/>
                      </a:pPr>
                      <a:r>
                        <a:rPr lang="en-US" sz="3600"/>
                        <a:t>Considerations: </a:t>
                      </a:r>
                    </a:p>
                  </a:txBody>
                  <a:tcPr/>
                </a:tc>
                <a:extLst>
                  <a:ext uri="{0D108BD9-81ED-4DB2-BD59-A6C34878D82A}">
                    <a16:rowId xmlns:a16="http://schemas.microsoft.com/office/drawing/2014/main" val="2528045295"/>
                  </a:ext>
                </a:extLst>
              </a:tr>
              <a:tr h="989418">
                <a:tc>
                  <a:txBody>
                    <a:bodyPr/>
                    <a:lstStyle/>
                    <a:p>
                      <a:pPr marL="285750" indent="-285750">
                        <a:buFont typeface="Arial"/>
                        <a:buChar char="•"/>
                      </a:pPr>
                      <a:r>
                        <a:rPr lang="en-US" b="1"/>
                        <a:t>Falls Church City Public Schools</a:t>
                      </a:r>
                      <a:r>
                        <a:rPr lang="en-US" b="0"/>
                        <a:t> identified the need to use the 2024 English </a:t>
                      </a:r>
                      <a:r>
                        <a:rPr lang="en-US" b="0" i="1"/>
                        <a:t>Standards of Learning</a:t>
                      </a:r>
                      <a:r>
                        <a:rPr lang="en-US" b="0"/>
                        <a:t> alongside their selected core instructional materials. Additionally, FCCPS identified which supplemental materials each individual special populations group of students would be utilizing to support instruction. </a:t>
                      </a:r>
                    </a:p>
                    <a:p>
                      <a:pPr marL="0" lvl="0" indent="0">
                        <a:buNone/>
                      </a:pPr>
                      <a:endParaRPr lang="en-US" b="0"/>
                    </a:p>
                    <a:p>
                      <a:pPr marL="285750" lvl="0" indent="-285750">
                        <a:buFont typeface="Arial"/>
                        <a:buChar char="•"/>
                      </a:pPr>
                      <a:r>
                        <a:rPr lang="en-US" b="1"/>
                        <a:t>Bedford County Public Schools</a:t>
                      </a:r>
                      <a:r>
                        <a:rPr lang="en-US" b="0"/>
                        <a:t> included a breakdown of the K-5 literacy block to ensure that all stakeholders had a transparent view of students receiving all components of literacy instruction. </a:t>
                      </a:r>
                    </a:p>
                  </a:txBody>
                  <a:tcPr/>
                </a:tc>
                <a:tc>
                  <a:txBody>
                    <a:bodyPr/>
                    <a:lstStyle/>
                    <a:p>
                      <a:pPr marL="285750" lvl="0" indent="-285750" algn="l">
                        <a:lnSpc>
                          <a:spcPct val="100000"/>
                        </a:lnSpc>
                        <a:spcBef>
                          <a:spcPts val="0"/>
                        </a:spcBef>
                        <a:spcAft>
                          <a:spcPts val="0"/>
                        </a:spcAft>
                        <a:buFont typeface="Arial"/>
                        <a:buChar char="•"/>
                      </a:pPr>
                      <a:r>
                        <a:rPr lang="en-US" sz="1800" b="0" i="0" u="none" strike="noStrike" noProof="0" dirty="0">
                          <a:solidFill>
                            <a:schemeClr val="tx1"/>
                          </a:solidFill>
                          <a:latin typeface="Calibri"/>
                        </a:rPr>
                        <a:t>Identify the specific special population that is being served for each supplemental material. </a:t>
                      </a:r>
                      <a:endParaRPr lang="en-US" sz="1800" b="0" dirty="0">
                        <a:solidFill>
                          <a:schemeClr val="tx1"/>
                        </a:solidFill>
                      </a:endParaRPr>
                    </a:p>
                  </a:txBody>
                  <a:tcPr/>
                </a:tc>
                <a:extLst>
                  <a:ext uri="{0D108BD9-81ED-4DB2-BD59-A6C34878D82A}">
                    <a16:rowId xmlns:a16="http://schemas.microsoft.com/office/drawing/2014/main" val="1791652526"/>
                  </a:ext>
                </a:extLst>
              </a:tr>
            </a:tbl>
          </a:graphicData>
        </a:graphic>
      </p:graphicFrame>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9</a:t>
            </a:fld>
            <a:endParaRPr lang="en-US"/>
          </a:p>
        </p:txBody>
      </p:sp>
    </p:spTree>
    <p:extLst>
      <p:ext uri="{BB962C8B-B14F-4D97-AF65-F5344CB8AC3E}">
        <p14:creationId xmlns:p14="http://schemas.microsoft.com/office/powerpoint/2010/main" val="3555426109"/>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5BE2C31F02CA4C8349DCBB00757A7A" ma:contentTypeVersion="4" ma:contentTypeDescription="Create a new document." ma:contentTypeScope="" ma:versionID="26833fc2cd71cdb74f2ff5921791fdfb">
  <xsd:schema xmlns:xsd="http://www.w3.org/2001/XMLSchema" xmlns:xs="http://www.w3.org/2001/XMLSchema" xmlns:p="http://schemas.microsoft.com/office/2006/metadata/properties" xmlns:ns2="2434c57d-8a49-4ff6-9d84-5efd2042df38" targetNamespace="http://schemas.microsoft.com/office/2006/metadata/properties" ma:root="true" ma:fieldsID="8f20c08c6281ad5b589b0ad9e24231fa" ns2:_="">
    <xsd:import namespace="2434c57d-8a49-4ff6-9d84-5efd2042df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34c57d-8a49-4ff6-9d84-5efd2042df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42AD12-2A16-4272-8343-059CCA4C660B}">
  <ds:schemaRefs>
    <ds:schemaRef ds:uri="2434c57d-8a49-4ff6-9d84-5efd2042df3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87A9B3F-3566-4850-A246-4BFBDE14D197}">
  <ds:schemaRefs>
    <ds:schemaRef ds:uri="http://schemas.microsoft.com/sharepoint/v3/contenttype/forms"/>
  </ds:schemaRefs>
</ds:datastoreItem>
</file>

<file path=customXml/itemProps3.xml><?xml version="1.0" encoding="utf-8"?>
<ds:datastoreItem xmlns:ds="http://schemas.openxmlformats.org/officeDocument/2006/customXml" ds:itemID="{D407E985-DA58-481B-BE71-E3E42014049E}">
  <ds:schemaRefs>
    <ds:schemaRef ds:uri="2434c57d-8a49-4ff6-9d84-5efd2042df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1342</Words>
  <Application>Microsoft Office PowerPoint</Application>
  <PresentationFormat>Widescreen</PresentationFormat>
  <Paragraphs>137</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Courier New</vt:lpstr>
      <vt:lpstr>Georgia</vt:lpstr>
      <vt:lpstr>Office Theme</vt:lpstr>
      <vt:lpstr>Division Literacy Plans </vt:lpstr>
      <vt:lpstr>The Division Literacy Plan (DLP) </vt:lpstr>
      <vt:lpstr>Samples from across the commonwealth</vt:lpstr>
      <vt:lpstr>Importance of information shared </vt:lpstr>
      <vt:lpstr>Overview </vt:lpstr>
      <vt:lpstr>Section 1: Planning for Comprehensive Communication </vt:lpstr>
      <vt:lpstr>Planning for Comprehensive Communication</vt:lpstr>
      <vt:lpstr>Section 2: Selecting High-Quality Instructional Materials </vt:lpstr>
      <vt:lpstr>Selecting High-Quality Instructional Materials </vt:lpstr>
      <vt:lpstr>Section 3: Ensuring Virginia Literacy Act Evidence-Based Reading Research Training</vt:lpstr>
      <vt:lpstr>Evidence-Based Reading Research Training</vt:lpstr>
      <vt:lpstr>Section 4: Monitoring Student Assessment and Progress </vt:lpstr>
      <vt:lpstr>Monitoring Student Assessment &amp; Progress </vt:lpstr>
      <vt:lpstr>Section 5: Assessing Division Level Progress  </vt:lpstr>
      <vt:lpstr>Assessing Division Level Progress</vt:lpstr>
      <vt:lpstr>Section 6: Engaging Parents, Caregivers, and Community</vt:lpstr>
      <vt:lpstr>Engaging Parents, Caregivers, and Community</vt:lpstr>
      <vt:lpstr>What's Next? </vt:lpstr>
      <vt:lpstr>Resubmission</vt:lpstr>
      <vt:lpstr>Keep in Touch: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Goes Here</dc:title>
  <dc:subject/>
  <dc:creator>Virginia Department of Education</dc:creator>
  <cp:keywords/>
  <dc:description/>
  <cp:lastModifiedBy>Mcmillen, Emily (DOE)</cp:lastModifiedBy>
  <cp:revision>3</cp:revision>
  <dcterms:created xsi:type="dcterms:W3CDTF">2022-07-20T12:39:39Z</dcterms:created>
  <dcterms:modified xsi:type="dcterms:W3CDTF">2024-10-16T13:28:40Z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0x010100905BE2C31F02CA4C8349DCBB00757A7A</vt:lpwstr>
  </property>
  <property fmtid="{D5CDD505-2E9C-101B-9397-08002B2CF9AE}" pid="3" name="FileHash">
    <vt:lpwstr>bd6024ba9092d43b2cbeeceddbb3781f74355514</vt:lpwstr>
  </property>
  <property fmtid="{D5CDD505-2E9C-101B-9397-08002B2CF9AE}" pid="4" name="Order">
    <vt:r8>40600</vt:r8>
  </property>
  <property fmtid="{D5CDD505-2E9C-101B-9397-08002B2CF9AE}" pid="5" name="CloudMigratorOriginId">
    <vt:lpwstr>1voe_kc8VRRDPk9RmKKH-mpKC64Fr0ipY</vt:lpwstr>
  </property>
  <property fmtid="{D5CDD505-2E9C-101B-9397-08002B2CF9AE}" pid="6" name="SharedWithUsers">
    <vt:lpwstr>165;#Hollins, Samantha (DOE)</vt:lpwstr>
  </property>
  <property fmtid="{D5CDD505-2E9C-101B-9397-08002B2CF9AE}" pid="7" name="ComplianceAssetId">
    <vt:lpwstr/>
  </property>
  <property fmtid="{D5CDD505-2E9C-101B-9397-08002B2CF9AE}" pid="8" name="_activity">
    <vt:lpwstr>{"FileActivityType":"9","FileActivityTimeStamp":"2024-01-11T20:47:00.400Z","FileActivityUsersOnPage":[{"DisplayName":"Jackson, Crystal (DOE)","Id":"crystal.jackson@doe.virginia.gov"},{"DisplayName":"Rickey, Melissa (DOE)","Id":"melissa.rickey@doe.virginia.gov"}],"FileActivityNavigationId":null}</vt:lpwstr>
  </property>
  <property fmtid="{D5CDD505-2E9C-101B-9397-08002B2CF9AE}" pid="9" name="_ExtendedDescription">
    <vt:lpwstr/>
  </property>
  <property fmtid="{D5CDD505-2E9C-101B-9397-08002B2CF9AE}" pid="10" name="CloudMigratorVersion">
    <vt:lpwstr>3.38.17.0</vt:lpwstr>
  </property>
  <property fmtid="{D5CDD505-2E9C-101B-9397-08002B2CF9AE}" pid="11" name="TriggerFlowInfo">
    <vt:lpwstr/>
  </property>
  <property fmtid="{D5CDD505-2E9C-101B-9397-08002B2CF9AE}" pid="12" name="_SharedFileIndex">
    <vt:lpwstr/>
  </property>
  <property fmtid="{D5CDD505-2E9C-101B-9397-08002B2CF9AE}" pid="13" name="_SourceUrl">
    <vt:lpwstr/>
  </property>
</Properties>
</file>