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4"/>
  </p:sldMasterIdLst>
  <p:notesMasterIdLst>
    <p:notesMasterId r:id="rId13"/>
  </p:notesMasterIdLst>
  <p:sldIdLst>
    <p:sldId id="256" r:id="rId5"/>
    <p:sldId id="268" r:id="rId6"/>
    <p:sldId id="271" r:id="rId7"/>
    <p:sldId id="272" r:id="rId8"/>
    <p:sldId id="273" r:id="rId9"/>
    <p:sldId id="274" r:id="rId10"/>
    <p:sldId id="275" r:id="rId11"/>
    <p:sldId id="27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555555"/>
    <a:srgbClr val="1A4480"/>
    <a:srgbClr val="3E5B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07" d="100"/>
          <a:sy n="107" d="100"/>
        </p:scale>
        <p:origin x="714"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70128E-993C-4902-8012-4837AFDCDFE9}" type="datetimeFigureOut">
              <a:rPr lang="en-US" smtClean="0"/>
              <a:t>7/15/2024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DDDA28-A9E5-470C-8A90-D17729306CEC}" type="slidenum">
              <a:rPr lang="en-US" smtClean="0"/>
              <a:t>‹#›</a:t>
            </a:fld>
            <a:endParaRPr lang="en-US"/>
          </a:p>
        </p:txBody>
      </p:sp>
    </p:spTree>
    <p:extLst>
      <p:ext uri="{BB962C8B-B14F-4D97-AF65-F5344CB8AC3E}">
        <p14:creationId xmlns:p14="http://schemas.microsoft.com/office/powerpoint/2010/main" val="3834701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DDDA28-A9E5-470C-8A90-D17729306CEC}" type="slidenum">
              <a:rPr lang="en-US" smtClean="0"/>
              <a:t>7</a:t>
            </a:fld>
            <a:endParaRPr lang="en-US"/>
          </a:p>
        </p:txBody>
      </p:sp>
    </p:spTree>
    <p:extLst>
      <p:ext uri="{BB962C8B-B14F-4D97-AF65-F5344CB8AC3E}">
        <p14:creationId xmlns:p14="http://schemas.microsoft.com/office/powerpoint/2010/main" val="21147298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410D7D0-E191-4C83-8A0F-12414189B1E3}" type="datetime1">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pic>
        <p:nvPicPr>
          <p:cNvPr id="9" name="Picture 8" descr="Virginia Department of Education Logo">
            <a:extLst>
              <a:ext uri="{FF2B5EF4-FFF2-40B4-BE49-F238E27FC236}">
                <a16:creationId xmlns:a16="http://schemas.microsoft.com/office/drawing/2014/main" id="{E906BC5D-AD27-F662-9404-B2ABC255B9A8}"/>
              </a:ext>
            </a:extLst>
          </p:cNvPr>
          <p:cNvPicPr>
            <a:picLocks noChangeAspect="1"/>
          </p:cNvPicPr>
          <p:nvPr userDrawn="1"/>
        </p:nvPicPr>
        <p:blipFill>
          <a:blip r:embed="rId2" cstate="print">
            <a:alphaModFix amt="20000"/>
            <a:extLst>
              <a:ext uri="{28A0092B-C50C-407E-A947-70E740481C1C}">
                <a14:useLocalDpi xmlns:a14="http://schemas.microsoft.com/office/drawing/2010/main" val="0"/>
              </a:ext>
            </a:extLst>
          </a:blip>
          <a:srcRect/>
          <a:stretch/>
        </p:blipFill>
        <p:spPr>
          <a:xfrm>
            <a:off x="4748713" y="1870364"/>
            <a:ext cx="6809373" cy="4668548"/>
          </a:xfrm>
          <a:prstGeom prst="rect">
            <a:avLst/>
          </a:prstGeom>
        </p:spPr>
      </p:pic>
    </p:spTree>
    <p:extLst>
      <p:ext uri="{BB962C8B-B14F-4D97-AF65-F5344CB8AC3E}">
        <p14:creationId xmlns:p14="http://schemas.microsoft.com/office/powerpoint/2010/main" val="1054030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BD541-267A-DAF0-C4B8-B92F657E07DD}"/>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a:t>Click to edit Master title style</a:t>
            </a:r>
          </a:p>
        </p:txBody>
      </p:sp>
      <p:sp>
        <p:nvSpPr>
          <p:cNvPr id="5" name="Date Placeholder 4"/>
          <p:cNvSpPr>
            <a:spLocks noGrp="1"/>
          </p:cNvSpPr>
          <p:nvPr>
            <p:ph type="dt" sz="half" idx="10"/>
          </p:nvPr>
        </p:nvSpPr>
        <p:spPr/>
        <p:txBody>
          <a:bodyPr/>
          <a:lstStyle/>
          <a:p>
            <a:fld id="{F06C96A5-1280-4BBD-93AB-AD67D678B93B}" type="datetime1">
              <a:rPr lang="en-US" smtClean="0"/>
              <a:t>7/15/2024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Content Placeholder 2"/>
          <p:cNvSpPr>
            <a:spLocks noGrp="1"/>
          </p:cNvSpPr>
          <p:nvPr>
            <p:ph sz="half" idx="1"/>
          </p:nvPr>
        </p:nvSpPr>
        <p:spPr>
          <a:xfrm>
            <a:off x="838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3"/>
          <p:cNvSpPr>
            <a:spLocks noGrp="1"/>
          </p:cNvSpPr>
          <p:nvPr>
            <p:ph sz="half" idx="2"/>
          </p:nvPr>
        </p:nvSpPr>
        <p:spPr>
          <a:xfrm>
            <a:off x="6172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391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E2590-EA3D-2431-8ECC-6E434A51295E}"/>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80D8FE-4F26-421C-BC9E-A31C57605D1F}" type="datetime1">
              <a:rPr lang="en-US" smtClean="0"/>
              <a:t>7/15/2024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344165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1B387-EEF6-85E8-878F-7654D7B03C94}"/>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80D8FE-4F26-421C-BC9E-A31C57605D1F}" type="datetime1">
              <a:rPr lang="en-US" smtClean="0"/>
              <a:t>7/15/2024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832358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5D157-36F0-A5D1-DE89-F14DFFE208CB}"/>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17859DFB-BBD1-424E-8E61-D0F07BC8954A}" type="datetime1">
              <a:rPr lang="en-US" smtClean="0"/>
              <a:t>7/15/2024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4126667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1DC38-4FAD-4906-B701-8C1D07FFDAE2}" type="datetime1">
              <a:rPr lang="en-US" smtClean="0"/>
              <a:t>7/15/2024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4318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C962E0-DFCC-480B-934F-571908404525}" type="datetime1">
              <a:rPr lang="en-US" smtClean="0"/>
              <a:t>7/15/2024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611398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7/15/2024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8677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7/15/2024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Picture Placeholder 2"/>
          <p:cNvSpPr>
            <a:spLocks noGrp="1"/>
          </p:cNvSpPr>
          <p:nvPr>
            <p:ph type="pic" idx="13"/>
          </p:nvPr>
        </p:nvSpPr>
        <p:spPr>
          <a:xfrm>
            <a:off x="5183188" y="3451509"/>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 name="Picture Placeholder 2"/>
          <p:cNvSpPr>
            <a:spLocks noGrp="1"/>
          </p:cNvSpPr>
          <p:nvPr>
            <p:ph type="pic" idx="14"/>
          </p:nvPr>
        </p:nvSpPr>
        <p:spPr>
          <a:xfrm>
            <a:off x="8383588" y="3451508"/>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776831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38201" y="1130909"/>
            <a:ext cx="10515600" cy="2387600"/>
          </a:xfrm>
        </p:spPr>
        <p:txBody>
          <a:bodyPr anchor="b"/>
          <a:lstStyle>
            <a:lvl1pPr algn="ctr">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04C249E-D282-4660-885A-F74A817FB28E}" type="datetime1">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81739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E2D3C0D-AEE8-4C37-B586-2E02B9B135CF}" type="datetime1">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pic>
        <p:nvPicPr>
          <p:cNvPr id="10" name="Picture 9" descr="Virginia Department of Education Logo">
            <a:extLst>
              <a:ext uri="{FF2B5EF4-FFF2-40B4-BE49-F238E27FC236}">
                <a16:creationId xmlns:a16="http://schemas.microsoft.com/office/drawing/2014/main" id="{E76F52DC-2E4B-4FD5-C42F-3F0A82DA81A1}"/>
              </a:ext>
            </a:extLst>
          </p:cNvPr>
          <p:cNvPicPr>
            <a:picLocks noChangeAspect="1"/>
          </p:cNvPicPr>
          <p:nvPr userDrawn="1"/>
        </p:nvPicPr>
        <p:blipFill>
          <a:blip r:embed="rId2" cstate="print">
            <a:alphaModFix amt="20000"/>
            <a:extLst>
              <a:ext uri="{28A0092B-C50C-407E-A947-70E740481C1C}">
                <a14:useLocalDpi xmlns:a14="http://schemas.microsoft.com/office/drawing/2010/main" val="0"/>
              </a:ext>
            </a:extLst>
          </a:blip>
          <a:stretch>
            <a:fillRect/>
          </a:stretch>
        </p:blipFill>
        <p:spPr>
          <a:xfrm>
            <a:off x="4710544" y="1513195"/>
            <a:ext cx="6982767" cy="4787427"/>
          </a:xfrm>
          <a:prstGeom prst="rect">
            <a:avLst/>
          </a:prstGeom>
        </p:spPr>
      </p:pic>
    </p:spTree>
    <p:extLst>
      <p:ext uri="{BB962C8B-B14F-4D97-AF65-F5344CB8AC3E}">
        <p14:creationId xmlns:p14="http://schemas.microsoft.com/office/powerpoint/2010/main" val="11581738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bg>
      <p:bgPr>
        <a:gradFill rotWithShape="1">
          <a:gsLst>
            <a:gs pos="0">
              <a:srgbClr val="3E5B91"/>
            </a:gs>
            <a:gs pos="50000">
              <a:srgbClr val="1A4480"/>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10515600" cy="2387600"/>
          </a:xfrm>
        </p:spPr>
        <p:txBody>
          <a:bodyPr anchor="b"/>
          <a:lstStyle>
            <a:lvl1pPr algn="ctr">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181799C-EA78-4FD4-8B5A-E18EB096E5C6}" type="datetime1">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87849773"/>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BD67D3E-DC23-56D0-E49A-79F87FFEB4C8}"/>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2A720E70-56EB-42D6-915F-EA4C717EB9E4}" type="datetime1">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16124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8566EF1-4ABD-9736-83E3-A0AB60E23EF0}"/>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a:t>Click to edit Master title style</a:t>
            </a:r>
          </a:p>
        </p:txBody>
      </p:sp>
      <p:sp>
        <p:nvSpPr>
          <p:cNvPr id="3"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720E70-56EB-42D6-915F-EA4C717EB9E4}" type="datetime1">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4088696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369611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Section Header">
    <p:bg>
      <p:bgPr>
        <a:gradFill flip="none" rotWithShape="1">
          <a:gsLst>
            <a:gs pos="0">
              <a:schemeClr val="tx1"/>
            </a:gs>
            <a:gs pos="50000">
              <a:srgbClr val="1A4480"/>
            </a:gs>
            <a:gs pos="100000">
              <a:srgbClr val="3E5B91"/>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56991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E0B6B-6944-E12E-832D-39E6B070307C}"/>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3" name="Content Placeholder 2"/>
          <p:cNvSpPr>
            <a:spLocks noGrp="1"/>
          </p:cNvSpPr>
          <p:nvPr>
            <p:ph sz="half" idx="1"/>
          </p:nvPr>
        </p:nvSpPr>
        <p:spPr>
          <a:xfrm>
            <a:off x="838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06C96A5-1280-4BBD-93AB-AD67D678B93B}" type="datetime1">
              <a:rPr lang="en-US" smtClean="0"/>
              <a:t>7/15/2024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595260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F71C4-ABB1-43BF-A1B6-165F4DBACD94}" type="datetime1">
              <a:rPr lang="en-US" smtClean="0"/>
              <a:t>7/15/2024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02BAA-C61A-4A39-BDF1-4340D572B82C}" type="slidenum">
              <a:rPr lang="en-US" smtClean="0"/>
              <a:t>‹#›</a:t>
            </a:fld>
            <a:endParaRPr lang="en-US"/>
          </a:p>
        </p:txBody>
      </p:sp>
    </p:spTree>
    <p:extLst>
      <p:ext uri="{BB962C8B-B14F-4D97-AF65-F5344CB8AC3E}">
        <p14:creationId xmlns:p14="http://schemas.microsoft.com/office/powerpoint/2010/main" val="2468087798"/>
      </p:ext>
    </p:extLst>
  </p:cSld>
  <p:clrMap bg1="lt1" tx1="dk1" bg2="lt2" tx2="dk2" accent1="accent1" accent2="accent2" accent3="accent3" accent4="accent4" accent5="accent5" accent6="accent6" hlink="hlink" folHlink="folHlink"/>
  <p:sldLayoutIdLst>
    <p:sldLayoutId id="2147483673" r:id="rId1"/>
    <p:sldLayoutId id="2147483685" r:id="rId2"/>
    <p:sldLayoutId id="2147483684" r:id="rId3"/>
    <p:sldLayoutId id="2147483686" r:id="rId4"/>
    <p:sldLayoutId id="2147483674" r:id="rId5"/>
    <p:sldLayoutId id="2147483687" r:id="rId6"/>
    <p:sldLayoutId id="2147483675" r:id="rId7"/>
    <p:sldLayoutId id="2147483691" r:id="rId8"/>
    <p:sldLayoutId id="2147483676" r:id="rId9"/>
    <p:sldLayoutId id="2147483689" r:id="rId10"/>
    <p:sldLayoutId id="2147483677" r:id="rId11"/>
    <p:sldLayoutId id="2147483690" r:id="rId12"/>
    <p:sldLayoutId id="2147483678" r:id="rId13"/>
    <p:sldLayoutId id="2147483679" r:id="rId14"/>
    <p:sldLayoutId id="2147483680" r:id="rId15"/>
    <p:sldLayoutId id="2147483681" r:id="rId16"/>
    <p:sldLayoutId id="2147483688"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rgbClr val="555555"/>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Calibri" panose="020F0502020204030204" pitchFamily="34" charset="0"/>
        <a:buChar char="-"/>
        <a:defRPr sz="2400" kern="1200">
          <a:solidFill>
            <a:srgbClr val="555555"/>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65000"/>
        <a:buFont typeface="Courier New" panose="02070309020205020404" pitchFamily="49" charset="0"/>
        <a:buChar char="o"/>
        <a:defRPr sz="2000" kern="1200">
          <a:solidFill>
            <a:srgbClr val="555555"/>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555555"/>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Calibri" panose="020F0502020204030204" pitchFamily="34" charset="0"/>
        <a:buChar char="-"/>
        <a:defRPr sz="18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leg1.state.va.us/cgi-bin/legp504.exe?000+cod+22.1-212.5"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leg1.state.va.us/cgi-bin/legp504.exe?000+cod+22.1-212.8" TargetMode="External"/><Relationship Id="rId2" Type="http://schemas.openxmlformats.org/officeDocument/2006/relationships/hyperlink" Target="http://leg1.state.va.us/cgi-bin/legp504.exe?000+cod+22.1-212.9" TargetMode="Externa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law.lis.virginia.gov/vacodefull/title22.1/chapter13/article1.2/"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7410061" cy="2387600"/>
          </a:xfrm>
        </p:spPr>
        <p:txBody>
          <a:bodyPr>
            <a:normAutofit fontScale="90000"/>
          </a:bodyPr>
          <a:lstStyle/>
          <a:p>
            <a:r>
              <a:rPr lang="en-US"/>
              <a:t>Charter School Standing Committee Roles and Responsibilities</a:t>
            </a:r>
          </a:p>
        </p:txBody>
      </p:sp>
      <p:sp>
        <p:nvSpPr>
          <p:cNvPr id="3" name="Subtitle 2"/>
          <p:cNvSpPr>
            <a:spLocks noGrp="1"/>
          </p:cNvSpPr>
          <p:nvPr>
            <p:ph type="subTitle" idx="1"/>
          </p:nvPr>
        </p:nvSpPr>
        <p:spPr/>
        <p:txBody>
          <a:bodyPr/>
          <a:lstStyle/>
          <a:p>
            <a:r>
              <a:rPr lang="en-US"/>
              <a:t>July 16, 2024</a:t>
            </a:r>
          </a:p>
        </p:txBody>
      </p:sp>
      <p:sp>
        <p:nvSpPr>
          <p:cNvPr id="4" name="Slide Number Placeholder 3"/>
          <p:cNvSpPr>
            <a:spLocks noGrp="1"/>
          </p:cNvSpPr>
          <p:nvPr>
            <p:ph type="sldNum" sz="quarter" idx="12"/>
          </p:nvPr>
        </p:nvSpPr>
        <p:spPr/>
        <p:txBody>
          <a:bodyPr/>
          <a:lstStyle/>
          <a:p>
            <a:fld id="{B2102BAA-C61A-4A39-BDF1-4340D572B82C}" type="slidenum">
              <a:rPr lang="en-US" smtClean="0"/>
              <a:t>1</a:t>
            </a:fld>
            <a:endParaRPr lang="en-US"/>
          </a:p>
        </p:txBody>
      </p:sp>
    </p:spTree>
    <p:extLst>
      <p:ext uri="{BB962C8B-B14F-4D97-AF65-F5344CB8AC3E}">
        <p14:creationId xmlns:p14="http://schemas.microsoft.com/office/powerpoint/2010/main" val="631499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BDE44-0E2E-5DEA-5547-C3F92E69DC68}"/>
              </a:ext>
            </a:extLst>
          </p:cNvPr>
          <p:cNvSpPr>
            <a:spLocks noGrp="1"/>
          </p:cNvSpPr>
          <p:nvPr>
            <p:ph type="title"/>
          </p:nvPr>
        </p:nvSpPr>
        <p:spPr/>
        <p:txBody>
          <a:bodyPr>
            <a:normAutofit/>
          </a:bodyPr>
          <a:lstStyle/>
          <a:p>
            <a:r>
              <a:rPr lang="en-US"/>
              <a:t>Statutory Overview</a:t>
            </a:r>
          </a:p>
        </p:txBody>
      </p:sp>
      <p:sp>
        <p:nvSpPr>
          <p:cNvPr id="3" name="Content Placeholder 2">
            <a:extLst>
              <a:ext uri="{FF2B5EF4-FFF2-40B4-BE49-F238E27FC236}">
                <a16:creationId xmlns:a16="http://schemas.microsoft.com/office/drawing/2014/main" id="{C618B58E-6C32-D557-5E53-11EB8A99D5E9}"/>
              </a:ext>
            </a:extLst>
          </p:cNvPr>
          <p:cNvSpPr>
            <a:spLocks noGrp="1"/>
          </p:cNvSpPr>
          <p:nvPr>
            <p:ph idx="1"/>
          </p:nvPr>
        </p:nvSpPr>
        <p:spPr/>
        <p:txBody>
          <a:bodyPr/>
          <a:lstStyle/>
          <a:p>
            <a:r>
              <a:rPr lang="en-US">
                <a:effectLst/>
                <a:hlinkClick r:id="rId2" tooltip="http://leg1.state.va.us/cgi-bin/legp504.exe?000+cod+22.1-212.5"/>
              </a:rPr>
              <a:t>Section 22.1-212.5</a:t>
            </a:r>
            <a:r>
              <a:rPr lang="en-US">
                <a:effectLst/>
              </a:rPr>
              <a:t> defines a public charter school as “a public, nonreligious, or non-home-based alternative school located </a:t>
            </a:r>
            <a:r>
              <a:rPr lang="en-US" b="1">
                <a:effectLst/>
              </a:rPr>
              <a:t>within a public school division</a:t>
            </a:r>
            <a:r>
              <a:rPr lang="en-US">
                <a:effectLst/>
              </a:rPr>
              <a:t>. A public charter school may be created as a new public school or through the conversion of all or part of an existing public school; however, no public charter school shall be established through the conversion of a private school or a nonpublic home-based educational program. A charter school for at-risk pupils may be established as a residential school.” </a:t>
            </a:r>
            <a:endParaRPr lang="en-US"/>
          </a:p>
        </p:txBody>
      </p:sp>
      <p:sp>
        <p:nvSpPr>
          <p:cNvPr id="4" name="Slide Number Placeholder 3">
            <a:extLst>
              <a:ext uri="{FF2B5EF4-FFF2-40B4-BE49-F238E27FC236}">
                <a16:creationId xmlns:a16="http://schemas.microsoft.com/office/drawing/2014/main" id="{343214DC-4715-2D67-FCD9-35244C2A0A82}"/>
              </a:ext>
            </a:extLst>
          </p:cNvPr>
          <p:cNvSpPr>
            <a:spLocks noGrp="1"/>
          </p:cNvSpPr>
          <p:nvPr>
            <p:ph type="sldNum" sz="quarter" idx="12"/>
          </p:nvPr>
        </p:nvSpPr>
        <p:spPr/>
        <p:txBody>
          <a:bodyPr/>
          <a:lstStyle/>
          <a:p>
            <a:fld id="{B2102BAA-C61A-4A39-BDF1-4340D572B82C}" type="slidenum">
              <a:rPr lang="en-US" smtClean="0"/>
              <a:t>2</a:t>
            </a:fld>
            <a:endParaRPr lang="en-US"/>
          </a:p>
        </p:txBody>
      </p:sp>
      <p:pic>
        <p:nvPicPr>
          <p:cNvPr id="6" name="Picture 5">
            <a:extLst>
              <a:ext uri="{FF2B5EF4-FFF2-40B4-BE49-F238E27FC236}">
                <a16:creationId xmlns:a16="http://schemas.microsoft.com/office/drawing/2014/main" id="{D1300E41-26C1-25EF-78B6-1008E07D14C4}"/>
              </a:ext>
            </a:extLst>
          </p:cNvPr>
          <p:cNvPicPr>
            <a:picLocks noChangeAspect="1"/>
          </p:cNvPicPr>
          <p:nvPr/>
        </p:nvPicPr>
        <p:blipFill>
          <a:blip r:embed="rId3"/>
          <a:stretch>
            <a:fillRect/>
          </a:stretch>
        </p:blipFill>
        <p:spPr>
          <a:xfrm>
            <a:off x="9741196" y="4750477"/>
            <a:ext cx="2450804" cy="1664352"/>
          </a:xfrm>
          <a:prstGeom prst="rect">
            <a:avLst/>
          </a:prstGeom>
        </p:spPr>
      </p:pic>
    </p:spTree>
    <p:extLst>
      <p:ext uri="{BB962C8B-B14F-4D97-AF65-F5344CB8AC3E}">
        <p14:creationId xmlns:p14="http://schemas.microsoft.com/office/powerpoint/2010/main" val="742571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BDE44-0E2E-5DEA-5547-C3F92E69DC68}"/>
              </a:ext>
            </a:extLst>
          </p:cNvPr>
          <p:cNvSpPr>
            <a:spLocks noGrp="1"/>
          </p:cNvSpPr>
          <p:nvPr>
            <p:ph type="title"/>
          </p:nvPr>
        </p:nvSpPr>
        <p:spPr/>
        <p:txBody>
          <a:bodyPr>
            <a:normAutofit/>
          </a:bodyPr>
          <a:lstStyle/>
          <a:p>
            <a:r>
              <a:rPr lang="en-US"/>
              <a:t>Statutory Overview</a:t>
            </a:r>
          </a:p>
        </p:txBody>
      </p:sp>
      <p:sp>
        <p:nvSpPr>
          <p:cNvPr id="3" name="Content Placeholder 2">
            <a:extLst>
              <a:ext uri="{FF2B5EF4-FFF2-40B4-BE49-F238E27FC236}">
                <a16:creationId xmlns:a16="http://schemas.microsoft.com/office/drawing/2014/main" id="{C618B58E-6C32-D557-5E53-11EB8A99D5E9}"/>
              </a:ext>
            </a:extLst>
          </p:cNvPr>
          <p:cNvSpPr>
            <a:spLocks noGrp="1"/>
          </p:cNvSpPr>
          <p:nvPr>
            <p:ph idx="1"/>
          </p:nvPr>
        </p:nvSpPr>
        <p:spPr/>
        <p:txBody>
          <a:bodyPr/>
          <a:lstStyle/>
          <a:p>
            <a:r>
              <a:rPr lang="en-US" dirty="0">
                <a:effectLst/>
                <a:hlinkClick r:id="rId2" tooltip="http://leg1.state.va.us/cgi-bin/legp504.exe?000+cod+22.1-212.9"/>
              </a:rPr>
              <a:t>Section 22.1-212.9.H</a:t>
            </a:r>
            <a:r>
              <a:rPr lang="en-US" dirty="0">
                <a:solidFill>
                  <a:srgbClr val="1E53A3"/>
                </a:solidFill>
                <a:effectLst/>
              </a:rPr>
              <a:t> </a:t>
            </a:r>
            <a:r>
              <a:rPr lang="en-US" dirty="0">
                <a:effectLst/>
              </a:rPr>
              <a:t>requires all applications for public charter schools to be submitted to the Virginia Board of Education (Board) for review prior to the submission of the application to the local school board.  Charter school applications must address a list of elements required by </a:t>
            </a:r>
            <a:r>
              <a:rPr lang="en-US" dirty="0">
                <a:effectLst/>
                <a:hlinkClick r:id="rId3" tooltip="http://leg1.state.va.us/cgi-bin/legp504.exe?000+cod+22.1-212.8"/>
              </a:rPr>
              <a:t>Section 22.1-212.8</a:t>
            </a:r>
            <a:r>
              <a:rPr lang="en-US" dirty="0">
                <a:effectLst/>
              </a:rPr>
              <a:t>. </a:t>
            </a:r>
            <a:r>
              <a:rPr lang="en-US" b="1" dirty="0">
                <a:effectLst/>
              </a:rPr>
              <a:t>The Board is required to review, comment, and make a determination as to whether the application </a:t>
            </a:r>
            <a:r>
              <a:rPr lang="en-US" b="1" dirty="0"/>
              <a:t>satisfies the </a:t>
            </a:r>
            <a:r>
              <a:rPr lang="en-US" b="1" dirty="0">
                <a:effectLst/>
              </a:rPr>
              <a:t>criteria developed by the Board.</a:t>
            </a:r>
            <a:r>
              <a:rPr lang="en-US" dirty="0">
                <a:effectLst/>
              </a:rPr>
              <a:t> </a:t>
            </a:r>
            <a:endParaRPr lang="en-US" dirty="0"/>
          </a:p>
        </p:txBody>
      </p:sp>
      <p:sp>
        <p:nvSpPr>
          <p:cNvPr id="4" name="Slide Number Placeholder 3">
            <a:extLst>
              <a:ext uri="{FF2B5EF4-FFF2-40B4-BE49-F238E27FC236}">
                <a16:creationId xmlns:a16="http://schemas.microsoft.com/office/drawing/2014/main" id="{343214DC-4715-2D67-FCD9-35244C2A0A82}"/>
              </a:ext>
            </a:extLst>
          </p:cNvPr>
          <p:cNvSpPr>
            <a:spLocks noGrp="1"/>
          </p:cNvSpPr>
          <p:nvPr>
            <p:ph type="sldNum" sz="quarter" idx="12"/>
          </p:nvPr>
        </p:nvSpPr>
        <p:spPr/>
        <p:txBody>
          <a:bodyPr/>
          <a:lstStyle/>
          <a:p>
            <a:fld id="{B2102BAA-C61A-4A39-BDF1-4340D572B82C}" type="slidenum">
              <a:rPr lang="en-US" smtClean="0"/>
              <a:t>3</a:t>
            </a:fld>
            <a:endParaRPr lang="en-US"/>
          </a:p>
        </p:txBody>
      </p:sp>
      <p:pic>
        <p:nvPicPr>
          <p:cNvPr id="5" name="Picture 4">
            <a:extLst>
              <a:ext uri="{FF2B5EF4-FFF2-40B4-BE49-F238E27FC236}">
                <a16:creationId xmlns:a16="http://schemas.microsoft.com/office/drawing/2014/main" id="{9ADBCEF9-16DD-3AB0-6A2D-F684DB779FAD}"/>
              </a:ext>
            </a:extLst>
          </p:cNvPr>
          <p:cNvPicPr>
            <a:picLocks noChangeAspect="1"/>
          </p:cNvPicPr>
          <p:nvPr/>
        </p:nvPicPr>
        <p:blipFill>
          <a:blip r:embed="rId4"/>
          <a:stretch>
            <a:fillRect/>
          </a:stretch>
        </p:blipFill>
        <p:spPr>
          <a:xfrm>
            <a:off x="9741196" y="4750477"/>
            <a:ext cx="2450804" cy="1664352"/>
          </a:xfrm>
          <a:prstGeom prst="rect">
            <a:avLst/>
          </a:prstGeom>
        </p:spPr>
      </p:pic>
    </p:spTree>
    <p:extLst>
      <p:ext uri="{BB962C8B-B14F-4D97-AF65-F5344CB8AC3E}">
        <p14:creationId xmlns:p14="http://schemas.microsoft.com/office/powerpoint/2010/main" val="2522402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BDE44-0E2E-5DEA-5547-C3F92E69DC68}"/>
              </a:ext>
            </a:extLst>
          </p:cNvPr>
          <p:cNvSpPr>
            <a:spLocks noGrp="1"/>
          </p:cNvSpPr>
          <p:nvPr>
            <p:ph type="title"/>
          </p:nvPr>
        </p:nvSpPr>
        <p:spPr/>
        <p:txBody>
          <a:bodyPr>
            <a:normAutofit fontScale="90000"/>
          </a:bodyPr>
          <a:lstStyle/>
          <a:p>
            <a:r>
              <a:rPr lang="en-US" dirty="0"/>
              <a:t>Exceptions to State Board of Education Review</a:t>
            </a:r>
          </a:p>
        </p:txBody>
      </p:sp>
      <p:sp>
        <p:nvSpPr>
          <p:cNvPr id="3" name="Content Placeholder 2">
            <a:extLst>
              <a:ext uri="{FF2B5EF4-FFF2-40B4-BE49-F238E27FC236}">
                <a16:creationId xmlns:a16="http://schemas.microsoft.com/office/drawing/2014/main" id="{C618B58E-6C32-D557-5E53-11EB8A99D5E9}"/>
              </a:ext>
            </a:extLst>
          </p:cNvPr>
          <p:cNvSpPr>
            <a:spLocks noGrp="1"/>
          </p:cNvSpPr>
          <p:nvPr>
            <p:ph idx="1"/>
          </p:nvPr>
        </p:nvSpPr>
        <p:spPr/>
        <p:txBody>
          <a:bodyPr vert="horz" lIns="91440" tIns="45720" rIns="91440" bIns="45720" rtlCol="0" anchor="t">
            <a:normAutofit/>
          </a:bodyPr>
          <a:lstStyle/>
          <a:p>
            <a:pPr marL="0" indent="0">
              <a:buNone/>
            </a:pPr>
            <a:r>
              <a:rPr lang="en-US" dirty="0">
                <a:effectLst/>
              </a:rPr>
              <a:t>However, charter school applications initiated by one or more local school boards are </a:t>
            </a:r>
            <a:r>
              <a:rPr lang="en-US" b="1" u="sng" dirty="0">
                <a:effectLst/>
              </a:rPr>
              <a:t>not</a:t>
            </a:r>
            <a:r>
              <a:rPr lang="en-US" dirty="0">
                <a:effectLst/>
              </a:rPr>
              <a:t> subject to review by the Board of Education. </a:t>
            </a:r>
            <a:endParaRPr lang="en-US" dirty="0"/>
          </a:p>
          <a:p>
            <a:pPr marL="0" indent="0">
              <a:buNone/>
            </a:pPr>
            <a:endParaRPr lang="en-US" dirty="0"/>
          </a:p>
          <a:p>
            <a:pPr marL="0" indent="0">
              <a:buNone/>
            </a:pPr>
            <a:r>
              <a:rPr lang="en-US" dirty="0">
                <a:effectLst/>
              </a:rPr>
              <a:t>The division would submit a charter school application for each of the new or conversion schools to its local school board for approval.  </a:t>
            </a:r>
            <a:endParaRPr lang="en-US" dirty="0">
              <a:cs typeface="Calibri"/>
            </a:endParaRPr>
          </a:p>
          <a:p>
            <a:pPr lvl="1">
              <a:buFont typeface="Arial" panose="020B0604020202020204" pitchFamily="34" charset="0"/>
              <a:buChar char="•"/>
            </a:pPr>
            <a:r>
              <a:rPr lang="en-US" dirty="0">
                <a:effectLst/>
              </a:rPr>
              <a:t>A local school board intending to open a new charter school or convert an existing charter school is still required to adhere to </a:t>
            </a:r>
            <a:r>
              <a:rPr lang="en-US" dirty="0">
                <a:effectLst/>
                <a:hlinkClick r:id="rId2" tooltip="http://law.lis.virginia.gov/vacodefull/title22.1/chapter13/article1.2/"/>
              </a:rPr>
              <a:t>Article 1.2</a:t>
            </a:r>
            <a:r>
              <a:rPr lang="en-US" dirty="0">
                <a:effectLst/>
              </a:rPr>
              <a:t> and must address all application elements required in the charter school law, including the provisions specifically for conversions of existing public schools.  </a:t>
            </a:r>
          </a:p>
        </p:txBody>
      </p:sp>
      <p:sp>
        <p:nvSpPr>
          <p:cNvPr id="4" name="Slide Number Placeholder 3">
            <a:extLst>
              <a:ext uri="{FF2B5EF4-FFF2-40B4-BE49-F238E27FC236}">
                <a16:creationId xmlns:a16="http://schemas.microsoft.com/office/drawing/2014/main" id="{343214DC-4715-2D67-FCD9-35244C2A0A82}"/>
              </a:ext>
            </a:extLst>
          </p:cNvPr>
          <p:cNvSpPr>
            <a:spLocks noGrp="1"/>
          </p:cNvSpPr>
          <p:nvPr>
            <p:ph type="sldNum" sz="quarter" idx="12"/>
          </p:nvPr>
        </p:nvSpPr>
        <p:spPr/>
        <p:txBody>
          <a:bodyPr/>
          <a:lstStyle/>
          <a:p>
            <a:fld id="{B2102BAA-C61A-4A39-BDF1-4340D572B82C}" type="slidenum">
              <a:rPr lang="en-US" smtClean="0"/>
              <a:t>4</a:t>
            </a:fld>
            <a:endParaRPr lang="en-US"/>
          </a:p>
        </p:txBody>
      </p:sp>
      <p:pic>
        <p:nvPicPr>
          <p:cNvPr id="6" name="Picture 5">
            <a:extLst>
              <a:ext uri="{FF2B5EF4-FFF2-40B4-BE49-F238E27FC236}">
                <a16:creationId xmlns:a16="http://schemas.microsoft.com/office/drawing/2014/main" id="{15519B1F-BB16-B332-DAE3-E4EBF8D8023B}"/>
              </a:ext>
            </a:extLst>
          </p:cNvPr>
          <p:cNvPicPr>
            <a:picLocks noChangeAspect="1"/>
          </p:cNvPicPr>
          <p:nvPr/>
        </p:nvPicPr>
        <p:blipFill>
          <a:blip r:embed="rId3"/>
          <a:stretch>
            <a:fillRect/>
          </a:stretch>
        </p:blipFill>
        <p:spPr>
          <a:xfrm>
            <a:off x="9741196" y="4750477"/>
            <a:ext cx="2450804" cy="1664352"/>
          </a:xfrm>
          <a:prstGeom prst="rect">
            <a:avLst/>
          </a:prstGeom>
        </p:spPr>
      </p:pic>
    </p:spTree>
    <p:extLst>
      <p:ext uri="{BB962C8B-B14F-4D97-AF65-F5344CB8AC3E}">
        <p14:creationId xmlns:p14="http://schemas.microsoft.com/office/powerpoint/2010/main" val="3616276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BDE44-0E2E-5DEA-5547-C3F92E69DC68}"/>
              </a:ext>
            </a:extLst>
          </p:cNvPr>
          <p:cNvSpPr>
            <a:spLocks noGrp="1"/>
          </p:cNvSpPr>
          <p:nvPr>
            <p:ph type="title"/>
          </p:nvPr>
        </p:nvSpPr>
        <p:spPr/>
        <p:txBody>
          <a:bodyPr>
            <a:normAutofit fontScale="90000"/>
          </a:bodyPr>
          <a:lstStyle/>
          <a:p>
            <a:r>
              <a:rPr lang="en-US"/>
              <a:t>State Board of Education Decision Making</a:t>
            </a:r>
          </a:p>
        </p:txBody>
      </p:sp>
      <p:sp>
        <p:nvSpPr>
          <p:cNvPr id="3" name="Content Placeholder 2">
            <a:extLst>
              <a:ext uri="{FF2B5EF4-FFF2-40B4-BE49-F238E27FC236}">
                <a16:creationId xmlns:a16="http://schemas.microsoft.com/office/drawing/2014/main" id="{C618B58E-6C32-D557-5E53-11EB8A99D5E9}"/>
              </a:ext>
            </a:extLst>
          </p:cNvPr>
          <p:cNvSpPr>
            <a:spLocks noGrp="1"/>
          </p:cNvSpPr>
          <p:nvPr>
            <p:ph idx="1"/>
          </p:nvPr>
        </p:nvSpPr>
        <p:spPr/>
        <p:txBody>
          <a:bodyPr vert="horz" lIns="91440" tIns="45720" rIns="91440" bIns="45720" rtlCol="0" anchor="t">
            <a:normAutofit/>
          </a:bodyPr>
          <a:lstStyle/>
          <a:p>
            <a:pPr marL="0" indent="0">
              <a:buNone/>
            </a:pPr>
            <a:r>
              <a:rPr lang="en-US" dirty="0">
                <a:effectLst/>
              </a:rPr>
              <a:t>The Board is required to render a decision on </a:t>
            </a:r>
            <a:r>
              <a:rPr lang="en-US" b="1" dirty="0">
                <a:effectLst/>
              </a:rPr>
              <a:t>whether the public charter school application satisfies its criteria</a:t>
            </a:r>
            <a:r>
              <a:rPr lang="en-US" dirty="0">
                <a:effectLst/>
              </a:rPr>
              <a:t>.  </a:t>
            </a:r>
            <a:endParaRPr lang="en-US" dirty="0"/>
          </a:p>
          <a:p>
            <a:pPr marL="0" indent="0">
              <a:buNone/>
            </a:pPr>
            <a:endParaRPr lang="en-US" dirty="0"/>
          </a:p>
          <a:p>
            <a:pPr marL="0" indent="0">
              <a:buNone/>
            </a:pPr>
            <a:r>
              <a:rPr lang="en-US" dirty="0">
                <a:effectLst/>
              </a:rPr>
              <a:t>A decision by the Board that an application satisfies its criteria does not guarantee that the local school board will approve a request for a charter. </a:t>
            </a:r>
            <a:endParaRPr lang="en-US" dirty="0">
              <a:cs typeface="Calibri"/>
            </a:endParaRPr>
          </a:p>
        </p:txBody>
      </p:sp>
      <p:sp>
        <p:nvSpPr>
          <p:cNvPr id="4" name="Slide Number Placeholder 3">
            <a:extLst>
              <a:ext uri="{FF2B5EF4-FFF2-40B4-BE49-F238E27FC236}">
                <a16:creationId xmlns:a16="http://schemas.microsoft.com/office/drawing/2014/main" id="{343214DC-4715-2D67-FCD9-35244C2A0A82}"/>
              </a:ext>
            </a:extLst>
          </p:cNvPr>
          <p:cNvSpPr>
            <a:spLocks noGrp="1"/>
          </p:cNvSpPr>
          <p:nvPr>
            <p:ph type="sldNum" sz="quarter" idx="12"/>
          </p:nvPr>
        </p:nvSpPr>
        <p:spPr/>
        <p:txBody>
          <a:bodyPr/>
          <a:lstStyle/>
          <a:p>
            <a:fld id="{B2102BAA-C61A-4A39-BDF1-4340D572B82C}" type="slidenum">
              <a:rPr lang="en-US" smtClean="0"/>
              <a:t>5</a:t>
            </a:fld>
            <a:endParaRPr lang="en-US"/>
          </a:p>
        </p:txBody>
      </p:sp>
      <p:pic>
        <p:nvPicPr>
          <p:cNvPr id="5" name="Picture 4">
            <a:extLst>
              <a:ext uri="{FF2B5EF4-FFF2-40B4-BE49-F238E27FC236}">
                <a16:creationId xmlns:a16="http://schemas.microsoft.com/office/drawing/2014/main" id="{E0FC24F4-342F-10D5-790E-1CC93645D8FF}"/>
              </a:ext>
            </a:extLst>
          </p:cNvPr>
          <p:cNvPicPr>
            <a:picLocks noChangeAspect="1"/>
          </p:cNvPicPr>
          <p:nvPr/>
        </p:nvPicPr>
        <p:blipFill>
          <a:blip r:embed="rId2"/>
          <a:stretch>
            <a:fillRect/>
          </a:stretch>
        </p:blipFill>
        <p:spPr>
          <a:xfrm>
            <a:off x="9741196" y="4750477"/>
            <a:ext cx="2450804" cy="1664352"/>
          </a:xfrm>
          <a:prstGeom prst="rect">
            <a:avLst/>
          </a:prstGeom>
        </p:spPr>
      </p:pic>
    </p:spTree>
    <p:extLst>
      <p:ext uri="{BB962C8B-B14F-4D97-AF65-F5344CB8AC3E}">
        <p14:creationId xmlns:p14="http://schemas.microsoft.com/office/powerpoint/2010/main" val="1406543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BDE44-0E2E-5DEA-5547-C3F92E69DC68}"/>
              </a:ext>
            </a:extLst>
          </p:cNvPr>
          <p:cNvSpPr>
            <a:spLocks noGrp="1"/>
          </p:cNvSpPr>
          <p:nvPr>
            <p:ph type="title"/>
          </p:nvPr>
        </p:nvSpPr>
        <p:spPr/>
        <p:txBody>
          <a:bodyPr>
            <a:normAutofit fontScale="90000"/>
          </a:bodyPr>
          <a:lstStyle/>
          <a:p>
            <a:r>
              <a:rPr lang="en-US"/>
              <a:t>Virginia Board of Education’s Charter School Standing Committee </a:t>
            </a:r>
          </a:p>
        </p:txBody>
      </p:sp>
      <p:sp>
        <p:nvSpPr>
          <p:cNvPr id="3" name="Content Placeholder 2">
            <a:extLst>
              <a:ext uri="{FF2B5EF4-FFF2-40B4-BE49-F238E27FC236}">
                <a16:creationId xmlns:a16="http://schemas.microsoft.com/office/drawing/2014/main" id="{C618B58E-6C32-D557-5E53-11EB8A99D5E9}"/>
              </a:ext>
            </a:extLst>
          </p:cNvPr>
          <p:cNvSpPr>
            <a:spLocks noGrp="1"/>
          </p:cNvSpPr>
          <p:nvPr>
            <p:ph idx="1"/>
          </p:nvPr>
        </p:nvSpPr>
        <p:spPr/>
        <p:txBody>
          <a:bodyPr/>
          <a:lstStyle/>
          <a:p>
            <a:pPr marL="0" indent="0" rtl="0">
              <a:buNone/>
            </a:pPr>
            <a:r>
              <a:rPr lang="en-US" dirty="0"/>
              <a:t>The Board President has appointed members with charter school experience and/or expertise to the Charter School Standing Committee (CSSC) to serve as a technical review panel to examine public charter school applications to ensure they adhere to the Board's charter school criteria. </a:t>
            </a:r>
          </a:p>
          <a:p>
            <a:pPr marL="0" indent="0" rtl="0">
              <a:buNone/>
            </a:pPr>
            <a:endParaRPr lang="en-US" dirty="0"/>
          </a:p>
          <a:p>
            <a:pPr marL="0" indent="0" rtl="0">
              <a:buNone/>
            </a:pPr>
            <a:r>
              <a:rPr lang="en-US" dirty="0"/>
              <a:t>Each member of the CSSC will review each application and provide comments. </a:t>
            </a:r>
            <a:endParaRPr lang="en-US" dirty="0">
              <a:effectLst/>
            </a:endParaRPr>
          </a:p>
        </p:txBody>
      </p:sp>
      <p:sp>
        <p:nvSpPr>
          <p:cNvPr id="4" name="Slide Number Placeholder 3">
            <a:extLst>
              <a:ext uri="{FF2B5EF4-FFF2-40B4-BE49-F238E27FC236}">
                <a16:creationId xmlns:a16="http://schemas.microsoft.com/office/drawing/2014/main" id="{343214DC-4715-2D67-FCD9-35244C2A0A82}"/>
              </a:ext>
            </a:extLst>
          </p:cNvPr>
          <p:cNvSpPr>
            <a:spLocks noGrp="1"/>
          </p:cNvSpPr>
          <p:nvPr>
            <p:ph type="sldNum" sz="quarter" idx="12"/>
          </p:nvPr>
        </p:nvSpPr>
        <p:spPr/>
        <p:txBody>
          <a:bodyPr/>
          <a:lstStyle/>
          <a:p>
            <a:fld id="{B2102BAA-C61A-4A39-BDF1-4340D572B82C}" type="slidenum">
              <a:rPr lang="en-US" smtClean="0"/>
              <a:t>6</a:t>
            </a:fld>
            <a:endParaRPr lang="en-US"/>
          </a:p>
        </p:txBody>
      </p:sp>
      <p:pic>
        <p:nvPicPr>
          <p:cNvPr id="5" name="Picture 4">
            <a:extLst>
              <a:ext uri="{FF2B5EF4-FFF2-40B4-BE49-F238E27FC236}">
                <a16:creationId xmlns:a16="http://schemas.microsoft.com/office/drawing/2014/main" id="{5B4EFB3F-4C7E-8F71-775E-EA9E4B31E8F5}"/>
              </a:ext>
            </a:extLst>
          </p:cNvPr>
          <p:cNvPicPr>
            <a:picLocks noChangeAspect="1"/>
          </p:cNvPicPr>
          <p:nvPr/>
        </p:nvPicPr>
        <p:blipFill>
          <a:blip r:embed="rId2"/>
          <a:stretch>
            <a:fillRect/>
          </a:stretch>
        </p:blipFill>
        <p:spPr>
          <a:xfrm>
            <a:off x="9741196" y="4750477"/>
            <a:ext cx="2450804" cy="1664352"/>
          </a:xfrm>
          <a:prstGeom prst="rect">
            <a:avLst/>
          </a:prstGeom>
        </p:spPr>
      </p:pic>
    </p:spTree>
    <p:extLst>
      <p:ext uri="{BB962C8B-B14F-4D97-AF65-F5344CB8AC3E}">
        <p14:creationId xmlns:p14="http://schemas.microsoft.com/office/powerpoint/2010/main" val="3358165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BDE44-0E2E-5DEA-5547-C3F92E69DC68}"/>
              </a:ext>
            </a:extLst>
          </p:cNvPr>
          <p:cNvSpPr>
            <a:spLocks noGrp="1"/>
          </p:cNvSpPr>
          <p:nvPr>
            <p:ph type="title"/>
          </p:nvPr>
        </p:nvSpPr>
        <p:spPr/>
        <p:txBody>
          <a:bodyPr>
            <a:normAutofit fontScale="90000"/>
          </a:bodyPr>
          <a:lstStyle/>
          <a:p>
            <a:r>
              <a:rPr lang="en-US"/>
              <a:t>At the Substantive Review CSSC meeting: </a:t>
            </a:r>
          </a:p>
        </p:txBody>
      </p:sp>
      <p:sp>
        <p:nvSpPr>
          <p:cNvPr id="3" name="Content Placeholder 2">
            <a:extLst>
              <a:ext uri="{FF2B5EF4-FFF2-40B4-BE49-F238E27FC236}">
                <a16:creationId xmlns:a16="http://schemas.microsoft.com/office/drawing/2014/main" id="{C618B58E-6C32-D557-5E53-11EB8A99D5E9}"/>
              </a:ext>
            </a:extLst>
          </p:cNvPr>
          <p:cNvSpPr>
            <a:spLocks noGrp="1"/>
          </p:cNvSpPr>
          <p:nvPr>
            <p:ph idx="1"/>
          </p:nvPr>
        </p:nvSpPr>
        <p:spPr/>
        <p:txBody>
          <a:bodyPr/>
          <a:lstStyle/>
          <a:p>
            <a:pPr rtl="0">
              <a:buFont typeface="+mj-lt"/>
              <a:buAutoNum type="arabicPeriod"/>
            </a:pPr>
            <a:r>
              <a:rPr lang="en-US" dirty="0"/>
              <a:t>The public charter school applicant and members of the charter school's management team or a representative of the organization applying to a public charter school must attend. They should be prepared to present on the charter school's feasibility, curriculum, financial soundness, and other Board criteria. </a:t>
            </a:r>
          </a:p>
          <a:p>
            <a:pPr lvl="1">
              <a:buFont typeface="Wingdings" panose="05000000000000000000" pitchFamily="2" charset="2"/>
              <a:buChar char="§"/>
            </a:pPr>
            <a:r>
              <a:rPr lang="en-US" dirty="0"/>
              <a:t>CSSC members may ask questions to evaluate the applicant’s capacity to implement a plan to operate a high-quality public charter school in Virginia.  </a:t>
            </a:r>
          </a:p>
          <a:p>
            <a:pPr rtl="0">
              <a:buFont typeface="+mj-lt"/>
              <a:buAutoNum type="arabicPeriod"/>
            </a:pPr>
            <a:r>
              <a:rPr lang="en-US" dirty="0"/>
              <a:t>The CSSC will discuss the application and determine whether the application satisfies the charter school criteria set forth by the Board of Education.</a:t>
            </a:r>
          </a:p>
        </p:txBody>
      </p:sp>
      <p:sp>
        <p:nvSpPr>
          <p:cNvPr id="4" name="Slide Number Placeholder 3">
            <a:extLst>
              <a:ext uri="{FF2B5EF4-FFF2-40B4-BE49-F238E27FC236}">
                <a16:creationId xmlns:a16="http://schemas.microsoft.com/office/drawing/2014/main" id="{343214DC-4715-2D67-FCD9-35244C2A0A82}"/>
              </a:ext>
            </a:extLst>
          </p:cNvPr>
          <p:cNvSpPr>
            <a:spLocks noGrp="1"/>
          </p:cNvSpPr>
          <p:nvPr>
            <p:ph type="sldNum" sz="quarter" idx="12"/>
          </p:nvPr>
        </p:nvSpPr>
        <p:spPr/>
        <p:txBody>
          <a:bodyPr/>
          <a:lstStyle/>
          <a:p>
            <a:fld id="{B2102BAA-C61A-4A39-BDF1-4340D572B82C}" type="slidenum">
              <a:rPr lang="en-US" smtClean="0"/>
              <a:t>7</a:t>
            </a:fld>
            <a:endParaRPr lang="en-US"/>
          </a:p>
        </p:txBody>
      </p:sp>
      <p:pic>
        <p:nvPicPr>
          <p:cNvPr id="5" name="Picture 4">
            <a:extLst>
              <a:ext uri="{FF2B5EF4-FFF2-40B4-BE49-F238E27FC236}">
                <a16:creationId xmlns:a16="http://schemas.microsoft.com/office/drawing/2014/main" id="{6E807F55-2413-B4C0-887A-6B94D5A4F57B}"/>
              </a:ext>
            </a:extLst>
          </p:cNvPr>
          <p:cNvPicPr>
            <a:picLocks noChangeAspect="1"/>
          </p:cNvPicPr>
          <p:nvPr/>
        </p:nvPicPr>
        <p:blipFill>
          <a:blip r:embed="rId3"/>
          <a:stretch>
            <a:fillRect/>
          </a:stretch>
        </p:blipFill>
        <p:spPr>
          <a:xfrm>
            <a:off x="9741196" y="4750477"/>
            <a:ext cx="2450804" cy="1664352"/>
          </a:xfrm>
          <a:prstGeom prst="rect">
            <a:avLst/>
          </a:prstGeom>
        </p:spPr>
      </p:pic>
    </p:spTree>
    <p:extLst>
      <p:ext uri="{BB962C8B-B14F-4D97-AF65-F5344CB8AC3E}">
        <p14:creationId xmlns:p14="http://schemas.microsoft.com/office/powerpoint/2010/main" val="669868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BDE44-0E2E-5DEA-5547-C3F92E69DC68}"/>
              </a:ext>
            </a:extLst>
          </p:cNvPr>
          <p:cNvSpPr>
            <a:spLocks noGrp="1"/>
          </p:cNvSpPr>
          <p:nvPr>
            <p:ph type="title"/>
          </p:nvPr>
        </p:nvSpPr>
        <p:spPr/>
        <p:txBody>
          <a:bodyPr>
            <a:normAutofit/>
          </a:bodyPr>
          <a:lstStyle/>
          <a:p>
            <a:r>
              <a:rPr lang="en-US"/>
              <a:t>Timeline for Comments</a:t>
            </a:r>
          </a:p>
        </p:txBody>
      </p:sp>
      <p:sp>
        <p:nvSpPr>
          <p:cNvPr id="3" name="Content Placeholder 2">
            <a:extLst>
              <a:ext uri="{FF2B5EF4-FFF2-40B4-BE49-F238E27FC236}">
                <a16:creationId xmlns:a16="http://schemas.microsoft.com/office/drawing/2014/main" id="{C618B58E-6C32-D557-5E53-11EB8A99D5E9}"/>
              </a:ext>
            </a:extLst>
          </p:cNvPr>
          <p:cNvSpPr>
            <a:spLocks noGrp="1"/>
          </p:cNvSpPr>
          <p:nvPr>
            <p:ph idx="1"/>
          </p:nvPr>
        </p:nvSpPr>
        <p:spPr/>
        <p:txBody>
          <a:bodyPr/>
          <a:lstStyle/>
          <a:p>
            <a:r>
              <a:rPr lang="en-US" dirty="0">
                <a:solidFill>
                  <a:srgbClr val="000000"/>
                </a:solidFill>
                <a:effectLst/>
              </a:rPr>
              <a:t>All charter school applicants will receive written comments by CSSC members on strengths and suggestions for improving their overall public charter</a:t>
            </a:r>
            <a:r>
              <a:rPr lang="en-US" dirty="0">
                <a:solidFill>
                  <a:srgbClr val="000000"/>
                </a:solidFill>
              </a:rPr>
              <a:t> school</a:t>
            </a:r>
            <a:r>
              <a:rPr lang="en-US" dirty="0">
                <a:solidFill>
                  <a:srgbClr val="000000"/>
                </a:solidFill>
                <a:effectLst/>
              </a:rPr>
              <a:t> proposal no more than 5 business days after the CSSC meeting.  </a:t>
            </a:r>
            <a:endParaRPr lang="en-US" dirty="0">
              <a:solidFill>
                <a:srgbClr val="000000"/>
              </a:solidFill>
            </a:endParaRPr>
          </a:p>
          <a:p>
            <a:pPr rtl="0"/>
            <a:r>
              <a:rPr lang="en-US" dirty="0">
                <a:solidFill>
                  <a:srgbClr val="000000"/>
                </a:solidFill>
                <a:effectLst/>
              </a:rPr>
              <a:t>If an application is identified as not satisfying the Board criteria, they can amend the application and receive technical assistance from VDOE before appearing before the CSSC for a second meeting. The CSSC will only review the Board criteria that were not </a:t>
            </a:r>
            <a:r>
              <a:rPr lang="en-US" dirty="0">
                <a:solidFill>
                  <a:srgbClr val="000000"/>
                </a:solidFill>
              </a:rPr>
              <a:t>satisfied</a:t>
            </a:r>
            <a:r>
              <a:rPr lang="en-US" dirty="0">
                <a:solidFill>
                  <a:srgbClr val="000000"/>
                </a:solidFill>
                <a:effectLst/>
              </a:rPr>
              <a:t>, rather than the full application again. </a:t>
            </a:r>
            <a:endParaRPr lang="en-US" dirty="0">
              <a:solidFill>
                <a:srgbClr val="C00000"/>
              </a:solidFill>
            </a:endParaRPr>
          </a:p>
        </p:txBody>
      </p:sp>
      <p:sp>
        <p:nvSpPr>
          <p:cNvPr id="4" name="Slide Number Placeholder 3">
            <a:extLst>
              <a:ext uri="{FF2B5EF4-FFF2-40B4-BE49-F238E27FC236}">
                <a16:creationId xmlns:a16="http://schemas.microsoft.com/office/drawing/2014/main" id="{343214DC-4715-2D67-FCD9-35244C2A0A82}"/>
              </a:ext>
            </a:extLst>
          </p:cNvPr>
          <p:cNvSpPr>
            <a:spLocks noGrp="1"/>
          </p:cNvSpPr>
          <p:nvPr>
            <p:ph type="sldNum" sz="quarter" idx="12"/>
          </p:nvPr>
        </p:nvSpPr>
        <p:spPr/>
        <p:txBody>
          <a:bodyPr/>
          <a:lstStyle/>
          <a:p>
            <a:fld id="{B2102BAA-C61A-4A39-BDF1-4340D572B82C}" type="slidenum">
              <a:rPr lang="en-US" smtClean="0"/>
              <a:t>8</a:t>
            </a:fld>
            <a:endParaRPr lang="en-US"/>
          </a:p>
        </p:txBody>
      </p:sp>
      <p:pic>
        <p:nvPicPr>
          <p:cNvPr id="5" name="Picture 4">
            <a:extLst>
              <a:ext uri="{FF2B5EF4-FFF2-40B4-BE49-F238E27FC236}">
                <a16:creationId xmlns:a16="http://schemas.microsoft.com/office/drawing/2014/main" id="{9CC0E412-A3E1-0362-7FC5-C7037384EF1A}"/>
              </a:ext>
            </a:extLst>
          </p:cNvPr>
          <p:cNvPicPr>
            <a:picLocks noChangeAspect="1"/>
          </p:cNvPicPr>
          <p:nvPr/>
        </p:nvPicPr>
        <p:blipFill>
          <a:blip r:embed="rId2"/>
          <a:stretch>
            <a:fillRect/>
          </a:stretch>
        </p:blipFill>
        <p:spPr>
          <a:xfrm>
            <a:off x="9741196" y="4750477"/>
            <a:ext cx="2450804" cy="1664352"/>
          </a:xfrm>
          <a:prstGeom prst="rect">
            <a:avLst/>
          </a:prstGeom>
        </p:spPr>
      </p:pic>
    </p:spTree>
    <p:extLst>
      <p:ext uri="{BB962C8B-B14F-4D97-AF65-F5344CB8AC3E}">
        <p14:creationId xmlns:p14="http://schemas.microsoft.com/office/powerpoint/2010/main" val="14093442"/>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VDOE-New">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Notes xmlns="465225d0-2dc3-4390-9a7d-41a2e874700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D435632D7A45946928AAE34A0AF3F6D" ma:contentTypeVersion="5" ma:contentTypeDescription="Create a new document." ma:contentTypeScope="" ma:versionID="8b3b02f4fb05c01a192d0dd5b9561d67">
  <xsd:schema xmlns:xsd="http://www.w3.org/2001/XMLSchema" xmlns:xs="http://www.w3.org/2001/XMLSchema" xmlns:p="http://schemas.microsoft.com/office/2006/metadata/properties" xmlns:ns2="465225d0-2dc3-4390-9a7d-41a2e874700a" targetNamespace="http://schemas.microsoft.com/office/2006/metadata/properties" ma:root="true" ma:fieldsID="c62535568f8bc6aae2d83c417d691e0b" ns2:_="">
    <xsd:import namespace="465225d0-2dc3-4390-9a7d-41a2e874700a"/>
    <xsd:element name="properties">
      <xsd:complexType>
        <xsd:sequence>
          <xsd:element name="documentManagement">
            <xsd:complexType>
              <xsd:all>
                <xsd:element ref="ns2:Notes" minOccurs="0"/>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5225d0-2dc3-4390-9a7d-41a2e874700a" elementFormDefault="qualified">
    <xsd:import namespace="http://schemas.microsoft.com/office/2006/documentManagement/types"/>
    <xsd:import namespace="http://schemas.microsoft.com/office/infopath/2007/PartnerControls"/>
    <xsd:element name="Notes" ma:index="8" nillable="true" ma:displayName="Notes" ma:format="Dropdown" ma:internalName="Notes">
      <xsd:simpleType>
        <xsd:restriction base="dms:Note">
          <xsd:maxLength value="255"/>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124C73A-9CF3-4DEB-AD0E-F1E37760729A}">
  <ds:schemaRefs>
    <ds:schemaRef ds:uri="http://schemas.microsoft.com/office/2006/metadata/properties"/>
    <ds:schemaRef ds:uri="http://schemas.microsoft.com/office/infopath/2007/PartnerControls"/>
    <ds:schemaRef ds:uri="465225d0-2dc3-4390-9a7d-41a2e874700a"/>
  </ds:schemaRefs>
</ds:datastoreItem>
</file>

<file path=customXml/itemProps2.xml><?xml version="1.0" encoding="utf-8"?>
<ds:datastoreItem xmlns:ds="http://schemas.openxmlformats.org/officeDocument/2006/customXml" ds:itemID="{C2D1580E-5A65-4084-9BE9-190663D3F556}">
  <ds:schemaRefs>
    <ds:schemaRef ds:uri="http://schemas.microsoft.com/sharepoint/v3/contenttype/forms"/>
  </ds:schemaRefs>
</ds:datastoreItem>
</file>

<file path=customXml/itemProps3.xml><?xml version="1.0" encoding="utf-8"?>
<ds:datastoreItem xmlns:ds="http://schemas.openxmlformats.org/officeDocument/2006/customXml" ds:itemID="{F498358C-EB12-41D3-ABEB-00849A9E00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5225d0-2dc3-4390-9a7d-41a2e87470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609</Words>
  <Application>Microsoft Office PowerPoint</Application>
  <PresentationFormat>Widescreen</PresentationFormat>
  <Paragraphs>35</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Courier New</vt:lpstr>
      <vt:lpstr>Georgia</vt:lpstr>
      <vt:lpstr>Wingdings</vt:lpstr>
      <vt:lpstr>Office Theme</vt:lpstr>
      <vt:lpstr>Charter School Standing Committee Roles and Responsibilities</vt:lpstr>
      <vt:lpstr>Statutory Overview</vt:lpstr>
      <vt:lpstr>Statutory Overview</vt:lpstr>
      <vt:lpstr>Exceptions to State Board of Education Review</vt:lpstr>
      <vt:lpstr>State Board of Education Decision Making</vt:lpstr>
      <vt:lpstr>Virginia Board of Education’s Charter School Standing Committee </vt:lpstr>
      <vt:lpstr>At the Substantive Review CSSC meeting: </vt:lpstr>
      <vt:lpstr>Timeline for Comments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2024-07-13T22:41:58Z</dcterms:created>
  <dcterms:modified xsi:type="dcterms:W3CDTF">2024-07-15T15:46:34Z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0x010100FD435632D7A45946928AAE34A0AF3F6D</vt:lpwstr>
  </property>
</Properties>
</file>