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66" r:id="rId2"/>
    <p:sldId id="301" r:id="rId3"/>
    <p:sldId id="299" r:id="rId4"/>
    <p:sldId id="300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23" roundtripDataSignature="AMtx7mj+kATN+8vjgpSu1KcEycJoQyJRU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C6BEA5-7AE6-4BDC-9E6A-697779C5E978}" v="5" dt="2024-06-05T12:16:30.536"/>
  </p1510:revLst>
</p1510:revInfo>
</file>

<file path=ppt/tableStyles.xml><?xml version="1.0" encoding="utf-8"?>
<a:tblStyleLst xmlns:a="http://schemas.openxmlformats.org/drawingml/2006/main" def="{4AC93BE6-24F2-4D38-9EE1-789EC3756C38}">
  <a:tblStyle styleId="{4AC93BE6-24F2-4D38-9EE1-789EC3756C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23" Type="http://customschemas.google.com/relationships/presentationmetadata" Target="metadata"/><Relationship Id="rId28" Type="http://schemas.microsoft.com/office/2015/10/relationships/revisionInfo" Target="revisionInfo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13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20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gradFill>
          <a:gsLst>
            <a:gs pos="0">
              <a:srgbClr val="3E588E"/>
            </a:gs>
            <a:gs pos="50000">
              <a:srgbClr val="1D417D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5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6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bg>
      <p:bgPr>
        <a:gradFill>
          <a:gsLst>
            <a:gs pos="0">
              <a:srgbClr val="3E5B91"/>
            </a:gs>
            <a:gs pos="50000">
              <a:srgbClr val="1A4480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105156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2" name="Google Shape;11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0" name="Google Shape;120;p28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-"/>
              <a:defRPr sz="2800"/>
            </a:lvl2pPr>
            <a:lvl3pPr marL="1371600" lvl="2" indent="-32766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60"/>
              <a:buChar char="o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0" name="Google Shape;90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25"/>
          <p:cNvSpPr>
            <a:spLocks noGrp="1"/>
          </p:cNvSpPr>
          <p:nvPr>
            <p:ph type="pic" idx="3"/>
          </p:nvPr>
        </p:nvSpPr>
        <p:spPr>
          <a:xfrm>
            <a:off x="5183188" y="3451509"/>
            <a:ext cx="2970212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25"/>
          <p:cNvSpPr>
            <a:spLocks noGrp="1"/>
          </p:cNvSpPr>
          <p:nvPr>
            <p:ph type="pic" idx="4"/>
          </p:nvPr>
        </p:nvSpPr>
        <p:spPr>
          <a:xfrm>
            <a:off x="8383588" y="3451508"/>
            <a:ext cx="2970212" cy="22592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Char char="-"/>
              <a:defRPr sz="24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Courier New"/>
              <a:buChar char="o"/>
              <a:defRPr sz="20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-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1" r:id="rId10"/>
    <p:sldLayoutId id="2147483662" r:id="rId11"/>
    <p:sldLayoutId id="2147483663" r:id="rId12"/>
    <p:sldLayoutId id="2147483664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0E16E0-3CF4-42BA-A7B3-D3315F51D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394" y="491812"/>
            <a:ext cx="7378414" cy="2387600"/>
          </a:xfrm>
        </p:spPr>
        <p:txBody>
          <a:bodyPr anchor="ctr">
            <a:normAutofit/>
          </a:bodyPr>
          <a:lstStyle/>
          <a:p>
            <a:r>
              <a:rPr lang="en-US" sz="4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Virginia College Partnership Lab Schools Pipeline Update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C47C86A-00D0-4542-8E3B-D0488C395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1195" y="2854060"/>
            <a:ext cx="4472247" cy="1680829"/>
          </a:xfrm>
        </p:spPr>
        <p:txBody>
          <a:bodyPr>
            <a:noAutofit/>
          </a:bodyPr>
          <a:lstStyle/>
          <a:p>
            <a:pPr marL="55563" indent="-4763" algn="ctr"/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College Partnership Lab School Standing Committee</a:t>
            </a:r>
          </a:p>
          <a:p>
            <a:pPr marL="55563" indent="-4763" algn="ctr"/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June 10,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0FB50-26E4-49B0-BF46-6401E8A55B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AEC91-E209-97A2-556F-7FE5DDA432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>
                <a:cs typeface="Arial"/>
              </a:rPr>
              <a:t>There are 12 BOE-approved contracted lab schools currently total approximately $64.4M (planning grants, start-up awards, and committed operated funds) with </a:t>
            </a:r>
            <a:r>
              <a:rPr lang="en-US" sz="1800" b="1">
                <a:cs typeface="Arial"/>
              </a:rPr>
              <a:t>roughly $10.61M remaining in the College Preparatory Lab School Fund.</a:t>
            </a:r>
          </a:p>
          <a:p>
            <a:pPr lvl="1"/>
            <a:r>
              <a:rPr lang="en-US" sz="1800">
                <a:cs typeface="Arial"/>
              </a:rPr>
              <a:t>Five BOE-approved contract lab schools are currently securing </a:t>
            </a:r>
            <a:r>
              <a:rPr lang="en-US" sz="1800">
                <a:solidFill>
                  <a:srgbClr val="424242"/>
                </a:solidFill>
              </a:rPr>
              <a:t>baccalaureate public institution of higher education</a:t>
            </a:r>
            <a:r>
              <a:rPr lang="en-US" sz="1800">
                <a:cs typeface="Arial"/>
              </a:rPr>
              <a:t> Fiscal Agent &amp; Partners to meet new budget general condition language as stipulated in the final May 13 General Assembly and Governor's signed budget. FA&amp;P applications will be submitted directly to the Board of Education and considered for approval at the June 21 business meeting.</a:t>
            </a:r>
          </a:p>
          <a:p>
            <a:r>
              <a:rPr lang="en-US" sz="1800" b="1">
                <a:cs typeface="Arial"/>
              </a:rPr>
              <a:t>Old Dominion University – Suffolk’s STEM Academy at Booker T. Washington Elementary School was approved 6-0. </a:t>
            </a:r>
          </a:p>
          <a:p>
            <a:pPr lvl="1"/>
            <a:r>
              <a:rPr lang="en-US" sz="1400" i="1">
                <a:cs typeface="Arial"/>
              </a:rPr>
              <a:t>The total funding award will be determined at the June 21, 2024 Board of Education business meeting. </a:t>
            </a:r>
            <a:endParaRPr lang="en-US" sz="1400" i="1"/>
          </a:p>
          <a:p>
            <a:r>
              <a:rPr lang="en-US" sz="1800" b="1">
                <a:cs typeface="Arial"/>
              </a:rPr>
              <a:t>George Mason University – Frederick’s Shenandoah Valley Rural Regional College Partnership Lab School for Data Science Computing and Applications (DCSA) was approved 6-0. </a:t>
            </a:r>
          </a:p>
          <a:p>
            <a:pPr lvl="1"/>
            <a:r>
              <a:rPr lang="en-US" sz="1400" i="1"/>
              <a:t>The total funding award will be determined at the June 21, 2024 Board of Education business meeting. </a:t>
            </a:r>
            <a:endParaRPr lang="en-US" sz="1400" b="1" i="1">
              <a:cs typeface="Arial"/>
            </a:endParaRPr>
          </a:p>
          <a:p>
            <a:r>
              <a:rPr lang="en-US" sz="1800"/>
              <a:t>All remaining College Preparatory Lab School Funds will be allocated by the Board of Education at the June 21, 2024 business meeting. </a:t>
            </a:r>
            <a:endParaRPr lang="en-US" sz="1800">
              <a:solidFill>
                <a:srgbClr val="003C71"/>
              </a:solidFill>
            </a:endParaRPr>
          </a:p>
          <a:p>
            <a:endParaRPr lang="en-US" sz="180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A8D0C2-2984-DE32-3A3E-5B4F8D3304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955EF88-BF78-A426-5557-334315C8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/>
              </a:rPr>
              <a:t>Board of Education Recap (May 15, 2024)</a:t>
            </a:r>
          </a:p>
        </p:txBody>
      </p:sp>
    </p:spTree>
    <p:extLst>
      <p:ext uri="{BB962C8B-B14F-4D97-AF65-F5344CB8AC3E}">
        <p14:creationId xmlns:p14="http://schemas.microsoft.com/office/powerpoint/2010/main" val="3257182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0D1B7D-CAC2-0BB5-F72A-4623F85CD2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8543"/>
          <a:stretch/>
        </p:blipFill>
        <p:spPr>
          <a:xfrm>
            <a:off x="-271280" y="0"/>
            <a:ext cx="12734560" cy="702958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67A281-BBA5-D75E-C7A6-E282A6331C8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0"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lvl="0" indent="0">
                <a:spcBef>
                  <a:spcPts val="0"/>
                </a:spcBef>
                <a:spcAft>
                  <a:spcPts val="600"/>
                </a:spcAft>
                <a:buNone/>
              </a:pPr>
              <a:t>3</a:t>
            </a:fld>
            <a:endParaRPr lang="en-US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631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15F89-01B5-4D8F-1D37-9CF9A6FC6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1053"/>
            <a:ext cx="12192000" cy="132397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/>
              </a:rPr>
              <a:t>New Requirement: Lab School Sustainability Reporting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D9BAA-734C-5140-949E-81B3410DE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23624"/>
            <a:ext cx="10507579" cy="4453339"/>
          </a:xfrm>
        </p:spPr>
        <p:txBody>
          <a:bodyPr/>
          <a:lstStyle/>
          <a:p>
            <a:endParaRPr lang="en-US" sz="2400" b="1">
              <a:solidFill>
                <a:srgbClr val="424242"/>
              </a:solidFill>
            </a:endParaRPr>
          </a:p>
          <a:p>
            <a:r>
              <a:rPr lang="en-US" sz="2400" b="1">
                <a:solidFill>
                  <a:srgbClr val="424242"/>
                </a:solidFill>
              </a:rPr>
              <a:t>HB 6001 - Direct Aid General Conditions 31.c. </a:t>
            </a:r>
            <a:endParaRPr lang="en-US" sz="2400"/>
          </a:p>
          <a:p>
            <a:pPr marL="114300" indent="0">
              <a:buNone/>
            </a:pPr>
            <a:r>
              <a:rPr lang="en-US" sz="2400">
                <a:solidFill>
                  <a:srgbClr val="424242"/>
                </a:solidFill>
              </a:rPr>
              <a:t>c. College partnership laboratory schools shall </a:t>
            </a:r>
            <a:r>
              <a:rPr lang="en-US" sz="2400" i="1">
                <a:solidFill>
                  <a:srgbClr val="424242"/>
                </a:solidFill>
              </a:rPr>
              <a:t>(</a:t>
            </a:r>
            <a:r>
              <a:rPr lang="en-US" sz="2400" i="1" err="1">
                <a:solidFill>
                  <a:srgbClr val="424242"/>
                </a:solidFill>
              </a:rPr>
              <a:t>i</a:t>
            </a:r>
            <a:r>
              <a:rPr lang="en-US" sz="2400" i="1">
                <a:solidFill>
                  <a:srgbClr val="424242"/>
                </a:solidFill>
              </a:rPr>
              <a:t>) reach financial sustainability by the end of their initial approval period</a:t>
            </a:r>
            <a:r>
              <a:rPr lang="en-US" sz="2400">
                <a:solidFill>
                  <a:srgbClr val="424242"/>
                </a:solidFill>
              </a:rPr>
              <a:t> as defined in § 22.1-349.8 of the Code of Virginia such that no additional state funding other than state funds received by a school division in support of Direct Aid for Public Education is required to support ongoing operations after the first contract renewal, </a:t>
            </a:r>
            <a:r>
              <a:rPr lang="en-US" sz="2400" i="1">
                <a:solidFill>
                  <a:srgbClr val="424242"/>
                </a:solidFill>
              </a:rPr>
              <a:t>and (ii) submit supporting information to the Board of Education demonstrating progress toward financial sustainability. </a:t>
            </a:r>
            <a:r>
              <a:rPr lang="en-US" sz="2400" b="1">
                <a:solidFill>
                  <a:srgbClr val="424242"/>
                </a:solidFill>
              </a:rPr>
              <a:t>The Board of Education shall report annually by November 1</a:t>
            </a:r>
            <a:r>
              <a:rPr lang="en-US" sz="2400">
                <a:solidFill>
                  <a:srgbClr val="424242"/>
                </a:solidFill>
              </a:rPr>
              <a:t> to the Governor and Chairs of the House Appropriations and Senate Finance and Appropriations Committees on progress of college laboratory schools in meeting this financial sustainability requirement.</a:t>
            </a:r>
            <a:endParaRPr lang="en-US" sz="2400"/>
          </a:p>
          <a:p>
            <a:endParaRPr lang="en-US" sz="2400">
              <a:solidFill>
                <a:srgbClr val="42424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ADC6D-E02A-55AE-CE5D-0CD144AA40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26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573A1205690449BC960B995EC7778B" ma:contentTypeVersion="8" ma:contentTypeDescription="Create a new document." ma:contentTypeScope="" ma:versionID="999f394bd1630951756f0f4ceaba2e7a">
  <xsd:schema xmlns:xsd="http://www.w3.org/2001/XMLSchema" xmlns:xs="http://www.w3.org/2001/XMLSchema" xmlns:p="http://schemas.microsoft.com/office/2006/metadata/properties" xmlns:ns2="4c2c5aab-b472-4b8f-a7fa-721e1e86a722" xmlns:ns3="48904f4f-f42a-42cb-a058-7ee0fb13e189" targetNamespace="http://schemas.microsoft.com/office/2006/metadata/properties" ma:root="true" ma:fieldsID="6c8586ca262cacb8d6621bd0aed95f08" ns2:_="" ns3:_="">
    <xsd:import namespace="4c2c5aab-b472-4b8f-a7fa-721e1e86a722"/>
    <xsd:import namespace="48904f4f-f42a-42cb-a058-7ee0fb13e18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Approval_x0020_STatus" minOccurs="0"/>
                <xsd:element ref="ns3:MediaServiceObjectDetectorVersions" minOccurs="0"/>
                <xsd:element ref="ns3:Note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c5aab-b472-4b8f-a7fa-721e1e86a7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04f4f-f42a-42cb-a058-7ee0fb13e1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Approval_x0020_STatus" ma:index="12" nillable="true" ma:displayName="Approval Status" ma:default="Not Reviewed" ma:format="Dropdown" ma:internalName="Approval_x0020_STatus">
      <xsd:simpleType>
        <xsd:restriction base="dms:Choice">
          <xsd:enumeration value="Not Reviewed"/>
          <xsd:enumeration value="Reviewed"/>
          <xsd:enumeration value="Final - Copied to Meeting Folder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otes" ma:index="14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al_x0020_STatus xmlns="48904f4f-f42a-42cb-a058-7ee0fb13e189">Not Reviewed</Approval_x0020_STatus>
    <Notes xmlns="48904f4f-f42a-42cb-a058-7ee0fb13e189" xsi:nil="true"/>
  </documentManagement>
</p:properties>
</file>

<file path=customXml/itemProps1.xml><?xml version="1.0" encoding="utf-8"?>
<ds:datastoreItem xmlns:ds="http://schemas.openxmlformats.org/officeDocument/2006/customXml" ds:itemID="{E3A09E87-82AC-4C05-8679-578674F9628B}"/>
</file>

<file path=customXml/itemProps2.xml><?xml version="1.0" encoding="utf-8"?>
<ds:datastoreItem xmlns:ds="http://schemas.openxmlformats.org/officeDocument/2006/customXml" ds:itemID="{13BC6EC2-8765-4E4C-B8D7-25F8A548D434}"/>
</file>

<file path=customXml/itemProps3.xml><?xml version="1.0" encoding="utf-8"?>
<ds:datastoreItem xmlns:ds="http://schemas.openxmlformats.org/officeDocument/2006/customXml" ds:itemID="{BE94EBCC-E7F0-469E-A7EA-58303280686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Georgia</vt:lpstr>
      <vt:lpstr>Trebuchet MS</vt:lpstr>
      <vt:lpstr>Office Theme</vt:lpstr>
      <vt:lpstr>Virginia College Partnership Lab Schools Pipeline Update</vt:lpstr>
      <vt:lpstr>Board of Education Recap (May 15, 2024)</vt:lpstr>
      <vt:lpstr>PowerPoint Presentation</vt:lpstr>
      <vt:lpstr>New Requirement: Lab School Sustainability Reporting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2024-06-05T12:16:30Z</dcterms:created>
  <dcterms:modified xsi:type="dcterms:W3CDTF">2024-06-05T12:16:39Z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0x010100FB573A1205690449BC960B995EC7778B</vt:lpwstr>
  </property>
</Properties>
</file>