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74" r:id="rId4"/>
    <p:sldId id="275" r:id="rId5"/>
    <p:sldId id="276" r:id="rId6"/>
    <p:sldId id="278" r:id="rId7"/>
    <p:sldId id="286" r:id="rId8"/>
    <p:sldId id="287" r:id="rId9"/>
    <p:sldId id="279" r:id="rId10"/>
    <p:sldId id="280" r:id="rId11"/>
    <p:sldId id="282" r:id="rId12"/>
    <p:sldId id="283" r:id="rId13"/>
    <p:sldId id="284" r:id="rId14"/>
    <p:sldId id="285" r:id="rId15"/>
  </p:sldIdLst>
  <p:sldSz cx="18288000" cy="10287000"/>
  <p:notesSz cx="6858000" cy="9144000"/>
  <p:embeddedFontLst>
    <p:embeddedFont>
      <p:font typeface="Century Schoolbook" panose="02040604050505020304" pitchFamily="18" charset="0"/>
      <p:regular r:id="rId17"/>
      <p:bold r:id="rId18"/>
      <p:italic r:id="rId19"/>
      <p:boldItalic r:id="rId20"/>
    </p:embeddedFont>
    <p:embeddedFont>
      <p:font typeface="Poppins Italics" panose="020B060402020202020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24B"/>
    <a:srgbClr val="E4F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72181-C978-4610-8A88-7D6AF8208ECD}" v="177" dt="2024-06-05T19:59:03.283"/>
    <p1510:client id="{3693253E-2189-12F0-6212-277660A6ED59}" v="764" dt="2024-06-05T03:01:59.289"/>
    <p1510:client id="{378F6ACC-98B4-7459-798A-6B739219E62A}" v="286" dt="2024-06-05T14:11:49.896"/>
    <p1510:client id="{7ACE748C-9999-034D-86B7-C3C3299161E1}" v="155" dt="2024-06-05T16:16:34.903"/>
    <p1510:client id="{A9CABF9C-581A-FA6E-9D16-40B626B639DD}" v="4" dt="2024-06-05T19:56:01.034"/>
    <p1510:client id="{C9210F4C-5792-8FB6-F3DE-7F36E1A8C4CB}" v="1233" dt="2024-06-05T17:08:23.837"/>
    <p1510:client id="{E71116B4-B64F-9A74-B58D-1EC7FA5DD780}" v="4812" dt="2024-06-05T19:50:31.414"/>
    <p1510:client id="{EF3D9C47-A89C-F486-9A3A-E66089835167}" v="2334" dt="2024-06-05T15:22:46.999"/>
    <p1510:client id="{F81B8C74-0855-7975-187D-1C459B4EF665}" v="2216" dt="2024-06-05T16:02:58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5"/>
  </p:normalViewPr>
  <p:slideViewPr>
    <p:cSldViewPr snapToGrid="0">
      <p:cViewPr varScale="1">
        <p:scale>
          <a:sx n="41" d="100"/>
          <a:sy n="41" d="100"/>
        </p:scale>
        <p:origin x="8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5DE44-C04B-4451-8797-85618A15C160}" type="doc">
      <dgm:prSet loTypeId="urn:microsoft.com/office/officeart/2005/8/layout/hProcess7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64104BD-3B3D-492E-9311-86CD2FEF2AD6}">
      <dgm:prSet phldrT="[Text]" phldr="0"/>
      <dgm:spPr/>
      <dgm:t>
        <a:bodyPr/>
        <a:lstStyle/>
        <a:p>
          <a:pPr rtl="0"/>
          <a:r>
            <a:rPr lang="en-US">
              <a:latin typeface="Century Schoolbook"/>
            </a:rPr>
            <a:t>Year 1 </a:t>
          </a:r>
        </a:p>
      </dgm:t>
    </dgm:pt>
    <dgm:pt modelId="{ACD64C7C-6C6D-4F39-817A-8F608E07FB1F}" type="parTrans" cxnId="{7D78E992-9399-442B-A2F7-D2D483F9AF0B}">
      <dgm:prSet/>
      <dgm:spPr/>
      <dgm:t>
        <a:bodyPr/>
        <a:lstStyle/>
        <a:p>
          <a:endParaRPr lang="en-US"/>
        </a:p>
      </dgm:t>
    </dgm:pt>
    <dgm:pt modelId="{1AFDD100-40F8-4E78-9085-383A0F84A9C1}" type="sibTrans" cxnId="{7D78E992-9399-442B-A2F7-D2D483F9AF0B}">
      <dgm:prSet/>
      <dgm:spPr/>
      <dgm:t>
        <a:bodyPr/>
        <a:lstStyle/>
        <a:p>
          <a:endParaRPr lang="en-US"/>
        </a:p>
      </dgm:t>
    </dgm:pt>
    <dgm:pt modelId="{833E9C8E-B1B6-4BC9-9933-66C8D624883B}">
      <dgm:prSet phldrT="[Text]" phldr="0"/>
      <dgm:spPr/>
      <dgm:t>
        <a:bodyPr/>
        <a:lstStyle/>
        <a:p>
          <a:pPr rtl="0"/>
          <a:r>
            <a:rPr lang="en-US">
              <a:latin typeface="Century Schoolbook"/>
            </a:rPr>
            <a:t>30 students</a:t>
          </a:r>
        </a:p>
      </dgm:t>
    </dgm:pt>
    <dgm:pt modelId="{06EA65FA-29D4-46A0-9CB2-545B27A33A1F}" type="parTrans" cxnId="{8B44CD65-2EA6-4650-BD3B-41811DB42804}">
      <dgm:prSet/>
      <dgm:spPr/>
      <dgm:t>
        <a:bodyPr/>
        <a:lstStyle/>
        <a:p>
          <a:endParaRPr lang="en-US"/>
        </a:p>
      </dgm:t>
    </dgm:pt>
    <dgm:pt modelId="{4FC6B4D2-8F38-4F9F-96D3-BABAE6C55441}" type="sibTrans" cxnId="{8B44CD65-2EA6-4650-BD3B-41811DB42804}">
      <dgm:prSet/>
      <dgm:spPr/>
      <dgm:t>
        <a:bodyPr/>
        <a:lstStyle/>
        <a:p>
          <a:endParaRPr lang="en-US"/>
        </a:p>
      </dgm:t>
    </dgm:pt>
    <dgm:pt modelId="{3A191FC8-54AF-457C-9504-7FAB4CA85C90}">
      <dgm:prSet phldrT="[Text]" phldr="0"/>
      <dgm:spPr/>
      <dgm:t>
        <a:bodyPr/>
        <a:lstStyle/>
        <a:p>
          <a:pPr rtl="0"/>
          <a:r>
            <a:rPr lang="en-US">
              <a:latin typeface="Century Schoolbook"/>
            </a:rPr>
            <a:t>Year 2</a:t>
          </a:r>
        </a:p>
      </dgm:t>
    </dgm:pt>
    <dgm:pt modelId="{552DF4F4-9CE9-4B21-BCF2-9E69DBF2ACE9}" type="parTrans" cxnId="{0792D3F6-2B21-4475-9AE6-E051A01DED70}">
      <dgm:prSet/>
      <dgm:spPr/>
      <dgm:t>
        <a:bodyPr/>
        <a:lstStyle/>
        <a:p>
          <a:endParaRPr lang="en-US"/>
        </a:p>
      </dgm:t>
    </dgm:pt>
    <dgm:pt modelId="{603AD18D-DE8D-4BEF-9393-E9FC9E009616}" type="sibTrans" cxnId="{0792D3F6-2B21-4475-9AE6-E051A01DED70}">
      <dgm:prSet/>
      <dgm:spPr/>
      <dgm:t>
        <a:bodyPr/>
        <a:lstStyle/>
        <a:p>
          <a:endParaRPr lang="en-US"/>
        </a:p>
      </dgm:t>
    </dgm:pt>
    <dgm:pt modelId="{AD04E3BE-EBD0-4A88-A453-60F8787C2938}">
      <dgm:prSet phldrT="[Text]" phldr="0"/>
      <dgm:spPr/>
      <dgm:t>
        <a:bodyPr/>
        <a:lstStyle/>
        <a:p>
          <a:pPr rtl="0"/>
          <a:r>
            <a:rPr lang="en-US">
              <a:latin typeface="Century Schoolbook"/>
            </a:rPr>
            <a:t> 60 students</a:t>
          </a:r>
        </a:p>
      </dgm:t>
    </dgm:pt>
    <dgm:pt modelId="{AB878856-90C7-4606-AEA8-A39B6CFBFCC5}" type="parTrans" cxnId="{3B29A629-78CF-4A15-A000-CE3E6C3EF826}">
      <dgm:prSet/>
      <dgm:spPr/>
      <dgm:t>
        <a:bodyPr/>
        <a:lstStyle/>
        <a:p>
          <a:endParaRPr lang="en-US"/>
        </a:p>
      </dgm:t>
    </dgm:pt>
    <dgm:pt modelId="{21B38E52-4934-48E8-8C9A-FD51BE879675}" type="sibTrans" cxnId="{3B29A629-78CF-4A15-A000-CE3E6C3EF826}">
      <dgm:prSet/>
      <dgm:spPr/>
      <dgm:t>
        <a:bodyPr/>
        <a:lstStyle/>
        <a:p>
          <a:endParaRPr lang="en-US"/>
        </a:p>
      </dgm:t>
    </dgm:pt>
    <dgm:pt modelId="{B6D30580-53DA-4589-891E-EF3525DA8500}">
      <dgm:prSet phldrT="[Text]" phldr="0"/>
      <dgm:spPr/>
      <dgm:t>
        <a:bodyPr/>
        <a:lstStyle/>
        <a:p>
          <a:pPr rtl="0"/>
          <a:r>
            <a:rPr lang="en-US">
              <a:latin typeface="Century Schoolbook"/>
            </a:rPr>
            <a:t>Year 3</a:t>
          </a:r>
        </a:p>
      </dgm:t>
    </dgm:pt>
    <dgm:pt modelId="{6395C273-51EC-497F-A750-42D9D1413A32}" type="parTrans" cxnId="{E6C9A3CC-F4E7-4329-A2A5-6541D314F1D5}">
      <dgm:prSet/>
      <dgm:spPr/>
      <dgm:t>
        <a:bodyPr/>
        <a:lstStyle/>
        <a:p>
          <a:endParaRPr lang="en-US"/>
        </a:p>
      </dgm:t>
    </dgm:pt>
    <dgm:pt modelId="{798761D9-C0DE-4FE6-A4E7-770F78E8CCF6}" type="sibTrans" cxnId="{E6C9A3CC-F4E7-4329-A2A5-6541D314F1D5}">
      <dgm:prSet/>
      <dgm:spPr/>
      <dgm:t>
        <a:bodyPr/>
        <a:lstStyle/>
        <a:p>
          <a:endParaRPr lang="en-US"/>
        </a:p>
      </dgm:t>
    </dgm:pt>
    <dgm:pt modelId="{9A0C0809-E528-4F0F-87DA-A668B2B1753C}">
      <dgm:prSet phldrT="[Text]" phldr="0"/>
      <dgm:spPr/>
      <dgm:t>
        <a:bodyPr/>
        <a:lstStyle/>
        <a:p>
          <a:pPr rtl="0"/>
          <a:r>
            <a:rPr lang="en-US">
              <a:latin typeface="Century Schoolbook"/>
            </a:rPr>
            <a:t>120 students</a:t>
          </a:r>
        </a:p>
      </dgm:t>
    </dgm:pt>
    <dgm:pt modelId="{C5D7387C-D8BF-4A6C-A47D-B86791487B0C}" type="parTrans" cxnId="{CEF045ED-5643-4DC8-AC40-569D532102A6}">
      <dgm:prSet/>
      <dgm:spPr/>
      <dgm:t>
        <a:bodyPr/>
        <a:lstStyle/>
        <a:p>
          <a:endParaRPr lang="en-US"/>
        </a:p>
      </dgm:t>
    </dgm:pt>
    <dgm:pt modelId="{32113609-9004-4BF1-956E-AC1B3458E842}" type="sibTrans" cxnId="{CEF045ED-5643-4DC8-AC40-569D532102A6}">
      <dgm:prSet/>
      <dgm:spPr/>
      <dgm:t>
        <a:bodyPr/>
        <a:lstStyle/>
        <a:p>
          <a:endParaRPr lang="en-US"/>
        </a:p>
      </dgm:t>
    </dgm:pt>
    <dgm:pt modelId="{4A99331B-7C37-4701-BEEE-A2F067E1A6E8}">
      <dgm:prSet phldr="0"/>
      <dgm:spPr/>
      <dgm:t>
        <a:bodyPr/>
        <a:lstStyle/>
        <a:p>
          <a:pPr rtl="0"/>
          <a:r>
            <a:rPr lang="en-US">
              <a:latin typeface="Century Schoolbook"/>
            </a:rPr>
            <a:t>Year 4</a:t>
          </a:r>
        </a:p>
      </dgm:t>
    </dgm:pt>
    <dgm:pt modelId="{102D1FF1-4EFE-4474-9405-5FE8C8EB0473}" type="parTrans" cxnId="{6FD8EF13-5E0D-4600-B880-6DF2CA32F4EC}">
      <dgm:prSet/>
      <dgm:spPr/>
    </dgm:pt>
    <dgm:pt modelId="{BDEBB81D-8BFC-4A9A-9229-3157C07BC39C}" type="sibTrans" cxnId="{6FD8EF13-5E0D-4600-B880-6DF2CA32F4EC}">
      <dgm:prSet/>
      <dgm:spPr/>
    </dgm:pt>
    <dgm:pt modelId="{9766072F-FBF7-4E96-AEB0-12C0F5242846}">
      <dgm:prSet phldr="0"/>
      <dgm:spPr/>
      <dgm:t>
        <a:bodyPr/>
        <a:lstStyle/>
        <a:p>
          <a:pPr rtl="0"/>
          <a:r>
            <a:rPr lang="en-US">
              <a:latin typeface="Century Schoolbook"/>
            </a:rPr>
            <a:t>120 students</a:t>
          </a:r>
        </a:p>
      </dgm:t>
    </dgm:pt>
    <dgm:pt modelId="{5EC257FD-BCCE-46AD-A944-9C09472B70EC}" type="parTrans" cxnId="{7620F223-39F6-4D40-9316-E9D152667A9D}">
      <dgm:prSet/>
      <dgm:spPr/>
    </dgm:pt>
    <dgm:pt modelId="{018BA7D0-1517-40E2-8FDC-CF41504F748E}" type="sibTrans" cxnId="{7620F223-39F6-4D40-9316-E9D152667A9D}">
      <dgm:prSet/>
      <dgm:spPr/>
    </dgm:pt>
    <dgm:pt modelId="{363C58BF-0B93-41BA-902D-D12B5BAFCD81}" type="pres">
      <dgm:prSet presAssocID="{59D5DE44-C04B-4451-8797-85618A15C160}" presName="Name0" presStyleCnt="0">
        <dgm:presLayoutVars>
          <dgm:dir/>
          <dgm:animLvl val="lvl"/>
          <dgm:resizeHandles val="exact"/>
        </dgm:presLayoutVars>
      </dgm:prSet>
      <dgm:spPr/>
    </dgm:pt>
    <dgm:pt modelId="{4C7831D1-8FF3-49D8-B39D-C9237E9748E3}" type="pres">
      <dgm:prSet presAssocID="{B64104BD-3B3D-492E-9311-86CD2FEF2AD6}" presName="compositeNode" presStyleCnt="0">
        <dgm:presLayoutVars>
          <dgm:bulletEnabled val="1"/>
        </dgm:presLayoutVars>
      </dgm:prSet>
      <dgm:spPr/>
    </dgm:pt>
    <dgm:pt modelId="{B1175FDB-0755-4C78-8CF7-6097669140C5}" type="pres">
      <dgm:prSet presAssocID="{B64104BD-3B3D-492E-9311-86CD2FEF2AD6}" presName="bgRect" presStyleLbl="node1" presStyleIdx="0" presStyleCnt="4"/>
      <dgm:spPr/>
    </dgm:pt>
    <dgm:pt modelId="{64356A49-47DF-493A-812E-F4B3992F477D}" type="pres">
      <dgm:prSet presAssocID="{B64104BD-3B3D-492E-9311-86CD2FEF2AD6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FF3E9C16-89DE-42EE-9B8D-1AA5A2E39A09}" type="pres">
      <dgm:prSet presAssocID="{B64104BD-3B3D-492E-9311-86CD2FEF2AD6}" presName="childNode" presStyleLbl="node1" presStyleIdx="0" presStyleCnt="4">
        <dgm:presLayoutVars>
          <dgm:bulletEnabled val="1"/>
        </dgm:presLayoutVars>
      </dgm:prSet>
      <dgm:spPr/>
    </dgm:pt>
    <dgm:pt modelId="{1B62BB11-EC10-4BED-BDFA-9084873C484B}" type="pres">
      <dgm:prSet presAssocID="{1AFDD100-40F8-4E78-9085-383A0F84A9C1}" presName="hSp" presStyleCnt="0"/>
      <dgm:spPr/>
    </dgm:pt>
    <dgm:pt modelId="{19BBC2EA-84CB-435C-923F-7353AFB1643F}" type="pres">
      <dgm:prSet presAssocID="{1AFDD100-40F8-4E78-9085-383A0F84A9C1}" presName="vProcSp" presStyleCnt="0"/>
      <dgm:spPr/>
    </dgm:pt>
    <dgm:pt modelId="{9323DC49-A0E0-4C98-B40A-A7182022878E}" type="pres">
      <dgm:prSet presAssocID="{1AFDD100-40F8-4E78-9085-383A0F84A9C1}" presName="vSp1" presStyleCnt="0"/>
      <dgm:spPr/>
    </dgm:pt>
    <dgm:pt modelId="{B97CA090-3C16-47C6-9EF7-5DF3FEC406E4}" type="pres">
      <dgm:prSet presAssocID="{1AFDD100-40F8-4E78-9085-383A0F84A9C1}" presName="simulatedConn" presStyleLbl="solidFgAcc1" presStyleIdx="0" presStyleCnt="3"/>
      <dgm:spPr/>
    </dgm:pt>
    <dgm:pt modelId="{2937033E-6B24-420D-BF88-A17591B2EFF9}" type="pres">
      <dgm:prSet presAssocID="{1AFDD100-40F8-4E78-9085-383A0F84A9C1}" presName="vSp2" presStyleCnt="0"/>
      <dgm:spPr/>
    </dgm:pt>
    <dgm:pt modelId="{152AC9CE-760A-4949-8B9C-9916DB3CB8B9}" type="pres">
      <dgm:prSet presAssocID="{1AFDD100-40F8-4E78-9085-383A0F84A9C1}" presName="sibTrans" presStyleCnt="0"/>
      <dgm:spPr/>
    </dgm:pt>
    <dgm:pt modelId="{CD797480-D394-4400-8019-F655ADC6D255}" type="pres">
      <dgm:prSet presAssocID="{3A191FC8-54AF-457C-9504-7FAB4CA85C90}" presName="compositeNode" presStyleCnt="0">
        <dgm:presLayoutVars>
          <dgm:bulletEnabled val="1"/>
        </dgm:presLayoutVars>
      </dgm:prSet>
      <dgm:spPr/>
    </dgm:pt>
    <dgm:pt modelId="{E97ACC85-28BD-4028-85F0-4C0D6B95B928}" type="pres">
      <dgm:prSet presAssocID="{3A191FC8-54AF-457C-9504-7FAB4CA85C90}" presName="bgRect" presStyleLbl="node1" presStyleIdx="1" presStyleCnt="4"/>
      <dgm:spPr/>
    </dgm:pt>
    <dgm:pt modelId="{C400D7CC-577F-4216-B762-83D5C43E05E4}" type="pres">
      <dgm:prSet presAssocID="{3A191FC8-54AF-457C-9504-7FAB4CA85C90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F83269FF-F4C4-4EBC-BD55-090808EA1509}" type="pres">
      <dgm:prSet presAssocID="{3A191FC8-54AF-457C-9504-7FAB4CA85C90}" presName="childNode" presStyleLbl="node1" presStyleIdx="1" presStyleCnt="4">
        <dgm:presLayoutVars>
          <dgm:bulletEnabled val="1"/>
        </dgm:presLayoutVars>
      </dgm:prSet>
      <dgm:spPr/>
    </dgm:pt>
    <dgm:pt modelId="{271B119D-5935-4CBE-A71A-449ECF44F287}" type="pres">
      <dgm:prSet presAssocID="{603AD18D-DE8D-4BEF-9393-E9FC9E009616}" presName="hSp" presStyleCnt="0"/>
      <dgm:spPr/>
    </dgm:pt>
    <dgm:pt modelId="{359ABEB6-838B-46E8-9E01-C20FE12646AF}" type="pres">
      <dgm:prSet presAssocID="{603AD18D-DE8D-4BEF-9393-E9FC9E009616}" presName="vProcSp" presStyleCnt="0"/>
      <dgm:spPr/>
    </dgm:pt>
    <dgm:pt modelId="{3BEBCE28-0CE2-4BDA-B17B-7476F9C0B0B3}" type="pres">
      <dgm:prSet presAssocID="{603AD18D-DE8D-4BEF-9393-E9FC9E009616}" presName="vSp1" presStyleCnt="0"/>
      <dgm:spPr/>
    </dgm:pt>
    <dgm:pt modelId="{6CE2C9DE-F591-4811-836C-1040EB147E94}" type="pres">
      <dgm:prSet presAssocID="{603AD18D-DE8D-4BEF-9393-E9FC9E009616}" presName="simulatedConn" presStyleLbl="solidFgAcc1" presStyleIdx="1" presStyleCnt="3"/>
      <dgm:spPr/>
    </dgm:pt>
    <dgm:pt modelId="{595AD8D1-3661-4D57-84A8-2E2BE4ACCA96}" type="pres">
      <dgm:prSet presAssocID="{603AD18D-DE8D-4BEF-9393-E9FC9E009616}" presName="vSp2" presStyleCnt="0"/>
      <dgm:spPr/>
    </dgm:pt>
    <dgm:pt modelId="{A350737B-013B-4C55-A46C-98DACA0CD8E8}" type="pres">
      <dgm:prSet presAssocID="{603AD18D-DE8D-4BEF-9393-E9FC9E009616}" presName="sibTrans" presStyleCnt="0"/>
      <dgm:spPr/>
    </dgm:pt>
    <dgm:pt modelId="{B96CFA4F-025B-4796-AD09-C2919F5CF810}" type="pres">
      <dgm:prSet presAssocID="{B6D30580-53DA-4589-891E-EF3525DA8500}" presName="compositeNode" presStyleCnt="0">
        <dgm:presLayoutVars>
          <dgm:bulletEnabled val="1"/>
        </dgm:presLayoutVars>
      </dgm:prSet>
      <dgm:spPr/>
    </dgm:pt>
    <dgm:pt modelId="{2E0B305D-15C4-4B0A-B7A7-1DE98E0BFF83}" type="pres">
      <dgm:prSet presAssocID="{B6D30580-53DA-4589-891E-EF3525DA8500}" presName="bgRect" presStyleLbl="node1" presStyleIdx="2" presStyleCnt="4"/>
      <dgm:spPr/>
    </dgm:pt>
    <dgm:pt modelId="{33F40133-D745-41C9-B3E6-ED4F2A166519}" type="pres">
      <dgm:prSet presAssocID="{B6D30580-53DA-4589-891E-EF3525DA8500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36B11392-DAA7-43D4-ADA9-57C117419B42}" type="pres">
      <dgm:prSet presAssocID="{B6D30580-53DA-4589-891E-EF3525DA8500}" presName="childNode" presStyleLbl="node1" presStyleIdx="2" presStyleCnt="4">
        <dgm:presLayoutVars>
          <dgm:bulletEnabled val="1"/>
        </dgm:presLayoutVars>
      </dgm:prSet>
      <dgm:spPr/>
    </dgm:pt>
    <dgm:pt modelId="{3A4C3EB1-CE29-4BCB-8825-588DF75229EF}" type="pres">
      <dgm:prSet presAssocID="{798761D9-C0DE-4FE6-A4E7-770F78E8CCF6}" presName="hSp" presStyleCnt="0"/>
      <dgm:spPr/>
    </dgm:pt>
    <dgm:pt modelId="{4F85B57D-2EE8-4DC2-BFE2-47555A434BAD}" type="pres">
      <dgm:prSet presAssocID="{798761D9-C0DE-4FE6-A4E7-770F78E8CCF6}" presName="vProcSp" presStyleCnt="0"/>
      <dgm:spPr/>
    </dgm:pt>
    <dgm:pt modelId="{D45FB74B-FE53-481C-8413-75308AA6BE15}" type="pres">
      <dgm:prSet presAssocID="{798761D9-C0DE-4FE6-A4E7-770F78E8CCF6}" presName="vSp1" presStyleCnt="0"/>
      <dgm:spPr/>
    </dgm:pt>
    <dgm:pt modelId="{067A9430-5429-48DB-B2B2-92ADA993C624}" type="pres">
      <dgm:prSet presAssocID="{798761D9-C0DE-4FE6-A4E7-770F78E8CCF6}" presName="simulatedConn" presStyleLbl="solidFgAcc1" presStyleIdx="2" presStyleCnt="3"/>
      <dgm:spPr/>
    </dgm:pt>
    <dgm:pt modelId="{543BE6E6-6EEF-4509-AF3A-FACF3D668B2F}" type="pres">
      <dgm:prSet presAssocID="{798761D9-C0DE-4FE6-A4E7-770F78E8CCF6}" presName="vSp2" presStyleCnt="0"/>
      <dgm:spPr/>
    </dgm:pt>
    <dgm:pt modelId="{C7400721-F1AE-4F82-9544-E9FEA87850DB}" type="pres">
      <dgm:prSet presAssocID="{798761D9-C0DE-4FE6-A4E7-770F78E8CCF6}" presName="sibTrans" presStyleCnt="0"/>
      <dgm:spPr/>
    </dgm:pt>
    <dgm:pt modelId="{E087DFE8-C54D-4E03-8482-DCC6AA6473F9}" type="pres">
      <dgm:prSet presAssocID="{4A99331B-7C37-4701-BEEE-A2F067E1A6E8}" presName="compositeNode" presStyleCnt="0">
        <dgm:presLayoutVars>
          <dgm:bulletEnabled val="1"/>
        </dgm:presLayoutVars>
      </dgm:prSet>
      <dgm:spPr/>
    </dgm:pt>
    <dgm:pt modelId="{1DA8921D-CE2D-4749-968E-A16E25D1430D}" type="pres">
      <dgm:prSet presAssocID="{4A99331B-7C37-4701-BEEE-A2F067E1A6E8}" presName="bgRect" presStyleLbl="node1" presStyleIdx="3" presStyleCnt="4"/>
      <dgm:spPr/>
    </dgm:pt>
    <dgm:pt modelId="{7EB919B3-7191-4D17-ADB1-90AD7AB6F4DD}" type="pres">
      <dgm:prSet presAssocID="{4A99331B-7C37-4701-BEEE-A2F067E1A6E8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36933220-F6AE-421C-8F1B-E8B27280627B}" type="pres">
      <dgm:prSet presAssocID="{4A99331B-7C37-4701-BEEE-A2F067E1A6E8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24F5B308-E2EB-454F-A650-AFCA3B055DBA}" type="presOf" srcId="{3A191FC8-54AF-457C-9504-7FAB4CA85C90}" destId="{C400D7CC-577F-4216-B762-83D5C43E05E4}" srcOrd="1" destOrd="0" presId="urn:microsoft.com/office/officeart/2005/8/layout/hProcess7"/>
    <dgm:cxn modelId="{6FD8EF13-5E0D-4600-B880-6DF2CA32F4EC}" srcId="{59D5DE44-C04B-4451-8797-85618A15C160}" destId="{4A99331B-7C37-4701-BEEE-A2F067E1A6E8}" srcOrd="3" destOrd="0" parTransId="{102D1FF1-4EFE-4474-9405-5FE8C8EB0473}" sibTransId="{BDEBB81D-8BFC-4A9A-9229-3157C07BC39C}"/>
    <dgm:cxn modelId="{7620F223-39F6-4D40-9316-E9D152667A9D}" srcId="{4A99331B-7C37-4701-BEEE-A2F067E1A6E8}" destId="{9766072F-FBF7-4E96-AEB0-12C0F5242846}" srcOrd="0" destOrd="0" parTransId="{5EC257FD-BCCE-46AD-A944-9C09472B70EC}" sibTransId="{018BA7D0-1517-40E2-8FDC-CF41504F748E}"/>
    <dgm:cxn modelId="{3B29A629-78CF-4A15-A000-CE3E6C3EF826}" srcId="{3A191FC8-54AF-457C-9504-7FAB4CA85C90}" destId="{AD04E3BE-EBD0-4A88-A453-60F8787C2938}" srcOrd="0" destOrd="0" parTransId="{AB878856-90C7-4606-AEA8-A39B6CFBFCC5}" sibTransId="{21B38E52-4934-48E8-8C9A-FD51BE879675}"/>
    <dgm:cxn modelId="{64F4C22B-D6EF-49E2-ABE1-BCF0A354B8E4}" type="presOf" srcId="{AD04E3BE-EBD0-4A88-A453-60F8787C2938}" destId="{F83269FF-F4C4-4EBC-BD55-090808EA1509}" srcOrd="0" destOrd="0" presId="urn:microsoft.com/office/officeart/2005/8/layout/hProcess7"/>
    <dgm:cxn modelId="{9781F431-749A-4C5B-81BF-1F88A0043209}" type="presOf" srcId="{9A0C0809-E528-4F0F-87DA-A668B2B1753C}" destId="{36B11392-DAA7-43D4-ADA9-57C117419B42}" srcOrd="0" destOrd="0" presId="urn:microsoft.com/office/officeart/2005/8/layout/hProcess7"/>
    <dgm:cxn modelId="{9364F737-C051-4D40-A6DB-57D04F14F9C1}" type="presOf" srcId="{9766072F-FBF7-4E96-AEB0-12C0F5242846}" destId="{36933220-F6AE-421C-8F1B-E8B27280627B}" srcOrd="0" destOrd="0" presId="urn:microsoft.com/office/officeart/2005/8/layout/hProcess7"/>
    <dgm:cxn modelId="{9EEE0041-52B4-4D36-8DA4-5475F8235EE0}" type="presOf" srcId="{833E9C8E-B1B6-4BC9-9933-66C8D624883B}" destId="{FF3E9C16-89DE-42EE-9B8D-1AA5A2E39A09}" srcOrd="0" destOrd="0" presId="urn:microsoft.com/office/officeart/2005/8/layout/hProcess7"/>
    <dgm:cxn modelId="{8B44CD65-2EA6-4650-BD3B-41811DB42804}" srcId="{B64104BD-3B3D-492E-9311-86CD2FEF2AD6}" destId="{833E9C8E-B1B6-4BC9-9933-66C8D624883B}" srcOrd="0" destOrd="0" parTransId="{06EA65FA-29D4-46A0-9CB2-545B27A33A1F}" sibTransId="{4FC6B4D2-8F38-4F9F-96D3-BABAE6C55441}"/>
    <dgm:cxn modelId="{6737AB69-F06D-4E11-88B1-DDAD79BB8379}" type="presOf" srcId="{4A99331B-7C37-4701-BEEE-A2F067E1A6E8}" destId="{7EB919B3-7191-4D17-ADB1-90AD7AB6F4DD}" srcOrd="1" destOrd="0" presId="urn:microsoft.com/office/officeart/2005/8/layout/hProcess7"/>
    <dgm:cxn modelId="{BF5EF37A-BD55-4FD6-BE4B-9BAA6643EE6E}" type="presOf" srcId="{4A99331B-7C37-4701-BEEE-A2F067E1A6E8}" destId="{1DA8921D-CE2D-4749-968E-A16E25D1430D}" srcOrd="0" destOrd="0" presId="urn:microsoft.com/office/officeart/2005/8/layout/hProcess7"/>
    <dgm:cxn modelId="{E5C2AD89-D242-44B4-8FA6-9FCA7EC7AD82}" type="presOf" srcId="{B64104BD-3B3D-492E-9311-86CD2FEF2AD6}" destId="{B1175FDB-0755-4C78-8CF7-6097669140C5}" srcOrd="0" destOrd="0" presId="urn:microsoft.com/office/officeart/2005/8/layout/hProcess7"/>
    <dgm:cxn modelId="{F17C7C8B-D529-4044-ACC4-9157A464A4BE}" type="presOf" srcId="{B6D30580-53DA-4589-891E-EF3525DA8500}" destId="{2E0B305D-15C4-4B0A-B7A7-1DE98E0BFF83}" srcOrd="0" destOrd="0" presId="urn:microsoft.com/office/officeart/2005/8/layout/hProcess7"/>
    <dgm:cxn modelId="{7D78E992-9399-442B-A2F7-D2D483F9AF0B}" srcId="{59D5DE44-C04B-4451-8797-85618A15C160}" destId="{B64104BD-3B3D-492E-9311-86CD2FEF2AD6}" srcOrd="0" destOrd="0" parTransId="{ACD64C7C-6C6D-4F39-817A-8F608E07FB1F}" sibTransId="{1AFDD100-40F8-4E78-9085-383A0F84A9C1}"/>
    <dgm:cxn modelId="{040202A2-8D85-409A-9A35-7044911E777C}" type="presOf" srcId="{3A191FC8-54AF-457C-9504-7FAB4CA85C90}" destId="{E97ACC85-28BD-4028-85F0-4C0D6B95B928}" srcOrd="0" destOrd="0" presId="urn:microsoft.com/office/officeart/2005/8/layout/hProcess7"/>
    <dgm:cxn modelId="{015547B0-D2A0-405F-96E8-B2BDDBDF0601}" type="presOf" srcId="{B64104BD-3B3D-492E-9311-86CD2FEF2AD6}" destId="{64356A49-47DF-493A-812E-F4B3992F477D}" srcOrd="1" destOrd="0" presId="urn:microsoft.com/office/officeart/2005/8/layout/hProcess7"/>
    <dgm:cxn modelId="{8D3A5BC8-624D-497F-8E9F-D5851683328B}" type="presOf" srcId="{59D5DE44-C04B-4451-8797-85618A15C160}" destId="{363C58BF-0B93-41BA-902D-D12B5BAFCD81}" srcOrd="0" destOrd="0" presId="urn:microsoft.com/office/officeart/2005/8/layout/hProcess7"/>
    <dgm:cxn modelId="{E6C9A3CC-F4E7-4329-A2A5-6541D314F1D5}" srcId="{59D5DE44-C04B-4451-8797-85618A15C160}" destId="{B6D30580-53DA-4589-891E-EF3525DA8500}" srcOrd="2" destOrd="0" parTransId="{6395C273-51EC-497F-A750-42D9D1413A32}" sibTransId="{798761D9-C0DE-4FE6-A4E7-770F78E8CCF6}"/>
    <dgm:cxn modelId="{2F5E7CE2-C524-4268-B949-AF0DF992695B}" type="presOf" srcId="{B6D30580-53DA-4589-891E-EF3525DA8500}" destId="{33F40133-D745-41C9-B3E6-ED4F2A166519}" srcOrd="1" destOrd="0" presId="urn:microsoft.com/office/officeart/2005/8/layout/hProcess7"/>
    <dgm:cxn modelId="{CEF045ED-5643-4DC8-AC40-569D532102A6}" srcId="{B6D30580-53DA-4589-891E-EF3525DA8500}" destId="{9A0C0809-E528-4F0F-87DA-A668B2B1753C}" srcOrd="0" destOrd="0" parTransId="{C5D7387C-D8BF-4A6C-A47D-B86791487B0C}" sibTransId="{32113609-9004-4BF1-956E-AC1B3458E842}"/>
    <dgm:cxn modelId="{0792D3F6-2B21-4475-9AE6-E051A01DED70}" srcId="{59D5DE44-C04B-4451-8797-85618A15C160}" destId="{3A191FC8-54AF-457C-9504-7FAB4CA85C90}" srcOrd="1" destOrd="0" parTransId="{552DF4F4-9CE9-4B21-BCF2-9E69DBF2ACE9}" sibTransId="{603AD18D-DE8D-4BEF-9393-E9FC9E009616}"/>
    <dgm:cxn modelId="{5C2D761D-4BC5-4A03-A0FA-DA8C0541DDDD}" type="presParOf" srcId="{363C58BF-0B93-41BA-902D-D12B5BAFCD81}" destId="{4C7831D1-8FF3-49D8-B39D-C9237E9748E3}" srcOrd="0" destOrd="0" presId="urn:microsoft.com/office/officeart/2005/8/layout/hProcess7"/>
    <dgm:cxn modelId="{8C2F8E26-6F30-4750-B052-1E7F3A1C0F38}" type="presParOf" srcId="{4C7831D1-8FF3-49D8-B39D-C9237E9748E3}" destId="{B1175FDB-0755-4C78-8CF7-6097669140C5}" srcOrd="0" destOrd="0" presId="urn:microsoft.com/office/officeart/2005/8/layout/hProcess7"/>
    <dgm:cxn modelId="{25C052C0-A092-404C-9E94-F0E469041465}" type="presParOf" srcId="{4C7831D1-8FF3-49D8-B39D-C9237E9748E3}" destId="{64356A49-47DF-493A-812E-F4B3992F477D}" srcOrd="1" destOrd="0" presId="urn:microsoft.com/office/officeart/2005/8/layout/hProcess7"/>
    <dgm:cxn modelId="{F525C75B-60B2-41CD-9A01-EFF1230F14C1}" type="presParOf" srcId="{4C7831D1-8FF3-49D8-B39D-C9237E9748E3}" destId="{FF3E9C16-89DE-42EE-9B8D-1AA5A2E39A09}" srcOrd="2" destOrd="0" presId="urn:microsoft.com/office/officeart/2005/8/layout/hProcess7"/>
    <dgm:cxn modelId="{02084138-C9BB-4B6A-9B26-7BC4E69F2C28}" type="presParOf" srcId="{363C58BF-0B93-41BA-902D-D12B5BAFCD81}" destId="{1B62BB11-EC10-4BED-BDFA-9084873C484B}" srcOrd="1" destOrd="0" presId="urn:microsoft.com/office/officeart/2005/8/layout/hProcess7"/>
    <dgm:cxn modelId="{2E6BA771-07CB-46B2-9285-3CEEE87EA376}" type="presParOf" srcId="{363C58BF-0B93-41BA-902D-D12B5BAFCD81}" destId="{19BBC2EA-84CB-435C-923F-7353AFB1643F}" srcOrd="2" destOrd="0" presId="urn:microsoft.com/office/officeart/2005/8/layout/hProcess7"/>
    <dgm:cxn modelId="{C58DC823-A029-4299-AE31-35CDB93F1737}" type="presParOf" srcId="{19BBC2EA-84CB-435C-923F-7353AFB1643F}" destId="{9323DC49-A0E0-4C98-B40A-A7182022878E}" srcOrd="0" destOrd="0" presId="urn:microsoft.com/office/officeart/2005/8/layout/hProcess7"/>
    <dgm:cxn modelId="{278AF137-8B5E-41A3-AC16-583B369C996C}" type="presParOf" srcId="{19BBC2EA-84CB-435C-923F-7353AFB1643F}" destId="{B97CA090-3C16-47C6-9EF7-5DF3FEC406E4}" srcOrd="1" destOrd="0" presId="urn:microsoft.com/office/officeart/2005/8/layout/hProcess7"/>
    <dgm:cxn modelId="{81A6ADD1-FAF1-4BA0-B298-67302770324C}" type="presParOf" srcId="{19BBC2EA-84CB-435C-923F-7353AFB1643F}" destId="{2937033E-6B24-420D-BF88-A17591B2EFF9}" srcOrd="2" destOrd="0" presId="urn:microsoft.com/office/officeart/2005/8/layout/hProcess7"/>
    <dgm:cxn modelId="{9E46DABF-759A-4134-A50F-8E76070E0EF3}" type="presParOf" srcId="{363C58BF-0B93-41BA-902D-D12B5BAFCD81}" destId="{152AC9CE-760A-4949-8B9C-9916DB3CB8B9}" srcOrd="3" destOrd="0" presId="urn:microsoft.com/office/officeart/2005/8/layout/hProcess7"/>
    <dgm:cxn modelId="{412FA686-2BCA-4D62-8F2A-03E34F742CC6}" type="presParOf" srcId="{363C58BF-0B93-41BA-902D-D12B5BAFCD81}" destId="{CD797480-D394-4400-8019-F655ADC6D255}" srcOrd="4" destOrd="0" presId="urn:microsoft.com/office/officeart/2005/8/layout/hProcess7"/>
    <dgm:cxn modelId="{71284CFB-7962-4C76-A22F-733937DC19AF}" type="presParOf" srcId="{CD797480-D394-4400-8019-F655ADC6D255}" destId="{E97ACC85-28BD-4028-85F0-4C0D6B95B928}" srcOrd="0" destOrd="0" presId="urn:microsoft.com/office/officeart/2005/8/layout/hProcess7"/>
    <dgm:cxn modelId="{03736165-8C90-4429-862D-89BDA54B40D3}" type="presParOf" srcId="{CD797480-D394-4400-8019-F655ADC6D255}" destId="{C400D7CC-577F-4216-B762-83D5C43E05E4}" srcOrd="1" destOrd="0" presId="urn:microsoft.com/office/officeart/2005/8/layout/hProcess7"/>
    <dgm:cxn modelId="{652353B4-A694-4038-9C87-A7C62B5CA946}" type="presParOf" srcId="{CD797480-D394-4400-8019-F655ADC6D255}" destId="{F83269FF-F4C4-4EBC-BD55-090808EA1509}" srcOrd="2" destOrd="0" presId="urn:microsoft.com/office/officeart/2005/8/layout/hProcess7"/>
    <dgm:cxn modelId="{AFEC1E1C-1392-4EA2-8A7A-6B6B289DC331}" type="presParOf" srcId="{363C58BF-0B93-41BA-902D-D12B5BAFCD81}" destId="{271B119D-5935-4CBE-A71A-449ECF44F287}" srcOrd="5" destOrd="0" presId="urn:microsoft.com/office/officeart/2005/8/layout/hProcess7"/>
    <dgm:cxn modelId="{951B9A7A-0A34-4658-B4C1-293FDF4D853B}" type="presParOf" srcId="{363C58BF-0B93-41BA-902D-D12B5BAFCD81}" destId="{359ABEB6-838B-46E8-9E01-C20FE12646AF}" srcOrd="6" destOrd="0" presId="urn:microsoft.com/office/officeart/2005/8/layout/hProcess7"/>
    <dgm:cxn modelId="{45CCFDCE-E58D-485D-9AD3-74D1433218CA}" type="presParOf" srcId="{359ABEB6-838B-46E8-9E01-C20FE12646AF}" destId="{3BEBCE28-0CE2-4BDA-B17B-7476F9C0B0B3}" srcOrd="0" destOrd="0" presId="urn:microsoft.com/office/officeart/2005/8/layout/hProcess7"/>
    <dgm:cxn modelId="{2E1C23BC-60C0-40CB-84D0-F023E059FDE1}" type="presParOf" srcId="{359ABEB6-838B-46E8-9E01-C20FE12646AF}" destId="{6CE2C9DE-F591-4811-836C-1040EB147E94}" srcOrd="1" destOrd="0" presId="urn:microsoft.com/office/officeart/2005/8/layout/hProcess7"/>
    <dgm:cxn modelId="{C2ED6240-0016-40F3-9EF1-3BC7784BE995}" type="presParOf" srcId="{359ABEB6-838B-46E8-9E01-C20FE12646AF}" destId="{595AD8D1-3661-4D57-84A8-2E2BE4ACCA96}" srcOrd="2" destOrd="0" presId="urn:microsoft.com/office/officeart/2005/8/layout/hProcess7"/>
    <dgm:cxn modelId="{84D7F917-F2D5-40B7-9083-66CBAC622C28}" type="presParOf" srcId="{363C58BF-0B93-41BA-902D-D12B5BAFCD81}" destId="{A350737B-013B-4C55-A46C-98DACA0CD8E8}" srcOrd="7" destOrd="0" presId="urn:microsoft.com/office/officeart/2005/8/layout/hProcess7"/>
    <dgm:cxn modelId="{FF2106D7-C4D6-45CE-BB04-E527C24A778F}" type="presParOf" srcId="{363C58BF-0B93-41BA-902D-D12B5BAFCD81}" destId="{B96CFA4F-025B-4796-AD09-C2919F5CF810}" srcOrd="8" destOrd="0" presId="urn:microsoft.com/office/officeart/2005/8/layout/hProcess7"/>
    <dgm:cxn modelId="{4EA3FFD0-1669-4FF0-A25F-49FC5958B045}" type="presParOf" srcId="{B96CFA4F-025B-4796-AD09-C2919F5CF810}" destId="{2E0B305D-15C4-4B0A-B7A7-1DE98E0BFF83}" srcOrd="0" destOrd="0" presId="urn:microsoft.com/office/officeart/2005/8/layout/hProcess7"/>
    <dgm:cxn modelId="{F7A96C38-4695-4012-A47D-8B5D6F92D86F}" type="presParOf" srcId="{B96CFA4F-025B-4796-AD09-C2919F5CF810}" destId="{33F40133-D745-41C9-B3E6-ED4F2A166519}" srcOrd="1" destOrd="0" presId="urn:microsoft.com/office/officeart/2005/8/layout/hProcess7"/>
    <dgm:cxn modelId="{65694F36-99FF-4442-83C8-1711BF643F2B}" type="presParOf" srcId="{B96CFA4F-025B-4796-AD09-C2919F5CF810}" destId="{36B11392-DAA7-43D4-ADA9-57C117419B42}" srcOrd="2" destOrd="0" presId="urn:microsoft.com/office/officeart/2005/8/layout/hProcess7"/>
    <dgm:cxn modelId="{8EC75847-F891-4B5D-A6D6-9E8E8C8F8470}" type="presParOf" srcId="{363C58BF-0B93-41BA-902D-D12B5BAFCD81}" destId="{3A4C3EB1-CE29-4BCB-8825-588DF75229EF}" srcOrd="9" destOrd="0" presId="urn:microsoft.com/office/officeart/2005/8/layout/hProcess7"/>
    <dgm:cxn modelId="{5F2CD4E5-2886-48BC-88ED-0583A38A8F2B}" type="presParOf" srcId="{363C58BF-0B93-41BA-902D-D12B5BAFCD81}" destId="{4F85B57D-2EE8-4DC2-BFE2-47555A434BAD}" srcOrd="10" destOrd="0" presId="urn:microsoft.com/office/officeart/2005/8/layout/hProcess7"/>
    <dgm:cxn modelId="{9B994798-D756-4BF2-AC7E-DAC1242FD6B0}" type="presParOf" srcId="{4F85B57D-2EE8-4DC2-BFE2-47555A434BAD}" destId="{D45FB74B-FE53-481C-8413-75308AA6BE15}" srcOrd="0" destOrd="0" presId="urn:microsoft.com/office/officeart/2005/8/layout/hProcess7"/>
    <dgm:cxn modelId="{D5BE5836-1E75-4B1E-BFC6-C1ADA7E52CBB}" type="presParOf" srcId="{4F85B57D-2EE8-4DC2-BFE2-47555A434BAD}" destId="{067A9430-5429-48DB-B2B2-92ADA993C624}" srcOrd="1" destOrd="0" presId="urn:microsoft.com/office/officeart/2005/8/layout/hProcess7"/>
    <dgm:cxn modelId="{1292E214-F01A-41ED-842A-31AF08AA3847}" type="presParOf" srcId="{4F85B57D-2EE8-4DC2-BFE2-47555A434BAD}" destId="{543BE6E6-6EEF-4509-AF3A-FACF3D668B2F}" srcOrd="2" destOrd="0" presId="urn:microsoft.com/office/officeart/2005/8/layout/hProcess7"/>
    <dgm:cxn modelId="{EAA3CA84-55CF-4410-912F-2D9FDC288858}" type="presParOf" srcId="{363C58BF-0B93-41BA-902D-D12B5BAFCD81}" destId="{C7400721-F1AE-4F82-9544-E9FEA87850DB}" srcOrd="11" destOrd="0" presId="urn:microsoft.com/office/officeart/2005/8/layout/hProcess7"/>
    <dgm:cxn modelId="{0D819BFE-8F7C-4D90-BAC7-BEDA6C239E40}" type="presParOf" srcId="{363C58BF-0B93-41BA-902D-D12B5BAFCD81}" destId="{E087DFE8-C54D-4E03-8482-DCC6AA6473F9}" srcOrd="12" destOrd="0" presId="urn:microsoft.com/office/officeart/2005/8/layout/hProcess7"/>
    <dgm:cxn modelId="{52490104-5967-4A34-92D6-2D4DC4CE6F64}" type="presParOf" srcId="{E087DFE8-C54D-4E03-8482-DCC6AA6473F9}" destId="{1DA8921D-CE2D-4749-968E-A16E25D1430D}" srcOrd="0" destOrd="0" presId="urn:microsoft.com/office/officeart/2005/8/layout/hProcess7"/>
    <dgm:cxn modelId="{929BFF2D-C2DE-4C7D-BD42-6DE1695C4C12}" type="presParOf" srcId="{E087DFE8-C54D-4E03-8482-DCC6AA6473F9}" destId="{7EB919B3-7191-4D17-ADB1-90AD7AB6F4DD}" srcOrd="1" destOrd="0" presId="urn:microsoft.com/office/officeart/2005/8/layout/hProcess7"/>
    <dgm:cxn modelId="{C05A104B-AF5F-4E35-AEA2-C7037AF5631F}" type="presParOf" srcId="{E087DFE8-C54D-4E03-8482-DCC6AA6473F9}" destId="{36933220-F6AE-421C-8F1B-E8B27280627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838D0-BEA6-4175-A91C-8634E2F99C94}" type="doc">
      <dgm:prSet loTypeId="urn:microsoft.com/office/officeart/2005/8/layout/hList3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033788C-54B2-435D-AE8B-D750317326CB}">
      <dgm:prSet phldrT="[Text]" phldr="0"/>
      <dgm:spPr/>
      <dgm:t>
        <a:bodyPr/>
        <a:lstStyle/>
        <a:p>
          <a:pPr rtl="0"/>
          <a:r>
            <a:rPr lang="en-US">
              <a:latin typeface="Century Schoolbook"/>
            </a:rPr>
            <a:t>Developing a Highly Qualified Teacher </a:t>
          </a:r>
        </a:p>
      </dgm:t>
    </dgm:pt>
    <dgm:pt modelId="{7CE8E13F-728A-43C3-8D7F-464A6DF688AC}" type="parTrans" cxnId="{E30DAABD-5040-4456-BF80-CC4F23DD4DBC}">
      <dgm:prSet/>
      <dgm:spPr/>
      <dgm:t>
        <a:bodyPr/>
        <a:lstStyle/>
        <a:p>
          <a:endParaRPr lang="en-US"/>
        </a:p>
      </dgm:t>
    </dgm:pt>
    <dgm:pt modelId="{421CD92C-98CC-4064-A72E-B33270175DD4}" type="sibTrans" cxnId="{E30DAABD-5040-4456-BF80-CC4F23DD4DBC}">
      <dgm:prSet/>
      <dgm:spPr/>
      <dgm:t>
        <a:bodyPr/>
        <a:lstStyle/>
        <a:p>
          <a:endParaRPr lang="en-US"/>
        </a:p>
      </dgm:t>
    </dgm:pt>
    <dgm:pt modelId="{17B57084-9823-4AA7-9D97-26934511C8F6}">
      <dgm:prSet phldrT="[Text]" phldr="0"/>
      <dgm:spPr/>
      <dgm:t>
        <a:bodyPr/>
        <a:lstStyle/>
        <a:p>
          <a:pPr rtl="0"/>
          <a:r>
            <a:rPr lang="en-US">
              <a:latin typeface="Century Schoolbook"/>
            </a:rPr>
            <a:t>Increased content knowledge and ongoing  field experience</a:t>
          </a:r>
        </a:p>
      </dgm:t>
    </dgm:pt>
    <dgm:pt modelId="{4DC19314-C774-4315-B79B-D84450B3D886}" type="parTrans" cxnId="{63063C81-4BA6-465B-A3C2-87CE379E190C}">
      <dgm:prSet/>
      <dgm:spPr/>
      <dgm:t>
        <a:bodyPr/>
        <a:lstStyle/>
        <a:p>
          <a:endParaRPr lang="en-US"/>
        </a:p>
      </dgm:t>
    </dgm:pt>
    <dgm:pt modelId="{0FC71D9F-8539-472A-9E90-40418630A646}" type="sibTrans" cxnId="{63063C81-4BA6-465B-A3C2-87CE379E190C}">
      <dgm:prSet/>
      <dgm:spPr/>
      <dgm:t>
        <a:bodyPr/>
        <a:lstStyle/>
        <a:p>
          <a:endParaRPr lang="en-US"/>
        </a:p>
      </dgm:t>
    </dgm:pt>
    <dgm:pt modelId="{F03741FE-D421-49E5-88B2-E52B80DC5746}">
      <dgm:prSet phldrT="[Text]" phldr="0"/>
      <dgm:spPr/>
      <dgm:t>
        <a:bodyPr/>
        <a:lstStyle/>
        <a:p>
          <a:pPr rtl="0"/>
          <a:r>
            <a:rPr lang="en-US">
              <a:latin typeface="Century Schoolbook"/>
            </a:rPr>
            <a:t>Enhanced instructional delivery methods, assessment skills, and classroom management techniques</a:t>
          </a:r>
        </a:p>
      </dgm:t>
    </dgm:pt>
    <dgm:pt modelId="{77A33A19-ED72-4BC1-8227-17A5F03656AF}" type="parTrans" cxnId="{EA5FC144-B49F-44BD-A4C1-739A4D10EF1F}">
      <dgm:prSet/>
      <dgm:spPr/>
      <dgm:t>
        <a:bodyPr/>
        <a:lstStyle/>
        <a:p>
          <a:endParaRPr lang="en-US"/>
        </a:p>
      </dgm:t>
    </dgm:pt>
    <dgm:pt modelId="{71C6285E-A4AF-47C2-9CE8-A0028EEE41EA}" type="sibTrans" cxnId="{EA5FC144-B49F-44BD-A4C1-739A4D10EF1F}">
      <dgm:prSet/>
      <dgm:spPr/>
      <dgm:t>
        <a:bodyPr/>
        <a:lstStyle/>
        <a:p>
          <a:endParaRPr lang="en-US"/>
        </a:p>
      </dgm:t>
    </dgm:pt>
    <dgm:pt modelId="{1A658FB3-CF64-4B87-B35A-030B7DD03A70}">
      <dgm:prSet phldrT="[Text]" phldr="0"/>
      <dgm:spPr/>
      <dgm:t>
        <a:bodyPr/>
        <a:lstStyle/>
        <a:p>
          <a:pPr rtl="0"/>
          <a:r>
            <a:rPr lang="en-US">
              <a:latin typeface="Century Schoolbook"/>
            </a:rPr>
            <a:t>Continuous engagement in action research to maximize learner success</a:t>
          </a:r>
        </a:p>
      </dgm:t>
    </dgm:pt>
    <dgm:pt modelId="{A43F9CE0-64DF-49F5-AF3B-4A7663AE540E}" type="parTrans" cxnId="{9B61F7CB-5C43-4B27-88C5-D21288A8E195}">
      <dgm:prSet/>
      <dgm:spPr/>
      <dgm:t>
        <a:bodyPr/>
        <a:lstStyle/>
        <a:p>
          <a:endParaRPr lang="en-US"/>
        </a:p>
      </dgm:t>
    </dgm:pt>
    <dgm:pt modelId="{73F9CFE0-4E7D-4AD0-8DB6-DED2B30AD94A}" type="sibTrans" cxnId="{9B61F7CB-5C43-4B27-88C5-D21288A8E195}">
      <dgm:prSet/>
      <dgm:spPr/>
      <dgm:t>
        <a:bodyPr/>
        <a:lstStyle/>
        <a:p>
          <a:endParaRPr lang="en-US"/>
        </a:p>
      </dgm:t>
    </dgm:pt>
    <dgm:pt modelId="{830C7EE2-7EBF-424D-B33B-C785CEAFA72B}" type="pres">
      <dgm:prSet presAssocID="{73F838D0-BEA6-4175-A91C-8634E2F99C94}" presName="composite" presStyleCnt="0">
        <dgm:presLayoutVars>
          <dgm:chMax val="1"/>
          <dgm:dir/>
          <dgm:resizeHandles val="exact"/>
        </dgm:presLayoutVars>
      </dgm:prSet>
      <dgm:spPr/>
    </dgm:pt>
    <dgm:pt modelId="{739792A9-FAC6-457E-BB2D-B14695B21271}" type="pres">
      <dgm:prSet presAssocID="{C033788C-54B2-435D-AE8B-D750317326CB}" presName="roof" presStyleLbl="dkBgShp" presStyleIdx="0" presStyleCnt="2"/>
      <dgm:spPr/>
    </dgm:pt>
    <dgm:pt modelId="{E255FD0D-5F85-4137-90FE-A25983D8D28B}" type="pres">
      <dgm:prSet presAssocID="{C033788C-54B2-435D-AE8B-D750317326CB}" presName="pillars" presStyleCnt="0"/>
      <dgm:spPr/>
    </dgm:pt>
    <dgm:pt modelId="{3466243D-C953-46FE-9A3E-707321DDD2E4}" type="pres">
      <dgm:prSet presAssocID="{C033788C-54B2-435D-AE8B-D750317326CB}" presName="pillar1" presStyleLbl="node1" presStyleIdx="0" presStyleCnt="3">
        <dgm:presLayoutVars>
          <dgm:bulletEnabled val="1"/>
        </dgm:presLayoutVars>
      </dgm:prSet>
      <dgm:spPr/>
    </dgm:pt>
    <dgm:pt modelId="{7068E6AE-23A2-4A96-BF88-7243A376C67A}" type="pres">
      <dgm:prSet presAssocID="{F03741FE-D421-49E5-88B2-E52B80DC5746}" presName="pillarX" presStyleLbl="node1" presStyleIdx="1" presStyleCnt="3">
        <dgm:presLayoutVars>
          <dgm:bulletEnabled val="1"/>
        </dgm:presLayoutVars>
      </dgm:prSet>
      <dgm:spPr/>
    </dgm:pt>
    <dgm:pt modelId="{B558EB61-0BD0-46FD-A498-2751EF8D7F9D}" type="pres">
      <dgm:prSet presAssocID="{1A658FB3-CF64-4B87-B35A-030B7DD03A70}" presName="pillarX" presStyleLbl="node1" presStyleIdx="2" presStyleCnt="3">
        <dgm:presLayoutVars>
          <dgm:bulletEnabled val="1"/>
        </dgm:presLayoutVars>
      </dgm:prSet>
      <dgm:spPr/>
    </dgm:pt>
    <dgm:pt modelId="{2819768D-C60A-4FB9-8057-F0699DBE769C}" type="pres">
      <dgm:prSet presAssocID="{C033788C-54B2-435D-AE8B-D750317326CB}" presName="base" presStyleLbl="dkBgShp" presStyleIdx="1" presStyleCnt="2"/>
      <dgm:spPr/>
    </dgm:pt>
  </dgm:ptLst>
  <dgm:cxnLst>
    <dgm:cxn modelId="{01760F23-7D56-4B6B-B558-18A64AFD604B}" type="presOf" srcId="{C033788C-54B2-435D-AE8B-D750317326CB}" destId="{739792A9-FAC6-457E-BB2D-B14695B21271}" srcOrd="0" destOrd="0" presId="urn:microsoft.com/office/officeart/2005/8/layout/hList3"/>
    <dgm:cxn modelId="{72984A42-3A56-40A7-BB03-7DECC4DAC687}" type="presOf" srcId="{17B57084-9823-4AA7-9D97-26934511C8F6}" destId="{3466243D-C953-46FE-9A3E-707321DDD2E4}" srcOrd="0" destOrd="0" presId="urn:microsoft.com/office/officeart/2005/8/layout/hList3"/>
    <dgm:cxn modelId="{EA5FC144-B49F-44BD-A4C1-739A4D10EF1F}" srcId="{C033788C-54B2-435D-AE8B-D750317326CB}" destId="{F03741FE-D421-49E5-88B2-E52B80DC5746}" srcOrd="1" destOrd="0" parTransId="{77A33A19-ED72-4BC1-8227-17A5F03656AF}" sibTransId="{71C6285E-A4AF-47C2-9CE8-A0028EEE41EA}"/>
    <dgm:cxn modelId="{63063C81-4BA6-465B-A3C2-87CE379E190C}" srcId="{C033788C-54B2-435D-AE8B-D750317326CB}" destId="{17B57084-9823-4AA7-9D97-26934511C8F6}" srcOrd="0" destOrd="0" parTransId="{4DC19314-C774-4315-B79B-D84450B3D886}" sibTransId="{0FC71D9F-8539-472A-9E90-40418630A646}"/>
    <dgm:cxn modelId="{C9410392-5FF4-4062-8590-EBCEEC67D335}" type="presOf" srcId="{1A658FB3-CF64-4B87-B35A-030B7DD03A70}" destId="{B558EB61-0BD0-46FD-A498-2751EF8D7F9D}" srcOrd="0" destOrd="0" presId="urn:microsoft.com/office/officeart/2005/8/layout/hList3"/>
    <dgm:cxn modelId="{E30DAABD-5040-4456-BF80-CC4F23DD4DBC}" srcId="{73F838D0-BEA6-4175-A91C-8634E2F99C94}" destId="{C033788C-54B2-435D-AE8B-D750317326CB}" srcOrd="0" destOrd="0" parTransId="{7CE8E13F-728A-43C3-8D7F-464A6DF688AC}" sibTransId="{421CD92C-98CC-4064-A72E-B33270175DD4}"/>
    <dgm:cxn modelId="{710DB1C8-886C-4510-AF86-CE863983BCA7}" type="presOf" srcId="{73F838D0-BEA6-4175-A91C-8634E2F99C94}" destId="{830C7EE2-7EBF-424D-B33B-C785CEAFA72B}" srcOrd="0" destOrd="0" presId="urn:microsoft.com/office/officeart/2005/8/layout/hList3"/>
    <dgm:cxn modelId="{9B61F7CB-5C43-4B27-88C5-D21288A8E195}" srcId="{C033788C-54B2-435D-AE8B-D750317326CB}" destId="{1A658FB3-CF64-4B87-B35A-030B7DD03A70}" srcOrd="2" destOrd="0" parTransId="{A43F9CE0-64DF-49F5-AF3B-4A7663AE540E}" sibTransId="{73F9CFE0-4E7D-4AD0-8DB6-DED2B30AD94A}"/>
    <dgm:cxn modelId="{8C9B1FCC-275E-4D79-B62C-D3272BFACE85}" type="presOf" srcId="{F03741FE-D421-49E5-88B2-E52B80DC5746}" destId="{7068E6AE-23A2-4A96-BF88-7243A376C67A}" srcOrd="0" destOrd="0" presId="urn:microsoft.com/office/officeart/2005/8/layout/hList3"/>
    <dgm:cxn modelId="{DDDDB4A9-D562-429C-96C5-7631E95228DC}" type="presParOf" srcId="{830C7EE2-7EBF-424D-B33B-C785CEAFA72B}" destId="{739792A9-FAC6-457E-BB2D-B14695B21271}" srcOrd="0" destOrd="0" presId="urn:microsoft.com/office/officeart/2005/8/layout/hList3"/>
    <dgm:cxn modelId="{641C0082-E4C3-4055-AC63-8D5FE7874B74}" type="presParOf" srcId="{830C7EE2-7EBF-424D-B33B-C785CEAFA72B}" destId="{E255FD0D-5F85-4137-90FE-A25983D8D28B}" srcOrd="1" destOrd="0" presId="urn:microsoft.com/office/officeart/2005/8/layout/hList3"/>
    <dgm:cxn modelId="{9C50FDC2-778C-4F12-8ECE-3C9459E7133F}" type="presParOf" srcId="{E255FD0D-5F85-4137-90FE-A25983D8D28B}" destId="{3466243D-C953-46FE-9A3E-707321DDD2E4}" srcOrd="0" destOrd="0" presId="urn:microsoft.com/office/officeart/2005/8/layout/hList3"/>
    <dgm:cxn modelId="{8AC15955-A8D4-477E-A392-D48B48E3A66E}" type="presParOf" srcId="{E255FD0D-5F85-4137-90FE-A25983D8D28B}" destId="{7068E6AE-23A2-4A96-BF88-7243A376C67A}" srcOrd="1" destOrd="0" presId="urn:microsoft.com/office/officeart/2005/8/layout/hList3"/>
    <dgm:cxn modelId="{DB0ABCD5-33C2-457C-B2A0-3408A6151085}" type="presParOf" srcId="{E255FD0D-5F85-4137-90FE-A25983D8D28B}" destId="{B558EB61-0BD0-46FD-A498-2751EF8D7F9D}" srcOrd="2" destOrd="0" presId="urn:microsoft.com/office/officeart/2005/8/layout/hList3"/>
    <dgm:cxn modelId="{04CFCD5B-7E1B-4763-A71C-29A9BB54B78E}" type="presParOf" srcId="{830C7EE2-7EBF-424D-B33B-C785CEAFA72B}" destId="{2819768D-C60A-4FB9-8057-F0699DBE769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75FDB-0755-4C78-8CF7-6097669140C5}">
      <dsp:nvSpPr>
        <dsp:cNvPr id="0" name=""/>
        <dsp:cNvSpPr/>
      </dsp:nvSpPr>
      <dsp:spPr>
        <a:xfrm>
          <a:off x="4149" y="1084915"/>
          <a:ext cx="2495875" cy="2995050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entury Schoolbook"/>
            </a:rPr>
            <a:t>Year 1 </a:t>
          </a:r>
        </a:p>
      </dsp:txBody>
      <dsp:txXfrm rot="16200000">
        <a:off x="-974233" y="2063298"/>
        <a:ext cx="2455941" cy="499175"/>
      </dsp:txXfrm>
    </dsp:sp>
    <dsp:sp modelId="{FF3E9C16-89DE-42EE-9B8D-1AA5A2E39A09}">
      <dsp:nvSpPr>
        <dsp:cNvPr id="0" name=""/>
        <dsp:cNvSpPr/>
      </dsp:nvSpPr>
      <dsp:spPr>
        <a:xfrm>
          <a:off x="503324" y="1084915"/>
          <a:ext cx="1859427" cy="29950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Century Schoolbook"/>
            </a:rPr>
            <a:t>30 students</a:t>
          </a:r>
        </a:p>
      </dsp:txBody>
      <dsp:txXfrm>
        <a:off x="503324" y="1084915"/>
        <a:ext cx="1859427" cy="2995050"/>
      </dsp:txXfrm>
    </dsp:sp>
    <dsp:sp modelId="{E97ACC85-28BD-4028-85F0-4C0D6B95B928}">
      <dsp:nvSpPr>
        <dsp:cNvPr id="0" name=""/>
        <dsp:cNvSpPr/>
      </dsp:nvSpPr>
      <dsp:spPr>
        <a:xfrm>
          <a:off x="2587380" y="1084915"/>
          <a:ext cx="2495875" cy="2995050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entury Schoolbook"/>
            </a:rPr>
            <a:t>Year 2</a:t>
          </a:r>
        </a:p>
      </dsp:txBody>
      <dsp:txXfrm rot="16200000">
        <a:off x="1608997" y="2063298"/>
        <a:ext cx="2455941" cy="499175"/>
      </dsp:txXfrm>
    </dsp:sp>
    <dsp:sp modelId="{B97CA090-3C16-47C6-9EF7-5DF3FEC406E4}">
      <dsp:nvSpPr>
        <dsp:cNvPr id="0" name=""/>
        <dsp:cNvSpPr/>
      </dsp:nvSpPr>
      <dsp:spPr>
        <a:xfrm rot="5400000">
          <a:off x="2379640" y="3466957"/>
          <a:ext cx="440439" cy="37438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269FF-F4C4-4EBC-BD55-090808EA1509}">
      <dsp:nvSpPr>
        <dsp:cNvPr id="0" name=""/>
        <dsp:cNvSpPr/>
      </dsp:nvSpPr>
      <dsp:spPr>
        <a:xfrm>
          <a:off x="3086556" y="1084915"/>
          <a:ext cx="1859427" cy="29950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Century Schoolbook"/>
            </a:rPr>
            <a:t> 60 students</a:t>
          </a:r>
        </a:p>
      </dsp:txBody>
      <dsp:txXfrm>
        <a:off x="3086556" y="1084915"/>
        <a:ext cx="1859427" cy="2995050"/>
      </dsp:txXfrm>
    </dsp:sp>
    <dsp:sp modelId="{2E0B305D-15C4-4B0A-B7A7-1DE98E0BFF83}">
      <dsp:nvSpPr>
        <dsp:cNvPr id="0" name=""/>
        <dsp:cNvSpPr/>
      </dsp:nvSpPr>
      <dsp:spPr>
        <a:xfrm>
          <a:off x="5170612" y="1084915"/>
          <a:ext cx="2495875" cy="2995050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entury Schoolbook"/>
            </a:rPr>
            <a:t>Year 3</a:t>
          </a:r>
        </a:p>
      </dsp:txBody>
      <dsp:txXfrm rot="16200000">
        <a:off x="4192229" y="2063298"/>
        <a:ext cx="2455941" cy="499175"/>
      </dsp:txXfrm>
    </dsp:sp>
    <dsp:sp modelId="{6CE2C9DE-F591-4811-836C-1040EB147E94}">
      <dsp:nvSpPr>
        <dsp:cNvPr id="0" name=""/>
        <dsp:cNvSpPr/>
      </dsp:nvSpPr>
      <dsp:spPr>
        <a:xfrm rot="5400000">
          <a:off x="4962871" y="3466957"/>
          <a:ext cx="440439" cy="37438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11392-DAA7-43D4-ADA9-57C117419B42}">
      <dsp:nvSpPr>
        <dsp:cNvPr id="0" name=""/>
        <dsp:cNvSpPr/>
      </dsp:nvSpPr>
      <dsp:spPr>
        <a:xfrm>
          <a:off x="5669787" y="1084915"/>
          <a:ext cx="1859427" cy="29950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Century Schoolbook"/>
            </a:rPr>
            <a:t>120 students</a:t>
          </a:r>
        </a:p>
      </dsp:txBody>
      <dsp:txXfrm>
        <a:off x="5669787" y="1084915"/>
        <a:ext cx="1859427" cy="2995050"/>
      </dsp:txXfrm>
    </dsp:sp>
    <dsp:sp modelId="{1DA8921D-CE2D-4749-968E-A16E25D1430D}">
      <dsp:nvSpPr>
        <dsp:cNvPr id="0" name=""/>
        <dsp:cNvSpPr/>
      </dsp:nvSpPr>
      <dsp:spPr>
        <a:xfrm>
          <a:off x="7753843" y="1084915"/>
          <a:ext cx="2495875" cy="2995050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Century Schoolbook"/>
            </a:rPr>
            <a:t>Year 4</a:t>
          </a:r>
        </a:p>
      </dsp:txBody>
      <dsp:txXfrm rot="16200000">
        <a:off x="6775460" y="2063298"/>
        <a:ext cx="2455941" cy="499175"/>
      </dsp:txXfrm>
    </dsp:sp>
    <dsp:sp modelId="{067A9430-5429-48DB-B2B2-92ADA993C624}">
      <dsp:nvSpPr>
        <dsp:cNvPr id="0" name=""/>
        <dsp:cNvSpPr/>
      </dsp:nvSpPr>
      <dsp:spPr>
        <a:xfrm rot="5400000">
          <a:off x="7546103" y="3466957"/>
          <a:ext cx="440439" cy="37438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33220-F6AE-421C-8F1B-E8B27280627B}">
      <dsp:nvSpPr>
        <dsp:cNvPr id="0" name=""/>
        <dsp:cNvSpPr/>
      </dsp:nvSpPr>
      <dsp:spPr>
        <a:xfrm>
          <a:off x="8253018" y="1084915"/>
          <a:ext cx="1859427" cy="29950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Century Schoolbook"/>
            </a:rPr>
            <a:t>120 students</a:t>
          </a:r>
        </a:p>
      </dsp:txBody>
      <dsp:txXfrm>
        <a:off x="8253018" y="1084915"/>
        <a:ext cx="1859427" cy="2995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792A9-FAC6-457E-BB2D-B14695B21271}">
      <dsp:nvSpPr>
        <dsp:cNvPr id="0" name=""/>
        <dsp:cNvSpPr/>
      </dsp:nvSpPr>
      <dsp:spPr>
        <a:xfrm>
          <a:off x="0" y="0"/>
          <a:ext cx="13751985" cy="1544554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>
              <a:latin typeface="Century Schoolbook"/>
            </a:rPr>
            <a:t>Developing a Highly Qualified Teacher </a:t>
          </a:r>
        </a:p>
      </dsp:txBody>
      <dsp:txXfrm>
        <a:off x="0" y="0"/>
        <a:ext cx="13751985" cy="1544554"/>
      </dsp:txXfrm>
    </dsp:sp>
    <dsp:sp modelId="{3466243D-C953-46FE-9A3E-707321DDD2E4}">
      <dsp:nvSpPr>
        <dsp:cNvPr id="0" name=""/>
        <dsp:cNvSpPr/>
      </dsp:nvSpPr>
      <dsp:spPr>
        <a:xfrm>
          <a:off x="6714" y="1544554"/>
          <a:ext cx="4579518" cy="324356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Schoolbook"/>
            </a:rPr>
            <a:t>Increased content knowledge and ongoing  field experience</a:t>
          </a:r>
        </a:p>
      </dsp:txBody>
      <dsp:txXfrm>
        <a:off x="6714" y="1544554"/>
        <a:ext cx="4579518" cy="3243563"/>
      </dsp:txXfrm>
    </dsp:sp>
    <dsp:sp modelId="{7068E6AE-23A2-4A96-BF88-7243A376C67A}">
      <dsp:nvSpPr>
        <dsp:cNvPr id="0" name=""/>
        <dsp:cNvSpPr/>
      </dsp:nvSpPr>
      <dsp:spPr>
        <a:xfrm>
          <a:off x="4586233" y="1544554"/>
          <a:ext cx="4579518" cy="3243563"/>
        </a:xfrm>
        <a:prstGeom prst="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Schoolbook"/>
            </a:rPr>
            <a:t>Enhanced instructional delivery methods, assessment skills, and classroom management techniques</a:t>
          </a:r>
        </a:p>
      </dsp:txBody>
      <dsp:txXfrm>
        <a:off x="4586233" y="1544554"/>
        <a:ext cx="4579518" cy="3243563"/>
      </dsp:txXfrm>
    </dsp:sp>
    <dsp:sp modelId="{B558EB61-0BD0-46FD-A498-2751EF8D7F9D}">
      <dsp:nvSpPr>
        <dsp:cNvPr id="0" name=""/>
        <dsp:cNvSpPr/>
      </dsp:nvSpPr>
      <dsp:spPr>
        <a:xfrm>
          <a:off x="9165751" y="1544554"/>
          <a:ext cx="4579518" cy="3243563"/>
        </a:xfrm>
        <a:prstGeom prst="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Schoolbook"/>
            </a:rPr>
            <a:t>Continuous engagement in action research to maximize learner success</a:t>
          </a:r>
        </a:p>
      </dsp:txBody>
      <dsp:txXfrm>
        <a:off x="9165751" y="1544554"/>
        <a:ext cx="4579518" cy="3243563"/>
      </dsp:txXfrm>
    </dsp:sp>
    <dsp:sp modelId="{2819768D-C60A-4FB9-8057-F0699DBE769C}">
      <dsp:nvSpPr>
        <dsp:cNvPr id="0" name=""/>
        <dsp:cNvSpPr/>
      </dsp:nvSpPr>
      <dsp:spPr>
        <a:xfrm>
          <a:off x="0" y="4788118"/>
          <a:ext cx="13751985" cy="360395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15.06.2024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0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4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03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39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4.png"/><Relationship Id="rId3" Type="http://schemas.openxmlformats.org/officeDocument/2006/relationships/hyperlink" Target="http://flickr.com/photos/clintjcl/4571084867" TargetMode="External"/><Relationship Id="rId7" Type="http://schemas.openxmlformats.org/officeDocument/2006/relationships/hyperlink" Target="https://www.flickr.com/photos/adplayers/8748417090/in/set-72157633085485925/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hyperlink" Target="https://www.flickr.com/photos/racer29/17167922867" TargetMode="External"/><Relationship Id="rId5" Type="http://schemas.openxmlformats.org/officeDocument/2006/relationships/hyperlink" Target="https://www.flickr.com/photos/per_verdonk/23299246162" TargetMode="External"/><Relationship Id="rId15" Type="http://schemas.openxmlformats.org/officeDocument/2006/relationships/image" Target="../media/image3.png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s://www.flickr.com/photos/geopdx/7255694534" TargetMode="External"/><Relationship Id="rId1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3933" y="1901856"/>
            <a:ext cx="18272596" cy="1327286"/>
          </a:xfrm>
          <a:prstGeom prst="rect">
            <a:avLst/>
          </a:prstGeom>
          <a:solidFill>
            <a:srgbClr val="36724B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32"/>
              </a:lnSpc>
            </a:pPr>
            <a:r>
              <a:rPr lang="en-US" sz="7200" b="1" spc="-251">
                <a:solidFill>
                  <a:schemeClr val="bg1"/>
                </a:solidFill>
                <a:latin typeface="Century Schoolbook"/>
              </a:rPr>
              <a:t>Young Scholars Academy 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519695" y="3704865"/>
            <a:ext cx="7657844" cy="392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500" spc="-75">
                <a:solidFill>
                  <a:srgbClr val="000000"/>
                </a:solidFill>
                <a:latin typeface="Century Schoolbook" panose="02040604050505020304" pitchFamily="18" charset="0"/>
              </a:rPr>
              <a:t>Presenters:</a:t>
            </a:r>
          </a:p>
          <a:p>
            <a:pPr algn="ctr">
              <a:lnSpc>
                <a:spcPts val="2900"/>
              </a:lnSpc>
            </a:pPr>
            <a:endParaRPr lang="en-US" sz="2500" spc="-75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algn="ctr">
              <a:lnSpc>
                <a:spcPts val="3479"/>
              </a:lnSpc>
            </a:pPr>
            <a:r>
              <a:rPr lang="en-US" sz="3600" spc="-89">
                <a:solidFill>
                  <a:srgbClr val="000000"/>
                </a:solidFill>
                <a:latin typeface="Century Schoolbook"/>
              </a:rPr>
              <a:t>Norfolk State University</a:t>
            </a:r>
          </a:p>
          <a:p>
            <a:pPr algn="ctr">
              <a:lnSpc>
                <a:spcPts val="3479"/>
              </a:lnSpc>
            </a:pPr>
            <a:r>
              <a:rPr lang="en-US" sz="3600" spc="-89">
                <a:solidFill>
                  <a:srgbClr val="000000"/>
                </a:solidFill>
                <a:latin typeface="Century Schoolbook"/>
              </a:rPr>
              <a:t>Portsmouth Public Schools</a:t>
            </a:r>
          </a:p>
          <a:p>
            <a:pPr algn="ctr">
              <a:lnSpc>
                <a:spcPts val="3479"/>
              </a:lnSpc>
            </a:pPr>
            <a:r>
              <a:rPr lang="en-US" sz="3600" spc="-89">
                <a:solidFill>
                  <a:srgbClr val="000000"/>
                </a:solidFill>
                <a:latin typeface="Century Schoolbook"/>
              </a:rPr>
              <a:t>Norfolk Public Schools</a:t>
            </a:r>
          </a:p>
          <a:p>
            <a:pPr algn="ctr">
              <a:lnSpc>
                <a:spcPts val="3479"/>
              </a:lnSpc>
            </a:pPr>
            <a:endParaRPr lang="en-US" sz="3600" spc="-89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algn="ctr">
              <a:lnSpc>
                <a:spcPts val="2668"/>
              </a:lnSpc>
            </a:pPr>
            <a:r>
              <a:rPr lang="en-US" sz="2300" spc="-69">
                <a:solidFill>
                  <a:srgbClr val="000000"/>
                </a:solidFill>
                <a:latin typeface="Century Schoolbook" panose="02040604050505020304" pitchFamily="18" charset="0"/>
              </a:rPr>
              <a:t>Virginia Department of Education</a:t>
            </a:r>
          </a:p>
          <a:p>
            <a:pPr algn="ctr">
              <a:lnSpc>
                <a:spcPts val="2668"/>
              </a:lnSpc>
            </a:pPr>
            <a:r>
              <a:rPr lang="en-US" sz="2300" spc="-69">
                <a:solidFill>
                  <a:srgbClr val="000000"/>
                </a:solidFill>
                <a:latin typeface="Century Schoolbook" panose="02040604050505020304" pitchFamily="18" charset="0"/>
              </a:rPr>
              <a:t>Lab School Standing Committee</a:t>
            </a:r>
          </a:p>
          <a:p>
            <a:pPr algn="ctr">
              <a:lnSpc>
                <a:spcPts val="2668"/>
              </a:lnSpc>
            </a:pPr>
            <a:endParaRPr lang="en-US" sz="2300" spc="-69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algn="ctr">
              <a:lnSpc>
                <a:spcPts val="2668"/>
              </a:lnSpc>
            </a:pPr>
            <a:r>
              <a:rPr lang="en-US" sz="2300" spc="-69">
                <a:solidFill>
                  <a:srgbClr val="000000"/>
                </a:solidFill>
                <a:latin typeface="Century Schoolbook" panose="02040604050505020304" pitchFamily="18" charset="0"/>
              </a:rPr>
              <a:t>June 10, 2024</a:t>
            </a:r>
          </a:p>
        </p:txBody>
      </p:sp>
      <p:pic>
        <p:nvPicPr>
          <p:cNvPr id="16" name="Picture 15" descr="Portsmouth Public School Logo">
            <a:extLst>
              <a:ext uri="{FF2B5EF4-FFF2-40B4-BE49-F238E27FC236}">
                <a16:creationId xmlns:a16="http://schemas.microsoft.com/office/drawing/2014/main" id="{C335F326-378F-0E57-2682-C9B25F270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42" y="8517805"/>
            <a:ext cx="4043851" cy="1037338"/>
          </a:xfrm>
          <a:prstGeom prst="rect">
            <a:avLst/>
          </a:prstGeom>
        </p:spPr>
      </p:pic>
      <p:pic>
        <p:nvPicPr>
          <p:cNvPr id="34" name="Picture 33" descr="Norfolk Public Schools opens 'back to school' survey to ...">
            <a:extLst>
              <a:ext uri="{FF2B5EF4-FFF2-40B4-BE49-F238E27FC236}">
                <a16:creationId xmlns:a16="http://schemas.microsoft.com/office/drawing/2014/main" id="{FF85F0C0-D11D-9E2A-DA54-DD55F872AE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57" t="13451" r="18967" b="18963"/>
          <a:stretch/>
        </p:blipFill>
        <p:spPr>
          <a:xfrm>
            <a:off x="14791498" y="7634829"/>
            <a:ext cx="2257489" cy="2406062"/>
          </a:xfrm>
          <a:prstGeom prst="rect">
            <a:avLst/>
          </a:prstGeom>
        </p:spPr>
      </p:pic>
      <p:pic>
        <p:nvPicPr>
          <p:cNvPr id="2" name="Picture 1" descr="A logo of a tower&#10;&#10;Description automatically generated">
            <a:extLst>
              <a:ext uri="{FF2B5EF4-FFF2-40B4-BE49-F238E27FC236}">
                <a16:creationId xmlns:a16="http://schemas.microsoft.com/office/drawing/2014/main" id="{B8FF3ECC-2E4E-8286-0677-936FC52BD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587" y="8171371"/>
            <a:ext cx="2321364" cy="17403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503" y="390353"/>
            <a:ext cx="18340033" cy="2301892"/>
            <a:chOff x="0" y="0"/>
            <a:chExt cx="1300321" cy="169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321" cy="169358"/>
            </a:xfrm>
            <a:prstGeom prst="rect">
              <a:avLst/>
            </a:prstGeom>
            <a:solidFill>
              <a:srgbClr val="FFC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5400000">
            <a:off x="12686001" y="4984167"/>
            <a:ext cx="9882685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1586210" y="9887410"/>
            <a:ext cx="6079233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57387" y="1044770"/>
            <a:ext cx="17894193" cy="987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400" b="1" spc="-179">
                <a:solidFill>
                  <a:srgbClr val="256647"/>
                </a:solidFill>
                <a:latin typeface="Century Schoolbook"/>
                <a:cs typeface="Arial"/>
              </a:rPr>
              <a:t>Impact for Pre-K3 – 2nd Grade Pre-service Teachers </a:t>
            </a:r>
            <a:endParaRPr lang="en-US" sz="5400">
              <a:cs typeface="Calibri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E31244-8709-E406-A038-F7C541CF8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877640"/>
              </p:ext>
            </p:extLst>
          </p:nvPr>
        </p:nvGraphicFramePr>
        <p:xfrm>
          <a:off x="2482434" y="3075395"/>
          <a:ext cx="13751985" cy="514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Norfolk Public Schools opens 'back to school' survey to ...">
            <a:extLst>
              <a:ext uri="{FF2B5EF4-FFF2-40B4-BE49-F238E27FC236}">
                <a16:creationId xmlns:a16="http://schemas.microsoft.com/office/drawing/2014/main" id="{D71FA499-CFB6-DC6F-0DB0-715763C3A3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478" t="19342" r="28499" b="27038"/>
          <a:stretch/>
        </p:blipFill>
        <p:spPr>
          <a:xfrm>
            <a:off x="15916726" y="8223909"/>
            <a:ext cx="1246015" cy="1557849"/>
          </a:xfrm>
          <a:prstGeom prst="rect">
            <a:avLst/>
          </a:prstGeom>
        </p:spPr>
      </p:pic>
      <p:pic>
        <p:nvPicPr>
          <p:cNvPr id="7" name="Picture 6" descr="Portsmouth Public School Logo">
            <a:extLst>
              <a:ext uri="{FF2B5EF4-FFF2-40B4-BE49-F238E27FC236}">
                <a16:creationId xmlns:a16="http://schemas.microsoft.com/office/drawing/2014/main" id="{57E8D35F-7197-EFDD-0901-8EEC2A78B7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513" y="8583658"/>
            <a:ext cx="3100332" cy="846580"/>
          </a:xfrm>
          <a:prstGeom prst="rect">
            <a:avLst/>
          </a:prstGeom>
        </p:spPr>
      </p:pic>
      <p:pic>
        <p:nvPicPr>
          <p:cNvPr id="8" name="Picture 7" descr="A logo of a tower&#10;&#10;Description automatically generated">
            <a:extLst>
              <a:ext uri="{FF2B5EF4-FFF2-40B4-BE49-F238E27FC236}">
                <a16:creationId xmlns:a16="http://schemas.microsoft.com/office/drawing/2014/main" id="{768443B2-66DA-27C5-CA81-62A17280E0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1454" y="8361419"/>
            <a:ext cx="1894485" cy="14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94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Virginia Air &amp; "/>
          <p:cNvGrpSpPr/>
          <p:nvPr/>
        </p:nvGrpSpPr>
        <p:grpSpPr>
          <a:xfrm>
            <a:off x="-188025" y="-563118"/>
            <a:ext cx="18340033" cy="9062380"/>
            <a:chOff x="0" y="-57150"/>
            <a:chExt cx="1300321" cy="666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321" cy="169358"/>
            </a:xfrm>
            <a:prstGeom prst="rect">
              <a:avLst/>
            </a:prstGeom>
            <a:solidFill>
              <a:srgbClr val="FFC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5400000">
            <a:off x="12686001" y="4984167"/>
            <a:ext cx="9882685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1586210" y="9887410"/>
            <a:ext cx="6079233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57387" y="1044770"/>
            <a:ext cx="17894193" cy="100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50" b="1" spc="-179">
                <a:solidFill>
                  <a:srgbClr val="256647"/>
                </a:solidFill>
                <a:latin typeface="Century Schoolbook"/>
              </a:rPr>
              <a:t>Partners and Potential Partners</a:t>
            </a:r>
          </a:p>
        </p:txBody>
      </p:sp>
      <p:pic>
        <p:nvPicPr>
          <p:cNvPr id="6" name="Picture 5" descr="A dinosaur head on a cart&#10;&#10;Description automatically generated">
            <a:extLst>
              <a:ext uri="{FF2B5EF4-FFF2-40B4-BE49-F238E27FC236}">
                <a16:creationId xmlns:a16="http://schemas.microsoft.com/office/drawing/2014/main" id="{49B9DB1D-6C46-D4C3-7EEF-D556DF543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09738" y="2701644"/>
            <a:ext cx="2912441" cy="2344464"/>
          </a:xfrm>
          <a:prstGeom prst="rect">
            <a:avLst/>
          </a:prstGeom>
        </p:spPr>
      </p:pic>
      <p:pic>
        <p:nvPicPr>
          <p:cNvPr id="8" name="Picture 7" descr="A yellow airplane in a hangar&#10;&#10;Description automatically generated">
            <a:extLst>
              <a:ext uri="{FF2B5EF4-FFF2-40B4-BE49-F238E27FC236}">
                <a16:creationId xmlns:a16="http://schemas.microsoft.com/office/drawing/2014/main" id="{FDD89317-B6D0-16DA-F80F-57A4E8B27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13964" y="2573571"/>
            <a:ext cx="3224694" cy="2358335"/>
          </a:xfrm>
          <a:prstGeom prst="rect">
            <a:avLst/>
          </a:prstGeom>
        </p:spPr>
      </p:pic>
      <p:pic>
        <p:nvPicPr>
          <p:cNvPr id="9" name="Picture 8" descr="A person in a garment holding a person in a garment&#10;&#10;Description automatically generated">
            <a:extLst>
              <a:ext uri="{FF2B5EF4-FFF2-40B4-BE49-F238E27FC236}">
                <a16:creationId xmlns:a16="http://schemas.microsoft.com/office/drawing/2014/main" id="{25544CA7-9C5B-B45E-2CCF-C8DD841245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989263" y="4154833"/>
            <a:ext cx="2972906" cy="2049532"/>
          </a:xfrm>
          <a:prstGeom prst="rect">
            <a:avLst/>
          </a:prstGeom>
        </p:spPr>
      </p:pic>
      <p:pic>
        <p:nvPicPr>
          <p:cNvPr id="13" name="Picture 12" descr="A child holding a blue hoop in a large bubble&#10;&#10;Description automatically generated">
            <a:extLst>
              <a:ext uri="{FF2B5EF4-FFF2-40B4-BE49-F238E27FC236}">
                <a16:creationId xmlns:a16="http://schemas.microsoft.com/office/drawing/2014/main" id="{D356F99B-D396-08E6-8D20-528538F881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508079" y="6034830"/>
            <a:ext cx="2918369" cy="24592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B32E41-C240-3E37-FAA8-3F16884AF5F1}"/>
              </a:ext>
            </a:extLst>
          </p:cNvPr>
          <p:cNvSpPr txBox="1"/>
          <p:nvPr/>
        </p:nvSpPr>
        <p:spPr>
          <a:xfrm>
            <a:off x="5303512" y="8823129"/>
            <a:ext cx="3404700" cy="33828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US" sz="1600">
                <a:latin typeface="Century Schoolbook"/>
                <a:ea typeface="Calibri"/>
                <a:cs typeface="Calibri"/>
              </a:rPr>
              <a:t>Children's Museum of Virginia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6543A9-C946-421D-0B9F-3964B391EA95}"/>
              </a:ext>
            </a:extLst>
          </p:cNvPr>
          <p:cNvSpPr txBox="1"/>
          <p:nvPr/>
        </p:nvSpPr>
        <p:spPr>
          <a:xfrm>
            <a:off x="10114142" y="5259624"/>
            <a:ext cx="32577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Schoolbook"/>
                <a:ea typeface="Calibri"/>
                <a:cs typeface="Calibri"/>
              </a:rPr>
              <a:t>Virginia Air &amp; Space Center</a:t>
            </a:r>
            <a:endParaRPr lang="en-US">
              <a:latin typeface="Century Schoolbook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673C15-C77E-70CC-67AC-49118A0BA4B6}"/>
              </a:ext>
            </a:extLst>
          </p:cNvPr>
          <p:cNvSpPr txBox="1"/>
          <p:nvPr/>
        </p:nvSpPr>
        <p:spPr>
          <a:xfrm>
            <a:off x="14163842" y="6444921"/>
            <a:ext cx="28130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Schoolbook"/>
                <a:ea typeface="Calibri"/>
                <a:cs typeface="Calibri"/>
              </a:rPr>
              <a:t>The Hurrah Players</a:t>
            </a:r>
          </a:p>
          <a:p>
            <a:endParaRPr lang="en-US" sz="1000">
              <a:ea typeface="Calibri"/>
              <a:cs typeface="Calibri"/>
            </a:endParaRPr>
          </a:p>
        </p:txBody>
      </p:sp>
      <p:pic>
        <p:nvPicPr>
          <p:cNvPr id="21" name="Picture 20" descr="A stingray swimming in the water&#10;&#10;Description automatically generated">
            <a:extLst>
              <a:ext uri="{FF2B5EF4-FFF2-40B4-BE49-F238E27FC236}">
                <a16:creationId xmlns:a16="http://schemas.microsoft.com/office/drawing/2014/main" id="{F78A3604-D2AB-3010-7750-4A2149CDB8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961103" y="5946305"/>
            <a:ext cx="3254513" cy="273312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1D6F37C-3532-6EDB-9B33-58F1FE94BA55}"/>
              </a:ext>
            </a:extLst>
          </p:cNvPr>
          <p:cNvSpPr txBox="1"/>
          <p:nvPr/>
        </p:nvSpPr>
        <p:spPr>
          <a:xfrm>
            <a:off x="10181714" y="8819608"/>
            <a:ext cx="2815477" cy="34328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US">
                <a:latin typeface="Century Schoolbook"/>
                <a:ea typeface="Calibri"/>
                <a:cs typeface="Calibri"/>
              </a:rPr>
              <a:t>The Virginia Aquarium</a:t>
            </a:r>
          </a:p>
        </p:txBody>
      </p:sp>
      <p:pic>
        <p:nvPicPr>
          <p:cNvPr id="10" name="Picture 9" descr="A wall with images on it&#10;&#10;Description automatically generated">
            <a:extLst>
              <a:ext uri="{FF2B5EF4-FFF2-40B4-BE49-F238E27FC236}">
                <a16:creationId xmlns:a16="http://schemas.microsoft.com/office/drawing/2014/main" id="{E099C253-1C00-9910-F89C-218E787329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089" y="4120824"/>
            <a:ext cx="3174519" cy="2110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DB7006-1E07-B1FF-0B3F-316E001B0B77}"/>
              </a:ext>
            </a:extLst>
          </p:cNvPr>
          <p:cNvSpPr txBox="1"/>
          <p:nvPr/>
        </p:nvSpPr>
        <p:spPr>
          <a:xfrm>
            <a:off x="5455878" y="5141011"/>
            <a:ext cx="32577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Schoolbook"/>
                <a:ea typeface="Calibri"/>
                <a:cs typeface="Calibri"/>
              </a:rPr>
              <a:t>Virginia Living Museum </a:t>
            </a:r>
            <a:endParaRPr lang="en-US">
              <a:latin typeface="Century Schoolboo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D43B35-04E3-2821-932B-55F3573806D1}"/>
              </a:ext>
            </a:extLst>
          </p:cNvPr>
          <p:cNvSpPr txBox="1"/>
          <p:nvPr/>
        </p:nvSpPr>
        <p:spPr>
          <a:xfrm>
            <a:off x="732915" y="6445756"/>
            <a:ext cx="32577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Schoolbook"/>
                <a:cs typeface="Calibri"/>
              </a:rPr>
              <a:t>NSU Cybersecurity Complex</a:t>
            </a:r>
          </a:p>
        </p:txBody>
      </p:sp>
      <p:pic>
        <p:nvPicPr>
          <p:cNvPr id="5" name="Picture 4" descr="Norfolk Public Schools opens 'back to school' survey to ...">
            <a:extLst>
              <a:ext uri="{FF2B5EF4-FFF2-40B4-BE49-F238E27FC236}">
                <a16:creationId xmlns:a16="http://schemas.microsoft.com/office/drawing/2014/main" id="{0E5A3CAC-D4DD-7760-856D-B9C7B8B7597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1478" t="15963" r="28499" b="27038"/>
          <a:stretch/>
        </p:blipFill>
        <p:spPr>
          <a:xfrm>
            <a:off x="15576331" y="7811004"/>
            <a:ext cx="1526776" cy="2029180"/>
          </a:xfrm>
          <a:prstGeom prst="rect">
            <a:avLst/>
          </a:prstGeom>
        </p:spPr>
      </p:pic>
      <p:pic>
        <p:nvPicPr>
          <p:cNvPr id="7" name="Picture 6" descr="Portsmouth Public School Logo">
            <a:extLst>
              <a:ext uri="{FF2B5EF4-FFF2-40B4-BE49-F238E27FC236}">
                <a16:creationId xmlns:a16="http://schemas.microsoft.com/office/drawing/2014/main" id="{89124021-159F-9312-D276-8EF90F2573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1117" y="8451325"/>
            <a:ext cx="3798923" cy="1037338"/>
          </a:xfrm>
          <a:prstGeom prst="rect">
            <a:avLst/>
          </a:prstGeom>
        </p:spPr>
      </p:pic>
      <p:pic>
        <p:nvPicPr>
          <p:cNvPr id="17" name="Picture 16" descr="A logo of a tower&#10;&#10;Description automatically generated">
            <a:extLst>
              <a:ext uri="{FF2B5EF4-FFF2-40B4-BE49-F238E27FC236}">
                <a16:creationId xmlns:a16="http://schemas.microsoft.com/office/drawing/2014/main" id="{A0951FA2-FA69-AB9C-181D-084ACC235D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1059" y="8099804"/>
            <a:ext cx="2321364" cy="17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1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503" y="390353"/>
            <a:ext cx="18340033" cy="2301892"/>
            <a:chOff x="0" y="0"/>
            <a:chExt cx="1300321" cy="169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321" cy="169358"/>
            </a:xfrm>
            <a:prstGeom prst="rect">
              <a:avLst/>
            </a:prstGeom>
            <a:solidFill>
              <a:srgbClr val="FFC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5400000">
            <a:off x="12686001" y="4984167"/>
            <a:ext cx="9882685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1586210" y="9887410"/>
            <a:ext cx="6079233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57387" y="1044770"/>
            <a:ext cx="17894193" cy="100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50" b="1" spc="-179">
                <a:solidFill>
                  <a:srgbClr val="256647"/>
                </a:solidFill>
                <a:latin typeface="Century Schoolbook"/>
              </a:rPr>
              <a:t>Budget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C94B29-5445-7E29-966B-96D115662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515836"/>
              </p:ext>
            </p:extLst>
          </p:nvPr>
        </p:nvGraphicFramePr>
        <p:xfrm>
          <a:off x="1517952" y="2195431"/>
          <a:ext cx="14260095" cy="67278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7224">
                  <a:extLst>
                    <a:ext uri="{9D8B030D-6E8A-4147-A177-3AD203B41FA5}">
                      <a16:colId xmlns:a16="http://schemas.microsoft.com/office/drawing/2014/main" val="2510122919"/>
                    </a:ext>
                  </a:extLst>
                </a:gridCol>
                <a:gridCol w="2655269">
                  <a:extLst>
                    <a:ext uri="{9D8B030D-6E8A-4147-A177-3AD203B41FA5}">
                      <a16:colId xmlns:a16="http://schemas.microsoft.com/office/drawing/2014/main" val="493208612"/>
                    </a:ext>
                  </a:extLst>
                </a:gridCol>
                <a:gridCol w="2887426">
                  <a:extLst>
                    <a:ext uri="{9D8B030D-6E8A-4147-A177-3AD203B41FA5}">
                      <a16:colId xmlns:a16="http://schemas.microsoft.com/office/drawing/2014/main" val="1238222331"/>
                    </a:ext>
                  </a:extLst>
                </a:gridCol>
                <a:gridCol w="2713306">
                  <a:extLst>
                    <a:ext uri="{9D8B030D-6E8A-4147-A177-3AD203B41FA5}">
                      <a16:colId xmlns:a16="http://schemas.microsoft.com/office/drawing/2014/main" val="54780232"/>
                    </a:ext>
                  </a:extLst>
                </a:gridCol>
                <a:gridCol w="2666870">
                  <a:extLst>
                    <a:ext uri="{9D8B030D-6E8A-4147-A177-3AD203B41FA5}">
                      <a16:colId xmlns:a16="http://schemas.microsoft.com/office/drawing/2014/main" val="1343451945"/>
                    </a:ext>
                  </a:extLst>
                </a:gridCol>
              </a:tblGrid>
              <a:tr h="43542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Year 1</a:t>
                      </a:r>
                    </a:p>
                    <a:p>
                      <a:pPr lvl="0">
                        <a:buNone/>
                      </a:pPr>
                      <a:r>
                        <a:rPr lang="en-US" sz="900"/>
                        <a:t>Baseline and Curriculum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Year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Year 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447121"/>
                  </a:ext>
                </a:extLst>
              </a:tr>
              <a:tr h="241904">
                <a:tc>
                  <a:txBody>
                    <a:bodyPr/>
                    <a:lstStyle/>
                    <a:p>
                      <a:r>
                        <a:rPr lang="en-US" sz="900"/>
                        <a:t>Academy 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$25,000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$25,000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$25,000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92504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r>
                        <a:rPr lang="en-US" sz="900"/>
                        <a:t>Academy Research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$25,000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$25,000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$25,000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450999"/>
                  </a:ext>
                </a:extLst>
              </a:tr>
              <a:tr h="266095">
                <a:tc>
                  <a:txBody>
                    <a:bodyPr/>
                    <a:lstStyle/>
                    <a:p>
                      <a:r>
                        <a:rPr lang="en-US" sz="900"/>
                        <a:t>Reading Interventionist (NSU Campus)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$8,000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$8,000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$8,000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285472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r>
                        <a:rPr lang="en-US" sz="900"/>
                        <a:t>Reading Interventionists 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$60,000 x 6=  $360,000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$60,000 x 6=  $360,000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$60,000 x 6=  $360,000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$60,000 x 6=  $360,000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816422"/>
                  </a:ext>
                </a:extLst>
              </a:tr>
              <a:tr h="241904">
                <a:tc>
                  <a:txBody>
                    <a:bodyPr/>
                    <a:lstStyle/>
                    <a:p>
                      <a:r>
                        <a:rPr lang="en-US" sz="900"/>
                        <a:t>Kindergarten Educator Curriculum 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48490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1st Grade Educator Curriculum Developer</a:t>
                      </a: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584577"/>
                  </a:ext>
                </a:extLst>
              </a:tr>
              <a:tr h="2660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</a:rPr>
                        <a:t>2nd Grade Educator Curriculum Developer</a:t>
                      </a: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664404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Parent Academy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433810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Experiential Learning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$45,000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$45,000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$45,000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713444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Gifted Education Consultant (NSU Campus)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756671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STEM Education Consultant (NSU Campus)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770262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Literacy Screeners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$30,000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$30,000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$30,000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795165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Curriculum Developers: Early Childhood, STEM, Gifted, Reading, 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072389"/>
                  </a:ext>
                </a:extLst>
              </a:tr>
              <a:tr h="3870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Elementary Educator (Kindergarten)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914130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Materials &amp;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$90,000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$90,000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$90,000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817828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Research &amp;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$25,000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$25,000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629151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$12,000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66056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Professional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$80,000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$80,000</a:t>
                      </a:r>
                      <a:endParaRPr lang="en-US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$80,000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55372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Experiential Learning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$130,000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$130,000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$130,000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313657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Facilities/Renovations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$120,000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173356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Furniture/Technology/Equipment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$80,000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17516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/>
                        <a:t>$1,086,000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/>
                        <a:t>$938,000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/>
                        <a:t>$938,000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/>
                        <a:t>$938,000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005936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Fringe 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$46,320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$47,840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$47,840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$47,840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895256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Benefits Cost for Full-Time positions @ 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$153,000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$136,500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$136,500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$136,500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8789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/>
                        <a:t>$1,285,320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/>
                        <a:t>$1,122,340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/>
                        <a:t>$1,122,340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 dirty="0"/>
                        <a:t>$1,122,340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30433"/>
                  </a:ext>
                </a:extLst>
              </a:tr>
            </a:tbl>
          </a:graphicData>
        </a:graphic>
      </p:graphicFrame>
      <p:pic>
        <p:nvPicPr>
          <p:cNvPr id="6" name="Picture 5" descr="Norfolk Public Schools opens 'back to school' survey to ...">
            <a:extLst>
              <a:ext uri="{FF2B5EF4-FFF2-40B4-BE49-F238E27FC236}">
                <a16:creationId xmlns:a16="http://schemas.microsoft.com/office/drawing/2014/main" id="{C50B3296-7C02-C633-21B6-1271BB117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78" t="15963" r="28499" b="27038"/>
          <a:stretch/>
        </p:blipFill>
        <p:spPr>
          <a:xfrm>
            <a:off x="16243652" y="8813499"/>
            <a:ext cx="1108678" cy="1473501"/>
          </a:xfrm>
          <a:prstGeom prst="rect">
            <a:avLst/>
          </a:prstGeom>
        </p:spPr>
      </p:pic>
      <p:pic>
        <p:nvPicPr>
          <p:cNvPr id="7" name="Picture 6" descr="Portsmouth Public School Logo">
            <a:extLst>
              <a:ext uri="{FF2B5EF4-FFF2-40B4-BE49-F238E27FC236}">
                <a16:creationId xmlns:a16="http://schemas.microsoft.com/office/drawing/2014/main" id="{5BD5AB67-CABE-0F56-17FD-FBE74ED0B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439" y="9182210"/>
            <a:ext cx="2758610" cy="753269"/>
          </a:xfrm>
          <a:prstGeom prst="rect">
            <a:avLst/>
          </a:prstGeom>
        </p:spPr>
      </p:pic>
      <p:pic>
        <p:nvPicPr>
          <p:cNvPr id="8" name="Picture 7" descr="A logo of a tower&#10;&#10;Description automatically generated">
            <a:extLst>
              <a:ext uri="{FF2B5EF4-FFF2-40B4-BE49-F238E27FC236}">
                <a16:creationId xmlns:a16="http://schemas.microsoft.com/office/drawing/2014/main" id="{35D866F7-3848-A435-7AB0-E205A65F0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380" y="8991681"/>
            <a:ext cx="1685672" cy="12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6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503" y="390353"/>
            <a:ext cx="18340033" cy="2301892"/>
            <a:chOff x="0" y="0"/>
            <a:chExt cx="1300321" cy="169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321" cy="169358"/>
            </a:xfrm>
            <a:prstGeom prst="rect">
              <a:avLst/>
            </a:prstGeom>
            <a:solidFill>
              <a:srgbClr val="FFC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5400000">
            <a:off x="12686001" y="4984167"/>
            <a:ext cx="9882685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1586210" y="9887410"/>
            <a:ext cx="6079233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57387" y="1044770"/>
            <a:ext cx="17894193" cy="100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50" b="1" spc="-179">
                <a:solidFill>
                  <a:srgbClr val="256647"/>
                </a:solidFill>
                <a:latin typeface="Century Schoolbook"/>
              </a:rPr>
              <a:t>Sustainability Plan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5AE5F8-7366-0D13-60D0-BA2041888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108292"/>
              </p:ext>
            </p:extLst>
          </p:nvPr>
        </p:nvGraphicFramePr>
        <p:xfrm>
          <a:off x="1811130" y="2854739"/>
          <a:ext cx="14790071" cy="60002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2886">
                  <a:extLst>
                    <a:ext uri="{9D8B030D-6E8A-4147-A177-3AD203B41FA5}">
                      <a16:colId xmlns:a16="http://schemas.microsoft.com/office/drawing/2014/main" val="412842054"/>
                    </a:ext>
                  </a:extLst>
                </a:gridCol>
                <a:gridCol w="2517437">
                  <a:extLst>
                    <a:ext uri="{9D8B030D-6E8A-4147-A177-3AD203B41FA5}">
                      <a16:colId xmlns:a16="http://schemas.microsoft.com/office/drawing/2014/main" val="147389090"/>
                    </a:ext>
                  </a:extLst>
                </a:gridCol>
                <a:gridCol w="2517437">
                  <a:extLst>
                    <a:ext uri="{9D8B030D-6E8A-4147-A177-3AD203B41FA5}">
                      <a16:colId xmlns:a16="http://schemas.microsoft.com/office/drawing/2014/main" val="2528812284"/>
                    </a:ext>
                  </a:extLst>
                </a:gridCol>
                <a:gridCol w="2517437">
                  <a:extLst>
                    <a:ext uri="{9D8B030D-6E8A-4147-A177-3AD203B41FA5}">
                      <a16:colId xmlns:a16="http://schemas.microsoft.com/office/drawing/2014/main" val="1634902298"/>
                    </a:ext>
                  </a:extLst>
                </a:gridCol>
                <a:gridCol w="2517437">
                  <a:extLst>
                    <a:ext uri="{9D8B030D-6E8A-4147-A177-3AD203B41FA5}">
                      <a16:colId xmlns:a16="http://schemas.microsoft.com/office/drawing/2014/main" val="1218128829"/>
                    </a:ext>
                  </a:extLst>
                </a:gridCol>
                <a:gridCol w="2517437">
                  <a:extLst>
                    <a:ext uri="{9D8B030D-6E8A-4147-A177-3AD203B41FA5}">
                      <a16:colId xmlns:a16="http://schemas.microsoft.com/office/drawing/2014/main" val="3086988534"/>
                    </a:ext>
                  </a:extLst>
                </a:gridCol>
              </a:tblGrid>
              <a:tr h="381036">
                <a:tc>
                  <a:txBody>
                    <a:bodyPr/>
                    <a:lstStyle/>
                    <a:p>
                      <a:r>
                        <a:rPr lang="en-US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Year 5 and Beyond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404830"/>
                  </a:ext>
                </a:extLst>
              </a:tr>
              <a:tr h="668547">
                <a:tc>
                  <a:txBody>
                    <a:bodyPr/>
                    <a:lstStyle/>
                    <a:p>
                      <a:r>
                        <a:rPr lang="en-US"/>
                        <a:t>Lab School Grant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$835,320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$900,000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$900,000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62153"/>
                  </a:ext>
                </a:extLst>
              </a:tr>
              <a:tr h="527588">
                <a:tc>
                  <a:txBody>
                    <a:bodyPr/>
                    <a:lstStyle/>
                    <a:p>
                      <a:r>
                        <a:rPr lang="en-US"/>
                        <a:t>Existing NSU E &amp; G Funding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$215,320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$232,407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$237,251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$237,251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$310,000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433164"/>
                  </a:ext>
                </a:extLst>
              </a:tr>
              <a:tr h="52758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Reallocated PPS Funding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$300,000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362079"/>
                  </a:ext>
                </a:extLst>
              </a:tr>
              <a:tr h="52758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Reallocated NPS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$300,000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136844"/>
                  </a:ext>
                </a:extLst>
              </a:tr>
              <a:tr h="64698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Existing Grants: 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CCAMPIS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374673"/>
                  </a:ext>
                </a:extLst>
              </a:tr>
              <a:tr h="302874">
                <a:tc>
                  <a:txBody>
                    <a:bodyPr/>
                    <a:lstStyle/>
                    <a:p>
                      <a:r>
                        <a:rPr lang="en-US"/>
                        <a:t>Other 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$200,000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287047"/>
                  </a:ext>
                </a:extLst>
              </a:tr>
              <a:tr h="3666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Partnerships and Donors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039628"/>
                  </a:ext>
                </a:extLst>
              </a:tr>
              <a:tr h="1377587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/>
                    </a:p>
                    <a:p>
                      <a:pPr lvl="0">
                        <a:buNone/>
                      </a:pPr>
                      <a:r>
                        <a:rPr lang="en-US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/>
                    </a:p>
                    <a:p>
                      <a:pPr lvl="0">
                        <a:buNone/>
                      </a:pPr>
                      <a:r>
                        <a:rPr lang="en-US" b="1"/>
                        <a:t>$1,285,320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/>
                    </a:p>
                    <a:p>
                      <a:pPr lvl="0">
                        <a:buNone/>
                      </a:pPr>
                      <a:r>
                        <a:rPr lang="en-US" b="1"/>
                        <a:t>$1,122,340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/>
                    </a:p>
                    <a:p>
                      <a:pPr lvl="0">
                        <a:buNone/>
                      </a:pPr>
                      <a:r>
                        <a:rPr lang="en-US" b="1"/>
                        <a:t>$1,122,340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/>
                    </a:p>
                    <a:p>
                      <a:pPr lvl="0">
                        <a:buNone/>
                      </a:pPr>
                      <a:r>
                        <a:rPr lang="en-US" b="1"/>
                        <a:t>$1,122,340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 dirty="0"/>
                    </a:p>
                    <a:p>
                      <a:pPr lvl="0">
                        <a:buNone/>
                      </a:pPr>
                      <a:r>
                        <a:rPr lang="en-US" b="1" dirty="0"/>
                        <a:t>$1,210,000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34564"/>
                  </a:ext>
                </a:extLst>
              </a:tr>
            </a:tbl>
          </a:graphicData>
        </a:graphic>
      </p:graphicFrame>
      <p:pic>
        <p:nvPicPr>
          <p:cNvPr id="6" name="Picture 5" descr="Norfolk Public Schools opens 'back to school' survey to ...">
            <a:extLst>
              <a:ext uri="{FF2B5EF4-FFF2-40B4-BE49-F238E27FC236}">
                <a16:creationId xmlns:a16="http://schemas.microsoft.com/office/drawing/2014/main" id="{ACD3C4EB-2392-43BE-0508-F23C0C23D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78" t="15963" r="28499" b="27038"/>
          <a:stretch/>
        </p:blipFill>
        <p:spPr>
          <a:xfrm>
            <a:off x="15988847" y="8829133"/>
            <a:ext cx="934501" cy="1242010"/>
          </a:xfrm>
          <a:prstGeom prst="rect">
            <a:avLst/>
          </a:prstGeom>
        </p:spPr>
      </p:pic>
      <p:pic>
        <p:nvPicPr>
          <p:cNvPr id="7" name="Picture 6" descr="Portsmouth Public School Logo">
            <a:extLst>
              <a:ext uri="{FF2B5EF4-FFF2-40B4-BE49-F238E27FC236}">
                <a16:creationId xmlns:a16="http://schemas.microsoft.com/office/drawing/2014/main" id="{7456145C-89DC-EEAC-FAB1-03F475D3F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633" y="9084694"/>
            <a:ext cx="2325223" cy="634928"/>
          </a:xfrm>
          <a:prstGeom prst="rect">
            <a:avLst/>
          </a:prstGeom>
        </p:spPr>
      </p:pic>
      <p:pic>
        <p:nvPicPr>
          <p:cNvPr id="8" name="Picture 7" descr="A logo of a tower&#10;&#10;Description automatically generated">
            <a:extLst>
              <a:ext uri="{FF2B5EF4-FFF2-40B4-BE49-F238E27FC236}">
                <a16:creationId xmlns:a16="http://schemas.microsoft.com/office/drawing/2014/main" id="{43CA5BD2-9CE9-5A42-A778-1FB1B017C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575" y="9005899"/>
            <a:ext cx="1420849" cy="10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6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052" y="-386422"/>
            <a:ext cx="18299582" cy="9062380"/>
            <a:chOff x="2868" y="-57150"/>
            <a:chExt cx="1297453" cy="666750"/>
          </a:xfrm>
        </p:grpSpPr>
        <p:sp>
          <p:nvSpPr>
            <p:cNvPr id="3" name="Freeform 3"/>
            <p:cNvSpPr/>
            <p:nvPr/>
          </p:nvSpPr>
          <p:spPr>
            <a:xfrm>
              <a:off x="2868" y="0"/>
              <a:ext cx="1297453" cy="258661"/>
            </a:xfrm>
            <a:prstGeom prst="rect">
              <a:avLst/>
            </a:prstGeom>
            <a:solidFill>
              <a:srgbClr val="FFC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5400000">
            <a:off x="12686001" y="4984167"/>
            <a:ext cx="9882685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1586210" y="9887410"/>
            <a:ext cx="6079233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57387" y="1044770"/>
            <a:ext cx="17894193" cy="2185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50" b="1" spc="-179">
                <a:solidFill>
                  <a:srgbClr val="256647"/>
                </a:solidFill>
                <a:latin typeface="Century Schoolbook"/>
              </a:rPr>
              <a:t>The Young Scholars Academy </a:t>
            </a:r>
          </a:p>
          <a:p>
            <a:pPr algn="ctr"/>
            <a:r>
              <a:rPr lang="en-US" sz="3600" b="1" spc="-179">
                <a:solidFill>
                  <a:srgbClr val="256647"/>
                </a:solidFill>
                <a:latin typeface="Century Schoolbook"/>
              </a:rPr>
              <a:t>A Lab School Partnership of </a:t>
            </a:r>
          </a:p>
          <a:p>
            <a:pPr algn="ctr"/>
            <a:r>
              <a:rPr lang="en-US" sz="3600" b="1" spc="-179">
                <a:solidFill>
                  <a:srgbClr val="256647"/>
                </a:solidFill>
                <a:latin typeface="Century Schoolbook"/>
              </a:rPr>
              <a:t>Norfolk State University, Portsmouth Public Schools, and Norfolk Public Schools </a:t>
            </a:r>
            <a:endParaRPr lang="en-US" sz="3600">
              <a:cs typeface="Calibri"/>
            </a:endParaRPr>
          </a:p>
        </p:txBody>
      </p:sp>
      <p:pic>
        <p:nvPicPr>
          <p:cNvPr id="27" name="Picture 26" descr="Portsmouth Public School Logo">
            <a:extLst>
              <a:ext uri="{FF2B5EF4-FFF2-40B4-BE49-F238E27FC236}">
                <a16:creationId xmlns:a16="http://schemas.microsoft.com/office/drawing/2014/main" id="{088730B5-1818-C64A-F543-C24285DDF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65" y="5458035"/>
            <a:ext cx="5433429" cy="1398490"/>
          </a:xfrm>
          <a:prstGeom prst="rect">
            <a:avLst/>
          </a:prstGeom>
        </p:spPr>
      </p:pic>
      <p:pic>
        <p:nvPicPr>
          <p:cNvPr id="29" name="Picture 28" descr="Norfolk Public Schools opens 'back to school' survey to ...">
            <a:extLst>
              <a:ext uri="{FF2B5EF4-FFF2-40B4-BE49-F238E27FC236}">
                <a16:creationId xmlns:a16="http://schemas.microsoft.com/office/drawing/2014/main" id="{2D4D601B-464E-2B25-91D7-308DB5B3C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05" t="15963" r="16172" b="18623"/>
          <a:stretch/>
        </p:blipFill>
        <p:spPr>
          <a:xfrm>
            <a:off x="13705701" y="4682187"/>
            <a:ext cx="2948284" cy="2950187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5FE9E63D-014A-D6A7-5E45-24E64E69A3AF}"/>
              </a:ext>
            </a:extLst>
          </p:cNvPr>
          <p:cNvSpPr txBox="1"/>
          <p:nvPr/>
        </p:nvSpPr>
        <p:spPr>
          <a:xfrm>
            <a:off x="1420617" y="8408521"/>
            <a:ext cx="15931875" cy="100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50" b="1" spc="-179">
                <a:solidFill>
                  <a:srgbClr val="256647"/>
                </a:solidFill>
                <a:latin typeface="Century Schoolbook"/>
              </a:rPr>
              <a:t>Thank You!</a:t>
            </a:r>
            <a:endParaRPr lang="en-US"/>
          </a:p>
        </p:txBody>
      </p:sp>
      <p:pic>
        <p:nvPicPr>
          <p:cNvPr id="8" name="Picture 7" descr="A logo of a tower&#10;&#10;Description automatically generated">
            <a:extLst>
              <a:ext uri="{FF2B5EF4-FFF2-40B4-BE49-F238E27FC236}">
                <a16:creationId xmlns:a16="http://schemas.microsoft.com/office/drawing/2014/main" id="{7DC3E43A-5829-A42B-80A9-0A677E2ED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813" y="4795981"/>
            <a:ext cx="3631473" cy="27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4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158" y="390353"/>
            <a:ext cx="18309688" cy="1887176"/>
            <a:chOff x="0" y="0"/>
            <a:chExt cx="1300321" cy="169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321" cy="169358"/>
            </a:xfrm>
            <a:prstGeom prst="rect">
              <a:avLst/>
            </a:prstGeom>
            <a:solidFill>
              <a:srgbClr val="FFC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5400000">
            <a:off x="12686001" y="4984167"/>
            <a:ext cx="9882685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1586210" y="9887410"/>
            <a:ext cx="6079233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910348" y="832354"/>
            <a:ext cx="16465443" cy="1001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400" b="1" spc="-179">
                <a:solidFill>
                  <a:srgbClr val="256647"/>
                </a:solidFill>
                <a:latin typeface="Century Schoolbook"/>
              </a:rPr>
              <a:t>Why Young Scholars Academy Lab School?</a:t>
            </a:r>
            <a:endParaRPr lang="en-US" sz="5400" b="1">
              <a:cs typeface="Calibri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157644" y="7530563"/>
            <a:ext cx="4840452" cy="31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0"/>
              </a:lnSpc>
            </a:pPr>
            <a:r>
              <a:rPr lang="en-US" sz="2000" spc="-60">
                <a:solidFill>
                  <a:srgbClr val="FFFFFF"/>
                </a:solidFill>
                <a:latin typeface="Poppins Italics"/>
              </a:rPr>
              <a:t>CEO of Keithston Company</a:t>
            </a:r>
          </a:p>
        </p:txBody>
      </p:sp>
      <p:pic>
        <p:nvPicPr>
          <p:cNvPr id="27" name="Picture 26" descr="Portsmouth Public School Logo">
            <a:extLst>
              <a:ext uri="{FF2B5EF4-FFF2-40B4-BE49-F238E27FC236}">
                <a16:creationId xmlns:a16="http://schemas.microsoft.com/office/drawing/2014/main" id="{088730B5-1818-C64A-F543-C24285DDF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17" y="8252545"/>
            <a:ext cx="3798923" cy="1037338"/>
          </a:xfrm>
          <a:prstGeom prst="rect">
            <a:avLst/>
          </a:prstGeom>
        </p:spPr>
      </p:pic>
      <p:pic>
        <p:nvPicPr>
          <p:cNvPr id="29" name="Picture 28" descr="Norfolk Public Schools opens 'back to school' survey to ...">
            <a:extLst>
              <a:ext uri="{FF2B5EF4-FFF2-40B4-BE49-F238E27FC236}">
                <a16:creationId xmlns:a16="http://schemas.microsoft.com/office/drawing/2014/main" id="{2D4D601B-464E-2B25-91D7-308DB5B3C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05" t="15963" r="16172" b="18623"/>
          <a:stretch/>
        </p:blipFill>
        <p:spPr>
          <a:xfrm>
            <a:off x="15486999" y="7795533"/>
            <a:ext cx="1881509" cy="195136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92E56D0-E6DB-9F1F-0AA2-01A81FBA7A90}"/>
              </a:ext>
            </a:extLst>
          </p:cNvPr>
          <p:cNvSpPr txBox="1"/>
          <p:nvPr/>
        </p:nvSpPr>
        <p:spPr>
          <a:xfrm>
            <a:off x="312512" y="2282808"/>
            <a:ext cx="8866414" cy="5509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entury Schoolbook"/>
                <a:cs typeface="Calibri"/>
              </a:rPr>
              <a:t>Proposes an innovative model that will...</a:t>
            </a:r>
          </a:p>
          <a:p>
            <a:pPr marL="571500" indent="-571500">
              <a:buFont typeface="Arial"/>
              <a:buChar char="•"/>
            </a:pPr>
            <a:r>
              <a:rPr lang="en-US" sz="3200">
                <a:latin typeface="Century Schoolbook"/>
                <a:cs typeface="Calibri"/>
              </a:rPr>
              <a:t>Enhance</a:t>
            </a:r>
            <a:r>
              <a:rPr lang="en-US" sz="3200">
                <a:latin typeface="Century Schoolbook"/>
                <a:ea typeface="+mn-lt"/>
                <a:cs typeface="+mn-lt"/>
              </a:rPr>
              <a:t> early literacy skills by integrating knowledge of science, technology, arts, engineering, and mathematics (STEAM).</a:t>
            </a:r>
          </a:p>
          <a:p>
            <a:pPr marL="571500" indent="-571500">
              <a:buFont typeface="Arial"/>
              <a:buChar char="•"/>
            </a:pPr>
            <a:r>
              <a:rPr lang="en-US" sz="3200">
                <a:latin typeface="Century Schoolbook"/>
                <a:cs typeface="Calibri"/>
              </a:rPr>
              <a:t>Encourage pursuits of curiosity through critical thinking and problem-solving skills.</a:t>
            </a:r>
          </a:p>
          <a:p>
            <a:pPr marL="571500" indent="-571500">
              <a:buFont typeface="Arial"/>
              <a:buChar char="•"/>
            </a:pPr>
            <a:r>
              <a:rPr lang="en-US" sz="3200">
                <a:latin typeface="Century Schoolbook"/>
                <a:cs typeface="Calibri"/>
              </a:rPr>
              <a:t>Promote connections between STEAM and the real-world.</a:t>
            </a:r>
          </a:p>
          <a:p>
            <a:pPr marL="571500" indent="-571500">
              <a:buFont typeface="Arial"/>
              <a:buChar char="•"/>
            </a:pPr>
            <a:endParaRPr lang="en-US" sz="3200">
              <a:latin typeface="Century Schoolbook"/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B25EEA-83D2-2960-4004-A8050BA81019}"/>
              </a:ext>
            </a:extLst>
          </p:cNvPr>
          <p:cNvSpPr txBox="1"/>
          <p:nvPr/>
        </p:nvSpPr>
        <p:spPr>
          <a:xfrm>
            <a:off x="9605710" y="2286782"/>
            <a:ext cx="7770016" cy="50167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entury Schoolbook"/>
                <a:ea typeface="+mn-lt"/>
                <a:cs typeface="+mn-lt"/>
              </a:rPr>
              <a:t>Goals:</a:t>
            </a:r>
            <a:endParaRPr lang="en-US" sz="3200">
              <a:latin typeface="Century Schoolbook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Century Schoolbook"/>
                <a:ea typeface="+mn-lt"/>
                <a:cs typeface="+mn-lt"/>
              </a:rPr>
              <a:t>Provide early learners with the foundational literacy skills necessary to engage in classroom instruction.</a:t>
            </a:r>
            <a:endParaRPr lang="en-US" sz="3200">
              <a:latin typeface="Century Schoolbook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Century Schoolbook"/>
                <a:ea typeface="+mn-lt"/>
                <a:cs typeface="+mn-lt"/>
              </a:rPr>
              <a:t>Teach critical thinking skills by utilizing a STEAM curriculum as the basis access to gifted education.</a:t>
            </a:r>
            <a:endParaRPr lang="en-US" sz="3200">
              <a:latin typeface="Century Schoolbook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Century Schoolbook"/>
                <a:ea typeface="+mn-lt"/>
                <a:cs typeface="+mn-lt"/>
              </a:rPr>
              <a:t>Engage families as partners by providing them with tools to support early learners at home.</a:t>
            </a:r>
            <a:endParaRPr lang="en-US">
              <a:cs typeface="Calibri"/>
            </a:endParaRPr>
          </a:p>
        </p:txBody>
      </p:sp>
      <p:pic>
        <p:nvPicPr>
          <p:cNvPr id="6" name="Picture 5" descr="A logo of a tower&#10;&#10;Description automatically generated">
            <a:extLst>
              <a:ext uri="{FF2B5EF4-FFF2-40B4-BE49-F238E27FC236}">
                <a16:creationId xmlns:a16="http://schemas.microsoft.com/office/drawing/2014/main" id="{3C075701-6DAA-CB0B-C174-6C8E06143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059" y="7901024"/>
            <a:ext cx="2321364" cy="17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2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503" y="390353"/>
            <a:ext cx="18340033" cy="2301892"/>
            <a:chOff x="0" y="0"/>
            <a:chExt cx="1300321" cy="169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321" cy="169358"/>
            </a:xfrm>
            <a:prstGeom prst="rect">
              <a:avLst/>
            </a:prstGeom>
            <a:solidFill>
              <a:srgbClr val="FFC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5400000">
            <a:off x="12686001" y="4984167"/>
            <a:ext cx="9882685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1586210" y="9887410"/>
            <a:ext cx="6079233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277922" y="942716"/>
            <a:ext cx="16465443" cy="1001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50" b="1" spc="-179">
                <a:solidFill>
                  <a:srgbClr val="256647"/>
                </a:solidFill>
                <a:latin typeface="Century Schoolbook"/>
              </a:rPr>
              <a:t>Young Scholars Academy Mission</a:t>
            </a:r>
            <a:endParaRPr lang="en-US" b="1">
              <a:cs typeface="Calibri"/>
            </a:endParaRPr>
          </a:p>
        </p:txBody>
      </p:sp>
      <p:pic>
        <p:nvPicPr>
          <p:cNvPr id="27" name="Picture 26" descr="Portsmouth Public School Logo">
            <a:extLst>
              <a:ext uri="{FF2B5EF4-FFF2-40B4-BE49-F238E27FC236}">
                <a16:creationId xmlns:a16="http://schemas.microsoft.com/office/drawing/2014/main" id="{088730B5-1818-C64A-F543-C24285DDF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18" y="8517938"/>
            <a:ext cx="4043851" cy="1037338"/>
          </a:xfrm>
          <a:prstGeom prst="rect">
            <a:avLst/>
          </a:prstGeom>
        </p:spPr>
      </p:pic>
      <p:pic>
        <p:nvPicPr>
          <p:cNvPr id="29" name="Picture 28" descr="Norfolk Public Schools opens 'back to school' survey to ...">
            <a:extLst>
              <a:ext uri="{FF2B5EF4-FFF2-40B4-BE49-F238E27FC236}">
                <a16:creationId xmlns:a16="http://schemas.microsoft.com/office/drawing/2014/main" id="{2D4D601B-464E-2B25-91D7-308DB5B3C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05" t="15963" r="16172" b="18623"/>
          <a:stretch/>
        </p:blipFill>
        <p:spPr>
          <a:xfrm>
            <a:off x="15681093" y="7968061"/>
            <a:ext cx="1892292" cy="1811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1F8AE-0C24-E441-E365-7B5EF76C6C9F}"/>
              </a:ext>
            </a:extLst>
          </p:cNvPr>
          <p:cNvSpPr txBox="1"/>
          <p:nvPr/>
        </p:nvSpPr>
        <p:spPr>
          <a:xfrm>
            <a:off x="877661" y="2884714"/>
            <a:ext cx="16132627" cy="50783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entury Schoolbook"/>
                <a:ea typeface="Helvetica"/>
                <a:cs typeface="Helvetica"/>
              </a:rPr>
              <a:t>Our mission is to:</a:t>
            </a:r>
          </a:p>
          <a:p>
            <a:pPr marL="571500" indent="-571500">
              <a:buFont typeface="Courier New"/>
              <a:buChar char="o"/>
            </a:pPr>
            <a:r>
              <a:rPr lang="en-US" sz="3600">
                <a:latin typeface="Century Schoolbook"/>
                <a:ea typeface="Helvetica"/>
                <a:cs typeface="Helvetica"/>
              </a:rPr>
              <a:t>Nurture a passion for reading and science, technology, engineering, art, and mathematics (STEAM).</a:t>
            </a:r>
          </a:p>
          <a:p>
            <a:pPr marL="571500" indent="-571500">
              <a:buFont typeface="Courier New"/>
              <a:buChar char="o"/>
            </a:pPr>
            <a:r>
              <a:rPr lang="en-US" sz="3600">
                <a:latin typeface="Century Schoolbook"/>
                <a:ea typeface="Helvetica"/>
                <a:cs typeface="Helvetica"/>
              </a:rPr>
              <a:t>Address the needs of underserved and low-socioeconomic populations by emphasizing early literacy through STEAM exposure.</a:t>
            </a:r>
          </a:p>
          <a:p>
            <a:pPr marL="571500" indent="-571500">
              <a:buFont typeface="Courier New"/>
              <a:buChar char="o"/>
            </a:pPr>
            <a:r>
              <a:rPr lang="en-US" sz="3600">
                <a:latin typeface="Century Schoolbook"/>
                <a:cs typeface="Helvetica"/>
              </a:rPr>
              <a:t>Stimulate each student's innate abilities through critical thinking and experiential learning.</a:t>
            </a:r>
          </a:p>
          <a:p>
            <a:pPr marL="571500" indent="-571500">
              <a:buFont typeface="Courier New"/>
              <a:buChar char="o"/>
            </a:pPr>
            <a:r>
              <a:rPr lang="en-US" sz="3600">
                <a:latin typeface="Century Schoolbook"/>
                <a:cs typeface="Helvetica"/>
              </a:rPr>
              <a:t>Collaborate in research for developmentally appropriate and culturally relevant instructional delivery practices.</a:t>
            </a:r>
            <a:endParaRPr lang="en-US">
              <a:cs typeface="Calibri"/>
            </a:endParaRPr>
          </a:p>
        </p:txBody>
      </p:sp>
      <p:pic>
        <p:nvPicPr>
          <p:cNvPr id="7" name="Picture 6" descr="A logo of a tower&#10;&#10;Description automatically generated">
            <a:extLst>
              <a:ext uri="{FF2B5EF4-FFF2-40B4-BE49-F238E27FC236}">
                <a16:creationId xmlns:a16="http://schemas.microsoft.com/office/drawing/2014/main" id="{68D8E981-B814-A0FA-329E-2DD21CA82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549" y="8041975"/>
            <a:ext cx="2321364" cy="17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9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503" y="390353"/>
            <a:ext cx="18340033" cy="2301892"/>
            <a:chOff x="0" y="0"/>
            <a:chExt cx="1300321" cy="169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321" cy="169358"/>
            </a:xfrm>
            <a:prstGeom prst="rect">
              <a:avLst/>
            </a:prstGeom>
            <a:solidFill>
              <a:srgbClr val="FFC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5400000">
            <a:off x="12686001" y="4984167"/>
            <a:ext cx="9882685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1586210" y="9887410"/>
            <a:ext cx="6079233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889733" y="1039763"/>
            <a:ext cx="16465443" cy="1001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50" b="1" spc="-179">
                <a:solidFill>
                  <a:srgbClr val="256647"/>
                </a:solidFill>
                <a:latin typeface="Century Schoolbook"/>
              </a:rPr>
              <a:t> Young Scholars Academy Vision</a:t>
            </a:r>
            <a:endParaRPr lang="en-US" b="1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05443-E7BF-D95A-28CB-7A1A5002E1BF}"/>
              </a:ext>
            </a:extLst>
          </p:cNvPr>
          <p:cNvSpPr txBox="1"/>
          <p:nvPr/>
        </p:nvSpPr>
        <p:spPr>
          <a:xfrm>
            <a:off x="1894115" y="3792311"/>
            <a:ext cx="1384662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entury Schoolbook"/>
                <a:cs typeface="Helvetica"/>
              </a:rPr>
              <a:t>The vision of the Young Scholars Academy is to embrace the curiosity of young learners and foster a love of reading, learning, exploration, and collaboration relating to the STEAM fields.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6" name="Picture 5" descr="Portsmouth Public School Logo">
            <a:extLst>
              <a:ext uri="{FF2B5EF4-FFF2-40B4-BE49-F238E27FC236}">
                <a16:creationId xmlns:a16="http://schemas.microsoft.com/office/drawing/2014/main" id="{727722F7-1363-904E-21ED-F68794670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17" y="8252545"/>
            <a:ext cx="3798923" cy="1037338"/>
          </a:xfrm>
          <a:prstGeom prst="rect">
            <a:avLst/>
          </a:prstGeom>
        </p:spPr>
      </p:pic>
      <p:pic>
        <p:nvPicPr>
          <p:cNvPr id="7" name="Picture 6" descr="Norfolk Public Schools opens 'back to school' survey to ...">
            <a:extLst>
              <a:ext uri="{FF2B5EF4-FFF2-40B4-BE49-F238E27FC236}">
                <a16:creationId xmlns:a16="http://schemas.microsoft.com/office/drawing/2014/main" id="{8DC0DDF0-4191-DD64-6131-BEEB049DD8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05" t="15963" r="16172" b="18623"/>
          <a:stretch/>
        </p:blipFill>
        <p:spPr>
          <a:xfrm>
            <a:off x="15486999" y="7795533"/>
            <a:ext cx="1881509" cy="1951362"/>
          </a:xfrm>
          <a:prstGeom prst="rect">
            <a:avLst/>
          </a:prstGeom>
        </p:spPr>
      </p:pic>
      <p:pic>
        <p:nvPicPr>
          <p:cNvPr id="8" name="Picture 7" descr="A logo of a tower&#10;&#10;Description automatically generated">
            <a:extLst>
              <a:ext uri="{FF2B5EF4-FFF2-40B4-BE49-F238E27FC236}">
                <a16:creationId xmlns:a16="http://schemas.microsoft.com/office/drawing/2014/main" id="{4F8E1F8B-E78D-7800-51BE-6F6B35A77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059" y="7901024"/>
            <a:ext cx="2321364" cy="17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7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503" y="390353"/>
            <a:ext cx="18340033" cy="2301892"/>
            <a:chOff x="0" y="0"/>
            <a:chExt cx="1300321" cy="169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321" cy="169358"/>
            </a:xfrm>
            <a:prstGeom prst="rect">
              <a:avLst/>
            </a:prstGeom>
            <a:solidFill>
              <a:srgbClr val="FFC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5400000">
            <a:off x="12686001" y="4984167"/>
            <a:ext cx="9882685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1586210" y="9887410"/>
            <a:ext cx="6079233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57387" y="1044770"/>
            <a:ext cx="17894193" cy="100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50" b="1" spc="-179">
                <a:solidFill>
                  <a:srgbClr val="256647"/>
                </a:solidFill>
                <a:latin typeface="Century Schoolbook"/>
              </a:rPr>
              <a:t>Young Scholars Academy Instructional Focus</a:t>
            </a:r>
            <a:endParaRPr lang="en-US" b="1">
              <a:cs typeface="Calibri"/>
            </a:endParaRPr>
          </a:p>
        </p:txBody>
      </p:sp>
      <p:pic>
        <p:nvPicPr>
          <p:cNvPr id="29" name="Picture 28" descr="Norfolk Public Schools opens 'back to school' survey to ...">
            <a:extLst>
              <a:ext uri="{FF2B5EF4-FFF2-40B4-BE49-F238E27FC236}">
                <a16:creationId xmlns:a16="http://schemas.microsoft.com/office/drawing/2014/main" id="{2D4D601B-464E-2B25-91D7-308DB5B3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78" t="15963" r="28499" b="27038"/>
          <a:stretch/>
        </p:blipFill>
        <p:spPr>
          <a:xfrm>
            <a:off x="15576331" y="7612224"/>
            <a:ext cx="1526776" cy="20291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A1A0A-37FF-078C-B84A-3B34BAFB417F}"/>
              </a:ext>
            </a:extLst>
          </p:cNvPr>
          <p:cNvSpPr txBox="1"/>
          <p:nvPr/>
        </p:nvSpPr>
        <p:spPr>
          <a:xfrm>
            <a:off x="1369578" y="2952580"/>
            <a:ext cx="14719410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en-US" sz="3200">
                <a:latin typeface="Century Schoolbook"/>
              </a:rPr>
              <a:t>Supports literacy instruction to promote a natural curiosity.</a:t>
            </a:r>
            <a:endParaRPr lang="en-US" sz="3200">
              <a:latin typeface="Century Schoolbook"/>
              <a:cs typeface="Calibri"/>
            </a:endParaRPr>
          </a:p>
          <a:p>
            <a:pPr marL="457200" indent="-457200">
              <a:buFont typeface="Courier New"/>
              <a:buChar char="o"/>
            </a:pPr>
            <a:r>
              <a:rPr lang="en-US" sz="3200">
                <a:latin typeface="Century Schoolbook"/>
              </a:rPr>
              <a:t>Focuses on the integration of STEAM into classroom instruction. </a:t>
            </a:r>
            <a:endParaRPr lang="en-US" sz="3200">
              <a:latin typeface="Century Schoolbook"/>
              <a:cs typeface="Calibri"/>
            </a:endParaRPr>
          </a:p>
          <a:p>
            <a:pPr marL="457200" indent="-457200">
              <a:buFont typeface="Courier New"/>
              <a:buChar char="o"/>
            </a:pPr>
            <a:r>
              <a:rPr lang="en-US" sz="3200">
                <a:latin typeface="Century Schoolbook"/>
                <a:cs typeface="Calibri"/>
              </a:rPr>
              <a:t>Incorporates learning centers and experiential learning for real-world connections.</a:t>
            </a:r>
            <a:endParaRPr lang="en-US">
              <a:cs typeface="Calibri"/>
            </a:endParaRPr>
          </a:p>
          <a:p>
            <a:pPr marL="457200" indent="-457200">
              <a:buFont typeface="Courier New"/>
              <a:buChar char="o"/>
            </a:pPr>
            <a:r>
              <a:rPr lang="en-US" sz="3200">
                <a:latin typeface="Century Schoolbook"/>
                <a:cs typeface="Calibri"/>
              </a:rPr>
              <a:t>Provides teacher education candidates with </a:t>
            </a:r>
            <a:r>
              <a:rPr lang="en-US" sz="3200">
                <a:latin typeface="Century Schoolbook"/>
                <a:ea typeface="+mn-lt"/>
                <a:cs typeface="+mn-lt"/>
              </a:rPr>
              <a:t>a space to explore how learning occurs and how learners construct knowledge and acquire skills.</a:t>
            </a:r>
            <a:endParaRPr lang="en-US" sz="3200">
              <a:latin typeface="Century Schoolbook"/>
              <a:cs typeface="Calibri"/>
            </a:endParaRPr>
          </a:p>
          <a:p>
            <a:pPr marL="457200" indent="-457200">
              <a:buFont typeface="Courier New"/>
              <a:buChar char="o"/>
            </a:pPr>
            <a:r>
              <a:rPr lang="en-US" sz="3200">
                <a:latin typeface="Century Schoolbook"/>
                <a:cs typeface="Calibri"/>
              </a:rPr>
              <a:t>Engages future teacher education scholars in</a:t>
            </a:r>
            <a:r>
              <a:rPr lang="en-US" sz="3200">
                <a:latin typeface="Century Schoolbook"/>
                <a:ea typeface="+mn-lt"/>
                <a:cs typeface="+mn-lt"/>
              </a:rPr>
              <a:t> the work of building a safe, positive learning climate of openness, mutual respect, support, and inquiry.</a:t>
            </a:r>
            <a:endParaRPr lang="en-US" sz="3200">
              <a:latin typeface="Century Schoolbook"/>
              <a:cs typeface="Calibri"/>
            </a:endParaRPr>
          </a:p>
          <a:p>
            <a:endParaRPr lang="en-US" sz="3200">
              <a:latin typeface="Century Schoolbook"/>
              <a:cs typeface="Calibri"/>
            </a:endParaRPr>
          </a:p>
        </p:txBody>
      </p:sp>
      <p:pic>
        <p:nvPicPr>
          <p:cNvPr id="5" name="Picture 4" descr="Portsmouth Public School Logo">
            <a:extLst>
              <a:ext uri="{FF2B5EF4-FFF2-40B4-BE49-F238E27FC236}">
                <a16:creationId xmlns:a16="http://schemas.microsoft.com/office/drawing/2014/main" id="{BFD7B862-DB3F-261D-A53F-17EEE56E7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17" y="8252545"/>
            <a:ext cx="3798923" cy="1037338"/>
          </a:xfrm>
          <a:prstGeom prst="rect">
            <a:avLst/>
          </a:prstGeom>
        </p:spPr>
      </p:pic>
      <p:pic>
        <p:nvPicPr>
          <p:cNvPr id="8" name="Picture 7" descr="A logo of a tower&#10;&#10;Description automatically generated">
            <a:extLst>
              <a:ext uri="{FF2B5EF4-FFF2-40B4-BE49-F238E27FC236}">
                <a16:creationId xmlns:a16="http://schemas.microsoft.com/office/drawing/2014/main" id="{D232B3DB-1A9F-CB10-4EB0-E0D54F68E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059" y="7901024"/>
            <a:ext cx="2321364" cy="17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1703" y="-3347"/>
            <a:ext cx="18340033" cy="2301892"/>
            <a:chOff x="0" y="0"/>
            <a:chExt cx="1300321" cy="169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321" cy="169358"/>
            </a:xfrm>
            <a:prstGeom prst="rect">
              <a:avLst/>
            </a:prstGeom>
            <a:solidFill>
              <a:srgbClr val="FFC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5400000">
            <a:off x="12686001" y="4984167"/>
            <a:ext cx="9882685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1586210" y="9887410"/>
            <a:ext cx="6079233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-176227" y="485970"/>
            <a:ext cx="18384049" cy="2079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400" b="1" spc="-179">
                <a:solidFill>
                  <a:srgbClr val="256647"/>
                </a:solidFill>
                <a:latin typeface="Century Schoolbook"/>
              </a:rPr>
              <a:t>A Day in the Life of A Young Scholars Academy Student</a:t>
            </a:r>
            <a:endParaRPr lang="en-US" sz="5400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8CD7C5-42C3-96ED-9592-F79D7885E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99872"/>
              </p:ext>
            </p:extLst>
          </p:nvPr>
        </p:nvGraphicFramePr>
        <p:xfrm>
          <a:off x="1498600" y="1562100"/>
          <a:ext cx="15296247" cy="8399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162">
                  <a:extLst>
                    <a:ext uri="{9D8B030D-6E8A-4147-A177-3AD203B41FA5}">
                      <a16:colId xmlns:a16="http://schemas.microsoft.com/office/drawing/2014/main" val="625800936"/>
                    </a:ext>
                  </a:extLst>
                </a:gridCol>
                <a:gridCol w="10950085">
                  <a:extLst>
                    <a:ext uri="{9D8B030D-6E8A-4147-A177-3AD203B41FA5}">
                      <a16:colId xmlns:a16="http://schemas.microsoft.com/office/drawing/2014/main" val="467705038"/>
                    </a:ext>
                  </a:extLst>
                </a:gridCol>
              </a:tblGrid>
              <a:tr h="685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u="sng">
                          <a:solidFill>
                            <a:schemeClr val="tx1"/>
                          </a:solidFill>
                          <a:latin typeface="Century Schoolbook"/>
                        </a:rPr>
                        <a:t>Young Scholars' Sample Schedule</a:t>
                      </a:r>
                      <a:endParaRPr lang="en-US" u="sng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12230"/>
                  </a:ext>
                </a:extLst>
              </a:tr>
              <a:tr h="554443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Schoolbook"/>
                        </a:rPr>
                        <a:t>8:30-9:15 am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Schoolbook"/>
                        </a:rPr>
                        <a:t>Arrival and Morning Meetings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84305"/>
                  </a:ext>
                </a:extLst>
              </a:tr>
              <a:tr h="554443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Schoolbook"/>
                        </a:rPr>
                        <a:t>9:15-9:45 am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Schoolbook"/>
                        </a:rPr>
                        <a:t>Whole Group – Language Comprehension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300221"/>
                  </a:ext>
                </a:extLst>
              </a:tr>
              <a:tr h="554443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Schoolbook"/>
                        </a:rPr>
                        <a:t>9:45-10:15 am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Schoolbook"/>
                        </a:rPr>
                        <a:t>Whole Group - Phonics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279617"/>
                  </a:ext>
                </a:extLst>
              </a:tr>
              <a:tr h="554443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Schoolbook"/>
                        </a:rPr>
                        <a:t>10:15-11:15 am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Schoolbook"/>
                        </a:rPr>
                        <a:t>Small Group with Reading Interventionist/Tutors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0277"/>
                  </a:ext>
                </a:extLst>
              </a:tr>
              <a:tr h="554443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Schoolbook"/>
                        </a:rPr>
                        <a:t>11:15-12:15 pm 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Schoolbook"/>
                        </a:rPr>
                        <a:t>Lunch and Recess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016380"/>
                  </a:ext>
                </a:extLst>
              </a:tr>
              <a:tr h="5544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Century Schoolbook"/>
                        </a:rPr>
                        <a:t>12:15-12:45 pm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Century Schoolbook"/>
                        </a:rPr>
                        <a:t>Whole Group Writing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38393"/>
                  </a:ext>
                </a:extLst>
              </a:tr>
              <a:tr h="22900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Century Schoolbook"/>
                        </a:rPr>
                        <a:t>12:45-2:00 pm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Century Schoolbook"/>
                        </a:rPr>
                        <a:t>Mathematics and Science</a:t>
                      </a:r>
                    </a:p>
                    <a:p>
                      <a:pPr lvl="0">
                        <a:buNone/>
                      </a:pPr>
                      <a:r>
                        <a:rPr lang="en-US" sz="2400">
                          <a:latin typeface="Century Schoolbook"/>
                        </a:rPr>
                        <a:t>Mini lesson</a:t>
                      </a:r>
                    </a:p>
                    <a:p>
                      <a:pPr lvl="0">
                        <a:buNone/>
                      </a:pPr>
                      <a:r>
                        <a:rPr lang="en-US" sz="2400">
                          <a:latin typeface="Century Schoolbook"/>
                        </a:rPr>
                        <a:t>Guided Practice w/experiential learning</a:t>
                      </a:r>
                    </a:p>
                    <a:p>
                      <a:pPr lvl="0">
                        <a:buNone/>
                      </a:pPr>
                      <a:r>
                        <a:rPr lang="en-US" sz="2400">
                          <a:latin typeface="Century Schoolbook"/>
                        </a:rPr>
                        <a:t>Small Group</a:t>
                      </a:r>
                    </a:p>
                    <a:p>
                      <a:pPr lvl="0">
                        <a:buNone/>
                      </a:pPr>
                      <a:r>
                        <a:rPr lang="en-US" sz="2400">
                          <a:latin typeface="Century Schoolbook"/>
                        </a:rPr>
                        <a:t>Wrap-up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04248"/>
                  </a:ext>
                </a:extLst>
              </a:tr>
              <a:tr h="5544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Century Schoolbook"/>
                        </a:rPr>
                        <a:t>2:00-2:45 pm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Century Schoolbook"/>
                        </a:rPr>
                        <a:t>Social Studies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575420"/>
                  </a:ext>
                </a:extLst>
              </a:tr>
              <a:tr h="9883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Century Schoolbook"/>
                        </a:rPr>
                        <a:t>2:45-3:30 pm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Century Schoolbook"/>
                        </a:rPr>
                        <a:t>Specials/Encores (Physical Education, Technology Lab, Art, Music, Media Center, Student Clubs)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795224"/>
                  </a:ext>
                </a:extLst>
              </a:tr>
              <a:tr h="5544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latin typeface="Century Schoolbook"/>
                        </a:rPr>
                        <a:t>3:30-4:00 pm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entury Schoolbook"/>
                        </a:rPr>
                        <a:t>Daily Review, Exit Ticket, Prepare for Dismissal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86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32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818" y="358221"/>
            <a:ext cx="18386213" cy="1586074"/>
            <a:chOff x="0" y="0"/>
            <a:chExt cx="1300321" cy="169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321" cy="169358"/>
            </a:xfrm>
            <a:prstGeom prst="rect">
              <a:avLst/>
            </a:prstGeom>
            <a:solidFill>
              <a:srgbClr val="FFC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5400000">
            <a:off x="12686001" y="4984167"/>
            <a:ext cx="9882685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1586210" y="9887410"/>
            <a:ext cx="6079233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-150827" y="652225"/>
            <a:ext cx="18384049" cy="984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400" b="1" spc="-179">
                <a:solidFill>
                  <a:srgbClr val="256647"/>
                </a:solidFill>
                <a:latin typeface="Century Schoolbook"/>
              </a:rPr>
              <a:t>Instructional Focus: STEAM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6E1F7C-F4A3-3C60-9DE5-1B59142A37FC}"/>
              </a:ext>
            </a:extLst>
          </p:cNvPr>
          <p:cNvSpPr txBox="1"/>
          <p:nvPr/>
        </p:nvSpPr>
        <p:spPr>
          <a:xfrm>
            <a:off x="1068194" y="5465487"/>
            <a:ext cx="602276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Schoolbook"/>
                <a:cs typeface="Helvetica"/>
              </a:rPr>
              <a:t>From: </a:t>
            </a:r>
            <a:r>
              <a:rPr lang="en-US">
                <a:solidFill>
                  <a:srgbClr val="000000"/>
                </a:solidFill>
                <a:latin typeface="Century Schoolbook"/>
                <a:ea typeface="+mn-lt"/>
                <a:cs typeface="Helvetica"/>
              </a:rPr>
              <a:t>STREAMin³ CURRICULUM MODEL</a:t>
            </a:r>
            <a:endParaRPr lang="en-US">
              <a:solidFill>
                <a:srgbClr val="000000"/>
              </a:solidFill>
              <a:latin typeface="Century Schoolbook"/>
              <a:cs typeface="Helvetica"/>
            </a:endParaRPr>
          </a:p>
          <a:p>
            <a:endParaRPr lang="en-US" sz="2400">
              <a:latin typeface="Century Schoolbook"/>
              <a:cs typeface="Helvetica"/>
            </a:endParaRPr>
          </a:p>
        </p:txBody>
      </p:sp>
      <p:pic>
        <p:nvPicPr>
          <p:cNvPr id="7" name="Picture 6" descr="A black background with icons and text&#10;&#10;Description automatically generated">
            <a:extLst>
              <a:ext uri="{FF2B5EF4-FFF2-40B4-BE49-F238E27FC236}">
                <a16:creationId xmlns:a16="http://schemas.microsoft.com/office/drawing/2014/main" id="{DFB757AC-1319-752A-01CF-7ACC5EFA9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70" b="-190"/>
          <a:stretch/>
        </p:blipFill>
        <p:spPr>
          <a:xfrm>
            <a:off x="267746" y="2851946"/>
            <a:ext cx="8616458" cy="242946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8B40176-6CE3-49DD-D6AA-33A4441BBF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88" t="29568" r="25220" b="23674"/>
          <a:stretch/>
        </p:blipFill>
        <p:spPr>
          <a:xfrm>
            <a:off x="10161420" y="2033666"/>
            <a:ext cx="8073945" cy="6863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AC1D00-1CE4-1E51-D0EF-245834F3C996}"/>
              </a:ext>
            </a:extLst>
          </p:cNvPr>
          <p:cNvSpPr txBox="1"/>
          <p:nvPr/>
        </p:nvSpPr>
        <p:spPr>
          <a:xfrm>
            <a:off x="11582401" y="8898082"/>
            <a:ext cx="62876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Schoolbook"/>
              </a:rPr>
              <a:t>From: Stemming on STEM: A STEM Education Framework for Students with Disabilities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20021-45BD-5DEF-D358-BB813C6164DE}"/>
              </a:ext>
            </a:extLst>
          </p:cNvPr>
          <p:cNvSpPr txBox="1"/>
          <p:nvPr/>
        </p:nvSpPr>
        <p:spPr>
          <a:xfrm>
            <a:off x="1923735" y="6969971"/>
            <a:ext cx="6356928" cy="2246769"/>
          </a:xfrm>
          <a:prstGeom prst="rect">
            <a:avLst/>
          </a:prstGeom>
          <a:noFill/>
          <a:ln>
            <a:solidFill>
              <a:srgbClr val="36724B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>
                <a:solidFill>
                  <a:srgbClr val="36724B"/>
                </a:solidFill>
                <a:latin typeface="Century Schoolbook"/>
                <a:ea typeface="+mn-lt"/>
                <a:cs typeface="+mn-lt"/>
              </a:rPr>
              <a:t>OUTCOME</a:t>
            </a:r>
            <a:endParaRPr lang="en-US" sz="2800" b="1" u="sng">
              <a:solidFill>
                <a:srgbClr val="36724B"/>
              </a:solidFill>
              <a:latin typeface="Century Schoolbook"/>
              <a:cs typeface="Calibri"/>
            </a:endParaRPr>
          </a:p>
          <a:p>
            <a:pPr algn="ctr"/>
            <a:r>
              <a:rPr lang="en-US" sz="2800">
                <a:latin typeface="Century Schoolbook"/>
                <a:ea typeface="+mn-lt"/>
                <a:cs typeface="+mn-lt"/>
              </a:rPr>
              <a:t>Creation and implementation of STEAM lessons that are grounded in inquiry, problem-solving, and process-based learning. </a:t>
            </a:r>
            <a:endParaRPr lang="en-US" sz="280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50720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818" y="358221"/>
            <a:ext cx="18386213" cy="1586074"/>
            <a:chOff x="0" y="0"/>
            <a:chExt cx="1300321" cy="169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321" cy="169358"/>
            </a:xfrm>
            <a:prstGeom prst="rect">
              <a:avLst/>
            </a:prstGeom>
            <a:solidFill>
              <a:srgbClr val="FFC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5400000">
            <a:off x="12686001" y="4984167"/>
            <a:ext cx="9882685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1586210" y="9887410"/>
            <a:ext cx="6079233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-150827" y="652225"/>
            <a:ext cx="18384049" cy="984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400" b="1" spc="-179">
                <a:solidFill>
                  <a:srgbClr val="256647"/>
                </a:solidFill>
                <a:latin typeface="Century Schoolbook"/>
              </a:rPr>
              <a:t>Instructional Focus: Core Skills 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6E1F7C-F4A3-3C60-9DE5-1B59142A37FC}"/>
              </a:ext>
            </a:extLst>
          </p:cNvPr>
          <p:cNvSpPr txBox="1"/>
          <p:nvPr/>
        </p:nvSpPr>
        <p:spPr>
          <a:xfrm>
            <a:off x="798619" y="5422355"/>
            <a:ext cx="602276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Schoolbook"/>
                <a:cs typeface="Helvetica"/>
              </a:rPr>
              <a:t>From: </a:t>
            </a:r>
            <a:r>
              <a:rPr lang="en-US">
                <a:solidFill>
                  <a:srgbClr val="000000"/>
                </a:solidFill>
                <a:latin typeface="Century Schoolbook"/>
                <a:ea typeface="+mn-lt"/>
                <a:cs typeface="Helvetica"/>
              </a:rPr>
              <a:t>STREAMin³ CURRICULUM MODEL</a:t>
            </a:r>
            <a:endParaRPr lang="en-US">
              <a:solidFill>
                <a:srgbClr val="000000"/>
              </a:solidFill>
              <a:latin typeface="Century Schoolbook"/>
              <a:cs typeface="Helvetica"/>
            </a:endParaRPr>
          </a:p>
          <a:p>
            <a:endParaRPr lang="en-US" sz="2400">
              <a:latin typeface="Century Schoolbook"/>
              <a:cs typeface="Helvetica"/>
            </a:endParaRPr>
          </a:p>
        </p:txBody>
      </p:sp>
      <p:pic>
        <p:nvPicPr>
          <p:cNvPr id="7" name="Picture 6" descr="A black background with icons and text&#10;&#10;Description automatically generated">
            <a:extLst>
              <a:ext uri="{FF2B5EF4-FFF2-40B4-BE49-F238E27FC236}">
                <a16:creationId xmlns:a16="http://schemas.microsoft.com/office/drawing/2014/main" id="{DFB757AC-1319-752A-01CF-7ACC5EFA9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863"/>
          <a:stretch/>
        </p:blipFill>
        <p:spPr>
          <a:xfrm>
            <a:off x="429491" y="3520494"/>
            <a:ext cx="6772562" cy="1998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AC1D00-1CE4-1E51-D0EF-245834F3C996}"/>
              </a:ext>
            </a:extLst>
          </p:cNvPr>
          <p:cNvSpPr txBox="1"/>
          <p:nvPr/>
        </p:nvSpPr>
        <p:spPr>
          <a:xfrm>
            <a:off x="10611929" y="7248280"/>
            <a:ext cx="62876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Schoolbook"/>
              </a:rPr>
              <a:t>VDOE 5 Cs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20021-45BD-5DEF-D358-BB813C6164DE}"/>
              </a:ext>
            </a:extLst>
          </p:cNvPr>
          <p:cNvSpPr txBox="1"/>
          <p:nvPr/>
        </p:nvSpPr>
        <p:spPr>
          <a:xfrm>
            <a:off x="2516801" y="7250329"/>
            <a:ext cx="6356928" cy="2246769"/>
          </a:xfrm>
          <a:prstGeom prst="rect">
            <a:avLst/>
          </a:prstGeom>
          <a:noFill/>
          <a:ln>
            <a:solidFill>
              <a:srgbClr val="36724B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>
                <a:solidFill>
                  <a:srgbClr val="36724B"/>
                </a:solidFill>
                <a:latin typeface="Century Schoolbook"/>
                <a:ea typeface="+mn-lt"/>
                <a:cs typeface="+mn-lt"/>
              </a:rPr>
              <a:t>Connections:</a:t>
            </a:r>
            <a:endParaRPr lang="en-US"/>
          </a:p>
          <a:p>
            <a:pPr algn="ctr"/>
            <a:r>
              <a:rPr lang="en-US" sz="2800">
                <a:solidFill>
                  <a:srgbClr val="000000"/>
                </a:solidFill>
                <a:latin typeface="Century Schoolbook"/>
                <a:ea typeface="+mn-lt"/>
                <a:cs typeface="+mn-lt"/>
              </a:rPr>
              <a:t>By combining the Core Skills and the Virginia's 5 C's connections to develop each student's ability to successfully learn and respond. </a:t>
            </a:r>
            <a:endParaRPr lang="en-US" sz="2800">
              <a:latin typeface="Century Schoolbook"/>
              <a:cs typeface="Calibri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F7A620A-D809-3BEB-A487-819FC0627D9A}"/>
              </a:ext>
            </a:extLst>
          </p:cNvPr>
          <p:cNvSpPr/>
          <p:nvPr/>
        </p:nvSpPr>
        <p:spPr>
          <a:xfrm>
            <a:off x="7885000" y="4536600"/>
            <a:ext cx="2320635" cy="900545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rk-Based Learning Guide">
            <a:extLst>
              <a:ext uri="{FF2B5EF4-FFF2-40B4-BE49-F238E27FC236}">
                <a16:creationId xmlns:a16="http://schemas.microsoft.com/office/drawing/2014/main" id="{A9247FD4-9C16-FEF3-BE5A-C9D8DE255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395" y="2571120"/>
            <a:ext cx="4101680" cy="46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8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503" y="390353"/>
            <a:ext cx="18340033" cy="2301892"/>
            <a:chOff x="0" y="0"/>
            <a:chExt cx="1300321" cy="169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321" cy="169358"/>
            </a:xfrm>
            <a:prstGeom prst="rect">
              <a:avLst/>
            </a:prstGeom>
            <a:solidFill>
              <a:srgbClr val="FFC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rot="5400000">
            <a:off x="12686001" y="4984167"/>
            <a:ext cx="9882685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1586210" y="9887410"/>
            <a:ext cx="6079233" cy="0"/>
          </a:xfrm>
          <a:prstGeom prst="line">
            <a:avLst/>
          </a:prstGeom>
          <a:ln w="76200" cap="flat">
            <a:solidFill>
              <a:srgbClr val="FFC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57387" y="1044770"/>
            <a:ext cx="17894193" cy="100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50" b="1" spc="-179">
                <a:solidFill>
                  <a:srgbClr val="256647"/>
                </a:solidFill>
                <a:latin typeface="Century Schoolbook"/>
              </a:rPr>
              <a:t>Enrollment Projections</a:t>
            </a:r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16AFA1-ABD6-DE37-D73A-7FFE6C671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810153"/>
              </p:ext>
            </p:extLst>
          </p:nvPr>
        </p:nvGraphicFramePr>
        <p:xfrm>
          <a:off x="3984262" y="2902088"/>
          <a:ext cx="10253869" cy="516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Norfolk Public Schools opens 'back to school' survey to ...">
            <a:extLst>
              <a:ext uri="{FF2B5EF4-FFF2-40B4-BE49-F238E27FC236}">
                <a16:creationId xmlns:a16="http://schemas.microsoft.com/office/drawing/2014/main" id="{819E4F64-5354-E83A-EA81-31FE1E0D7E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478" t="15963" r="28499" b="27038"/>
          <a:stretch/>
        </p:blipFill>
        <p:spPr>
          <a:xfrm>
            <a:off x="15576331" y="7612224"/>
            <a:ext cx="1526776" cy="2029180"/>
          </a:xfrm>
          <a:prstGeom prst="rect">
            <a:avLst/>
          </a:prstGeom>
        </p:spPr>
      </p:pic>
      <p:pic>
        <p:nvPicPr>
          <p:cNvPr id="7" name="Picture 6" descr="Portsmouth Public School Logo">
            <a:extLst>
              <a:ext uri="{FF2B5EF4-FFF2-40B4-BE49-F238E27FC236}">
                <a16:creationId xmlns:a16="http://schemas.microsoft.com/office/drawing/2014/main" id="{56151B2E-567D-3BD4-8832-A2ECDA563B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117" y="8252545"/>
            <a:ext cx="3798923" cy="1037338"/>
          </a:xfrm>
          <a:prstGeom prst="rect">
            <a:avLst/>
          </a:prstGeom>
        </p:spPr>
      </p:pic>
      <p:pic>
        <p:nvPicPr>
          <p:cNvPr id="8" name="Picture 7" descr="A logo of a tower&#10;&#10;Description automatically generated">
            <a:extLst>
              <a:ext uri="{FF2B5EF4-FFF2-40B4-BE49-F238E27FC236}">
                <a16:creationId xmlns:a16="http://schemas.microsoft.com/office/drawing/2014/main" id="{AA918547-132D-AFC3-8E63-A314133453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1059" y="7901024"/>
            <a:ext cx="2321364" cy="17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75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Office PowerPoint</Application>
  <PresentationFormat>Custom</PresentationFormat>
  <Paragraphs>265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Century Schoolbook</vt:lpstr>
      <vt:lpstr>Arial</vt:lpstr>
      <vt:lpstr>Calibri</vt:lpstr>
      <vt:lpstr>Poppins Italics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2024-06-15T14:25:11Z</dcterms:created>
  <dcterms:modified xsi:type="dcterms:W3CDTF">2024-06-15T14:25:26Z</dcterms:modified>
  <dc:identifier/>
</cp:coreProperties>
</file>