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1"/>
  </p:notesMasterIdLst>
  <p:sldIdLst>
    <p:sldId id="256" r:id="rId5"/>
    <p:sldId id="258" r:id="rId6"/>
    <p:sldId id="267" r:id="rId7"/>
    <p:sldId id="268" r:id="rId8"/>
    <p:sldId id="269" r:id="rId9"/>
    <p:sldId id="270" r:id="rId10"/>
    <p:sldId id="271" r:id="rId11"/>
    <p:sldId id="262" r:id="rId12"/>
    <p:sldId id="299" r:id="rId13"/>
    <p:sldId id="261" r:id="rId14"/>
    <p:sldId id="260" r:id="rId15"/>
    <p:sldId id="274" r:id="rId16"/>
    <p:sldId id="275" r:id="rId17"/>
    <p:sldId id="302" r:id="rId18"/>
    <p:sldId id="276" r:id="rId19"/>
    <p:sldId id="277" r:id="rId20"/>
    <p:sldId id="278" r:id="rId21"/>
    <p:sldId id="280" r:id="rId22"/>
    <p:sldId id="308" r:id="rId23"/>
    <p:sldId id="311" r:id="rId24"/>
    <p:sldId id="281" r:id="rId25"/>
    <p:sldId id="282" r:id="rId26"/>
    <p:sldId id="313" r:id="rId27"/>
    <p:sldId id="312" r:id="rId28"/>
    <p:sldId id="285" r:id="rId29"/>
    <p:sldId id="287" r:id="rId30"/>
    <p:sldId id="288" r:id="rId31"/>
    <p:sldId id="289" r:id="rId32"/>
    <p:sldId id="303" r:id="rId33"/>
    <p:sldId id="304" r:id="rId34"/>
    <p:sldId id="290" r:id="rId35"/>
    <p:sldId id="319" r:id="rId36"/>
    <p:sldId id="305" r:id="rId37"/>
    <p:sldId id="291" r:id="rId38"/>
    <p:sldId id="292" r:id="rId39"/>
    <p:sldId id="320" r:id="rId40"/>
    <p:sldId id="294" r:id="rId41"/>
    <p:sldId id="295" r:id="rId42"/>
    <p:sldId id="306" r:id="rId43"/>
    <p:sldId id="307" r:id="rId44"/>
    <p:sldId id="316" r:id="rId45"/>
    <p:sldId id="297" r:id="rId46"/>
    <p:sldId id="298" r:id="rId47"/>
    <p:sldId id="318" r:id="rId48"/>
    <p:sldId id="300" r:id="rId49"/>
    <p:sldId id="26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99F49-E282-67A3-0A5B-7F5D71DC9DA3}" name="Cassada, Colleen (DOE)" initials="C(" userId="S::colleen.cassada@doe.virginia.gov::117721df-8a0b-4201-bb82-252635e76ca4" providerId="AD"/>
  <p188:author id="{BB227C70-132E-AF4A-03D2-1818E17CE7B1}" name="Amanda Sharpe" initials="AS" userId="S::asharpe2_iwcs.k12.va.us#ext#@covgov.onmicrosoft.com::7d2050e4-7988-4db1-ab4c-acc050fea9ad" providerId="AD"/>
  <p188:author id="{B5A968F7-0107-3553-0A05-28BBA0278549}" name="emily_stains" initials="em" userId="S::emily_stains_ccpsnet.net#ext#@covgov.onmicrosoft.com::9f35bc52-034b-4cb6-a832-fd429f07ca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91"/>
    <a:srgbClr val="1A4480"/>
    <a:srgbClr val="000000"/>
    <a:srgbClr val="55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4F626-D3BB-628F-3A29-03BC9754D4AD}" v="9" dt="2024-04-30T10:33:31.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960"/>
  </p:normalViewPr>
  <p:slideViewPr>
    <p:cSldViewPr snapToGrid="0">
      <p:cViewPr varScale="1">
        <p:scale>
          <a:sx n="85" d="100"/>
          <a:sy n="85" d="100"/>
        </p:scale>
        <p:origin x="39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_stains" userId="S::emily_stains_ccpsnet.net#ext#@covgov.onmicrosoft.com::9f35bc52-034b-4cb6-a832-fd429f07ca19" providerId="AD" clId="Web-{A964F626-D3BB-628F-3A29-03BC9754D4AD}"/>
    <pc:docChg chg="">
      <pc:chgData name="emily_stains" userId="S::emily_stains_ccpsnet.net#ext#@covgov.onmicrosoft.com::9f35bc52-034b-4cb6-a832-fd429f07ca19" providerId="AD" clId="Web-{A964F626-D3BB-628F-3A29-03BC9754D4AD}" dt="2024-04-30T10:33:31.207" v="8"/>
      <pc:docMkLst>
        <pc:docMk/>
      </pc:docMkLst>
      <pc:sldChg chg="delCm">
        <pc:chgData name="emily_stains" userId="S::emily_stains_ccpsnet.net#ext#@covgov.onmicrosoft.com::9f35bc52-034b-4cb6-a832-fd429f07ca19" providerId="AD" clId="Web-{A964F626-D3BB-628F-3A29-03BC9754D4AD}" dt="2024-04-30T10:32:47.692" v="0"/>
        <pc:sldMkLst>
          <pc:docMk/>
          <pc:sldMk cId="2868565712" sldId="267"/>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2:47.692" v="0"/>
              <pc2:cmMkLst xmlns:pc2="http://schemas.microsoft.com/office/powerpoint/2019/9/main/command">
                <pc:docMk/>
                <pc:sldMk cId="2868565712" sldId="267"/>
                <pc2:cmMk id="{3B42F9B9-ADEE-4718-A428-6D304C62D540}"/>
              </pc2:cmMkLst>
            </pc226:cmChg>
          </p:ext>
        </pc:extLst>
      </pc:sldChg>
      <pc:sldChg chg="delCm">
        <pc:chgData name="emily_stains" userId="S::emily_stains_ccpsnet.net#ext#@covgov.onmicrosoft.com::9f35bc52-034b-4cb6-a832-fd429f07ca19" providerId="AD" clId="Web-{A964F626-D3BB-628F-3A29-03BC9754D4AD}" dt="2024-04-30T10:32:50.786" v="1"/>
        <pc:sldMkLst>
          <pc:docMk/>
          <pc:sldMk cId="2845498897" sldId="26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2:50.786" v="1"/>
              <pc2:cmMkLst xmlns:pc2="http://schemas.microsoft.com/office/powerpoint/2019/9/main/command">
                <pc:docMk/>
                <pc:sldMk cId="2845498897" sldId="269"/>
                <pc2:cmMk id="{1519B72C-EC4A-4567-84EB-73B6C954E7AA}"/>
              </pc2:cmMkLst>
            </pc226:cmChg>
          </p:ext>
        </pc:extLst>
      </pc:sldChg>
      <pc:sldChg chg="delCm">
        <pc:chgData name="emily_stains" userId="S::emily_stains_ccpsnet.net#ext#@covgov.onmicrosoft.com::9f35bc52-034b-4cb6-a832-fd429f07ca19" providerId="AD" clId="Web-{A964F626-D3BB-628F-3A29-03BC9754D4AD}" dt="2024-04-30T10:32:54.567" v="2"/>
        <pc:sldMkLst>
          <pc:docMk/>
          <pc:sldMk cId="100431260" sldId="27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2:54.567" v="2"/>
              <pc2:cmMkLst xmlns:pc2="http://schemas.microsoft.com/office/powerpoint/2019/9/main/command">
                <pc:docMk/>
                <pc:sldMk cId="100431260" sldId="270"/>
                <pc2:cmMk id="{96D9B475-81A0-4179-95AE-4BBEDAF8A2A1}"/>
              </pc2:cmMkLst>
            </pc226:cmChg>
          </p:ext>
        </pc:extLst>
      </pc:sldChg>
      <pc:sldChg chg="delCm">
        <pc:chgData name="emily_stains" userId="S::emily_stains_ccpsnet.net#ext#@covgov.onmicrosoft.com::9f35bc52-034b-4cb6-a832-fd429f07ca19" providerId="AD" clId="Web-{A964F626-D3BB-628F-3A29-03BC9754D4AD}" dt="2024-04-30T10:32:56.754" v="3"/>
        <pc:sldMkLst>
          <pc:docMk/>
          <pc:sldMk cId="3785396082" sldId="271"/>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2:56.754" v="3"/>
              <pc2:cmMkLst xmlns:pc2="http://schemas.microsoft.com/office/powerpoint/2019/9/main/command">
                <pc:docMk/>
                <pc:sldMk cId="3785396082" sldId="271"/>
                <pc2:cmMk id="{D49BFF16-8357-4443-893B-7BEFD9322DCA}"/>
              </pc2:cmMkLst>
            </pc226:cmChg>
          </p:ext>
        </pc:extLst>
      </pc:sldChg>
      <pc:sldChg chg="delCm">
        <pc:chgData name="emily_stains" userId="S::emily_stains_ccpsnet.net#ext#@covgov.onmicrosoft.com::9f35bc52-034b-4cb6-a832-fd429f07ca19" providerId="AD" clId="Web-{A964F626-D3BB-628F-3A29-03BC9754D4AD}" dt="2024-04-30T10:33:12.989" v="5"/>
        <pc:sldMkLst>
          <pc:docMk/>
          <pc:sldMk cId="2672281529" sldId="280"/>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3:12.989" v="5"/>
              <pc2:cmMkLst xmlns:pc2="http://schemas.microsoft.com/office/powerpoint/2019/9/main/command">
                <pc:docMk/>
                <pc:sldMk cId="2672281529" sldId="280"/>
                <pc2:cmMk id="{36F833AB-D66A-45A7-BCEC-1E2DB3F1E023}"/>
              </pc2:cmMkLst>
            </pc226:cmChg>
          </p:ext>
        </pc:extLst>
      </pc:sldChg>
      <pc:sldChg chg="delCm">
        <pc:chgData name="emily_stains" userId="S::emily_stains_ccpsnet.net#ext#@covgov.onmicrosoft.com::9f35bc52-034b-4cb6-a832-fd429f07ca19" providerId="AD" clId="Web-{A964F626-D3BB-628F-3A29-03BC9754D4AD}" dt="2024-04-30T10:33:00.848" v="4"/>
        <pc:sldMkLst>
          <pc:docMk/>
          <pc:sldMk cId="748858690" sldId="299"/>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3:00.848" v="4"/>
              <pc2:cmMkLst xmlns:pc2="http://schemas.microsoft.com/office/powerpoint/2019/9/main/command">
                <pc:docMk/>
                <pc:sldMk cId="748858690" sldId="299"/>
                <pc2:cmMk id="{7078B163-B447-4790-9850-74F4AA4C37FF}"/>
              </pc2:cmMkLst>
            </pc226:cmChg>
          </p:ext>
        </pc:extLst>
      </pc:sldChg>
      <pc:sldChg chg="delCm">
        <pc:chgData name="emily_stains" userId="S::emily_stains_ccpsnet.net#ext#@covgov.onmicrosoft.com::9f35bc52-034b-4cb6-a832-fd429f07ca19" providerId="AD" clId="Web-{A964F626-D3BB-628F-3A29-03BC9754D4AD}" dt="2024-04-30T10:33:31.207" v="8"/>
        <pc:sldMkLst>
          <pc:docMk/>
          <pc:sldMk cId="415610792" sldId="305"/>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3:31.207" v="8"/>
              <pc2:cmMkLst xmlns:pc2="http://schemas.microsoft.com/office/powerpoint/2019/9/main/command">
                <pc:docMk/>
                <pc:sldMk cId="415610792" sldId="305"/>
                <pc2:cmMk id="{0E6CE9B6-C58B-49C7-8461-1EF34E8FA5B3}"/>
              </pc2:cmMkLst>
            </pc226:cmChg>
          </p:ext>
        </pc:extLst>
      </pc:sldChg>
      <pc:sldChg chg="delCm">
        <pc:chgData name="emily_stains" userId="S::emily_stains_ccpsnet.net#ext#@covgov.onmicrosoft.com::9f35bc52-034b-4cb6-a832-fd429f07ca19" providerId="AD" clId="Web-{A964F626-D3BB-628F-3A29-03BC9754D4AD}" dt="2024-04-30T10:33:16.864" v="6"/>
        <pc:sldMkLst>
          <pc:docMk/>
          <pc:sldMk cId="1749210157" sldId="308"/>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3:16.864" v="6"/>
              <pc2:cmMkLst xmlns:pc2="http://schemas.microsoft.com/office/powerpoint/2019/9/main/command">
                <pc:docMk/>
                <pc:sldMk cId="1749210157" sldId="308"/>
                <pc2:cmMk id="{070BD904-CC01-4E19-9022-8F3490203CFE}"/>
              </pc2:cmMkLst>
            </pc226:cmChg>
          </p:ext>
        </pc:extLst>
      </pc:sldChg>
      <pc:sldChg chg="delCm">
        <pc:chgData name="emily_stains" userId="S::emily_stains_ccpsnet.net#ext#@covgov.onmicrosoft.com::9f35bc52-034b-4cb6-a832-fd429f07ca19" providerId="AD" clId="Web-{A964F626-D3BB-628F-3A29-03BC9754D4AD}" dt="2024-04-30T10:33:21.629" v="7"/>
        <pc:sldMkLst>
          <pc:docMk/>
          <pc:sldMk cId="2379996197" sldId="313"/>
        </pc:sldMkLst>
        <pc:extLst>
          <p:ext xmlns:p="http://schemas.openxmlformats.org/presentationml/2006/main" uri="{D6D511B9-2390-475A-947B-AFAB55BFBCF1}">
            <pc226:cmChg xmlns:pc226="http://schemas.microsoft.com/office/powerpoint/2022/06/main/command" chg="del">
              <pc226:chgData name="emily_stains" userId="S::emily_stains_ccpsnet.net#ext#@covgov.onmicrosoft.com::9f35bc52-034b-4cb6-a832-fd429f07ca19" providerId="AD" clId="Web-{A964F626-D3BB-628F-3A29-03BC9754D4AD}" dt="2024-04-30T10:33:21.629" v="7"/>
              <pc2:cmMkLst xmlns:pc2="http://schemas.microsoft.com/office/powerpoint/2019/9/main/command">
                <pc:docMk/>
                <pc:sldMk cId="2379996197" sldId="313"/>
                <pc2:cmMk id="{BDF5C30E-54DE-4D11-ACEE-555BD1CF1AB8}"/>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128E-993C-4902-8012-4837AFDCDFE9}"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DDA28-A9E5-470C-8A90-D17729306CEC}" type="slidenum">
              <a:rPr lang="en-US" smtClean="0"/>
              <a:t>‹#›</a:t>
            </a:fld>
            <a:endParaRPr lang="en-US"/>
          </a:p>
        </p:txBody>
      </p:sp>
    </p:spTree>
    <p:extLst>
      <p:ext uri="{BB962C8B-B14F-4D97-AF65-F5344CB8AC3E}">
        <p14:creationId xmlns:p14="http://schemas.microsoft.com/office/powerpoint/2010/main" val="383470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Grade 12 Overview of Revisions to the English Standards of Learning from 2017 to 2024.   </a:t>
            </a:r>
          </a:p>
          <a:p>
            <a:endParaRPr lang="en-US">
              <a:cs typeface="+mn-lt"/>
            </a:endParaRPr>
          </a:p>
          <a:p>
            <a:r>
              <a:rPr lang="en-US"/>
              <a:t>It would be helpful to have a copy of the Grade 12 – Crosswalk (Summary of Revisions) and a copy of the 2024 Grade 12 English Standards of Learning for this PowerPoint. </a:t>
            </a:r>
            <a:endParaRPr lang="en-US">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a:t>
            </a:fld>
            <a:endParaRPr lang="en-US"/>
          </a:p>
        </p:txBody>
      </p:sp>
    </p:spTree>
    <p:extLst>
      <p:ext uri="{BB962C8B-B14F-4D97-AF65-F5344CB8AC3E}">
        <p14:creationId xmlns:p14="http://schemas.microsoft.com/office/powerpoint/2010/main" val="1471232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we'll dig deeper into the Standards and crosswalk by looking closer at each strand.  Let's start with the Foundations for Reading. </a:t>
            </a:r>
          </a:p>
        </p:txBody>
      </p:sp>
      <p:sp>
        <p:nvSpPr>
          <p:cNvPr id="4" name="Slide Number Placeholder 3"/>
          <p:cNvSpPr>
            <a:spLocks noGrp="1"/>
          </p:cNvSpPr>
          <p:nvPr>
            <p:ph type="sldNum" sz="quarter" idx="5"/>
          </p:nvPr>
        </p:nvSpPr>
        <p:spPr/>
        <p:txBody>
          <a:bodyPr/>
          <a:lstStyle/>
          <a:p>
            <a:fld id="{40DDDA28-A9E5-470C-8A90-D17729306CEC}" type="slidenum">
              <a:rPr lang="en-US" smtClean="0"/>
              <a:t>10</a:t>
            </a:fld>
            <a:endParaRPr lang="en-US"/>
          </a:p>
        </p:txBody>
      </p:sp>
    </p:spTree>
    <p:extLst>
      <p:ext uri="{BB962C8B-B14F-4D97-AF65-F5344CB8AC3E}">
        <p14:creationId xmlns:p14="http://schemas.microsoft.com/office/powerpoint/2010/main" val="180966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Foundations for Reading is a strand with standards for the elementary grades. The Foundations for Reading strand focus on fostering students’ understanding and working knowledge of foundational reading skills. The Foundations for Reading strand is organized into three categories: Print Concepts, Phonological and Phonemic Awareness, and Phonics and Word Analysis. The foundational skills addressed in these standards are necessary and important components in developing proficiency in reading, but they are not the end goal themselves. By the secondary level, students should have a solid reading foundation that will be built upon in other standards. Refer to the K-5 standards as appropriate for scaffolding, review, intervention or remediation purposes to reach grade-level expectations.</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11</a:t>
            </a:fld>
            <a:endParaRPr lang="en-US"/>
          </a:p>
        </p:txBody>
      </p:sp>
    </p:spTree>
    <p:extLst>
      <p:ext uri="{BB962C8B-B14F-4D97-AF65-F5344CB8AC3E}">
        <p14:creationId xmlns:p14="http://schemas.microsoft.com/office/powerpoint/2010/main" val="80487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new strand, Developing Skilled Readers and Building Reading Stamina. </a:t>
            </a:r>
          </a:p>
          <a:p>
            <a:br>
              <a:rPr lang="en-US" dirty="0">
                <a:cs typeface="+mn-lt"/>
              </a:rPr>
            </a:br>
            <a:r>
              <a:rPr lang="en-US" dirty="0"/>
              <a:t>The Strand of Developing Skilled Readers and Building Reading Stamina was added to emphasize the skills and strategies students use every time they engage with text through reading, writing, collaborating, and researching. Strands from the 2017 Reading Standards (e.g., reading fiction, reading nonfiction, and reading vocabulary) have been included into Developing Skilled Readers and will support opportunities for cross-curricular content. </a:t>
            </a:r>
            <a:br>
              <a:rPr lang="en-US" dirty="0">
                <a:cs typeface="+mn-lt"/>
              </a:rPr>
            </a:br>
            <a:br>
              <a:rPr lang="en-US" dirty="0">
                <a:cs typeface="+mn-lt"/>
              </a:rPr>
            </a:br>
            <a:r>
              <a:rPr lang="en-US" dirty="0"/>
              <a:t>This strand serves as the bedrock for grade-level reading comprehension expectations and should be applied when students are reading, writing, collaborating, and researching. </a:t>
            </a:r>
          </a:p>
        </p:txBody>
      </p:sp>
      <p:sp>
        <p:nvSpPr>
          <p:cNvPr id="4" name="Slide Number Placeholder 3"/>
          <p:cNvSpPr>
            <a:spLocks noGrp="1"/>
          </p:cNvSpPr>
          <p:nvPr>
            <p:ph type="sldNum" sz="quarter" idx="5"/>
          </p:nvPr>
        </p:nvSpPr>
        <p:spPr/>
        <p:txBody>
          <a:bodyPr/>
          <a:lstStyle/>
          <a:p>
            <a:fld id="{40DDDA28-A9E5-470C-8A90-D17729306CEC}" type="slidenum">
              <a:rPr lang="en-US" smtClean="0"/>
              <a:t>12</a:t>
            </a:fld>
            <a:endParaRPr lang="en-US"/>
          </a:p>
        </p:txBody>
      </p:sp>
    </p:spTree>
    <p:extLst>
      <p:ext uri="{BB962C8B-B14F-4D97-AF65-F5344CB8AC3E}">
        <p14:creationId xmlns:p14="http://schemas.microsoft.com/office/powerpoint/2010/main" val="31170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Strand of Developing Skilled Readers and Building Reading Stamina was added to emphasize the skills and strategies students use every time they engage with texts through reading, writing, collaborating, and researching as described in the remaining standards. In</a:t>
            </a:r>
            <a:r>
              <a:rPr lang="en-US" dirty="0">
                <a:solidFill>
                  <a:srgbClr val="000000"/>
                </a:solidFill>
                <a:cs typeface="Calibri"/>
              </a:rPr>
              <a:t> this</a:t>
            </a:r>
            <a:r>
              <a:rPr lang="en-US" dirty="0">
                <a:solidFill>
                  <a:srgbClr val="000000"/>
                </a:solidFill>
              </a:rPr>
              <a:t> strand, the student will build knowledge and comprehension skills from intentionally reading a range of challenging, content-rich texts. This includes fluently reading and gathering evidence from grade-level complex texts, reading widely on topics to gain worthwhile knowledge and vocabulary, drawing conclusions and making inferences, and using reading strategies when comprehension breaks down. These skills should be applied to reading, writing, collaborating, communicating, and researching.</a:t>
            </a:r>
            <a:endParaRPr lang="en-US" dirty="0">
              <a:solidFill>
                <a:srgbClr val="000000"/>
              </a:solidFill>
              <a:cs typeface="Calibri"/>
            </a:endParaRPr>
          </a:p>
          <a:p>
            <a:endParaRPr lang="en-US" dirty="0">
              <a:solidFill>
                <a:srgbClr val="000000"/>
              </a:solidFill>
            </a:endParaRPr>
          </a:p>
          <a:p>
            <a:r>
              <a:rPr lang="en-US" dirty="0">
                <a:solidFill>
                  <a:srgbClr val="000000"/>
                </a:solidFill>
              </a:rPr>
              <a:t>In Grade 12, these standards are met through reading not just a "variety of texts," but a range of challenging, content-rich texts. These skills should be applied when students are reading, writing, collaborating, communicating, and researching. </a:t>
            </a:r>
            <a:endParaRPr lang="en-US" dirty="0">
              <a:solidFill>
                <a:srgbClr val="000000"/>
              </a:solidFill>
              <a:cs typeface="Calibri"/>
            </a:endParaRPr>
          </a:p>
          <a:p>
            <a:endParaRPr lang="en-US" dirty="0">
              <a:solidFill>
                <a:srgbClr val="000000"/>
              </a:solidFill>
            </a:endParaRPr>
          </a:p>
          <a:p>
            <a:r>
              <a:rPr lang="en-US" dirty="0">
                <a:solidFill>
                  <a:srgbClr val="000000"/>
                </a:solidFill>
              </a:rPr>
              <a:t>12.DSR.1.B. combines 2017 12.4 and 12.5; students in grade twelve should demonstrate comprehension when reading both literary and informational texts at the grades 11-12 band. 12.DSR.1.C. aligns to 2017 12.4h and 12.5a, focusing on applying comprehension of what is read through discussion and/or writing by providing textual evidence utilizing skills such as supporting claims, making inferences, and drawing conclusions, and expands to include quoting and paraphrasing from text accurately and tracing where relevant text is located. </a:t>
            </a:r>
            <a:endParaRPr lang="en-US" dirty="0">
              <a:cs typeface="Calibri" panose="020F0502020204030204"/>
            </a:endParaRPr>
          </a:p>
          <a:p>
            <a:endParaRPr lang="en-US" dirty="0">
              <a:solidFill>
                <a:srgbClr val="000000"/>
              </a:solidFill>
              <a:cs typeface="Calibri"/>
            </a:endParaRPr>
          </a:p>
          <a:p>
            <a:r>
              <a:rPr lang="en-US" dirty="0">
                <a:solidFill>
                  <a:srgbClr val="000000"/>
                </a:solidFill>
              </a:rPr>
              <a:t>Reading emphasis on British literature was relocated to Reading Literary Text as Developing Skilled Readers and Building Reading Stamina focuses on reading fluently, accurately, and responding through discussion and or writing. </a:t>
            </a:r>
            <a:endParaRPr lang="en-US" dirty="0">
              <a:solidFill>
                <a:srgbClr val="000000"/>
              </a:solidFill>
              <a:cs typeface="Calibri"/>
            </a:endParaRPr>
          </a:p>
          <a:p>
            <a:endParaRPr lang="en-US" dirty="0">
              <a:solidFill>
                <a:srgbClr val="000000"/>
              </a:solidFill>
            </a:endParaRPr>
          </a:p>
          <a:p>
            <a:r>
              <a:rPr lang="en-US" dirty="0"/>
              <a:t>The integration of skills in this strand specifically name how reading, writing, and communication interact in the following standards. </a:t>
            </a:r>
            <a:br>
              <a:rPr lang="en-US" dirty="0">
                <a:cs typeface="+mn-lt"/>
              </a:rPr>
            </a:br>
            <a:endParaRPr lang="en-US" dirty="0"/>
          </a:p>
          <a:p>
            <a:br>
              <a:rPr lang="en-US" dirty="0"/>
            </a:br>
            <a:endParaRPr lang="en-US" dirty="0"/>
          </a:p>
          <a:p>
            <a:br>
              <a:rPr lang="en-US" dirty="0"/>
            </a:br>
            <a:endParaRPr lang="en-US" dirty="0"/>
          </a:p>
          <a:p>
            <a:endParaRPr lang="en-US" dirty="0">
              <a:cs typeface="+mn-lt"/>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13</a:t>
            </a:fld>
            <a:endParaRPr lang="en-US"/>
          </a:p>
        </p:txBody>
      </p:sp>
    </p:spTree>
    <p:extLst>
      <p:ext uri="{BB962C8B-B14F-4D97-AF65-F5344CB8AC3E}">
        <p14:creationId xmlns:p14="http://schemas.microsoft.com/office/powerpoint/2010/main" val="3128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12 Developing Skilled Readers and Building Reading Stamina emphasizes fluency in reading and gathering evidence while building knowledge-base and vocabulary, utilizing reading strategies for comprehension. Deep Reading on topics to build knowledge of content that can be applied to various other texts or contents is incorporated.</a:t>
            </a:r>
          </a:p>
          <a:p>
            <a:endParaRPr lang="en-US">
              <a:cs typeface="+mn-lt"/>
            </a:endParaRPr>
          </a:p>
          <a:p>
            <a:r>
              <a:rPr lang="en-US">
                <a:cs typeface="+mn-lt"/>
              </a:rPr>
              <a:t>Note that DSR standards are applied when students are reading, writing, collaborating, and researching as described in the remaining standards.</a:t>
            </a: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14</a:t>
            </a:fld>
            <a:endParaRPr lang="en-US"/>
          </a:p>
        </p:txBody>
      </p:sp>
    </p:spTree>
    <p:extLst>
      <p:ext uri="{BB962C8B-B14F-4D97-AF65-F5344CB8AC3E}">
        <p14:creationId xmlns:p14="http://schemas.microsoft.com/office/powerpoint/2010/main" val="349758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powerful way to support students' vocabulary development is through reading high quality, content rich texts. The Reading and Vocabulary strand highlights how word etymology, context clues, and cross-discipline vocabulary words impact reading comprehension.</a:t>
            </a:r>
          </a:p>
        </p:txBody>
      </p:sp>
      <p:sp>
        <p:nvSpPr>
          <p:cNvPr id="4" name="Slide Number Placeholder 3"/>
          <p:cNvSpPr>
            <a:spLocks noGrp="1"/>
          </p:cNvSpPr>
          <p:nvPr>
            <p:ph type="sldNum" sz="quarter" idx="5"/>
          </p:nvPr>
        </p:nvSpPr>
        <p:spPr/>
        <p:txBody>
          <a:bodyPr/>
          <a:lstStyle/>
          <a:p>
            <a:fld id="{40DDDA28-A9E5-470C-8A90-D17729306CEC}" type="slidenum">
              <a:rPr lang="en-US" smtClean="0"/>
              <a:t>15</a:t>
            </a:fld>
            <a:endParaRPr lang="en-US"/>
          </a:p>
        </p:txBody>
      </p:sp>
    </p:spTree>
    <p:extLst>
      <p:ext uri="{BB962C8B-B14F-4D97-AF65-F5344CB8AC3E}">
        <p14:creationId xmlns:p14="http://schemas.microsoft.com/office/powerpoint/2010/main" val="177467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focus for Grade 12 Reading and Vocabulary is for students to build vocabulary breadth and depth through engaging in texts and participating in rich conversations. </a:t>
            </a:r>
          </a:p>
          <a:p>
            <a:endParaRPr lang="en-US" dirty="0">
              <a:solidFill>
                <a:srgbClr val="000000"/>
              </a:solidFill>
            </a:endParaRPr>
          </a:p>
          <a:p>
            <a:r>
              <a:rPr lang="en-US" dirty="0">
                <a:solidFill>
                  <a:srgbClr val="000000"/>
                </a:solidFill>
              </a:rPr>
              <a:t>This strand addresses skills that were previously in the 12.3 Standard in the 2017 English Standards of Learning. Many of the revisions address skills identified in various sub-strands of the 12.3 standard. </a:t>
            </a:r>
          </a:p>
          <a:p>
            <a:endParaRPr lang="en-US" dirty="0">
              <a:solidFill>
                <a:srgbClr val="000000"/>
              </a:solidFill>
            </a:endParaRPr>
          </a:p>
          <a:p>
            <a:pPr>
              <a:lnSpc>
                <a:spcPct val="107000"/>
              </a:lnSpc>
            </a:pPr>
            <a:r>
              <a:rPr lang="en-US" dirty="0">
                <a:solidFill>
                  <a:srgbClr val="000000"/>
                </a:solidFill>
              </a:rPr>
              <a:t>Many of the standards in 2024 provide additional clarity to the skill and increase the rigor. For example, </a:t>
            </a:r>
            <a:r>
              <a:rPr lang="en" dirty="0">
                <a:solidFill>
                  <a:srgbClr val="000000"/>
                </a:solidFill>
              </a:rPr>
              <a:t>12.RV.1. specifies connection to word knowledge for grade twelve content and texts. 12.RV.1.A. enhances 2017 12.3e through the integration of academic and content vocabulary when listening, reading, and discussing grade twelve texts and topics.</a:t>
            </a:r>
            <a:r>
              <a:rPr lang="en-US" dirty="0">
                <a:solidFill>
                  <a:srgbClr val="000000"/>
                </a:solidFill>
              </a:rPr>
              <a:t> </a:t>
            </a:r>
            <a:r>
              <a:rPr lang="en" dirty="0">
                <a:solidFill>
                  <a:srgbClr val="000000"/>
                </a:solidFill>
              </a:rPr>
              <a:t>12.RV.1.C. adds to 2017's 12.3a by including etymology to help clarify the meanings of unfamiliar and complex words.</a:t>
            </a:r>
            <a:r>
              <a:rPr lang="en-US" dirty="0">
                <a:solidFill>
                  <a:srgbClr val="000000"/>
                </a:solidFill>
              </a:rPr>
              <a:t> </a:t>
            </a:r>
            <a:r>
              <a:rPr lang="en" dirty="0">
                <a:solidFill>
                  <a:srgbClr val="000000"/>
                </a:solidFill>
              </a:rPr>
              <a:t>12.RV.1.F. aligns with 2017's 12.3d and includes both the impact of figurative language and literary and classical allusions in textual analysis.</a:t>
            </a:r>
            <a:endParaRPr lang="en-US" dirty="0">
              <a:cs typeface="Calibri" panose="020F0502020204030204"/>
            </a:endParaRPr>
          </a:p>
          <a:p>
            <a:pPr>
              <a:lnSpc>
                <a:spcPct val="107000"/>
              </a:lnSpc>
            </a:pPr>
            <a:endParaRPr lang="en-US" dirty="0">
              <a:solidFill>
                <a:srgbClr val="000000"/>
              </a:solidFill>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16</a:t>
            </a:fld>
            <a:endParaRPr lang="en-US"/>
          </a:p>
        </p:txBody>
      </p:sp>
    </p:spTree>
    <p:extLst>
      <p:ext uri="{BB962C8B-B14F-4D97-AF65-F5344CB8AC3E}">
        <p14:creationId xmlns:p14="http://schemas.microsoft.com/office/powerpoint/2010/main" val="301830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Reading Literary Text Strand was developed to emphasize the skills necessary for reading and comprehending literary texts. This strand is organized into three categories: Key Ideas and Plot Details, Craft and Style, and Integration of Concepts. In 2017, this strand was named "Reading 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17</a:t>
            </a:fld>
            <a:endParaRPr lang="en-US"/>
          </a:p>
        </p:txBody>
      </p:sp>
    </p:spTree>
    <p:extLst>
      <p:ext uri="{BB962C8B-B14F-4D97-AF65-F5344CB8AC3E}">
        <p14:creationId xmlns:p14="http://schemas.microsoft.com/office/powerpoint/2010/main" val="37819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focus for Grade 12 Reading Literary Text is for students to use textual evidence to demonstrate comprehension and build knowledge from a variety of grade-level complex literary texts read to include literary nonfiction (including world, British, and American literature), poetry, and drama, with an emphasis on British literature.</a:t>
            </a:r>
            <a:endParaRPr lang="en-US" dirty="0">
              <a:cs typeface="Calibri"/>
            </a:endParaRPr>
          </a:p>
          <a:p>
            <a:pPr>
              <a:defRPr/>
            </a:pPr>
            <a:endParaRPr lang="en-US" dirty="0">
              <a:cs typeface="Calibri"/>
            </a:endParaRPr>
          </a:p>
          <a:p>
            <a:pPr>
              <a:defRPr/>
            </a:pPr>
            <a:r>
              <a:rPr lang="en-US" dirty="0"/>
              <a:t>12.RL. emphasizes the skills in 12.4 from the 2017 Standards of Learning and adds clarity and rigor. For example, </a:t>
            </a:r>
            <a:r>
              <a:rPr lang="en-US" dirty="0">
                <a:cs typeface="Calibri"/>
              </a:rPr>
              <a:t>the focus of 12 Reading Literary Text 1 is on Key Ideas and Plot Details</a:t>
            </a:r>
            <a:r>
              <a:rPr lang="en-US" dirty="0"/>
              <a:t>; </a:t>
            </a:r>
            <a:r>
              <a:rPr lang="en" dirty="0"/>
              <a:t>12.RL.1.A. addresses specific universal themes prevalent in British literature and aligns to 2017 12.4a, 12.4b, and 12.4c. 12.RL.1.B. adds clarification to 2017 12.4b by specifying various text structures to contribute to the development of plot and setting.</a:t>
            </a:r>
            <a:r>
              <a:rPr lang="en-US" dirty="0"/>
              <a:t> </a:t>
            </a:r>
            <a:r>
              <a:rPr lang="en" dirty="0"/>
              <a:t>12.RL.1.D. specifies examples of dramatic conventions to include when analyzing their effect in plays from various cultures and aligns with 2017 12.4g.</a:t>
            </a:r>
            <a:endParaRPr lang="en-US" dirty="0">
              <a:cs typeface="Calibri" panose="020F0502020204030204"/>
            </a:endParaRPr>
          </a:p>
          <a:p>
            <a:pPr>
              <a:lnSpc>
                <a:spcPct val="107000"/>
              </a:lnSpc>
              <a:defRPr/>
            </a:pPr>
            <a:endParaRPr lang="en" dirty="0"/>
          </a:p>
          <a:p>
            <a:pPr>
              <a:defRPr/>
            </a:pPr>
            <a:r>
              <a:rPr lang="en-US" dirty="0"/>
              <a:t>The 2024 English Standards of Learning offer clarity that textual evidence should be used with comprehension and building knowledge, as well as stresses the use of a variety of texts (including world, British, and American Literature) and maintains an emphasis on British literature.</a:t>
            </a:r>
            <a:endParaRPr lang="en-US" dirty="0">
              <a:cs typeface="Calibri" panose="020F0502020204030204"/>
            </a:endParaRPr>
          </a:p>
          <a:p>
            <a:pPr>
              <a:defRPr/>
            </a:pPr>
            <a:br>
              <a:rPr lang="en-US" dirty="0">
                <a:highlight>
                  <a:srgbClr val="FFFFFF"/>
                </a:highlight>
                <a:cs typeface="+mn-lt"/>
              </a:rPr>
            </a:br>
            <a:endParaRPr lang="en-US" dirty="0">
              <a:highlight>
                <a:srgbClr val="FFFFFF"/>
              </a:highligh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18</a:t>
            </a:fld>
            <a:endParaRPr lang="en-US"/>
          </a:p>
        </p:txBody>
      </p:sp>
    </p:spTree>
    <p:extLst>
      <p:ext uri="{BB962C8B-B14F-4D97-AF65-F5344CB8AC3E}">
        <p14:creationId xmlns:p14="http://schemas.microsoft.com/office/powerpoint/2010/main" val="133540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12 Reading Literary Text 2 is to incorporate the analysis of author's craft and style during reading. This analysis encourages students to have meaningful interactions with a text as they determine why the author made specific choices in constructing a piece and how those choices advance the writer's purpose.</a:t>
            </a:r>
          </a:p>
          <a:p>
            <a:endParaRPr lang="en-US" dirty="0">
              <a:cs typeface="Calibri"/>
            </a:endParaRPr>
          </a:p>
          <a:p>
            <a:r>
              <a:rPr lang="en" dirty="0"/>
              <a:t>12.RL.2.A. adds clarification to 2017 12.4b by specifying the evaluation of figurative language in poetry and prose.</a:t>
            </a:r>
            <a:r>
              <a:rPr lang="en-US" dirty="0"/>
              <a:t> </a:t>
            </a:r>
            <a:r>
              <a:rPr lang="en" dirty="0"/>
              <a:t>12.RL.2.B. extends 2017 12.4e, 12.4f, and 12.4g by adding the analysis of the effects of diction, tone, and mood to stories, plays, and poems. 12.RL.2.C. aligns with 2017 12.4h and incorporates the exploration of how the use of satire, irony, sarcasm, and understatement can impact what is implied or stated in a text.</a:t>
            </a:r>
            <a:r>
              <a:rPr lang="en-US" dirty="0"/>
              <a:t> </a:t>
            </a:r>
            <a:endParaRPr lang="en-US" dirty="0">
              <a:cs typeface="Calibri" panose="020F0502020204030204"/>
            </a:endParaRPr>
          </a:p>
          <a:p>
            <a:pPr>
              <a:lnSpc>
                <a:spcPct val="107000"/>
              </a:lnSpc>
            </a:pPr>
            <a:endParaRPr lang="en-US" dirty="0"/>
          </a:p>
          <a:p>
            <a:r>
              <a:rPr lang="en-US" dirty="0"/>
              <a:t>The 2024 English Standards of Learning offer clarity that emphasizes author's craft and style when analyzing figurative language, allusions, diction, tone, and mood. </a:t>
            </a:r>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19</a:t>
            </a:fld>
            <a:endParaRPr lang="en-US"/>
          </a:p>
        </p:txBody>
      </p:sp>
    </p:spTree>
    <p:extLst>
      <p:ext uri="{BB962C8B-B14F-4D97-AF65-F5344CB8AC3E}">
        <p14:creationId xmlns:p14="http://schemas.microsoft.com/office/powerpoint/2010/main" val="134184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purpose of this PowerPoint is to provide an overview of the changes in both the structure and the content of the 2024 English Standards of Learning.</a:t>
            </a:r>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a:t>
            </a:fld>
            <a:endParaRPr lang="en-US"/>
          </a:p>
        </p:txBody>
      </p:sp>
    </p:spTree>
    <p:extLst>
      <p:ext uri="{BB962C8B-B14F-4D97-AF65-F5344CB8AC3E}">
        <p14:creationId xmlns:p14="http://schemas.microsoft.com/office/powerpoint/2010/main" val="342727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12 Reading Literary Text 3 is Integration of Concepts, which incorporates deep thinking between related texts, and provides </a:t>
            </a:r>
            <a:r>
              <a:rPr lang="en" dirty="0"/>
              <a:t>explicit skills students will engage in when describing and analyzing elements of stories, poetry, or drama when engaging with multiple texts.</a:t>
            </a:r>
            <a:r>
              <a:rPr lang="en-US" dirty="0"/>
              <a:t> </a:t>
            </a:r>
            <a:endParaRPr lang="en-US" dirty="0">
              <a:cs typeface="Calibri" panose="020F0502020204030204"/>
            </a:endParaRPr>
          </a:p>
          <a:p>
            <a:endParaRPr lang="en-US" dirty="0">
              <a:cs typeface="Calibri" panose="020F0502020204030204"/>
            </a:endParaRPr>
          </a:p>
          <a:p>
            <a:r>
              <a:rPr lang="en-US" dirty="0"/>
              <a:t>This strand addresses skills that were previously in the 12.4 Standard in the 2017 English Standards of Learning. Many of the revisions address skills identified in various sub-strands of the 12.4 standard. </a:t>
            </a:r>
          </a:p>
          <a:p>
            <a:endParaRPr lang="en-US" dirty="0"/>
          </a:p>
          <a:p>
            <a:pPr>
              <a:lnSpc>
                <a:spcPct val="107000"/>
              </a:lnSpc>
            </a:pPr>
            <a:r>
              <a:rPr lang="en-US" dirty="0"/>
              <a:t>Many of the standards in 2024 provide additional clarity to the skill and increase the rigor. For example,</a:t>
            </a:r>
            <a:r>
              <a:rPr lang="en-US" dirty="0">
                <a:cs typeface="Calibri"/>
              </a:rPr>
              <a:t> </a:t>
            </a:r>
            <a:r>
              <a:rPr lang="en" dirty="0"/>
              <a:t>12.RL.3.B. clarifies 2017 12.4b by specifying use of traditional and contemporary texts with an emphasis on poetry with similar themes for comparing and contrasting text from various cultures.</a:t>
            </a:r>
            <a:r>
              <a:rPr lang="en-US" dirty="0"/>
              <a:t> </a:t>
            </a:r>
            <a:endParaRPr lang="en-US" dirty="0">
              <a:cs typeface="Calibri" panose="020F0502020204030204"/>
            </a:endParaRPr>
          </a:p>
          <a:p>
            <a:r>
              <a:rPr lang="en" dirty="0"/>
              <a:t>12.RL.3.C. aligns 2017 12.4d and specifies the analysis of how authors’ beliefs and viewpoints can represent larger historical, social, or cultural context. </a:t>
            </a:r>
            <a:endParaRPr lang="en" dirty="0">
              <a:cs typeface="Calibri" panose="020F0502020204030204"/>
            </a:endParaRPr>
          </a:p>
          <a:p>
            <a:pPr marL="628650" lvl="1" indent="-171450">
              <a:buFont typeface="Arial,Sans-Serif"/>
              <a:buChar char="•"/>
            </a:pPr>
            <a:endParaRPr lang="en-US" dirty="0">
              <a:cs typeface="Calibri" panose="020F0502020204030204"/>
            </a:endParaRPr>
          </a:p>
          <a:p>
            <a:r>
              <a:rPr lang="en-US" dirty="0"/>
              <a:t>The 2024 English Standards of Learning adds an emphasis on form and style as it relates to historical and cultural influences, as well as an increase in rigor to add synthesis of prior content to understand themes, patterns of events, and characters.</a:t>
            </a:r>
            <a:endParaRPr lang="en-US" dirty="0">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20</a:t>
            </a:fld>
            <a:endParaRPr lang="en-US"/>
          </a:p>
        </p:txBody>
      </p:sp>
    </p:spTree>
    <p:extLst>
      <p:ext uri="{BB962C8B-B14F-4D97-AF65-F5344CB8AC3E}">
        <p14:creationId xmlns:p14="http://schemas.microsoft.com/office/powerpoint/2010/main" val="87494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the standard focusing on Reading Informational Texts. The Reading Informational Text Strand was developed to emphasize the skills necessary for reading and comprehending complex informational text. This strand is organized into three categories: Key Ideas and Confirming Details, Craft and Style, and Integration of Concepts. In 2017, this strand was named "Reading Nonfiction." </a:t>
            </a:r>
          </a:p>
        </p:txBody>
      </p:sp>
      <p:sp>
        <p:nvSpPr>
          <p:cNvPr id="4" name="Slide Number Placeholder 3"/>
          <p:cNvSpPr>
            <a:spLocks noGrp="1"/>
          </p:cNvSpPr>
          <p:nvPr>
            <p:ph type="sldNum" sz="quarter" idx="5"/>
          </p:nvPr>
        </p:nvSpPr>
        <p:spPr/>
        <p:txBody>
          <a:bodyPr/>
          <a:lstStyle/>
          <a:p>
            <a:fld id="{40DDDA28-A9E5-470C-8A90-D17729306CEC}" type="slidenum">
              <a:rPr lang="en-US" smtClean="0"/>
              <a:t>21</a:t>
            </a:fld>
            <a:endParaRPr lang="en-US"/>
          </a:p>
        </p:txBody>
      </p:sp>
    </p:spTree>
    <p:extLst>
      <p:ext uri="{BB962C8B-B14F-4D97-AF65-F5344CB8AC3E}">
        <p14:creationId xmlns:p14="http://schemas.microsoft.com/office/powerpoint/2010/main" val="25294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Grade 12 Reading Informational Text is for students to use textual evidence to demonstrate comprehension and build knowledge from grade level complex informational texts. Students will use academic and "real-world" documents to demonstrate comprehension, evaluate effective structure that advances an author's purpose, and analyze the elements of an argument for relevancy.</a:t>
            </a:r>
          </a:p>
          <a:p>
            <a:endParaRPr lang="en-US" dirty="0">
              <a:cs typeface="+mn-lt"/>
            </a:endParaRPr>
          </a:p>
          <a:p>
            <a:r>
              <a:rPr lang="en-US" dirty="0"/>
              <a:t>This strand addresses skills that were previously in the 12.5 Standard in the 2017 English Standards of Learning. Many of the revisions address skills identified in various sub-strands of the 12.5 standard. </a:t>
            </a:r>
          </a:p>
          <a:p>
            <a:endParaRPr lang="en-US" dirty="0"/>
          </a:p>
          <a:p>
            <a:r>
              <a:rPr lang="en-US" dirty="0"/>
              <a:t>The 2024 English Standards of Learning encourage critical interactions with the text and increases rigor to evaluating relevance and quality among source material. For example, </a:t>
            </a:r>
            <a:r>
              <a:rPr lang="en" dirty="0"/>
              <a:t>12.RI.1., Key Ideas and Confirming Details, focuses on reading comprehension of complex informational texts associated with grade twelve; 12.RI.1.B. adds clarity to 2017 12.5a and 12.5b by specifying the types of texts to use when analyzing the effectiveness of structure, for instance how the structure in expository and argumentative writing differs from narrative texts. 12.RI.1.C. combines 2017 12.5b, 12.5c, and 12.5e and provides clarity around ways to analyze an argument and claims in texts.</a:t>
            </a:r>
            <a:r>
              <a:rPr lang="en-US" dirty="0"/>
              <a:t> </a:t>
            </a:r>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22</a:t>
            </a:fld>
            <a:endParaRPr lang="en-US"/>
          </a:p>
        </p:txBody>
      </p:sp>
    </p:spTree>
    <p:extLst>
      <p:ext uri="{BB962C8B-B14F-4D97-AF65-F5344CB8AC3E}">
        <p14:creationId xmlns:p14="http://schemas.microsoft.com/office/powerpoint/2010/main" val="300545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revisions provided in 12 Standards of Learning Reading Informational Text 2 offer clarity on how students can consider how the specific choices made by an author(s) contribute to the overall meaning of a text by focusing on the author's craft and style.</a:t>
            </a:r>
          </a:p>
          <a:p>
            <a:r>
              <a:rPr lang="en-US" dirty="0"/>
              <a:t> </a:t>
            </a:r>
            <a:endParaRPr lang="en-US" dirty="0">
              <a:cs typeface="Calibri" panose="020F0502020204030204"/>
            </a:endParaRPr>
          </a:p>
          <a:p>
            <a:r>
              <a:rPr lang="en-US" dirty="0"/>
              <a:t>This strand addresses skills that were previously in the 12.5 Standard in the 2017 English Standards of Learning. </a:t>
            </a:r>
            <a:endParaRPr lang="en-US" dirty="0">
              <a:cs typeface="Calibri"/>
            </a:endParaRPr>
          </a:p>
          <a:p>
            <a:endParaRPr lang="en-US" dirty="0"/>
          </a:p>
          <a:p>
            <a:pPr>
              <a:lnSpc>
                <a:spcPct val="107000"/>
              </a:lnSpc>
            </a:pPr>
            <a:r>
              <a:rPr lang="en-US" dirty="0"/>
              <a:t>Many of the standards in 2024 provide additional clarity to the skill and increase the rigor. For instance, </a:t>
            </a:r>
            <a:r>
              <a:rPr lang="en" dirty="0"/>
              <a:t>12.RI.2.A. aligns with 2017 12.5c and specifies the types of texts to compare when analyzing textual structures. </a:t>
            </a:r>
            <a:r>
              <a:rPr lang="en-US" dirty="0"/>
              <a:t>Students will analyze text structures, word choice, and purpose as it relates to the author's message and attitude toward a subject or mood. </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23</a:t>
            </a:fld>
            <a:endParaRPr lang="en-US"/>
          </a:p>
        </p:txBody>
      </p:sp>
    </p:spTree>
    <p:extLst>
      <p:ext uri="{BB962C8B-B14F-4D97-AF65-F5344CB8AC3E}">
        <p14:creationId xmlns:p14="http://schemas.microsoft.com/office/powerpoint/2010/main" val="115274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Reading Informational Text 3, Integration of Concepts, provides clarity for 2017's 12.5 Standards of Learning by focusing on the analysis of information through the use of paired passages, comparing and contrasting information, and evaluating the relevance and quality of evidence to emphasize the value of multiple viewpoints and perspectives as well as the importance of critical analysis of source material and ideas.</a:t>
            </a:r>
          </a:p>
          <a:p>
            <a:endParaRPr lang="en-US" dirty="0">
              <a:cs typeface="Calibri"/>
            </a:endParaRPr>
          </a:p>
          <a:p>
            <a:r>
              <a:rPr lang="en-US" dirty="0"/>
              <a:t>Many of the 2024 Standards of Learning add clarity and increase the rigor. For example, the changes presented in </a:t>
            </a:r>
            <a:r>
              <a:rPr lang="en" dirty="0"/>
              <a:t>12.RI.3.A. provide specific ways to evaluate similar or different perspectives in texts comparing them to other texts or historical events and aligns with 2017 12.5c. 12.RI.3.B. adds clarity to 2017 12.5c. by specifying ways to analyze how an author organizes an analysis, series of ideas, or events.</a:t>
            </a:r>
            <a:r>
              <a:rPr lang="en-US" dirty="0"/>
              <a:t> </a:t>
            </a:r>
            <a:endParaRPr lang="en"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24</a:t>
            </a:fld>
            <a:endParaRPr lang="en-US"/>
          </a:p>
        </p:txBody>
      </p:sp>
    </p:spTree>
    <p:extLst>
      <p:ext uri="{BB962C8B-B14F-4D97-AF65-F5344CB8AC3E}">
        <p14:creationId xmlns:p14="http://schemas.microsoft.com/office/powerpoint/2010/main" val="2040235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Foundations for Writing Strand is new to the 2024 English Standards of Learning. These standards focus on the foundational, transcription skills that students must have in order to effectively and efficiently communicate their ideas through writing. While there are no Foundations for Writing strands in high school, teachers may reference the Kindergarten through Grade 5 Foundations for Writing Standards as needed. </a:t>
            </a:r>
          </a:p>
        </p:txBody>
      </p:sp>
      <p:sp>
        <p:nvSpPr>
          <p:cNvPr id="4" name="Slide Number Placeholder 3"/>
          <p:cNvSpPr>
            <a:spLocks noGrp="1"/>
          </p:cNvSpPr>
          <p:nvPr>
            <p:ph type="sldNum" sz="quarter" idx="5"/>
          </p:nvPr>
        </p:nvSpPr>
        <p:spPr/>
        <p:txBody>
          <a:bodyPr/>
          <a:lstStyle/>
          <a:p>
            <a:fld id="{40DDDA28-A9E5-470C-8A90-D17729306CEC}" type="slidenum">
              <a:rPr lang="en-US" smtClean="0"/>
              <a:t>25</a:t>
            </a:fld>
            <a:endParaRPr lang="en-US"/>
          </a:p>
        </p:txBody>
      </p:sp>
    </p:spTree>
    <p:extLst>
      <p:ext uri="{BB962C8B-B14F-4D97-AF65-F5344CB8AC3E}">
        <p14:creationId xmlns:p14="http://schemas.microsoft.com/office/powerpoint/2010/main" val="257218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should be familiar with the expectations in the strand that could help differentiate and align instruction according to student needs. Just like the Foundations for Reading Strand, teachers should be aware of where to find this strand to support writing instruction as needed in the classroom. See Kindergarten through grade five for Foundations for Writing standards.</a:t>
            </a:r>
          </a:p>
          <a:p>
            <a:endParaRPr lang="en-US"/>
          </a:p>
          <a:p>
            <a:endParaRPr lang="en-US">
              <a:cs typeface="Calibri"/>
            </a:endParaRPr>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26</a:t>
            </a:fld>
            <a:endParaRPr lang="en-US"/>
          </a:p>
        </p:txBody>
      </p:sp>
    </p:spTree>
    <p:extLst>
      <p:ext uri="{BB962C8B-B14F-4D97-AF65-F5344CB8AC3E}">
        <p14:creationId xmlns:p14="http://schemas.microsoft.com/office/powerpoint/2010/main" val="2517436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dig deeper into the standards focusing on Writing. This strand has been organized into three categories: Modes and Purposes for Writing, Organization and Composition, and Usage and Mechanics. In 2017, Grammar and Usage were part of the Writing strand, and it has been moved to Language Usage in 2024. </a:t>
            </a:r>
          </a:p>
        </p:txBody>
      </p:sp>
      <p:sp>
        <p:nvSpPr>
          <p:cNvPr id="4" name="Slide Number Placeholder 3"/>
          <p:cNvSpPr>
            <a:spLocks noGrp="1"/>
          </p:cNvSpPr>
          <p:nvPr>
            <p:ph type="sldNum" sz="quarter" idx="5"/>
          </p:nvPr>
        </p:nvSpPr>
        <p:spPr/>
        <p:txBody>
          <a:bodyPr/>
          <a:lstStyle/>
          <a:p>
            <a:fld id="{40DDDA28-A9E5-470C-8A90-D17729306CEC}" type="slidenum">
              <a:rPr lang="en-US" smtClean="0"/>
              <a:t>27</a:t>
            </a:fld>
            <a:endParaRPr lang="en-US"/>
          </a:p>
        </p:txBody>
      </p:sp>
    </p:spTree>
    <p:extLst>
      <p:ext uri="{BB962C8B-B14F-4D97-AF65-F5344CB8AC3E}">
        <p14:creationId xmlns:p14="http://schemas.microsoft.com/office/powerpoint/2010/main" val="1187714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Grade 12 Writing is on </a:t>
            </a:r>
            <a:r>
              <a:rPr lang="en-US" sz="1200" b="0" kern="1200">
                <a:solidFill>
                  <a:schemeClr val="dk1"/>
                </a:solidFill>
                <a:effectLst/>
                <a:latin typeface="+mn-lt"/>
                <a:ea typeface="+mn-ea"/>
                <a:cs typeface="+mn-cs"/>
              </a:rPr>
              <a:t>writing in a variety of forms for diverse audiences and purposes linked to grade </a:t>
            </a:r>
            <a:r>
              <a:rPr lang="en-US">
                <a:solidFill>
                  <a:schemeClr val="dk1"/>
                </a:solidFill>
              </a:rPr>
              <a:t>twelve</a:t>
            </a:r>
            <a:r>
              <a:rPr lang="en-US" sz="1200" b="0" kern="1200">
                <a:solidFill>
                  <a:schemeClr val="dk1"/>
                </a:solidFill>
                <a:effectLst/>
                <a:latin typeface="+mn-lt"/>
                <a:ea typeface="+mn-ea"/>
                <a:cs typeface="+mn-cs"/>
              </a:rPr>
              <a:t> content and </a:t>
            </a:r>
            <a:r>
              <a:rPr lang="en-US">
                <a:solidFill>
                  <a:schemeClr val="dk1"/>
                </a:solidFill>
              </a:rPr>
              <a:t>texts,</a:t>
            </a:r>
            <a:r>
              <a:rPr lang="en-US" sz="1200" b="0" kern="1200">
                <a:solidFill>
                  <a:schemeClr val="dk1"/>
                </a:solidFill>
                <a:effectLst/>
                <a:latin typeface="+mn-lt"/>
                <a:ea typeface="+mn-ea"/>
                <a:cs typeface="+mn-cs"/>
              </a:rPr>
              <a:t> with an emphasis on </a:t>
            </a:r>
            <a:r>
              <a:rPr lang="en-US">
                <a:solidFill>
                  <a:schemeClr val="dk1"/>
                </a:solidFill>
              </a:rPr>
              <a:t>technical writing.</a:t>
            </a:r>
            <a:endParaRPr lang="en-US" sz="1200" b="0" kern="1200">
              <a:solidFill>
                <a:schemeClr val="dk1"/>
              </a:solidFill>
              <a:effectLst/>
              <a:latin typeface="+mn-lt"/>
              <a:ea typeface="+mn-ea"/>
              <a:cs typeface="+mn-cs"/>
            </a:endParaRPr>
          </a:p>
          <a:p>
            <a:endParaRPr lang="en-US">
              <a:cs typeface="+mn-lt"/>
            </a:endParaRPr>
          </a:p>
          <a:p>
            <a:r>
              <a:rPr lang="en-US"/>
              <a:t>This strand addresses skills that were previously in the 12.6 Standard in the 2017 English Standards of Learning. The standards in 2024 provide additional clarity to the skill and increase the rigor. For example, </a:t>
            </a:r>
            <a:r>
              <a:rPr lang="en"/>
              <a:t>12.W.1. focuses on Modes and Purposes related to technical writing. 12.W.1.A. emphasizes writing extended pieces that introduce a topic clearly, adopt an organizational structure, develop the topic through sustained use, and provide an appropriate conclusion. </a:t>
            </a:r>
            <a:endParaRPr lang="en-US">
              <a:cs typeface="Calibri"/>
            </a:endParaRPr>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28</a:t>
            </a:fld>
            <a:endParaRPr lang="en-US"/>
          </a:p>
        </p:txBody>
      </p:sp>
    </p:spTree>
    <p:extLst>
      <p:ext uri="{BB962C8B-B14F-4D97-AF65-F5344CB8AC3E}">
        <p14:creationId xmlns:p14="http://schemas.microsoft.com/office/powerpoint/2010/main" val="973660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12 Writing 1 B is to organize the technical writing strands together. Students will write analyses that describes personal qualifications, create clear and coherent writing that is organized and in the appropriate style, and generate technical writing that addresses specific audiences.</a:t>
            </a:r>
          </a:p>
          <a:p>
            <a:endParaRPr lang="en-US">
              <a:cs typeface="+mn-lt"/>
            </a:endParaRPr>
          </a:p>
          <a:p>
            <a:r>
              <a:rPr lang="en-US"/>
              <a:t>This strand addresses skills that were previously in the 12.6 Standard in the 2017 English Standards of Learning. </a:t>
            </a:r>
            <a:endParaRPr lang="en-US">
              <a:cs typeface="Calibri" panose="020F0502020204030204"/>
            </a:endParaRPr>
          </a:p>
          <a:p>
            <a:endParaRPr lang="en-US"/>
          </a:p>
          <a:p>
            <a:r>
              <a:rPr lang="en-US"/>
              <a:t>The emphasis on technical writing allows students to apply skills to real life situations, such as applying to a job or college.</a:t>
            </a:r>
            <a:endParaRPr lang="en-US">
              <a:cs typeface="Calibri"/>
            </a:endParaRPr>
          </a:p>
          <a:p>
            <a:br>
              <a:rPr lang="en-US">
                <a:cs typeface="+mn-lt"/>
              </a:rPr>
            </a:br>
            <a:endParaRPr lang="en-US"/>
          </a:p>
          <a:p>
            <a:endParaRPr lang="en-US">
              <a:cs typeface="+mn-lt"/>
            </a:endParaRPr>
          </a:p>
          <a:p>
            <a:br>
              <a:rPr lang="en-US">
                <a:cs typeface="+mn-lt"/>
              </a:rPr>
            </a:br>
            <a:endParaRPr lang="en-US"/>
          </a:p>
          <a:p>
            <a:endParaRPr lang="en-US">
              <a:cs typeface="+mn-lt"/>
            </a:endParaRPr>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29</a:t>
            </a:fld>
            <a:endParaRPr lang="en-US"/>
          </a:p>
        </p:txBody>
      </p:sp>
    </p:spTree>
    <p:extLst>
      <p:ext uri="{BB962C8B-B14F-4D97-AF65-F5344CB8AC3E}">
        <p14:creationId xmlns:p14="http://schemas.microsoft.com/office/powerpoint/2010/main" val="228881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share the implementation timeline for the 2024 English Standards of Learning.</a:t>
            </a:r>
            <a:br>
              <a:rPr lang="en-US">
                <a:cs typeface="+mn-lt"/>
              </a:rPr>
            </a:br>
            <a:endParaRPr lang="en-US"/>
          </a:p>
          <a:p>
            <a:r>
              <a:rPr lang="en-US"/>
              <a:t>Then, we will discuss the resources that are currently available as support.  These resources include the 2024 English Standards of Learning, along with the Crosswalk Document that contains the Summary of Revisions for each grade level. </a:t>
            </a:r>
          </a:p>
          <a:p>
            <a:endParaRPr lang="en-US"/>
          </a:p>
          <a:p>
            <a:r>
              <a:rPr lang="en-US"/>
              <a:t>We will also compare the strands and content of the 2017 and the 2024 English Standards of Learning. </a:t>
            </a:r>
          </a:p>
          <a:p>
            <a:br>
              <a:rPr lang="en-US">
                <a:cs typeface="+mn-lt"/>
              </a:rPr>
            </a:b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a:t>
            </a:fld>
            <a:endParaRPr lang="en-US"/>
          </a:p>
        </p:txBody>
      </p:sp>
    </p:spTree>
    <p:extLst>
      <p:ext uri="{BB962C8B-B14F-4D97-AF65-F5344CB8AC3E}">
        <p14:creationId xmlns:p14="http://schemas.microsoft.com/office/powerpoint/2010/main" val="267149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12 Writing is for students to write in a variety of forms for diverse audiences and purposes linked to grade twelve content and text with an emphasis on technical writing.</a:t>
            </a:r>
          </a:p>
          <a:p>
            <a:endParaRPr lang="en-US">
              <a:cs typeface="Calibri"/>
            </a:endParaRPr>
          </a:p>
          <a:p>
            <a:r>
              <a:rPr lang="en-US"/>
              <a:t>This strand addresses skills that were previously in the 12.6 Standard in the 2017 English Standards of Learning. </a:t>
            </a:r>
            <a:endParaRPr lang="en-US">
              <a:cs typeface="Calibri"/>
            </a:endParaRPr>
          </a:p>
          <a:p>
            <a:endParaRPr lang="en"/>
          </a:p>
          <a:p>
            <a:r>
              <a:rPr lang="en"/>
              <a:t>12.W.1.C. increases both clarity and rigor by developing flexibility in writing by producing shorter and longer pieces that adapt by audience and purpose when blending multiple forms of writing together and aligns with 2017 12.6d.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30</a:t>
            </a:fld>
            <a:endParaRPr lang="en-US"/>
          </a:p>
        </p:txBody>
      </p:sp>
    </p:spTree>
    <p:extLst>
      <p:ext uri="{BB962C8B-B14F-4D97-AF65-F5344CB8AC3E}">
        <p14:creationId xmlns:p14="http://schemas.microsoft.com/office/powerpoint/2010/main" val="192548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12 Writing is for students to write in a variety of forms for diverse audiences and purposes linked to grade twelve content and text with an emphasis on technical writing. 12 Writing 2 defines the components of Organization and Composition. </a:t>
            </a:r>
          </a:p>
          <a:p>
            <a:endParaRPr lang="en-US" dirty="0">
              <a:cs typeface="Calibri" panose="020F0502020204030204"/>
            </a:endParaRPr>
          </a:p>
          <a:p>
            <a:r>
              <a:rPr lang="en-US" dirty="0"/>
              <a:t>This strand addresses skills that were previously in the 12.6 Standard in the 2017 English Standards of Learning. Many of the revisions address skills identified in various sub-strands of the 12.6 standard. </a:t>
            </a:r>
          </a:p>
          <a:p>
            <a:endParaRPr lang="en-US" dirty="0"/>
          </a:p>
          <a:p>
            <a:r>
              <a:rPr lang="en-US" dirty="0"/>
              <a:t>Many of the 2024 Standards of Learning add clarity and increase the rigor. </a:t>
            </a:r>
            <a:br>
              <a:rPr lang="en-US" dirty="0">
                <a:cs typeface="+mn-lt"/>
              </a:rPr>
            </a:br>
            <a:endParaRPr lang="en-US" dirty="0">
              <a:cs typeface="Calibri"/>
            </a:endParaRPr>
          </a:p>
          <a:p>
            <a:r>
              <a:rPr lang="en-US" dirty="0"/>
              <a:t>With an emphasis on the recursive writing process, 12.W.2.A. focuses on planning, organizing, and composing writing with clear claims, counterclaims, evidence and sequence to form unity; proper use of evidence, narrative techniques, organizations, transitions, sentence structure, and elaboration of ideas that are formed with both purpose and audience in mind. </a:t>
            </a:r>
            <a:r>
              <a:rPr lang="en" dirty="0"/>
              <a:t>12.W.2.A.i. extends 2017 12.6b to include composing an assertion or a position.</a:t>
            </a:r>
            <a:r>
              <a:rPr lang="en-US" dirty="0"/>
              <a:t> </a:t>
            </a:r>
            <a:endParaRPr lang="en-US" dirty="0">
              <a:cs typeface="Calibri" panose="020F0502020204030204"/>
            </a:endParaRPr>
          </a:p>
          <a:p>
            <a:endParaRPr lang="en-US" dirty="0"/>
          </a:p>
          <a:p>
            <a:pPr>
              <a:lnSpc>
                <a:spcPct val="107000"/>
              </a:lnSpc>
            </a:pPr>
            <a:r>
              <a:rPr lang="en-US" dirty="0"/>
              <a:t> </a:t>
            </a:r>
            <a:endParaRPr lang="en-US" dirty="0">
              <a:cs typeface="Calibri" panose="020F0502020204030204"/>
            </a:endParaRPr>
          </a:p>
          <a:p>
            <a:pPr>
              <a:lnSpc>
                <a:spcPct val="107000"/>
              </a:lnSpc>
            </a:pPr>
            <a:endParaRPr lang="en-US" dirty="0">
              <a:cs typeface="Calibri" panose="020F0502020204030204"/>
            </a:endParaRPr>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p>
          <a:p>
            <a:br>
              <a:rPr lang="en-US" dirty="0">
                <a:cs typeface="+mn-lt"/>
              </a:rPr>
            </a:br>
            <a:endParaRPr lang="en-US" dirty="0"/>
          </a:p>
          <a:p>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31</a:t>
            </a:fld>
            <a:endParaRPr lang="en-US"/>
          </a:p>
        </p:txBody>
      </p:sp>
    </p:spTree>
    <p:extLst>
      <p:ext uri="{BB962C8B-B14F-4D97-AF65-F5344CB8AC3E}">
        <p14:creationId xmlns:p14="http://schemas.microsoft.com/office/powerpoint/2010/main" val="94758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for 12 Writing is for students to write in a variety of forms for diverse audiences and purposes linked to grade twelve content and text with an emphasis on technical writing. 12 Writing 2 defines the components of Organization and Composition. With an emphasis on the recursive writing process, 12.W.2.A. focuses on planning, organizing, and composing writing that addresses a specific audience and purpose.</a:t>
            </a:r>
            <a:endParaRPr lang="en-US">
              <a:cs typeface="Calibri" panose="020F0502020204030204"/>
            </a:endParaRPr>
          </a:p>
          <a:p>
            <a:endParaRPr lang="en-US"/>
          </a:p>
          <a:p>
            <a:r>
              <a:rPr lang="en-US"/>
              <a:t>This strand addresses skills that were previously in the 12.6 Standard in the 2017 English Standards of Learning. The 2024 Standards of Learning add both clarity and rigor. For example, </a:t>
            </a:r>
            <a:r>
              <a:rPr lang="en"/>
              <a:t>12.W.2.A.vi. adds clarity to 12.6e, 12.6f, and 12.6g on how to elaborate ideas clearly and effectively when writing.</a:t>
            </a:r>
            <a:r>
              <a:rPr lang="en-US"/>
              <a:t> </a:t>
            </a:r>
            <a:endParaRPr lang="en-US">
              <a:cs typeface="Calibri"/>
            </a:endParaRPr>
          </a:p>
          <a:p>
            <a:endParaRPr lang="en-US">
              <a:cs typeface="+mn-lt"/>
            </a:endParaRPr>
          </a:p>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32</a:t>
            </a:fld>
            <a:endParaRPr lang="en-US"/>
          </a:p>
        </p:txBody>
      </p:sp>
    </p:spTree>
    <p:extLst>
      <p:ext uri="{BB962C8B-B14F-4D97-AF65-F5344CB8AC3E}">
        <p14:creationId xmlns:p14="http://schemas.microsoft.com/office/powerpoint/2010/main" val="1514258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for 12 Writing 3 is usage and mechanics in writing, combining skills from 12.6 and 12.7 to hone in on revision for clarity, accuracy, and depth at the grade twelve level.</a:t>
            </a:r>
            <a:endParaRPr lang="en-US" dirty="0">
              <a:cs typeface="Calibri"/>
            </a:endParaRPr>
          </a:p>
          <a:p>
            <a:pPr>
              <a:lnSpc>
                <a:spcPct val="107000"/>
              </a:lnSpc>
            </a:pPr>
            <a:endParaRPr lang="en-US" dirty="0"/>
          </a:p>
          <a:p>
            <a:pPr>
              <a:lnSpc>
                <a:spcPct val="107000"/>
              </a:lnSpc>
            </a:pPr>
            <a:r>
              <a:rPr lang="en" dirty="0"/>
              <a:t>12.W.3.B. aligns with 12.6g, specifically states the use of self- and peer-editing as part of the revision process and includes components students should incorporate as part of their feedback to support editing and revising.</a:t>
            </a:r>
            <a:r>
              <a:rPr lang="en-US" dirty="0"/>
              <a:t> </a:t>
            </a:r>
            <a:endParaRPr lang="en-US" dirty="0">
              <a:cs typeface="Calibri"/>
            </a:endParaRPr>
          </a:p>
          <a:p>
            <a:pPr>
              <a:lnSpc>
                <a:spcPct val="107000"/>
              </a:lnSpc>
            </a:pPr>
            <a:endParaRPr lang="en-US" dirty="0">
              <a:cs typeface="Calibri"/>
            </a:endParaRPr>
          </a:p>
          <a:p>
            <a:r>
              <a:rPr lang="en-US" dirty="0"/>
              <a:t>12.W.3.C. references the Language Usage Strand. The Writing strand works collaboratively with the Language Usage Strand (formerly part of the writing strand), which is new to the 2024 English Standards of Learning. The Language Usage Strand includes the grade level expectations for grammar and usage and should be applied to both writing and speaking.</a:t>
            </a:r>
            <a:endParaRPr lang="en-US" dirty="0">
              <a:cs typeface="Calibri"/>
            </a:endParaRPr>
          </a:p>
          <a:p>
            <a:pPr>
              <a:lnSpc>
                <a:spcPct val="107000"/>
              </a:lnSpc>
            </a:pP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33</a:t>
            </a:fld>
            <a:endParaRPr lang="en-US"/>
          </a:p>
        </p:txBody>
      </p:sp>
    </p:spTree>
    <p:extLst>
      <p:ext uri="{BB962C8B-B14F-4D97-AF65-F5344CB8AC3E}">
        <p14:creationId xmlns:p14="http://schemas.microsoft.com/office/powerpoint/2010/main" val="3636998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Language Usage Strand is new to the 2024 English Standards of Learning.  These standards house the grade level expectations for grammar and usage when applied to speaking and writing. These standards grow in content and rigor across the grade levels. This strand was formerly a part of the Writing strand.</a:t>
            </a:r>
          </a:p>
        </p:txBody>
      </p:sp>
      <p:sp>
        <p:nvSpPr>
          <p:cNvPr id="4" name="Slide Number Placeholder 3"/>
          <p:cNvSpPr>
            <a:spLocks noGrp="1"/>
          </p:cNvSpPr>
          <p:nvPr>
            <p:ph type="sldNum" sz="quarter" idx="5"/>
          </p:nvPr>
        </p:nvSpPr>
        <p:spPr/>
        <p:txBody>
          <a:bodyPr/>
          <a:lstStyle/>
          <a:p>
            <a:fld id="{40DDDA28-A9E5-470C-8A90-D17729306CEC}" type="slidenum">
              <a:rPr lang="en-US" smtClean="0"/>
              <a:t>34</a:t>
            </a:fld>
            <a:endParaRPr lang="en-US"/>
          </a:p>
        </p:txBody>
      </p:sp>
    </p:spTree>
    <p:extLst>
      <p:ext uri="{BB962C8B-B14F-4D97-AF65-F5344CB8AC3E}">
        <p14:creationId xmlns:p14="http://schemas.microsoft.com/office/powerpoint/2010/main" val="4228402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focus for 12 Language Usage is the use of conventions of Standard English when speaking and writing, differentiating between contexts that call for formal English and situations where informal discourse is more appropriate. This strand contains the grammar and mechanics expectations for grade twelve.</a:t>
            </a:r>
          </a:p>
          <a:p>
            <a:pPr>
              <a:defRPr/>
            </a:pPr>
            <a:endParaRPr lang="en-US" dirty="0">
              <a:cs typeface="Calibri"/>
            </a:endParaRPr>
          </a:p>
          <a:p>
            <a:pPr>
              <a:defRPr/>
            </a:pPr>
            <a:r>
              <a:rPr lang="en-US" dirty="0"/>
              <a:t>This strand addresses skills that were previously in the 12.7 Standard in the 2017 English Standards of Learning. The revisions address skills identified in various sub-strands of the 12.7 standard. </a:t>
            </a:r>
          </a:p>
          <a:p>
            <a:pPr>
              <a:defRPr/>
            </a:pPr>
            <a:endParaRPr lang="en-US" dirty="0"/>
          </a:p>
          <a:p>
            <a:pPr>
              <a:lnSpc>
                <a:spcPct val="107000"/>
              </a:lnSpc>
              <a:defRPr/>
            </a:pPr>
            <a:r>
              <a:rPr lang="en-US" dirty="0"/>
              <a:t>Many of the standards in 2024 provide additional clarity to the skill and increase the rigor. For example,</a:t>
            </a:r>
            <a:endParaRPr lang="en-US" dirty="0">
              <a:cs typeface="Calibri"/>
            </a:endParaRPr>
          </a:p>
          <a:p>
            <a:pPr>
              <a:defRPr/>
            </a:pPr>
            <a:r>
              <a:rPr lang="en" dirty="0"/>
              <a:t>12.LU.1.</a:t>
            </a:r>
            <a:r>
              <a:rPr lang="en-US" dirty="0"/>
              <a:t> contains the grammar expectations; </a:t>
            </a:r>
            <a:r>
              <a:rPr lang="en" dirty="0"/>
              <a:t>12.LU.1.A. adds clarity to 2017 12.7a and specifies the types of various clauses and their effect when speaking and writing.</a:t>
            </a:r>
            <a:r>
              <a:rPr lang="en-US" dirty="0"/>
              <a:t> </a:t>
            </a:r>
            <a:endParaRPr lang="en" dirty="0">
              <a:cs typeface="Calibri" panose="020F0502020204030204"/>
            </a:endParaRPr>
          </a:p>
          <a:p>
            <a:pPr>
              <a:lnSpc>
                <a:spcPct val="107000"/>
              </a:lnSpc>
            </a:pPr>
            <a:endParaRPr lang="en-US" dirty="0">
              <a:cs typeface="Calibri" panose="020F0502020204030204"/>
            </a:endParaRPr>
          </a:p>
          <a:p>
            <a:pPr marL="285750" indent="-285750">
              <a:buFont typeface="Arial,Sans-Serif"/>
              <a:buChar char="•"/>
            </a:pP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35</a:t>
            </a:fld>
            <a:endParaRPr lang="en-US"/>
          </a:p>
        </p:txBody>
      </p:sp>
    </p:spTree>
    <p:extLst>
      <p:ext uri="{BB962C8B-B14F-4D97-AF65-F5344CB8AC3E}">
        <p14:creationId xmlns:p14="http://schemas.microsoft.com/office/powerpoint/2010/main" val="785916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Language Usage 2 emphasizes the mechanical conventions of writing.</a:t>
            </a:r>
          </a:p>
          <a:p>
            <a:endParaRPr lang="en-US"/>
          </a:p>
          <a:p>
            <a:r>
              <a:rPr lang="en-US"/>
              <a:t>This strand addresses skills that were previously in the 12.7 Standards in the 2017 English Standards of Learning. Revisions to the 2024 English Standards of Learning provide additional clarity to the skill and increase the rigor. For example, </a:t>
            </a:r>
            <a:r>
              <a:rPr lang="en"/>
              <a:t>12.LU.2.A. aligns to 2017 12.7a and adds the use of a style manual to apply rules for punctuation and formatting of direct quotes.</a:t>
            </a:r>
            <a:r>
              <a:rPr lang="en-US"/>
              <a:t> </a:t>
            </a:r>
            <a:endParaRPr lang="en">
              <a:cs typeface="Calibri" panose="020F0502020204030204"/>
            </a:endParaRPr>
          </a:p>
          <a:p>
            <a:endParaRPr lang="en-US"/>
          </a:p>
          <a:p>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36</a:t>
            </a:fld>
            <a:endParaRPr lang="en-US"/>
          </a:p>
        </p:txBody>
      </p:sp>
    </p:spTree>
    <p:extLst>
      <p:ext uri="{BB962C8B-B14F-4D97-AF65-F5344CB8AC3E}">
        <p14:creationId xmlns:p14="http://schemas.microsoft.com/office/powerpoint/2010/main" val="397752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now dig deeper into the Communication and Multimodal Literacies Strand. The Communication and Multimodal Literacies strand is now organized into four categories: Communication, Listening, and Collaboration, Speaking and Presentation of Ideas, Integrating Multimodal Literacies, and Examining Media Messages.</a:t>
            </a: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37</a:t>
            </a:fld>
            <a:endParaRPr lang="en-US"/>
          </a:p>
        </p:txBody>
      </p:sp>
    </p:spTree>
    <p:extLst>
      <p:ext uri="{BB962C8B-B14F-4D97-AF65-F5344CB8AC3E}">
        <p14:creationId xmlns:p14="http://schemas.microsoft.com/office/powerpoint/2010/main" val="2253738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Grade 12 Communication and Multimodal Literacies emphasizes the development of </a:t>
            </a:r>
            <a:r>
              <a:rPr lang="en-US" sz="1200" b="0" kern="1200" dirty="0">
                <a:solidFill>
                  <a:schemeClr val="dk1"/>
                </a:solidFill>
                <a:effectLst/>
                <a:latin typeface="+mn-lt"/>
                <a:ea typeface="+mn-ea"/>
                <a:cs typeface="+mn-cs"/>
              </a:rPr>
              <a:t>effective oral communication and collaboration skills to build a community of learners that process, understand, and interpret content together.</a:t>
            </a:r>
          </a:p>
          <a:p>
            <a:endParaRPr lang="en-US" dirty="0">
              <a:cs typeface="Calibri"/>
            </a:endParaRPr>
          </a:p>
          <a:p>
            <a:r>
              <a:rPr lang="en-US" dirty="0"/>
              <a:t>This strand addresses skills that were previously in the 12.1 and 12.2 Standards in the 2017 English Standards of Learning. Many of the revisions address skills identified in various sub-strands of the 12.1 and 12.2 standard. </a:t>
            </a:r>
            <a:endParaRPr lang="en-US" dirty="0">
              <a:cs typeface="Calibri"/>
            </a:endParaRPr>
          </a:p>
          <a:p>
            <a:endParaRPr lang="en-US" dirty="0"/>
          </a:p>
          <a:p>
            <a:pPr>
              <a:lnSpc>
                <a:spcPct val="107000"/>
              </a:lnSpc>
            </a:pPr>
            <a:r>
              <a:rPr lang="en-US" dirty="0"/>
              <a:t>Many of the standards in 2024 provide additional clarity to the skill and increase the rigor. For example,</a:t>
            </a:r>
            <a:endParaRPr lang="en-US" dirty="0">
              <a:cs typeface="Calibri"/>
            </a:endParaRPr>
          </a:p>
          <a:p>
            <a:r>
              <a:rPr lang="en-US" dirty="0">
                <a:cs typeface="+mn-lt"/>
              </a:rPr>
              <a:t>12.C.1, Communication, Listening, and Collaboration, focuses on skills needed for respectful, collaborative discussion of grade level content, such as facilitation and contribution to discussions through the use of actively listening strategies and purposeful speaking. Students will learn to work as effective team members through flexibility, compromise, and consensus. They will also use multimodal tools for presentations, and evaluate presentations.</a:t>
            </a:r>
            <a:r>
              <a:rPr lang="en-US" dirty="0"/>
              <a:t> </a:t>
            </a:r>
            <a:r>
              <a:rPr lang="en" dirty="0"/>
              <a:t>12.C.1.A.iv. aligns to 2017 12.1a and includes developing presentation content that is appropriate for the topic and purpose.</a:t>
            </a:r>
            <a:r>
              <a:rPr lang="en-US" dirty="0"/>
              <a:t> </a:t>
            </a:r>
            <a:r>
              <a:rPr lang="en" dirty="0"/>
              <a:t>12.C.1.A.v. adds clarity to 2017 12.1e and 12.1g by providing examples of how to evaluate the content of presentations.</a:t>
            </a:r>
            <a:r>
              <a:rPr lang="en-US" dirty="0"/>
              <a:t> </a:t>
            </a:r>
            <a:br>
              <a:rPr lang="en-US" dirty="0">
                <a:cs typeface="+mn-lt"/>
              </a:rPr>
            </a:br>
            <a:endParaRPr lang="en-US" dirty="0">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endParaRPr lang="en-US" dirty="0">
              <a:cs typeface="+mn-lt"/>
            </a:endParaRPr>
          </a:p>
          <a:p>
            <a:br>
              <a:rPr lang="en-US" dirty="0">
                <a:cs typeface="+mn-lt"/>
              </a:rPr>
            </a:br>
            <a:endParaRPr lang="en-US" dirty="0"/>
          </a:p>
          <a:p>
            <a:endParaRPr lang="en-US" dirty="0">
              <a:cs typeface="+mn-lt"/>
            </a:endParaRPr>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38</a:t>
            </a:fld>
            <a:endParaRPr lang="en-US"/>
          </a:p>
        </p:txBody>
      </p:sp>
    </p:spTree>
    <p:extLst>
      <p:ext uri="{BB962C8B-B14F-4D97-AF65-F5344CB8AC3E}">
        <p14:creationId xmlns:p14="http://schemas.microsoft.com/office/powerpoint/2010/main" val="2085192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Communication 2, Speaking and Presentation of Ideas, focuses on students building skills around speaking and presenting ideas, explicitly stating expectations to incorporate formal and informal presentations and discussions.</a:t>
            </a:r>
            <a:endParaRPr lang="en-US" dirty="0">
              <a:cs typeface="Calibri" panose="020F0502020204030204"/>
            </a:endParaRPr>
          </a:p>
          <a:p>
            <a:endParaRPr lang="en-US" dirty="0">
              <a:cs typeface="Calibri" panose="020F0502020204030204"/>
            </a:endParaRPr>
          </a:p>
          <a:p>
            <a:r>
              <a:rPr lang="en-US" dirty="0"/>
              <a:t>This strand addresses skills that were previously in the 12.1 and 12.2 Standards in the 2017 English Standards of Learning. Many of the revisions address skills identified in various sub-strands of the 12.1 and 12.2 standard. </a:t>
            </a:r>
          </a:p>
          <a:p>
            <a:endParaRPr lang="en-US" dirty="0"/>
          </a:p>
          <a:p>
            <a:pPr>
              <a:lnSpc>
                <a:spcPct val="107000"/>
              </a:lnSpc>
            </a:pPr>
            <a:r>
              <a:rPr lang="en-US" dirty="0"/>
              <a:t>Many of the standards in 2024 provide additional clarity to the skill and increase the rigor. For example, </a:t>
            </a:r>
            <a:r>
              <a:rPr lang="en" dirty="0"/>
              <a:t>12.C.2.A.iii. adds clarity to 12.1e by detailing the purpose for using rhetorical devices when speaking.</a:t>
            </a:r>
            <a:r>
              <a:rPr lang="en-US" dirty="0"/>
              <a:t> </a:t>
            </a:r>
            <a:r>
              <a:rPr lang="en" dirty="0"/>
              <a:t>12.C.2.A.iv. aligns with 2017 12.1d and incorporates use of counter arguments and rebuttals as appropriate when anticipating counterclaims or opposing perspectives.</a:t>
            </a:r>
            <a:r>
              <a:rPr lang="en-US" dirty="0"/>
              <a:t> </a:t>
            </a:r>
            <a:endParaRPr lang="en-US" dirty="0">
              <a:cs typeface="Calibri" panose="020F0502020204030204"/>
            </a:endParaRPr>
          </a:p>
          <a:p>
            <a:r>
              <a:rPr lang="en" dirty="0"/>
              <a:t>12.C.2.A.vi. clarifies 2017 12.1g by providing ways to evaluate the effectiveness of presentations, including addressing the strengths/weaknesses in evidence and reasoning.</a:t>
            </a:r>
            <a:endParaRPr lang="en-US" dirty="0">
              <a:cs typeface="Calibri" panose="020F0502020204030204"/>
            </a:endParaRPr>
          </a:p>
          <a:p>
            <a:endParaRPr lang="en" dirty="0"/>
          </a:p>
          <a:p>
            <a:r>
              <a:rPr lang="en-US" dirty="0"/>
              <a:t>The emphasis of 12.C.2. is on the development of skills needed to report orally, to include selecting the appropriate mode and purpose for audience to determine diction and tone. Students will employ listening and speaking strategies, and rhetorical techniques as appropriate to the message. Alternate perspectives and claims will be addressed, and content will be evaluated for organization and effectiveness.</a:t>
            </a:r>
          </a:p>
        </p:txBody>
      </p:sp>
      <p:sp>
        <p:nvSpPr>
          <p:cNvPr id="4" name="Slide Number Placeholder 3"/>
          <p:cNvSpPr>
            <a:spLocks noGrp="1"/>
          </p:cNvSpPr>
          <p:nvPr>
            <p:ph type="sldNum" sz="quarter" idx="5"/>
          </p:nvPr>
        </p:nvSpPr>
        <p:spPr/>
        <p:txBody>
          <a:bodyPr/>
          <a:lstStyle/>
          <a:p>
            <a:fld id="{40DDDA28-A9E5-470C-8A90-D17729306CEC}" type="slidenum">
              <a:rPr lang="en-US" smtClean="0"/>
              <a:t>39</a:t>
            </a:fld>
            <a:endParaRPr lang="en-US"/>
          </a:p>
        </p:txBody>
      </p:sp>
    </p:spTree>
    <p:extLst>
      <p:ext uri="{BB962C8B-B14F-4D97-AF65-F5344CB8AC3E}">
        <p14:creationId xmlns:p14="http://schemas.microsoft.com/office/powerpoint/2010/main" val="192822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spring of 2024 VDOE staff is partnering with teams of teachers and specialists to develop and provide support documents, such as this power point, around the 2024 English Standards of Learning.  The goal of these documents is to provide clarity around the revisions and highlight the changes between the 2017 and 2024 standards. </a:t>
            </a:r>
            <a:br>
              <a:rPr lang="en-US" dirty="0">
                <a:cs typeface="+mn-lt"/>
              </a:rPr>
            </a:br>
            <a:endParaRPr lang="en-US" dirty="0"/>
          </a:p>
          <a:p>
            <a:r>
              <a:rPr lang="en-US" dirty="0"/>
              <a:t>In the summer of 2024 VDOE staff will support divisions with professional learning through symposiums across the Commonwealth. </a:t>
            </a:r>
            <a:br>
              <a:rPr lang="en-US" dirty="0">
                <a:cs typeface="+mn-lt"/>
              </a:rPr>
            </a:br>
            <a:endParaRPr lang="en-US" dirty="0"/>
          </a:p>
          <a:p>
            <a:r>
              <a:rPr lang="en-US" dirty="0"/>
              <a:t>In the 2024-2025 school year, instruction will align fully to the 2024 English Standards of Learning and the VDOE will continue to develop resources to support divisions and teachers with implementation.  This roll out is done purposefully to align with the Virginia Literacy Act of 2022. </a:t>
            </a: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a:t>
            </a:fld>
            <a:endParaRPr lang="en-US"/>
          </a:p>
        </p:txBody>
      </p:sp>
    </p:spTree>
    <p:extLst>
      <p:ext uri="{BB962C8B-B14F-4D97-AF65-F5344CB8AC3E}">
        <p14:creationId xmlns:p14="http://schemas.microsoft.com/office/powerpoint/2010/main" val="226826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 Communication 3 focuses on Integrating Multimodal Literacies, highlighting skills needed for presentations and pieces. </a:t>
            </a:r>
            <a:endParaRPr lang="en-US">
              <a:cs typeface="Calibri" panose="020F0502020204030204"/>
            </a:endParaRPr>
          </a:p>
          <a:p>
            <a:endParaRPr lang="en-US">
              <a:cs typeface="Calibri" panose="020F0502020204030204"/>
            </a:endParaRPr>
          </a:p>
          <a:p>
            <a:r>
              <a:rPr lang="en-US"/>
              <a:t>This strand addresses skills that were previously in the 12.1 and 12.2 Standards in the 2017 English Standards of Learning, adding clarity to the skill and increasing the rigor. For example, </a:t>
            </a:r>
            <a:r>
              <a:rPr lang="en"/>
              <a:t>12.C.3.</a:t>
            </a:r>
            <a:r>
              <a:rPr lang="en-US"/>
              <a:t>A. aligns with 2017 12.1 and specifies creating and delivering presentations both collaboratively and individually for various purposes and audiences. </a:t>
            </a:r>
            <a:r>
              <a:rPr lang="en"/>
              <a:t>12.C.3.C. aligns with 2017 12.2f and specifies the purpose for synthesizing multiple streams of information on a similar topic.</a:t>
            </a:r>
            <a:endParaRPr lang="en-US">
              <a:cs typeface="Calibri"/>
            </a:endParaRPr>
          </a:p>
          <a:p>
            <a:endParaRPr lang="en-US">
              <a:cs typeface="Calibri"/>
            </a:endParaRPr>
          </a:p>
          <a:p>
            <a:endParaRPr lang="en-US"/>
          </a:p>
          <a:p>
            <a:endParaRPr lang="en-US"/>
          </a:p>
          <a:p>
            <a:br>
              <a:rPr lang="en-US">
                <a:cs typeface="+mn-lt"/>
              </a:rPr>
            </a:br>
            <a:endParaRPr lang="en-US"/>
          </a:p>
          <a:p>
            <a:br>
              <a:rPr lang="en-US">
                <a:cs typeface="+mn-lt"/>
              </a:rPr>
            </a:br>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40</a:t>
            </a:fld>
            <a:endParaRPr lang="en-US"/>
          </a:p>
        </p:txBody>
      </p:sp>
    </p:spTree>
    <p:extLst>
      <p:ext uri="{BB962C8B-B14F-4D97-AF65-F5344CB8AC3E}">
        <p14:creationId xmlns:p14="http://schemas.microsoft.com/office/powerpoint/2010/main" val="1512661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12.C.4., Examining Media Messages, analyzes sources and viewpoints of publications, critiques media messages for purpose and audience; analyzes visual and verbal media messages for content, intent, and effectiveness; analyzes the use of values and viewpoints to influence the audience; and analyzes cause-and- effect relationship between media and public opinion.</a:t>
            </a:r>
          </a:p>
          <a:p>
            <a:endParaRPr lang="en-US" dirty="0">
              <a:cs typeface="+mn-lt"/>
            </a:endParaRPr>
          </a:p>
          <a:p>
            <a:r>
              <a:rPr lang="en-US" dirty="0"/>
              <a:t>12.C.4. addresses skills that were previously in the 12.1 and 12.2 standards in the 2017 English Standards of Learning. Revisions address skills identified in various sub-strands of 12.1 and 12.2. For instance, </a:t>
            </a:r>
            <a:r>
              <a:rPr lang="en" dirty="0"/>
              <a:t>12.C.4. clarifies how to examine, describe, analyze, and evaluate media messages.</a:t>
            </a:r>
            <a:endParaRPr lang="en-US" dirty="0">
              <a:cs typeface="Calibri"/>
            </a:endParaRPr>
          </a:p>
          <a:p>
            <a:pPr>
              <a:lnSpc>
                <a:spcPct val="107000"/>
              </a:lnSpc>
            </a:pPr>
            <a:endParaRPr lang="en-US" dirty="0">
              <a:cs typeface="Calibri"/>
            </a:endParaRPr>
          </a:p>
          <a:p>
            <a:endParaRPr lang="en-US" dirty="0">
              <a:cs typeface="Calibri"/>
            </a:endParaRPr>
          </a:p>
          <a:p>
            <a:endParaRPr lang="en-US" dirty="0">
              <a:cs typeface="Calibri"/>
            </a:endParaRPr>
          </a:p>
          <a:p>
            <a:br>
              <a:rPr lang="en-US" dirty="0">
                <a:cs typeface="+mn-lt"/>
              </a:rPr>
            </a:br>
            <a:endParaRPr lang="en-US" dirty="0"/>
          </a:p>
          <a:p>
            <a:br>
              <a:rPr lang="en-US" dirty="0">
                <a:cs typeface="+mn-lt"/>
              </a:rPr>
            </a:br>
            <a:endParaRPr lang="en-US" dirty="0"/>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41</a:t>
            </a:fld>
            <a:endParaRPr lang="en-US"/>
          </a:p>
        </p:txBody>
      </p:sp>
    </p:spTree>
    <p:extLst>
      <p:ext uri="{BB962C8B-B14F-4D97-AF65-F5344CB8AC3E}">
        <p14:creationId xmlns:p14="http://schemas.microsoft.com/office/powerpoint/2010/main" val="1501479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finish by looking at the Research Strand. The focus of this strand is conducting research and reading conceptually related texts for a variety of purposes. </a:t>
            </a:r>
          </a:p>
          <a:p>
            <a:endParaRPr lang="en-US"/>
          </a:p>
          <a:p>
            <a:r>
              <a:rPr lang="en-US"/>
              <a:t>The Research strand has been organized into one category: Evaluation and Synthesis of Information. </a:t>
            </a:r>
          </a:p>
        </p:txBody>
      </p:sp>
      <p:sp>
        <p:nvSpPr>
          <p:cNvPr id="4" name="Slide Number Placeholder 3"/>
          <p:cNvSpPr>
            <a:spLocks noGrp="1"/>
          </p:cNvSpPr>
          <p:nvPr>
            <p:ph type="sldNum" sz="quarter" idx="5"/>
          </p:nvPr>
        </p:nvSpPr>
        <p:spPr/>
        <p:txBody>
          <a:bodyPr/>
          <a:lstStyle/>
          <a:p>
            <a:fld id="{40DDDA28-A9E5-470C-8A90-D17729306CEC}" type="slidenum">
              <a:rPr lang="en-US" smtClean="0"/>
              <a:t>42</a:t>
            </a:fld>
            <a:endParaRPr lang="en-US"/>
          </a:p>
        </p:txBody>
      </p:sp>
    </p:spTree>
    <p:extLst>
      <p:ext uri="{BB962C8B-B14F-4D97-AF65-F5344CB8AC3E}">
        <p14:creationId xmlns:p14="http://schemas.microsoft.com/office/powerpoint/2010/main" val="2249129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Grade 12 Research focuses on students conducting research and reading a series of conceptually related texts on selected topics to build knowledge on grade-twelve content, texts, and areas prompted by student interest.   </a:t>
            </a:r>
          </a:p>
          <a:p>
            <a:endParaRPr lang="en-US">
              <a:solidFill>
                <a:srgbClr val="000000"/>
              </a:solidFill>
            </a:endParaRPr>
          </a:p>
          <a:p>
            <a:r>
              <a:rPr lang="en-US">
                <a:solidFill>
                  <a:srgbClr val="000000"/>
                </a:solidFill>
              </a:rPr>
              <a:t>This strand addresses skills that were previously in the 12.8 Standard in the 2017 English Standards of Learning. Many of the revisions address skills identified in various sub-strands of the 12.8 standard. </a:t>
            </a:r>
          </a:p>
          <a:p>
            <a:endParaRPr lang="en-US">
              <a:solidFill>
                <a:srgbClr val="000000"/>
              </a:solidFill>
            </a:endParaRPr>
          </a:p>
          <a:p>
            <a:pPr>
              <a:lnSpc>
                <a:spcPct val="107000"/>
              </a:lnSpc>
            </a:pPr>
            <a:r>
              <a:rPr lang="en-US">
                <a:solidFill>
                  <a:srgbClr val="000000"/>
                </a:solidFill>
              </a:rPr>
              <a:t>Many of the standards in 2024 provide additional clarity to the skill and increase the rigor. For example, 12.R.1. focuses on Evaluation and Synthesis of Information by focusing student research to use conceptually related texts when conducting research prompted by student interest; </a:t>
            </a:r>
            <a:r>
              <a:rPr lang="en"/>
              <a:t>12.R.1.C. aligns with 2017 12.8c and specifies objectively evaluating primary and secondary sources while researching and provides guidance on how to evaluate these sources.</a:t>
            </a:r>
            <a:r>
              <a:rPr lang="en-US"/>
              <a:t> </a:t>
            </a:r>
            <a:endParaRPr lang="en-US">
              <a:cs typeface="Calibri"/>
            </a:endParaRPr>
          </a:p>
          <a:p>
            <a:endParaRPr lang="en-US">
              <a:solidFill>
                <a:srgbClr val="5B9BD5"/>
              </a:solidFill>
              <a:cs typeface="Calibri"/>
            </a:endParaRPr>
          </a:p>
          <a:p>
            <a:endParaRPr lang="en-US">
              <a:solidFill>
                <a:srgbClr val="5B9BD5"/>
              </a:solidFill>
              <a:cs typeface="Calibri"/>
            </a:endParaRPr>
          </a:p>
          <a:p>
            <a:endParaRPr lang="en-US">
              <a:solidFill>
                <a:srgbClr val="5B9BD5"/>
              </a:solidFill>
            </a:endParaRPr>
          </a:p>
          <a:p>
            <a:br>
              <a:rPr lang="en-US">
                <a:cs typeface="+mn-lt"/>
              </a:rPr>
            </a:br>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br>
              <a:rPr lang="en-US">
                <a:cs typeface="+mn-lt"/>
              </a:rPr>
            </a:br>
            <a:endParaRPr lang="en-US">
              <a:solidFill>
                <a:srgbClr val="5B9BD5"/>
              </a:solidFill>
            </a:endParaRPr>
          </a:p>
          <a:p>
            <a:endParaRPr lang="en-US">
              <a:solidFill>
                <a:srgbClr val="5B9BD5"/>
              </a:solidFill>
            </a:endParaRPr>
          </a:p>
          <a:p>
            <a:endParaRPr lang="en-US">
              <a:solidFill>
                <a:srgbClr val="5B9BD5"/>
              </a:solidFill>
              <a:latin typeface="Calibri"/>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43</a:t>
            </a:fld>
            <a:endParaRPr lang="en-US"/>
          </a:p>
        </p:txBody>
      </p:sp>
    </p:spTree>
    <p:extLst>
      <p:ext uri="{BB962C8B-B14F-4D97-AF65-F5344CB8AC3E}">
        <p14:creationId xmlns:p14="http://schemas.microsoft.com/office/powerpoint/2010/main" val="2153143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Research focuses on students conducting research and reading a series of conceptually related texts on selected topics to build knowledge on grade-twelve content, texts, and areas prompted by student interest.   </a:t>
            </a:r>
          </a:p>
          <a:p>
            <a:endParaRPr lang="en-US" dirty="0"/>
          </a:p>
          <a:p>
            <a:pPr>
              <a:lnSpc>
                <a:spcPct val="107000"/>
              </a:lnSpc>
            </a:pPr>
            <a:r>
              <a:rPr lang="en" dirty="0"/>
              <a:t>12.R.1.H. aligns with 2017 12.8f and includes ethical use of all sources, including the Internet, Artificial Intelligence, and new technologies as they develop.</a:t>
            </a:r>
            <a:r>
              <a:rPr lang="en-US" dirty="0"/>
              <a:t> </a:t>
            </a:r>
          </a:p>
          <a:p>
            <a:pPr>
              <a:lnSpc>
                <a:spcPct val="107000"/>
              </a:lnSpc>
            </a:pPr>
            <a:endParaRPr lang="en-US" dirty="0">
              <a:cs typeface="Calibri"/>
            </a:endParaRPr>
          </a:p>
          <a:p>
            <a:pPr>
              <a:lnSpc>
                <a:spcPct val="107000"/>
              </a:lnSpc>
            </a:pPr>
            <a:r>
              <a:rPr lang="en-US" dirty="0"/>
              <a:t>The 2024 Standards of Learning are organized to provide more explicit, precise guidelines for the content.</a:t>
            </a:r>
            <a:endParaRPr lang="en-US" dirty="0">
              <a:cs typeface="Calibri"/>
            </a:endParaRPr>
          </a:p>
        </p:txBody>
      </p:sp>
      <p:sp>
        <p:nvSpPr>
          <p:cNvPr id="4" name="Slide Number Placeholder 3"/>
          <p:cNvSpPr>
            <a:spLocks noGrp="1"/>
          </p:cNvSpPr>
          <p:nvPr>
            <p:ph type="sldNum" sz="quarter" idx="5"/>
          </p:nvPr>
        </p:nvSpPr>
        <p:spPr/>
        <p:txBody>
          <a:bodyPr/>
          <a:lstStyle/>
          <a:p>
            <a:fld id="{40DDDA28-A9E5-470C-8A90-D17729306CEC}" type="slidenum">
              <a:rPr lang="en-US" smtClean="0"/>
              <a:t>44</a:t>
            </a:fld>
            <a:endParaRPr lang="en-US"/>
          </a:p>
        </p:txBody>
      </p:sp>
    </p:spTree>
    <p:extLst>
      <p:ext uri="{BB962C8B-B14F-4D97-AF65-F5344CB8AC3E}">
        <p14:creationId xmlns:p14="http://schemas.microsoft.com/office/powerpoint/2010/main" val="121004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2024 English Standards of Learning will raise academic expectations for students and schools. They are designed to provide a clear and vertically coherent set skills that spiral up and increase in depth as students progress through K-12. </a:t>
            </a:r>
          </a:p>
          <a:p>
            <a:endParaRPr lang="en-US">
              <a:solidFill>
                <a:srgbClr val="000000"/>
              </a:solidFill>
            </a:endParaRPr>
          </a:p>
          <a:p>
            <a:r>
              <a:rPr lang="en-US" dirty="0">
                <a:solidFill>
                  <a:srgbClr val="000000"/>
                </a:solidFill>
              </a:rPr>
              <a:t>The development and focus on Developing Skilled Readers and Build Reading Stamina will ensure that every students is equi</a:t>
            </a:r>
            <a:r>
              <a:rPr lang="en-US" dirty="0">
                <a:cs typeface="Calibri"/>
              </a:rPr>
              <a:t>pped access to educational experiences that prepare them for their postsecondary opportunities. </a:t>
            </a:r>
          </a:p>
          <a:p>
            <a:endParaRPr lang="en-US">
              <a:cs typeface="Calibri"/>
            </a:endParaRPr>
          </a:p>
          <a:p>
            <a:r>
              <a:rPr lang="en-US" dirty="0">
                <a:cs typeface="Calibri"/>
              </a:rPr>
              <a:t>The 2024 English Standards of Learning offer clear and cohesive academic standards that allow for common experiences and expectations across the commonwealth.</a:t>
            </a:r>
          </a:p>
        </p:txBody>
      </p:sp>
      <p:sp>
        <p:nvSpPr>
          <p:cNvPr id="4" name="Slide Number Placeholder 3"/>
          <p:cNvSpPr>
            <a:spLocks noGrp="1"/>
          </p:cNvSpPr>
          <p:nvPr>
            <p:ph type="sldNum" sz="quarter" idx="5"/>
          </p:nvPr>
        </p:nvSpPr>
        <p:spPr/>
        <p:txBody>
          <a:bodyPr/>
          <a:lstStyle/>
          <a:p>
            <a:fld id="{40DDDA28-A9E5-470C-8A90-D17729306CEC}" type="slidenum">
              <a:rPr lang="en-US" smtClean="0"/>
              <a:t>45</a:t>
            </a:fld>
            <a:endParaRPr lang="en-US"/>
          </a:p>
        </p:txBody>
      </p:sp>
    </p:spTree>
    <p:extLst>
      <p:ext uri="{BB962C8B-B14F-4D97-AF65-F5344CB8AC3E}">
        <p14:creationId xmlns:p14="http://schemas.microsoft.com/office/powerpoint/2010/main" val="3123382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Additional supports around the 2024 English Standards of Learning will be provided throughout the spring and summer of 2024.  If you have questions, please reach out to the VDOE English Team.  </a:t>
            </a:r>
          </a:p>
        </p:txBody>
      </p:sp>
      <p:sp>
        <p:nvSpPr>
          <p:cNvPr id="4" name="Slide Number Placeholder 3"/>
          <p:cNvSpPr>
            <a:spLocks noGrp="1"/>
          </p:cNvSpPr>
          <p:nvPr>
            <p:ph type="sldNum" sz="quarter" idx="5"/>
          </p:nvPr>
        </p:nvSpPr>
        <p:spPr/>
        <p:txBody>
          <a:bodyPr/>
          <a:lstStyle/>
          <a:p>
            <a:fld id="{40DDDA28-A9E5-470C-8A90-D17729306CEC}" type="slidenum">
              <a:rPr lang="en-US" smtClean="0"/>
              <a:t>46</a:t>
            </a:fld>
            <a:endParaRPr lang="en-US"/>
          </a:p>
        </p:txBody>
      </p:sp>
    </p:spTree>
    <p:extLst>
      <p:ext uri="{BB962C8B-B14F-4D97-AF65-F5344CB8AC3E}">
        <p14:creationId xmlns:p14="http://schemas.microsoft.com/office/powerpoint/2010/main" val="430929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standards revisions focused on providing clarity for grade level expectations within the different aspects of literacy development.  </a:t>
            </a:r>
          </a:p>
          <a:p>
            <a:endParaRPr lang="en-US" dirty="0"/>
          </a:p>
          <a:p>
            <a:r>
              <a:rPr lang="en-US" dirty="0"/>
              <a:t>There was an increased emphasis on foundational literacy skills in addition to providing clarity for student expectations at each grade level. This will provide alignment with the requirements of the Virginia Literacy Act. </a:t>
            </a:r>
          </a:p>
          <a:p>
            <a:endParaRPr lang="en-US" dirty="0"/>
          </a:p>
          <a:p>
            <a:r>
              <a:rPr lang="en-US" dirty="0"/>
              <a:t>By adding the Developing Skilled Readers and Building Reading Stamina strand, there is a continued emphasis on text reading and fluency as the student begins to read and comprehend more complex literary and informational text.</a:t>
            </a:r>
            <a:br>
              <a:rPr lang="en-US" dirty="0"/>
            </a:br>
            <a:endParaRPr lang="en-US" dirty="0"/>
          </a:p>
          <a:p>
            <a:r>
              <a:rPr lang="en-US" dirty="0"/>
              <a:t>The 2024 English Standards of Learning provide a comprehensive progression of the content, ensuring developmental appropriateness, increasing support for teachers, clarifying expectations both for teaching and for student learning, and providing connections between the strands in a grade level, as well as how grade level skills build on one another.</a:t>
            </a: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5</a:t>
            </a:fld>
            <a:endParaRPr lang="en-US"/>
          </a:p>
        </p:txBody>
      </p:sp>
    </p:spTree>
    <p:extLst>
      <p:ext uri="{BB962C8B-B14F-4D97-AF65-F5344CB8AC3E}">
        <p14:creationId xmlns:p14="http://schemas.microsoft.com/office/powerpoint/2010/main" val="703842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2024 English Standards of Learning increased in number of strands, from four in 2017 to ten in 2024.  This restructuring of strands was done purposefully to provide additional support around the skills all students need to be strategic readers and writers. </a:t>
            </a:r>
          </a:p>
          <a:p>
            <a:endParaRPr lang="en-US"/>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6</a:t>
            </a:fld>
            <a:endParaRPr lang="en-US"/>
          </a:p>
        </p:txBody>
      </p:sp>
    </p:spTree>
    <p:extLst>
      <p:ext uri="{BB962C8B-B14F-4D97-AF65-F5344CB8AC3E}">
        <p14:creationId xmlns:p14="http://schemas.microsoft.com/office/powerpoint/2010/main" val="148247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10 strands in the 2024 English Standards of Learning has sub-strands.  The sub-strands work as a support by grouping common standards together and providing clarity on what skills and strategies are needed at each grade level. </a:t>
            </a:r>
            <a:br>
              <a:rPr lang="en-US">
                <a:cs typeface="+mn-lt"/>
              </a:rPr>
            </a:br>
            <a:endParaRPr lang="en-US"/>
          </a:p>
          <a:p>
            <a:r>
              <a:rPr lang="en-US"/>
              <a:t>Some of the strands and sub-strands are specific to a certain grade or grade band. For example, in the Foundations of Reading Strand in Kindergarten, there is a sub-strand for Print Concepts. This sub-strand is specific to Kindergarten because that is the grade level where those skills are the focus.  </a:t>
            </a:r>
            <a:endParaRPr lang="en-US">
              <a:cs typeface="Calibri"/>
            </a:endParaRPr>
          </a:p>
          <a:p>
            <a:br>
              <a:rPr lang="en-US">
                <a:cs typeface="+mn-lt"/>
              </a:rPr>
            </a:br>
            <a:r>
              <a:rPr lang="en-US"/>
              <a:t>Please take time to look over the strands and sub-strands for Grade 12. The strands in the Grade 12 2024 English Standards of Learning have sub-strands. We will review the strands and sub-strands for Grade 12 in this presentation.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7</a:t>
            </a:fld>
            <a:endParaRPr lang="en-US"/>
          </a:p>
        </p:txBody>
      </p:sp>
    </p:spTree>
    <p:extLst>
      <p:ext uri="{BB962C8B-B14F-4D97-AF65-F5344CB8AC3E}">
        <p14:creationId xmlns:p14="http://schemas.microsoft.com/office/powerpoint/2010/main" val="4022069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reading the 2024 English Standards of Learning, you will first see the strand name, followed by a number that corresponds to the sub-strand, then a letter to indicate each standard. </a:t>
            </a:r>
            <a:endParaRPr lang="en-US">
              <a:cs typeface="Calibri"/>
            </a:endParaRPr>
          </a:p>
          <a:p>
            <a:endParaRPr lang="en-US">
              <a:cs typeface="+mn-lt"/>
            </a:endParaRPr>
          </a:p>
          <a:p>
            <a:r>
              <a:rPr lang="en-US"/>
              <a:t>For example, in the Reading Information Text strand in 12 there are three sub-strands; Key Ideas and Confirming Details, Craft and Style, and Integration of Concepts.  Under each sub-strand are the standards themselves.  </a:t>
            </a:r>
            <a:br>
              <a:rPr lang="en-US">
                <a:cs typeface="+mn-lt"/>
              </a:rPr>
            </a:br>
            <a:endParaRPr lang="en-US"/>
          </a:p>
          <a:p>
            <a:r>
              <a:rPr lang="en-US"/>
              <a:t>This restructuring of the standards allows teachers to focus on the grade level expectation for each strand and sub-strand and to easily see how the standards build across grade levels.  </a:t>
            </a:r>
            <a:endParaRPr lang="en-US">
              <a:cs typeface="Calibri"/>
            </a:endParaRPr>
          </a:p>
          <a:p>
            <a:br>
              <a:rPr lang="en-US">
                <a:cs typeface="+mn-lt"/>
              </a:rPr>
            </a:br>
            <a:endParaRPr lang="en-US"/>
          </a:p>
        </p:txBody>
      </p:sp>
      <p:sp>
        <p:nvSpPr>
          <p:cNvPr id="4" name="Slide Number Placeholder 3"/>
          <p:cNvSpPr>
            <a:spLocks noGrp="1"/>
          </p:cNvSpPr>
          <p:nvPr>
            <p:ph type="sldNum" sz="quarter" idx="5"/>
          </p:nvPr>
        </p:nvSpPr>
        <p:spPr/>
        <p:txBody>
          <a:bodyPr/>
          <a:lstStyle/>
          <a:p>
            <a:fld id="{40DDDA28-A9E5-470C-8A90-D17729306CEC}" type="slidenum">
              <a:rPr lang="en-US" smtClean="0"/>
              <a:t>8</a:t>
            </a:fld>
            <a:endParaRPr lang="en-US"/>
          </a:p>
        </p:txBody>
      </p:sp>
    </p:spTree>
    <p:extLst>
      <p:ext uri="{BB962C8B-B14F-4D97-AF65-F5344CB8AC3E}">
        <p14:creationId xmlns:p14="http://schemas.microsoft.com/office/powerpoint/2010/main" val="106782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the Grade 12 Crosswalk and Summary of Revisions.  There are four quadrants – The 2017 SOL to the 2024 SOL Numbering, The Parameter Changes/Clarifications (2024 SOL), the Deletions from the grade level, and the Additions to the Grade Level. </a:t>
            </a:r>
          </a:p>
          <a:p>
            <a:endParaRPr lang="en-US" dirty="0">
              <a:cs typeface="+mn-lt"/>
            </a:endParaRPr>
          </a:p>
          <a:p>
            <a:r>
              <a:rPr lang="en-US" dirty="0"/>
              <a:t>(Click1)- In the quadrant for the 2017 Numbering to the 2024 Numbering, you can see how the starting numbering is the 2017 Standards (Click 2) and then moves to the new 2024 Numbering.  This allows you to easily see where the old standards can be found in the new structure of the 2024 standards. </a:t>
            </a:r>
            <a:endParaRPr lang="en-US" dirty="0">
              <a:cs typeface="Calibri"/>
            </a:endParaRPr>
          </a:p>
          <a:p>
            <a:endParaRPr lang="en-US" dirty="0">
              <a:cs typeface="+mn-lt"/>
            </a:endParaRPr>
          </a:p>
          <a:p>
            <a:r>
              <a:rPr lang="en-US" dirty="0"/>
              <a:t>Click 3- In the quadrant for the Parameter Changes/Clarification (2024 SOL)- You can find the New Strands and sub-strand Numbering, along with the standards.(Click 4).  You will see a short clarification for each sub-strand and below what skills are addressed in those standards.  </a:t>
            </a:r>
            <a:endParaRPr lang="en-US" dirty="0">
              <a:cs typeface="Calibri"/>
            </a:endParaRPr>
          </a:p>
          <a:p>
            <a:endParaRPr lang="en-US" dirty="0">
              <a:cs typeface="+mn-lt"/>
            </a:endParaRPr>
          </a:p>
          <a:p>
            <a:r>
              <a:rPr lang="en-US" dirty="0"/>
              <a:t>Click 5- In the Deletion from the Grade Level, you will find 2017 Standards that are no longer addressed in this grade  (Click 6).  If the Standard was moved to a different grade level, that will be listed, or if they are no longer reflected in the 2024 standards, there will be a short explanation. (Click 7) </a:t>
            </a:r>
            <a:endParaRPr lang="en-US" dirty="0">
              <a:cs typeface="Calibri"/>
            </a:endParaRPr>
          </a:p>
          <a:p>
            <a:endParaRPr lang="en-US" dirty="0">
              <a:cs typeface="+mn-lt"/>
            </a:endParaRPr>
          </a:p>
          <a:p>
            <a:r>
              <a:rPr lang="en-US" dirty="0"/>
              <a:t>Click 8- In the Additions to the Grade level, you will see which standards are new to that grade level.  If they were moved from another grade level in the 2017 standards, the grade level will be listed. </a:t>
            </a:r>
            <a:endParaRPr lang="en-US" dirty="0">
              <a:cs typeface="Calibri"/>
            </a:endParaRPr>
          </a:p>
          <a:p>
            <a:br>
              <a:rPr lang="en-US" dirty="0">
                <a:cs typeface="+mn-lt"/>
              </a:rPr>
            </a:br>
            <a:endParaRPr lang="en-US" dirty="0"/>
          </a:p>
        </p:txBody>
      </p:sp>
      <p:sp>
        <p:nvSpPr>
          <p:cNvPr id="4" name="Slide Number Placeholder 3"/>
          <p:cNvSpPr>
            <a:spLocks noGrp="1"/>
          </p:cNvSpPr>
          <p:nvPr>
            <p:ph type="sldNum" sz="quarter" idx="5"/>
          </p:nvPr>
        </p:nvSpPr>
        <p:spPr/>
        <p:txBody>
          <a:bodyPr/>
          <a:lstStyle/>
          <a:p>
            <a:fld id="{40DDDA28-A9E5-470C-8A90-D17729306CEC}" type="slidenum">
              <a:rPr lang="en-US" smtClean="0"/>
              <a:t>9</a:t>
            </a:fld>
            <a:endParaRPr lang="en-US"/>
          </a:p>
        </p:txBody>
      </p:sp>
    </p:spTree>
    <p:extLst>
      <p:ext uri="{BB962C8B-B14F-4D97-AF65-F5344CB8AC3E}">
        <p14:creationId xmlns:p14="http://schemas.microsoft.com/office/powerpoint/2010/main" val="3294712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10D7D0-E191-4C83-8A0F-12414189B1E3}"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Rectangle 7" descr="VDOE Logo"/>
          <p:cNvSpPr/>
          <p:nvPr userDrawn="1"/>
        </p:nvSpPr>
        <p:spPr>
          <a:xfrm>
            <a:off x="2020701" y="919537"/>
            <a:ext cx="10893915" cy="5938463"/>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20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05403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2939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334416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25199"/>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25199"/>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80D8FE-4F26-421C-BC9E-A31C57605D1F}" type="datetime1">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02BAA-C61A-4A39-BDF1-4340D572B82C}" type="slidenum">
              <a:rPr lang="en-US" smtClean="0"/>
              <a:t>‹#›</a:t>
            </a:fld>
            <a:endParaRPr lang="en-US"/>
          </a:p>
        </p:txBody>
      </p:sp>
      <p:sp>
        <p:nvSpPr>
          <p:cNvPr id="11"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383235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859DFB-BBD1-424E-8E61-D0F07BC8954A}" type="datetime1">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02BAA-C61A-4A39-BDF1-4340D572B82C}" type="slidenum">
              <a:rPr lang="en-US" smtClean="0"/>
              <a:t>‹#›</a:t>
            </a:fld>
            <a:endParaRPr lang="en-US"/>
          </a:p>
        </p:txBody>
      </p:sp>
      <p:sp>
        <p:nvSpPr>
          <p:cNvPr id="7"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12666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11DC38-4FAD-4906-B701-8C1D07FFDAE2}" type="datetime1">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431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962E0-DFCC-480B-934F-571908404525}"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611398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168677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DB1A3-8D5C-47DE-BDB0-FBDB82B09CF6}"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Picture Placeholder 2"/>
          <p:cNvSpPr>
            <a:spLocks noGrp="1"/>
          </p:cNvSpPr>
          <p:nvPr>
            <p:ph type="pic" idx="13"/>
          </p:nvPr>
        </p:nvSpPr>
        <p:spPr>
          <a:xfrm>
            <a:off x="5183188" y="3451509"/>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4"/>
          </p:nvPr>
        </p:nvSpPr>
        <p:spPr>
          <a:xfrm>
            <a:off x="8383588" y="3451508"/>
            <a:ext cx="2970212" cy="2259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776831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1"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4C249E-D282-4660-885A-F74A817FB28E}"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81739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5254951" cy="2387600"/>
          </a:xfrm>
        </p:spPr>
        <p:txBody>
          <a:bodyPr anchor="b"/>
          <a:lstStyle>
            <a:lvl1pPr algn="l">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5254951"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2D3C0D-AEE8-4C37-B586-2E02B9B135CF}"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7" name="Rectangle 6" descr="VDOE Logo"/>
          <p:cNvSpPr/>
          <p:nvPr userDrawn="1"/>
        </p:nvSpPr>
        <p:spPr>
          <a:xfrm>
            <a:off x="2020701" y="919537"/>
            <a:ext cx="10893915" cy="5938463"/>
          </a:xfrm>
          <a:prstGeom prst="rect">
            <a:avLst/>
          </a:prstGeom>
          <a:blipFill dpi="0" rotWithShape="1">
            <a:blip r:embed="rId2">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78121" y="5751826"/>
            <a:ext cx="9513869" cy="692497"/>
          </a:xfrm>
          <a:prstGeom prst="rect">
            <a:avLst/>
          </a:prstGeom>
          <a:noFill/>
        </p:spPr>
        <p:txBody>
          <a:bodyPr wrap="square" rtlCol="0">
            <a:spAutoFit/>
          </a:bodyPr>
          <a:lstStyle/>
          <a:p>
            <a:pPr algn="r"/>
            <a:r>
              <a:rPr lang="en-US" sz="3900" b="1">
                <a:solidFill>
                  <a:schemeClr val="tx1">
                    <a:alpha val="7000"/>
                  </a:schemeClr>
                </a:solidFill>
                <a:latin typeface="Trebuchet MS" panose="020B0603020202020204" pitchFamily="34" charset="0"/>
              </a:rPr>
              <a:t>VIRGINIA DEPARTMENT OF EDUCATION</a:t>
            </a:r>
          </a:p>
        </p:txBody>
      </p:sp>
    </p:spTree>
    <p:extLst>
      <p:ext uri="{BB962C8B-B14F-4D97-AF65-F5344CB8AC3E}">
        <p14:creationId xmlns:p14="http://schemas.microsoft.com/office/powerpoint/2010/main" val="11581738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gradFill rotWithShape="1">
          <a:gsLst>
            <a:gs pos="0">
              <a:srgbClr val="3E5B91"/>
            </a:gs>
            <a:gs pos="50000">
              <a:srgbClr val="1A4480"/>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30909"/>
            <a:ext cx="10515600" cy="2387600"/>
          </a:xfrm>
        </p:spPr>
        <p:txBody>
          <a:bodyPr anchor="b"/>
          <a:lstStyle>
            <a:lvl1pPr algn="ctr">
              <a:defRPr sz="6000" cap="small" baseline="0"/>
            </a:lvl1pPr>
          </a:lstStyle>
          <a:p>
            <a:r>
              <a:rPr lang="en-US"/>
              <a:t>Click to edit Master title style</a:t>
            </a:r>
          </a:p>
        </p:txBody>
      </p:sp>
      <p:sp>
        <p:nvSpPr>
          <p:cNvPr id="3" name="Subtitle 2"/>
          <p:cNvSpPr>
            <a:spLocks noGrp="1"/>
          </p:cNvSpPr>
          <p:nvPr>
            <p:ph type="subTitle" idx="1"/>
          </p:nvPr>
        </p:nvSpPr>
        <p:spPr>
          <a:xfrm>
            <a:off x="838200" y="3636221"/>
            <a:ext cx="105156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81799C-EA78-4FD4-8B5A-E18EB096E5C6}"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878497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221612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58930"/>
            <a:ext cx="10515600" cy="4718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0E70-56EB-42D6-915F-EA4C717EB9E4}"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
        <p:nvSpPr>
          <p:cNvPr id="8" name="Text Placeholder 10"/>
          <p:cNvSpPr>
            <a:spLocks noGrp="1"/>
          </p:cNvSpPr>
          <p:nvPr>
            <p:ph type="body" sz="quarter" idx="13" hasCustomPrompt="1"/>
          </p:nvPr>
        </p:nvSpPr>
        <p:spPr>
          <a:xfrm>
            <a:off x="0" y="0"/>
            <a:ext cx="12192000" cy="1323975"/>
          </a:xfrm>
          <a:noFill/>
        </p:spPr>
        <p:txBody>
          <a:bodyPr lIns="822960" tIns="640080">
            <a:normAutofit/>
          </a:bodyPr>
          <a:lstStyle>
            <a:lvl1pPr marL="0" indent="0">
              <a:buNone/>
              <a:defRPr sz="4400" cap="small" baseline="0">
                <a:solidFill>
                  <a:schemeClr val="tx1"/>
                </a:solidFill>
                <a:latin typeface="+mj-lt"/>
              </a:defRPr>
            </a:lvl1pPr>
          </a:lstStyle>
          <a:p>
            <a:pPr lvl="0"/>
            <a:r>
              <a:rPr lang="en-US"/>
              <a:t>Click Here to Edit Master Title</a:t>
            </a:r>
          </a:p>
        </p:txBody>
      </p:sp>
    </p:spTree>
    <p:extLst>
      <p:ext uri="{BB962C8B-B14F-4D97-AF65-F5344CB8AC3E}">
        <p14:creationId xmlns:p14="http://schemas.microsoft.com/office/powerpoint/2010/main" val="408869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3369611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tx1"/>
            </a:gs>
            <a:gs pos="50000">
              <a:srgbClr val="1A4480"/>
            </a:gs>
            <a:gs pos="100000">
              <a:srgbClr val="3E5B9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AC85E-EDEC-42A1-88DA-B1145C21F245}" type="datetime1">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02BAA-C61A-4A39-BDF1-4340D572B82C}" type="slidenum">
              <a:rPr lang="en-US" smtClean="0"/>
              <a:t>‹#›</a:t>
            </a:fld>
            <a:endParaRPr lang="en-US"/>
          </a:p>
        </p:txBody>
      </p:sp>
    </p:spTree>
    <p:extLst>
      <p:ext uri="{BB962C8B-B14F-4D97-AF65-F5344CB8AC3E}">
        <p14:creationId xmlns:p14="http://schemas.microsoft.com/office/powerpoint/2010/main" val="25699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8622"/>
            <a:ext cx="5181600" cy="46283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C96A5-1280-4BBD-93AB-AD67D678B93B}" type="datetime1">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02BAA-C61A-4A39-BDF1-4340D572B82C}" type="slidenum">
              <a:rPr lang="en-US" smtClean="0"/>
              <a:t>‹#›</a:t>
            </a:fld>
            <a:endParaRPr lang="en-US"/>
          </a:p>
        </p:txBody>
      </p:sp>
      <p:sp>
        <p:nvSpPr>
          <p:cNvPr id="9" name="Text Placeholder 10"/>
          <p:cNvSpPr>
            <a:spLocks noGrp="1"/>
          </p:cNvSpPr>
          <p:nvPr>
            <p:ph type="body" sz="quarter" idx="13" hasCustomPrompt="1"/>
          </p:nvPr>
        </p:nvSpPr>
        <p:spPr>
          <a:xfrm>
            <a:off x="0" y="0"/>
            <a:ext cx="12192000" cy="1323975"/>
          </a:xfrm>
          <a:solidFill>
            <a:schemeClr val="tx1"/>
          </a:solidFill>
        </p:spPr>
        <p:txBody>
          <a:bodyPr lIns="822960" tIns="640080">
            <a:normAutofit/>
          </a:bodyPr>
          <a:lstStyle>
            <a:lvl1pPr marL="0" indent="0">
              <a:buNone/>
              <a:defRPr sz="4400" cap="small" baseline="0">
                <a:solidFill>
                  <a:schemeClr val="bg1"/>
                </a:solidFill>
                <a:latin typeface="+mj-lt"/>
              </a:defRPr>
            </a:lvl1pPr>
          </a:lstStyle>
          <a:p>
            <a:pPr lvl="0"/>
            <a:r>
              <a:rPr lang="en-US"/>
              <a:t>Click Here to Edit Master Title</a:t>
            </a:r>
          </a:p>
        </p:txBody>
      </p:sp>
    </p:spTree>
    <p:extLst>
      <p:ext uri="{BB962C8B-B14F-4D97-AF65-F5344CB8AC3E}">
        <p14:creationId xmlns:p14="http://schemas.microsoft.com/office/powerpoint/2010/main" val="59526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F71C4-ABB1-43BF-A1B6-165F4DBACD94}" type="datetime1">
              <a:rPr lang="en-US" smtClean="0"/>
              <a:t>4/30/2024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02BAA-C61A-4A39-BDF1-4340D572B82C}" type="slidenum">
              <a:rPr lang="en-US" smtClean="0"/>
              <a:t>‹#›</a:t>
            </a:fld>
            <a:endParaRPr lang="en-US"/>
          </a:p>
        </p:txBody>
      </p:sp>
    </p:spTree>
    <p:extLst>
      <p:ext uri="{BB962C8B-B14F-4D97-AF65-F5344CB8AC3E}">
        <p14:creationId xmlns:p14="http://schemas.microsoft.com/office/powerpoint/2010/main" val="2468087798"/>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4" r:id="rId3"/>
    <p:sldLayoutId id="2147483686" r:id="rId4"/>
    <p:sldLayoutId id="2147483674" r:id="rId5"/>
    <p:sldLayoutId id="2147483687" r:id="rId6"/>
    <p:sldLayoutId id="2147483675" r:id="rId7"/>
    <p:sldLayoutId id="2147483691" r:id="rId8"/>
    <p:sldLayoutId id="2147483676" r:id="rId9"/>
    <p:sldLayoutId id="2147483689" r:id="rId10"/>
    <p:sldLayoutId id="2147483677" r:id="rId11"/>
    <p:sldLayoutId id="2147483690" r:id="rId12"/>
    <p:sldLayoutId id="2147483678" r:id="rId13"/>
    <p:sldLayoutId id="2147483679" r:id="rId14"/>
    <p:sldLayoutId id="2147483680" r:id="rId15"/>
    <p:sldLayoutId id="2147483681" r:id="rId16"/>
    <p:sldLayoutId id="214748368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rgbClr val="555555"/>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2400" kern="1200">
          <a:solidFill>
            <a:srgbClr val="55555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65000"/>
        <a:buFont typeface="Courier New" panose="02070309020205020404" pitchFamily="49" charset="0"/>
        <a:buChar char="o"/>
        <a:defRPr sz="2000" kern="1200">
          <a:solidFill>
            <a:srgbClr val="55555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55555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800" kern="1200">
          <a:solidFill>
            <a:srgbClr val="5555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8.png"/><Relationship Id="rId5" Type="http://schemas.openxmlformats.org/officeDocument/2006/relationships/hyperlink" Target="mailto:VDOE.English@doe.virginia.gov" TargetMode="External"/><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2024 English Standards of Learning </a:t>
            </a:r>
          </a:p>
        </p:txBody>
      </p:sp>
      <p:sp>
        <p:nvSpPr>
          <p:cNvPr id="3" name="Subtitle 2"/>
          <p:cNvSpPr>
            <a:spLocks noGrp="1"/>
          </p:cNvSpPr>
          <p:nvPr>
            <p:ph type="subTitle" idx="1"/>
          </p:nvPr>
        </p:nvSpPr>
        <p:spPr>
          <a:xfrm>
            <a:off x="838200" y="3636221"/>
            <a:ext cx="5549591" cy="1655762"/>
          </a:xfrm>
        </p:spPr>
        <p:txBody>
          <a:bodyPr vert="horz" lIns="91440" tIns="45720" rIns="91440" bIns="45720" rtlCol="0" anchor="t">
            <a:normAutofit/>
          </a:bodyPr>
          <a:lstStyle/>
          <a:p>
            <a:r>
              <a:rPr lang="en-US">
                <a:latin typeface="Georgia"/>
              </a:rPr>
              <a:t>Grade 12</a:t>
            </a:r>
          </a:p>
          <a:p>
            <a:r>
              <a:rPr lang="en-US">
                <a:latin typeface="Georgia"/>
                <a:cs typeface="Calibri"/>
              </a:rPr>
              <a:t>Overview of Revisions from 2017 to 2024</a:t>
            </a:r>
          </a:p>
        </p:txBody>
      </p:sp>
      <p:sp>
        <p:nvSpPr>
          <p:cNvPr id="4" name="Slide Number Placeholder 3"/>
          <p:cNvSpPr>
            <a:spLocks noGrp="1"/>
          </p:cNvSpPr>
          <p:nvPr>
            <p:ph type="sldNum" sz="quarter" idx="12"/>
          </p:nvPr>
        </p:nvSpPr>
        <p:spPr/>
        <p:txBody>
          <a:bodyPr/>
          <a:lstStyle/>
          <a:p>
            <a:fld id="{B2102BAA-C61A-4A39-BDF1-4340D572B82C}" type="slidenum">
              <a:rPr lang="en-US" smtClean="0"/>
              <a:t>1</a:t>
            </a:fld>
            <a:endParaRPr lang="en-US"/>
          </a:p>
        </p:txBody>
      </p:sp>
      <p:pic>
        <p:nvPicPr>
          <p:cNvPr id="5" name="Audio Recording Apr 29, 2024 at 4:20:36 PM">
            <a:hlinkClick r:id="" action="ppaction://media"/>
            <a:extLst>
              <a:ext uri="{FF2B5EF4-FFF2-40B4-BE49-F238E27FC236}">
                <a16:creationId xmlns:a16="http://schemas.microsoft.com/office/drawing/2014/main" id="{DD0BEFA3-ED74-D799-C5DA-0FF90846E1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136213"/>
            <a:ext cx="812800" cy="812800"/>
          </a:xfrm>
          <a:prstGeom prst="rect">
            <a:avLst/>
          </a:prstGeom>
        </p:spPr>
      </p:pic>
    </p:spTree>
    <p:extLst>
      <p:ext uri="{BB962C8B-B14F-4D97-AF65-F5344CB8AC3E}">
        <p14:creationId xmlns:p14="http://schemas.microsoft.com/office/powerpoint/2010/main" val="6314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Reading</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10</a:t>
            </a:fld>
            <a:endParaRPr lang="en-US"/>
          </a:p>
        </p:txBody>
      </p:sp>
      <p:sp>
        <p:nvSpPr>
          <p:cNvPr id="6" name="Text Placeholder 5">
            <a:extLst>
              <a:ext uri="{FF2B5EF4-FFF2-40B4-BE49-F238E27FC236}">
                <a16:creationId xmlns:a16="http://schemas.microsoft.com/office/drawing/2014/main" id="{AF0F8EAF-7051-AA5A-B02E-FD9AB798AF7E}"/>
              </a:ext>
            </a:extLst>
          </p:cNvPr>
          <p:cNvSpPr>
            <a:spLocks noGrp="1"/>
          </p:cNvSpPr>
          <p:nvPr>
            <p:ph type="body" idx="1"/>
          </p:nvPr>
        </p:nvSpPr>
        <p:spPr/>
        <p:txBody>
          <a:bodyPr/>
          <a:lstStyle/>
          <a:p>
            <a:endParaRPr lang="en-US"/>
          </a:p>
        </p:txBody>
      </p:sp>
      <p:pic>
        <p:nvPicPr>
          <p:cNvPr id="3" name="Audio Recording Apr 29, 2024 at 1:24:36 PM">
            <a:hlinkClick r:id="" action="ppaction://media"/>
            <a:extLst>
              <a:ext uri="{FF2B5EF4-FFF2-40B4-BE49-F238E27FC236}">
                <a16:creationId xmlns:a16="http://schemas.microsoft.com/office/drawing/2014/main" id="{EA1644C8-3C6E-8552-2DA5-C5B38AD54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450" y="5543550"/>
            <a:ext cx="812800" cy="812800"/>
          </a:xfrm>
          <a:prstGeom prst="rect">
            <a:avLst/>
          </a:prstGeom>
        </p:spPr>
      </p:pic>
    </p:spTree>
    <p:extLst>
      <p:ext uri="{BB962C8B-B14F-4D97-AF65-F5344CB8AC3E}">
        <p14:creationId xmlns:p14="http://schemas.microsoft.com/office/powerpoint/2010/main" val="38654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a:xfrm>
            <a:off x="8963722" y="6226252"/>
            <a:ext cx="2743200" cy="365125"/>
          </a:xfrm>
        </p:spPr>
        <p:txBody>
          <a:bodyPr/>
          <a:lstStyle/>
          <a:p>
            <a:fld id="{B2102BAA-C61A-4A39-BDF1-4340D572B82C}" type="slidenum">
              <a:rPr lang="en-US" smtClean="0"/>
              <a:t>11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572448607"/>
              </p:ext>
            </p:extLst>
          </p:nvPr>
        </p:nvGraphicFramePr>
        <p:xfrm>
          <a:off x="353391" y="265043"/>
          <a:ext cx="11452080" cy="314325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400" b="1">
                          <a:effectLst/>
                          <a:highlight>
                            <a:srgbClr val="D8D8D8"/>
                          </a:highlight>
                          <a:latin typeface="+mj-lt"/>
                        </a:rPr>
                        <a:t>2017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0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marL="0" marR="0" algn="l">
                        <a:lnSpc>
                          <a:spcPct val="107000"/>
                        </a:lnSpc>
                        <a:spcBef>
                          <a:spcPts val="0"/>
                        </a:spcBef>
                        <a:spcAft>
                          <a:spcPts val="0"/>
                        </a:spcAft>
                      </a:pPr>
                      <a:r>
                        <a:rPr lang="en-US" sz="1400" b="1" i="1" kern="100">
                          <a:solidFill>
                            <a:srgbClr val="1A4480"/>
                          </a:solidFill>
                          <a:effectLst/>
                          <a:latin typeface="+mj-lt"/>
                          <a:ea typeface="Times New Roman" panose="02020603050405020304" pitchFamily="18" charset="0"/>
                          <a:cs typeface="Times New Roman" panose="02020603050405020304" pitchFamily="18" charset="0"/>
                        </a:rPr>
                        <a:t>N/A</a:t>
                      </a:r>
                    </a:p>
                    <a:p>
                      <a:pPr marL="0" marR="0" algn="l">
                        <a:lnSpc>
                          <a:spcPct val="107000"/>
                        </a:lnSpc>
                        <a:spcBef>
                          <a:spcPts val="0"/>
                        </a:spcBef>
                        <a:spcAft>
                          <a:spcPts val="0"/>
                        </a:spcAft>
                      </a:pPr>
                      <a:endParaRPr lang="en-US" sz="1200" b="1" i="1" kern="100">
                        <a:effectLst/>
                        <a:latin typeface="+mj-lt"/>
                        <a:ea typeface="Times New Roman" panose="02020603050405020304" pitchFamily="18"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rgbClr val="1A4480"/>
                          </a:solidFill>
                          <a:effectLst/>
                          <a:highlight>
                            <a:srgbClr val="FFFFFF"/>
                          </a:highlight>
                          <a:latin typeface="+mj-lt"/>
                          <a:ea typeface="+mn-ea"/>
                          <a:cs typeface="+mn-cs"/>
                        </a:rPr>
                        <a:t>See </a:t>
                      </a:r>
                      <a:r>
                        <a:rPr lang="en-US" sz="1400" b="1" kern="1200">
                          <a:solidFill>
                            <a:srgbClr val="1A4480"/>
                          </a:solidFill>
                          <a:effectLst/>
                          <a:highlight>
                            <a:srgbClr val="FFFFFF"/>
                          </a:highlight>
                          <a:latin typeface="+mj-lt"/>
                          <a:ea typeface="+mn-ea"/>
                          <a:cs typeface="Times New Roman" panose="02020603050405020304" pitchFamily="18" charset="0"/>
                        </a:rPr>
                        <a:t>Kindergarten through grade five for the Foundations for Reading standards.</a:t>
                      </a:r>
                      <a:r>
                        <a:rPr lang="en-US" sz="1400">
                          <a:solidFill>
                            <a:srgbClr val="1A4480"/>
                          </a:solidFill>
                          <a:effectLst/>
                          <a:highlight>
                            <a:srgbClr val="FFFFFF"/>
                          </a:highlight>
                          <a:latin typeface="+mj-lt"/>
                          <a:cs typeface="Times New Roman" panose="02020603050405020304" pitchFamily="18" charset="0"/>
                        </a:rPr>
                        <a:t> </a:t>
                      </a:r>
                      <a:br>
                        <a:rPr lang="en-US" sz="1400">
                          <a:solidFill>
                            <a:srgbClr val="1A4480"/>
                          </a:solidFill>
                          <a:effectLst/>
                          <a:highlight>
                            <a:srgbClr val="FFFFFF"/>
                          </a:highlight>
                          <a:latin typeface="+mj-lt"/>
                          <a:cs typeface="Times New Roman" panose="02020603050405020304" pitchFamily="18" charset="0"/>
                        </a:rPr>
                      </a:br>
                      <a:r>
                        <a:rPr lang="en-US" sz="1400" b="1">
                          <a:solidFill>
                            <a:srgbClr val="1A4480"/>
                          </a:solidFill>
                          <a:effectLst/>
                          <a:highlight>
                            <a:srgbClr val="FFFFFF"/>
                          </a:highlight>
                          <a:latin typeface="+mj-lt"/>
                          <a:cs typeface="Times New Roman" panose="02020603050405020304" pitchFamily="18" charset="0"/>
                        </a:rPr>
                        <a:t> </a:t>
                      </a:r>
                      <a:endParaRPr lang="en-US" sz="1400">
                        <a:solidFill>
                          <a:srgbClr val="1A4480"/>
                        </a:solidFill>
                        <a:effectLst/>
                        <a:highlight>
                          <a:srgbClr val="FFFFFF"/>
                        </a:highlight>
                        <a:latin typeface="+mj-lt"/>
                        <a:cs typeface="Times New Roman" panose="02020603050405020304" pitchFamily="18" charset="0"/>
                      </a:endParaRPr>
                    </a:p>
                    <a:p>
                      <a:endParaRPr lang="en-US" sz="1400" b="0" i="1" kern="1200">
                        <a:solidFill>
                          <a:schemeClr val="dk1"/>
                        </a:solidFill>
                        <a:effectLst/>
                        <a:highlight>
                          <a:srgbClr val="FFFFFF"/>
                        </a:highlight>
                        <a:latin typeface="+mj-lt"/>
                        <a:ea typeface="+mn-ea"/>
                        <a:cs typeface="+mn-cs"/>
                      </a:endParaRPr>
                    </a:p>
                    <a:p>
                      <a:endParaRPr lang="en-US" sz="1400" b="0" i="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3343965"/>
            <a:ext cx="11456505" cy="86177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br>
              <a:rPr lang="en-US">
                <a:latin typeface="+mj-lt"/>
              </a:rPr>
            </a:br>
            <a:r>
              <a:rPr lang="en-US" sz="1600" b="1" u="sng">
                <a:solidFill>
                  <a:srgbClr val="FFFFFF"/>
                </a:solidFill>
                <a:latin typeface="+mj-lt"/>
                <a:cs typeface="Calibri"/>
              </a:rPr>
              <a:t>Revisions</a:t>
            </a:r>
            <a:r>
              <a:rPr lang="en-US" sz="1600" b="1">
                <a:solidFill>
                  <a:srgbClr val="FFFFFF"/>
                </a:solidFill>
                <a:latin typeface="+mj-lt"/>
                <a:cs typeface="Calibri"/>
              </a:rPr>
              <a:t>:</a:t>
            </a:r>
          </a:p>
          <a:p>
            <a:pPr marL="228600" indent="-228600">
              <a:buFont typeface=""/>
              <a:buChar char="•"/>
            </a:pPr>
            <a:r>
              <a:rPr lang="en-US" sz="1600" b="1">
                <a:solidFill>
                  <a:srgbClr val="FFFFFF"/>
                </a:solidFill>
                <a:latin typeface="+mj-lt"/>
                <a:cs typeface="Calibri"/>
              </a:rPr>
              <a:t>Foundations for Reading  begins in grade K and ends in Grade 5. </a:t>
            </a:r>
          </a:p>
        </p:txBody>
      </p:sp>
      <p:pic>
        <p:nvPicPr>
          <p:cNvPr id="2" name="Audio Recording Apr 29, 2024 at 1:30:27 PM">
            <a:hlinkClick r:id="" action="ppaction://media"/>
            <a:extLst>
              <a:ext uri="{FF2B5EF4-FFF2-40B4-BE49-F238E27FC236}">
                <a16:creationId xmlns:a16="http://schemas.microsoft.com/office/drawing/2014/main" id="{ADC95CD5-FA78-36A0-2DDB-FC0B57F448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322" y="5022406"/>
            <a:ext cx="812800" cy="812800"/>
          </a:xfrm>
          <a:prstGeom prst="rect">
            <a:avLst/>
          </a:prstGeom>
        </p:spPr>
      </p:pic>
    </p:spTree>
    <p:extLst>
      <p:ext uri="{BB962C8B-B14F-4D97-AF65-F5344CB8AC3E}">
        <p14:creationId xmlns:p14="http://schemas.microsoft.com/office/powerpoint/2010/main" val="361473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Developing Skilled Readers and Building Reading Stamina</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12</a:t>
            </a:fld>
            <a:endParaRPr lang="en-US"/>
          </a:p>
        </p:txBody>
      </p:sp>
      <p:pic>
        <p:nvPicPr>
          <p:cNvPr id="3" name="Audio Recording Apr 29, 2024 at 1:32:11 PM">
            <a:hlinkClick r:id="" action="ppaction://media"/>
            <a:extLst>
              <a:ext uri="{FF2B5EF4-FFF2-40B4-BE49-F238E27FC236}">
                <a16:creationId xmlns:a16="http://schemas.microsoft.com/office/drawing/2014/main" id="{4208424B-5FDC-5AC2-99CC-89E1608F5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202295"/>
            <a:ext cx="812800" cy="812800"/>
          </a:xfrm>
          <a:prstGeom prst="rect">
            <a:avLst/>
          </a:prstGeom>
        </p:spPr>
      </p:pic>
    </p:spTree>
    <p:extLst>
      <p:ext uri="{BB962C8B-B14F-4D97-AF65-F5344CB8AC3E}">
        <p14:creationId xmlns:p14="http://schemas.microsoft.com/office/powerpoint/2010/main" val="386532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035664163"/>
              </p:ext>
            </p:extLst>
          </p:nvPr>
        </p:nvGraphicFramePr>
        <p:xfrm>
          <a:off x="353391" y="265043"/>
          <a:ext cx="11452080" cy="52501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24499">
                <a:tc>
                  <a:txBody>
                    <a:bodyPr/>
                    <a:lstStyle/>
                    <a:p>
                      <a:pPr algn="ctr" rtl="0" fontAlgn="t">
                        <a:spcBef>
                          <a:spcPts val="0"/>
                        </a:spcBef>
                        <a:spcAft>
                          <a:spcPts val="0"/>
                        </a:spcAft>
                      </a:pPr>
                      <a:r>
                        <a:rPr lang="en-US" sz="2400" b="1" dirty="0">
                          <a:effectLst/>
                          <a:highlight>
                            <a:srgbClr val="D8D8D8"/>
                          </a:highlight>
                          <a:latin typeface="Georgia"/>
                        </a:rPr>
                        <a:t>2017 SOL</a:t>
                      </a:r>
                      <a:endParaRPr lang="en-US" sz="2000"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Georgia"/>
                        </a:rPr>
                        <a:t>2024 SOL</a:t>
                      </a:r>
                      <a:endParaRPr lang="en-US" sz="2000"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855589">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highlight>
                            <a:srgbClr val="FFFFFF"/>
                          </a:highlight>
                          <a:latin typeface="Georgia"/>
                        </a:rPr>
                        <a:t>12.4 The student will read, comprehend, and analyze the development of British literature and literature of other cultures. </a:t>
                      </a:r>
                      <a:endParaRPr lang="en-US" sz="1800" dirty="0">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h) Use critical thinking to generate and respond logically to literal, inferential, and evaluative questions about the text(s).</a:t>
                      </a:r>
                      <a:endParaRPr lang="en-US" sz="1800" b="0" i="0" u="none" strike="noStrike" noProof="0" dirty="0">
                        <a:solidFill>
                          <a:srgbClr val="3E5B91"/>
                        </a:solidFill>
                        <a:latin typeface="Georgia"/>
                      </a:endParaRPr>
                    </a:p>
                    <a:p>
                      <a:pPr lvl="0" indent="0" algn="l">
                        <a:lnSpc>
                          <a:spcPct val="100000"/>
                        </a:lnSpc>
                        <a:spcBef>
                          <a:spcPts val="0"/>
                        </a:spcBef>
                        <a:spcAft>
                          <a:spcPts val="0"/>
                        </a:spcAft>
                        <a:buNone/>
                      </a:pPr>
                      <a:endParaRPr lang="en-US" sz="2800">
                        <a:solidFill>
                          <a:srgbClr val="3E5B91"/>
                        </a:solidFill>
                        <a:latin typeface="Georgia"/>
                      </a:endParaRPr>
                    </a:p>
                    <a:p>
                      <a:pPr lvl="0" algn="l">
                        <a:lnSpc>
                          <a:spcPct val="100000"/>
                        </a:lnSpc>
                        <a:spcBef>
                          <a:spcPts val="0"/>
                        </a:spcBef>
                        <a:spcAft>
                          <a:spcPts val="0"/>
                        </a:spcAft>
                        <a:buNone/>
                      </a:pPr>
                      <a:r>
                        <a:rPr lang="en-US" sz="1800" b="1" i="0" u="none" strike="noStrike" kern="1200" noProof="0" dirty="0">
                          <a:solidFill>
                            <a:srgbClr val="1A4480"/>
                          </a:solidFill>
                          <a:effectLst/>
                          <a:highlight>
                            <a:srgbClr val="FFFFFF"/>
                          </a:highlight>
                          <a:latin typeface="Georgia"/>
                        </a:rPr>
                        <a:t>12.5 The student will read, interpret, analyze, and evaluate a variety of nonfiction texts.</a:t>
                      </a:r>
                      <a:endParaRPr lang="en-US" sz="1800" b="1" i="0" u="none" strike="noStrike" noProof="0" dirty="0">
                        <a:solidFill>
                          <a:srgbClr val="1A4480"/>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a) Use critical thinking to generate and respond logically to literal, inferential, and evaluative questions about the text(s).</a:t>
                      </a:r>
                      <a:endParaRPr lang="en-US" sz="1800" b="0" i="0" u="none" strike="noStrike" noProof="0" dirty="0">
                        <a:solidFill>
                          <a:srgbClr val="3E5B91"/>
                        </a:solidFill>
                        <a:latin typeface="Georgia"/>
                      </a:endParaRPr>
                    </a:p>
                    <a:p>
                      <a:pPr lvl="0">
                        <a:buNone/>
                      </a:pPr>
                      <a:endParaRPr lang="en-US" sz="2000" b="1" kern="1200">
                        <a:solidFill>
                          <a:srgbClr val="1A4480"/>
                        </a:solidFill>
                        <a:effectLst/>
                        <a:highlight>
                          <a:srgbClr val="FFFFFF"/>
                        </a:highlight>
                        <a:latin typeface="Georgia"/>
                        <a:ea typeface="+mn-ea"/>
                        <a:cs typeface="+mn-cs"/>
                      </a:endParaRPr>
                    </a:p>
                    <a:p>
                      <a:pPr marL="342900" lvl="0" indent="-342900" algn="l">
                        <a:lnSpc>
                          <a:spcPct val="100000"/>
                        </a:lnSpc>
                        <a:spcBef>
                          <a:spcPts val="0"/>
                        </a:spcBef>
                        <a:spcAft>
                          <a:spcPts val="0"/>
                        </a:spcAft>
                        <a:buClr>
                          <a:srgbClr val="003C71"/>
                        </a:buClr>
                        <a:buAutoNum type="alphaLcPeriod"/>
                      </a:pPr>
                      <a:endParaRPr lang="en-US" sz="1250" b="0" i="0" u="none" strike="noStrike" noProof="0">
                        <a:solidFill>
                          <a:srgbClr val="000000"/>
                        </a:solidFill>
                        <a:effectLst/>
                        <a:highlight>
                          <a:srgbClr val="FFFFFF"/>
                        </a:highlight>
                        <a:latin typeface="Georgia"/>
                      </a:endParaRPr>
                    </a:p>
                    <a:p>
                      <a:pPr lvl="0" algn="l">
                        <a:lnSpc>
                          <a:spcPct val="100000"/>
                        </a:lnSpc>
                        <a:spcBef>
                          <a:spcPts val="0"/>
                        </a:spcBef>
                        <a:spcAft>
                          <a:spcPts val="0"/>
                        </a:spcAft>
                        <a:buNone/>
                      </a:pPr>
                      <a:endParaRPr lang="en-US" sz="1250" b="1" i="0" u="none" strike="noStrike" noProof="0">
                        <a:solidFill>
                          <a:schemeClr val="accent1"/>
                        </a:solidFill>
                        <a:effectLst/>
                        <a:highlight>
                          <a:srgbClr val="FFFFFF"/>
                        </a:highlight>
                        <a:latin typeface="Georgia"/>
                      </a:endParaRPr>
                    </a:p>
                    <a:p>
                      <a:pPr marL="0" lvl="0" indent="0">
                        <a:spcBef>
                          <a:spcPts val="0"/>
                        </a:spcBef>
                        <a:spcAft>
                          <a:spcPts val="0"/>
                        </a:spcAft>
                        <a:buClr>
                          <a:srgbClr val="003C71"/>
                        </a:buClr>
                        <a:buNone/>
                      </a:pPr>
                      <a:endParaRPr lang="en-US" sz="1250">
                        <a:solidFill>
                          <a:schemeClr val="accent1"/>
                        </a:solidFill>
                        <a:latin typeface="Georgia"/>
                      </a:endParaRPr>
                    </a:p>
                    <a:p>
                      <a:pPr fontAlgn="t"/>
                      <a:br>
                        <a:rPr lang="en-US" sz="1250" dirty="0">
                          <a:effectLst/>
                          <a:highlight>
                            <a:srgbClr val="FFFFFF"/>
                          </a:highlight>
                          <a:latin typeface="+mj-lt"/>
                        </a:rPr>
                      </a:br>
                      <a:endParaRPr lang="en-US" sz="125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kern="1200" noProof="0" dirty="0">
                          <a:solidFill>
                            <a:srgbClr val="1A4480"/>
                          </a:solidFill>
                          <a:effectLst/>
                          <a:highlight>
                            <a:srgbClr val="FFFFFF"/>
                          </a:highlight>
                          <a:latin typeface="Georgia"/>
                        </a:rPr>
                        <a:t>12.DSR.</a:t>
                      </a:r>
                      <a:endParaRPr lang="en-US" dirty="0">
                        <a:latin typeface="Georgia"/>
                      </a:endParaRPr>
                    </a:p>
                    <a:p>
                      <a:pPr lvl="0" algn="l">
                        <a:lnSpc>
                          <a:spcPct val="100000"/>
                        </a:lnSpc>
                        <a:spcBef>
                          <a:spcPts val="0"/>
                        </a:spcBef>
                        <a:spcAft>
                          <a:spcPts val="0"/>
                        </a:spcAft>
                        <a:buNone/>
                      </a:pPr>
                      <a:endParaRPr lang="en-US" dirty="0">
                        <a:latin typeface="Georgia"/>
                      </a:endParaRPr>
                    </a:p>
                    <a:p>
                      <a:pPr lvl="0" algn="l">
                        <a:lnSpc>
                          <a:spcPct val="100000"/>
                        </a:lnSpc>
                        <a:spcBef>
                          <a:spcPts val="0"/>
                        </a:spcBef>
                        <a:spcAft>
                          <a:spcPts val="0"/>
                        </a:spcAft>
                        <a:buNone/>
                      </a:pPr>
                      <a:r>
                        <a:rPr lang="en-US" sz="1200" b="1" i="0" u="none" strike="noStrike" kern="1200" noProof="0" dirty="0">
                          <a:solidFill>
                            <a:srgbClr val="1A4480"/>
                          </a:solidFill>
                          <a:effectLst/>
                          <a:highlight>
                            <a:srgbClr val="FFFFFF"/>
                          </a:highlight>
                          <a:latin typeface="Georgia"/>
                        </a:rPr>
                        <a:t>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endParaRPr lang="en-US" dirty="0">
                        <a:latin typeface="Georgia"/>
                      </a:endParaRPr>
                    </a:p>
                    <a:p>
                      <a:pPr lvl="0" algn="l">
                        <a:lnSpc>
                          <a:spcPct val="100000"/>
                        </a:lnSpc>
                        <a:spcBef>
                          <a:spcPts val="0"/>
                        </a:spcBef>
                        <a:spcAft>
                          <a:spcPts val="0"/>
                        </a:spcAft>
                        <a:buNone/>
                      </a:pPr>
                      <a:endParaRPr lang="en-US" sz="12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200" b="0" i="0" u="none" strike="noStrike" kern="1200" noProof="0" dirty="0">
                          <a:solidFill>
                            <a:srgbClr val="3E5B91"/>
                          </a:solidFill>
                          <a:effectLst/>
                          <a:highlight>
                            <a:srgbClr val="FFFFFF"/>
                          </a:highlight>
                          <a:latin typeface="Georgia"/>
                        </a:rPr>
                        <a:t>A. Read a variety of grade-level complex text with accuracy, automaticity, appropriate rate, and meaningful expression in successive readings to support comprehension. Monitor while reading to confirm or self-correct word recognition and understanding, as necessary</a:t>
                      </a:r>
                      <a:r>
                        <a:rPr lang="en-US" sz="1200" b="0" i="0" u="none" strike="noStrike" kern="1200" noProof="0" dirty="0">
                          <a:solidFill>
                            <a:srgbClr val="1A4480"/>
                          </a:solidFill>
                          <a:effectLst/>
                          <a:highlight>
                            <a:srgbClr val="FFFFFF"/>
                          </a:highlight>
                          <a:latin typeface="Georgia"/>
                        </a:rPr>
                        <a:t> </a:t>
                      </a:r>
                      <a:r>
                        <a:rPr lang="en-US" sz="1200" b="1" i="0" u="none" strike="noStrike" kern="1200" noProof="0" dirty="0">
                          <a:solidFill>
                            <a:srgbClr val="1A4480"/>
                          </a:solidFill>
                          <a:effectLst/>
                          <a:highlight>
                            <a:srgbClr val="FFFFFF"/>
                          </a:highlight>
                          <a:latin typeface="Georgia"/>
                        </a:rPr>
                        <a:t>(Reading Fluency, K-12)</a:t>
                      </a:r>
                      <a:r>
                        <a:rPr lang="en-US" sz="1200" b="0" i="0" u="none" strike="noStrike" kern="1200" noProof="0" dirty="0">
                          <a:solidFill>
                            <a:srgbClr val="1A4480"/>
                          </a:solidFill>
                          <a:effectLst/>
                          <a:highlight>
                            <a:srgbClr val="FFFFFF"/>
                          </a:highlight>
                          <a:latin typeface="Georgia"/>
                        </a:rPr>
                        <a:t>.</a:t>
                      </a:r>
                      <a:endParaRPr lang="en-US" dirty="0">
                        <a:latin typeface="Georgia"/>
                      </a:endParaRPr>
                    </a:p>
                    <a:p>
                      <a:pPr marL="0" lvl="0" indent="0" algn="l">
                        <a:lnSpc>
                          <a:spcPct val="100000"/>
                        </a:lnSpc>
                        <a:spcBef>
                          <a:spcPts val="0"/>
                        </a:spcBef>
                        <a:spcAft>
                          <a:spcPts val="0"/>
                        </a:spcAft>
                        <a:buNone/>
                      </a:pPr>
                      <a:r>
                        <a:rPr lang="en-US" sz="1200" b="0" i="0" u="none" strike="noStrike" kern="1200" noProof="0" dirty="0">
                          <a:solidFill>
                            <a:srgbClr val="3E5B91"/>
                          </a:solidFill>
                          <a:effectLst/>
                          <a:highlight>
                            <a:srgbClr val="FFFFFF"/>
                          </a:highlight>
                          <a:latin typeface="Georgia"/>
                        </a:rPr>
                        <a:t>B. Proficiently read and comprehend a variety of literary and informational texts that exhibit complexity at the higher range of the grades 11-12 band to generate and respond logically to literal, inferential, evaluative, synthesizing, and critical thinking questions (See the Quantitative and Qualitative Analysis charts for determining complexity in the Appendix.).</a:t>
                      </a:r>
                      <a:r>
                        <a:rPr lang="en-US" sz="1200" b="0" i="0" u="none" strike="noStrike" kern="1200" noProof="0" dirty="0">
                          <a:solidFill>
                            <a:srgbClr val="1A4480"/>
                          </a:solidFill>
                          <a:effectLst/>
                          <a:highlight>
                            <a:srgbClr val="FFFFFF"/>
                          </a:highlight>
                          <a:latin typeface="Georgia"/>
                        </a:rPr>
                        <a:t> </a:t>
                      </a:r>
                      <a:r>
                        <a:rPr lang="en-US" sz="1200" b="1" i="0" u="none" strike="noStrike" kern="1200" noProof="0" dirty="0">
                          <a:solidFill>
                            <a:srgbClr val="1A4480"/>
                          </a:solidFill>
                          <a:effectLst/>
                          <a:highlight>
                            <a:srgbClr val="FFFFFF"/>
                          </a:highlight>
                          <a:latin typeface="Georgia"/>
                        </a:rPr>
                        <a:t>(Text Complexity, K-12).</a:t>
                      </a:r>
                      <a:endParaRPr lang="en-US" i="0" u="none" strike="noStrike" noProof="0" dirty="0">
                        <a:solidFill>
                          <a:srgbClr val="1A4480"/>
                        </a:solidFill>
                        <a:highlight>
                          <a:srgbClr val="FFFFFF"/>
                        </a:highlight>
                        <a:latin typeface="Georgia"/>
                      </a:endParaRPr>
                    </a:p>
                    <a:p>
                      <a:pPr marL="0" lvl="0" indent="0" algn="l">
                        <a:lnSpc>
                          <a:spcPct val="100000"/>
                        </a:lnSpc>
                        <a:spcBef>
                          <a:spcPts val="0"/>
                        </a:spcBef>
                        <a:spcAft>
                          <a:spcPts val="0"/>
                        </a:spcAft>
                        <a:buNone/>
                      </a:pPr>
                      <a:r>
                        <a:rPr lang="en-US" sz="1200" b="0" i="0" u="none" strike="noStrike" kern="1200" noProof="0" dirty="0">
                          <a:solidFill>
                            <a:srgbClr val="3E5B91"/>
                          </a:solidFill>
                          <a:effectLst/>
                          <a:highlight>
                            <a:srgbClr val="FFFFFF"/>
                          </a:highlight>
                          <a:latin typeface="Georgia"/>
                        </a:rPr>
                        <a:t>C. When responding to text through discussions and/or writing, draw several pieces of evidence from grade-level complex texts to support claims, conclusions, and inferences, including quoting or paraphrasing from texts accurately and tracing where relevant evidence is located</a:t>
                      </a:r>
                      <a:r>
                        <a:rPr lang="en-US" sz="1200" b="0" i="0" u="none" strike="noStrike" kern="1200" noProof="0" dirty="0">
                          <a:solidFill>
                            <a:srgbClr val="1A4480"/>
                          </a:solidFill>
                          <a:effectLst/>
                          <a:highlight>
                            <a:srgbClr val="FFFFFF"/>
                          </a:highlight>
                          <a:latin typeface="Georgia"/>
                        </a:rPr>
                        <a:t> </a:t>
                      </a:r>
                      <a:r>
                        <a:rPr lang="en-US" sz="1200" b="1" i="0" u="none" strike="noStrike" kern="1200" noProof="0" dirty="0">
                          <a:solidFill>
                            <a:srgbClr val="1A4480"/>
                          </a:solidFill>
                          <a:effectLst/>
                          <a:highlight>
                            <a:srgbClr val="FFFFFF"/>
                          </a:highlight>
                          <a:latin typeface="Georgia"/>
                        </a:rPr>
                        <a:t>(Textual Evidence, K-12).</a:t>
                      </a:r>
                      <a:endParaRPr lang="en-US" i="0" u="none" strike="noStrike" noProof="0" dirty="0">
                        <a:solidFill>
                          <a:srgbClr val="1A4480"/>
                        </a:solidFill>
                        <a:highlight>
                          <a:srgbClr val="FFFFFF"/>
                        </a:highlight>
                        <a:latin typeface="Georgia"/>
                      </a:endParaRPr>
                    </a:p>
                    <a:p>
                      <a:pPr marL="228600" lvl="0" indent="-228600" algn="l">
                        <a:lnSpc>
                          <a:spcPct val="100000"/>
                        </a:lnSpc>
                        <a:spcBef>
                          <a:spcPts val="0"/>
                        </a:spcBef>
                        <a:spcAft>
                          <a:spcPts val="0"/>
                        </a:spcAft>
                        <a:buAutoNum type="alphaUcPeriod"/>
                      </a:pPr>
                      <a:endParaRPr lang="en-US">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5957" y="5018181"/>
            <a:ext cx="11445300" cy="18431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u="sng">
                <a:solidFill>
                  <a:schemeClr val="bg1"/>
                </a:solidFill>
                <a:latin typeface="+mj-lt"/>
                <a:cs typeface="Calibri"/>
              </a:rPr>
              <a:t>Revisions</a:t>
            </a:r>
            <a:endParaRPr lang="en-US" sz="2000" b="1">
              <a:solidFill>
                <a:schemeClr val="bg1"/>
              </a:solidFill>
              <a:latin typeface="+mj-lt"/>
              <a:cs typeface="Arial"/>
            </a:endParaRPr>
          </a:p>
          <a:p>
            <a:pPr marL="171450" marR="0" lvl="0" indent="-171450" fontAlgn="base">
              <a:spcBef>
                <a:spcPts val="0"/>
              </a:spcBef>
              <a:spcAft>
                <a:spcPts val="0"/>
              </a:spcAft>
              <a:buSzPts val="1000"/>
              <a:buFont typeface="Arial"/>
              <a:buChar char="•"/>
              <a:tabLst>
                <a:tab pos="457200" algn="l"/>
              </a:tabLst>
            </a:pPr>
            <a:r>
              <a:rPr lang="en" sz="1600" b="1" kern="100">
                <a:solidFill>
                  <a:schemeClr val="bg1"/>
                </a:solidFill>
                <a:latin typeface="+mj-lt"/>
                <a:ea typeface="Calibri" panose="020F0502020204030204" pitchFamily="34" charset="0"/>
                <a:cs typeface="Times New Roman"/>
              </a:rPr>
              <a:t>12</a:t>
            </a:r>
            <a:r>
              <a:rPr lang="en" sz="1600" b="1" kern="100">
                <a:solidFill>
                  <a:schemeClr val="bg1"/>
                </a:solidFill>
                <a:effectLst/>
                <a:latin typeface="+mj-lt"/>
                <a:ea typeface="Calibri" panose="020F0502020204030204" pitchFamily="34" charset="0"/>
                <a:cs typeface="Times New Roman"/>
              </a:rPr>
              <a:t>.DSR.1. - Focuses on how a student will build knowledge and reading comprehension fluently</a:t>
            </a:r>
            <a:r>
              <a:rPr lang="en-US" sz="1600" b="1" kern="100">
                <a:solidFill>
                  <a:schemeClr val="bg1"/>
                </a:solidFill>
                <a:effectLst/>
                <a:latin typeface="+mj-lt"/>
                <a:ea typeface="Calibri" panose="020F0502020204030204" pitchFamily="34" charset="0"/>
                <a:cs typeface="Times New Roman"/>
              </a:rPr>
              <a:t> </a:t>
            </a:r>
          </a:p>
          <a:p>
            <a:pPr marL="171450" indent="-171450">
              <a:buSzPts val="1000"/>
              <a:buFont typeface="Arial"/>
              <a:buChar char="•"/>
              <a:tabLst>
                <a:tab pos="457200" algn="l"/>
              </a:tabLst>
            </a:pPr>
            <a:r>
              <a:rPr lang="en-US" sz="1600" b="1" kern="100">
                <a:solidFill>
                  <a:schemeClr val="bg1"/>
                </a:solidFill>
                <a:latin typeface="+mj-lt"/>
                <a:ea typeface="Calibri" panose="020F0502020204030204" pitchFamily="34" charset="0"/>
                <a:cs typeface="Times New Roman"/>
              </a:rPr>
              <a:t>12</a:t>
            </a:r>
            <a:r>
              <a:rPr lang="en-US" sz="1600" b="1" kern="100">
                <a:solidFill>
                  <a:schemeClr val="bg1"/>
                </a:solidFill>
                <a:effectLst/>
                <a:latin typeface="+mj-lt"/>
                <a:ea typeface="Calibri" panose="020F0502020204030204" pitchFamily="34" charset="0"/>
                <a:cs typeface="Times New Roman"/>
              </a:rPr>
              <a:t>.DSR.1</a:t>
            </a:r>
            <a:r>
              <a:rPr lang="en-US" sz="1600" b="1" kern="100">
                <a:solidFill>
                  <a:schemeClr val="bg1"/>
                </a:solidFill>
                <a:latin typeface="+mj-lt"/>
                <a:ea typeface="Calibri" panose="020F0502020204030204" pitchFamily="34" charset="0"/>
                <a:cs typeface="Times New Roman"/>
              </a:rPr>
              <a:t>.</a:t>
            </a:r>
            <a:r>
              <a:rPr lang="en-US" sz="1600" b="1" kern="100">
                <a:solidFill>
                  <a:schemeClr val="bg1"/>
                </a:solidFill>
                <a:effectLst/>
                <a:latin typeface="+mj-lt"/>
                <a:ea typeface="Calibri" panose="020F0502020204030204" pitchFamily="34" charset="0"/>
                <a:cs typeface="Times New Roman"/>
              </a:rPr>
              <a:t>B. - Combines 2017 </a:t>
            </a:r>
            <a:r>
              <a:rPr lang="en-US" sz="1600" b="1" kern="100">
                <a:solidFill>
                  <a:schemeClr val="bg1"/>
                </a:solidFill>
                <a:latin typeface="+mj-lt"/>
                <a:ea typeface="Calibri" panose="020F0502020204030204" pitchFamily="34" charset="0"/>
                <a:cs typeface="Times New Roman"/>
              </a:rPr>
              <a:t>12.4 </a:t>
            </a:r>
            <a:r>
              <a:rPr lang="en-US" sz="1600" b="1" kern="100">
                <a:solidFill>
                  <a:schemeClr val="bg1"/>
                </a:solidFill>
                <a:effectLst/>
                <a:latin typeface="+mj-lt"/>
                <a:ea typeface="Calibri" panose="020F0502020204030204" pitchFamily="34" charset="0"/>
                <a:cs typeface="Times New Roman"/>
              </a:rPr>
              <a:t>and </a:t>
            </a:r>
            <a:r>
              <a:rPr lang="en-US" sz="1600" b="1" kern="100">
                <a:solidFill>
                  <a:schemeClr val="bg1"/>
                </a:solidFill>
                <a:latin typeface="+mj-lt"/>
                <a:ea typeface="Calibri" panose="020F0502020204030204" pitchFamily="34" charset="0"/>
                <a:cs typeface="Times New Roman"/>
              </a:rPr>
              <a:t>12.5 </a:t>
            </a:r>
            <a:r>
              <a:rPr lang="en-US" sz="1600" b="1" kern="100">
                <a:solidFill>
                  <a:schemeClr val="bg1"/>
                </a:solidFill>
                <a:effectLst/>
                <a:latin typeface="+mj-lt"/>
                <a:ea typeface="Calibri" panose="020F0502020204030204" pitchFamily="34" charset="0"/>
                <a:cs typeface="Times New Roman"/>
              </a:rPr>
              <a:t>to demonstrate comprehension when reading both literary and informational texts at the grades 11-12 band. </a:t>
            </a:r>
            <a:endParaRPr lang="en-US" sz="1600" b="1">
              <a:solidFill>
                <a:schemeClr val="bg1"/>
              </a:solidFill>
              <a:latin typeface="Georgia"/>
              <a:cs typeface="Times New Roman"/>
            </a:endParaRPr>
          </a:p>
          <a:p>
            <a:pPr marL="171450" indent="-171450">
              <a:buSzPts val="1000"/>
              <a:buFont typeface="Arial"/>
              <a:buChar char="•"/>
              <a:tabLst>
                <a:tab pos="457200" algn="l"/>
              </a:tabLst>
            </a:pPr>
            <a:r>
              <a:rPr lang="en-US" sz="1600" b="1" kern="100">
                <a:solidFill>
                  <a:schemeClr val="bg1"/>
                </a:solidFill>
                <a:latin typeface="+mj-lt"/>
                <a:ea typeface="Calibri" panose="020F0502020204030204" pitchFamily="34" charset="0"/>
                <a:cs typeface="Times New Roman"/>
              </a:rPr>
              <a:t>12</a:t>
            </a:r>
            <a:r>
              <a:rPr lang="en-US" sz="1600" b="1" kern="100">
                <a:solidFill>
                  <a:schemeClr val="bg1"/>
                </a:solidFill>
                <a:effectLst/>
                <a:latin typeface="+mj-lt"/>
                <a:ea typeface="Calibri" panose="020F0502020204030204" pitchFamily="34" charset="0"/>
                <a:cs typeface="Times New Roman"/>
              </a:rPr>
              <a:t>.DSR.1</a:t>
            </a:r>
            <a:r>
              <a:rPr lang="en-US" sz="1600" b="1" kern="100">
                <a:solidFill>
                  <a:schemeClr val="bg1"/>
                </a:solidFill>
                <a:latin typeface="+mj-lt"/>
                <a:ea typeface="Calibri" panose="020F0502020204030204" pitchFamily="34" charset="0"/>
                <a:cs typeface="Times New Roman"/>
              </a:rPr>
              <a:t>.</a:t>
            </a:r>
            <a:r>
              <a:rPr lang="en-US" sz="1600" b="1" kern="100">
                <a:solidFill>
                  <a:schemeClr val="bg1"/>
                </a:solidFill>
                <a:effectLst/>
                <a:latin typeface="+mj-lt"/>
                <a:ea typeface="Calibri" panose="020F0502020204030204" pitchFamily="34" charset="0"/>
                <a:cs typeface="Times New Roman"/>
              </a:rPr>
              <a:t>C. - Aligns to 2017 </a:t>
            </a:r>
            <a:r>
              <a:rPr lang="en-US" sz="1600" b="1" kern="100">
                <a:solidFill>
                  <a:schemeClr val="bg1"/>
                </a:solidFill>
                <a:latin typeface="+mj-lt"/>
                <a:ea typeface="Calibri" panose="020F0502020204030204" pitchFamily="34" charset="0"/>
                <a:cs typeface="Times New Roman"/>
              </a:rPr>
              <a:t>12.4h </a:t>
            </a:r>
            <a:r>
              <a:rPr lang="en-US" sz="1600" b="1" kern="100">
                <a:solidFill>
                  <a:schemeClr val="bg1"/>
                </a:solidFill>
                <a:effectLst/>
                <a:latin typeface="+mj-lt"/>
                <a:ea typeface="Calibri" panose="020F0502020204030204" pitchFamily="34" charset="0"/>
                <a:cs typeface="Times New Roman"/>
              </a:rPr>
              <a:t>and </a:t>
            </a:r>
            <a:r>
              <a:rPr lang="en-US" sz="1600" b="1" kern="100">
                <a:solidFill>
                  <a:schemeClr val="bg1"/>
                </a:solidFill>
                <a:latin typeface="+mj-lt"/>
                <a:ea typeface="Calibri" panose="020F0502020204030204" pitchFamily="34" charset="0"/>
                <a:cs typeface="Times New Roman"/>
              </a:rPr>
              <a:t>12.5a</a:t>
            </a:r>
            <a:r>
              <a:rPr lang="en-US" sz="1600" b="1" kern="100">
                <a:solidFill>
                  <a:schemeClr val="bg1"/>
                </a:solidFill>
                <a:effectLst/>
                <a:latin typeface="+mj-lt"/>
                <a:ea typeface="Calibri" panose="020F0502020204030204" pitchFamily="34" charset="0"/>
                <a:cs typeface="Times New Roman"/>
              </a:rPr>
              <a:t>.</a:t>
            </a:r>
            <a:r>
              <a:rPr lang="en-US" sz="1600" b="1" kern="100">
                <a:solidFill>
                  <a:schemeClr val="bg1"/>
                </a:solidFill>
                <a:latin typeface="+mj-lt"/>
                <a:ea typeface="Calibri" panose="020F0502020204030204" pitchFamily="34" charset="0"/>
                <a:cs typeface="Times New Roman"/>
              </a:rPr>
              <a:t> </a:t>
            </a:r>
            <a:r>
              <a:rPr lang="en-US" sz="1600" b="1" kern="100">
                <a:solidFill>
                  <a:schemeClr val="bg1"/>
                </a:solidFill>
                <a:effectLst/>
                <a:latin typeface="+mj-lt"/>
                <a:ea typeface="Calibri" panose="020F0502020204030204" pitchFamily="34" charset="0"/>
                <a:cs typeface="Times New Roman"/>
              </a:rPr>
              <a:t> Applies comprehension of what is read through discussion and/or writing by providing textual evidence utilizing skills such as supporting claims, making inferences, and drawing conclusions. </a:t>
            </a:r>
            <a:endParaRPr lang="en-US" sz="1600" b="1">
              <a:solidFill>
                <a:schemeClr val="bg1"/>
              </a:solidFill>
              <a:latin typeface="Georgia"/>
            </a:endParaRPr>
          </a:p>
          <a:p>
            <a:pPr marL="342900" marR="0" lvl="0" indent="-342900">
              <a:lnSpc>
                <a:spcPct val="107000"/>
              </a:lnSpc>
              <a:spcBef>
                <a:spcPts val="0"/>
              </a:spcBef>
              <a:spcAft>
                <a:spcPts val="0"/>
              </a:spcAft>
              <a:buSzPts val="1000"/>
              <a:buFont typeface="Arial" pitchFamily="2" charset="2"/>
              <a:buChar char="•"/>
              <a:tabLst>
                <a:tab pos="457200" algn="l"/>
              </a:tabLst>
            </a:pPr>
            <a:endParaRPr lang="en-US" sz="1600" b="1" kern="100">
              <a:solidFill>
                <a:schemeClr val="bg1"/>
              </a:solidFill>
              <a:effectLst/>
              <a:latin typeface="+mj-lt"/>
              <a:ea typeface="Calibri" panose="020F0502020204030204" pitchFamily="34" charset="0"/>
              <a:cs typeface="Times New Roman"/>
            </a:endParaRPr>
          </a:p>
          <a:p>
            <a:pPr marL="800100" lvl="1" indent="-342900">
              <a:buFont typeface="Arial"/>
              <a:buChar char="•"/>
            </a:pPr>
            <a:endParaRPr lang="en-US" sz="2000" b="1">
              <a:solidFill>
                <a:schemeClr val="bg1"/>
              </a:solidFill>
              <a:cs typeface="Calibri"/>
            </a:endParaRPr>
          </a:p>
          <a:p>
            <a:pPr>
              <a:buFont typeface="Arial"/>
              <a:buChar char="•"/>
            </a:pPr>
            <a:endParaRPr lang="en-US"/>
          </a:p>
          <a:p>
            <a:pPr marL="228600" indent="-228600">
              <a:buFont typeface=""/>
              <a:buChar char="•"/>
            </a:pPr>
            <a:endParaRPr lang="en-US"/>
          </a:p>
        </p:txBody>
      </p:sp>
      <p:pic>
        <p:nvPicPr>
          <p:cNvPr id="2" name="Audio Recording Apr 29, 2024 at 4:38:19 PM">
            <a:hlinkClick r:id="" action="ppaction://media"/>
            <a:extLst>
              <a:ext uri="{FF2B5EF4-FFF2-40B4-BE49-F238E27FC236}">
                <a16:creationId xmlns:a16="http://schemas.microsoft.com/office/drawing/2014/main" id="{3B15C6D6-0445-48F0-40D7-20341FAE1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8490" y="4969067"/>
            <a:ext cx="812800" cy="812800"/>
          </a:xfrm>
          <a:prstGeom prst="rect">
            <a:avLst/>
          </a:prstGeom>
        </p:spPr>
      </p:pic>
    </p:spTree>
    <p:extLst>
      <p:ext uri="{BB962C8B-B14F-4D97-AF65-F5344CB8AC3E}">
        <p14:creationId xmlns:p14="http://schemas.microsoft.com/office/powerpoint/2010/main" val="98176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14</a:t>
            </a:fld>
            <a:endParaRPr lang="en-US"/>
          </a:p>
        </p:txBody>
      </p:sp>
      <p:graphicFrame>
        <p:nvGraphicFramePr>
          <p:cNvPr id="3" name="Table 2">
            <a:extLst>
              <a:ext uri="{FF2B5EF4-FFF2-40B4-BE49-F238E27FC236}">
                <a16:creationId xmlns:a16="http://schemas.microsoft.com/office/drawing/2014/main" id="{83C8111F-68DD-0DD6-9305-70E9CB87DE23}"/>
              </a:ext>
            </a:extLst>
          </p:cNvPr>
          <p:cNvGraphicFramePr>
            <a:graphicFrameLocks noGrp="1"/>
          </p:cNvGraphicFramePr>
          <p:nvPr>
            <p:extLst>
              <p:ext uri="{D42A27DB-BD31-4B8C-83A1-F6EECF244321}">
                <p14:modId xmlns:p14="http://schemas.microsoft.com/office/powerpoint/2010/main" val="4254204297"/>
              </p:ext>
            </p:extLst>
          </p:nvPr>
        </p:nvGraphicFramePr>
        <p:xfrm>
          <a:off x="353391" y="265043"/>
          <a:ext cx="11452080" cy="5029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0899">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367556">
                <a:tc>
                  <a:txBody>
                    <a:bodyPr/>
                    <a:lstStyle/>
                    <a:p>
                      <a:pPr lvl="0" algn="l">
                        <a:lnSpc>
                          <a:spcPct val="100000"/>
                        </a:lnSpc>
                        <a:spcBef>
                          <a:spcPts val="0"/>
                        </a:spcBef>
                        <a:spcAft>
                          <a:spcPts val="0"/>
                        </a:spcAft>
                        <a:buNone/>
                      </a:pPr>
                      <a:r>
                        <a:rPr lang="en-US" sz="1600" b="1" i="0" u="none" strike="noStrike" kern="100" noProof="0">
                          <a:solidFill>
                            <a:srgbClr val="1A4480"/>
                          </a:solidFill>
                          <a:effectLst/>
                          <a:highlight>
                            <a:srgbClr val="FFFFFF"/>
                          </a:highlight>
                          <a:latin typeface="Georgia"/>
                        </a:rPr>
                        <a:t>12.4 The student will read, comprehend, and analyze the development of British literature and literature of other cultures. </a:t>
                      </a:r>
                      <a:endParaRPr lang="en-US" sz="1600" b="0" i="0" u="none" strike="noStrike" kern="100" noProof="0">
                        <a:solidFill>
                          <a:srgbClr val="003C71"/>
                        </a:solidFill>
                        <a:effectLst/>
                        <a:latin typeface="Georgia"/>
                      </a:endParaRPr>
                    </a:p>
                    <a:p>
                      <a:pPr marL="0" lvl="0" indent="0" algn="l">
                        <a:lnSpc>
                          <a:spcPct val="100000"/>
                        </a:lnSpc>
                        <a:spcBef>
                          <a:spcPts val="0"/>
                        </a:spcBef>
                        <a:spcAft>
                          <a:spcPts val="0"/>
                        </a:spcAft>
                        <a:buNone/>
                      </a:pPr>
                      <a:r>
                        <a:rPr lang="en-US" sz="1600" b="0" i="0" u="none" strike="noStrike" kern="100" noProof="0">
                          <a:solidFill>
                            <a:srgbClr val="3E5B91"/>
                          </a:solidFill>
                          <a:effectLst/>
                          <a:highlight>
                            <a:srgbClr val="FFFFFF"/>
                          </a:highlight>
                          <a:latin typeface="Georgia"/>
                        </a:rPr>
                        <a:t>c) Compare/contrast details in literary and informational nonfiction texts.</a:t>
                      </a:r>
                    </a:p>
                    <a:p>
                      <a:pPr marL="0" lvl="0" indent="0" algn="l">
                        <a:lnSpc>
                          <a:spcPct val="100000"/>
                        </a:lnSpc>
                        <a:spcBef>
                          <a:spcPts val="0"/>
                        </a:spcBef>
                        <a:spcAft>
                          <a:spcPts val="0"/>
                        </a:spcAft>
                        <a:buNone/>
                      </a:pPr>
                      <a:r>
                        <a:rPr lang="en-US" sz="1600" b="0" i="0" u="none" strike="noStrike" kern="100" noProof="0">
                          <a:solidFill>
                            <a:srgbClr val="3E5B91"/>
                          </a:solidFill>
                          <a:effectLst/>
                          <a:highlight>
                            <a:srgbClr val="FFFFFF"/>
                          </a:highlight>
                          <a:latin typeface="Georgia"/>
                        </a:rPr>
                        <a:t>h) Use critical thinking to generate and respond logically to literal, inferential, and evaluative questions about the text(s).</a:t>
                      </a:r>
                      <a:endParaRPr lang="en-US" sz="1600" b="0" i="0" u="none" strike="noStrike" kern="100" noProof="0">
                        <a:solidFill>
                          <a:srgbClr val="003C71"/>
                        </a:solidFill>
                        <a:effectLst/>
                        <a:latin typeface="Georgia"/>
                      </a:endParaRPr>
                    </a:p>
                    <a:p>
                      <a:pPr lvl="0" indent="0" algn="l">
                        <a:lnSpc>
                          <a:spcPct val="100000"/>
                        </a:lnSpc>
                        <a:spcBef>
                          <a:spcPts val="0"/>
                        </a:spcBef>
                        <a:spcAft>
                          <a:spcPts val="0"/>
                        </a:spcAft>
                        <a:buNone/>
                      </a:pPr>
                      <a:endParaRPr lang="en-US" sz="2800" b="0" i="0" u="none" strike="noStrike" kern="100" noProof="0">
                        <a:solidFill>
                          <a:srgbClr val="003C71"/>
                        </a:solidFill>
                        <a:effectLst/>
                        <a:latin typeface="Georgia"/>
                      </a:endParaRPr>
                    </a:p>
                    <a:p>
                      <a:pPr lvl="0" algn="l">
                        <a:lnSpc>
                          <a:spcPct val="100000"/>
                        </a:lnSpc>
                        <a:spcBef>
                          <a:spcPts val="0"/>
                        </a:spcBef>
                        <a:spcAft>
                          <a:spcPts val="0"/>
                        </a:spcAft>
                        <a:buNone/>
                      </a:pPr>
                      <a:r>
                        <a:rPr lang="en-US" sz="1600" b="1" i="0" u="none" strike="noStrike" kern="100" noProof="0">
                          <a:solidFill>
                            <a:srgbClr val="1A4480"/>
                          </a:solidFill>
                          <a:effectLst/>
                          <a:highlight>
                            <a:srgbClr val="FFFFFF"/>
                          </a:highlight>
                          <a:latin typeface="Georgia"/>
                        </a:rPr>
                        <a:t>12.5 The student will read, interpret, analyze, and evaluate a variety of nonfiction texts.</a:t>
                      </a:r>
                    </a:p>
                    <a:p>
                      <a:pPr marL="0" lvl="0" indent="0" algn="l">
                        <a:lnSpc>
                          <a:spcPct val="100000"/>
                        </a:lnSpc>
                        <a:spcBef>
                          <a:spcPts val="0"/>
                        </a:spcBef>
                        <a:spcAft>
                          <a:spcPts val="0"/>
                        </a:spcAft>
                        <a:buNone/>
                      </a:pPr>
                      <a:r>
                        <a:rPr lang="en-US" sz="1600" b="0" i="0" u="none" strike="noStrike" kern="100" noProof="0">
                          <a:solidFill>
                            <a:srgbClr val="3E5B91"/>
                          </a:solidFill>
                          <a:effectLst/>
                          <a:highlight>
                            <a:srgbClr val="FFFFFF"/>
                          </a:highlight>
                          <a:latin typeface="Georgia"/>
                        </a:rPr>
                        <a:t>a) Use critical thinking to generate and respond logically to literal, inferential, and evaluative questions about the text(s).</a:t>
                      </a:r>
                      <a:endParaRPr lang="en-US" sz="1600">
                        <a:latin typeface="Georgia"/>
                      </a:endParaRPr>
                    </a:p>
                    <a:p>
                      <a:pPr marL="0" marR="0" fontAlgn="base">
                        <a:spcBef>
                          <a:spcPts val="0"/>
                        </a:spcBef>
                        <a:spcAft>
                          <a:spcPts val="0"/>
                        </a:spcAft>
                      </a:pPr>
                      <a:endParaRPr lang="en-US" sz="1400" kern="100">
                        <a:solidFill>
                          <a:srgbClr val="3E5B9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2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100" b="1" i="0" u="none" strike="noStrike" kern="1200" noProof="0">
                          <a:solidFill>
                            <a:srgbClr val="1A4480"/>
                          </a:solidFill>
                          <a:effectLst/>
                          <a:highlight>
                            <a:srgbClr val="FFFFFF"/>
                          </a:highlight>
                          <a:latin typeface="Georgia"/>
                        </a:rPr>
                        <a:t>12.DSR </a:t>
                      </a:r>
                      <a:endParaRPr lang="en-US" sz="1100" b="1" i="0" u="none" strike="noStrike" kern="1200" noProof="0">
                        <a:solidFill>
                          <a:srgbClr val="003C71"/>
                        </a:solidFill>
                        <a:effectLst/>
                        <a:highlight>
                          <a:srgbClr val="FFFFFF"/>
                        </a:highlight>
                        <a:latin typeface="Georgia"/>
                      </a:endParaRPr>
                    </a:p>
                    <a:p>
                      <a:pPr lvl="0" algn="l">
                        <a:lnSpc>
                          <a:spcPct val="100000"/>
                        </a:lnSpc>
                        <a:spcBef>
                          <a:spcPts val="0"/>
                        </a:spcBef>
                        <a:spcAft>
                          <a:spcPts val="0"/>
                        </a:spcAft>
                        <a:buNone/>
                      </a:pPr>
                      <a:r>
                        <a:rPr lang="en-US" sz="1100" b="1" i="0" u="none" strike="noStrike" kern="1200" noProof="0">
                          <a:solidFill>
                            <a:srgbClr val="1A4480"/>
                          </a:solidFill>
                          <a:effectLst/>
                          <a:highlight>
                            <a:srgbClr val="FFFFFF"/>
                          </a:highlight>
                          <a:latin typeface="Georgia"/>
                        </a:rPr>
                        <a:t>The student will build knowledge and comprehension skills from reading a range of challenging, content-rich texts. This includes fluently reading and gathering evidence from grade-level complex texts, reading widely on topics to gain worthwhile knowledge and vocabulary, and using reading strategies when comprehension breaks down.</a:t>
                      </a:r>
                      <a:endParaRPr lang="en-US" sz="1100" b="1">
                        <a:latin typeface="Georgia"/>
                      </a:endParaRPr>
                    </a:p>
                    <a:p>
                      <a:pPr lvl="0" algn="l">
                        <a:lnSpc>
                          <a:spcPct val="100000"/>
                        </a:lnSpc>
                        <a:spcBef>
                          <a:spcPts val="0"/>
                        </a:spcBef>
                        <a:spcAft>
                          <a:spcPts val="0"/>
                        </a:spcAft>
                        <a:buNone/>
                      </a:pPr>
                      <a:endParaRPr lang="en-US" sz="1200" b="1" i="0" u="none" strike="noStrike" kern="1200" noProof="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200" b="0" i="0" u="none" strike="noStrike" kern="1200" noProof="0">
                          <a:solidFill>
                            <a:srgbClr val="1A4480"/>
                          </a:solidFill>
                          <a:effectLst/>
                          <a:highlight>
                            <a:srgbClr val="FFFFFF"/>
                          </a:highlight>
                          <a:latin typeface="Georgia"/>
                        </a:rPr>
                        <a:t>D. Regularly engage in reading a series of conceptually related texts organized around topics of study to build knowledge and vocabulary (These texts should be at a range of complexity levels so students can read the texts independently, with peers, or with modest support.). Use this background knowledge as context for new learning. </a:t>
                      </a:r>
                      <a:r>
                        <a:rPr lang="en-US" sz="1200" b="1" i="0" u="none" strike="noStrike" kern="1200" noProof="0">
                          <a:solidFill>
                            <a:srgbClr val="1A4480"/>
                          </a:solidFill>
                          <a:effectLst/>
                          <a:highlight>
                            <a:srgbClr val="FFFFFF"/>
                          </a:highlight>
                          <a:latin typeface="Georgia"/>
                        </a:rPr>
                        <a:t>(Deep Reading on Topics to Build Knowledge and Vocabulary, K-12).</a:t>
                      </a:r>
                      <a:endParaRPr lang="en-US" sz="1200">
                        <a:latin typeface="Georgia"/>
                      </a:endParaRPr>
                    </a:p>
                    <a:p>
                      <a:pPr marL="0" lvl="0" indent="0" algn="l">
                        <a:lnSpc>
                          <a:spcPct val="100000"/>
                        </a:lnSpc>
                        <a:spcBef>
                          <a:spcPts val="0"/>
                        </a:spcBef>
                        <a:spcAft>
                          <a:spcPts val="0"/>
                        </a:spcAft>
                        <a:buNone/>
                      </a:pPr>
                      <a:r>
                        <a:rPr lang="en-US" sz="1200" b="0" i="0" u="none" strike="noStrike" kern="1200" noProof="0">
                          <a:solidFill>
                            <a:srgbClr val="1A4480"/>
                          </a:solidFill>
                          <a:effectLst/>
                          <a:highlight>
                            <a:srgbClr val="FFFFFF"/>
                          </a:highlight>
                          <a:latin typeface="Georgia"/>
                        </a:rPr>
                        <a:t>E. Use reading strategies as needed to aid and monitor comprehension when encountering challenging sections of text. These sense-making strategies attend to text structure, common organizational structures, summarizing, asking questions of the text, and others </a:t>
                      </a:r>
                      <a:r>
                        <a:rPr lang="en-US" sz="1200" b="1" i="0" u="none" strike="noStrike" kern="1200" noProof="0">
                          <a:solidFill>
                            <a:srgbClr val="1A4480"/>
                          </a:solidFill>
                          <a:effectLst/>
                          <a:highlight>
                            <a:srgbClr val="FFFFFF"/>
                          </a:highlight>
                          <a:latin typeface="Georgia"/>
                        </a:rPr>
                        <a:t>(Reading Strategies, 3-12).</a:t>
                      </a:r>
                      <a:endParaRPr lang="en-US" sz="1200" b="1">
                        <a:solidFill>
                          <a:srgbClr val="1A4480"/>
                        </a:solidFill>
                        <a:latin typeface="Georgia"/>
                      </a:endParaRPr>
                    </a:p>
                    <a:p>
                      <a:pPr lvl="0" indent="0" algn="l">
                        <a:lnSpc>
                          <a:spcPct val="100000"/>
                        </a:lnSpc>
                        <a:spcBef>
                          <a:spcPts val="0"/>
                        </a:spcBef>
                        <a:spcAft>
                          <a:spcPts val="0"/>
                        </a:spcAft>
                        <a:buNone/>
                      </a:pPr>
                      <a:endParaRPr lang="en-US" sz="1800">
                        <a:latin typeface="Georgia"/>
                      </a:endParaRPr>
                    </a:p>
                    <a:p>
                      <a:pPr lvl="0" algn="l">
                        <a:lnSpc>
                          <a:spcPct val="100000"/>
                        </a:lnSpc>
                        <a:spcBef>
                          <a:spcPts val="0"/>
                        </a:spcBef>
                        <a:spcAft>
                          <a:spcPts val="0"/>
                        </a:spcAft>
                        <a:buNone/>
                      </a:pPr>
                      <a:r>
                        <a:rPr lang="en-US" sz="1200" b="1" i="0" u="none" strike="noStrike" kern="1200" noProof="0">
                          <a:solidFill>
                            <a:srgbClr val="1A4480"/>
                          </a:solidFill>
                          <a:effectLst/>
                          <a:highlight>
                            <a:srgbClr val="FFFFFF"/>
                          </a:highlight>
                          <a:latin typeface="Georgia"/>
                        </a:rPr>
                        <a:t>*Note: These standards will be applied when students are reading, writing, collaborating, and researching as described in the remaining standards.</a:t>
                      </a:r>
                      <a:endParaRPr lang="en-US" sz="1200" b="1">
                        <a:solidFill>
                          <a:srgbClr val="1A4480"/>
                        </a:solidFill>
                        <a:latin typeface="Georgia"/>
                      </a:endParaRPr>
                    </a:p>
                    <a:p>
                      <a:pPr lvl="0" algn="l">
                        <a:lnSpc>
                          <a:spcPct val="100000"/>
                        </a:lnSpc>
                        <a:spcBef>
                          <a:spcPts val="0"/>
                        </a:spcBef>
                        <a:spcAft>
                          <a:spcPts val="0"/>
                        </a:spcAft>
                        <a:buNone/>
                      </a:pPr>
                      <a:endParaRPr lang="en-US" sz="1200" b="1" i="0" u="none" strike="noStrike" kern="1200" noProof="0">
                        <a:solidFill>
                          <a:srgbClr val="1A4480"/>
                        </a:solidFill>
                        <a:effectLst/>
                        <a:highlight>
                          <a:srgbClr val="FFFFFF"/>
                        </a:highlight>
                        <a:latin typeface="Georgia"/>
                      </a:endParaRPr>
                    </a:p>
                    <a:p>
                      <a:pPr lvl="0" indent="0" algn="l">
                        <a:lnSpc>
                          <a:spcPct val="100000"/>
                        </a:lnSpc>
                        <a:spcBef>
                          <a:spcPts val="0"/>
                        </a:spcBef>
                        <a:spcAft>
                          <a:spcPts val="0"/>
                        </a:spcAft>
                        <a:buNone/>
                      </a:pPr>
                      <a:endParaRPr lang="en-US">
                        <a:solidFill>
                          <a:srgbClr val="3E5B91"/>
                        </a:solidFill>
                        <a:latin typeface="Georgia"/>
                      </a:endParaRPr>
                    </a:p>
                    <a:p>
                      <a:pPr lvl="0">
                        <a:buNone/>
                      </a:pPr>
                      <a:endParaRPr lang="en-US" sz="1200" b="1" kern="1200">
                        <a:solidFill>
                          <a:schemeClr val="dk1"/>
                        </a:solidFill>
                        <a:effectLst/>
                        <a:highlight>
                          <a:srgbClr val="FFFFFF"/>
                        </a:highlight>
                        <a:latin typeface="+mj-lt"/>
                        <a:ea typeface="+mn-ea"/>
                        <a:cs typeface="Times New Roman"/>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0425" y="4770584"/>
            <a:ext cx="11485218" cy="121183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dirty="0">
                <a:latin typeface="+mj-lt"/>
              </a:rPr>
              <a:t> </a:t>
            </a:r>
            <a:r>
              <a:rPr lang="en-US" b="1" u="sng" dirty="0">
                <a:solidFill>
                  <a:srgbClr val="FFFFFF"/>
                </a:solidFill>
                <a:latin typeface="+mj-lt"/>
                <a:cs typeface="Calibri"/>
              </a:rPr>
              <a:t>Revisions</a:t>
            </a:r>
            <a:r>
              <a:rPr lang="en-US" b="1" dirty="0">
                <a:solidFill>
                  <a:srgbClr val="FFFFFF"/>
                </a:solidFill>
                <a:latin typeface="+mj-lt"/>
                <a:cs typeface="Calibri"/>
              </a:rPr>
              <a:t>:</a:t>
            </a:r>
          </a:p>
          <a:p>
            <a:pPr marL="171450" indent="-171450" fontAlgn="base">
              <a:lnSpc>
                <a:spcPct val="107000"/>
              </a:lnSpc>
              <a:buSzPts val="1000"/>
              <a:buFont typeface="Arial"/>
              <a:buChar char="•"/>
            </a:pPr>
            <a:r>
              <a:rPr lang="en" sz="1600" b="1" dirty="0">
                <a:solidFill>
                  <a:schemeClr val="bg1"/>
                </a:solidFill>
                <a:latin typeface="Georgia"/>
              </a:rPr>
              <a:t>12.DSR.1. - Focuses on how a student will build knowledge and reading comprehension fluently.</a:t>
            </a:r>
            <a:r>
              <a:rPr lang="en-US" sz="1600" b="1" dirty="0">
                <a:solidFill>
                  <a:schemeClr val="bg1"/>
                </a:solidFill>
                <a:latin typeface="Georgia"/>
              </a:rPr>
              <a:t> </a:t>
            </a:r>
            <a:endParaRPr lang="en-US" sz="1600" dirty="0">
              <a:solidFill>
                <a:schemeClr val="bg1"/>
              </a:solidFill>
              <a:cs typeface="Calibri"/>
            </a:endParaRPr>
          </a:p>
          <a:p>
            <a:endParaRPr lang="en-US">
              <a:cs typeface="Calibri"/>
            </a:endParaRPr>
          </a:p>
        </p:txBody>
      </p:sp>
      <p:pic>
        <p:nvPicPr>
          <p:cNvPr id="2" name="Audio Recording Apr 29, 2024 at 4:38:56 PM">
            <a:hlinkClick r:id="" action="ppaction://media"/>
            <a:extLst>
              <a:ext uri="{FF2B5EF4-FFF2-40B4-BE49-F238E27FC236}">
                <a16:creationId xmlns:a16="http://schemas.microsoft.com/office/drawing/2014/main" id="{0D41FD08-BDAF-C35A-F9D4-DDE148EE3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970100"/>
            <a:ext cx="812800" cy="812800"/>
          </a:xfrm>
          <a:prstGeom prst="rect">
            <a:avLst/>
          </a:prstGeom>
        </p:spPr>
      </p:pic>
    </p:spTree>
    <p:extLst>
      <p:ext uri="{BB962C8B-B14F-4D97-AF65-F5344CB8AC3E}">
        <p14:creationId xmlns:p14="http://schemas.microsoft.com/office/powerpoint/2010/main" val="20541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and Vocabulary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15</a:t>
            </a:fld>
            <a:endParaRPr lang="en-US"/>
          </a:p>
        </p:txBody>
      </p:sp>
      <p:pic>
        <p:nvPicPr>
          <p:cNvPr id="3" name="Audio Recording Apr 29, 2024 at 1:42:00 PM">
            <a:hlinkClick r:id="" action="ppaction://media"/>
            <a:extLst>
              <a:ext uri="{FF2B5EF4-FFF2-40B4-BE49-F238E27FC236}">
                <a16:creationId xmlns:a16="http://schemas.microsoft.com/office/drawing/2014/main" id="{2C8E8BA0-31EB-0B03-3033-C327DA0A8F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6990" y="5416666"/>
            <a:ext cx="812800" cy="812800"/>
          </a:xfrm>
          <a:prstGeom prst="rect">
            <a:avLst/>
          </a:prstGeom>
        </p:spPr>
      </p:pic>
    </p:spTree>
    <p:extLst>
      <p:ext uri="{BB962C8B-B14F-4D97-AF65-F5344CB8AC3E}">
        <p14:creationId xmlns:p14="http://schemas.microsoft.com/office/powerpoint/2010/main" val="35870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101578907"/>
              </p:ext>
            </p:extLst>
          </p:nvPr>
        </p:nvGraphicFramePr>
        <p:xfrm>
          <a:off x="353391" y="265043"/>
          <a:ext cx="11452080" cy="42976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0899">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367556">
                <a:tc>
                  <a:txBody>
                    <a:bodyPr/>
                    <a:lstStyle/>
                    <a:p>
                      <a:pPr lvl="0" algn="l">
                        <a:lnSpc>
                          <a:spcPct val="100000"/>
                        </a:lnSpc>
                        <a:spcBef>
                          <a:spcPts val="0"/>
                        </a:spcBef>
                        <a:spcAft>
                          <a:spcPts val="0"/>
                        </a:spcAft>
                        <a:buNone/>
                      </a:pPr>
                      <a:r>
                        <a:rPr lang="en-US" sz="1400" b="1" i="0" u="none" strike="noStrike" kern="100" noProof="0">
                          <a:solidFill>
                            <a:srgbClr val="1A4480"/>
                          </a:solidFill>
                          <a:effectLst/>
                          <a:latin typeface="Georgia"/>
                        </a:rPr>
                        <a:t>12.3 The student will apply knowledge of word origins, derivations, and figurative language to extend vocabulary development in authentic texts.  </a:t>
                      </a:r>
                      <a:endParaRPr lang="en-US" b="1">
                        <a:latin typeface="Georgia"/>
                      </a:endParaRPr>
                    </a:p>
                    <a:p>
                      <a:pPr marL="0" lvl="0" indent="0" algn="l">
                        <a:lnSpc>
                          <a:spcPct val="100000"/>
                        </a:lnSpc>
                        <a:spcBef>
                          <a:spcPts val="0"/>
                        </a:spcBef>
                        <a:spcAft>
                          <a:spcPts val="0"/>
                        </a:spcAft>
                        <a:buNone/>
                      </a:pPr>
                      <a:r>
                        <a:rPr lang="en-US" sz="1400" b="0" i="0" u="none" strike="noStrike" kern="100" noProof="0">
                          <a:solidFill>
                            <a:srgbClr val="3E5B91"/>
                          </a:solidFill>
                          <a:effectLst/>
                          <a:latin typeface="Georgia"/>
                        </a:rPr>
                        <a:t>a) Use structural analysis of roots, affixes, synonyms, and antonyms, to understand complex words. </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400" b="0" i="0" u="none" strike="noStrike" kern="100" noProof="0">
                          <a:solidFill>
                            <a:srgbClr val="3E5B91"/>
                          </a:solidFill>
                          <a:effectLst/>
                          <a:latin typeface="Georgia"/>
                        </a:rPr>
                        <a:t>b) Use context, structure, and connotations to determine meanings of words and phrases.  </a:t>
                      </a:r>
                      <a:endParaRPr lang="en-US" b="0">
                        <a:solidFill>
                          <a:srgbClr val="3E5B91"/>
                        </a:solidFill>
                        <a:latin typeface="Georgia"/>
                      </a:endParaRPr>
                    </a:p>
                    <a:p>
                      <a:pPr marL="0" lvl="0" indent="0" algn="l">
                        <a:lnSpc>
                          <a:spcPct val="100000"/>
                        </a:lnSpc>
                        <a:spcBef>
                          <a:spcPts val="0"/>
                        </a:spcBef>
                        <a:spcAft>
                          <a:spcPts val="0"/>
                        </a:spcAft>
                        <a:buNone/>
                      </a:pPr>
                      <a:r>
                        <a:rPr lang="en-US" sz="1400" b="0" i="0" u="none" strike="noStrike" kern="100" noProof="0">
                          <a:solidFill>
                            <a:srgbClr val="3E5B91"/>
                          </a:solidFill>
                          <a:effectLst/>
                          <a:latin typeface="Georgia"/>
                        </a:rPr>
                        <a:t>c) Discriminate between connotative and denotative meanings and interpret the connotation. </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400" b="0" i="0" u="none" strike="noStrike" kern="100" noProof="0">
                          <a:solidFill>
                            <a:srgbClr val="3E5B91"/>
                          </a:solidFill>
                          <a:effectLst/>
                          <a:latin typeface="Georgia"/>
                        </a:rPr>
                        <a:t>d) Explain the meaning of common idioms, and literary and classical allusions in text. </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400" b="0" i="0" u="none" strike="noStrike" kern="100" noProof="0">
                          <a:solidFill>
                            <a:srgbClr val="3E5B91"/>
                          </a:solidFill>
                          <a:effectLst/>
                          <a:latin typeface="Georgia"/>
                        </a:rPr>
                        <a:t>e) Extend general and cross-curricular vocabulary through speaking, listening, reading, and writing. </a:t>
                      </a:r>
                      <a:endParaRPr lang="en-US" b="0" i="0" u="none" strike="noStrike" noProof="0">
                        <a:solidFill>
                          <a:srgbClr val="3E5B91"/>
                        </a:solidFill>
                        <a:latin typeface="Georgia"/>
                      </a:endParaRPr>
                    </a:p>
                    <a:p>
                      <a:pPr marL="0" marR="0" lvl="0">
                        <a:spcBef>
                          <a:spcPts val="0"/>
                        </a:spcBef>
                        <a:spcAft>
                          <a:spcPts val="0"/>
                        </a:spcAft>
                        <a:buNone/>
                      </a:pPr>
                      <a:endParaRPr lang="en-US" sz="1400" b="1" kern="100">
                        <a:solidFill>
                          <a:srgbClr val="1A4480"/>
                        </a:solidFill>
                        <a:effectLst/>
                        <a:latin typeface="+mj-lt"/>
                        <a:cs typeface="Times New Roman"/>
                      </a:endParaRPr>
                    </a:p>
                    <a:p>
                      <a:pPr marL="0" marR="0" fontAlgn="base">
                        <a:spcBef>
                          <a:spcPts val="0"/>
                        </a:spcBef>
                        <a:spcAft>
                          <a:spcPts val="0"/>
                        </a:spcAft>
                      </a:pPr>
                      <a:endParaRPr lang="en-US" sz="1400" kern="100">
                        <a:solidFill>
                          <a:srgbClr val="3E5B91"/>
                        </a:solidFill>
                        <a:effectLst/>
                        <a:latin typeface="+mj-l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2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kern="1200" noProof="0">
                          <a:solidFill>
                            <a:srgbClr val="1A4480"/>
                          </a:solidFill>
                          <a:effectLst/>
                          <a:highlight>
                            <a:srgbClr val="FFFFFF"/>
                          </a:highlight>
                          <a:latin typeface="Georgia"/>
                        </a:rPr>
                        <a:t>12.RV</a:t>
                      </a:r>
                      <a:endParaRPr lang="en-US" b="1" i="0" u="none" strike="noStrike" noProof="0">
                        <a:solidFill>
                          <a:srgbClr val="1A4480"/>
                        </a:solidFill>
                        <a:latin typeface="Georgia"/>
                      </a:endParaRPr>
                    </a:p>
                    <a:p>
                      <a:pPr lvl="0" algn="l">
                        <a:lnSpc>
                          <a:spcPct val="100000"/>
                        </a:lnSpc>
                        <a:spcBef>
                          <a:spcPts val="0"/>
                        </a:spcBef>
                        <a:spcAft>
                          <a:spcPts val="0"/>
                        </a:spcAft>
                        <a:buNone/>
                      </a:pPr>
                      <a:r>
                        <a:rPr lang="en-US" sz="1200" b="1" i="0" u="none" strike="noStrike" kern="1200" noProof="0">
                          <a:solidFill>
                            <a:srgbClr val="1A4480"/>
                          </a:solidFill>
                          <a:effectLst/>
                          <a:highlight>
                            <a:srgbClr val="FFFFFF"/>
                          </a:highlight>
                          <a:latin typeface="Georgia"/>
                        </a:rPr>
                        <a:t>The student will systematically build vocabulary and word knowledge based on grade twelve content and texts.</a:t>
                      </a:r>
                      <a:endParaRPr lang="en-US" b="1" i="0" u="none" strike="noStrike" noProof="0">
                        <a:solidFill>
                          <a:srgbClr val="1A4480"/>
                        </a:solidFill>
                        <a:latin typeface="Georgia"/>
                      </a:endParaRPr>
                    </a:p>
                    <a:p>
                      <a:pPr lvl="0" algn="l">
                        <a:lnSpc>
                          <a:spcPct val="100000"/>
                        </a:lnSpc>
                        <a:spcBef>
                          <a:spcPts val="0"/>
                        </a:spcBef>
                        <a:spcAft>
                          <a:spcPts val="0"/>
                        </a:spcAft>
                        <a:buNone/>
                      </a:pPr>
                      <a:endParaRPr lang="en-US" sz="1200" b="1" i="0" u="none" strike="noStrike" kern="1200" noProof="0">
                        <a:solidFill>
                          <a:srgbClr val="1A4480"/>
                        </a:solidFill>
                        <a:effectLst/>
                        <a:highlight>
                          <a:srgbClr val="FFFFFF"/>
                        </a:highlight>
                        <a:latin typeface="Georgia"/>
                      </a:endParaRPr>
                    </a:p>
                    <a:p>
                      <a:pPr lvl="0" algn="l">
                        <a:lnSpc>
                          <a:spcPct val="100000"/>
                        </a:lnSpc>
                        <a:spcBef>
                          <a:spcPts val="0"/>
                        </a:spcBef>
                        <a:spcAft>
                          <a:spcPts val="0"/>
                        </a:spcAft>
                        <a:buNone/>
                      </a:pPr>
                      <a:r>
                        <a:rPr lang="en-US" sz="1200" b="1" i="0" u="none" strike="noStrike" kern="1200" noProof="0">
                          <a:solidFill>
                            <a:srgbClr val="1A4480"/>
                          </a:solidFill>
                          <a:effectLst/>
                          <a:highlight>
                            <a:srgbClr val="FFFFFF"/>
                          </a:highlight>
                          <a:latin typeface="Georgia"/>
                        </a:rPr>
                        <a:t>12.RV.1 Vocabulary Development and Word Analysis</a:t>
                      </a:r>
                      <a:endParaRPr lang="en-US" b="1" i="0" u="none" strike="noStrike" noProof="0">
                        <a:solidFill>
                          <a:srgbClr val="1A4480"/>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A. Develop and accurately use general academic and content-specific vocabulary through reading, discussing, and writing about grade-level texts and topics.</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B. Use context and sentence structure to clarify the meanings of words and phrases.</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C. Use structural analysis of roots, affixes, and etymology to understand the meanings of unfamiliar and complex words.</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D. Analyze the nuances in the meaning of words with similar denotations (e.g., assertive, aggressive, domineering).</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E. Explain and analyze idiomatic language in context.</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F. Interpret the meaning of figurative language and literary and classical allusions and analyze their role in texts.</a:t>
                      </a:r>
                      <a:endParaRPr lang="en-US" b="0" i="0" u="none" strike="noStrike" noProof="0">
                        <a:solidFill>
                          <a:srgbClr val="3E5B91"/>
                        </a:solidFill>
                        <a:latin typeface="Georgia"/>
                      </a:endParaRPr>
                    </a:p>
                    <a:p>
                      <a:pPr marL="0" lvl="0" indent="0" algn="l">
                        <a:lnSpc>
                          <a:spcPct val="100000"/>
                        </a:lnSpc>
                        <a:spcBef>
                          <a:spcPts val="0"/>
                        </a:spcBef>
                        <a:spcAft>
                          <a:spcPts val="0"/>
                        </a:spcAft>
                        <a:buNone/>
                      </a:pPr>
                      <a:r>
                        <a:rPr lang="en-US" sz="1200" b="0" i="0" u="none" strike="noStrike" kern="1200" noProof="0">
                          <a:solidFill>
                            <a:srgbClr val="3E5B91"/>
                          </a:solidFill>
                          <a:effectLst/>
                          <a:highlight>
                            <a:srgbClr val="FFFFFF"/>
                          </a:highlight>
                          <a:latin typeface="Georgia"/>
                        </a:rPr>
                        <a:t>G. Use newly learned words and phrases in multiple contexts, including in students’ discussions and speaking and writing activities.</a:t>
                      </a:r>
                      <a:endParaRPr lang="en-US" b="0" i="0" u="none" strike="noStrike" noProof="0">
                        <a:solidFill>
                          <a:srgbClr val="3E5B91"/>
                        </a:solidFill>
                        <a:latin typeface="Georgia"/>
                      </a:endParaRPr>
                    </a:p>
                    <a:p>
                      <a:pPr lvl="0" indent="0" algn="l">
                        <a:lnSpc>
                          <a:spcPct val="100000"/>
                        </a:lnSpc>
                        <a:spcBef>
                          <a:spcPts val="0"/>
                        </a:spcBef>
                        <a:spcAft>
                          <a:spcPts val="0"/>
                        </a:spcAft>
                        <a:buNone/>
                      </a:pPr>
                      <a:endParaRPr lang="en-US">
                        <a:solidFill>
                          <a:srgbClr val="3E5B91"/>
                        </a:solidFill>
                        <a:latin typeface="Georgia"/>
                      </a:endParaRPr>
                    </a:p>
                    <a:p>
                      <a:pPr lvl="0">
                        <a:buNone/>
                      </a:pPr>
                      <a:endParaRPr lang="en-US" sz="1200" b="1" kern="1200">
                        <a:solidFill>
                          <a:schemeClr val="dk1"/>
                        </a:solidFill>
                        <a:effectLst/>
                        <a:highlight>
                          <a:srgbClr val="FFFFFF"/>
                        </a:highlight>
                        <a:latin typeface="+mj-lt"/>
                        <a:ea typeface="+mn-ea"/>
                        <a:cs typeface="Times New Roman"/>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784" y="4180895"/>
            <a:ext cx="11444526" cy="217374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350" b="1" u="sng">
                <a:solidFill>
                  <a:srgbClr val="FFFFFF"/>
                </a:solidFill>
                <a:latin typeface="+mj-lt"/>
                <a:cs typeface="Calibri"/>
              </a:rPr>
              <a:t>Revisions</a:t>
            </a:r>
            <a:r>
              <a:rPr lang="en-US" sz="1350" b="1">
                <a:solidFill>
                  <a:srgbClr val="FFFFFF"/>
                </a:solidFill>
                <a:latin typeface="+mj-lt"/>
                <a:cs typeface="Calibri"/>
              </a:rPr>
              <a:t>:</a:t>
            </a:r>
            <a:endParaRPr lang="en-US" sz="1350" b="1">
              <a:solidFill>
                <a:schemeClr val="bg1"/>
              </a:solidFill>
              <a:latin typeface="+mj-lt"/>
              <a:cs typeface="Arial"/>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a:t>
            </a:r>
            <a:r>
              <a:rPr lang="en" sz="1350" b="1" kern="100">
                <a:solidFill>
                  <a:schemeClr val="bg1"/>
                </a:solidFill>
                <a:latin typeface="+mj-lt"/>
                <a:ea typeface="Times New Roman" panose="02020603050405020304" pitchFamily="18" charset="0"/>
                <a:cs typeface="Times New Roman"/>
              </a:rPr>
              <a:t>1.-</a:t>
            </a:r>
            <a:r>
              <a:rPr lang="en" sz="1350" b="1" kern="100">
                <a:solidFill>
                  <a:schemeClr val="bg1"/>
                </a:solidFill>
                <a:effectLst/>
                <a:latin typeface="+mj-lt"/>
                <a:ea typeface="Times New Roman" panose="02020603050405020304" pitchFamily="18" charset="0"/>
                <a:cs typeface="Times New Roman"/>
              </a:rPr>
              <a:t> Specifies connection to word knowledge for grade </a:t>
            </a:r>
            <a:r>
              <a:rPr lang="en" sz="1350" b="1" kern="100">
                <a:solidFill>
                  <a:schemeClr val="bg1"/>
                </a:solidFill>
                <a:latin typeface="+mj-lt"/>
                <a:ea typeface="Times New Roman" panose="02020603050405020304" pitchFamily="18" charset="0"/>
                <a:cs typeface="Times New Roman"/>
              </a:rPr>
              <a:t>twelve </a:t>
            </a:r>
            <a:r>
              <a:rPr lang="en" sz="1350" b="1" kern="100">
                <a:solidFill>
                  <a:schemeClr val="bg1"/>
                </a:solidFill>
                <a:effectLst/>
                <a:latin typeface="+mj-lt"/>
                <a:ea typeface="Times New Roman" panose="02020603050405020304" pitchFamily="18" charset="0"/>
                <a:cs typeface="Times New Roman"/>
              </a:rPr>
              <a:t>content and texts </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a:t>
            </a:r>
            <a:r>
              <a:rPr lang="en" sz="1350" b="1" kern="100">
                <a:solidFill>
                  <a:schemeClr val="bg1"/>
                </a:solidFill>
                <a:latin typeface="+mj-lt"/>
                <a:ea typeface="Times New Roman" panose="02020603050405020304" pitchFamily="18" charset="0"/>
                <a:cs typeface="Times New Roman"/>
              </a:rPr>
              <a:t>1.A</a:t>
            </a:r>
            <a:r>
              <a:rPr lang="en" sz="1350" b="1" kern="100">
                <a:solidFill>
                  <a:schemeClr val="bg1"/>
                </a:solidFill>
                <a:effectLst/>
                <a:latin typeface="+mj-lt"/>
                <a:ea typeface="Times New Roman" panose="02020603050405020304" pitchFamily="18" charset="0"/>
                <a:cs typeface="Times New Roman"/>
              </a:rPr>
              <a:t>. - Aligns </a:t>
            </a:r>
            <a:r>
              <a:rPr lang="en" sz="1350" b="1" kern="100">
                <a:solidFill>
                  <a:schemeClr val="bg1"/>
                </a:solidFill>
                <a:latin typeface="+mj-lt"/>
                <a:ea typeface="Times New Roman" panose="02020603050405020304" pitchFamily="18" charset="0"/>
                <a:cs typeface="Times New Roman"/>
              </a:rPr>
              <a:t>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12.3e </a:t>
            </a:r>
            <a:r>
              <a:rPr lang="en" sz="1350" b="1" kern="100">
                <a:solidFill>
                  <a:schemeClr val="bg1"/>
                </a:solidFill>
                <a:effectLst/>
                <a:latin typeface="+mj-lt"/>
                <a:ea typeface="Times New Roman" panose="02020603050405020304" pitchFamily="18" charset="0"/>
                <a:cs typeface="Times New Roman"/>
              </a:rPr>
              <a:t>and enhances the integration of academic and content vocabulary when listening, reading, and discussing grade </a:t>
            </a:r>
            <a:r>
              <a:rPr lang="en" sz="1350" b="1" kern="100">
                <a:solidFill>
                  <a:schemeClr val="bg1"/>
                </a:solidFill>
                <a:latin typeface="+mj-lt"/>
                <a:ea typeface="Times New Roman" panose="02020603050405020304" pitchFamily="18" charset="0"/>
                <a:cs typeface="Times New Roman"/>
              </a:rPr>
              <a:t>twelve </a:t>
            </a:r>
            <a:r>
              <a:rPr lang="en" sz="1350" b="1" kern="100">
                <a:solidFill>
                  <a:schemeClr val="bg1"/>
                </a:solidFill>
                <a:effectLst/>
                <a:latin typeface="+mj-lt"/>
                <a:ea typeface="Times New Roman" panose="02020603050405020304" pitchFamily="18" charset="0"/>
                <a:cs typeface="Times New Roman"/>
              </a:rPr>
              <a:t>texts and topics.</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.RV.1</a:t>
            </a:r>
            <a:r>
              <a:rPr lang="en" sz="1350" b="1" kern="100">
                <a:solidFill>
                  <a:schemeClr val="bg1"/>
                </a:solidFill>
                <a:latin typeface="+mj-lt"/>
                <a:ea typeface="Times New Roman" panose="02020603050405020304" pitchFamily="18" charset="0"/>
                <a:cs typeface="Times New Roman"/>
              </a:rPr>
              <a:t>.</a:t>
            </a:r>
            <a:r>
              <a:rPr lang="en" sz="1350" b="1" kern="100">
                <a:solidFill>
                  <a:schemeClr val="bg1"/>
                </a:solidFill>
                <a:effectLst/>
                <a:latin typeface="+mj-lt"/>
                <a:ea typeface="Times New Roman" panose="02020603050405020304" pitchFamily="18" charset="0"/>
                <a:cs typeface="Times New Roman"/>
              </a:rPr>
              <a:t>B. - Aligns </a:t>
            </a:r>
            <a:r>
              <a:rPr lang="en" sz="1350" b="1" kern="100">
                <a:solidFill>
                  <a:schemeClr val="bg1"/>
                </a:solidFill>
                <a:latin typeface="+mj-lt"/>
                <a:ea typeface="Times New Roman" panose="02020603050405020304" pitchFamily="18" charset="0"/>
                <a:cs typeface="Times New Roman"/>
              </a:rPr>
              <a:t>with skills associated 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12.3b</a:t>
            </a:r>
            <a:r>
              <a:rPr lang="en" sz="1350" b="1" kern="100">
                <a:solidFill>
                  <a:schemeClr val="bg1"/>
                </a:solidFill>
                <a:effectLst/>
                <a:latin typeface="+mj-lt"/>
                <a:ea typeface="Times New Roman" panose="02020603050405020304" pitchFamily="18" charset="0"/>
                <a:cs typeface="Times New Roman"/>
              </a:rPr>
              <a:t>.</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.RV.1</a:t>
            </a:r>
            <a:r>
              <a:rPr lang="en" sz="1350" b="1" kern="100">
                <a:solidFill>
                  <a:schemeClr val="bg1"/>
                </a:solidFill>
                <a:latin typeface="+mj-lt"/>
                <a:ea typeface="Times New Roman" panose="02020603050405020304" pitchFamily="18" charset="0"/>
                <a:cs typeface="Times New Roman"/>
              </a:rPr>
              <a:t>.</a:t>
            </a:r>
            <a:r>
              <a:rPr lang="en" sz="1350" b="1" kern="100">
                <a:solidFill>
                  <a:schemeClr val="bg1"/>
                </a:solidFill>
                <a:effectLst/>
                <a:latin typeface="+mj-lt"/>
                <a:ea typeface="Times New Roman" panose="02020603050405020304" pitchFamily="18" charset="0"/>
                <a:cs typeface="Times New Roman"/>
              </a:rPr>
              <a:t>C. - Aligns </a:t>
            </a:r>
            <a:r>
              <a:rPr lang="en" sz="1350" b="1" kern="100">
                <a:solidFill>
                  <a:schemeClr val="bg1"/>
                </a:solidFill>
                <a:latin typeface="+mj-lt"/>
                <a:ea typeface="Times New Roman" panose="02020603050405020304" pitchFamily="18" charset="0"/>
                <a:cs typeface="Times New Roman"/>
              </a:rPr>
              <a:t>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12.3a </a:t>
            </a:r>
            <a:r>
              <a:rPr lang="en" sz="1350" b="1" kern="100">
                <a:solidFill>
                  <a:schemeClr val="bg1"/>
                </a:solidFill>
                <a:effectLst/>
                <a:latin typeface="+mj-lt"/>
                <a:ea typeface="Times New Roman" panose="02020603050405020304" pitchFamily="18" charset="0"/>
                <a:cs typeface="Times New Roman"/>
              </a:rPr>
              <a:t>and includes etymology to help clarify the meanings of unfamiliar and complex words.</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.RV.1</a:t>
            </a:r>
            <a:r>
              <a:rPr lang="en" sz="1350" b="1" kern="100">
                <a:solidFill>
                  <a:schemeClr val="bg1"/>
                </a:solidFill>
                <a:latin typeface="+mj-lt"/>
                <a:ea typeface="Times New Roman" panose="02020603050405020304" pitchFamily="18" charset="0"/>
                <a:cs typeface="Times New Roman"/>
              </a:rPr>
              <a:t>.</a:t>
            </a:r>
            <a:r>
              <a:rPr lang="en" sz="1350" b="1" kern="100">
                <a:solidFill>
                  <a:schemeClr val="bg1"/>
                </a:solidFill>
                <a:effectLst/>
                <a:latin typeface="+mj-lt"/>
                <a:ea typeface="Times New Roman" panose="02020603050405020304" pitchFamily="18" charset="0"/>
                <a:cs typeface="Times New Roman"/>
              </a:rPr>
              <a:t>D. - Aligns </a:t>
            </a:r>
            <a:r>
              <a:rPr lang="en" sz="1350" b="1" kern="100">
                <a:solidFill>
                  <a:schemeClr val="bg1"/>
                </a:solidFill>
                <a:latin typeface="+mj-lt"/>
                <a:ea typeface="Times New Roman" panose="02020603050405020304" pitchFamily="18" charset="0"/>
                <a:cs typeface="Times New Roman"/>
              </a:rPr>
              <a:t>with skills associated 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12.3c </a:t>
            </a:r>
            <a:r>
              <a:rPr lang="en" sz="1350" b="1" kern="100">
                <a:solidFill>
                  <a:schemeClr val="bg1"/>
                </a:solidFill>
                <a:effectLst/>
                <a:latin typeface="+mj-lt"/>
                <a:ea typeface="Times New Roman" panose="02020603050405020304" pitchFamily="18" charset="0"/>
                <a:cs typeface="Times New Roman"/>
              </a:rPr>
              <a:t>and includes examples of words with similar denotations.</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a:t>
            </a:r>
            <a:r>
              <a:rPr lang="en" sz="1350" b="1" kern="100">
                <a:solidFill>
                  <a:schemeClr val="bg1"/>
                </a:solidFill>
                <a:latin typeface="+mj-lt"/>
                <a:ea typeface="Times New Roman" panose="02020603050405020304" pitchFamily="18" charset="0"/>
                <a:cs typeface="Times New Roman"/>
              </a:rPr>
              <a:t>1.E</a:t>
            </a:r>
            <a:r>
              <a:rPr lang="en" sz="1350" b="1" kern="100">
                <a:solidFill>
                  <a:schemeClr val="bg1"/>
                </a:solidFill>
                <a:effectLst/>
                <a:latin typeface="+mj-lt"/>
                <a:ea typeface="Times New Roman" panose="02020603050405020304" pitchFamily="18" charset="0"/>
                <a:cs typeface="Times New Roman"/>
              </a:rPr>
              <a:t>. - Aligns </a:t>
            </a:r>
            <a:r>
              <a:rPr lang="en" sz="1350" b="1" kern="100">
                <a:solidFill>
                  <a:schemeClr val="bg1"/>
                </a:solidFill>
                <a:latin typeface="+mj-lt"/>
                <a:ea typeface="Times New Roman" panose="02020603050405020304" pitchFamily="18" charset="0"/>
                <a:cs typeface="Times New Roman"/>
              </a:rPr>
              <a:t>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12.3d</a:t>
            </a:r>
            <a:r>
              <a:rPr lang="en" sz="1350" b="1" kern="100">
                <a:solidFill>
                  <a:schemeClr val="bg1"/>
                </a:solidFill>
                <a:effectLst/>
                <a:latin typeface="+mj-lt"/>
                <a:ea typeface="Times New Roman" panose="02020603050405020304" pitchFamily="18" charset="0"/>
                <a:cs typeface="Times New Roman"/>
              </a:rPr>
              <a:t>.</a:t>
            </a:r>
            <a:r>
              <a:rPr lang="en-US" sz="1350" b="1" kern="100">
                <a:solidFill>
                  <a:schemeClr val="bg1"/>
                </a:solidFill>
                <a:effectLst/>
                <a:latin typeface="+mj-lt"/>
                <a:ea typeface="Times New Roman" panose="02020603050405020304" pitchFamily="18" charset="0"/>
                <a:cs typeface="Times New Roman"/>
              </a:rPr>
              <a:t> </a:t>
            </a:r>
            <a:endParaRPr lang="en-US" sz="1350" b="1">
              <a:solidFill>
                <a:schemeClr val="bg1"/>
              </a:solidFill>
              <a:latin typeface="Georgia"/>
              <a:cs typeface="Times New Roman"/>
            </a:endParaRPr>
          </a:p>
          <a:p>
            <a:pPr marL="285750" indent="-285750">
              <a:lnSpc>
                <a:spcPct val="107000"/>
              </a:lnSpc>
              <a:buFont typeface="Arial"/>
              <a:buChar char="•"/>
              <a:tabLst>
                <a:tab pos="457200" algn="l"/>
              </a:tabLst>
            </a:pPr>
            <a:r>
              <a:rPr lang="en" sz="1350" b="1" kern="100">
                <a:solidFill>
                  <a:schemeClr val="bg1"/>
                </a:solidFill>
                <a:latin typeface="+mj-lt"/>
                <a:ea typeface="Times New Roman" panose="02020603050405020304" pitchFamily="18" charset="0"/>
                <a:cs typeface="Times New Roman"/>
              </a:rPr>
              <a:t>12</a:t>
            </a:r>
            <a:r>
              <a:rPr lang="en" sz="1350" b="1" kern="100">
                <a:solidFill>
                  <a:schemeClr val="bg1"/>
                </a:solidFill>
                <a:effectLst/>
                <a:latin typeface="+mj-lt"/>
                <a:ea typeface="Times New Roman" panose="02020603050405020304" pitchFamily="18" charset="0"/>
                <a:cs typeface="Times New Roman"/>
              </a:rPr>
              <a:t>.RV.</a:t>
            </a:r>
            <a:r>
              <a:rPr lang="en" sz="1350" b="1" kern="100">
                <a:solidFill>
                  <a:schemeClr val="bg1"/>
                </a:solidFill>
                <a:latin typeface="+mj-lt"/>
                <a:ea typeface="Times New Roman" panose="02020603050405020304" pitchFamily="18" charset="0"/>
                <a:cs typeface="Times New Roman"/>
              </a:rPr>
              <a:t>1.</a:t>
            </a:r>
            <a:r>
              <a:rPr lang="en" sz="1350" b="1" kern="100">
                <a:solidFill>
                  <a:schemeClr val="bg1"/>
                </a:solidFill>
                <a:effectLst/>
                <a:latin typeface="+mj-lt"/>
                <a:ea typeface="Times New Roman" panose="02020603050405020304" pitchFamily="18" charset="0"/>
                <a:cs typeface="Times New Roman"/>
              </a:rPr>
              <a:t>F. - Aligns </a:t>
            </a:r>
            <a:r>
              <a:rPr lang="en" sz="1350" b="1" kern="100">
                <a:solidFill>
                  <a:schemeClr val="bg1"/>
                </a:solidFill>
                <a:latin typeface="+mj-lt"/>
                <a:ea typeface="Times New Roman" panose="02020603050405020304" pitchFamily="18" charset="0"/>
                <a:cs typeface="Times New Roman"/>
              </a:rPr>
              <a:t>with </a:t>
            </a:r>
            <a:r>
              <a:rPr lang="en" sz="1350" b="1" kern="100">
                <a:solidFill>
                  <a:schemeClr val="bg1"/>
                </a:solidFill>
                <a:effectLst/>
                <a:latin typeface="+mj-lt"/>
                <a:ea typeface="Times New Roman" panose="02020603050405020304" pitchFamily="18" charset="0"/>
                <a:cs typeface="Times New Roman"/>
              </a:rPr>
              <a:t>2017 </a:t>
            </a:r>
            <a:r>
              <a:rPr lang="en" sz="1350" b="1" kern="100">
                <a:solidFill>
                  <a:schemeClr val="bg1"/>
                </a:solidFill>
                <a:latin typeface="+mj-lt"/>
                <a:ea typeface="Times New Roman" panose="02020603050405020304" pitchFamily="18" charset="0"/>
                <a:cs typeface="Times New Roman"/>
              </a:rPr>
              <a:t>12.3d and includes both </a:t>
            </a:r>
            <a:r>
              <a:rPr lang="en" sz="1350" b="1" kern="100">
                <a:solidFill>
                  <a:schemeClr val="bg1"/>
                </a:solidFill>
                <a:effectLst/>
                <a:latin typeface="+mj-lt"/>
                <a:ea typeface="Times New Roman" panose="02020603050405020304" pitchFamily="18" charset="0"/>
                <a:cs typeface="Times New Roman"/>
              </a:rPr>
              <a:t>the </a:t>
            </a:r>
            <a:r>
              <a:rPr lang="en" sz="1350" b="1" kern="100">
                <a:solidFill>
                  <a:schemeClr val="bg1"/>
                </a:solidFill>
                <a:latin typeface="+mj-lt"/>
                <a:ea typeface="Times New Roman" panose="02020603050405020304" pitchFamily="18" charset="0"/>
                <a:cs typeface="Times New Roman"/>
              </a:rPr>
              <a:t>impact </a:t>
            </a:r>
            <a:r>
              <a:rPr lang="en" sz="1350" b="1" kern="100">
                <a:solidFill>
                  <a:schemeClr val="bg1"/>
                </a:solidFill>
                <a:effectLst/>
                <a:latin typeface="+mj-lt"/>
                <a:ea typeface="Times New Roman" panose="02020603050405020304" pitchFamily="18" charset="0"/>
                <a:cs typeface="Times New Roman"/>
              </a:rPr>
              <a:t>of</a:t>
            </a:r>
            <a:r>
              <a:rPr lang="en" sz="1350" b="1" kern="100">
                <a:solidFill>
                  <a:schemeClr val="bg1"/>
                </a:solidFill>
                <a:latin typeface="+mj-lt"/>
                <a:ea typeface="Times New Roman" panose="02020603050405020304" pitchFamily="18" charset="0"/>
                <a:cs typeface="Times New Roman"/>
              </a:rPr>
              <a:t> </a:t>
            </a:r>
            <a:r>
              <a:rPr lang="en" sz="1350" b="1" kern="100">
                <a:solidFill>
                  <a:schemeClr val="bg1"/>
                </a:solidFill>
                <a:effectLst/>
                <a:latin typeface="+mj-lt"/>
                <a:ea typeface="Times New Roman" panose="02020603050405020304" pitchFamily="18" charset="0"/>
                <a:cs typeface="Times New Roman"/>
              </a:rPr>
              <a:t> figurative language </a:t>
            </a:r>
            <a:r>
              <a:rPr lang="en" sz="1350" b="1" kern="100">
                <a:solidFill>
                  <a:schemeClr val="bg1"/>
                </a:solidFill>
                <a:latin typeface="+mj-lt"/>
                <a:ea typeface="Times New Roman" panose="02020603050405020304" pitchFamily="18" charset="0"/>
                <a:cs typeface="Times New Roman"/>
              </a:rPr>
              <a:t>and literary and classical allusions </a:t>
            </a:r>
            <a:r>
              <a:rPr lang="en" sz="1350" b="1" kern="100">
                <a:solidFill>
                  <a:schemeClr val="bg1"/>
                </a:solidFill>
                <a:effectLst/>
                <a:latin typeface="+mj-lt"/>
                <a:ea typeface="Times New Roman" panose="02020603050405020304" pitchFamily="18" charset="0"/>
                <a:cs typeface="Times New Roman"/>
              </a:rPr>
              <a:t>in </a:t>
            </a:r>
            <a:r>
              <a:rPr lang="en" sz="1350" b="1" kern="100">
                <a:solidFill>
                  <a:schemeClr val="bg1"/>
                </a:solidFill>
                <a:latin typeface="+mj-lt"/>
                <a:ea typeface="Times New Roman" panose="02020603050405020304" pitchFamily="18" charset="0"/>
                <a:cs typeface="Times New Roman"/>
              </a:rPr>
              <a:t>textual analysis.</a:t>
            </a:r>
            <a:endParaRPr lang="en-US" sz="1350" b="1">
              <a:solidFill>
                <a:schemeClr val="bg1"/>
              </a:solidFill>
              <a:cs typeface="Times New Roman"/>
            </a:endParaRPr>
          </a:p>
          <a:p>
            <a:pPr lvl="1">
              <a:buFont typeface="Arial"/>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4:42:05 PM">
            <a:hlinkClick r:id="" action="ppaction://media"/>
            <a:extLst>
              <a:ext uri="{FF2B5EF4-FFF2-40B4-BE49-F238E27FC236}">
                <a16:creationId xmlns:a16="http://schemas.microsoft.com/office/drawing/2014/main" id="{391EADAF-8EE6-FEA2-6E52-A876C94A26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5416" y="3896371"/>
            <a:ext cx="812800" cy="812800"/>
          </a:xfrm>
          <a:prstGeom prst="rect">
            <a:avLst/>
          </a:prstGeom>
        </p:spPr>
      </p:pic>
    </p:spTree>
    <p:extLst>
      <p:ext uri="{BB962C8B-B14F-4D97-AF65-F5344CB8AC3E}">
        <p14:creationId xmlns:p14="http://schemas.microsoft.com/office/powerpoint/2010/main" val="24637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Literary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17</a:t>
            </a:fld>
            <a:endParaRPr lang="en-US"/>
          </a:p>
        </p:txBody>
      </p:sp>
      <p:pic>
        <p:nvPicPr>
          <p:cNvPr id="3" name="Audio Recording Apr 29, 2024 at 1:50:12 PM">
            <a:hlinkClick r:id="" action="ppaction://media"/>
            <a:extLst>
              <a:ext uri="{FF2B5EF4-FFF2-40B4-BE49-F238E27FC236}">
                <a16:creationId xmlns:a16="http://schemas.microsoft.com/office/drawing/2014/main" id="{AC96832B-C2A2-94FB-523B-DC79BC362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3738" y="5148262"/>
            <a:ext cx="812800" cy="812800"/>
          </a:xfrm>
          <a:prstGeom prst="rect">
            <a:avLst/>
          </a:prstGeom>
        </p:spPr>
      </p:pic>
    </p:spTree>
    <p:extLst>
      <p:ext uri="{BB962C8B-B14F-4D97-AF65-F5344CB8AC3E}">
        <p14:creationId xmlns:p14="http://schemas.microsoft.com/office/powerpoint/2010/main" val="13119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86566508"/>
              </p:ext>
            </p:extLst>
          </p:nvPr>
        </p:nvGraphicFramePr>
        <p:xfrm>
          <a:off x="353391" y="265043"/>
          <a:ext cx="11452080" cy="66446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77081">
                <a:tc>
                  <a:txBody>
                    <a:bodyPr/>
                    <a:lstStyle/>
                    <a:p>
                      <a:pPr algn="ctr" rtl="0" fontAlgn="t">
                        <a:spcBef>
                          <a:spcPts val="0"/>
                        </a:spcBef>
                        <a:spcAft>
                          <a:spcPts val="0"/>
                        </a:spcAft>
                      </a:pPr>
                      <a:r>
                        <a:rPr lang="en-US" sz="2400" b="1" dirty="0">
                          <a:effectLst/>
                          <a:highlight>
                            <a:srgbClr val="D8D8D8"/>
                          </a:highlight>
                          <a:latin typeface="Georgia"/>
                        </a:rPr>
                        <a:t>2017 SOL</a:t>
                      </a:r>
                      <a:endParaRPr lang="en-US" sz="2400"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Georgia"/>
                        </a:rPr>
                        <a:t>2024 SOL</a:t>
                      </a:r>
                      <a:endParaRPr lang="en-US" sz="2400" dirty="0">
                        <a:effectLst/>
                        <a:highlight>
                          <a:srgbClr val="D8D8D8"/>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714226">
                <a:tc>
                  <a:txBody>
                    <a:bodyPr/>
                    <a:lstStyle/>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12.4 The student will read, comprehend, and analyze the development of British literature and literature of other cultures.  </a:t>
                      </a:r>
                      <a:endParaRPr lang="en-US" sz="1600" b="1" dirty="0">
                        <a:latin typeface="Georgia"/>
                      </a:endParaRPr>
                    </a:p>
                    <a:p>
                      <a:pPr marL="0" lvl="0" indent="0" algn="l">
                        <a:lnSpc>
                          <a:spcPct val="100000"/>
                        </a:lnSpc>
                        <a:spcBef>
                          <a:spcPts val="0"/>
                        </a:spcBef>
                        <a:spcAft>
                          <a:spcPts val="0"/>
                        </a:spcAft>
                        <a:buNone/>
                      </a:pPr>
                      <a:endParaRPr lang="en-US" sz="2000" b="1" kern="1200">
                        <a:solidFill>
                          <a:srgbClr val="1A4480"/>
                        </a:solidFill>
                        <a:effectLst/>
                        <a:highlight>
                          <a:srgbClr val="FFFFFF"/>
                        </a:highlight>
                        <a:latin typeface="Georgia"/>
                        <a:ea typeface="+mn-ea"/>
                        <a:cs typeface="Times New Roman"/>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a) Compare and contrast the development of British literature in its historical context. </a:t>
                      </a:r>
                      <a:endParaRPr lang="en-US" sz="160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b) Analyze how authors use key literary elements to contribute to meaning and interpret how themes are connected across texts.</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c) Compare/contrast details in literary and informational nonfiction texts..</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g) Evaluate how dramatic conventions contribute to the theme and effect of plays from American, British, and other cultures.  </a:t>
                      </a:r>
                      <a:endParaRPr lang="en-US" sz="1600" dirty="0">
                        <a:solidFill>
                          <a:srgbClr val="3E5B91"/>
                        </a:solidFill>
                        <a:latin typeface="Georgia"/>
                      </a:endParaRPr>
                    </a:p>
                    <a:p>
                      <a:pPr marL="0" lvl="0" indent="0" algn="l">
                        <a:lnSpc>
                          <a:spcPct val="100000"/>
                        </a:lnSpc>
                        <a:spcBef>
                          <a:spcPts val="0"/>
                        </a:spcBef>
                        <a:spcAft>
                          <a:spcPts val="0"/>
                        </a:spcAft>
                        <a:buNone/>
                      </a:pPr>
                      <a:endParaRPr lang="en-US" sz="1600" b="0" i="0" u="none" strike="noStrike" kern="1200" noProof="0">
                        <a:solidFill>
                          <a:srgbClr val="3E5B91"/>
                        </a:solidFill>
                        <a:effectLst/>
                        <a:highlight>
                          <a:srgbClr val="FFFFFF"/>
                        </a:highlight>
                        <a:latin typeface="Georgia"/>
                      </a:endParaRPr>
                    </a:p>
                    <a:p>
                      <a:pPr marL="0" lvl="0" indent="0">
                        <a:spcBef>
                          <a:spcPts val="0"/>
                        </a:spcBef>
                        <a:spcAft>
                          <a:spcPts val="0"/>
                        </a:spcAft>
                        <a:buClr>
                          <a:srgbClr val="003C71"/>
                        </a:buClr>
                        <a:buNone/>
                      </a:pPr>
                      <a:endParaRPr lang="en-US" sz="2400">
                        <a:solidFill>
                          <a:schemeClr val="accent1"/>
                        </a:solidFill>
                        <a:latin typeface="Georgia"/>
                      </a:endParaRPr>
                    </a:p>
                    <a:p>
                      <a:pPr fontAlgn="t"/>
                      <a:br>
                        <a:rPr lang="en-US" sz="2400" dirty="0">
                          <a:effectLst/>
                          <a:highlight>
                            <a:srgbClr val="FFFFFF"/>
                          </a:highlight>
                          <a:latin typeface="+mj-lt"/>
                        </a:rPr>
                      </a:br>
                      <a:endParaRPr lang="en-US" sz="2400"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200" b="1" i="0" u="none" strike="noStrike" kern="1200" noProof="0" dirty="0">
                          <a:solidFill>
                            <a:schemeClr val="dk1"/>
                          </a:solidFill>
                          <a:effectLst/>
                          <a:highlight>
                            <a:srgbClr val="FFFFFF"/>
                          </a:highlight>
                          <a:latin typeface="Georgia"/>
                        </a:rPr>
                        <a:t>12.RL.</a:t>
                      </a:r>
                      <a:endParaRPr lang="en-US" sz="1200" dirty="0">
                        <a:latin typeface="Georgia"/>
                      </a:endParaRPr>
                    </a:p>
                    <a:p>
                      <a:pPr lvl="0" algn="l">
                        <a:lnSpc>
                          <a:spcPct val="100000"/>
                        </a:lnSpc>
                        <a:spcBef>
                          <a:spcPts val="0"/>
                        </a:spcBef>
                        <a:spcAft>
                          <a:spcPts val="0"/>
                        </a:spcAft>
                        <a:buNone/>
                      </a:pPr>
                      <a:endParaRPr lang="en-US" sz="1200" b="1" i="0" u="none" strike="noStrike" kern="1200" noProof="0" dirty="0">
                        <a:solidFill>
                          <a:schemeClr val="dk1"/>
                        </a:solidFill>
                        <a:effectLst/>
                        <a:highlight>
                          <a:srgbClr val="FFFFFF"/>
                        </a:highlight>
                        <a:latin typeface="Georgia"/>
                      </a:endParaRPr>
                    </a:p>
                    <a:p>
                      <a:pPr lvl="0" algn="l">
                        <a:lnSpc>
                          <a:spcPct val="100000"/>
                        </a:lnSpc>
                        <a:spcBef>
                          <a:spcPts val="0"/>
                        </a:spcBef>
                        <a:spcAft>
                          <a:spcPts val="0"/>
                        </a:spcAft>
                        <a:buNone/>
                      </a:pPr>
                      <a:r>
                        <a:rPr lang="en-US" sz="1200" b="1" i="0" u="none" strike="noStrike" kern="1200" noProof="0" dirty="0">
                          <a:solidFill>
                            <a:schemeClr val="dk1"/>
                          </a:solidFill>
                          <a:effectLst/>
                          <a:highlight>
                            <a:srgbClr val="FFFFFF"/>
                          </a:highlight>
                          <a:latin typeface="Georgia"/>
                        </a:rPr>
                        <a:t>The student will use textual evidence to demonstrate comprehension and build knowledge from a variety of grade-level complex literary texts read to include literary nonfiction (including world, British and American literature), poetry, and drama, with an emphasis on British literature.  </a:t>
                      </a:r>
                      <a:endParaRPr lang="en-US" sz="1200" dirty="0">
                        <a:latin typeface="Georgia"/>
                      </a:endParaRPr>
                    </a:p>
                    <a:p>
                      <a:pPr lvl="0" algn="l">
                        <a:lnSpc>
                          <a:spcPct val="100000"/>
                        </a:lnSpc>
                        <a:spcBef>
                          <a:spcPts val="0"/>
                        </a:spcBef>
                        <a:spcAft>
                          <a:spcPts val="0"/>
                        </a:spcAft>
                        <a:buNone/>
                      </a:pPr>
                      <a:endParaRPr lang="en-US" sz="1200" i="0" u="none" strike="noStrike" noProof="0">
                        <a:solidFill>
                          <a:srgbClr val="1A4480"/>
                        </a:solidFill>
                        <a:latin typeface="Georgia"/>
                      </a:endParaRPr>
                    </a:p>
                    <a:p>
                      <a:pPr lvl="0" algn="l">
                        <a:lnSpc>
                          <a:spcPct val="100000"/>
                        </a:lnSpc>
                        <a:spcBef>
                          <a:spcPts val="0"/>
                        </a:spcBef>
                        <a:spcAft>
                          <a:spcPts val="0"/>
                        </a:spcAft>
                        <a:buNone/>
                      </a:pPr>
                      <a:r>
                        <a:rPr lang="en-US" sz="1200" b="1" i="0" u="none" strike="noStrike" kern="1200" noProof="0" dirty="0">
                          <a:solidFill>
                            <a:srgbClr val="1A4480"/>
                          </a:solidFill>
                          <a:effectLst/>
                          <a:highlight>
                            <a:srgbClr val="FFFFFF"/>
                          </a:highlight>
                          <a:latin typeface="Georgia"/>
                        </a:rPr>
                        <a:t>12.RL.1 Key Ideas and Plot Details</a:t>
                      </a:r>
                      <a:endParaRPr lang="en-US" sz="1200" i="0" u="none" strike="noStrike" noProof="0" dirty="0">
                        <a:solidFill>
                          <a:srgbClr val="1A4480"/>
                        </a:solidFill>
                        <a:latin typeface="Georgia"/>
                      </a:endParaRPr>
                    </a:p>
                    <a:p>
                      <a:pPr marL="228600" lvl="0" indent="-228600" algn="l">
                        <a:lnSpc>
                          <a:spcPct val="100000"/>
                        </a:lnSpc>
                        <a:spcBef>
                          <a:spcPts val="0"/>
                        </a:spcBef>
                        <a:spcAft>
                          <a:spcPts val="0"/>
                        </a:spcAft>
                        <a:buAutoNum type="alphaUcPeriod"/>
                      </a:pPr>
                      <a:r>
                        <a:rPr lang="en-US" sz="1200" b="0" i="0" u="none" strike="noStrike" kern="1200" noProof="0" dirty="0">
                          <a:solidFill>
                            <a:srgbClr val="3E5B91"/>
                          </a:solidFill>
                          <a:effectLst/>
                          <a:highlight>
                            <a:srgbClr val="FFFFFF"/>
                          </a:highlight>
                          <a:latin typeface="Georgia"/>
                        </a:rPr>
                        <a:t>Analyze the development of universal themes (e.g., loss of innocence, coming of age, relationship with nature) prevalent in British literature (e.g., short stories, poems, plays, novels, essays, and literary nonfiction) of different eras.</a:t>
                      </a:r>
                      <a:endParaRPr lang="en-US" dirty="0">
                        <a:solidFill>
                          <a:srgbClr val="3E5B91"/>
                        </a:solidFill>
                        <a:latin typeface="Georgia"/>
                      </a:endParaRPr>
                    </a:p>
                    <a:p>
                      <a:pPr marL="228600" lvl="0" indent="-228600" algn="l">
                        <a:lnSpc>
                          <a:spcPct val="100000"/>
                        </a:lnSpc>
                        <a:spcBef>
                          <a:spcPts val="0"/>
                        </a:spcBef>
                        <a:spcAft>
                          <a:spcPts val="0"/>
                        </a:spcAft>
                        <a:buAutoNum type="alphaUcPeriod"/>
                      </a:pPr>
                      <a:r>
                        <a:rPr lang="en-US" sz="1200" b="0" i="0" u="none" strike="noStrike" kern="1200" noProof="0" dirty="0">
                          <a:solidFill>
                            <a:srgbClr val="3E5B91"/>
                          </a:solidFill>
                          <a:effectLst/>
                          <a:highlight>
                            <a:srgbClr val="FFFFFF"/>
                          </a:highlight>
                          <a:latin typeface="Georgia"/>
                        </a:rPr>
                        <a:t>Examine how authors structure a text and order events within it through parallel episodes, subplots, and conflicts, and explain how they create such effects as mystery, tension, or surprise.</a:t>
                      </a:r>
                      <a:endParaRPr lang="en-US" dirty="0">
                        <a:solidFill>
                          <a:srgbClr val="3E5B91"/>
                        </a:solidFill>
                        <a:latin typeface="Georgia"/>
                      </a:endParaRPr>
                    </a:p>
                    <a:p>
                      <a:pPr marL="228600" lvl="0" indent="-228600" algn="l">
                        <a:lnSpc>
                          <a:spcPct val="100000"/>
                        </a:lnSpc>
                        <a:spcBef>
                          <a:spcPts val="0"/>
                        </a:spcBef>
                        <a:spcAft>
                          <a:spcPts val="0"/>
                        </a:spcAft>
                        <a:buAutoNum type="alphaUcPeriod"/>
                      </a:pPr>
                      <a:r>
                        <a:rPr lang="en-US" sz="1200" b="0" i="0" u="none" strike="noStrike" kern="1200" noProof="0" dirty="0">
                          <a:solidFill>
                            <a:srgbClr val="3E5B91"/>
                          </a:solidFill>
                          <a:effectLst/>
                          <a:highlight>
                            <a:srgbClr val="FFFFFF"/>
                          </a:highlight>
                          <a:latin typeface="Georgia"/>
                        </a:rPr>
                        <a:t>Analyze how complex characters-those with multiple or conflicting motivations-develop over the course of texts, interact with other characters, and advance the plot.</a:t>
                      </a:r>
                      <a:endParaRPr lang="en-US" dirty="0">
                        <a:solidFill>
                          <a:srgbClr val="3E5B91"/>
                        </a:solidFill>
                        <a:latin typeface="Georgia"/>
                      </a:endParaRPr>
                    </a:p>
                    <a:p>
                      <a:pPr marL="228600" lvl="0" indent="-228600" algn="l">
                        <a:lnSpc>
                          <a:spcPct val="100000"/>
                        </a:lnSpc>
                        <a:spcBef>
                          <a:spcPts val="0"/>
                        </a:spcBef>
                        <a:spcAft>
                          <a:spcPts val="0"/>
                        </a:spcAft>
                        <a:buAutoNum type="alphaUcPeriod"/>
                      </a:pPr>
                      <a:r>
                        <a:rPr lang="en-US" sz="1200" b="0" i="0" u="none" strike="noStrike" kern="1200" noProof="0" dirty="0">
                          <a:solidFill>
                            <a:srgbClr val="3E5B91"/>
                          </a:solidFill>
                          <a:effectLst/>
                          <a:highlight>
                            <a:srgbClr val="FFFFFF"/>
                          </a:highlight>
                          <a:latin typeface="Georgia"/>
                        </a:rPr>
                        <a:t>Analyze and evaluate how dramatic conventions (e.g., soliloquy, aside, narration, direct address to the audience) contribute to the theme and effect of plays from various cultures.</a:t>
                      </a:r>
                      <a:endParaRPr lang="en-US" dirty="0">
                        <a:solidFill>
                          <a:srgbClr val="3E5B91"/>
                        </a:solidFill>
                        <a:latin typeface="Georgia"/>
                      </a:endParaRPr>
                    </a:p>
                    <a:p>
                      <a:pPr marL="0" lvl="0" indent="0" algn="l">
                        <a:lnSpc>
                          <a:spcPct val="100000"/>
                        </a:lnSpc>
                        <a:spcBef>
                          <a:spcPts val="0"/>
                        </a:spcBef>
                        <a:spcAft>
                          <a:spcPts val="0"/>
                        </a:spcAft>
                        <a:buNone/>
                      </a:pPr>
                      <a:endParaRPr lang="en-US" sz="1200" b="0" i="0" u="none" strike="noStrike" kern="1200" noProof="0">
                        <a:solidFill>
                          <a:srgbClr val="3E5B91"/>
                        </a:solidFill>
                        <a:effectLst/>
                        <a:highlight>
                          <a:srgbClr val="FFFFFF"/>
                        </a:highlight>
                        <a:latin typeface="Georgia"/>
                      </a:endParaRPr>
                    </a:p>
                    <a:p>
                      <a:endParaRPr lang="en-US" sz="1400" kern="1200">
                        <a:solidFill>
                          <a:srgbClr val="3E5B91"/>
                        </a:solidFill>
                        <a:effectLst/>
                        <a:highlight>
                          <a:srgbClr val="FFFFFF"/>
                        </a:highlight>
                        <a:latin typeface="Georgia"/>
                        <a:ea typeface="+mn-ea"/>
                        <a:cs typeface="Times New Roman"/>
                      </a:endParaRPr>
                    </a:p>
                    <a:p>
                      <a:pPr lvl="0" indent="0" algn="l">
                        <a:lnSpc>
                          <a:spcPct val="100000"/>
                        </a:lnSpc>
                        <a:spcBef>
                          <a:spcPts val="0"/>
                        </a:spcBef>
                        <a:spcAft>
                          <a:spcPts val="0"/>
                        </a:spcAft>
                        <a:buClr>
                          <a:srgbClr val="003C71"/>
                        </a:buClr>
                        <a:buNone/>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lvl="0" algn="l">
                        <a:lnSpc>
                          <a:spcPct val="100000"/>
                        </a:lnSpc>
                        <a:spcBef>
                          <a:spcPts val="0"/>
                        </a:spcBef>
                        <a:spcAft>
                          <a:spcPts val="0"/>
                        </a:spcAft>
                        <a:buClr>
                          <a:srgbClr val="003C71"/>
                        </a:buClr>
                        <a:buAutoNum type="alphaUcPeriod"/>
                      </a:pPr>
                      <a:endParaRPr lang="en-US">
                        <a:latin typeface="Georgia"/>
                      </a:endParaRPr>
                    </a:p>
                    <a:p>
                      <a:pPr marL="285750" lvl="0" indent="-285750" algn="l">
                        <a:lnSpc>
                          <a:spcPct val="100000"/>
                        </a:lnSpc>
                        <a:spcBef>
                          <a:spcPts val="0"/>
                        </a:spcBef>
                        <a:spcAft>
                          <a:spcPts val="0"/>
                        </a:spcAft>
                        <a:buClr>
                          <a:srgbClr val="003C71"/>
                        </a:buClr>
                        <a:buAutoNum type="alphaUcPeriod"/>
                      </a:pPr>
                      <a:endParaRPr lang="en-US">
                        <a:latin typeface="Georgia"/>
                      </a:endParaRPr>
                    </a:p>
                    <a:p>
                      <a:pPr lvl="0" indent="0">
                        <a:spcBef>
                          <a:spcPts val="0"/>
                        </a:spcBef>
                        <a:spcAft>
                          <a:spcPts val="0"/>
                        </a:spcAft>
                        <a:buClr>
                          <a:srgbClr val="003C71"/>
                        </a:buClr>
                        <a:buNone/>
                      </a:pPr>
                      <a:endParaRPr lang="en-US">
                        <a:solidFill>
                          <a:schemeClr val="accent1"/>
                        </a:solidFill>
                        <a:latin typeface="Georgia"/>
                      </a:endParaRPr>
                    </a:p>
                    <a:p>
                      <a:pPr marL="52070" indent="-287020" rtl="0" fontAlgn="t">
                        <a:spcBef>
                          <a:spcPts val="0"/>
                        </a:spcBef>
                        <a:spcAft>
                          <a:spcPts val="0"/>
                        </a:spcAft>
                      </a:pPr>
                      <a:br>
                        <a:rPr lang="en-US" dirty="0">
                          <a:solidFill>
                            <a:srgbClr val="003C71"/>
                          </a:solidFill>
                          <a:effectLst/>
                          <a:highlight>
                            <a:srgbClr val="FFFFFF"/>
                          </a:highlight>
                          <a:latin typeface="Georgia"/>
                        </a:rPr>
                      </a:br>
                      <a:r>
                        <a:rPr lang="en-US" sz="1400" b="1" dirty="0">
                          <a:solidFill>
                            <a:schemeClr val="accent1"/>
                          </a:solidFill>
                          <a:effectLst/>
                          <a:highlight>
                            <a:srgbClr val="FFFFFF"/>
                          </a:highlight>
                          <a:latin typeface="Georgia"/>
                        </a:rPr>
                        <a:t> </a:t>
                      </a:r>
                      <a:endParaRPr lang="en-US" dirty="0">
                        <a:solidFill>
                          <a:schemeClr val="accent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053" y="4629586"/>
            <a:ext cx="11456505" cy="222877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000" b="1" u="sng" dirty="0">
                <a:solidFill>
                  <a:srgbClr val="FFFFFF"/>
                </a:solidFill>
                <a:latin typeface="+mj-lt"/>
                <a:ea typeface="+mn-lt"/>
                <a:cs typeface="+mn-lt"/>
              </a:rPr>
              <a:t>Revisions</a:t>
            </a:r>
            <a:r>
              <a:rPr lang="en-US" sz="2000" b="1" dirty="0">
                <a:solidFill>
                  <a:srgbClr val="FFFFFF"/>
                </a:solidFill>
                <a:latin typeface="+mj-lt"/>
                <a:ea typeface="+mn-lt"/>
                <a:cs typeface="+mn-lt"/>
              </a:rPr>
              <a:t>:</a:t>
            </a:r>
          </a:p>
          <a:p>
            <a:pPr marL="171450" indent="-171450" fontAlgn="base">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.RL.</a:t>
            </a:r>
            <a:r>
              <a:rPr lang="en" sz="1600" b="1" kern="100" dirty="0">
                <a:solidFill>
                  <a:schemeClr val="bg1"/>
                </a:solidFill>
                <a:latin typeface="+mj-lt"/>
                <a:ea typeface="Times New Roman" panose="02020603050405020304" pitchFamily="18" charset="0"/>
                <a:cs typeface="Times New Roman"/>
              </a:rPr>
              <a:t>1.-</a:t>
            </a:r>
            <a:r>
              <a:rPr lang="en" sz="1600" b="1" kern="100" dirty="0">
                <a:solidFill>
                  <a:schemeClr val="bg1"/>
                </a:solidFill>
                <a:effectLst/>
                <a:latin typeface="+mj-lt"/>
                <a:ea typeface="Times New Roman" panose="02020603050405020304" pitchFamily="18" charset="0"/>
                <a:cs typeface="Times New Roman"/>
              </a:rPr>
              <a:t> Focuses on reading comprehension of various literary texts associated with grade </a:t>
            </a:r>
            <a:r>
              <a:rPr lang="en" sz="1600" b="1" kern="100" dirty="0">
                <a:solidFill>
                  <a:schemeClr val="bg1"/>
                </a:solidFill>
                <a:latin typeface="+mj-lt"/>
                <a:ea typeface="Times New Roman" panose="02020603050405020304" pitchFamily="18" charset="0"/>
                <a:cs typeface="Times New Roman"/>
              </a:rPr>
              <a:t>twelve</a:t>
            </a:r>
            <a:r>
              <a:rPr lang="en-US" sz="1600" b="1" kern="100" dirty="0">
                <a:solidFill>
                  <a:schemeClr val="bg1"/>
                </a:solidFill>
                <a:latin typeface="+mj-lt"/>
                <a:ea typeface="Times New Roman" panose="02020603050405020304" pitchFamily="18" charset="0"/>
                <a:cs typeface="Times New Roman"/>
              </a:rPr>
              <a:t> </a:t>
            </a:r>
            <a:endParaRPr lang="en-US" sz="16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.RL.</a:t>
            </a:r>
            <a:r>
              <a:rPr lang="en" sz="1600" b="1" kern="100" dirty="0">
                <a:solidFill>
                  <a:schemeClr val="bg1"/>
                </a:solidFill>
                <a:latin typeface="+mj-lt"/>
                <a:ea typeface="Times New Roman" panose="02020603050405020304" pitchFamily="18" charset="0"/>
                <a:cs typeface="Times New Roman"/>
              </a:rPr>
              <a:t>1.A</a:t>
            </a:r>
            <a:r>
              <a:rPr lang="en" sz="1600" b="1" kern="100" dirty="0">
                <a:solidFill>
                  <a:schemeClr val="bg1"/>
                </a:solidFill>
                <a:effectLst/>
                <a:latin typeface="+mj-lt"/>
                <a:ea typeface="Times New Roman" panose="02020603050405020304" pitchFamily="18" charset="0"/>
                <a:cs typeface="Times New Roman"/>
              </a:rPr>
              <a:t>. -Aligns </a:t>
            </a:r>
            <a:r>
              <a:rPr lang="en" sz="1600" b="1" kern="100" dirty="0">
                <a:solidFill>
                  <a:schemeClr val="bg1"/>
                </a:solidFill>
                <a:latin typeface="+mj-lt"/>
                <a:ea typeface="Times New Roman" panose="02020603050405020304" pitchFamily="18" charset="0"/>
                <a:cs typeface="Times New Roman"/>
              </a:rPr>
              <a:t>with </a:t>
            </a:r>
            <a:r>
              <a:rPr lang="en" sz="1600" b="1" kern="100" dirty="0">
                <a:solidFill>
                  <a:schemeClr val="bg1"/>
                </a:solidFill>
                <a:effectLst/>
                <a:latin typeface="+mj-lt"/>
                <a:ea typeface="Times New Roman" panose="02020603050405020304" pitchFamily="18" charset="0"/>
                <a:cs typeface="Times New Roman"/>
              </a:rPr>
              <a:t>2017 </a:t>
            </a:r>
            <a:r>
              <a:rPr lang="en" sz="1600" b="1" kern="100" dirty="0">
                <a:solidFill>
                  <a:schemeClr val="bg1"/>
                </a:solidFill>
                <a:latin typeface="+mj-lt"/>
                <a:ea typeface="Times New Roman" panose="02020603050405020304" pitchFamily="18" charset="0"/>
                <a:cs typeface="Times New Roman"/>
              </a:rPr>
              <a:t>12.4a</a:t>
            </a:r>
            <a:r>
              <a:rPr lang="en" sz="1600" b="1" kern="100" dirty="0">
                <a:solidFill>
                  <a:schemeClr val="bg1"/>
                </a:solidFill>
                <a:effectLst/>
                <a:latin typeface="+mj-lt"/>
                <a:ea typeface="Times New Roman" panose="02020603050405020304" pitchFamily="18" charset="0"/>
                <a:cs typeface="Times New Roman"/>
              </a:rPr>
              <a:t>, </a:t>
            </a:r>
            <a:r>
              <a:rPr lang="en" sz="1600" b="1" kern="100" dirty="0">
                <a:solidFill>
                  <a:schemeClr val="bg1"/>
                </a:solidFill>
                <a:latin typeface="+mj-lt"/>
                <a:ea typeface="Times New Roman" panose="02020603050405020304" pitchFamily="18" charset="0"/>
                <a:cs typeface="Times New Roman"/>
              </a:rPr>
              <a:t>12.4b</a:t>
            </a:r>
            <a:r>
              <a:rPr lang="en" sz="1600" b="1" kern="100" dirty="0">
                <a:solidFill>
                  <a:schemeClr val="bg1"/>
                </a:solidFill>
                <a:effectLst/>
                <a:latin typeface="+mj-lt"/>
                <a:ea typeface="Times New Roman" panose="02020603050405020304" pitchFamily="18" charset="0"/>
                <a:cs typeface="Times New Roman"/>
              </a:rPr>
              <a:t>, and </a:t>
            </a:r>
            <a:r>
              <a:rPr lang="en" sz="1600" b="1" kern="100" dirty="0">
                <a:solidFill>
                  <a:schemeClr val="bg1"/>
                </a:solidFill>
                <a:latin typeface="+mj-lt"/>
                <a:ea typeface="Times New Roman" panose="02020603050405020304" pitchFamily="18" charset="0"/>
                <a:cs typeface="Times New Roman"/>
              </a:rPr>
              <a:t>12.4c</a:t>
            </a:r>
            <a:r>
              <a:rPr lang="en" sz="1600" b="1" kern="100" dirty="0">
                <a:solidFill>
                  <a:schemeClr val="bg1"/>
                </a:solidFill>
                <a:effectLst/>
                <a:latin typeface="+mj-lt"/>
                <a:ea typeface="Times New Roman" panose="02020603050405020304" pitchFamily="18" charset="0"/>
                <a:cs typeface="Times New Roman"/>
              </a:rPr>
              <a:t>. </a:t>
            </a:r>
            <a:r>
              <a:rPr lang="en" sz="1600" b="1" kern="100" dirty="0">
                <a:solidFill>
                  <a:schemeClr val="bg1"/>
                </a:solidFill>
                <a:latin typeface="+mj-lt"/>
                <a:ea typeface="Times New Roman" panose="02020603050405020304" pitchFamily="18" charset="0"/>
                <a:cs typeface="Times New Roman"/>
              </a:rPr>
              <a:t>Addresses specific universal themes prevalent in British literature</a:t>
            </a:r>
            <a:r>
              <a:rPr lang="en" sz="1600" b="1" kern="100" dirty="0">
                <a:solidFill>
                  <a:schemeClr val="bg1"/>
                </a:solidFill>
                <a:effectLst/>
                <a:latin typeface="+mj-lt"/>
                <a:ea typeface="Times New Roman" panose="02020603050405020304" pitchFamily="18" charset="0"/>
                <a:cs typeface="Times New Roman"/>
              </a:rPr>
              <a:t>.</a:t>
            </a:r>
            <a:r>
              <a:rPr lang="en-US" sz="1600" b="1" kern="100" dirty="0">
                <a:solidFill>
                  <a:schemeClr val="bg1"/>
                </a:solidFill>
                <a:effectLst/>
                <a:latin typeface="+mj-lt"/>
                <a:ea typeface="Times New Roman" panose="02020603050405020304" pitchFamily="18" charset="0"/>
                <a:cs typeface="Times New Roman"/>
              </a:rPr>
              <a:t> </a:t>
            </a:r>
            <a:endParaRPr lang="en-US" sz="1600" b="1">
              <a:solidFill>
                <a:schemeClr val="bg1"/>
              </a:solidFill>
              <a:latin typeface="Georgia"/>
              <a:cs typeface="Calibri"/>
            </a:endParaRPr>
          </a:p>
          <a:p>
            <a:pPr marL="171450" indent="-171450">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.RL.</a:t>
            </a:r>
            <a:r>
              <a:rPr lang="en" sz="1600" b="1" kern="100" dirty="0">
                <a:solidFill>
                  <a:schemeClr val="bg1"/>
                </a:solidFill>
                <a:latin typeface="+mj-lt"/>
                <a:ea typeface="Times New Roman" panose="02020603050405020304" pitchFamily="18" charset="0"/>
                <a:cs typeface="Times New Roman"/>
              </a:rPr>
              <a:t>1.B</a:t>
            </a:r>
            <a:r>
              <a:rPr lang="en" sz="1600" b="1" kern="100" dirty="0">
                <a:solidFill>
                  <a:schemeClr val="bg1"/>
                </a:solidFill>
                <a:effectLst/>
                <a:latin typeface="+mj-lt"/>
                <a:ea typeface="Times New Roman" panose="02020603050405020304" pitchFamily="18" charset="0"/>
                <a:cs typeface="Times New Roman"/>
              </a:rPr>
              <a:t>. - Aligns </a:t>
            </a:r>
            <a:r>
              <a:rPr lang="en" sz="1600" b="1" kern="100" dirty="0">
                <a:solidFill>
                  <a:schemeClr val="bg1"/>
                </a:solidFill>
                <a:latin typeface="+mj-lt"/>
                <a:ea typeface="Times New Roman" panose="02020603050405020304" pitchFamily="18" charset="0"/>
                <a:cs typeface="Times New Roman"/>
              </a:rPr>
              <a:t>with </a:t>
            </a:r>
            <a:r>
              <a:rPr lang="en" sz="1600" b="1" kern="100" dirty="0">
                <a:solidFill>
                  <a:schemeClr val="bg1"/>
                </a:solidFill>
                <a:effectLst/>
                <a:latin typeface="+mj-lt"/>
                <a:ea typeface="Times New Roman" panose="02020603050405020304" pitchFamily="18" charset="0"/>
                <a:cs typeface="Times New Roman"/>
              </a:rPr>
              <a:t>2017 </a:t>
            </a:r>
            <a:r>
              <a:rPr lang="en" sz="1600" b="1" kern="100" dirty="0">
                <a:solidFill>
                  <a:schemeClr val="bg1"/>
                </a:solidFill>
                <a:latin typeface="+mj-lt"/>
                <a:ea typeface="Times New Roman" panose="02020603050405020304" pitchFamily="18" charset="0"/>
                <a:cs typeface="Times New Roman"/>
              </a:rPr>
              <a:t>12.4b </a:t>
            </a:r>
            <a:r>
              <a:rPr lang="en" sz="1600" b="1" kern="100" dirty="0">
                <a:solidFill>
                  <a:schemeClr val="bg1"/>
                </a:solidFill>
                <a:effectLst/>
                <a:latin typeface="+mj-lt"/>
                <a:ea typeface="Times New Roman" panose="02020603050405020304" pitchFamily="18" charset="0"/>
                <a:cs typeface="Times New Roman"/>
              </a:rPr>
              <a:t>and </a:t>
            </a:r>
            <a:r>
              <a:rPr lang="en" sz="1600" b="1" kern="100" dirty="0">
                <a:solidFill>
                  <a:schemeClr val="bg1"/>
                </a:solidFill>
                <a:latin typeface="+mj-lt"/>
                <a:ea typeface="Times New Roman" panose="02020603050405020304" pitchFamily="18" charset="0"/>
                <a:cs typeface="Times New Roman"/>
              </a:rPr>
              <a:t>clarifies various text structures to contribute to the development of plot </a:t>
            </a:r>
            <a:r>
              <a:rPr lang="en" sz="1600" b="1" kern="100" dirty="0">
                <a:solidFill>
                  <a:schemeClr val="bg1"/>
                </a:solidFill>
                <a:effectLst/>
                <a:latin typeface="+mj-lt"/>
                <a:ea typeface="Times New Roman" panose="02020603050405020304" pitchFamily="18" charset="0"/>
                <a:cs typeface="Times New Roman"/>
              </a:rPr>
              <a:t>and </a:t>
            </a:r>
            <a:r>
              <a:rPr lang="en" sz="1600" b="1" kern="100" dirty="0">
                <a:solidFill>
                  <a:schemeClr val="bg1"/>
                </a:solidFill>
                <a:latin typeface="+mj-lt"/>
                <a:ea typeface="Times New Roman" panose="02020603050405020304" pitchFamily="18" charset="0"/>
                <a:cs typeface="Times New Roman"/>
              </a:rPr>
              <a:t>setting</a:t>
            </a:r>
            <a:r>
              <a:rPr lang="en" sz="1600" b="1" kern="100" dirty="0">
                <a:solidFill>
                  <a:schemeClr val="bg1"/>
                </a:solidFill>
                <a:effectLst/>
                <a:latin typeface="+mj-lt"/>
                <a:ea typeface="Times New Roman" panose="02020603050405020304" pitchFamily="18" charset="0"/>
                <a:cs typeface="Times New Roman"/>
              </a:rPr>
              <a:t>.</a:t>
            </a:r>
            <a:r>
              <a:rPr lang="en-US" sz="1600" b="1" kern="100" dirty="0">
                <a:solidFill>
                  <a:schemeClr val="bg1"/>
                </a:solidFill>
                <a:effectLst/>
                <a:latin typeface="+mj-lt"/>
                <a:ea typeface="Times New Roman" panose="02020603050405020304" pitchFamily="18" charset="0"/>
                <a:cs typeface="Times New Roman"/>
              </a:rPr>
              <a:t> </a:t>
            </a:r>
            <a:endParaRPr lang="en-US" sz="1600" b="1">
              <a:solidFill>
                <a:schemeClr val="bg1"/>
              </a:solidFill>
              <a:latin typeface="Georgia"/>
              <a:cs typeface="Calibri"/>
            </a:endParaRPr>
          </a:p>
          <a:p>
            <a:pPr marL="171450" indent="-171450">
              <a:lnSpc>
                <a:spcPct val="107000"/>
              </a:lnSpc>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.RL.</a:t>
            </a:r>
            <a:r>
              <a:rPr lang="en" sz="1600" b="1" kern="100" dirty="0">
                <a:solidFill>
                  <a:schemeClr val="bg1"/>
                </a:solidFill>
                <a:latin typeface="+mj-lt"/>
                <a:ea typeface="Times New Roman" panose="02020603050405020304" pitchFamily="18" charset="0"/>
                <a:cs typeface="Times New Roman"/>
              </a:rPr>
              <a:t>1.D.</a:t>
            </a:r>
            <a:r>
              <a:rPr lang="en" sz="1600" b="1" kern="100" dirty="0">
                <a:solidFill>
                  <a:schemeClr val="bg1"/>
                </a:solidFill>
                <a:effectLst/>
                <a:latin typeface="+mj-lt"/>
                <a:ea typeface="Times New Roman" panose="02020603050405020304" pitchFamily="18" charset="0"/>
                <a:cs typeface="Times New Roman"/>
              </a:rPr>
              <a:t> - Aligns </a:t>
            </a:r>
            <a:r>
              <a:rPr lang="en" sz="1600" b="1" kern="100" dirty="0">
                <a:solidFill>
                  <a:schemeClr val="bg1"/>
                </a:solidFill>
                <a:latin typeface="+mj-lt"/>
                <a:ea typeface="Times New Roman" panose="02020603050405020304" pitchFamily="18" charset="0"/>
                <a:cs typeface="Times New Roman"/>
              </a:rPr>
              <a:t>with </a:t>
            </a:r>
            <a:r>
              <a:rPr lang="en" sz="1600" b="1" kern="100" dirty="0">
                <a:solidFill>
                  <a:schemeClr val="bg1"/>
                </a:solidFill>
                <a:effectLst/>
                <a:latin typeface="+mj-lt"/>
                <a:ea typeface="Times New Roman" panose="02020603050405020304" pitchFamily="18" charset="0"/>
                <a:cs typeface="Times New Roman"/>
              </a:rPr>
              <a:t>2017 </a:t>
            </a:r>
            <a:r>
              <a:rPr lang="en" sz="1600" b="1" kern="100" dirty="0">
                <a:solidFill>
                  <a:schemeClr val="bg1"/>
                </a:solidFill>
                <a:latin typeface="+mj-lt"/>
                <a:ea typeface="Times New Roman" panose="02020603050405020304" pitchFamily="18" charset="0"/>
                <a:cs typeface="Times New Roman"/>
              </a:rPr>
              <a:t>12.4g </a:t>
            </a:r>
            <a:r>
              <a:rPr lang="en" sz="1600" b="1" kern="100" dirty="0">
                <a:solidFill>
                  <a:schemeClr val="bg1"/>
                </a:solidFill>
                <a:effectLst/>
                <a:latin typeface="+mj-lt"/>
                <a:ea typeface="Times New Roman" panose="02020603050405020304" pitchFamily="18" charset="0"/>
                <a:cs typeface="Times New Roman"/>
              </a:rPr>
              <a:t>and </a:t>
            </a:r>
            <a:r>
              <a:rPr lang="en" sz="1600" b="1" kern="100" dirty="0">
                <a:solidFill>
                  <a:schemeClr val="bg1"/>
                </a:solidFill>
                <a:latin typeface="+mj-lt"/>
                <a:ea typeface="Times New Roman" panose="02020603050405020304" pitchFamily="18" charset="0"/>
                <a:cs typeface="Times New Roman"/>
              </a:rPr>
              <a:t>specifies examples of </a:t>
            </a:r>
            <a:r>
              <a:rPr lang="en" sz="1600" b="1" kern="100" dirty="0">
                <a:solidFill>
                  <a:schemeClr val="bg1"/>
                </a:solidFill>
                <a:effectLst/>
                <a:latin typeface="+mj-lt"/>
                <a:ea typeface="Times New Roman" panose="02020603050405020304" pitchFamily="18" charset="0"/>
                <a:cs typeface="Times New Roman"/>
              </a:rPr>
              <a:t>dramatic conventions to </a:t>
            </a:r>
            <a:r>
              <a:rPr lang="en" sz="1600" b="1" kern="100" dirty="0">
                <a:solidFill>
                  <a:schemeClr val="bg1"/>
                </a:solidFill>
                <a:latin typeface="+mj-lt"/>
                <a:ea typeface="Times New Roman" panose="02020603050405020304" pitchFamily="18" charset="0"/>
                <a:cs typeface="Times New Roman"/>
              </a:rPr>
              <a:t>include when analyzing their </a:t>
            </a:r>
            <a:r>
              <a:rPr lang="en" sz="1600" b="1" kern="100" dirty="0">
                <a:solidFill>
                  <a:schemeClr val="bg1"/>
                </a:solidFill>
                <a:effectLst/>
                <a:latin typeface="+mj-lt"/>
                <a:ea typeface="Times New Roman" panose="02020603050405020304" pitchFamily="18" charset="0"/>
                <a:cs typeface="Times New Roman"/>
              </a:rPr>
              <a:t>effect </a:t>
            </a:r>
            <a:r>
              <a:rPr lang="en" sz="1600" b="1" kern="100" dirty="0">
                <a:solidFill>
                  <a:schemeClr val="bg1"/>
                </a:solidFill>
                <a:latin typeface="+mj-lt"/>
                <a:ea typeface="Times New Roman" panose="02020603050405020304" pitchFamily="18" charset="0"/>
                <a:cs typeface="Times New Roman"/>
              </a:rPr>
              <a:t>in </a:t>
            </a:r>
            <a:r>
              <a:rPr lang="en" sz="1600" b="1" kern="100" dirty="0">
                <a:solidFill>
                  <a:schemeClr val="bg1"/>
                </a:solidFill>
                <a:effectLst/>
                <a:latin typeface="+mj-lt"/>
                <a:ea typeface="Times New Roman" panose="02020603050405020304" pitchFamily="18" charset="0"/>
                <a:cs typeface="Times New Roman"/>
              </a:rPr>
              <a:t>plays from various cultures</a:t>
            </a:r>
            <a:endParaRPr lang="en" sz="1600" b="1" dirty="0">
              <a:solidFill>
                <a:schemeClr val="bg1"/>
              </a:solidFill>
              <a:latin typeface="Georgia"/>
              <a:cs typeface="Times New Roman"/>
            </a:endParaRPr>
          </a:p>
          <a:p>
            <a:endParaRPr lang="en-US">
              <a:cs typeface="Calibri"/>
            </a:endParaRPr>
          </a:p>
          <a:p>
            <a:pPr marL="228600" indent="-228600">
              <a:buFont typeface=""/>
              <a:buChar char="•"/>
            </a:pPr>
            <a:endParaRPr lang="en-US"/>
          </a:p>
        </p:txBody>
      </p:sp>
      <p:pic>
        <p:nvPicPr>
          <p:cNvPr id="2" name="Audio Recording Apr 29, 2024 at 4:45:25 PM">
            <a:hlinkClick r:id="" action="ppaction://media"/>
            <a:extLst>
              <a:ext uri="{FF2B5EF4-FFF2-40B4-BE49-F238E27FC236}">
                <a16:creationId xmlns:a16="http://schemas.microsoft.com/office/drawing/2014/main" id="{89DFD668-AE53-CA08-E7E3-757E49DFB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680168"/>
            <a:ext cx="812800" cy="812800"/>
          </a:xfrm>
          <a:prstGeom prst="rect">
            <a:avLst/>
          </a:prstGeom>
        </p:spPr>
      </p:pic>
    </p:spTree>
    <p:extLst>
      <p:ext uri="{BB962C8B-B14F-4D97-AF65-F5344CB8AC3E}">
        <p14:creationId xmlns:p14="http://schemas.microsoft.com/office/powerpoint/2010/main" val="267228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19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020209562"/>
              </p:ext>
            </p:extLst>
          </p:nvPr>
        </p:nvGraphicFramePr>
        <p:xfrm>
          <a:off x="353391" y="265043"/>
          <a:ext cx="11452080" cy="534924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91678">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612323">
                <a:tc>
                  <a:txBody>
                    <a:bodyPr/>
                    <a:lstStyle/>
                    <a:p>
                      <a:pPr lvl="0" algn="l">
                        <a:lnSpc>
                          <a:spcPct val="100000"/>
                        </a:lnSpc>
                        <a:spcBef>
                          <a:spcPts val="0"/>
                        </a:spcBef>
                        <a:spcAft>
                          <a:spcPts val="0"/>
                        </a:spcAft>
                        <a:buNone/>
                      </a:pPr>
                      <a:r>
                        <a:rPr lang="en-US" sz="1500" b="1" i="0" u="none" strike="noStrike" kern="1200" noProof="0" dirty="0">
                          <a:solidFill>
                            <a:srgbClr val="1A4480"/>
                          </a:solidFill>
                          <a:effectLst/>
                          <a:highlight>
                            <a:srgbClr val="FFFFFF"/>
                          </a:highlight>
                          <a:latin typeface="Georgia"/>
                        </a:rPr>
                        <a:t>12.4 The student will read, comprehend, and analyze the development of British literature and literature of other cultures.  </a:t>
                      </a:r>
                      <a:endParaRPr lang="en-US" sz="1500" b="0"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endParaRPr lang="en-US" sz="1500" b="0" i="0" u="none" strike="noStrike" kern="1200" noProof="0">
                        <a:solidFill>
                          <a:srgbClr val="1A4480"/>
                        </a:solidFill>
                        <a:effectLst/>
                        <a:highlight>
                          <a:srgbClr val="FFFFFF"/>
                        </a:highlight>
                        <a:latin typeface="Georgia"/>
                      </a:endParaRPr>
                    </a:p>
                    <a:p>
                      <a:pPr marL="0" lvl="0" indent="0" algn="l">
                        <a:lnSpc>
                          <a:spcPct val="100000"/>
                        </a:lnSpc>
                        <a:spcBef>
                          <a:spcPts val="0"/>
                        </a:spcBef>
                        <a:spcAft>
                          <a:spcPts val="0"/>
                        </a:spcAft>
                        <a:buNone/>
                      </a:pPr>
                      <a:endParaRPr lang="en-US" sz="1500" b="0" i="0" u="none" strike="noStrike" kern="1200" noProof="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500" b="0" i="0" u="none" strike="noStrike" kern="1200" noProof="0" dirty="0">
                          <a:solidFill>
                            <a:srgbClr val="1A4480"/>
                          </a:solidFill>
                          <a:effectLst/>
                          <a:highlight>
                            <a:srgbClr val="FFFFFF"/>
                          </a:highlight>
                          <a:latin typeface="Georgia"/>
                        </a:rPr>
                        <a:t>b) Analyze how authors use key literary elements to contribute to meaning and interpret how themes are connected across texts.</a:t>
                      </a:r>
                    </a:p>
                    <a:p>
                      <a:pPr marL="0" lvl="0" indent="0" algn="l">
                        <a:lnSpc>
                          <a:spcPct val="100000"/>
                        </a:lnSpc>
                        <a:spcBef>
                          <a:spcPts val="0"/>
                        </a:spcBef>
                        <a:spcAft>
                          <a:spcPts val="0"/>
                        </a:spcAft>
                        <a:buNone/>
                      </a:pPr>
                      <a:r>
                        <a:rPr lang="en-US" sz="1500" b="0" i="0" u="none" strike="noStrike" kern="1200" noProof="0" dirty="0">
                          <a:solidFill>
                            <a:srgbClr val="1A4480"/>
                          </a:solidFill>
                          <a:effectLst/>
                          <a:highlight>
                            <a:srgbClr val="FFFFFF"/>
                          </a:highlight>
                          <a:latin typeface="Georgia"/>
                        </a:rPr>
                        <a:t>e) Interpret how the sound and imagery of poetry support the subject, mood, and theme, and appeal to the reader’s senses.</a:t>
                      </a:r>
                    </a:p>
                    <a:p>
                      <a:pPr marL="0" lvl="0" indent="0" algn="l">
                        <a:lnSpc>
                          <a:spcPct val="100000"/>
                        </a:lnSpc>
                        <a:spcBef>
                          <a:spcPts val="0"/>
                        </a:spcBef>
                        <a:spcAft>
                          <a:spcPts val="0"/>
                        </a:spcAft>
                        <a:buNone/>
                      </a:pPr>
                      <a:r>
                        <a:rPr lang="en-US" sz="1500" b="0" i="0" u="none" strike="noStrike" kern="1200" noProof="0" dirty="0">
                          <a:solidFill>
                            <a:srgbClr val="1A4480"/>
                          </a:solidFill>
                          <a:effectLst/>
                          <a:highlight>
                            <a:srgbClr val="FFFFFF"/>
                          </a:highlight>
                          <a:latin typeface="Georgia"/>
                        </a:rPr>
                        <a:t>f) Compare and contrast traditional and contemporary poems from many cultures.</a:t>
                      </a:r>
                    </a:p>
                    <a:p>
                      <a:pPr marL="0" lvl="0" indent="0" algn="l">
                        <a:lnSpc>
                          <a:spcPct val="100000"/>
                        </a:lnSpc>
                        <a:spcBef>
                          <a:spcPts val="0"/>
                        </a:spcBef>
                        <a:spcAft>
                          <a:spcPts val="0"/>
                        </a:spcAft>
                        <a:buNone/>
                      </a:pPr>
                      <a:r>
                        <a:rPr lang="en-US" sz="1500" b="0" i="0" u="none" strike="noStrike" kern="1200" noProof="0" dirty="0">
                          <a:solidFill>
                            <a:srgbClr val="1A4480"/>
                          </a:solidFill>
                          <a:effectLst/>
                          <a:highlight>
                            <a:srgbClr val="FFFFFF"/>
                          </a:highlight>
                          <a:latin typeface="Georgia"/>
                        </a:rPr>
                        <a:t>g) Evaluate how dramatic conventions contribute to the theme and effect of plays from American, British, and other cultures.  </a:t>
                      </a:r>
                    </a:p>
                    <a:p>
                      <a:pPr marL="0" lvl="0" indent="0" algn="l">
                        <a:lnSpc>
                          <a:spcPct val="100000"/>
                        </a:lnSpc>
                        <a:spcBef>
                          <a:spcPts val="0"/>
                        </a:spcBef>
                        <a:spcAft>
                          <a:spcPts val="0"/>
                        </a:spcAft>
                        <a:buNone/>
                      </a:pPr>
                      <a:r>
                        <a:rPr lang="en-US" sz="1500" b="0" i="0" u="none" strike="noStrike" kern="1200" noProof="0" dirty="0">
                          <a:solidFill>
                            <a:srgbClr val="1A4480"/>
                          </a:solidFill>
                          <a:effectLst/>
                          <a:highlight>
                            <a:srgbClr val="FFFFFF"/>
                          </a:highlight>
                          <a:latin typeface="Georgia"/>
                        </a:rPr>
                        <a:t>h) Use critical thinking to generate and respond logically to literal, inferential, and evaluative questions about the text(s).</a:t>
                      </a:r>
                    </a:p>
                    <a:p>
                      <a:pPr lvl="0">
                        <a:buNone/>
                      </a:pPr>
                      <a:endParaRPr lang="en-US" sz="2000" b="1" kern="1200">
                        <a:solidFill>
                          <a:srgbClr val="1A4480"/>
                        </a:solidFill>
                        <a:effectLst/>
                        <a:highlight>
                          <a:srgbClr val="FFFFFF"/>
                        </a:highlight>
                        <a:latin typeface="+mj-lt"/>
                        <a:ea typeface="+mn-ea"/>
                        <a:cs typeface="Times New Roman"/>
                      </a:endParaRPr>
                    </a:p>
                    <a:p>
                      <a:pPr lvl="0" algn="l">
                        <a:lnSpc>
                          <a:spcPct val="100000"/>
                        </a:lnSpc>
                        <a:spcBef>
                          <a:spcPts val="0"/>
                        </a:spcBef>
                        <a:spcAft>
                          <a:spcPts val="0"/>
                        </a:spcAft>
                        <a:buNone/>
                      </a:pPr>
                      <a:endParaRPr lang="en-US" sz="1600" b="1" i="0" u="none" strike="noStrike" noProof="0">
                        <a:solidFill>
                          <a:schemeClr val="accent1"/>
                        </a:solidFill>
                        <a:effectLst/>
                        <a:highlight>
                          <a:srgbClr val="FFFFFF"/>
                        </a:highlight>
                      </a:endParaRPr>
                    </a:p>
                    <a:p>
                      <a:pPr marL="0" lvl="0" indent="0">
                        <a:spcBef>
                          <a:spcPts val="0"/>
                        </a:spcBef>
                        <a:spcAft>
                          <a:spcPts val="0"/>
                        </a:spcAft>
                        <a:buNone/>
                      </a:pPr>
                      <a:endParaRPr lang="en-US">
                        <a:solidFill>
                          <a:schemeClr val="accent1"/>
                        </a:solidFill>
                      </a:endParaRPr>
                    </a:p>
                    <a:p>
                      <a:pPr lvl="0">
                        <a:buNone/>
                      </a:pPr>
                      <a:br>
                        <a:rPr lang="en-US" dirty="0">
                          <a:effectLst/>
                          <a:highlight>
                            <a:srgbClr val="FFFFFF"/>
                          </a:highlight>
                        </a:rPr>
                      </a:br>
                      <a:endParaRPr lang="en-US" dirty="0">
                        <a:solidFill>
                          <a:schemeClr val="accent1"/>
                        </a:solidFill>
                        <a:effectLst/>
                        <a:highlight>
                          <a:srgbClr val="FFFFFF"/>
                        </a:highligh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highlight>
                            <a:srgbClr val="FFFFFF"/>
                          </a:highlight>
                          <a:latin typeface="Georgia"/>
                        </a:rPr>
                        <a:t>12.RL.2 Craft and Style </a:t>
                      </a:r>
                      <a:endParaRPr lang="en-US" sz="1800" dirty="0">
                        <a:solidFill>
                          <a:srgbClr val="1A4480"/>
                        </a:solidFill>
                        <a:latin typeface="Georgia"/>
                      </a:endParaRPr>
                    </a:p>
                    <a:p>
                      <a:pPr lvl="0" algn="l">
                        <a:lnSpc>
                          <a:spcPct val="100000"/>
                        </a:lnSpc>
                        <a:spcBef>
                          <a:spcPts val="0"/>
                        </a:spcBef>
                        <a:spcAft>
                          <a:spcPts val="0"/>
                        </a:spcAft>
                        <a:buNone/>
                      </a:pPr>
                      <a:endParaRPr lang="en-US" sz="18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A. Evaluate how the use of figurative language in poetry and prose contributes to the reader’s understanding of the subject, form, mood, and theme.</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B. Interpret and analyze how authors create intended effects using diction and impact the tone and mood of the story, play, or poem.</a:t>
                      </a:r>
                      <a:endParaRPr lang="en-US" sz="1800" b="0" i="0" u="none" strike="noStrike" noProof="0" dirty="0">
                        <a:solidFill>
                          <a:srgbClr val="3E5B91"/>
                        </a:solidFill>
                        <a:highlight>
                          <a:srgbClr val="FFFFFF"/>
                        </a:highligh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C. Evaluate the use of satire, sarcasm, irony, and understatement to differentiate between what is directly stated and what is implied.</a:t>
                      </a:r>
                      <a:endParaRPr lang="en-US" dirty="0">
                        <a:solidFill>
                          <a:srgbClr val="3E5B91"/>
                        </a:solidFill>
                        <a:latin typeface="Georgia"/>
                      </a:endParaRPr>
                    </a:p>
                    <a:p>
                      <a:pPr lvl="0">
                        <a:buNone/>
                      </a:pPr>
                      <a:endParaRPr lang="en-US" sz="1800" b="1" kern="1200">
                        <a:solidFill>
                          <a:schemeClr val="dk1"/>
                        </a:solidFill>
                        <a:effectLst/>
                        <a:highlight>
                          <a:srgbClr val="FFFFFF"/>
                        </a:highlight>
                        <a:latin typeface="Times New Roman"/>
                        <a:ea typeface="+mn-ea"/>
                        <a:cs typeface="Times New Roman"/>
                      </a:endParaRPr>
                    </a:p>
                    <a:p>
                      <a:pPr marL="52070" lvl="0" indent="-287020" rtl="0">
                        <a:spcBef>
                          <a:spcPts val="0"/>
                        </a:spcBef>
                        <a:spcAft>
                          <a:spcPts val="0"/>
                        </a:spcAft>
                        <a:buNone/>
                      </a:pPr>
                      <a:br>
                        <a:rPr lang="en-US" dirty="0">
                          <a:solidFill>
                            <a:srgbClr val="003C71"/>
                          </a:solidFill>
                          <a:effectLst/>
                          <a:highlight>
                            <a:srgbClr val="FFFFFF"/>
                          </a:highlight>
                        </a:rPr>
                      </a:br>
                      <a:r>
                        <a:rPr lang="en-US" sz="1400" b="1" dirty="0">
                          <a:solidFill>
                            <a:schemeClr val="accent1"/>
                          </a:solidFill>
                          <a:effectLst/>
                          <a:highlight>
                            <a:srgbClr val="FFFFFF"/>
                          </a:highlight>
                          <a:latin typeface="Calibri"/>
                        </a:rPr>
                        <a:t> </a:t>
                      </a:r>
                      <a:endParaRPr lang="en-US" dirty="0">
                        <a:solidFill>
                          <a:schemeClr val="accent1"/>
                        </a:solidFill>
                        <a:effectLst/>
                        <a:highlight>
                          <a:srgbClr val="FFFFFF"/>
                        </a:highlight>
                        <a:latin typeface="Calibri"/>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560359"/>
            <a:ext cx="11470861" cy="180013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a:latin typeface="+mj-lt"/>
              </a:rPr>
              <a:t> </a:t>
            </a:r>
            <a:r>
              <a:rPr lang="en-US" b="1" u="sng">
                <a:solidFill>
                  <a:srgbClr val="FFFFFF"/>
                </a:solidFill>
                <a:latin typeface="+mj-lt"/>
                <a:ea typeface="+mn-lt"/>
                <a:cs typeface="+mn-lt"/>
              </a:rPr>
              <a:t>Revisions</a:t>
            </a:r>
            <a:r>
              <a:rPr lang="en-US" b="1">
                <a:solidFill>
                  <a:srgbClr val="FFFFFF"/>
                </a:solidFill>
                <a:latin typeface="+mj-lt"/>
                <a:ea typeface="+mn-lt"/>
                <a:cs typeface="+mn-lt"/>
              </a:rPr>
              <a:t>:</a:t>
            </a:r>
            <a:r>
              <a:rPr lang="en-US" sz="2000" kern="100">
                <a:effectLst/>
                <a:latin typeface="+mj-lt"/>
                <a:ea typeface="Times New Roman" panose="02020603050405020304" pitchFamily="18" charset="0"/>
                <a:cs typeface="Times New Roman"/>
              </a:rPr>
              <a:t>11.RL.2- Focuses on the author’s literary craft and style </a:t>
            </a:r>
            <a:r>
              <a:rPr lang="en-US" sz="2000" kern="100">
                <a:solidFill>
                  <a:srgbClr val="000000"/>
                </a:solidFill>
                <a:effectLst/>
                <a:latin typeface="+mj-lt"/>
                <a:ea typeface="Times New Roman" panose="02020603050405020304" pitchFamily="18" charset="0"/>
                <a:cs typeface="Times New Roman"/>
              </a:rPr>
              <a:t>  </a:t>
            </a:r>
            <a:endParaRPr lang="en-US" sz="2000" kern="100">
              <a:effectLst/>
              <a:latin typeface="+mj-lt"/>
              <a:ea typeface="Calibri" panose="020F0502020204030204" pitchFamily="34" charset="0"/>
              <a:cs typeface="Times New Roman"/>
            </a:endParaRPr>
          </a:p>
          <a:p>
            <a:pPr marL="285750" indent="-285750" fontAlgn="base">
              <a:buSzPts val="1000"/>
              <a:buFont typeface="Arial"/>
              <a:buChar char="•"/>
              <a:tabLst>
                <a:tab pos="457200" algn="l"/>
              </a:tabLst>
            </a:pPr>
            <a:r>
              <a:rPr lang="en" sz="1500" b="1" kern="100">
                <a:solidFill>
                  <a:schemeClr val="bg1"/>
                </a:solidFill>
                <a:latin typeface="+mj-lt"/>
                <a:ea typeface="Times New Roman" panose="02020603050405020304" pitchFamily="18" charset="0"/>
                <a:cs typeface="Times New Roman"/>
              </a:rPr>
              <a:t>12</a:t>
            </a:r>
            <a:r>
              <a:rPr lang="en" sz="1500" b="1" kern="100">
                <a:solidFill>
                  <a:schemeClr val="bg1"/>
                </a:solidFill>
                <a:effectLst/>
                <a:latin typeface="+mj-lt"/>
                <a:ea typeface="Times New Roman" panose="02020603050405020304" pitchFamily="18" charset="0"/>
                <a:cs typeface="Times New Roman"/>
              </a:rPr>
              <a:t>.RL.</a:t>
            </a:r>
            <a:r>
              <a:rPr lang="en" sz="1500" b="1" kern="100">
                <a:solidFill>
                  <a:schemeClr val="bg1"/>
                </a:solidFill>
                <a:latin typeface="+mj-lt"/>
                <a:ea typeface="Times New Roman" panose="02020603050405020304" pitchFamily="18" charset="0"/>
                <a:cs typeface="Times New Roman"/>
              </a:rPr>
              <a:t>2.- Focuses on the author’s literary craft and style  </a:t>
            </a:r>
            <a:r>
              <a:rPr lang="en-US" sz="1500" b="1" kern="100">
                <a:solidFill>
                  <a:schemeClr val="bg1"/>
                </a:solidFill>
                <a:latin typeface="+mj-lt"/>
                <a:ea typeface="Times New Roman" panose="02020603050405020304" pitchFamily="18" charset="0"/>
                <a:cs typeface="Times New Roman"/>
              </a:rPr>
              <a:t> </a:t>
            </a:r>
            <a:endParaRPr lang="en-US" sz="1500" b="1" kern="100">
              <a:solidFill>
                <a:schemeClr val="bg1"/>
              </a:solidFill>
              <a:effectLst/>
              <a:latin typeface="+mj-lt"/>
              <a:ea typeface="Calibri" panose="020F0502020204030204" pitchFamily="34" charset="0"/>
              <a:cs typeface="Times New Roman"/>
            </a:endParaRPr>
          </a:p>
          <a:p>
            <a:pPr marL="285750" indent="-285750">
              <a:buSzPts val="1000"/>
              <a:buFont typeface="Arial"/>
              <a:buChar char="•"/>
              <a:tabLst>
                <a:tab pos="457200" algn="l"/>
              </a:tabLst>
            </a:pPr>
            <a:r>
              <a:rPr lang="en" sz="1500" b="1" kern="100">
                <a:solidFill>
                  <a:schemeClr val="bg1"/>
                </a:solidFill>
                <a:latin typeface="+mj-lt"/>
                <a:ea typeface="Times New Roman" panose="02020603050405020304" pitchFamily="18" charset="0"/>
                <a:cs typeface="Times New Roman"/>
              </a:rPr>
              <a:t>12</a:t>
            </a:r>
            <a:r>
              <a:rPr lang="en" sz="1500" b="1" kern="100">
                <a:solidFill>
                  <a:schemeClr val="bg1"/>
                </a:solidFill>
                <a:effectLst/>
                <a:latin typeface="+mj-lt"/>
                <a:ea typeface="Times New Roman" panose="02020603050405020304" pitchFamily="18" charset="0"/>
                <a:cs typeface="Times New Roman"/>
              </a:rPr>
              <a:t>.RL.2</a:t>
            </a:r>
            <a:r>
              <a:rPr lang="en" sz="1500" b="1" kern="100">
                <a:solidFill>
                  <a:schemeClr val="bg1"/>
                </a:solidFill>
                <a:latin typeface="+mj-lt"/>
                <a:ea typeface="Times New Roman" panose="02020603050405020304" pitchFamily="18" charset="0"/>
                <a:cs typeface="Times New Roman"/>
              </a:rPr>
              <a:t>.A</a:t>
            </a:r>
            <a:r>
              <a:rPr lang="en" sz="1500" b="1" kern="100">
                <a:solidFill>
                  <a:schemeClr val="bg1"/>
                </a:solidFill>
                <a:effectLst/>
                <a:latin typeface="+mj-lt"/>
                <a:ea typeface="Times New Roman" panose="02020603050405020304" pitchFamily="18" charset="0"/>
                <a:cs typeface="Times New Roman"/>
              </a:rPr>
              <a:t>. - </a:t>
            </a:r>
            <a:r>
              <a:rPr lang="en" sz="1500" b="1" kern="100">
                <a:solidFill>
                  <a:schemeClr val="bg1"/>
                </a:solidFill>
                <a:latin typeface="+mj-lt"/>
                <a:ea typeface="Times New Roman" panose="02020603050405020304" pitchFamily="18" charset="0"/>
                <a:cs typeface="Times New Roman"/>
              </a:rPr>
              <a:t>Aligns with </a:t>
            </a:r>
            <a:r>
              <a:rPr lang="en" sz="1500" b="1" kern="100">
                <a:solidFill>
                  <a:schemeClr val="bg1"/>
                </a:solidFill>
                <a:effectLst/>
                <a:latin typeface="+mj-lt"/>
                <a:ea typeface="Times New Roman" panose="02020603050405020304" pitchFamily="18" charset="0"/>
                <a:cs typeface="Times New Roman"/>
              </a:rPr>
              <a:t>2017 </a:t>
            </a:r>
            <a:r>
              <a:rPr lang="en" sz="1500" b="1" kern="100">
                <a:solidFill>
                  <a:schemeClr val="bg1"/>
                </a:solidFill>
                <a:latin typeface="+mj-lt"/>
                <a:ea typeface="Times New Roman" panose="02020603050405020304" pitchFamily="18" charset="0"/>
                <a:cs typeface="Times New Roman"/>
              </a:rPr>
              <a:t>12.4b and specifies the evaluation of figurative language in poetry </a:t>
            </a:r>
            <a:r>
              <a:rPr lang="en" sz="1500" b="1" kern="100">
                <a:solidFill>
                  <a:schemeClr val="bg1"/>
                </a:solidFill>
                <a:effectLst/>
                <a:latin typeface="+mj-lt"/>
                <a:ea typeface="Times New Roman" panose="02020603050405020304" pitchFamily="18" charset="0"/>
                <a:cs typeface="Times New Roman"/>
              </a:rPr>
              <a:t>and </a:t>
            </a:r>
            <a:r>
              <a:rPr lang="en" sz="1500" b="1" kern="100">
                <a:solidFill>
                  <a:schemeClr val="bg1"/>
                </a:solidFill>
                <a:latin typeface="+mj-lt"/>
                <a:ea typeface="Times New Roman" panose="02020603050405020304" pitchFamily="18" charset="0"/>
                <a:cs typeface="Times New Roman"/>
              </a:rPr>
              <a:t>prose</a:t>
            </a:r>
            <a:r>
              <a:rPr lang="en" sz="1500" b="1" kern="100">
                <a:solidFill>
                  <a:schemeClr val="bg1"/>
                </a:solidFill>
                <a:effectLst/>
                <a:latin typeface="+mj-lt"/>
                <a:ea typeface="Times New Roman" panose="02020603050405020304" pitchFamily="18" charset="0"/>
                <a:cs typeface="Times New Roman"/>
              </a:rPr>
              <a:t>.</a:t>
            </a:r>
            <a:r>
              <a:rPr lang="en-US" sz="1500" b="1" kern="100">
                <a:solidFill>
                  <a:schemeClr val="bg1"/>
                </a:solidFill>
                <a:effectLst/>
                <a:latin typeface="+mj-lt"/>
                <a:ea typeface="Times New Roman" panose="02020603050405020304" pitchFamily="18" charset="0"/>
                <a:cs typeface="Times New Roman"/>
              </a:rPr>
              <a:t> </a:t>
            </a:r>
            <a:endParaRPr lang="en-US" sz="1500" b="1">
              <a:solidFill>
                <a:schemeClr val="bg1"/>
              </a:solidFill>
              <a:latin typeface="Georgia"/>
              <a:cs typeface="Calibri"/>
            </a:endParaRPr>
          </a:p>
          <a:p>
            <a:pPr marL="285750" indent="-285750">
              <a:buSzPts val="1000"/>
              <a:buFont typeface="Arial"/>
              <a:buChar char="•"/>
              <a:tabLst>
                <a:tab pos="457200" algn="l"/>
              </a:tabLst>
            </a:pPr>
            <a:r>
              <a:rPr lang="en" sz="1500" b="1" kern="100">
                <a:solidFill>
                  <a:schemeClr val="bg1"/>
                </a:solidFill>
                <a:latin typeface="+mj-lt"/>
                <a:ea typeface="Times New Roman" panose="02020603050405020304" pitchFamily="18" charset="0"/>
                <a:cs typeface="Times New Roman"/>
              </a:rPr>
              <a:t>12</a:t>
            </a:r>
            <a:r>
              <a:rPr lang="en" sz="1500" b="1" kern="100">
                <a:solidFill>
                  <a:schemeClr val="bg1"/>
                </a:solidFill>
                <a:effectLst/>
                <a:latin typeface="+mj-lt"/>
                <a:ea typeface="Times New Roman" panose="02020603050405020304" pitchFamily="18" charset="0"/>
                <a:cs typeface="Times New Roman"/>
              </a:rPr>
              <a:t>.RL.2</a:t>
            </a:r>
            <a:r>
              <a:rPr lang="en" sz="1500" b="1" kern="100">
                <a:solidFill>
                  <a:schemeClr val="bg1"/>
                </a:solidFill>
                <a:latin typeface="+mj-lt"/>
                <a:ea typeface="Times New Roman" panose="02020603050405020304" pitchFamily="18" charset="0"/>
                <a:cs typeface="Times New Roman"/>
              </a:rPr>
              <a:t>.B</a:t>
            </a:r>
            <a:r>
              <a:rPr lang="en" sz="1500" b="1" kern="100">
                <a:solidFill>
                  <a:schemeClr val="bg1"/>
                </a:solidFill>
                <a:effectLst/>
                <a:latin typeface="+mj-lt"/>
                <a:ea typeface="Times New Roman" panose="02020603050405020304" pitchFamily="18" charset="0"/>
                <a:cs typeface="Times New Roman"/>
              </a:rPr>
              <a:t>. - Aligns </a:t>
            </a:r>
            <a:r>
              <a:rPr lang="en" sz="1500" b="1" kern="100">
                <a:solidFill>
                  <a:schemeClr val="bg1"/>
                </a:solidFill>
                <a:latin typeface="+mj-lt"/>
                <a:ea typeface="Times New Roman" panose="02020603050405020304" pitchFamily="18" charset="0"/>
                <a:cs typeface="Times New Roman"/>
              </a:rPr>
              <a:t>with 2017 12.4e, 12.4f, </a:t>
            </a:r>
            <a:r>
              <a:rPr lang="en" sz="1500" b="1" kern="100">
                <a:solidFill>
                  <a:schemeClr val="bg1"/>
                </a:solidFill>
                <a:effectLst/>
                <a:latin typeface="+mj-lt"/>
                <a:ea typeface="Times New Roman" panose="02020603050405020304" pitchFamily="18" charset="0"/>
                <a:cs typeface="Times New Roman"/>
              </a:rPr>
              <a:t>and </a:t>
            </a:r>
            <a:r>
              <a:rPr lang="en" sz="1500" b="1" kern="100">
                <a:solidFill>
                  <a:schemeClr val="bg1"/>
                </a:solidFill>
                <a:latin typeface="+mj-lt"/>
                <a:ea typeface="Times New Roman" panose="02020603050405020304" pitchFamily="18" charset="0"/>
                <a:cs typeface="Times New Roman"/>
              </a:rPr>
              <a:t>12.4g. Extends analyzing the effects </a:t>
            </a:r>
            <a:r>
              <a:rPr lang="en" sz="1500" b="1" kern="100">
                <a:solidFill>
                  <a:schemeClr val="bg1"/>
                </a:solidFill>
                <a:effectLst/>
                <a:latin typeface="+mj-lt"/>
                <a:ea typeface="Times New Roman" panose="02020603050405020304" pitchFamily="18" charset="0"/>
                <a:cs typeface="Times New Roman"/>
              </a:rPr>
              <a:t>of </a:t>
            </a:r>
            <a:r>
              <a:rPr lang="en" sz="1500" b="1" kern="100">
                <a:solidFill>
                  <a:schemeClr val="bg1"/>
                </a:solidFill>
                <a:latin typeface="+mj-lt"/>
                <a:ea typeface="Times New Roman" panose="02020603050405020304" pitchFamily="18" charset="0"/>
                <a:cs typeface="Times New Roman"/>
              </a:rPr>
              <a:t>diction, tone, and mood </a:t>
            </a:r>
            <a:r>
              <a:rPr lang="en" sz="1500" b="1" kern="100">
                <a:solidFill>
                  <a:schemeClr val="bg1"/>
                </a:solidFill>
                <a:effectLst/>
                <a:latin typeface="+mj-lt"/>
                <a:ea typeface="Times New Roman" panose="02020603050405020304" pitchFamily="18" charset="0"/>
                <a:cs typeface="Times New Roman"/>
              </a:rPr>
              <a:t>to </a:t>
            </a:r>
            <a:r>
              <a:rPr lang="en" sz="1500" b="1" kern="100">
                <a:solidFill>
                  <a:schemeClr val="bg1"/>
                </a:solidFill>
                <a:latin typeface="+mj-lt"/>
                <a:ea typeface="Times New Roman" panose="02020603050405020304" pitchFamily="18" charset="0"/>
                <a:cs typeface="Times New Roman"/>
              </a:rPr>
              <a:t>stories, plays, and poems</a:t>
            </a:r>
            <a:r>
              <a:rPr lang="en" sz="1500" b="1" kern="100">
                <a:solidFill>
                  <a:schemeClr val="bg1"/>
                </a:solidFill>
                <a:effectLst/>
                <a:latin typeface="+mj-lt"/>
                <a:ea typeface="Times New Roman" panose="02020603050405020304" pitchFamily="18" charset="0"/>
                <a:cs typeface="Times New Roman"/>
              </a:rPr>
              <a:t>.</a:t>
            </a:r>
            <a:r>
              <a:rPr lang="en-US" sz="1500" b="1" kern="100">
                <a:solidFill>
                  <a:schemeClr val="bg1"/>
                </a:solidFill>
                <a:effectLst/>
                <a:latin typeface="+mj-lt"/>
                <a:ea typeface="Times New Roman" panose="02020603050405020304" pitchFamily="18" charset="0"/>
                <a:cs typeface="Times New Roman"/>
              </a:rPr>
              <a:t> </a:t>
            </a:r>
            <a:endParaRPr lang="en-US" sz="1500" b="1">
              <a:solidFill>
                <a:schemeClr val="bg1"/>
              </a:solidFill>
              <a:latin typeface="Georgia"/>
              <a:cs typeface="Calibri"/>
            </a:endParaRPr>
          </a:p>
          <a:p>
            <a:pPr marL="285750" indent="-285750">
              <a:buSzPts val="1000"/>
              <a:buFont typeface="Arial"/>
              <a:buChar char="•"/>
              <a:tabLst>
                <a:tab pos="457200" algn="l"/>
              </a:tabLst>
            </a:pPr>
            <a:r>
              <a:rPr lang="en" sz="1500" b="1" kern="100">
                <a:solidFill>
                  <a:schemeClr val="bg1"/>
                </a:solidFill>
                <a:latin typeface="+mj-lt"/>
                <a:ea typeface="Times New Roman" panose="02020603050405020304" pitchFamily="18" charset="0"/>
                <a:cs typeface="Times New Roman"/>
              </a:rPr>
              <a:t>12</a:t>
            </a:r>
            <a:r>
              <a:rPr lang="en" sz="1500" b="1" kern="100">
                <a:solidFill>
                  <a:schemeClr val="bg1"/>
                </a:solidFill>
                <a:effectLst/>
                <a:latin typeface="+mj-lt"/>
                <a:ea typeface="Times New Roman" panose="02020603050405020304" pitchFamily="18" charset="0"/>
                <a:cs typeface="Times New Roman"/>
              </a:rPr>
              <a:t>.RL.</a:t>
            </a:r>
            <a:r>
              <a:rPr lang="en" sz="1500" b="1" kern="100">
                <a:solidFill>
                  <a:schemeClr val="bg1"/>
                </a:solidFill>
                <a:latin typeface="+mj-lt"/>
                <a:ea typeface="Times New Roman" panose="02020603050405020304" pitchFamily="18" charset="0"/>
                <a:cs typeface="Times New Roman"/>
              </a:rPr>
              <a:t>2.C</a:t>
            </a:r>
            <a:r>
              <a:rPr lang="en" sz="1500" b="1" kern="100">
                <a:solidFill>
                  <a:schemeClr val="bg1"/>
                </a:solidFill>
                <a:effectLst/>
                <a:latin typeface="+mj-lt"/>
                <a:ea typeface="Times New Roman" panose="02020603050405020304" pitchFamily="18" charset="0"/>
                <a:cs typeface="Times New Roman"/>
              </a:rPr>
              <a:t>. - Aligns </a:t>
            </a:r>
            <a:r>
              <a:rPr lang="en" sz="1500" b="1" kern="100">
                <a:solidFill>
                  <a:schemeClr val="bg1"/>
                </a:solidFill>
                <a:latin typeface="+mj-lt"/>
                <a:ea typeface="Times New Roman" panose="02020603050405020304" pitchFamily="18" charset="0"/>
                <a:cs typeface="Times New Roman"/>
              </a:rPr>
              <a:t>with 2017 12.4h and incorporates </a:t>
            </a:r>
            <a:r>
              <a:rPr lang="en" sz="1500" b="1" kern="100">
                <a:solidFill>
                  <a:schemeClr val="bg1"/>
                </a:solidFill>
                <a:effectLst/>
                <a:latin typeface="+mj-lt"/>
                <a:ea typeface="Times New Roman" panose="02020603050405020304" pitchFamily="18" charset="0"/>
                <a:cs typeface="Times New Roman"/>
              </a:rPr>
              <a:t>how the use of satire, irony, sarcasm, and understatement can impact what is implied or stated in a text.</a:t>
            </a:r>
            <a:r>
              <a:rPr lang="en-US" sz="1500" b="1" kern="100">
                <a:solidFill>
                  <a:schemeClr val="bg1"/>
                </a:solidFill>
                <a:effectLst/>
                <a:latin typeface="+mj-lt"/>
                <a:ea typeface="Times New Roman" panose="02020603050405020304" pitchFamily="18" charset="0"/>
                <a:cs typeface="Times New Roman"/>
              </a:rPr>
              <a:t> </a:t>
            </a:r>
            <a:endParaRPr lang="en-US" sz="1500" b="1">
              <a:solidFill>
                <a:schemeClr val="bg1"/>
              </a:solidFill>
              <a:latin typeface="Georgia"/>
              <a:cs typeface="Times New Roman"/>
            </a:endParaRPr>
          </a:p>
          <a:p>
            <a:pPr marL="285750" marR="0" lvl="0" indent="-285750">
              <a:lnSpc>
                <a:spcPct val="107000"/>
              </a:lnSpc>
              <a:spcBef>
                <a:spcPts val="0"/>
              </a:spcBef>
              <a:spcAft>
                <a:spcPts val="0"/>
              </a:spcAft>
              <a:buSzPts val="1000"/>
              <a:buFont typeface="Arial"/>
              <a:buChar char="•"/>
              <a:tabLst>
                <a:tab pos="457200" algn="l"/>
              </a:tabLst>
            </a:pPr>
            <a:endParaRPr lang="en-US" sz="1400" b="1" kern="100">
              <a:solidFill>
                <a:schemeClr val="bg1"/>
              </a:solidFill>
              <a:effectLst/>
              <a:latin typeface="+mj-lt"/>
              <a:ea typeface="Calibri" panose="020F0502020204030204" pitchFamily="34" charset="0"/>
              <a:cs typeface="Times New Roman" panose="02020603050405020304" pitchFamily="18" charset="0"/>
            </a:endParaRPr>
          </a:p>
          <a:p>
            <a:pPr lvl="1">
              <a:buFont typeface="Arial"/>
              <a:buChar char="•"/>
            </a:pPr>
            <a:endParaRPr lang="en-US" sz="1200" b="1">
              <a:solidFill>
                <a:schemeClr val="bg1"/>
              </a:solidFill>
            </a:endParaRPr>
          </a:p>
          <a:p>
            <a:pPr>
              <a:buFont typeface="Arial"/>
              <a:buChar char="•"/>
            </a:pPr>
            <a:endParaRPr lang="en-US"/>
          </a:p>
          <a:p>
            <a:pPr marL="228600" indent="-228600">
              <a:buFont typeface=""/>
              <a:buChar char="•"/>
            </a:pPr>
            <a:endParaRPr lang="en-US"/>
          </a:p>
        </p:txBody>
      </p:sp>
      <p:pic>
        <p:nvPicPr>
          <p:cNvPr id="3" name="Audio Recording Apr 29, 2024 at 4:48:33 PM">
            <a:hlinkClick r:id="" action="ppaction://media"/>
            <a:extLst>
              <a:ext uri="{FF2B5EF4-FFF2-40B4-BE49-F238E27FC236}">
                <a16:creationId xmlns:a16="http://schemas.microsoft.com/office/drawing/2014/main" id="{6654E5B2-4F3E-DD03-A11B-069A77246A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6256" y="4511866"/>
            <a:ext cx="812800" cy="812800"/>
          </a:xfrm>
          <a:prstGeom prst="rect">
            <a:avLst/>
          </a:prstGeom>
        </p:spPr>
      </p:pic>
    </p:spTree>
    <p:extLst>
      <p:ext uri="{BB962C8B-B14F-4D97-AF65-F5344CB8AC3E}">
        <p14:creationId xmlns:p14="http://schemas.microsoft.com/office/powerpoint/2010/main" val="17492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Purpose</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endParaRPr lang="en-US">
              <a:cs typeface="Calibri"/>
            </a:endParaRPr>
          </a:p>
          <a:p>
            <a:r>
              <a:rPr lang="en-US" sz="3600">
                <a:solidFill>
                  <a:srgbClr val="000000"/>
                </a:solidFill>
                <a:latin typeface="Georgia"/>
                <a:cs typeface="Arial"/>
              </a:rPr>
              <a:t>Overview of the 2024 </a:t>
            </a:r>
            <a:r>
              <a:rPr lang="en-US" sz="3600" i="1">
                <a:solidFill>
                  <a:srgbClr val="000000"/>
                </a:solidFill>
                <a:latin typeface="Georgia"/>
                <a:cs typeface="Arial"/>
              </a:rPr>
              <a:t>English Standards of Learning</a:t>
            </a:r>
            <a:r>
              <a:rPr lang="en-US" sz="3600">
                <a:solidFill>
                  <a:srgbClr val="000000"/>
                </a:solidFill>
                <a:latin typeface="Georgia"/>
                <a:cs typeface="Arial"/>
              </a:rPr>
              <a:t> </a:t>
            </a:r>
            <a:endParaRPr lang="en-US" sz="3600">
              <a:latin typeface="Georgia"/>
              <a:cs typeface="Calibri"/>
            </a:endParaRPr>
          </a:p>
          <a:p>
            <a:pPr>
              <a:buFont typeface="Calibri" panose="020B0604020202020204" pitchFamily="34" charset="0"/>
            </a:pPr>
            <a:r>
              <a:rPr lang="en-US" sz="3600">
                <a:solidFill>
                  <a:srgbClr val="000000"/>
                </a:solidFill>
                <a:latin typeface="Georgia"/>
                <a:cs typeface="Arial"/>
              </a:rPr>
              <a:t>Highlight the changes in the structure and content between the 2017 and 2024 </a:t>
            </a:r>
            <a:r>
              <a:rPr lang="en-US" sz="3600" i="1">
                <a:solidFill>
                  <a:srgbClr val="000000"/>
                </a:solidFill>
                <a:latin typeface="Georgia"/>
                <a:cs typeface="Arial"/>
              </a:rPr>
              <a:t>English Standards of </a:t>
            </a:r>
            <a:r>
              <a:rPr lang="en-US" sz="3600" i="1">
                <a:solidFill>
                  <a:srgbClr val="000000"/>
                </a:solidFill>
                <a:latin typeface="Georgia"/>
                <a:ea typeface="+mn-lt"/>
                <a:cs typeface="Arial"/>
              </a:rPr>
              <a:t>Learning</a:t>
            </a:r>
            <a:endParaRPr lang="en-US" sz="3600" i="1">
              <a:latin typeface="Georgia"/>
              <a:cs typeface="Arial"/>
            </a:endParaRPr>
          </a:p>
          <a:p>
            <a:endParaRPr lang="en-US" sz="3200" i="1">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2</a:t>
            </a:fld>
            <a:endParaRPr lang="en-US"/>
          </a:p>
        </p:txBody>
      </p:sp>
      <p:pic>
        <p:nvPicPr>
          <p:cNvPr id="5" name="Audio Recording Apr 29, 2024 at 4:20:58 PM">
            <a:hlinkClick r:id="" action="ppaction://media"/>
            <a:extLst>
              <a:ext uri="{FF2B5EF4-FFF2-40B4-BE49-F238E27FC236}">
                <a16:creationId xmlns:a16="http://schemas.microsoft.com/office/drawing/2014/main" id="{05B8F5F6-F940-AB98-F972-BF27904D54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300455"/>
            <a:ext cx="812800" cy="812800"/>
          </a:xfrm>
          <a:prstGeom prst="rect">
            <a:avLst/>
          </a:prstGeom>
        </p:spPr>
      </p:pic>
    </p:spTree>
    <p:extLst>
      <p:ext uri="{BB962C8B-B14F-4D97-AF65-F5344CB8AC3E}">
        <p14:creationId xmlns:p14="http://schemas.microsoft.com/office/powerpoint/2010/main" val="34646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213198819"/>
              </p:ext>
            </p:extLst>
          </p:nvPr>
        </p:nvGraphicFramePr>
        <p:xfrm>
          <a:off x="353391" y="265043"/>
          <a:ext cx="11452080" cy="64312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291678">
                <a:tc>
                  <a:txBody>
                    <a:bodyPr/>
                    <a:lstStyle/>
                    <a:p>
                      <a:pPr algn="ctr" rtl="0" fontAlgn="t">
                        <a:spcBef>
                          <a:spcPts val="0"/>
                        </a:spcBef>
                        <a:spcAft>
                          <a:spcPts val="0"/>
                        </a:spcAft>
                      </a:pPr>
                      <a:r>
                        <a:rPr lang="en-US" sz="2400" b="1" dirty="0">
                          <a:effectLst/>
                          <a:highlight>
                            <a:srgbClr val="D8D8D8"/>
                          </a:highlight>
                          <a:latin typeface="+mj-lt"/>
                        </a:rPr>
                        <a:t>2017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612323">
                <a:tc>
                  <a:txBody>
                    <a:bodyPr/>
                    <a:lstStyle/>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12.4 The student will read, comprehend, and analyze the development of British literature and literature of other cultures.  </a:t>
                      </a:r>
                      <a:endParaRPr lang="en-US" sz="1600" b="0"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600" b="0" i="0" u="none" strike="noStrike" kern="1200" noProof="0" dirty="0">
                          <a:solidFill>
                            <a:srgbClr val="1A4480"/>
                          </a:solidFill>
                          <a:effectLst/>
                          <a:highlight>
                            <a:srgbClr val="FFFFFF"/>
                          </a:highlight>
                          <a:latin typeface="Georgia"/>
                        </a:rPr>
                        <a:t>a) Compare and contrast the development of British literature in its historical context. </a:t>
                      </a:r>
                    </a:p>
                    <a:p>
                      <a:pPr marL="0" lvl="0" indent="0" algn="l">
                        <a:lnSpc>
                          <a:spcPct val="100000"/>
                        </a:lnSpc>
                        <a:spcBef>
                          <a:spcPts val="0"/>
                        </a:spcBef>
                        <a:spcAft>
                          <a:spcPts val="0"/>
                        </a:spcAft>
                        <a:buNone/>
                      </a:pPr>
                      <a:r>
                        <a:rPr lang="en-US" sz="1600" b="0" i="0" u="none" strike="noStrike" kern="1200" noProof="0" dirty="0">
                          <a:solidFill>
                            <a:srgbClr val="1A4480"/>
                          </a:solidFill>
                          <a:effectLst/>
                          <a:highlight>
                            <a:srgbClr val="FFFFFF"/>
                          </a:highlight>
                          <a:latin typeface="Georgia"/>
                        </a:rPr>
                        <a:t>b) Analyze how authors use key literary elements to contribute to meaning and interpret how themes are connected across texts.</a:t>
                      </a:r>
                    </a:p>
                    <a:p>
                      <a:pPr marL="0" lvl="0" indent="0" algn="l">
                        <a:lnSpc>
                          <a:spcPct val="100000"/>
                        </a:lnSpc>
                        <a:spcBef>
                          <a:spcPts val="0"/>
                        </a:spcBef>
                        <a:spcAft>
                          <a:spcPts val="0"/>
                        </a:spcAft>
                        <a:buNone/>
                      </a:pPr>
                      <a:r>
                        <a:rPr lang="en-US" sz="1600" b="0" i="0" u="none" strike="noStrike" kern="1200" noProof="0" dirty="0">
                          <a:solidFill>
                            <a:srgbClr val="1A4480"/>
                          </a:solidFill>
                          <a:effectLst/>
                          <a:highlight>
                            <a:srgbClr val="FFFFFF"/>
                          </a:highlight>
                          <a:latin typeface="Georgia"/>
                        </a:rPr>
                        <a:t>c) Compare/contrast details in literary and informational nonfiction texts.</a:t>
                      </a:r>
                    </a:p>
                    <a:p>
                      <a:pPr marL="0" lvl="0" indent="0" algn="l">
                        <a:lnSpc>
                          <a:spcPct val="100000"/>
                        </a:lnSpc>
                        <a:spcBef>
                          <a:spcPts val="0"/>
                        </a:spcBef>
                        <a:spcAft>
                          <a:spcPts val="0"/>
                        </a:spcAft>
                        <a:buNone/>
                      </a:pPr>
                      <a:r>
                        <a:rPr lang="en-US" sz="1600" b="0" i="0" u="none" strike="noStrike" kern="1200" noProof="0" dirty="0">
                          <a:solidFill>
                            <a:srgbClr val="1A4480"/>
                          </a:solidFill>
                          <a:effectLst/>
                          <a:highlight>
                            <a:srgbClr val="FFFFFF"/>
                          </a:highlight>
                          <a:latin typeface="Georgia"/>
                        </a:rPr>
                        <a:t>d) Interpret the social and cultural function of British literature.</a:t>
                      </a:r>
                    </a:p>
                    <a:p>
                      <a:pPr marL="0" lvl="0" indent="0" algn="l">
                        <a:lnSpc>
                          <a:spcPct val="100000"/>
                        </a:lnSpc>
                        <a:spcBef>
                          <a:spcPts val="0"/>
                        </a:spcBef>
                        <a:spcAft>
                          <a:spcPts val="0"/>
                        </a:spcAft>
                        <a:buNone/>
                      </a:pPr>
                      <a:r>
                        <a:rPr lang="en-US" sz="1600" b="0" i="0" u="none" strike="noStrike" kern="1200" noProof="0" dirty="0">
                          <a:solidFill>
                            <a:srgbClr val="1A4480"/>
                          </a:solidFill>
                          <a:effectLst/>
                          <a:highlight>
                            <a:srgbClr val="FFFFFF"/>
                          </a:highlight>
                          <a:latin typeface="Georgia"/>
                        </a:rPr>
                        <a:t>f) Compare and contrast traditional and contemporary poems from many cultures.</a:t>
                      </a:r>
                    </a:p>
                    <a:p>
                      <a:pPr marL="0" lvl="0" indent="0" algn="l">
                        <a:lnSpc>
                          <a:spcPct val="100000"/>
                        </a:lnSpc>
                        <a:spcBef>
                          <a:spcPts val="0"/>
                        </a:spcBef>
                        <a:spcAft>
                          <a:spcPts val="0"/>
                        </a:spcAft>
                        <a:buNone/>
                      </a:pPr>
                      <a:endParaRPr lang="en-US" sz="1400" b="0" i="0" u="none" strike="noStrike" kern="1200" noProof="0">
                        <a:solidFill>
                          <a:srgbClr val="1A4480"/>
                        </a:solidFill>
                        <a:effectLst/>
                        <a:highlight>
                          <a:srgbClr val="FFFFFF"/>
                        </a:highlight>
                        <a:latin typeface="Georgia"/>
                      </a:endParaRPr>
                    </a:p>
                    <a:p>
                      <a:pPr marL="0" lvl="0" indent="0">
                        <a:spcBef>
                          <a:spcPts val="0"/>
                        </a:spcBef>
                        <a:spcAft>
                          <a:spcPts val="0"/>
                        </a:spcAft>
                        <a:buClr>
                          <a:srgbClr val="003C71"/>
                        </a:buClr>
                        <a:buNone/>
                      </a:pPr>
                      <a:endParaRPr lang="en-US">
                        <a:solidFill>
                          <a:schemeClr val="accent1"/>
                        </a:solidFill>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pPr>
                      <a:r>
                        <a:rPr lang="en-US" sz="1600" b="1" kern="1200" dirty="0">
                          <a:solidFill>
                            <a:srgbClr val="3E5B91"/>
                          </a:solidFill>
                          <a:effectLst/>
                          <a:latin typeface="+mj-lt"/>
                          <a:ea typeface="+mn-ea"/>
                          <a:cs typeface="Times New Roman"/>
                        </a:rPr>
                        <a:t> </a:t>
                      </a:r>
                      <a:r>
                        <a:rPr lang="en-US" sz="1800" b="1" i="0" u="none" strike="noStrike" kern="1200" noProof="0" dirty="0">
                          <a:solidFill>
                            <a:srgbClr val="1A4480"/>
                          </a:solidFill>
                          <a:effectLst/>
                          <a:latin typeface="Georgia"/>
                        </a:rPr>
                        <a:t>12.RL.3 Integration of Concepts</a:t>
                      </a:r>
                      <a:endParaRPr lang="en-US" sz="1800" i="0" u="none" strike="noStrike" kern="1200" noProof="0" dirty="0">
                        <a:solidFill>
                          <a:srgbClr val="1A4480"/>
                        </a:solidFill>
                        <a:effectLst/>
                        <a:latin typeface="Georgia"/>
                      </a:endParaRPr>
                    </a:p>
                    <a:p>
                      <a:pPr lvl="0" algn="l">
                        <a:lnSpc>
                          <a:spcPct val="100000"/>
                        </a:lnSpc>
                        <a:spcBef>
                          <a:spcPts val="0"/>
                        </a:spcBef>
                        <a:spcAft>
                          <a:spcPts val="0"/>
                        </a:spcAft>
                        <a:buNone/>
                      </a:pPr>
                      <a:endParaRPr lang="en-US" sz="1800" b="1" i="0" u="none" strike="noStrike" kern="1200" noProof="0" dirty="0">
                        <a:solidFill>
                          <a:srgbClr val="1A4480"/>
                        </a:solidFill>
                        <a:effectLs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A. Compare and contrast traditional and contemporary texts that draw on similar themes, patterns of events, or character types with an emphasis on poetry, from various cultures. </a:t>
                      </a:r>
                      <a:endParaRPr lang="en-US" sz="1800" dirty="0">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B. Compare and contrast the development of a universal theme over the course of two or more literary works including how each theme emerges and is shaped and refined by specific details. </a:t>
                      </a:r>
                      <a:endParaRPr lang="en-US" sz="1800" dirty="0">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C. Analyze how authors’ attitudes, viewpoints, and beliefs reflect larger historical, social, or cultural contexts.</a:t>
                      </a:r>
                      <a:endParaRPr lang="en-US" sz="1800" dirty="0">
                        <a:latin typeface="Georgia"/>
                      </a:endParaRPr>
                    </a:p>
                    <a:p>
                      <a:pPr lvl="0">
                        <a:buNone/>
                      </a:pPr>
                      <a:endParaRPr lang="en-US" sz="2400" b="1" kern="1200">
                        <a:solidFill>
                          <a:srgbClr val="3E5B91"/>
                        </a:solidFill>
                        <a:effectLst/>
                        <a:latin typeface="Georgia"/>
                        <a:ea typeface="+mn-ea"/>
                        <a:cs typeface="Times New Roman"/>
                      </a:endParaRPr>
                    </a:p>
                    <a:p>
                      <a:pPr lvl="0" indent="0" algn="l">
                        <a:lnSpc>
                          <a:spcPct val="100000"/>
                        </a:lnSpc>
                        <a:spcBef>
                          <a:spcPts val="0"/>
                        </a:spcBef>
                        <a:spcAft>
                          <a:spcPts val="0"/>
                        </a:spcAft>
                        <a:buClr>
                          <a:srgbClr val="003C71"/>
                        </a:buClr>
                        <a:buNone/>
                      </a:pPr>
                      <a:endParaRPr lang="en-US" sz="2400">
                        <a:latin typeface="+mj-lt"/>
                      </a:endParaRPr>
                    </a:p>
                    <a:p>
                      <a:pPr lvl="0" algn="l">
                        <a:lnSpc>
                          <a:spcPct val="100000"/>
                        </a:lnSpc>
                        <a:spcBef>
                          <a:spcPts val="0"/>
                        </a:spcBef>
                        <a:spcAft>
                          <a:spcPts val="0"/>
                        </a:spcAft>
                        <a:buClr>
                          <a:srgbClr val="003C71"/>
                        </a:buClr>
                        <a:buAutoNum type="alphaUcPeriod"/>
                      </a:pPr>
                      <a:endParaRPr lang="en-US">
                        <a:latin typeface="+mj-lt"/>
                      </a:endParaRPr>
                    </a:p>
                    <a:p>
                      <a:pPr lvl="0" algn="l">
                        <a:lnSpc>
                          <a:spcPct val="100000"/>
                        </a:lnSpc>
                        <a:spcBef>
                          <a:spcPts val="0"/>
                        </a:spcBef>
                        <a:spcAft>
                          <a:spcPts val="0"/>
                        </a:spcAft>
                        <a:buClr>
                          <a:srgbClr val="003C71"/>
                        </a:buClr>
                        <a:buAutoNum type="alphaUcPeriod"/>
                      </a:pPr>
                      <a:endParaRPr lang="en-US">
                        <a:latin typeface="+mj-lt"/>
                      </a:endParaRPr>
                    </a:p>
                    <a:p>
                      <a:pPr marL="285750" lvl="0" indent="-285750" algn="l">
                        <a:lnSpc>
                          <a:spcPct val="100000"/>
                        </a:lnSpc>
                        <a:spcBef>
                          <a:spcPts val="0"/>
                        </a:spcBef>
                        <a:spcAft>
                          <a:spcPts val="0"/>
                        </a:spcAft>
                        <a:buClr>
                          <a:srgbClr val="003C71"/>
                        </a:buClr>
                        <a:buAutoNum type="alphaUcPeriod"/>
                      </a:pPr>
                      <a:endParaRPr lang="en-US">
                        <a:latin typeface="+mj-lt"/>
                      </a:endParaRPr>
                    </a:p>
                    <a:p>
                      <a:pPr lvl="0" indent="0">
                        <a:spcBef>
                          <a:spcPts val="0"/>
                        </a:spcBef>
                        <a:spcAft>
                          <a:spcPts val="0"/>
                        </a:spcAft>
                        <a:buClr>
                          <a:srgbClr val="003C71"/>
                        </a:buClr>
                        <a:buNone/>
                      </a:pPr>
                      <a:endParaRPr lang="en-US">
                        <a:solidFill>
                          <a:schemeClr val="accent1"/>
                        </a:solidFill>
                        <a:latin typeface="+mj-lt"/>
                      </a:endParaRPr>
                    </a:p>
                    <a:p>
                      <a:pPr marL="52070" indent="-287020" rtl="0" fontAlgn="t">
                        <a:spcBef>
                          <a:spcPts val="0"/>
                        </a:spcBef>
                        <a:spcAft>
                          <a:spcPts val="0"/>
                        </a:spcAft>
                      </a:pPr>
                      <a:br>
                        <a:rPr lang="en-US" dirty="0">
                          <a:solidFill>
                            <a:srgbClr val="003C7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1977" y="4713075"/>
            <a:ext cx="11456505" cy="1925129"/>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dirty="0">
                <a:latin typeface="+mj-lt"/>
              </a:rPr>
              <a:t> </a:t>
            </a:r>
            <a:r>
              <a:rPr lang="en-US" sz="1600" b="1" u="sng" dirty="0">
                <a:solidFill>
                  <a:srgbClr val="FFFFFF"/>
                </a:solidFill>
                <a:latin typeface="+mj-lt"/>
                <a:ea typeface="+mn-lt"/>
                <a:cs typeface="+mn-lt"/>
              </a:rPr>
              <a:t>Revisions</a:t>
            </a:r>
            <a:r>
              <a:rPr lang="en-US" sz="1600" b="1" dirty="0">
                <a:solidFill>
                  <a:srgbClr val="FFFFFF"/>
                </a:solidFill>
                <a:latin typeface="+mj-lt"/>
                <a:ea typeface="+mn-lt"/>
                <a:cs typeface="+mn-lt"/>
              </a:rPr>
              <a:t>:</a:t>
            </a:r>
            <a:r>
              <a:rPr lang="en-US" kern="100" dirty="0">
                <a:latin typeface="+mj-lt"/>
                <a:ea typeface="+mn-lt"/>
                <a:cs typeface="Times New Roman"/>
              </a:rPr>
              <a:t>1</a:t>
            </a:r>
            <a:endParaRPr lang="en-US" sz="1400" kern="100" dirty="0">
              <a:solidFill>
                <a:schemeClr val="bg1"/>
              </a:solidFill>
              <a:effectLst/>
              <a:latin typeface="+mj-lt"/>
              <a:ea typeface="Calibri" panose="020F0502020204030204" pitchFamily="34" charset="0"/>
              <a:cs typeface="Times New Roman"/>
            </a:endParaRPr>
          </a:p>
          <a:p>
            <a:pPr marL="171450" lvl="0" indent="-171450">
              <a:spcBef>
                <a:spcPts val="0"/>
              </a:spcBef>
              <a:spcAft>
                <a:spcPts val="0"/>
              </a:spcAft>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.RL.</a:t>
            </a:r>
            <a:r>
              <a:rPr lang="en" sz="1400" b="1" kern="100" dirty="0">
                <a:solidFill>
                  <a:schemeClr val="bg1"/>
                </a:solidFill>
                <a:latin typeface="+mj-lt"/>
                <a:ea typeface="Times New Roman" panose="02020603050405020304" pitchFamily="18" charset="0"/>
                <a:cs typeface="Times New Roman"/>
              </a:rPr>
              <a:t>3.-</a:t>
            </a:r>
            <a:r>
              <a:rPr lang="en" sz="1400" b="1" kern="100" dirty="0">
                <a:solidFill>
                  <a:schemeClr val="bg1"/>
                </a:solidFill>
                <a:effectLst/>
                <a:latin typeface="+mj-lt"/>
                <a:ea typeface="Times New Roman" panose="02020603050405020304" pitchFamily="18" charset="0"/>
                <a:cs typeface="Times New Roman"/>
              </a:rPr>
              <a:t> Provides explicit skills students will engage in when describing and analyzing elements of stories, poetry, or drama when engaging with multiple texts.</a:t>
            </a:r>
            <a:r>
              <a:rPr lang="en-US" sz="1400" b="1" kern="100" dirty="0">
                <a:solidFill>
                  <a:schemeClr val="bg1"/>
                </a:solidFill>
                <a:effectLst/>
                <a:latin typeface="+mj-lt"/>
                <a:ea typeface="Times New Roman" panose="02020603050405020304" pitchFamily="18" charset="0"/>
                <a:cs typeface="Times New Roman"/>
              </a:rPr>
              <a:t> </a:t>
            </a:r>
            <a:endParaRPr lang="en-US" sz="1400" b="1" kern="100" dirty="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.RL.</a:t>
            </a:r>
            <a:r>
              <a:rPr lang="en" sz="1400" b="1" kern="100" dirty="0">
                <a:solidFill>
                  <a:schemeClr val="bg1"/>
                </a:solidFill>
                <a:latin typeface="+mj-lt"/>
                <a:ea typeface="Times New Roman" panose="02020603050405020304" pitchFamily="18" charset="0"/>
                <a:cs typeface="Times New Roman"/>
              </a:rPr>
              <a:t>3.A</a:t>
            </a:r>
            <a:r>
              <a:rPr lang="en" sz="1400" b="1" kern="100" dirty="0">
                <a:solidFill>
                  <a:schemeClr val="bg1"/>
                </a:solidFill>
                <a:effectLst/>
                <a:latin typeface="+mj-lt"/>
                <a:ea typeface="Times New Roman" panose="02020603050405020304" pitchFamily="18" charset="0"/>
                <a:cs typeface="Times New Roman"/>
              </a:rPr>
              <a:t>. - Aligns </a:t>
            </a:r>
            <a:r>
              <a:rPr lang="en" sz="1400" b="1" kern="100" dirty="0">
                <a:solidFill>
                  <a:schemeClr val="bg1"/>
                </a:solidFill>
                <a:latin typeface="+mj-lt"/>
                <a:ea typeface="Times New Roman" panose="02020603050405020304" pitchFamily="18" charset="0"/>
                <a:cs typeface="Times New Roman"/>
              </a:rPr>
              <a:t>with </a:t>
            </a:r>
            <a:r>
              <a:rPr lang="en" sz="1400" b="1" kern="100" dirty="0">
                <a:solidFill>
                  <a:schemeClr val="bg1"/>
                </a:solidFill>
                <a:effectLst/>
                <a:latin typeface="+mj-lt"/>
                <a:ea typeface="Times New Roman" panose="02020603050405020304" pitchFamily="18" charset="0"/>
                <a:cs typeface="Times New Roman"/>
              </a:rPr>
              <a:t>2017 </a:t>
            </a:r>
            <a:r>
              <a:rPr lang="en" sz="1400" b="1" kern="100" dirty="0">
                <a:solidFill>
                  <a:schemeClr val="bg1"/>
                </a:solidFill>
                <a:latin typeface="+mj-lt"/>
                <a:ea typeface="Times New Roman" panose="02020603050405020304" pitchFamily="18" charset="0"/>
                <a:cs typeface="Times New Roman"/>
              </a:rPr>
              <a:t>12.4a</a:t>
            </a:r>
            <a:r>
              <a:rPr lang="en" sz="1400" b="1" kern="100" dirty="0">
                <a:solidFill>
                  <a:schemeClr val="bg1"/>
                </a:solidFill>
                <a:effectLst/>
                <a:latin typeface="+mj-lt"/>
                <a:ea typeface="Times New Roman" panose="02020603050405020304" pitchFamily="18" charset="0"/>
                <a:cs typeface="Times New Roman"/>
              </a:rPr>
              <a:t>, </a:t>
            </a:r>
            <a:r>
              <a:rPr lang="en" sz="1400" b="1" kern="100" dirty="0">
                <a:solidFill>
                  <a:schemeClr val="bg1"/>
                </a:solidFill>
                <a:latin typeface="+mj-lt"/>
                <a:ea typeface="Times New Roman" panose="02020603050405020304" pitchFamily="18" charset="0"/>
                <a:cs typeface="Times New Roman"/>
              </a:rPr>
              <a:t>12.4c</a:t>
            </a:r>
            <a:r>
              <a:rPr lang="en" sz="1400" b="1" kern="100" dirty="0">
                <a:solidFill>
                  <a:schemeClr val="bg1"/>
                </a:solidFill>
                <a:effectLst/>
                <a:latin typeface="+mj-lt"/>
                <a:ea typeface="Times New Roman" panose="02020603050405020304" pitchFamily="18" charset="0"/>
                <a:cs typeface="Times New Roman"/>
              </a:rPr>
              <a:t>, and </a:t>
            </a:r>
            <a:r>
              <a:rPr lang="en" sz="1400" b="1" kern="100" dirty="0">
                <a:solidFill>
                  <a:schemeClr val="bg1"/>
                </a:solidFill>
                <a:latin typeface="+mj-lt"/>
                <a:ea typeface="Times New Roman" panose="02020603050405020304" pitchFamily="18" charset="0"/>
                <a:cs typeface="Times New Roman"/>
              </a:rPr>
              <a:t>12.4f</a:t>
            </a:r>
            <a:r>
              <a:rPr lang="en" sz="1400" b="1" kern="100" dirty="0">
                <a:solidFill>
                  <a:schemeClr val="bg1"/>
                </a:solidFill>
                <a:effectLst/>
                <a:latin typeface="+mj-lt"/>
                <a:ea typeface="Times New Roman" panose="02020603050405020304" pitchFamily="18" charset="0"/>
                <a:cs typeface="Times New Roman"/>
              </a:rPr>
              <a:t>.</a:t>
            </a:r>
            <a:r>
              <a:rPr lang="en-US" sz="1400" b="1" kern="100" dirty="0">
                <a:solidFill>
                  <a:schemeClr val="bg1"/>
                </a:solidFill>
                <a:effectLst/>
                <a:latin typeface="+mj-lt"/>
                <a:ea typeface="Times New Roman" panose="02020603050405020304" pitchFamily="18" charset="0"/>
                <a:cs typeface="Times New Roman"/>
              </a:rPr>
              <a:t> </a:t>
            </a:r>
            <a:endParaRPr lang="en-US" sz="1400" b="1" dirty="0">
              <a:solidFill>
                <a:schemeClr val="bg1"/>
              </a:solidFill>
              <a:cs typeface="Calibri"/>
            </a:endParaRPr>
          </a:p>
          <a:p>
            <a:pPr marL="171450" indent="-171450">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.RL.3</a:t>
            </a:r>
            <a:r>
              <a:rPr lang="en" sz="1400" b="1" kern="100" dirty="0">
                <a:solidFill>
                  <a:schemeClr val="bg1"/>
                </a:solidFill>
                <a:latin typeface="+mj-lt"/>
                <a:ea typeface="Times New Roman" panose="02020603050405020304" pitchFamily="18" charset="0"/>
                <a:cs typeface="Times New Roman"/>
              </a:rPr>
              <a:t>.</a:t>
            </a:r>
            <a:r>
              <a:rPr lang="en" sz="1400" b="1" kern="100" dirty="0">
                <a:solidFill>
                  <a:schemeClr val="bg1"/>
                </a:solidFill>
                <a:effectLst/>
                <a:latin typeface="+mj-lt"/>
                <a:ea typeface="Times New Roman" panose="02020603050405020304" pitchFamily="18" charset="0"/>
                <a:cs typeface="Times New Roman"/>
              </a:rPr>
              <a:t>B. - Aligns </a:t>
            </a:r>
            <a:r>
              <a:rPr lang="en" sz="1400" b="1" kern="100" dirty="0">
                <a:solidFill>
                  <a:schemeClr val="bg1"/>
                </a:solidFill>
                <a:latin typeface="+mj-lt"/>
                <a:ea typeface="Times New Roman" panose="02020603050405020304" pitchFamily="18" charset="0"/>
                <a:cs typeface="Times New Roman"/>
              </a:rPr>
              <a:t>with </a:t>
            </a:r>
            <a:r>
              <a:rPr lang="en" sz="1400" b="1" kern="100" dirty="0">
                <a:solidFill>
                  <a:schemeClr val="bg1"/>
                </a:solidFill>
                <a:effectLst/>
                <a:latin typeface="+mj-lt"/>
                <a:ea typeface="Times New Roman" panose="02020603050405020304" pitchFamily="18" charset="0"/>
                <a:cs typeface="Times New Roman"/>
              </a:rPr>
              <a:t>2017 </a:t>
            </a:r>
            <a:r>
              <a:rPr lang="en" sz="1400" b="1" kern="100" dirty="0">
                <a:solidFill>
                  <a:schemeClr val="bg1"/>
                </a:solidFill>
                <a:latin typeface="+mj-lt"/>
                <a:ea typeface="Times New Roman" panose="02020603050405020304" pitchFamily="18" charset="0"/>
                <a:cs typeface="Times New Roman"/>
              </a:rPr>
              <a:t>12.4b </a:t>
            </a:r>
            <a:r>
              <a:rPr lang="en" sz="1400" b="1" kern="100" dirty="0">
                <a:solidFill>
                  <a:schemeClr val="bg1"/>
                </a:solidFill>
                <a:effectLst/>
                <a:latin typeface="+mj-lt"/>
                <a:ea typeface="Times New Roman" panose="02020603050405020304" pitchFamily="18" charset="0"/>
                <a:cs typeface="Times New Roman"/>
              </a:rPr>
              <a:t>and </a:t>
            </a:r>
            <a:r>
              <a:rPr lang="en" sz="1400" b="1" kern="100" dirty="0">
                <a:solidFill>
                  <a:schemeClr val="bg1"/>
                </a:solidFill>
                <a:latin typeface="+mj-lt"/>
                <a:ea typeface="Times New Roman" panose="02020603050405020304" pitchFamily="18" charset="0"/>
                <a:cs typeface="Times New Roman"/>
              </a:rPr>
              <a:t>clarifies the use </a:t>
            </a:r>
            <a:r>
              <a:rPr lang="en" sz="1400" b="1" kern="100" dirty="0">
                <a:solidFill>
                  <a:schemeClr val="bg1"/>
                </a:solidFill>
                <a:effectLst/>
                <a:latin typeface="+mj-lt"/>
                <a:ea typeface="Times New Roman" panose="02020603050405020304" pitchFamily="18" charset="0"/>
                <a:cs typeface="Times New Roman"/>
              </a:rPr>
              <a:t>of traditional </a:t>
            </a:r>
            <a:r>
              <a:rPr lang="en" sz="1400" b="1" kern="100" dirty="0">
                <a:solidFill>
                  <a:schemeClr val="bg1"/>
                </a:solidFill>
                <a:latin typeface="+mj-lt"/>
                <a:ea typeface="Times New Roman" panose="02020603050405020304" pitchFamily="18" charset="0"/>
                <a:cs typeface="Times New Roman"/>
              </a:rPr>
              <a:t>and </a:t>
            </a:r>
            <a:r>
              <a:rPr lang="en" sz="1400" b="1" kern="100" dirty="0">
                <a:solidFill>
                  <a:schemeClr val="bg1"/>
                </a:solidFill>
                <a:effectLst/>
                <a:latin typeface="+mj-lt"/>
                <a:ea typeface="Times New Roman" panose="02020603050405020304" pitchFamily="18" charset="0"/>
                <a:cs typeface="Times New Roman"/>
              </a:rPr>
              <a:t>contemporary </a:t>
            </a:r>
            <a:r>
              <a:rPr lang="en" sz="1400" b="1" kern="100" dirty="0">
                <a:solidFill>
                  <a:schemeClr val="bg1"/>
                </a:solidFill>
                <a:latin typeface="+mj-lt"/>
                <a:ea typeface="Times New Roman" panose="02020603050405020304" pitchFamily="18" charset="0"/>
                <a:cs typeface="Times New Roman"/>
              </a:rPr>
              <a:t>texts with an emphasis on poetry with similar themes for comparing and contrasting text from various cultures</a:t>
            </a:r>
            <a:r>
              <a:rPr lang="en" sz="1400" b="1" kern="100" dirty="0">
                <a:solidFill>
                  <a:schemeClr val="bg1"/>
                </a:solidFill>
                <a:effectLst/>
                <a:latin typeface="+mj-lt"/>
                <a:ea typeface="Times New Roman" panose="02020603050405020304" pitchFamily="18" charset="0"/>
                <a:cs typeface="Times New Roman"/>
              </a:rPr>
              <a:t>.</a:t>
            </a:r>
            <a:r>
              <a:rPr lang="en-US" sz="1400" b="1" kern="100" dirty="0">
                <a:solidFill>
                  <a:schemeClr val="bg1"/>
                </a:solidFill>
                <a:effectLst/>
                <a:latin typeface="+mj-lt"/>
                <a:ea typeface="Times New Roman" panose="02020603050405020304" pitchFamily="18" charset="0"/>
                <a:cs typeface="Times New Roman"/>
              </a:rPr>
              <a:t> </a:t>
            </a:r>
            <a:endParaRPr lang="en-US" sz="1400" b="1" dirty="0">
              <a:solidFill>
                <a:schemeClr val="bg1"/>
              </a:solidFill>
              <a:cs typeface="Times New Roman"/>
            </a:endParaRPr>
          </a:p>
          <a:p>
            <a:pPr marL="171450" indent="-171450">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.RL.</a:t>
            </a:r>
            <a:r>
              <a:rPr lang="en" sz="1400" b="1" kern="100" dirty="0">
                <a:solidFill>
                  <a:schemeClr val="bg1"/>
                </a:solidFill>
                <a:latin typeface="+mj-lt"/>
                <a:ea typeface="Times New Roman" panose="02020603050405020304" pitchFamily="18" charset="0"/>
                <a:cs typeface="Times New Roman"/>
              </a:rPr>
              <a:t>3.C</a:t>
            </a:r>
            <a:r>
              <a:rPr lang="en" sz="1400" b="1" kern="100" dirty="0">
                <a:solidFill>
                  <a:schemeClr val="bg1"/>
                </a:solidFill>
                <a:effectLst/>
                <a:latin typeface="+mj-lt"/>
                <a:ea typeface="Times New Roman" panose="02020603050405020304" pitchFamily="18" charset="0"/>
                <a:cs typeface="Times New Roman"/>
              </a:rPr>
              <a:t>. - </a:t>
            </a:r>
            <a:r>
              <a:rPr lang="en" sz="1400" b="1" kern="100" dirty="0">
                <a:solidFill>
                  <a:schemeClr val="bg1"/>
                </a:solidFill>
                <a:latin typeface="+mj-lt"/>
                <a:ea typeface="Times New Roman" panose="02020603050405020304" pitchFamily="18" charset="0"/>
                <a:cs typeface="Times New Roman"/>
              </a:rPr>
              <a:t>Aligns </a:t>
            </a:r>
            <a:r>
              <a:rPr lang="en" sz="1400" b="1" kern="100" dirty="0">
                <a:solidFill>
                  <a:schemeClr val="bg1"/>
                </a:solidFill>
                <a:effectLst/>
                <a:latin typeface="+mj-lt"/>
                <a:ea typeface="Times New Roman" panose="02020603050405020304" pitchFamily="18" charset="0"/>
                <a:cs typeface="Times New Roman"/>
              </a:rPr>
              <a:t>2017 </a:t>
            </a:r>
            <a:r>
              <a:rPr lang="en" sz="1400" b="1" kern="100" dirty="0">
                <a:solidFill>
                  <a:schemeClr val="bg1"/>
                </a:solidFill>
                <a:latin typeface="+mj-lt"/>
                <a:ea typeface="Times New Roman" panose="02020603050405020304" pitchFamily="18" charset="0"/>
                <a:cs typeface="Times New Roman"/>
              </a:rPr>
              <a:t>12.4d and specifies an analysis of how authors’ beliefs </a:t>
            </a:r>
            <a:r>
              <a:rPr lang="en" sz="1400" b="1" kern="100" dirty="0">
                <a:solidFill>
                  <a:schemeClr val="bg1"/>
                </a:solidFill>
                <a:effectLst/>
                <a:latin typeface="+mj-lt"/>
                <a:ea typeface="Times New Roman" panose="02020603050405020304" pitchFamily="18" charset="0"/>
                <a:cs typeface="Times New Roman"/>
              </a:rPr>
              <a:t>and </a:t>
            </a:r>
            <a:r>
              <a:rPr lang="en" sz="1400" b="1" kern="100" dirty="0">
                <a:solidFill>
                  <a:schemeClr val="bg1"/>
                </a:solidFill>
                <a:latin typeface="+mj-lt"/>
                <a:ea typeface="Times New Roman" panose="02020603050405020304" pitchFamily="18" charset="0"/>
                <a:cs typeface="Times New Roman"/>
              </a:rPr>
              <a:t>viewpoints can represent larger historical, social, or cultural context</a:t>
            </a:r>
            <a:r>
              <a:rPr lang="en" sz="1400" b="1" kern="100" dirty="0">
                <a:solidFill>
                  <a:schemeClr val="bg1"/>
                </a:solidFill>
                <a:effectLst/>
                <a:latin typeface="+mj-lt"/>
                <a:ea typeface="Times New Roman" panose="02020603050405020304" pitchFamily="18" charset="0"/>
                <a:cs typeface="Times New Roman"/>
              </a:rPr>
              <a:t>. </a:t>
            </a:r>
            <a:r>
              <a:rPr lang="en-US" sz="1400" b="1" kern="100" dirty="0">
                <a:solidFill>
                  <a:schemeClr val="bg1"/>
                </a:solidFill>
                <a:latin typeface="+mj-lt"/>
                <a:ea typeface="Times New Roman" panose="02020603050405020304" pitchFamily="18" charset="0"/>
                <a:cs typeface="Times New Roman"/>
              </a:rPr>
              <a:t> </a:t>
            </a:r>
            <a:endParaRPr lang="en-US" sz="1400" b="1" dirty="0">
              <a:solidFill>
                <a:schemeClr val="bg1"/>
              </a:solidFill>
              <a:cs typeface="Times New Roman"/>
            </a:endParaRPr>
          </a:p>
          <a:p>
            <a:pPr marL="285750" marR="0" lvl="0" indent="-285750">
              <a:lnSpc>
                <a:spcPct val="107000"/>
              </a:lnSpc>
              <a:spcBef>
                <a:spcPts val="0"/>
              </a:spcBef>
              <a:spcAft>
                <a:spcPts val="0"/>
              </a:spcAft>
              <a:buSzPts val="1000"/>
              <a:buFont typeface="Arial"/>
              <a:buChar char="•"/>
              <a:tabLst>
                <a:tab pos="457200" algn="l"/>
              </a:tabLst>
            </a:pPr>
            <a:endParaRPr lang="en-US" b="1" kern="100">
              <a:solidFill>
                <a:schemeClr val="bg1"/>
              </a:solidFill>
              <a:effectLst/>
              <a:latin typeface="+mj-lt"/>
              <a:ea typeface="Calibri" panose="020F0502020204030204" pitchFamily="34" charset="0"/>
              <a:cs typeface="Times New Roman" panose="02020603050405020304" pitchFamily="18" charset="0"/>
            </a:endParaRPr>
          </a:p>
          <a:p>
            <a:pPr lvl="1"/>
            <a:endParaRPr lang="en-US" sz="1200" b="1">
              <a:solidFill>
                <a:schemeClr val="bg1"/>
              </a:solidFill>
              <a:cs typeface="Calibri"/>
            </a:endParaRPr>
          </a:p>
          <a:p>
            <a:pPr>
              <a:buFont typeface="Arial"/>
              <a:buChar char="•"/>
            </a:pPr>
            <a:endParaRPr lang="en-US"/>
          </a:p>
          <a:p>
            <a:pPr marL="228600" indent="-228600">
              <a:buFont typeface=""/>
              <a:buChar char="•"/>
            </a:pPr>
            <a:endParaRPr lang="en-US"/>
          </a:p>
        </p:txBody>
      </p:sp>
      <p:pic>
        <p:nvPicPr>
          <p:cNvPr id="2" name="Audio Recording Apr 29, 2024 at 4:50:08 PM">
            <a:hlinkClick r:id="" action="ppaction://media"/>
            <a:extLst>
              <a:ext uri="{FF2B5EF4-FFF2-40B4-BE49-F238E27FC236}">
                <a16:creationId xmlns:a16="http://schemas.microsoft.com/office/drawing/2014/main" id="{7FC6204C-3009-D98F-E5CD-EAFB7E7E2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0" y="4971322"/>
            <a:ext cx="812800" cy="812800"/>
          </a:xfrm>
          <a:prstGeom prst="rect">
            <a:avLst/>
          </a:prstGeom>
        </p:spPr>
      </p:pic>
    </p:spTree>
    <p:extLst>
      <p:ext uri="{BB962C8B-B14F-4D97-AF65-F5344CB8AC3E}">
        <p14:creationId xmlns:p14="http://schemas.microsoft.com/office/powerpoint/2010/main" val="10910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Reading Informational Text</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21</a:t>
            </a:fld>
            <a:endParaRPr lang="en-US"/>
          </a:p>
        </p:txBody>
      </p:sp>
      <p:pic>
        <p:nvPicPr>
          <p:cNvPr id="3" name="Audio Recording Apr 29, 2024 at 1:58:28 PM">
            <a:hlinkClick r:id="" action="ppaction://media"/>
            <a:extLst>
              <a:ext uri="{FF2B5EF4-FFF2-40B4-BE49-F238E27FC236}">
                <a16:creationId xmlns:a16="http://schemas.microsoft.com/office/drawing/2014/main" id="{09636C41-781A-E1B7-5DFA-E6369CD37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5350164"/>
            <a:ext cx="812800" cy="812800"/>
          </a:xfrm>
          <a:prstGeom prst="rect">
            <a:avLst/>
          </a:prstGeom>
        </p:spPr>
      </p:pic>
    </p:spTree>
    <p:extLst>
      <p:ext uri="{BB962C8B-B14F-4D97-AF65-F5344CB8AC3E}">
        <p14:creationId xmlns:p14="http://schemas.microsoft.com/office/powerpoint/2010/main" val="36575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461316565"/>
              </p:ext>
            </p:extLst>
          </p:nvPr>
        </p:nvGraphicFramePr>
        <p:xfrm>
          <a:off x="353391" y="265043"/>
          <a:ext cx="11452080" cy="465201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53158">
                <a:tc>
                  <a:txBody>
                    <a:bodyPr/>
                    <a:lstStyle/>
                    <a:p>
                      <a:pPr algn="ctr" rtl="0" fontAlgn="t">
                        <a:spcBef>
                          <a:spcPts val="0"/>
                        </a:spcBef>
                        <a:spcAft>
                          <a:spcPts val="0"/>
                        </a:spcAft>
                      </a:pPr>
                      <a:r>
                        <a:rPr lang="en-US" sz="2400" b="1" dirty="0">
                          <a:effectLst/>
                          <a:highlight>
                            <a:srgbClr val="D8D8D8"/>
                          </a:highlight>
                          <a:latin typeface="+mj-lt"/>
                        </a:rPr>
                        <a:t>2017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140877">
                <a:tc>
                  <a:txBody>
                    <a:bodyPr/>
                    <a:lstStyle/>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12.5 The student will read, interpret, analyze, and evaluate a variety of nonfiction texts.</a:t>
                      </a:r>
                      <a:endParaRPr lang="en-US" sz="1800" b="1" i="0" u="none" strike="noStrike" noProof="0" dirty="0">
                        <a:solidFill>
                          <a:srgbClr val="1A4480"/>
                        </a:solidFill>
                        <a:latin typeface="Georgia"/>
                      </a:endParaRPr>
                    </a:p>
                    <a:p>
                      <a:pPr lvl="0" algn="l">
                        <a:lnSpc>
                          <a:spcPct val="100000"/>
                        </a:lnSpc>
                        <a:spcBef>
                          <a:spcPts val="0"/>
                        </a:spcBef>
                        <a:spcAft>
                          <a:spcPts val="0"/>
                        </a:spcAft>
                        <a:buNone/>
                      </a:pPr>
                      <a:endParaRPr lang="en-US" sz="1800" b="0" i="0" u="none" strike="noStrike" kern="100" noProof="0">
                        <a:effectLst/>
                        <a:latin typeface="Georgia"/>
                      </a:endParaRPr>
                    </a:p>
                    <a:p>
                      <a:pPr marL="0" lvl="0" indent="0" algn="l">
                        <a:lnSpc>
                          <a:spcPct val="100000"/>
                        </a:lnSpc>
                        <a:spcBef>
                          <a:spcPts val="0"/>
                        </a:spcBef>
                        <a:spcAft>
                          <a:spcPts val="0"/>
                        </a:spcAft>
                        <a:buNone/>
                      </a:pPr>
                      <a:r>
                        <a:rPr lang="en-US" sz="1800" b="0" i="0" u="none" strike="noStrike" kern="100" noProof="0" dirty="0">
                          <a:solidFill>
                            <a:srgbClr val="3E5B91"/>
                          </a:solidFill>
                          <a:effectLst/>
                          <a:latin typeface="Georgia"/>
                        </a:rPr>
                        <a:t>a) Use critical thinking to generate and respond logically to literal, inferential, and evaluative questions about the text(s). </a:t>
                      </a:r>
                      <a:endParaRPr lang="en-US" sz="180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00" noProof="0" dirty="0">
                          <a:solidFill>
                            <a:srgbClr val="3E5B91"/>
                          </a:solidFill>
                          <a:effectLst/>
                          <a:latin typeface="Georgia"/>
                        </a:rPr>
                        <a:t>b) Identify and synthesize resources to make decisions, complete tasks, and solve specific problems.</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00" noProof="0" dirty="0">
                          <a:solidFill>
                            <a:srgbClr val="3E5B91"/>
                          </a:solidFill>
                          <a:effectLst/>
                          <a:latin typeface="Georgia"/>
                        </a:rPr>
                        <a:t>c) Analyze multiple texts addressing the same topic to determine how authors reach similar or different conclusions.</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00" noProof="0" dirty="0">
                          <a:solidFill>
                            <a:srgbClr val="3E5B91"/>
                          </a:solidFill>
                          <a:effectLst/>
                          <a:latin typeface="Georgia"/>
                        </a:rPr>
                        <a:t>e) Analyze false premises claims, counterclaims, and other evidence</a:t>
                      </a:r>
                      <a:r>
                        <a:rPr lang="en-US" sz="1800" b="0" i="1" u="none" strike="noStrike" kern="100" noProof="0" dirty="0">
                          <a:solidFill>
                            <a:srgbClr val="3E5B91"/>
                          </a:solidFill>
                          <a:effectLst/>
                          <a:latin typeface="Georgia"/>
                        </a:rPr>
                        <a:t> </a:t>
                      </a:r>
                      <a:r>
                        <a:rPr lang="en-US" sz="1800" b="0" i="0" u="none" strike="noStrike" kern="100" noProof="0" dirty="0">
                          <a:solidFill>
                            <a:srgbClr val="3E5B91"/>
                          </a:solidFill>
                          <a:effectLst/>
                          <a:latin typeface="Georgia"/>
                        </a:rPr>
                        <a:t>in persuasive writing. </a:t>
                      </a:r>
                      <a:endParaRPr lang="en-US" sz="1800" dirty="0">
                        <a:solidFill>
                          <a:srgbClr val="3E5B91"/>
                        </a:solidFill>
                        <a:latin typeface="Georgia"/>
                      </a:endParaRPr>
                    </a:p>
                    <a:p>
                      <a:pPr marL="0" marR="0" lvl="0">
                        <a:spcBef>
                          <a:spcPts val="0"/>
                        </a:spcBef>
                        <a:spcAft>
                          <a:spcPts val="0"/>
                        </a:spcAft>
                        <a:buNone/>
                      </a:pPr>
                      <a:endParaRPr lang="en-US" sz="1600" b="1" kern="100">
                        <a:effectLst/>
                        <a:latin typeface="Georgia"/>
                        <a:ea typeface="Times New Roman" panose="02020603050405020304" pitchFamily="18" charset="0"/>
                        <a:cs typeface="Times New Roman"/>
                      </a:endParaRPr>
                    </a:p>
                    <a:p>
                      <a:pPr marL="0" marR="0" fontAlgn="base">
                        <a:spcBef>
                          <a:spcPts val="0"/>
                        </a:spcBef>
                        <a:spcAft>
                          <a:spcPts val="0"/>
                        </a:spcAft>
                      </a:pPr>
                      <a:endParaRPr lang="en-US" sz="1400" kern="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kern="1200" noProof="0" dirty="0">
                          <a:solidFill>
                            <a:srgbClr val="1A4480"/>
                          </a:solidFill>
                          <a:effectLst/>
                          <a:highlight>
                            <a:srgbClr val="FFFFFF"/>
                          </a:highlight>
                          <a:latin typeface="Georgia"/>
                        </a:rPr>
                        <a:t>12.RI.</a:t>
                      </a:r>
                    </a:p>
                    <a:p>
                      <a:pPr lvl="0" algn="l">
                        <a:lnSpc>
                          <a:spcPct val="100000"/>
                        </a:lnSpc>
                        <a:spcBef>
                          <a:spcPts val="0"/>
                        </a:spcBef>
                        <a:spcAft>
                          <a:spcPts val="0"/>
                        </a:spcAft>
                        <a:buNone/>
                      </a:pPr>
                      <a:endParaRPr lang="en-US" sz="1400" b="1" i="0" u="none" strike="noStrike" kern="1200" noProof="0" dirty="0">
                        <a:solidFill>
                          <a:srgbClr val="1A4480"/>
                        </a:solidFill>
                        <a:effectLst/>
                        <a:highlight>
                          <a:srgbClr val="FFFFFF"/>
                        </a:highlight>
                        <a:latin typeface="Georgia"/>
                      </a:endParaRPr>
                    </a:p>
                    <a:p>
                      <a:pPr lvl="0" algn="l">
                        <a:lnSpc>
                          <a:spcPct val="100000"/>
                        </a:lnSpc>
                        <a:spcBef>
                          <a:spcPts val="0"/>
                        </a:spcBef>
                        <a:spcAft>
                          <a:spcPts val="0"/>
                        </a:spcAft>
                        <a:buNone/>
                      </a:pPr>
                      <a:r>
                        <a:rPr lang="en-US" sz="1400" b="1" i="0" u="none" strike="noStrike" kern="1200" noProof="0" dirty="0">
                          <a:solidFill>
                            <a:srgbClr val="1A4480"/>
                          </a:solidFill>
                          <a:effectLst/>
                          <a:highlight>
                            <a:srgbClr val="FFFFFF"/>
                          </a:highlight>
                          <a:latin typeface="Georgia"/>
                        </a:rPr>
                        <a:t>The student will use textual evidence to demonstrate comprehension and build knowledge from grade-level complex informational texts read.</a:t>
                      </a:r>
                    </a:p>
                    <a:p>
                      <a:pPr lvl="0" algn="l">
                        <a:lnSpc>
                          <a:spcPct val="100000"/>
                        </a:lnSpc>
                        <a:spcBef>
                          <a:spcPts val="0"/>
                        </a:spcBef>
                        <a:spcAft>
                          <a:spcPts val="0"/>
                        </a:spcAft>
                        <a:buNone/>
                      </a:pPr>
                      <a:endParaRPr lang="en-US" sz="1400" b="1" i="0" u="none" strike="noStrike" kern="1200" noProof="0" dirty="0">
                        <a:solidFill>
                          <a:srgbClr val="1A4480"/>
                        </a:solidFill>
                        <a:effectLst/>
                        <a:highlight>
                          <a:srgbClr val="FFFFFF"/>
                        </a:highlight>
                        <a:latin typeface="Georgia"/>
                      </a:endParaRPr>
                    </a:p>
                    <a:p>
                      <a:pPr lvl="0" algn="l">
                        <a:lnSpc>
                          <a:spcPct val="100000"/>
                        </a:lnSpc>
                        <a:spcBef>
                          <a:spcPts val="0"/>
                        </a:spcBef>
                        <a:spcAft>
                          <a:spcPts val="0"/>
                        </a:spcAft>
                        <a:buNone/>
                      </a:pPr>
                      <a:r>
                        <a:rPr lang="en-US" sz="1400" b="1" i="0" u="none" strike="noStrike" kern="1200" noProof="0" dirty="0">
                          <a:solidFill>
                            <a:srgbClr val="1A4480"/>
                          </a:solidFill>
                          <a:effectLst/>
                          <a:highlight>
                            <a:srgbClr val="FFFFFF"/>
                          </a:highlight>
                          <a:latin typeface="Georgia"/>
                        </a:rPr>
                        <a:t>12.RI.1 Key Ideas and Confirming Details</a:t>
                      </a:r>
                    </a:p>
                    <a:p>
                      <a:pPr lvl="0" algn="l">
                        <a:lnSpc>
                          <a:spcPct val="100000"/>
                        </a:lnSpc>
                        <a:spcBef>
                          <a:spcPts val="0"/>
                        </a:spcBef>
                        <a:spcAft>
                          <a:spcPts val="0"/>
                        </a:spcAft>
                        <a:buNone/>
                      </a:pPr>
                      <a:endParaRPr lang="en-US" sz="1400" b="1" i="0" u="none" strike="noStrike" kern="1200" noProof="0" dirty="0">
                        <a:solidFill>
                          <a:srgbClr val="1A4480"/>
                        </a:solidFill>
                        <a:effectLst/>
                        <a:highlight>
                          <a:srgbClr val="FFFFFF"/>
                        </a:highlight>
                        <a:latin typeface="Georgia"/>
                      </a:endParaRPr>
                    </a:p>
                    <a:p>
                      <a:pPr lvl="0" algn="l">
                        <a:lnSpc>
                          <a:spcPct val="100000"/>
                        </a:lnSpc>
                        <a:spcBef>
                          <a:spcPts val="0"/>
                        </a:spcBef>
                        <a:spcAft>
                          <a:spcPts val="0"/>
                        </a:spcAft>
                        <a:buNone/>
                      </a:pPr>
                      <a:r>
                        <a:rPr lang="en-US" sz="1400" b="0" i="0" u="none" strike="noStrike" kern="1200" noProof="0" dirty="0">
                          <a:solidFill>
                            <a:srgbClr val="3E5B91"/>
                          </a:solidFill>
                          <a:effectLst/>
                          <a:highlight>
                            <a:srgbClr val="FFFFFF"/>
                          </a:highlight>
                          <a:latin typeface="Georgia"/>
                        </a:rPr>
                        <a:t>A. Interpret and complete an application for employment or college admission, and summarize the intent, main ideas, and purpose of the workplace or technical documents. </a:t>
                      </a:r>
                      <a:endParaRPr lang="en-US" sz="1400">
                        <a:solidFill>
                          <a:srgbClr val="3E5B91"/>
                        </a:solidFill>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highlight>
                            <a:srgbClr val="FFFFFF"/>
                          </a:highlight>
                          <a:latin typeface="Georgia"/>
                        </a:rPr>
                        <a:t>B. Evaluate the effectiveness of the structure(s) and rhetorical devices authors use in their exposition or argument, including how the structure advances their point of view.</a:t>
                      </a:r>
                      <a:endParaRPr lang="en-US" sz="1400" b="0" i="0" u="none" strike="noStrike" noProof="0">
                        <a:solidFill>
                          <a:srgbClr val="3E5B91"/>
                        </a:solidFill>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highlight>
                            <a:srgbClr val="FFFFFF"/>
                          </a:highlight>
                          <a:latin typeface="Georgia"/>
                        </a:rPr>
                        <a:t>C. Analyze the argument and specific claims in texts, examining whether the reasoning is valid, the evidence is relevant, and whether there are any false premises or unsupported claims.</a:t>
                      </a:r>
                      <a:endParaRPr lang="en-US" sz="1400" b="0" i="0" u="none" strike="noStrike" noProof="0" dirty="0">
                        <a:solidFill>
                          <a:srgbClr val="3E5B91"/>
                        </a:solidFill>
                        <a:latin typeface="Georgia"/>
                      </a:endParaRPr>
                    </a:p>
                    <a:p>
                      <a:pPr lvl="0">
                        <a:buNone/>
                      </a:pPr>
                      <a:endParaRPr lang="en-US" sz="1400" b="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8132" y="4867302"/>
            <a:ext cx="11456505" cy="184976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dirty="0">
                <a:solidFill>
                  <a:srgbClr val="FFFFFF"/>
                </a:solidFill>
                <a:latin typeface="+mj-lt"/>
                <a:ea typeface="+mn-lt"/>
                <a:cs typeface="+mn-lt"/>
              </a:rPr>
              <a:t>Revisions</a:t>
            </a:r>
            <a:r>
              <a:rPr lang="en-US" sz="1600" b="1" dirty="0">
                <a:solidFill>
                  <a:srgbClr val="FFFFFF"/>
                </a:solidFill>
                <a:latin typeface="+mj-lt"/>
                <a:ea typeface="+mn-lt"/>
                <a:cs typeface="+mn-lt"/>
              </a:rPr>
              <a:t>:</a:t>
            </a:r>
          </a:p>
          <a:p>
            <a:pPr marL="171450" indent="-171450" fontAlgn="base">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.RI.</a:t>
            </a:r>
            <a:r>
              <a:rPr lang="en" sz="1600" b="1" kern="100" dirty="0">
                <a:solidFill>
                  <a:schemeClr val="bg1"/>
                </a:solidFill>
                <a:latin typeface="+mj-lt"/>
                <a:ea typeface="Times New Roman" panose="02020603050405020304" pitchFamily="18" charset="0"/>
                <a:cs typeface="Times New Roman"/>
              </a:rPr>
              <a:t>1.-</a:t>
            </a:r>
            <a:r>
              <a:rPr lang="en" sz="1600" b="1" kern="100" dirty="0">
                <a:solidFill>
                  <a:schemeClr val="bg1"/>
                </a:solidFill>
                <a:effectLst/>
                <a:latin typeface="+mj-lt"/>
                <a:ea typeface="Times New Roman" panose="02020603050405020304" pitchFamily="18" charset="0"/>
                <a:cs typeface="Times New Roman"/>
              </a:rPr>
              <a:t> Focuses on reading comprehension of complex informational texts associated with grade </a:t>
            </a:r>
            <a:r>
              <a:rPr lang="en" sz="1600" b="1" kern="100" dirty="0">
                <a:solidFill>
                  <a:schemeClr val="bg1"/>
                </a:solidFill>
                <a:latin typeface="+mj-lt"/>
                <a:ea typeface="Times New Roman" panose="02020603050405020304" pitchFamily="18" charset="0"/>
                <a:cs typeface="Times New Roman"/>
              </a:rPr>
              <a:t>twelve</a:t>
            </a:r>
            <a:r>
              <a:rPr lang="en-US" sz="1600" b="1" kern="100" dirty="0">
                <a:solidFill>
                  <a:schemeClr val="bg1"/>
                </a:solidFill>
                <a:latin typeface="+mj-lt"/>
                <a:ea typeface="Times New Roman" panose="02020603050405020304" pitchFamily="18" charset="0"/>
                <a:cs typeface="Times New Roman"/>
              </a:rPr>
              <a:t> </a:t>
            </a:r>
            <a:endParaRPr lang="en-US" sz="1600" b="1" kern="100" dirty="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.RI.</a:t>
            </a:r>
            <a:r>
              <a:rPr lang="en" sz="1600" b="1" kern="100" dirty="0">
                <a:solidFill>
                  <a:schemeClr val="bg1"/>
                </a:solidFill>
                <a:latin typeface="+mj-lt"/>
                <a:ea typeface="Times New Roman" panose="02020603050405020304" pitchFamily="18" charset="0"/>
                <a:cs typeface="Times New Roman"/>
              </a:rPr>
              <a:t>1.B</a:t>
            </a:r>
            <a:r>
              <a:rPr lang="en" sz="1600" b="1" kern="100" dirty="0">
                <a:solidFill>
                  <a:schemeClr val="bg1"/>
                </a:solidFill>
                <a:effectLst/>
                <a:latin typeface="+mj-lt"/>
                <a:ea typeface="Times New Roman" panose="02020603050405020304" pitchFamily="18" charset="0"/>
                <a:cs typeface="Times New Roman"/>
              </a:rPr>
              <a:t>. - Aligns </a:t>
            </a:r>
            <a:r>
              <a:rPr lang="en" sz="1600" b="1" kern="100" dirty="0">
                <a:solidFill>
                  <a:schemeClr val="bg1"/>
                </a:solidFill>
                <a:latin typeface="+mj-lt"/>
                <a:ea typeface="Times New Roman" panose="02020603050405020304" pitchFamily="18" charset="0"/>
                <a:cs typeface="Times New Roman"/>
              </a:rPr>
              <a:t>with </a:t>
            </a:r>
            <a:r>
              <a:rPr lang="en" sz="1600" b="1" kern="100" dirty="0">
                <a:solidFill>
                  <a:schemeClr val="bg1"/>
                </a:solidFill>
                <a:effectLst/>
                <a:latin typeface="+mj-lt"/>
                <a:ea typeface="Times New Roman" panose="02020603050405020304" pitchFamily="18" charset="0"/>
                <a:cs typeface="Times New Roman"/>
              </a:rPr>
              <a:t>2017 </a:t>
            </a:r>
            <a:r>
              <a:rPr lang="en" sz="1600" b="1" kern="100" dirty="0">
                <a:solidFill>
                  <a:schemeClr val="bg1"/>
                </a:solidFill>
                <a:latin typeface="+mj-lt"/>
                <a:ea typeface="Times New Roman" panose="02020603050405020304" pitchFamily="18" charset="0"/>
                <a:cs typeface="Times New Roman"/>
              </a:rPr>
              <a:t>12.5a </a:t>
            </a:r>
            <a:r>
              <a:rPr lang="en" sz="1600" b="1" kern="100" dirty="0">
                <a:solidFill>
                  <a:schemeClr val="bg1"/>
                </a:solidFill>
                <a:effectLst/>
                <a:latin typeface="+mj-lt"/>
                <a:ea typeface="Times New Roman" panose="02020603050405020304" pitchFamily="18" charset="0"/>
                <a:cs typeface="Times New Roman"/>
              </a:rPr>
              <a:t>and </a:t>
            </a:r>
            <a:r>
              <a:rPr lang="en" sz="1600" b="1" kern="100" dirty="0">
                <a:solidFill>
                  <a:schemeClr val="bg1"/>
                </a:solidFill>
                <a:latin typeface="+mj-lt"/>
                <a:ea typeface="Times New Roman" panose="02020603050405020304" pitchFamily="18" charset="0"/>
                <a:cs typeface="Times New Roman"/>
              </a:rPr>
              <a:t>12.5b</a:t>
            </a:r>
            <a:r>
              <a:rPr lang="en" sz="1600" b="1" kern="100" dirty="0">
                <a:solidFill>
                  <a:schemeClr val="bg1"/>
                </a:solidFill>
                <a:effectLst/>
                <a:latin typeface="+mj-lt"/>
                <a:ea typeface="Times New Roman" panose="02020603050405020304" pitchFamily="18" charset="0"/>
                <a:cs typeface="Times New Roman"/>
              </a:rPr>
              <a:t>. Specifies the </a:t>
            </a:r>
            <a:r>
              <a:rPr lang="en" sz="1600" b="1" kern="100" dirty="0">
                <a:solidFill>
                  <a:schemeClr val="bg1"/>
                </a:solidFill>
                <a:latin typeface="+mj-lt"/>
                <a:ea typeface="Times New Roman" panose="02020603050405020304" pitchFamily="18" charset="0"/>
                <a:cs typeface="Times New Roman"/>
              </a:rPr>
              <a:t>types </a:t>
            </a:r>
            <a:r>
              <a:rPr lang="en" sz="1600" b="1" kern="100" dirty="0">
                <a:solidFill>
                  <a:schemeClr val="bg1"/>
                </a:solidFill>
                <a:effectLst/>
                <a:latin typeface="+mj-lt"/>
                <a:ea typeface="Times New Roman" panose="02020603050405020304" pitchFamily="18" charset="0"/>
                <a:cs typeface="Times New Roman"/>
              </a:rPr>
              <a:t>of texts </a:t>
            </a:r>
            <a:r>
              <a:rPr lang="en" sz="1600" b="1" kern="100" dirty="0">
                <a:solidFill>
                  <a:schemeClr val="bg1"/>
                </a:solidFill>
                <a:latin typeface="+mj-lt"/>
                <a:ea typeface="Times New Roman" panose="02020603050405020304" pitchFamily="18" charset="0"/>
                <a:cs typeface="Times New Roman"/>
              </a:rPr>
              <a:t>to use </a:t>
            </a:r>
            <a:r>
              <a:rPr lang="en" sz="1600" b="1" kern="100" dirty="0">
                <a:solidFill>
                  <a:schemeClr val="bg1"/>
                </a:solidFill>
                <a:effectLst/>
                <a:latin typeface="+mj-lt"/>
                <a:ea typeface="Times New Roman" panose="02020603050405020304" pitchFamily="18" charset="0"/>
                <a:cs typeface="Times New Roman"/>
              </a:rPr>
              <a:t>when </a:t>
            </a:r>
            <a:r>
              <a:rPr lang="en" sz="1600" b="1" kern="100" dirty="0">
                <a:solidFill>
                  <a:schemeClr val="bg1"/>
                </a:solidFill>
                <a:latin typeface="+mj-lt"/>
                <a:ea typeface="Times New Roman" panose="02020603050405020304" pitchFamily="18" charset="0"/>
                <a:cs typeface="Times New Roman"/>
              </a:rPr>
              <a:t>analyzing </a:t>
            </a:r>
            <a:r>
              <a:rPr lang="en" sz="1600" b="1" kern="100" dirty="0">
                <a:solidFill>
                  <a:schemeClr val="bg1"/>
                </a:solidFill>
                <a:effectLst/>
                <a:latin typeface="+mj-lt"/>
                <a:ea typeface="Times New Roman" panose="02020603050405020304" pitchFamily="18" charset="0"/>
                <a:cs typeface="Times New Roman"/>
              </a:rPr>
              <a:t>the </a:t>
            </a:r>
            <a:r>
              <a:rPr lang="en" sz="1600" b="1" kern="100" dirty="0">
                <a:solidFill>
                  <a:schemeClr val="bg1"/>
                </a:solidFill>
                <a:latin typeface="+mj-lt"/>
                <a:ea typeface="Times New Roman" panose="02020603050405020304" pitchFamily="18" charset="0"/>
                <a:cs typeface="Times New Roman"/>
              </a:rPr>
              <a:t>effectiveness </a:t>
            </a:r>
            <a:r>
              <a:rPr lang="en" sz="1600" b="1" kern="100" dirty="0">
                <a:solidFill>
                  <a:schemeClr val="bg1"/>
                </a:solidFill>
                <a:effectLst/>
                <a:latin typeface="+mj-lt"/>
                <a:ea typeface="Times New Roman" panose="02020603050405020304" pitchFamily="18" charset="0"/>
                <a:cs typeface="Times New Roman"/>
              </a:rPr>
              <a:t>of </a:t>
            </a:r>
            <a:r>
              <a:rPr lang="en" sz="1600" b="1" kern="100" dirty="0">
                <a:solidFill>
                  <a:schemeClr val="bg1"/>
                </a:solidFill>
                <a:latin typeface="+mj-lt"/>
                <a:ea typeface="Times New Roman" panose="02020603050405020304" pitchFamily="18" charset="0"/>
                <a:cs typeface="Times New Roman"/>
              </a:rPr>
              <a:t>structure (e.g., how the structure </a:t>
            </a:r>
            <a:r>
              <a:rPr lang="en" sz="1600" b="1" kern="100" dirty="0">
                <a:solidFill>
                  <a:schemeClr val="bg1"/>
                </a:solidFill>
                <a:effectLst/>
                <a:latin typeface="+mj-lt"/>
                <a:ea typeface="Times New Roman" panose="02020603050405020304" pitchFamily="18" charset="0"/>
                <a:cs typeface="Times New Roman"/>
              </a:rPr>
              <a:t>in </a:t>
            </a:r>
            <a:r>
              <a:rPr lang="en" sz="1600" b="1" kern="100" dirty="0">
                <a:solidFill>
                  <a:schemeClr val="bg1"/>
                </a:solidFill>
                <a:latin typeface="+mj-lt"/>
                <a:ea typeface="Times New Roman" panose="02020603050405020304" pitchFamily="18" charset="0"/>
                <a:cs typeface="Times New Roman"/>
              </a:rPr>
              <a:t>expository and argumentative writing differs from narrative texts).</a:t>
            </a:r>
            <a:r>
              <a:rPr lang="en-US" sz="1600" b="1" kern="100" dirty="0">
                <a:solidFill>
                  <a:schemeClr val="bg1"/>
                </a:solidFill>
                <a:latin typeface="+mj-lt"/>
                <a:ea typeface="Times New Roman" panose="02020603050405020304" pitchFamily="18" charset="0"/>
                <a:cs typeface="Times New Roman"/>
              </a:rPr>
              <a:t> </a:t>
            </a:r>
            <a:endParaRPr lang="en-US" sz="1600" b="1" dirty="0">
              <a:solidFill>
                <a:schemeClr val="bg1"/>
              </a:solidFill>
              <a:cs typeface="Calibri"/>
            </a:endParaRPr>
          </a:p>
          <a:p>
            <a:pPr marL="171450" indent="-171450">
              <a:buSzPts val="1000"/>
              <a:buFont typeface="Arial"/>
              <a:buChar char="•"/>
              <a:tabLst>
                <a:tab pos="457200" algn="l"/>
              </a:tabLst>
            </a:pPr>
            <a:r>
              <a:rPr lang="en" sz="1600" b="1" kern="100" dirty="0">
                <a:solidFill>
                  <a:schemeClr val="bg1"/>
                </a:solidFill>
                <a:latin typeface="+mj-lt"/>
                <a:ea typeface="Times New Roman" panose="02020603050405020304" pitchFamily="18" charset="0"/>
                <a:cs typeface="Times New Roman"/>
              </a:rPr>
              <a:t>12</a:t>
            </a:r>
            <a:r>
              <a:rPr lang="en" sz="1600" b="1" kern="100" dirty="0">
                <a:solidFill>
                  <a:schemeClr val="bg1"/>
                </a:solidFill>
                <a:effectLst/>
                <a:latin typeface="+mj-lt"/>
                <a:ea typeface="Times New Roman" panose="02020603050405020304" pitchFamily="18" charset="0"/>
                <a:cs typeface="Times New Roman"/>
              </a:rPr>
              <a:t>.RI.</a:t>
            </a:r>
            <a:r>
              <a:rPr lang="en" sz="1600" b="1" kern="100" dirty="0">
                <a:solidFill>
                  <a:schemeClr val="bg1"/>
                </a:solidFill>
                <a:latin typeface="+mj-lt"/>
                <a:ea typeface="Times New Roman" panose="02020603050405020304" pitchFamily="18" charset="0"/>
                <a:cs typeface="Times New Roman"/>
              </a:rPr>
              <a:t>1.C</a:t>
            </a:r>
            <a:r>
              <a:rPr lang="en" sz="1600" b="1" kern="100" dirty="0">
                <a:solidFill>
                  <a:schemeClr val="bg1"/>
                </a:solidFill>
                <a:effectLst/>
                <a:latin typeface="+mj-lt"/>
                <a:ea typeface="Times New Roman" panose="02020603050405020304" pitchFamily="18" charset="0"/>
                <a:cs typeface="Times New Roman"/>
              </a:rPr>
              <a:t>. - </a:t>
            </a:r>
            <a:r>
              <a:rPr lang="en" sz="1600" b="1" kern="100" dirty="0">
                <a:solidFill>
                  <a:schemeClr val="bg1"/>
                </a:solidFill>
                <a:latin typeface="+mj-lt"/>
                <a:ea typeface="Times New Roman" panose="02020603050405020304" pitchFamily="18" charset="0"/>
                <a:cs typeface="Times New Roman"/>
              </a:rPr>
              <a:t>Combines 2017 12.5b, 12.5c, and 12.5e and provides clarity around ways </a:t>
            </a:r>
            <a:r>
              <a:rPr lang="en" sz="1600" b="1" kern="100" dirty="0">
                <a:solidFill>
                  <a:schemeClr val="bg1"/>
                </a:solidFill>
                <a:effectLst/>
                <a:latin typeface="+mj-lt"/>
                <a:ea typeface="Times New Roman" panose="02020603050405020304" pitchFamily="18" charset="0"/>
                <a:cs typeface="Times New Roman"/>
              </a:rPr>
              <a:t>to </a:t>
            </a:r>
            <a:r>
              <a:rPr lang="en" sz="1600" b="1" kern="100" dirty="0">
                <a:solidFill>
                  <a:schemeClr val="bg1"/>
                </a:solidFill>
                <a:latin typeface="+mj-lt"/>
                <a:ea typeface="Times New Roman" panose="02020603050405020304" pitchFamily="18" charset="0"/>
                <a:cs typeface="Times New Roman"/>
              </a:rPr>
              <a:t>analyze an argument and claims in texts</a:t>
            </a:r>
            <a:r>
              <a:rPr lang="en" sz="1600" b="1" kern="100" dirty="0">
                <a:solidFill>
                  <a:schemeClr val="bg1"/>
                </a:solidFill>
                <a:effectLst/>
                <a:latin typeface="+mj-lt"/>
                <a:ea typeface="Times New Roman" panose="02020603050405020304" pitchFamily="18" charset="0"/>
                <a:cs typeface="Times New Roman"/>
              </a:rPr>
              <a:t>.</a:t>
            </a:r>
            <a:r>
              <a:rPr lang="en-US" sz="1600" b="1" kern="100" dirty="0">
                <a:solidFill>
                  <a:schemeClr val="bg1"/>
                </a:solidFill>
                <a:effectLst/>
                <a:latin typeface="+mj-lt"/>
                <a:ea typeface="Times New Roman" panose="02020603050405020304" pitchFamily="18" charset="0"/>
                <a:cs typeface="Times New Roman"/>
              </a:rPr>
              <a:t> </a:t>
            </a:r>
            <a:endParaRPr lang="en-US" sz="1600" dirty="0">
              <a:solidFill>
                <a:schemeClr val="bg1"/>
              </a:solidFill>
              <a:cs typeface="Times New Roman"/>
            </a:endParaRPr>
          </a:p>
          <a:p>
            <a:pPr marL="285750" marR="0" lvl="0" indent="-285750">
              <a:lnSpc>
                <a:spcPct val="107000"/>
              </a:lnSpc>
              <a:spcBef>
                <a:spcPts val="0"/>
              </a:spcBef>
              <a:spcAft>
                <a:spcPts val="0"/>
              </a:spcAft>
              <a:buSzPts val="1000"/>
              <a:buFont typeface="Arial"/>
              <a:buChar char="•"/>
              <a:tabLst>
                <a:tab pos="457200" algn="l"/>
              </a:tabLst>
            </a:pPr>
            <a:endParaRPr lang="en-US" sz="1600" b="1" kern="100" dirty="0">
              <a:solidFill>
                <a:schemeClr val="bg1"/>
              </a:solidFill>
              <a:effectLst/>
              <a:latin typeface="+mj-lt"/>
              <a:ea typeface="Calibri" panose="020F0502020204030204" pitchFamily="34" charset="0"/>
              <a:cs typeface="Times New Roman" panose="02020603050405020304" pitchFamily="18" charset="0"/>
            </a:endParaRPr>
          </a:p>
          <a:p>
            <a:pPr marL="285750" indent="-285750">
              <a:buFont typeface="Arial"/>
              <a:buChar char="•"/>
            </a:pPr>
            <a:endParaRPr lang="en-US" dirty="0"/>
          </a:p>
          <a:p>
            <a:pPr>
              <a:buFont typeface="Arial,Sans-Serif"/>
              <a:buChar char="•"/>
            </a:pPr>
            <a:endParaRPr lang="en-US" dirty="0"/>
          </a:p>
          <a:p>
            <a:pPr lvl="1">
              <a:buFont typeface="Arial"/>
              <a:buChar char="•"/>
            </a:pPr>
            <a:endParaRPr lang="en-US" dirty="0"/>
          </a:p>
          <a:p>
            <a:pPr>
              <a:buFont typeface="Arial"/>
              <a:buChar char="•"/>
            </a:pPr>
            <a:endParaRPr lang="en-US" dirty="0"/>
          </a:p>
          <a:p>
            <a:pPr marL="228600" indent="-228600">
              <a:buFont typeface=""/>
              <a:buChar char="•"/>
            </a:pPr>
            <a:endParaRPr lang="en-US" dirty="0"/>
          </a:p>
        </p:txBody>
      </p:sp>
      <p:pic>
        <p:nvPicPr>
          <p:cNvPr id="2" name="Audio Recording Apr 29, 2024 at 4:54:22 PM">
            <a:hlinkClick r:id="" action="ppaction://media"/>
            <a:extLst>
              <a:ext uri="{FF2B5EF4-FFF2-40B4-BE49-F238E27FC236}">
                <a16:creationId xmlns:a16="http://schemas.microsoft.com/office/drawing/2014/main" id="{16E3174D-B9F2-457B-58AA-8F1DE47FF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1640" y="5780157"/>
            <a:ext cx="812800" cy="812800"/>
          </a:xfrm>
          <a:prstGeom prst="rect">
            <a:avLst/>
          </a:prstGeom>
        </p:spPr>
      </p:pic>
    </p:spTree>
    <p:extLst>
      <p:ext uri="{BB962C8B-B14F-4D97-AF65-F5344CB8AC3E}">
        <p14:creationId xmlns:p14="http://schemas.microsoft.com/office/powerpoint/2010/main" val="410254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01153018"/>
              </p:ext>
            </p:extLst>
          </p:nvPr>
        </p:nvGraphicFramePr>
        <p:xfrm>
          <a:off x="353391" y="265043"/>
          <a:ext cx="11452080" cy="387096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53158">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140877">
                <a:tc>
                  <a:txBody>
                    <a:bodyPr/>
                    <a:lstStyle/>
                    <a:p>
                      <a:pPr marL="0" lvl="0" indent="0" algn="l">
                        <a:lnSpc>
                          <a:spcPct val="100000"/>
                        </a:lnSpc>
                        <a:buNone/>
                      </a:pPr>
                      <a:r>
                        <a:rPr lang="en-US" sz="2000" b="1" i="0" u="none" strike="noStrike" kern="100" baseline="0" noProof="0" dirty="0">
                          <a:solidFill>
                            <a:srgbClr val="1A4480"/>
                          </a:solidFill>
                          <a:effectLst/>
                          <a:latin typeface="Georgia"/>
                        </a:rPr>
                        <a:t>12.5 The student will read, interpret, analyze, and evaluate a variety of nonfiction texts.</a:t>
                      </a:r>
                    </a:p>
                    <a:p>
                      <a:pPr marL="0" lvl="0" indent="0" algn="l">
                        <a:lnSpc>
                          <a:spcPct val="100000"/>
                        </a:lnSpc>
                        <a:buNone/>
                      </a:pPr>
                      <a:endParaRPr lang="en-US" sz="2000" b="1" i="0" u="none" strike="noStrike" kern="100" baseline="0" noProof="0">
                        <a:solidFill>
                          <a:srgbClr val="1A4480"/>
                        </a:solidFill>
                        <a:effectLst/>
                        <a:latin typeface="Georgia"/>
                      </a:endParaRPr>
                    </a:p>
                    <a:p>
                      <a:pPr marL="0" lvl="0" indent="0" algn="l">
                        <a:lnSpc>
                          <a:spcPct val="100000"/>
                        </a:lnSpc>
                        <a:buNone/>
                      </a:pPr>
                      <a:r>
                        <a:rPr lang="en-US" sz="2000" b="0" i="0" u="none" strike="noStrike" kern="100" baseline="0" noProof="0" dirty="0">
                          <a:solidFill>
                            <a:srgbClr val="3E5B91"/>
                          </a:solidFill>
                          <a:effectLst/>
                          <a:latin typeface="Georgia"/>
                        </a:rPr>
                        <a:t>c) Analyze multiple texts addressing the same topic to determine how authors reach similar or different conclusions.</a:t>
                      </a:r>
                    </a:p>
                    <a:p>
                      <a:pPr marL="0" lvl="0" indent="0" algn="l">
                        <a:lnSpc>
                          <a:spcPct val="100000"/>
                        </a:lnSpc>
                        <a:buNone/>
                      </a:pPr>
                      <a:endParaRPr lang="en-US" sz="2000" b="0" i="0" u="none" strike="noStrike" kern="100" baseline="0" noProof="0">
                        <a:solidFill>
                          <a:srgbClr val="3E5B91"/>
                        </a:solidFill>
                        <a:effectLst/>
                        <a:latin typeface="Georgia"/>
                      </a:endParaRPr>
                    </a:p>
                    <a:p>
                      <a:pPr lvl="0" algn="l">
                        <a:lnSpc>
                          <a:spcPct val="100000"/>
                        </a:lnSpc>
                        <a:spcBef>
                          <a:spcPts val="0"/>
                        </a:spcBef>
                        <a:spcAft>
                          <a:spcPts val="0"/>
                        </a:spcAft>
                        <a:buNone/>
                      </a:pPr>
                      <a:endParaRPr lang="en-US" sz="900" b="1" i="0" u="none" strike="noStrike" kern="100" noProof="0">
                        <a:solidFill>
                          <a:srgbClr val="1A4480"/>
                        </a:solidFill>
                        <a:effectLst/>
                        <a:latin typeface="Georgia"/>
                      </a:endParaRPr>
                    </a:p>
                    <a:p>
                      <a:pPr marL="0" marR="0" fontAlgn="base">
                        <a:spcBef>
                          <a:spcPts val="0"/>
                        </a:spcBef>
                        <a:spcAft>
                          <a:spcPts val="0"/>
                        </a:spcAft>
                      </a:pPr>
                      <a:endParaRPr lang="en-US" sz="1800" kern="100">
                        <a:effectLst/>
                        <a:latin typeface="+mj-lt"/>
                        <a:ea typeface="Times New Roman" panose="02020603050405020304" pitchFamily="18" charset="0"/>
                        <a:cs typeface="Times New Roman"/>
                      </a:endParaRPr>
                    </a:p>
                    <a:p>
                      <a:pPr marL="0" marR="0">
                        <a:lnSpc>
                          <a:spcPct val="107000"/>
                        </a:lnSpc>
                        <a:spcBef>
                          <a:spcPts val="0"/>
                        </a:spcBef>
                        <a:spcAft>
                          <a:spcPts val="0"/>
                        </a:spcAft>
                      </a:pPr>
                      <a:endParaRPr lang="en-US" sz="1600" kern="100">
                        <a:effectLst/>
                        <a:latin typeface="+mj-lt"/>
                        <a:ea typeface="Calibri" panose="020F0502020204030204" pitchFamily="34" charset="0"/>
                        <a:cs typeface="Times New Roman"/>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2000" b="1" i="0" u="none" strike="noStrike" kern="1200" noProof="0" dirty="0">
                          <a:solidFill>
                            <a:schemeClr val="dk1"/>
                          </a:solidFill>
                          <a:effectLst/>
                          <a:highlight>
                            <a:srgbClr val="FFFFFF"/>
                          </a:highlight>
                          <a:latin typeface="Georgia"/>
                        </a:rPr>
                        <a:t>12.RI.2 Craft and Style</a:t>
                      </a:r>
                      <a:endParaRPr lang="en-US" sz="2000" b="0" i="0" u="none" strike="noStrike" noProof="0" dirty="0">
                        <a:solidFill>
                          <a:schemeClr val="dk1"/>
                        </a:solidFill>
                        <a:latin typeface="Georgia"/>
                      </a:endParaRPr>
                    </a:p>
                    <a:p>
                      <a:pPr lvl="0" algn="l">
                        <a:lnSpc>
                          <a:spcPct val="100000"/>
                        </a:lnSpc>
                        <a:spcBef>
                          <a:spcPts val="0"/>
                        </a:spcBef>
                        <a:spcAft>
                          <a:spcPts val="0"/>
                        </a:spcAft>
                        <a:buNone/>
                      </a:pPr>
                      <a:endParaRPr lang="en-US" sz="2000" b="1" i="0" u="none" strike="noStrike" kern="1200" noProof="0" dirty="0">
                        <a:solidFill>
                          <a:schemeClr val="dk1"/>
                        </a:solidFill>
                        <a:effectLst/>
                        <a:highlight>
                          <a:srgbClr val="FFFFFF"/>
                        </a:highlight>
                        <a:latin typeface="Georgia"/>
                      </a:endParaRPr>
                    </a:p>
                    <a:p>
                      <a:pPr lvl="0" algn="l">
                        <a:lnSpc>
                          <a:spcPct val="100000"/>
                        </a:lnSpc>
                        <a:spcBef>
                          <a:spcPts val="0"/>
                        </a:spcBef>
                        <a:spcAft>
                          <a:spcPts val="0"/>
                        </a:spcAft>
                        <a:buNone/>
                      </a:pPr>
                      <a:r>
                        <a:rPr lang="en-US" sz="2000" b="0" i="0" u="none" strike="noStrike" kern="1200" noProof="0" dirty="0">
                          <a:solidFill>
                            <a:schemeClr val="dk1"/>
                          </a:solidFill>
                          <a:effectLst/>
                          <a:highlight>
                            <a:srgbClr val="FFFFFF"/>
                          </a:highlight>
                          <a:latin typeface="Georgia"/>
                        </a:rPr>
                        <a:t>A. Analyze text structures to discern how they affect the meaning and message of informational and technical writing and how their text structures differ from those in narrative texts.</a:t>
                      </a:r>
                      <a:endParaRPr lang="en-US" sz="2000" b="0" i="0" u="none" strike="noStrike" noProof="0" dirty="0">
                        <a:solidFill>
                          <a:schemeClr val="dk1"/>
                        </a:solidFill>
                        <a:latin typeface="Georgia"/>
                      </a:endParaRPr>
                    </a:p>
                    <a:p>
                      <a:pPr marL="0" lvl="0" indent="0" algn="l">
                        <a:lnSpc>
                          <a:spcPct val="100000"/>
                        </a:lnSpc>
                        <a:spcBef>
                          <a:spcPts val="0"/>
                        </a:spcBef>
                        <a:spcAft>
                          <a:spcPts val="0"/>
                        </a:spcAft>
                        <a:buNone/>
                      </a:pPr>
                      <a:r>
                        <a:rPr lang="en-US" sz="2000" b="0" i="0" u="none" strike="noStrike" kern="1200" noProof="0" dirty="0">
                          <a:solidFill>
                            <a:schemeClr val="dk1"/>
                          </a:solidFill>
                          <a:effectLst/>
                          <a:highlight>
                            <a:srgbClr val="FFFFFF"/>
                          </a:highlight>
                          <a:latin typeface="Georgia"/>
                        </a:rPr>
                        <a:t>B. Analyze the cumulative impact of specific word choices on meaning, author’s attitude toward the subject, and mood.</a:t>
                      </a:r>
                      <a:endParaRPr lang="en-US" sz="2000" b="0" i="0" u="none" strike="noStrike" noProof="0" dirty="0">
                        <a:solidFill>
                          <a:schemeClr val="dk1"/>
                        </a:solidFill>
                        <a:latin typeface="Georgia"/>
                      </a:endParaRPr>
                    </a:p>
                    <a:p>
                      <a:pPr marL="0" lvl="0" indent="0" algn="l">
                        <a:lnSpc>
                          <a:spcPct val="100000"/>
                        </a:lnSpc>
                        <a:spcBef>
                          <a:spcPts val="0"/>
                        </a:spcBef>
                        <a:spcAft>
                          <a:spcPts val="0"/>
                        </a:spcAft>
                        <a:buNone/>
                      </a:pPr>
                      <a:endParaRPr lang="en-US" sz="2000" b="0" i="0" u="none" strike="noStrike" kern="1200" noProof="0">
                        <a:solidFill>
                          <a:schemeClr val="dk1"/>
                        </a:solidFill>
                        <a:effectLst/>
                        <a:highlight>
                          <a:srgbClr val="FFFFFF"/>
                        </a:highlight>
                        <a:latin typeface="Georgia"/>
                      </a:endParaRPr>
                    </a:p>
                    <a:p>
                      <a:pPr lvl="0">
                        <a:buNone/>
                      </a:pPr>
                      <a:endParaRPr lang="en-US" sz="1800" b="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320614"/>
            <a:ext cx="11456505" cy="2035736"/>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3200">
              <a:solidFill>
                <a:srgbClr val="FFFFFF"/>
              </a:solidFill>
              <a:latin typeface="+mj-lt"/>
              <a:ea typeface="+mn-lt"/>
              <a:cs typeface="+mn-lt"/>
            </a:endParaRPr>
          </a:p>
          <a:p>
            <a:pPr marL="285750" indent="-285750">
              <a:buFont typeface="Arial"/>
              <a:buChar char="•"/>
              <a:tabLst>
                <a:tab pos="457200" algn="l"/>
              </a:tabLst>
            </a:pPr>
            <a:r>
              <a:rPr lang="en" sz="2000" b="1" kern="100">
                <a:solidFill>
                  <a:schemeClr val="bg1"/>
                </a:solidFill>
                <a:latin typeface="+mj-lt"/>
                <a:ea typeface="Times New Roman" panose="02020603050405020304" pitchFamily="18" charset="0"/>
                <a:cs typeface="Times New Roman"/>
              </a:rPr>
              <a:t>12</a:t>
            </a:r>
            <a:r>
              <a:rPr lang="en" sz="2000" b="1" kern="100">
                <a:solidFill>
                  <a:schemeClr val="bg1"/>
                </a:solidFill>
                <a:effectLst/>
                <a:latin typeface="+mj-lt"/>
                <a:ea typeface="Times New Roman" panose="02020603050405020304" pitchFamily="18" charset="0"/>
                <a:cs typeface="Times New Roman"/>
              </a:rPr>
              <a:t>.RI.</a:t>
            </a:r>
            <a:r>
              <a:rPr lang="en" sz="2000" b="1" kern="100">
                <a:solidFill>
                  <a:schemeClr val="bg1"/>
                </a:solidFill>
                <a:latin typeface="+mj-lt"/>
                <a:ea typeface="Times New Roman" panose="02020603050405020304" pitchFamily="18" charset="0"/>
                <a:cs typeface="Times New Roman"/>
              </a:rPr>
              <a:t>2.- </a:t>
            </a:r>
            <a:r>
              <a:rPr lang="en" sz="2000" b="1" kern="100">
                <a:solidFill>
                  <a:schemeClr val="bg1"/>
                </a:solidFill>
                <a:effectLst/>
                <a:latin typeface="+mj-lt"/>
                <a:ea typeface="Times New Roman" panose="02020603050405020304" pitchFamily="18" charset="0"/>
                <a:cs typeface="Times New Roman"/>
              </a:rPr>
              <a:t>Focuses on the author’s informational craft and style by enhancing the rigor</a:t>
            </a:r>
            <a:r>
              <a:rPr lang="en-US" sz="2000" b="1" kern="100">
                <a:solidFill>
                  <a:schemeClr val="bg1"/>
                </a:solidFill>
                <a:effectLst/>
                <a:latin typeface="+mj-lt"/>
                <a:ea typeface="Times New Roman" panose="02020603050405020304" pitchFamily="18" charset="0"/>
                <a:cs typeface="Times New Roman"/>
              </a:rPr>
              <a:t> </a:t>
            </a:r>
            <a:endParaRPr lang="en-US" sz="2000" b="1">
              <a:solidFill>
                <a:schemeClr val="bg1"/>
              </a:solidFill>
              <a:latin typeface="Georgia"/>
              <a:cs typeface="Times New Roman"/>
            </a:endParaRPr>
          </a:p>
          <a:p>
            <a:pPr marL="285750" indent="-285750">
              <a:buFont typeface="Arial"/>
              <a:buChar char="•"/>
              <a:tabLst>
                <a:tab pos="457200" algn="l"/>
              </a:tabLst>
            </a:pPr>
            <a:r>
              <a:rPr lang="en" sz="2000" b="1" kern="100">
                <a:solidFill>
                  <a:schemeClr val="bg1"/>
                </a:solidFill>
                <a:latin typeface="+mj-lt"/>
                <a:ea typeface="Times New Roman" panose="02020603050405020304" pitchFamily="18" charset="0"/>
                <a:cs typeface="Times New Roman"/>
              </a:rPr>
              <a:t>12</a:t>
            </a:r>
            <a:r>
              <a:rPr lang="en" sz="2000" b="1" kern="100">
                <a:solidFill>
                  <a:schemeClr val="bg1"/>
                </a:solidFill>
                <a:effectLst/>
                <a:latin typeface="+mj-lt"/>
                <a:ea typeface="Times New Roman" panose="02020603050405020304" pitchFamily="18" charset="0"/>
                <a:cs typeface="Times New Roman"/>
              </a:rPr>
              <a:t>.RI.</a:t>
            </a:r>
            <a:r>
              <a:rPr lang="en" sz="2000" b="1" kern="100">
                <a:solidFill>
                  <a:schemeClr val="bg1"/>
                </a:solidFill>
                <a:latin typeface="+mj-lt"/>
                <a:ea typeface="Times New Roman" panose="02020603050405020304" pitchFamily="18" charset="0"/>
                <a:cs typeface="Times New Roman"/>
              </a:rPr>
              <a:t>2.A</a:t>
            </a:r>
            <a:r>
              <a:rPr lang="en" sz="2000" b="1" kern="100">
                <a:solidFill>
                  <a:schemeClr val="bg1"/>
                </a:solidFill>
                <a:effectLst/>
                <a:latin typeface="+mj-lt"/>
                <a:ea typeface="Times New Roman" panose="02020603050405020304" pitchFamily="18" charset="0"/>
                <a:cs typeface="Times New Roman"/>
              </a:rPr>
              <a:t>. - Aligns </a:t>
            </a:r>
            <a:r>
              <a:rPr lang="en" sz="2000" b="1" kern="100">
                <a:solidFill>
                  <a:schemeClr val="bg1"/>
                </a:solidFill>
                <a:latin typeface="+mj-lt"/>
                <a:ea typeface="Times New Roman" panose="02020603050405020304" pitchFamily="18" charset="0"/>
                <a:cs typeface="Times New Roman"/>
              </a:rPr>
              <a:t>with </a:t>
            </a:r>
            <a:r>
              <a:rPr lang="en" sz="2000" b="1" kern="100">
                <a:solidFill>
                  <a:schemeClr val="bg1"/>
                </a:solidFill>
                <a:effectLst/>
                <a:latin typeface="+mj-lt"/>
                <a:ea typeface="Times New Roman" panose="02020603050405020304" pitchFamily="18" charset="0"/>
                <a:cs typeface="Times New Roman"/>
              </a:rPr>
              <a:t>2017 </a:t>
            </a:r>
            <a:r>
              <a:rPr lang="en" sz="2000" b="1" kern="100">
                <a:solidFill>
                  <a:schemeClr val="bg1"/>
                </a:solidFill>
                <a:latin typeface="+mj-lt"/>
                <a:ea typeface="Times New Roman" panose="02020603050405020304" pitchFamily="18" charset="0"/>
                <a:cs typeface="Times New Roman"/>
              </a:rPr>
              <a:t>12.5c </a:t>
            </a:r>
            <a:r>
              <a:rPr lang="en" sz="2000" b="1" kern="100">
                <a:solidFill>
                  <a:schemeClr val="bg1"/>
                </a:solidFill>
                <a:effectLst/>
                <a:latin typeface="+mj-lt"/>
                <a:ea typeface="Times New Roman" panose="02020603050405020304" pitchFamily="18" charset="0"/>
                <a:cs typeface="Times New Roman"/>
              </a:rPr>
              <a:t>and </a:t>
            </a:r>
            <a:r>
              <a:rPr lang="en" sz="2000" b="1" kern="100">
                <a:solidFill>
                  <a:schemeClr val="bg1"/>
                </a:solidFill>
                <a:latin typeface="+mj-lt"/>
                <a:ea typeface="Times New Roman" panose="02020603050405020304" pitchFamily="18" charset="0"/>
                <a:cs typeface="Times New Roman"/>
              </a:rPr>
              <a:t>specifies the types </a:t>
            </a:r>
            <a:r>
              <a:rPr lang="en" sz="2000" b="1" kern="100">
                <a:solidFill>
                  <a:schemeClr val="bg1"/>
                </a:solidFill>
                <a:effectLst/>
                <a:latin typeface="+mj-lt"/>
                <a:ea typeface="Times New Roman" panose="02020603050405020304" pitchFamily="18" charset="0"/>
                <a:cs typeface="Times New Roman"/>
              </a:rPr>
              <a:t>of texts</a:t>
            </a:r>
            <a:r>
              <a:rPr lang="en" sz="2000" b="1" kern="100">
                <a:solidFill>
                  <a:schemeClr val="bg1"/>
                </a:solidFill>
                <a:latin typeface="+mj-lt"/>
                <a:ea typeface="Times New Roman" panose="02020603050405020304" pitchFamily="18" charset="0"/>
                <a:cs typeface="Times New Roman"/>
              </a:rPr>
              <a:t> to compare when analyzing textual structures</a:t>
            </a:r>
            <a:r>
              <a:rPr lang="en" sz="2000" b="1" kern="100">
                <a:solidFill>
                  <a:schemeClr val="bg1"/>
                </a:solidFill>
                <a:effectLst/>
                <a:latin typeface="+mj-lt"/>
                <a:ea typeface="Times New Roman" panose="02020603050405020304" pitchFamily="18" charset="0"/>
                <a:cs typeface="Times New Roman"/>
              </a:rPr>
              <a:t>.</a:t>
            </a:r>
            <a:r>
              <a:rPr lang="en-US" sz="2000" b="1" kern="100">
                <a:solidFill>
                  <a:schemeClr val="bg1"/>
                </a:solidFill>
                <a:effectLst/>
                <a:latin typeface="+mj-lt"/>
                <a:ea typeface="Times New Roman" panose="02020603050405020304" pitchFamily="18" charset="0"/>
                <a:cs typeface="Times New Roman"/>
              </a:rPr>
              <a:t> </a:t>
            </a:r>
            <a:endParaRPr lang="en-US" sz="2000" b="1">
              <a:solidFill>
                <a:schemeClr val="bg1"/>
              </a:solidFill>
              <a:cs typeface="Times New Roman"/>
            </a:endParaRPr>
          </a:p>
          <a:p>
            <a:pPr marR="0" lvl="0">
              <a:lnSpc>
                <a:spcPct val="107000"/>
              </a:lnSpc>
              <a:spcBef>
                <a:spcPts val="0"/>
              </a:spcBef>
              <a:spcAft>
                <a:spcPts val="0"/>
              </a:spcAft>
              <a:buSzPts val="1000"/>
              <a:tabLst>
                <a:tab pos="457200" algn="l"/>
              </a:tabLst>
            </a:pPr>
            <a:endParaRPr lang="en-US" b="1" kern="100">
              <a:solidFill>
                <a:schemeClr val="bg1"/>
              </a:solidFill>
              <a:effectLst/>
              <a:latin typeface="+mj-lt"/>
              <a:ea typeface="Calibri" panose="020F0502020204030204" pitchFamily="34" charset="0"/>
              <a:cs typeface="Times New Roman" panose="02020603050405020304" pitchFamily="18" charset="0"/>
            </a:endParaRPr>
          </a:p>
          <a:p>
            <a:pPr marL="285750" indent="-285750">
              <a:buFont typeface="Arial"/>
              <a:buChar char="•"/>
            </a:pPr>
            <a:endParaRPr lang="en-US">
              <a:latin typeface="+mj-lt"/>
            </a:endParaRPr>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4:55:47 PM">
            <a:hlinkClick r:id="" action="ppaction://media"/>
            <a:extLst>
              <a:ext uri="{FF2B5EF4-FFF2-40B4-BE49-F238E27FC236}">
                <a16:creationId xmlns:a16="http://schemas.microsoft.com/office/drawing/2014/main" id="{1A9CB435-1F12-DA84-16A0-C8E3A48C6A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5984" y="5543550"/>
            <a:ext cx="812800" cy="812800"/>
          </a:xfrm>
          <a:prstGeom prst="rect">
            <a:avLst/>
          </a:prstGeom>
        </p:spPr>
      </p:pic>
    </p:spTree>
    <p:extLst>
      <p:ext uri="{BB962C8B-B14F-4D97-AF65-F5344CB8AC3E}">
        <p14:creationId xmlns:p14="http://schemas.microsoft.com/office/powerpoint/2010/main" val="23799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166250385"/>
              </p:ext>
            </p:extLst>
          </p:nvPr>
        </p:nvGraphicFramePr>
        <p:xfrm>
          <a:off x="353391" y="265043"/>
          <a:ext cx="11452080" cy="405557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515333">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540238">
                <a:tc>
                  <a:txBody>
                    <a:bodyPr/>
                    <a:lstStyle/>
                    <a:p>
                      <a:pPr marL="0" lvl="0" indent="0" algn="l">
                        <a:lnSpc>
                          <a:spcPct val="100000"/>
                        </a:lnSpc>
                        <a:buNone/>
                      </a:pPr>
                      <a:r>
                        <a:rPr lang="en-US" sz="2000" b="1" i="0" u="none" strike="noStrike" kern="100" noProof="0" dirty="0">
                          <a:solidFill>
                            <a:srgbClr val="1A4480"/>
                          </a:solidFill>
                          <a:effectLst/>
                          <a:latin typeface="Georgia"/>
                        </a:rPr>
                        <a:t>12.5 The student will read, interpret, analyze, and evaluate a variety of nonfiction texts.</a:t>
                      </a:r>
                      <a:endParaRPr lang="en-US" sz="2000" b="0" i="0" u="none" strike="noStrike" kern="100" noProof="0" dirty="0">
                        <a:solidFill>
                          <a:srgbClr val="1A4480"/>
                        </a:solidFill>
                        <a:effectLst/>
                        <a:latin typeface="Georgia"/>
                      </a:endParaRPr>
                    </a:p>
                    <a:p>
                      <a:pPr marL="0" lvl="0" indent="0" algn="l">
                        <a:lnSpc>
                          <a:spcPct val="100000"/>
                        </a:lnSpc>
                        <a:buNone/>
                      </a:pPr>
                      <a:endParaRPr lang="en-US" sz="2000" b="0" i="0" u="none" strike="noStrike" kern="100" noProof="0">
                        <a:solidFill>
                          <a:srgbClr val="003C71"/>
                        </a:solidFill>
                        <a:effectLst/>
                        <a:latin typeface="Georgia"/>
                      </a:endParaRPr>
                    </a:p>
                    <a:p>
                      <a:pPr marL="0" lvl="0" indent="0" algn="l">
                        <a:lnSpc>
                          <a:spcPct val="100000"/>
                        </a:lnSpc>
                        <a:buNone/>
                      </a:pPr>
                      <a:r>
                        <a:rPr lang="en-US" sz="2000" b="0" i="0" u="none" strike="noStrike" kern="100" noProof="0" dirty="0">
                          <a:solidFill>
                            <a:srgbClr val="3E5B91"/>
                          </a:solidFill>
                          <a:effectLst/>
                          <a:latin typeface="Georgia"/>
                        </a:rPr>
                        <a:t>c) Analyze multiple texts addressing the same topic to determine how authors reach similar or different conclusions.</a:t>
                      </a:r>
                      <a:endParaRPr lang="en-US" sz="2000" b="0" i="0" u="none" strike="noStrike" kern="100" noProof="0" dirty="0">
                        <a:solidFill>
                          <a:srgbClr val="003C71"/>
                        </a:solidFill>
                        <a:effectLst/>
                        <a:latin typeface="Georgia"/>
                      </a:endParaRPr>
                    </a:p>
                    <a:p>
                      <a:pPr marL="0" marR="0">
                        <a:lnSpc>
                          <a:spcPct val="107000"/>
                        </a:lnSpc>
                        <a:spcBef>
                          <a:spcPts val="0"/>
                        </a:spcBef>
                        <a:spcAft>
                          <a:spcPts val="0"/>
                        </a:spcAft>
                      </a:pPr>
                      <a:endParaRPr lang="en-US" sz="18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highlight>
                            <a:srgbClr val="FFFFFF"/>
                          </a:highlight>
                          <a:latin typeface="Georgia"/>
                        </a:rPr>
                        <a:t>12.RI.3 Integration of Concepts</a:t>
                      </a:r>
                      <a:endParaRPr lang="en-US" sz="1800" i="0" u="none" strike="noStrike" noProof="0" dirty="0">
                        <a:solidFill>
                          <a:srgbClr val="1A4480"/>
                        </a:solidFill>
                        <a:latin typeface="Georgia"/>
                      </a:endParaRPr>
                    </a:p>
                    <a:p>
                      <a:pPr lvl="0" algn="l">
                        <a:lnSpc>
                          <a:spcPct val="100000"/>
                        </a:lnSpc>
                        <a:spcBef>
                          <a:spcPts val="0"/>
                        </a:spcBef>
                        <a:spcAft>
                          <a:spcPts val="0"/>
                        </a:spcAft>
                        <a:buNone/>
                      </a:pPr>
                      <a:endParaRPr lang="en-US" sz="18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A. Evaluate texts with differing points of view on the same or similar events or issues by assessing claims, reasoning, evidence, and connections to other works or historical events.</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B. Analyze how the author organizes an analysis or series of ideas or events, including the order in which the points are made, how they are introduced and developed, and the connections that are drawn between them.</a:t>
                      </a:r>
                      <a:endParaRPr lang="en-US" sz="1800" b="0" i="0" u="none" strike="noStrike" noProof="0" dirty="0">
                        <a:latin typeface="Georgia"/>
                      </a:endParaRPr>
                    </a:p>
                    <a:p>
                      <a:pPr lvl="0">
                        <a:buNone/>
                      </a:pPr>
                      <a:r>
                        <a:rPr lang="en-US" sz="2800" kern="1200" dirty="0">
                          <a:solidFill>
                            <a:srgbClr val="3E5B91"/>
                          </a:solidFill>
                          <a:effectLst/>
                          <a:highlight>
                            <a:srgbClr val="FFFFFF"/>
                          </a:highlight>
                          <a:latin typeface="Georgia"/>
                          <a:ea typeface="+mn-ea"/>
                          <a:cs typeface="+mn-cs"/>
                        </a:rPr>
                        <a:t>  </a:t>
                      </a:r>
                      <a:endParaRPr lang="en-US" sz="2800" kern="1200" dirty="0">
                        <a:solidFill>
                          <a:schemeClr val="dk1"/>
                        </a:solidFill>
                        <a:effectLst/>
                        <a:highlight>
                          <a:srgbClr val="FFFFFF"/>
                        </a:highlight>
                        <a:latin typeface="Georgia"/>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8966" y="4123426"/>
            <a:ext cx="11456505" cy="2053087"/>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p>
          <a:p>
            <a:pPr marL="171450" indent="-171450" fontAlgn="base">
              <a:buSzPts val="1000"/>
              <a:buFont typeface="Arial"/>
              <a:buChar char="•"/>
              <a:tabLst>
                <a:tab pos="457200" algn="l"/>
              </a:tabLst>
            </a:pPr>
            <a:r>
              <a:rPr lang="en" b="1" kern="100">
                <a:solidFill>
                  <a:schemeClr val="bg1"/>
                </a:solidFill>
                <a:latin typeface="+mj-lt"/>
                <a:ea typeface="Times New Roman" panose="02020603050405020304" pitchFamily="18" charset="0"/>
                <a:cs typeface="Times New Roman"/>
              </a:rPr>
              <a:t>12</a:t>
            </a:r>
            <a:r>
              <a:rPr lang="en" b="1" kern="100">
                <a:solidFill>
                  <a:schemeClr val="bg1"/>
                </a:solidFill>
                <a:effectLst/>
                <a:latin typeface="+mj-lt"/>
                <a:ea typeface="Times New Roman" panose="02020603050405020304" pitchFamily="18" charset="0"/>
                <a:cs typeface="Times New Roman"/>
              </a:rPr>
              <a:t>.RI.</a:t>
            </a:r>
            <a:r>
              <a:rPr lang="en" b="1" kern="100">
                <a:solidFill>
                  <a:schemeClr val="bg1"/>
                </a:solidFill>
                <a:latin typeface="+mj-lt"/>
                <a:ea typeface="Times New Roman" panose="02020603050405020304" pitchFamily="18" charset="0"/>
                <a:cs typeface="Times New Roman"/>
              </a:rPr>
              <a:t>3.- </a:t>
            </a:r>
            <a:r>
              <a:rPr lang="en" b="1" kern="100">
                <a:solidFill>
                  <a:schemeClr val="bg1"/>
                </a:solidFill>
                <a:effectLst/>
                <a:latin typeface="+mj-lt"/>
                <a:ea typeface="Times New Roman" panose="02020603050405020304" pitchFamily="18" charset="0"/>
                <a:cs typeface="Times New Roman"/>
              </a:rPr>
              <a:t>Showcases how multiple texts and viewpoints can be compared and evaluated</a:t>
            </a:r>
            <a:r>
              <a:rPr lang="en-US" b="1" kern="100">
                <a:solidFill>
                  <a:schemeClr val="bg1"/>
                </a:solidFill>
                <a:effectLst/>
                <a:latin typeface="+mj-lt"/>
                <a:ea typeface="Times New Roman" panose="02020603050405020304" pitchFamily="18" charset="0"/>
                <a:cs typeface="Times New Roman"/>
              </a:rPr>
              <a:t> </a:t>
            </a:r>
            <a:endParaRPr lang="en-US"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b="1" kern="100">
                <a:solidFill>
                  <a:schemeClr val="bg1"/>
                </a:solidFill>
                <a:latin typeface="+mj-lt"/>
                <a:ea typeface="Times New Roman" panose="02020603050405020304" pitchFamily="18" charset="0"/>
                <a:cs typeface="Times New Roman"/>
              </a:rPr>
              <a:t>12</a:t>
            </a:r>
            <a:r>
              <a:rPr lang="en" b="1" kern="100">
                <a:solidFill>
                  <a:schemeClr val="bg1"/>
                </a:solidFill>
                <a:effectLst/>
                <a:latin typeface="+mj-lt"/>
                <a:ea typeface="Times New Roman" panose="02020603050405020304" pitchFamily="18" charset="0"/>
                <a:cs typeface="Times New Roman"/>
              </a:rPr>
              <a:t>.RI.</a:t>
            </a:r>
            <a:r>
              <a:rPr lang="en" b="1" kern="100">
                <a:solidFill>
                  <a:schemeClr val="bg1"/>
                </a:solidFill>
                <a:latin typeface="+mj-lt"/>
                <a:ea typeface="Times New Roman" panose="02020603050405020304" pitchFamily="18" charset="0"/>
                <a:cs typeface="Times New Roman"/>
              </a:rPr>
              <a:t>3.A</a:t>
            </a:r>
            <a:r>
              <a:rPr lang="en" b="1" kern="100">
                <a:solidFill>
                  <a:schemeClr val="bg1"/>
                </a:solidFill>
                <a:effectLst/>
                <a:latin typeface="+mj-lt"/>
                <a:ea typeface="Times New Roman" panose="02020603050405020304" pitchFamily="18" charset="0"/>
                <a:cs typeface="Times New Roman"/>
              </a:rPr>
              <a:t>. - Aligns </a:t>
            </a:r>
            <a:r>
              <a:rPr lang="en" b="1" kern="100">
                <a:solidFill>
                  <a:schemeClr val="bg1"/>
                </a:solidFill>
                <a:latin typeface="+mj-lt"/>
                <a:ea typeface="Times New Roman" panose="02020603050405020304" pitchFamily="18" charset="0"/>
                <a:cs typeface="Times New Roman"/>
              </a:rPr>
              <a:t>with </a:t>
            </a:r>
            <a:r>
              <a:rPr lang="en" b="1" kern="100">
                <a:solidFill>
                  <a:schemeClr val="bg1"/>
                </a:solidFill>
                <a:effectLst/>
                <a:latin typeface="+mj-lt"/>
                <a:ea typeface="Times New Roman" panose="02020603050405020304" pitchFamily="18" charset="0"/>
                <a:cs typeface="Times New Roman"/>
              </a:rPr>
              <a:t>2017 </a:t>
            </a:r>
            <a:r>
              <a:rPr lang="en" b="1" kern="100">
                <a:solidFill>
                  <a:schemeClr val="bg1"/>
                </a:solidFill>
                <a:latin typeface="+mj-lt"/>
                <a:ea typeface="Times New Roman" panose="02020603050405020304" pitchFamily="18" charset="0"/>
                <a:cs typeface="Times New Roman"/>
              </a:rPr>
              <a:t>12.5c</a:t>
            </a:r>
            <a:r>
              <a:rPr lang="en" b="1" kern="100">
                <a:solidFill>
                  <a:schemeClr val="bg1"/>
                </a:solidFill>
                <a:effectLst/>
                <a:latin typeface="+mj-lt"/>
                <a:ea typeface="Times New Roman" panose="02020603050405020304" pitchFamily="18" charset="0"/>
                <a:cs typeface="Times New Roman"/>
              </a:rPr>
              <a:t>. </a:t>
            </a:r>
            <a:r>
              <a:rPr lang="en" b="1" kern="100">
                <a:solidFill>
                  <a:schemeClr val="bg1"/>
                </a:solidFill>
                <a:latin typeface="+mj-lt"/>
                <a:ea typeface="Times New Roman" panose="02020603050405020304" pitchFamily="18" charset="0"/>
                <a:cs typeface="Times New Roman"/>
              </a:rPr>
              <a:t>Provides specific ways </a:t>
            </a:r>
            <a:r>
              <a:rPr lang="en" b="1" kern="100">
                <a:solidFill>
                  <a:schemeClr val="bg1"/>
                </a:solidFill>
                <a:effectLst/>
                <a:latin typeface="+mj-lt"/>
                <a:ea typeface="Times New Roman" panose="02020603050405020304" pitchFamily="18" charset="0"/>
                <a:cs typeface="Times New Roman"/>
              </a:rPr>
              <a:t>to </a:t>
            </a:r>
            <a:r>
              <a:rPr lang="en" b="1" kern="100">
                <a:solidFill>
                  <a:schemeClr val="bg1"/>
                </a:solidFill>
                <a:latin typeface="+mj-lt"/>
                <a:ea typeface="Times New Roman" panose="02020603050405020304" pitchFamily="18" charset="0"/>
                <a:cs typeface="Times New Roman"/>
              </a:rPr>
              <a:t>evaluate </a:t>
            </a:r>
            <a:r>
              <a:rPr lang="en" b="1" kern="100">
                <a:solidFill>
                  <a:schemeClr val="bg1"/>
                </a:solidFill>
                <a:effectLst/>
                <a:latin typeface="+mj-lt"/>
                <a:ea typeface="Times New Roman" panose="02020603050405020304" pitchFamily="18" charset="0"/>
                <a:cs typeface="Times New Roman"/>
              </a:rPr>
              <a:t>similar or different </a:t>
            </a:r>
            <a:r>
              <a:rPr lang="en" b="1" kern="100">
                <a:solidFill>
                  <a:schemeClr val="bg1"/>
                </a:solidFill>
                <a:latin typeface="+mj-lt"/>
                <a:ea typeface="Times New Roman" panose="02020603050405020304" pitchFamily="18" charset="0"/>
                <a:cs typeface="Times New Roman"/>
              </a:rPr>
              <a:t>perspectives in texts when comparing them to other comparing them to other texts or historical events</a:t>
            </a:r>
            <a:r>
              <a:rPr lang="en" b="1" kern="100">
                <a:solidFill>
                  <a:schemeClr val="bg1"/>
                </a:solidFill>
                <a:effectLst/>
                <a:latin typeface="+mj-lt"/>
                <a:ea typeface="Times New Roman" panose="02020603050405020304" pitchFamily="18" charset="0"/>
                <a:cs typeface="Times New Roman"/>
              </a:rPr>
              <a:t>.</a:t>
            </a:r>
            <a:r>
              <a:rPr lang="en-US" b="1" kern="100">
                <a:solidFill>
                  <a:schemeClr val="bg1"/>
                </a:solidFill>
                <a:effectLst/>
                <a:latin typeface="+mj-lt"/>
                <a:ea typeface="Times New Roman" panose="02020603050405020304" pitchFamily="18" charset="0"/>
                <a:cs typeface="Times New Roman"/>
              </a:rPr>
              <a:t> </a:t>
            </a:r>
            <a:endParaRPr lang="en-US" b="1">
              <a:solidFill>
                <a:schemeClr val="bg1"/>
              </a:solidFill>
              <a:cs typeface="Calibri"/>
            </a:endParaRPr>
          </a:p>
          <a:p>
            <a:pPr marL="171450" indent="-171450">
              <a:buSzPts val="1000"/>
              <a:buFont typeface="Arial"/>
              <a:buChar char="•"/>
              <a:tabLst>
                <a:tab pos="457200" algn="l"/>
              </a:tabLst>
            </a:pPr>
            <a:r>
              <a:rPr lang="en" b="1" kern="100">
                <a:solidFill>
                  <a:schemeClr val="bg1"/>
                </a:solidFill>
                <a:latin typeface="+mj-lt"/>
                <a:ea typeface="Times New Roman" panose="02020603050405020304" pitchFamily="18" charset="0"/>
                <a:cs typeface="Times New Roman"/>
              </a:rPr>
              <a:t>12</a:t>
            </a:r>
            <a:r>
              <a:rPr lang="en" b="1" kern="100">
                <a:solidFill>
                  <a:schemeClr val="bg1"/>
                </a:solidFill>
                <a:effectLst/>
                <a:latin typeface="+mj-lt"/>
                <a:ea typeface="Times New Roman" panose="02020603050405020304" pitchFamily="18" charset="0"/>
                <a:cs typeface="Times New Roman"/>
              </a:rPr>
              <a:t>.RI.</a:t>
            </a:r>
            <a:r>
              <a:rPr lang="en" b="1" kern="100">
                <a:solidFill>
                  <a:schemeClr val="bg1"/>
                </a:solidFill>
                <a:latin typeface="+mj-lt"/>
                <a:ea typeface="Times New Roman" panose="02020603050405020304" pitchFamily="18" charset="0"/>
                <a:cs typeface="Times New Roman"/>
              </a:rPr>
              <a:t>3.B</a:t>
            </a:r>
            <a:r>
              <a:rPr lang="en" b="1" kern="100">
                <a:solidFill>
                  <a:schemeClr val="bg1"/>
                </a:solidFill>
                <a:effectLst/>
                <a:latin typeface="+mj-lt"/>
                <a:ea typeface="Times New Roman" panose="02020603050405020304" pitchFamily="18" charset="0"/>
                <a:cs typeface="Times New Roman"/>
              </a:rPr>
              <a:t>. - Aligns </a:t>
            </a:r>
            <a:r>
              <a:rPr lang="en" b="1" kern="100">
                <a:solidFill>
                  <a:schemeClr val="bg1"/>
                </a:solidFill>
                <a:latin typeface="+mj-lt"/>
                <a:ea typeface="Times New Roman" panose="02020603050405020304" pitchFamily="18" charset="0"/>
                <a:cs typeface="Times New Roman"/>
              </a:rPr>
              <a:t>with </a:t>
            </a:r>
            <a:r>
              <a:rPr lang="en" b="1" kern="100">
                <a:solidFill>
                  <a:schemeClr val="bg1"/>
                </a:solidFill>
                <a:effectLst/>
                <a:latin typeface="+mj-lt"/>
                <a:ea typeface="Times New Roman" panose="02020603050405020304" pitchFamily="18" charset="0"/>
                <a:cs typeface="Times New Roman"/>
              </a:rPr>
              <a:t>2017 </a:t>
            </a:r>
            <a:r>
              <a:rPr lang="en" b="1" kern="100">
                <a:solidFill>
                  <a:schemeClr val="bg1"/>
                </a:solidFill>
                <a:latin typeface="+mj-lt"/>
                <a:ea typeface="Times New Roman" panose="02020603050405020304" pitchFamily="18" charset="0"/>
                <a:cs typeface="Times New Roman"/>
              </a:rPr>
              <a:t>12.5c</a:t>
            </a:r>
            <a:r>
              <a:rPr lang="en" b="1" kern="100">
                <a:solidFill>
                  <a:schemeClr val="bg1"/>
                </a:solidFill>
                <a:effectLst/>
                <a:latin typeface="+mj-lt"/>
                <a:ea typeface="Times New Roman" panose="02020603050405020304" pitchFamily="18" charset="0"/>
                <a:cs typeface="Times New Roman"/>
              </a:rPr>
              <a:t>. </a:t>
            </a:r>
            <a:r>
              <a:rPr lang="en" b="1" kern="100">
                <a:solidFill>
                  <a:schemeClr val="bg1"/>
                </a:solidFill>
                <a:latin typeface="+mj-lt"/>
                <a:ea typeface="Times New Roman" panose="02020603050405020304" pitchFamily="18" charset="0"/>
                <a:cs typeface="Times New Roman"/>
              </a:rPr>
              <a:t>Clarifies ways to analyze how an author organizes an analysis</a:t>
            </a:r>
            <a:r>
              <a:rPr lang="en" b="1" kern="100">
                <a:solidFill>
                  <a:schemeClr val="bg1"/>
                </a:solidFill>
                <a:effectLst/>
                <a:latin typeface="+mj-lt"/>
                <a:ea typeface="Times New Roman" panose="02020603050405020304" pitchFamily="18" charset="0"/>
                <a:cs typeface="Times New Roman"/>
              </a:rPr>
              <a:t>, </a:t>
            </a:r>
            <a:r>
              <a:rPr lang="en" b="1" kern="100">
                <a:solidFill>
                  <a:schemeClr val="bg1"/>
                </a:solidFill>
                <a:latin typeface="+mj-lt"/>
                <a:ea typeface="Times New Roman" panose="02020603050405020304" pitchFamily="18" charset="0"/>
                <a:cs typeface="Times New Roman"/>
              </a:rPr>
              <a:t>series of ideas</a:t>
            </a:r>
            <a:r>
              <a:rPr lang="en" b="1" kern="100">
                <a:solidFill>
                  <a:schemeClr val="bg1"/>
                </a:solidFill>
                <a:effectLst/>
                <a:latin typeface="+mj-lt"/>
                <a:ea typeface="Times New Roman" panose="02020603050405020304" pitchFamily="18" charset="0"/>
                <a:cs typeface="Times New Roman"/>
              </a:rPr>
              <a:t>, </a:t>
            </a:r>
            <a:r>
              <a:rPr lang="en" b="1" kern="100">
                <a:solidFill>
                  <a:schemeClr val="bg1"/>
                </a:solidFill>
                <a:latin typeface="+mj-lt"/>
                <a:ea typeface="Times New Roman" panose="02020603050405020304" pitchFamily="18" charset="0"/>
                <a:cs typeface="Times New Roman"/>
              </a:rPr>
              <a:t>or events</a:t>
            </a:r>
            <a:r>
              <a:rPr lang="en" b="1" kern="100">
                <a:solidFill>
                  <a:schemeClr val="bg1"/>
                </a:solidFill>
                <a:effectLst/>
                <a:latin typeface="+mj-lt"/>
                <a:ea typeface="Times New Roman" panose="02020603050405020304" pitchFamily="18" charset="0"/>
                <a:cs typeface="Times New Roman"/>
              </a:rPr>
              <a:t>.</a:t>
            </a:r>
            <a:r>
              <a:rPr lang="en-US" b="1" kern="100">
                <a:solidFill>
                  <a:schemeClr val="bg1"/>
                </a:solidFill>
                <a:effectLst/>
                <a:latin typeface="+mj-lt"/>
                <a:ea typeface="Times New Roman" panose="02020603050405020304" pitchFamily="18" charset="0"/>
                <a:cs typeface="Times New Roman"/>
              </a:rPr>
              <a:t> </a:t>
            </a:r>
            <a:endParaRPr lang="en-US" b="1">
              <a:solidFill>
                <a:schemeClr val="bg1"/>
              </a:solidFill>
              <a:cs typeface="Calibri"/>
            </a:endParaRPr>
          </a:p>
          <a:p>
            <a:pPr marL="285750" marR="0" lvl="0" indent="-285750">
              <a:lnSpc>
                <a:spcPct val="107000"/>
              </a:lnSpc>
              <a:spcBef>
                <a:spcPts val="0"/>
              </a:spcBef>
              <a:spcAft>
                <a:spcPts val="0"/>
              </a:spcAft>
              <a:buSzPts val="1000"/>
              <a:buFont typeface="Arial"/>
              <a:buChar char="•"/>
              <a:tabLst>
                <a:tab pos="457200" algn="l"/>
              </a:tabLst>
            </a:pPr>
            <a:endParaRPr lang="en-US" b="1" kern="100">
              <a:solidFill>
                <a:schemeClr val="bg1"/>
              </a:solidFill>
              <a:effectLst/>
              <a:latin typeface="+mj-lt"/>
              <a:ea typeface="Calibri" panose="020F0502020204030204" pitchFamily="34" charset="0"/>
              <a:cs typeface="Times New Roman"/>
            </a:endParaRPr>
          </a:p>
          <a:p>
            <a:pPr marL="285750" indent="-285750">
              <a:buFont typeface="Arial"/>
              <a:buChar char="•"/>
            </a:pPr>
            <a:endParaRPr lang="en-US"/>
          </a:p>
          <a:p>
            <a:pPr>
              <a:buFont typeface="Arial,Sans-Serif"/>
              <a:buChar char="•"/>
            </a:pPr>
            <a:endParaRPr lang="en-US"/>
          </a:p>
          <a:p>
            <a:pPr lvl="1">
              <a:buFont typeface="Arial"/>
              <a:buChar char="•"/>
            </a:pPr>
            <a:endParaRPr lang="en-US"/>
          </a:p>
          <a:p>
            <a:pPr>
              <a:buFont typeface="Arial"/>
              <a:buChar char="•"/>
            </a:pPr>
            <a:endParaRPr lang="en-US"/>
          </a:p>
          <a:p>
            <a:pPr marL="228600" indent="-228600">
              <a:buFont typeface=""/>
              <a:buChar char="•"/>
            </a:pPr>
            <a:endParaRPr lang="en-US"/>
          </a:p>
        </p:txBody>
      </p:sp>
      <p:pic>
        <p:nvPicPr>
          <p:cNvPr id="2" name="Audio Recording Apr 29, 2024 at 4:58:07 PM">
            <a:hlinkClick r:id="" action="ppaction://media"/>
            <a:extLst>
              <a:ext uri="{FF2B5EF4-FFF2-40B4-BE49-F238E27FC236}">
                <a16:creationId xmlns:a16="http://schemas.microsoft.com/office/drawing/2014/main" id="{D107809D-0F4C-B3EC-BD49-C776B2F76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998514"/>
            <a:ext cx="812800" cy="812800"/>
          </a:xfrm>
          <a:prstGeom prst="rect">
            <a:avLst/>
          </a:prstGeom>
        </p:spPr>
      </p:pic>
    </p:spTree>
    <p:extLst>
      <p:ext uri="{BB962C8B-B14F-4D97-AF65-F5344CB8AC3E}">
        <p14:creationId xmlns:p14="http://schemas.microsoft.com/office/powerpoint/2010/main" val="17291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Foundations for 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25</a:t>
            </a:fld>
            <a:endParaRPr lang="en-US"/>
          </a:p>
        </p:txBody>
      </p:sp>
      <p:pic>
        <p:nvPicPr>
          <p:cNvPr id="3" name="Audio Recording Apr 29, 2024 at 2:07:36 PM">
            <a:hlinkClick r:id="" action="ppaction://media"/>
            <a:extLst>
              <a:ext uri="{FF2B5EF4-FFF2-40B4-BE49-F238E27FC236}">
                <a16:creationId xmlns:a16="http://schemas.microsoft.com/office/drawing/2014/main" id="{ED5F02F3-E66D-4E92-00AD-5A84E74896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647459"/>
            <a:ext cx="812800" cy="812800"/>
          </a:xfrm>
          <a:prstGeom prst="rect">
            <a:avLst/>
          </a:prstGeom>
        </p:spPr>
      </p:pic>
    </p:spTree>
    <p:extLst>
      <p:ext uri="{BB962C8B-B14F-4D97-AF65-F5344CB8AC3E}">
        <p14:creationId xmlns:p14="http://schemas.microsoft.com/office/powerpoint/2010/main" val="2278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84720217"/>
              </p:ext>
            </p:extLst>
          </p:nvPr>
        </p:nvGraphicFramePr>
        <p:xfrm>
          <a:off x="353391" y="265043"/>
          <a:ext cx="11452080" cy="399288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61950">
                <a:tc>
                  <a:txBody>
                    <a:bodyPr/>
                    <a:lstStyle/>
                    <a:p>
                      <a:pPr algn="ctr" rtl="0" fontAlgn="t">
                        <a:spcBef>
                          <a:spcPts val="0"/>
                        </a:spcBef>
                        <a:spcAft>
                          <a:spcPts val="0"/>
                        </a:spcAft>
                      </a:pPr>
                      <a:r>
                        <a:rPr lang="en-US" sz="2000" b="1">
                          <a:effectLst/>
                          <a:highlight>
                            <a:srgbClr val="D8D8D8"/>
                          </a:highlight>
                          <a:latin typeface="+mj-lt"/>
                        </a:rPr>
                        <a:t>2017 SOL</a:t>
                      </a:r>
                      <a:endParaRPr lang="en-US">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a:effectLst/>
                          <a:highlight>
                            <a:srgbClr val="D8D8D8"/>
                          </a:highlight>
                          <a:latin typeface="+mj-lt"/>
                        </a:rPr>
                        <a:t>2024 SOL</a:t>
                      </a:r>
                      <a:endParaRPr lang="en-US">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2686050">
                <a:tc>
                  <a:txBody>
                    <a:bodyPr/>
                    <a:lstStyle/>
                    <a:p>
                      <a:pPr lvl="0" algn="l">
                        <a:lnSpc>
                          <a:spcPct val="100000"/>
                        </a:lnSpc>
                        <a:spcBef>
                          <a:spcPts val="0"/>
                        </a:spcBef>
                        <a:spcAft>
                          <a:spcPts val="0"/>
                        </a:spcAft>
                        <a:buNone/>
                      </a:pPr>
                      <a:r>
                        <a:rPr lang="en-US" sz="1800" b="1" i="0" u="none" strike="noStrike" noProof="0">
                          <a:solidFill>
                            <a:schemeClr val="accent1"/>
                          </a:solidFill>
                          <a:effectLst/>
                          <a:highlight>
                            <a:srgbClr val="FFFFFF"/>
                          </a:highlight>
                          <a:latin typeface="+mj-lt"/>
                        </a:rPr>
                        <a:t>N/A</a:t>
                      </a:r>
                      <a:endParaRPr lang="en-US" sz="1800" b="1">
                        <a:solidFill>
                          <a:schemeClr val="accent1"/>
                        </a:solidFill>
                        <a:latin typeface="+mj-lt"/>
                      </a:endParaRPr>
                    </a:p>
                    <a:p>
                      <a:pPr lvl="0" algn="l">
                        <a:lnSpc>
                          <a:spcPct val="100000"/>
                        </a:lnSpc>
                        <a:spcBef>
                          <a:spcPts val="0"/>
                        </a:spcBef>
                        <a:spcAft>
                          <a:spcPts val="0"/>
                        </a:spcAft>
                        <a:buNone/>
                      </a:pPr>
                      <a:br>
                        <a:rPr lang="en-US">
                          <a:latin typeface="+mj-lt"/>
                        </a:rPr>
                      </a:br>
                      <a:br>
                        <a:rPr lang="en-US" sz="1100" b="0" i="0" u="none" strike="noStrike" noProof="0">
                          <a:solidFill>
                            <a:srgbClr val="000000"/>
                          </a:solidFill>
                          <a:effectLst/>
                          <a:highlight>
                            <a:srgbClr val="FFFFFF"/>
                          </a:highlight>
                          <a:latin typeface="+mj-lt"/>
                        </a:rPr>
                      </a:br>
                      <a:br>
                        <a:rPr lang="en-US" sz="1100" b="0" i="0" u="none" strike="noStrike" noProof="0">
                          <a:solidFill>
                            <a:srgbClr val="000000"/>
                          </a:solidFill>
                          <a:effectLst/>
                          <a:highlight>
                            <a:srgbClr val="FFFFFF"/>
                          </a:highlight>
                          <a:latin typeface="+mj-lt"/>
                        </a:rPr>
                      </a:br>
                      <a:endParaRPr lang="en-US" sz="1100" b="0" i="0" u="none" strike="noStrike" noProof="0">
                        <a:solidFill>
                          <a:schemeClr val="accent1"/>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mj-lt"/>
                      </a:endParaRPr>
                    </a:p>
                    <a:p>
                      <a:pPr lvl="0" indent="0" algn="l">
                        <a:lnSpc>
                          <a:spcPct val="100000"/>
                        </a:lnSpc>
                        <a:spcBef>
                          <a:spcPts val="0"/>
                        </a:spcBef>
                        <a:spcAft>
                          <a:spcPts val="0"/>
                        </a:spcAft>
                        <a:buClr>
                          <a:srgbClr val="003C71"/>
                        </a:buClr>
                        <a:buNone/>
                      </a:pPr>
                      <a:br>
                        <a:rPr lang="en-US" sz="1100" b="0" i="0" u="none" strike="noStrike" noProof="0">
                          <a:solidFill>
                            <a:srgbClr val="000000"/>
                          </a:solidFill>
                          <a:effectLst/>
                          <a:highlight>
                            <a:srgbClr val="FFFFFF"/>
                          </a:highlight>
                          <a:latin typeface="+mj-lt"/>
                        </a:rPr>
                      </a:br>
                      <a:endParaRPr lang="en-US" sz="1100" b="0" i="0" u="none" strike="noStrike" noProof="0">
                        <a:solidFill>
                          <a:schemeClr val="accent1"/>
                        </a:solidFill>
                        <a:effectLst/>
                        <a:highlight>
                          <a:srgbClr val="FFFFFF"/>
                        </a:highlight>
                        <a:latin typeface="+mj-lt"/>
                      </a:endParaRPr>
                    </a:p>
                    <a:p>
                      <a:pPr marL="342900" lvl="0" indent="-342900" algn="l">
                        <a:lnSpc>
                          <a:spcPct val="100000"/>
                        </a:lnSpc>
                        <a:spcBef>
                          <a:spcPts val="0"/>
                        </a:spcBef>
                        <a:spcAft>
                          <a:spcPts val="0"/>
                        </a:spcAft>
                        <a:buClr>
                          <a:srgbClr val="003C71"/>
                        </a:buClr>
                        <a:buAutoNum type="alphaLcPeriod"/>
                      </a:pPr>
                      <a:endParaRPr lang="en-US" sz="1100" b="0" i="0" u="none" strike="noStrike" noProof="0">
                        <a:solidFill>
                          <a:schemeClr val="accent1"/>
                        </a:solidFill>
                        <a:effectLst/>
                        <a:highlight>
                          <a:srgbClr val="FFFFFF"/>
                        </a:highlight>
                        <a:latin typeface="+mj-lt"/>
                      </a:endParaRPr>
                    </a:p>
                    <a:p>
                      <a:pPr lvl="0" algn="l">
                        <a:lnSpc>
                          <a:spcPct val="100000"/>
                        </a:lnSpc>
                        <a:spcBef>
                          <a:spcPts val="0"/>
                        </a:spcBef>
                        <a:spcAft>
                          <a:spcPts val="0"/>
                        </a:spcAft>
                        <a:buNone/>
                      </a:pPr>
                      <a:endParaRPr lang="en-US" sz="1400" b="1" i="0" u="none" strike="noStrike" noProof="0">
                        <a:solidFill>
                          <a:schemeClr val="accent1"/>
                        </a:solidFill>
                        <a:effectLst/>
                        <a:highlight>
                          <a:srgbClr val="FFFFFF"/>
                        </a:highlight>
                        <a:latin typeface="+mj-lt"/>
                      </a:endParaRPr>
                    </a:p>
                    <a:p>
                      <a:pPr marL="0" lvl="0" indent="0">
                        <a:spcBef>
                          <a:spcPts val="0"/>
                        </a:spcBef>
                        <a:spcAft>
                          <a:spcPts val="0"/>
                        </a:spcAft>
                        <a:buClr>
                          <a:srgbClr val="003C71"/>
                        </a:buClr>
                        <a:buNone/>
                      </a:pPr>
                      <a:endParaRPr lang="en-US">
                        <a:solidFill>
                          <a:schemeClr val="accent1"/>
                        </a:solidFill>
                        <a:latin typeface="+mj-lt"/>
                      </a:endParaRPr>
                    </a:p>
                    <a:p>
                      <a:pPr fontAlgn="t"/>
                      <a:br>
                        <a:rPr lang="en-US">
                          <a:effectLst/>
                          <a:highlight>
                            <a:srgbClr val="FFFFFF"/>
                          </a:highlight>
                          <a:latin typeface="+mj-lt"/>
                        </a:rPr>
                      </a:b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3C71"/>
                        </a:buClr>
                        <a:buSzTx/>
                        <a:buFontTx/>
                        <a:buNone/>
                        <a:tabLst/>
                        <a:defRPr/>
                      </a:pPr>
                      <a:r>
                        <a:rPr lang="en-US" sz="1800" b="1" kern="1200">
                          <a:solidFill>
                            <a:schemeClr val="dk1"/>
                          </a:solidFill>
                          <a:effectLst/>
                          <a:latin typeface="+mj-lt"/>
                          <a:ea typeface="+mn-ea"/>
                          <a:cs typeface="+mn-cs"/>
                        </a:rPr>
                        <a:t>See Kindergarten through Grade 5 for Foundations for Writing</a:t>
                      </a:r>
                      <a:r>
                        <a:rPr lang="en-US">
                          <a:effectLst/>
                          <a:latin typeface="+mj-lt"/>
                        </a:rPr>
                        <a:t> </a:t>
                      </a:r>
                      <a:endParaRPr lang="en-US">
                        <a:solidFill>
                          <a:schemeClr val="accent1"/>
                        </a:solidFill>
                        <a:latin typeface="+mj-lt"/>
                      </a:endParaRPr>
                    </a:p>
                    <a:p>
                      <a:pPr marL="0" lvl="0" indent="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indent="0" algn="l">
                        <a:lnSpc>
                          <a:spcPct val="100000"/>
                        </a:lnSpc>
                        <a:spcBef>
                          <a:spcPts val="0"/>
                        </a:spcBef>
                        <a:spcAft>
                          <a:spcPts val="0"/>
                        </a:spcAft>
                        <a:buClr>
                          <a:srgbClr val="003C71"/>
                        </a:buClr>
                        <a:buNone/>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lvl="0" algn="l">
                        <a:lnSpc>
                          <a:spcPct val="100000"/>
                        </a:lnSpc>
                        <a:spcBef>
                          <a:spcPts val="0"/>
                        </a:spcBef>
                        <a:spcAft>
                          <a:spcPts val="0"/>
                        </a:spcAft>
                        <a:buClr>
                          <a:srgbClr val="003C71"/>
                        </a:buClr>
                        <a:buAutoNum type="alphaUcPeriod"/>
                      </a:pPr>
                      <a:endParaRPr lang="en-US">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a:solidFill>
                          <a:schemeClr val="accent1"/>
                        </a:solidFill>
                        <a:latin typeface="+mj-lt"/>
                      </a:endParaRPr>
                    </a:p>
                    <a:p>
                      <a:pPr lvl="0" indent="0">
                        <a:spcBef>
                          <a:spcPts val="0"/>
                        </a:spcBef>
                        <a:spcAft>
                          <a:spcPts val="0"/>
                        </a:spcAft>
                        <a:buClr>
                          <a:srgbClr val="003C71"/>
                        </a:buClr>
                        <a:buNone/>
                      </a:pPr>
                      <a:endParaRPr lang="en-US">
                        <a:solidFill>
                          <a:schemeClr val="accent1"/>
                        </a:solidFill>
                        <a:latin typeface="+mj-lt"/>
                      </a:endParaRPr>
                    </a:p>
                    <a:p>
                      <a:pPr marL="52070" indent="-287020" rtl="0" fontAlgn="t">
                        <a:spcBef>
                          <a:spcPts val="0"/>
                        </a:spcBef>
                        <a:spcAft>
                          <a:spcPts val="0"/>
                        </a:spcAft>
                      </a:pPr>
                      <a:br>
                        <a:rPr lang="en-US">
                          <a:solidFill>
                            <a:schemeClr val="accent1"/>
                          </a:solidFill>
                          <a:effectLst/>
                          <a:highlight>
                            <a:srgbClr val="FFFFFF"/>
                          </a:highlight>
                          <a:latin typeface="+mj-lt"/>
                        </a:rPr>
                      </a:br>
                      <a:r>
                        <a:rPr lang="en-US" sz="1400" b="1">
                          <a:solidFill>
                            <a:schemeClr val="accent1"/>
                          </a:solidFill>
                          <a:effectLst/>
                          <a:highlight>
                            <a:srgbClr val="FFFFFF"/>
                          </a:highlight>
                          <a:latin typeface="+mj-lt"/>
                        </a:rPr>
                        <a:t> </a:t>
                      </a:r>
                      <a:endParaRPr lang="en-US">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039704"/>
            <a:ext cx="11446479" cy="92333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endParaRPr lang="en-US">
              <a:cs typeface="Calibri"/>
            </a:endParaRPr>
          </a:p>
          <a:p>
            <a:pPr>
              <a:buFont typeface="Arial"/>
              <a:buChar char="•"/>
            </a:pPr>
            <a:endParaRPr lang="en-US">
              <a:cs typeface="Calibri"/>
            </a:endParaRPr>
          </a:p>
          <a:p>
            <a:pPr marL="228600" indent="-228600">
              <a:buFont typeface=""/>
              <a:buChar char="•"/>
            </a:pPr>
            <a:endParaRPr lang="en-US">
              <a:cs typeface="Calibri"/>
            </a:endParaRPr>
          </a:p>
        </p:txBody>
      </p:sp>
      <p:pic>
        <p:nvPicPr>
          <p:cNvPr id="2" name="Audio Recording Apr 29, 2024 at 2:08:26 PM">
            <a:hlinkClick r:id="" action="ppaction://media"/>
            <a:extLst>
              <a:ext uri="{FF2B5EF4-FFF2-40B4-BE49-F238E27FC236}">
                <a16:creationId xmlns:a16="http://schemas.microsoft.com/office/drawing/2014/main" id="{5B782615-10BB-A174-EABC-7692F77C7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0177" y="4108483"/>
            <a:ext cx="812800" cy="812800"/>
          </a:xfrm>
          <a:prstGeom prst="rect">
            <a:avLst/>
          </a:prstGeom>
        </p:spPr>
      </p:pic>
    </p:spTree>
    <p:extLst>
      <p:ext uri="{BB962C8B-B14F-4D97-AF65-F5344CB8AC3E}">
        <p14:creationId xmlns:p14="http://schemas.microsoft.com/office/powerpoint/2010/main" val="319266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Writing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27</a:t>
            </a:fld>
            <a:endParaRPr lang="en-US"/>
          </a:p>
        </p:txBody>
      </p:sp>
      <p:pic>
        <p:nvPicPr>
          <p:cNvPr id="3" name="Audio Recording Apr 29, 2024 at 2:09:16 PM">
            <a:hlinkClick r:id="" action="ppaction://media"/>
            <a:extLst>
              <a:ext uri="{FF2B5EF4-FFF2-40B4-BE49-F238E27FC236}">
                <a16:creationId xmlns:a16="http://schemas.microsoft.com/office/drawing/2014/main" id="{72AF5FD7-4300-0882-FFCC-AF48EBB037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543550"/>
            <a:ext cx="812800" cy="812800"/>
          </a:xfrm>
          <a:prstGeom prst="rect">
            <a:avLst/>
          </a:prstGeom>
        </p:spPr>
      </p:pic>
    </p:spTree>
    <p:extLst>
      <p:ext uri="{BB962C8B-B14F-4D97-AF65-F5344CB8AC3E}">
        <p14:creationId xmlns:p14="http://schemas.microsoft.com/office/powerpoint/2010/main" val="31410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466869698"/>
              </p:ext>
            </p:extLst>
          </p:nvPr>
        </p:nvGraphicFramePr>
        <p:xfrm>
          <a:off x="353391" y="265043"/>
          <a:ext cx="11452080" cy="5865286"/>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6007">
                <a:tc>
                  <a:txBody>
                    <a:bodyPr/>
                    <a:lstStyle/>
                    <a:p>
                      <a:pPr algn="ctr" rtl="0" fontAlgn="t">
                        <a:spcBef>
                          <a:spcPts val="0"/>
                        </a:spcBef>
                        <a:spcAft>
                          <a:spcPts val="0"/>
                        </a:spcAft>
                      </a:pPr>
                      <a:r>
                        <a:rPr lang="en-US" sz="2000" b="1" dirty="0">
                          <a:effectLst/>
                          <a:highlight>
                            <a:srgbClr val="D8D8D8"/>
                          </a:highlight>
                          <a:latin typeface="+mj-lt"/>
                        </a:rPr>
                        <a:t>2017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08086">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latin typeface="Georgia"/>
                        </a:rPr>
                        <a:t>12.6 The student will write in a variety of forms to include persuasive/argumentative</a:t>
                      </a:r>
                      <a:r>
                        <a:rPr lang="en-US" sz="1800" b="1" i="0" u="none" strike="sngStrike" kern="1200" noProof="0" dirty="0">
                          <a:solidFill>
                            <a:srgbClr val="1A4480"/>
                          </a:solidFill>
                          <a:effectLst/>
                          <a:latin typeface="Georgia"/>
                        </a:rPr>
                        <a:t> </a:t>
                      </a:r>
                      <a:r>
                        <a:rPr lang="en-US" sz="1800" b="1" i="0" u="none" strike="noStrike" kern="1200" noProof="0" dirty="0">
                          <a:solidFill>
                            <a:srgbClr val="1A4480"/>
                          </a:solidFill>
                          <a:effectLst/>
                          <a:latin typeface="Georgia"/>
                        </a:rPr>
                        <a:t>reflective, interpretive, and analytic with an emphasis on persuasion/argumentation. </a:t>
                      </a:r>
                      <a:endParaRPr lang="en-US" sz="1800" b="1" kern="1200" dirty="0">
                        <a:solidFill>
                          <a:srgbClr val="1A4480"/>
                        </a:solidFill>
                        <a:effectLst/>
                        <a:latin typeface="Georgia"/>
                        <a:ea typeface="+mn-ea"/>
                        <a:cs typeface="+mn-cs"/>
                      </a:endParaRPr>
                    </a:p>
                    <a:p>
                      <a:pPr lvl="0" algn="l">
                        <a:lnSpc>
                          <a:spcPct val="100000"/>
                        </a:lnSpc>
                        <a:spcBef>
                          <a:spcPts val="0"/>
                        </a:spcBef>
                        <a:spcAft>
                          <a:spcPts val="0"/>
                        </a:spcAft>
                        <a:buNone/>
                      </a:pPr>
                      <a:endParaRPr lang="en-US" sz="2800">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a) Apply components of a recursive writing process for multiple purposes to create a focused, organized, and coherent piece of writing to address a specific audience and purpose.</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b) Produce arguments in writing that develop a thesis to demonstrate knowledgeable judgments, address counterclaims, and provide effective conclusions.</a:t>
                      </a:r>
                      <a:endParaRPr lang="en-US" sz="1800" b="0" i="0" u="none" strike="noStrike" noProof="0" dirty="0">
                        <a:solidFill>
                          <a:srgbClr val="3E5B91"/>
                        </a:solidFill>
                        <a:latin typeface="Georgia"/>
                      </a:endParaRPr>
                    </a:p>
                    <a:p>
                      <a:pPr lvl="0" indent="0" algn="l">
                        <a:lnSpc>
                          <a:spcPct val="100000"/>
                        </a:lnSpc>
                        <a:spcBef>
                          <a:spcPts val="0"/>
                        </a:spcBef>
                        <a:spcAft>
                          <a:spcPts val="0"/>
                        </a:spcAft>
                        <a:buNone/>
                      </a:pPr>
                      <a:endParaRPr lang="en-US" sz="2800">
                        <a:latin typeface="Georgia"/>
                      </a:endParaRPr>
                    </a:p>
                    <a:p>
                      <a:pPr lvl="0">
                        <a:buNone/>
                      </a:pPr>
                      <a:endParaRPr lang="en-US" sz="1200" b="1" kern="1200">
                        <a:solidFill>
                          <a:srgbClr val="1A4480"/>
                        </a:solidFill>
                        <a:effectLs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12.W. The student will write in a variety of forms for diverse audiences and purposes linked to grade twelve content and texts, with an emphasis on technical writing.</a:t>
                      </a:r>
                      <a:endParaRPr lang="en-US" sz="1600" dirty="0">
                        <a:solidFill>
                          <a:srgbClr val="1A4480"/>
                        </a:solidFill>
                        <a:latin typeface="Georgia"/>
                      </a:endParaRPr>
                    </a:p>
                    <a:p>
                      <a:pPr lvl="0" algn="l">
                        <a:lnSpc>
                          <a:spcPct val="100000"/>
                        </a:lnSpc>
                        <a:spcBef>
                          <a:spcPts val="0"/>
                        </a:spcBef>
                        <a:spcAft>
                          <a:spcPts val="0"/>
                        </a:spcAft>
                        <a:buNone/>
                      </a:pPr>
                      <a:endParaRPr lang="en-US" sz="2400">
                        <a:solidFill>
                          <a:srgbClr val="1A4480"/>
                        </a:solidFill>
                        <a:latin typeface="Georgia"/>
                      </a:endParaRPr>
                    </a:p>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12.W.1 Modes and Purposes for Writing</a:t>
                      </a:r>
                      <a:endParaRPr lang="en-US" sz="1600" i="0" u="none" strike="noStrike" noProof="0" dirty="0">
                        <a:solidFill>
                          <a:srgbClr val="1A4480"/>
                        </a:solidFill>
                        <a:latin typeface="Georgia"/>
                      </a:endParaRPr>
                    </a:p>
                    <a:p>
                      <a:pPr lvl="0" algn="l">
                        <a:lnSpc>
                          <a:spcPct val="100000"/>
                        </a:lnSpc>
                        <a:spcBef>
                          <a:spcPts val="0"/>
                        </a:spcBef>
                        <a:spcAft>
                          <a:spcPts val="0"/>
                        </a:spcAft>
                        <a:buNone/>
                      </a:pPr>
                      <a:endParaRPr lang="en-US" sz="16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600" b="1" i="0" u="none" strike="noStrike" kern="1200" noProof="0" dirty="0">
                          <a:solidFill>
                            <a:srgbClr val="3E5B91"/>
                          </a:solidFill>
                          <a:effectLst/>
                          <a:highlight>
                            <a:srgbClr val="FFFFFF"/>
                          </a:highlight>
                          <a:latin typeface="Georgia"/>
                        </a:rPr>
                        <a:t>A. Write extended pieces that:</a:t>
                      </a:r>
                      <a:endParaRPr lang="en-US" sz="1600" b="1" i="0" u="none" strike="noStrike" noProof="0" dirty="0">
                        <a:solidFill>
                          <a:srgbClr val="3E5B91"/>
                        </a:solidFill>
                        <a:latin typeface="Georgia"/>
                      </a:endParaRPr>
                    </a:p>
                    <a:p>
                      <a:pPr marL="0" lvl="0" indent="0" algn="l">
                        <a:lnSpc>
                          <a:spcPct val="100000"/>
                        </a:lnSpc>
                        <a:spcBef>
                          <a:spcPts val="0"/>
                        </a:spcBef>
                        <a:spcAft>
                          <a:spcPts val="0"/>
                        </a:spcAft>
                        <a:buNone/>
                      </a:pPr>
                      <a:endParaRPr lang="en-US" sz="1600" b="1" i="0" u="none" strike="noStrike" kern="1200" noProof="0" dirty="0">
                        <a:solidFill>
                          <a:srgbClr val="3E5B91"/>
                        </a:solidFill>
                        <a:effectLst/>
                        <a:highlight>
                          <a:srgbClr val="FFFFFF"/>
                        </a:highlight>
                        <a:latin typeface="Georgia"/>
                      </a:endParaRPr>
                    </a:p>
                    <a:p>
                      <a:pPr marL="0" lvl="0" indent="0" algn="l">
                        <a:lnSpc>
                          <a:spcPct val="100000"/>
                        </a:lnSpc>
                        <a:spcBef>
                          <a:spcPts val="0"/>
                        </a:spcBef>
                        <a:spcAft>
                          <a:spcPts val="0"/>
                        </a:spcAft>
                        <a:buNone/>
                      </a:pPr>
                      <a:r>
                        <a:rPr lang="en-US" sz="1600" b="0" i="0" u="none" strike="noStrike" kern="1200" noProof="0" dirty="0" err="1">
                          <a:solidFill>
                            <a:srgbClr val="3E5B91"/>
                          </a:solidFill>
                          <a:effectLst/>
                          <a:highlight>
                            <a:srgbClr val="FFFFFF"/>
                          </a:highlight>
                          <a:latin typeface="Georgia"/>
                        </a:rPr>
                        <a:t>i</a:t>
                      </a:r>
                      <a:r>
                        <a:rPr lang="en-US" sz="1600" b="0" i="0" u="none" strike="noStrike" kern="1200" noProof="0" dirty="0">
                          <a:solidFill>
                            <a:srgbClr val="3E5B91"/>
                          </a:solidFill>
                          <a:effectLst/>
                          <a:highlight>
                            <a:srgbClr val="FFFFFF"/>
                          </a:highlight>
                          <a:latin typeface="Georgia"/>
                        </a:rPr>
                        <a:t>. Introduce a topic clearly by providing context, presenting well-defined theses, and previewing what follows.</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ii. Adopt an organizational structure that clarifies relationships among ideas and concepts.</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iii. Develop the topic through sustained use of the most significant and relevant facts, concrete details, quotations, or other information from multiple authoritative sources appropriate to the audience’s knowledge.</a:t>
                      </a:r>
                      <a:endParaRPr lang="en-US" sz="1600" b="0" i="0" u="none" strike="noStrike" noProof="0" dirty="0">
                        <a:solidFill>
                          <a:srgbClr val="3E5B91"/>
                        </a:solidFill>
                        <a:latin typeface="Georgia"/>
                      </a:endParaRPr>
                    </a:p>
                    <a:p>
                      <a:pPr lvl="0">
                        <a:buNone/>
                      </a:pPr>
                      <a:r>
                        <a:rPr lang="en-US" sz="1600" b="0" i="0" u="none" strike="noStrike" kern="1200" noProof="0" dirty="0">
                          <a:solidFill>
                            <a:srgbClr val="3E5B91"/>
                          </a:solidFill>
                          <a:effectLst/>
                          <a:highlight>
                            <a:srgbClr val="FFFFFF"/>
                          </a:highlight>
                          <a:latin typeface="Georgia"/>
                        </a:rPr>
                        <a:t>iv. Provide a concluding section that follows from the information or explanation presented</a:t>
                      </a:r>
                      <a:endParaRPr lang="en-US" sz="1600" b="0" i="0" u="none" strike="noStrike" noProof="0" dirty="0">
                        <a:solidFill>
                          <a:srgbClr val="3E5B91"/>
                        </a:solidFill>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8756" y="5675319"/>
            <a:ext cx="11455805" cy="117947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400" b="1" u="sng">
                <a:solidFill>
                  <a:srgbClr val="FFFFFF"/>
                </a:solidFill>
                <a:latin typeface="+mj-lt"/>
                <a:ea typeface="+mn-lt"/>
                <a:cs typeface="+mn-lt"/>
              </a:rPr>
              <a:t>Revisions</a:t>
            </a:r>
            <a:r>
              <a:rPr lang="en-US" sz="1400" b="1">
                <a:solidFill>
                  <a:srgbClr val="FFFFFF"/>
                </a:solidFill>
                <a:latin typeface="+mj-lt"/>
                <a:ea typeface="+mn-lt"/>
                <a:cs typeface="+mn-lt"/>
              </a:rPr>
              <a:t>:</a:t>
            </a:r>
            <a:endParaRPr lang="en-US" sz="1400" b="1">
              <a:latin typeface="+mj-lt"/>
              <a:ea typeface="+mn-lt"/>
              <a:cs typeface="+mn-lt"/>
            </a:endParaRPr>
          </a:p>
          <a:p>
            <a:pPr marL="285750" indent="-285750" fontAlgn="base">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1.-</a:t>
            </a:r>
            <a:r>
              <a:rPr lang="en" sz="1600" b="1" kern="100">
                <a:solidFill>
                  <a:schemeClr val="bg1"/>
                </a:solidFill>
                <a:effectLst/>
                <a:latin typeface="+mj-lt"/>
                <a:ea typeface="Times New Roman" panose="02020603050405020304" pitchFamily="18" charset="0"/>
                <a:cs typeface="Times New Roman"/>
              </a:rPr>
              <a:t> Focuses on </a:t>
            </a:r>
            <a:r>
              <a:rPr lang="en" sz="1600" b="1" kern="100">
                <a:solidFill>
                  <a:schemeClr val="bg1"/>
                </a:solidFill>
                <a:latin typeface="+mj-lt"/>
                <a:ea typeface="Times New Roman" panose="02020603050405020304" pitchFamily="18" charset="0"/>
                <a:cs typeface="Times New Roman"/>
              </a:rPr>
              <a:t>technical </a:t>
            </a:r>
            <a:r>
              <a:rPr lang="en" sz="1600" b="1" kern="100">
                <a:solidFill>
                  <a:schemeClr val="bg1"/>
                </a:solidFill>
                <a:effectLst/>
                <a:latin typeface="+mj-lt"/>
                <a:ea typeface="Times New Roman" panose="02020603050405020304" pitchFamily="18" charset="0"/>
                <a:cs typeface="Times New Roman"/>
              </a:rPr>
              <a:t>writing</a:t>
            </a:r>
            <a:r>
              <a:rPr lang="en-US" sz="1600" b="1" kern="100">
                <a:solidFill>
                  <a:schemeClr val="bg1"/>
                </a:solidFill>
                <a:effectLst/>
                <a:latin typeface="+mj-lt"/>
                <a:ea typeface="Times New Roman" panose="02020603050405020304" pitchFamily="18" charset="0"/>
                <a:cs typeface="Times New Roman"/>
              </a:rPr>
              <a:t> </a:t>
            </a:r>
            <a:endParaRPr lang="en-US" sz="1600" b="1" kern="100">
              <a:solidFill>
                <a:schemeClr val="bg1"/>
              </a:solidFill>
              <a:effectLst/>
              <a:latin typeface="+mj-lt"/>
              <a:ea typeface="Calibri" panose="020F0502020204030204" pitchFamily="34" charset="0"/>
              <a:cs typeface="Times New Roman"/>
            </a:endParaRPr>
          </a:p>
          <a:p>
            <a:pPr marL="285750" indent="-285750">
              <a:buSzPts val="1000"/>
              <a:buFont typeface="Arial"/>
              <a:buChar char="•"/>
              <a:tabLst>
                <a:tab pos="457200" algn="l"/>
              </a:tabLst>
            </a:pPr>
            <a:endParaRPr lang="en-US" sz="1600" kern="100">
              <a:solidFill>
                <a:schemeClr val="bg1"/>
              </a:solidFill>
              <a:latin typeface="Georgia"/>
              <a:cs typeface="Times New Roman"/>
            </a:endParaRPr>
          </a:p>
          <a:p>
            <a:pPr marL="285750" indent="-285750">
              <a:lnSpc>
                <a:spcPct val="107000"/>
              </a:lnSpc>
              <a:buSzPts val="1000"/>
              <a:buFont typeface="Arial"/>
              <a:buChar char="•"/>
            </a:pPr>
            <a:endParaRPr lang="en-US" sz="1400" b="1" kern="100">
              <a:solidFill>
                <a:schemeClr val="bg1"/>
              </a:solidFill>
              <a:latin typeface="Georgia"/>
              <a:cs typeface="Times New Roman"/>
            </a:endParaRPr>
          </a:p>
          <a:p>
            <a:pPr>
              <a:buFont typeface="Arial,Sans-Serif"/>
              <a:buChar char="•"/>
            </a:pPr>
            <a:endParaRPr lang="en-US"/>
          </a:p>
        </p:txBody>
      </p:sp>
      <p:pic>
        <p:nvPicPr>
          <p:cNvPr id="2" name="Audio Recording Apr 29, 2024 at 5:00:58 PM">
            <a:hlinkClick r:id="" action="ppaction://media"/>
            <a:extLst>
              <a:ext uri="{FF2B5EF4-FFF2-40B4-BE49-F238E27FC236}">
                <a16:creationId xmlns:a16="http://schemas.microsoft.com/office/drawing/2014/main" id="{7E8C20A9-2BD0-4FE8-21C3-CE22AEA3E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0024" y="5908675"/>
            <a:ext cx="812800" cy="812800"/>
          </a:xfrm>
          <a:prstGeom prst="rect">
            <a:avLst/>
          </a:prstGeom>
        </p:spPr>
      </p:pic>
    </p:spTree>
    <p:extLst>
      <p:ext uri="{BB962C8B-B14F-4D97-AF65-F5344CB8AC3E}">
        <p14:creationId xmlns:p14="http://schemas.microsoft.com/office/powerpoint/2010/main" val="281791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29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94253041"/>
              </p:ext>
            </p:extLst>
          </p:nvPr>
        </p:nvGraphicFramePr>
        <p:xfrm>
          <a:off x="353391" y="402156"/>
          <a:ext cx="11452080" cy="5844515"/>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37429">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87315">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latin typeface="Georgia"/>
                        </a:rPr>
                        <a:t>12.6 The student will write in a variety of forms to include persuasive/argumentative</a:t>
                      </a:r>
                      <a:r>
                        <a:rPr lang="en-US" sz="1800" b="1" i="0" u="none" strike="sngStrike" kern="1200" noProof="0" dirty="0">
                          <a:solidFill>
                            <a:srgbClr val="1A4480"/>
                          </a:solidFill>
                          <a:effectLst/>
                          <a:latin typeface="Georgia"/>
                        </a:rPr>
                        <a:t> </a:t>
                      </a:r>
                      <a:r>
                        <a:rPr lang="en-US" sz="1800" b="1" i="0" u="none" strike="noStrike" kern="1200" noProof="0" dirty="0">
                          <a:solidFill>
                            <a:srgbClr val="1A4480"/>
                          </a:solidFill>
                          <a:effectLst/>
                          <a:latin typeface="Georgia"/>
                        </a:rPr>
                        <a:t>reflective, interpretive, and analytic with an emphasis on persuasion/argumentation. </a:t>
                      </a:r>
                      <a:endParaRPr lang="en-US" sz="1800" b="0" i="0" u="none" strike="noStrike" kern="1200" noProof="0" dirty="0">
                        <a:solidFill>
                          <a:srgbClr val="003C71"/>
                        </a:solidFill>
                        <a:effectLst/>
                        <a:latin typeface="Georgia"/>
                      </a:endParaRPr>
                    </a:p>
                    <a:p>
                      <a:pPr lvl="0" algn="l">
                        <a:lnSpc>
                          <a:spcPct val="100000"/>
                        </a:lnSpc>
                        <a:spcBef>
                          <a:spcPts val="0"/>
                        </a:spcBef>
                        <a:spcAft>
                          <a:spcPts val="0"/>
                        </a:spcAft>
                        <a:buNone/>
                      </a:pPr>
                      <a:endParaRPr lang="en-US" sz="2400" b="0" i="0" u="none" strike="noStrike" kern="1200" noProof="0">
                        <a:solidFill>
                          <a:srgbClr val="003C71"/>
                        </a:solidFill>
                        <a:effectLs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a) Apply components of a recursive writing process for multiple purposes to create a focused, organized, and coherent piece of writing to address a specific audience and purpose.   </a:t>
                      </a:r>
                      <a:endParaRPr lang="en-US" sz="18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h) Write and revise to a standard acceptable both in the workplace and in postsecondary education.</a:t>
                      </a:r>
                    </a:p>
                    <a:p>
                      <a:pPr marL="0" lvl="0" indent="0" algn="l">
                        <a:lnSpc>
                          <a:spcPct val="100000"/>
                        </a:lnSpc>
                        <a:spcBef>
                          <a:spcPts val="0"/>
                        </a:spcBef>
                        <a:spcAft>
                          <a:spcPts val="0"/>
                        </a:spcAft>
                        <a:buNone/>
                      </a:pPr>
                      <a:r>
                        <a:rPr lang="en-US" sz="1800" b="0" i="0" u="none" strike="noStrike" kern="1200" noProof="0" dirty="0" err="1">
                          <a:solidFill>
                            <a:srgbClr val="3E5B91"/>
                          </a:solidFill>
                          <a:effectLst/>
                          <a:latin typeface="Georgia"/>
                        </a:rPr>
                        <a:t>i</a:t>
                      </a:r>
                      <a:r>
                        <a:rPr lang="en-US" sz="1800" b="0" i="0" u="none" strike="noStrike" kern="1200" noProof="0" dirty="0">
                          <a:solidFill>
                            <a:srgbClr val="3E5B91"/>
                          </a:solidFill>
                          <a:effectLst/>
                          <a:latin typeface="Georgia"/>
                        </a:rPr>
                        <a:t>) Write to clearly describe personal qualifications for potential occupational or educational opportunities.</a:t>
                      </a:r>
                      <a:endParaRPr lang="en-US" sz="1800" b="0" i="0" u="none" strike="noStrike" noProof="0" dirty="0">
                        <a:solidFill>
                          <a:srgbClr val="3E5B91"/>
                        </a:solidFill>
                        <a:latin typeface="Georgia"/>
                      </a:endParaRPr>
                    </a:p>
                    <a:p>
                      <a:pPr lvl="0" fontAlgn="base"/>
                      <a:endParaRPr lang="en-US" sz="1200" kern="1200">
                        <a:solidFill>
                          <a:srgbClr val="3E5B91"/>
                        </a:solidFill>
                        <a:effectLs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buNone/>
                      </a:pPr>
                      <a:r>
                        <a:rPr lang="en-US" sz="1600" b="1" i="0" u="none" strike="noStrike" kern="1200" noProof="0" dirty="0">
                          <a:solidFill>
                            <a:srgbClr val="1A4480"/>
                          </a:solidFill>
                          <a:effectLst/>
                          <a:highlight>
                            <a:srgbClr val="FFFFFF"/>
                          </a:highlight>
                          <a:latin typeface="Georgia"/>
                        </a:rPr>
                        <a:t>12.W. The student will write in a variety of forms for diverse audiences and purposes linked to grade twelve content and text, with an emphasis on technical writing.</a:t>
                      </a:r>
                      <a:endParaRPr lang="en-US" sz="1600" i="0" u="none" strike="noStrike" noProof="0" dirty="0">
                        <a:solidFill>
                          <a:srgbClr val="1A4480"/>
                        </a:solidFill>
                        <a:latin typeface="Georgia"/>
                      </a:endParaRPr>
                    </a:p>
                    <a:p>
                      <a:endParaRPr lang="en-US" sz="1600" kern="1200">
                        <a:solidFill>
                          <a:schemeClr val="dk1"/>
                        </a:solidFill>
                        <a:effectLst/>
                        <a:highlight>
                          <a:srgbClr val="FFFFFF"/>
                        </a:highlight>
                        <a:latin typeface="Georgia"/>
                        <a:ea typeface="+mn-ea"/>
                        <a:cs typeface="+mn-cs"/>
                      </a:endParaRPr>
                    </a:p>
                    <a:p>
                      <a:pPr lvl="0" algn="l">
                        <a:lnSpc>
                          <a:spcPct val="100000"/>
                        </a:lnSpc>
                        <a:spcBef>
                          <a:spcPts val="0"/>
                        </a:spcBef>
                        <a:spcAft>
                          <a:spcPts val="0"/>
                        </a:spcAft>
                        <a:buNone/>
                      </a:pPr>
                      <a:r>
                        <a:rPr lang="en-US" sz="1600" b="1" i="0" u="none" strike="noStrike" kern="1200" noProof="0" dirty="0">
                          <a:solidFill>
                            <a:schemeClr val="dk1"/>
                          </a:solidFill>
                          <a:effectLst/>
                          <a:highlight>
                            <a:srgbClr val="FFFFFF"/>
                          </a:highlight>
                          <a:latin typeface="Georgia"/>
                        </a:rPr>
                        <a:t>12.W.1 Modes and Purposes for Writing</a:t>
                      </a:r>
                      <a:endParaRPr lang="en-US" sz="1600" dirty="0">
                        <a:latin typeface="Georgia"/>
                      </a:endParaRPr>
                    </a:p>
                    <a:p>
                      <a:pPr lvl="0" algn="l">
                        <a:lnSpc>
                          <a:spcPct val="100000"/>
                        </a:lnSpc>
                        <a:spcBef>
                          <a:spcPts val="0"/>
                        </a:spcBef>
                        <a:spcAft>
                          <a:spcPts val="0"/>
                        </a:spcAft>
                        <a:buNone/>
                      </a:pPr>
                      <a:endParaRPr lang="en-US" sz="1600" b="1" i="0" u="none" strike="noStrike" kern="1200" noProof="0" dirty="0">
                        <a:solidFill>
                          <a:schemeClr val="dk1"/>
                        </a:solidFill>
                        <a:effectLst/>
                        <a:highlight>
                          <a:srgbClr val="FFFFFF"/>
                        </a:highlight>
                        <a:latin typeface="Georgia"/>
                      </a:endParaRPr>
                    </a:p>
                    <a:p>
                      <a:pPr lvl="0">
                        <a:buNone/>
                      </a:pPr>
                      <a:r>
                        <a:rPr lang="en-US" sz="1600" b="1" kern="1200" dirty="0">
                          <a:solidFill>
                            <a:srgbClr val="1A4480"/>
                          </a:solidFill>
                          <a:effectLst/>
                          <a:highlight>
                            <a:srgbClr val="FFFFFF"/>
                          </a:highlight>
                          <a:latin typeface="+mj-lt"/>
                          <a:ea typeface="+mn-ea"/>
                          <a:cs typeface="+mn-cs"/>
                        </a:rPr>
                        <a:t>B. Write analyses that:</a:t>
                      </a:r>
                      <a:endParaRPr lang="en-US" sz="1600" b="1" dirty="0">
                        <a:latin typeface="+mj-lt"/>
                        <a:ea typeface="+mn-ea"/>
                        <a:cs typeface="+mn-cs"/>
                      </a:endParaRPr>
                    </a:p>
                    <a:p>
                      <a:pPr marL="0" lvl="0" indent="0" algn="l">
                        <a:lnSpc>
                          <a:spcPct val="100000"/>
                        </a:lnSpc>
                        <a:spcBef>
                          <a:spcPts val="0"/>
                        </a:spcBef>
                        <a:spcAft>
                          <a:spcPts val="0"/>
                        </a:spcAft>
                        <a:buNone/>
                      </a:pPr>
                      <a:endParaRPr lang="en-US" sz="1200" b="0" i="0" u="none" strike="noStrike" kern="1200" noProof="0">
                        <a:solidFill>
                          <a:schemeClr val="dk1"/>
                        </a:solidFill>
                        <a:effectLst/>
                        <a:highlight>
                          <a:srgbClr val="FFFFFF"/>
                        </a:highlight>
                        <a:latin typeface="Georgia"/>
                      </a:endParaRPr>
                    </a:p>
                    <a:p>
                      <a:pPr marL="0" lvl="0" indent="0" algn="l">
                        <a:lnSpc>
                          <a:spcPct val="100000"/>
                        </a:lnSpc>
                        <a:spcBef>
                          <a:spcPts val="0"/>
                        </a:spcBef>
                        <a:spcAft>
                          <a:spcPts val="0"/>
                        </a:spcAft>
                        <a:buNone/>
                      </a:pPr>
                      <a:r>
                        <a:rPr lang="en-US" sz="1400" b="0" i="0" u="none" strike="noStrike" kern="1200" noProof="0" dirty="0" err="1">
                          <a:solidFill>
                            <a:schemeClr val="dk1"/>
                          </a:solidFill>
                          <a:effectLst/>
                          <a:highlight>
                            <a:srgbClr val="FFFFFF"/>
                          </a:highlight>
                          <a:latin typeface="Georgia"/>
                        </a:rPr>
                        <a:t>i</a:t>
                      </a:r>
                      <a:r>
                        <a:rPr lang="en-US" sz="1400" b="0" i="0" u="none" strike="noStrike" kern="1200" noProof="0" dirty="0">
                          <a:solidFill>
                            <a:schemeClr val="dk1"/>
                          </a:solidFill>
                          <a:effectLst/>
                          <a:highlight>
                            <a:srgbClr val="FFFFFF"/>
                          </a:highlight>
                          <a:latin typeface="Georgia"/>
                        </a:rPr>
                        <a:t>, Describe personal qualifications for potential occupational or educational opportunities.</a:t>
                      </a:r>
                      <a:endParaRPr lang="en-US" sz="1400" b="0" i="0" u="none" strike="noStrike" noProof="0" dirty="0">
                        <a:latin typeface="Georgia"/>
                      </a:endParaRPr>
                    </a:p>
                    <a:p>
                      <a:pPr marL="0" lvl="0" indent="0" algn="l">
                        <a:lnSpc>
                          <a:spcPct val="100000"/>
                        </a:lnSpc>
                        <a:spcBef>
                          <a:spcPts val="0"/>
                        </a:spcBef>
                        <a:spcAft>
                          <a:spcPts val="0"/>
                        </a:spcAft>
                        <a:buNone/>
                      </a:pPr>
                      <a:r>
                        <a:rPr lang="en-US" sz="1400" b="0" i="0" u="none" strike="noStrike" kern="1200" noProof="0" dirty="0">
                          <a:solidFill>
                            <a:schemeClr val="dk1"/>
                          </a:solidFill>
                          <a:effectLst/>
                          <a:highlight>
                            <a:srgbClr val="FFFFFF"/>
                          </a:highlight>
                          <a:latin typeface="Georgia"/>
                        </a:rPr>
                        <a:t>ii. Create clear and coherent writing in which the development, organization, and style matches the intended audience and purpose of the workplace and/or post-secondary education and language in informal and formal contexts.</a:t>
                      </a:r>
                      <a:endParaRPr lang="en-US" sz="1400" b="0" i="0" u="none" strike="noStrike" noProof="0" dirty="0">
                        <a:latin typeface="Georgia"/>
                      </a:endParaRPr>
                    </a:p>
                    <a:p>
                      <a:pPr marL="0" lvl="0" indent="0" algn="l">
                        <a:lnSpc>
                          <a:spcPct val="100000"/>
                        </a:lnSpc>
                        <a:spcBef>
                          <a:spcPts val="0"/>
                        </a:spcBef>
                        <a:spcAft>
                          <a:spcPts val="0"/>
                        </a:spcAft>
                        <a:buNone/>
                      </a:pPr>
                      <a:r>
                        <a:rPr lang="en-US" sz="1400" b="0" i="0" u="none" strike="noStrike" kern="1200" noProof="0" dirty="0">
                          <a:solidFill>
                            <a:schemeClr val="dk1"/>
                          </a:solidFill>
                          <a:effectLst/>
                          <a:highlight>
                            <a:srgbClr val="FFFFFF"/>
                          </a:highlight>
                          <a:latin typeface="Georgia"/>
                        </a:rPr>
                        <a:t>iii. Generate technical writing (e.g., job description, questionnaire, job application, or business communication) that clearly address specific audiences with identified purposes.</a:t>
                      </a:r>
                      <a:endParaRPr lang="en-US" sz="1400" dirty="0"/>
                    </a:p>
                    <a:p>
                      <a:pPr lvl="0">
                        <a:buNone/>
                      </a:pPr>
                      <a:endParaRPr lang="en-US" sz="1600" kern="1200">
                        <a:solidFill>
                          <a:schemeClr val="dk1"/>
                        </a:solidFill>
                        <a:effectLst/>
                        <a:highlight>
                          <a:srgbClr val="FFFFFF"/>
                        </a:highlight>
                        <a:latin typeface="+mj-lt"/>
                        <a:ea typeface="+mn-ea"/>
                        <a:cs typeface="+mn-cs"/>
                      </a:endParaRPr>
                    </a:p>
                    <a:p>
                      <a:endParaRPr lang="en-US" sz="12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200">
                        <a:solidFill>
                          <a:schemeClr val="accent1"/>
                        </a:solidFill>
                        <a:latin typeface="+mj-lt"/>
                      </a:endParaRPr>
                    </a:p>
                    <a:p>
                      <a:pPr lvl="0" indent="0" algn="l">
                        <a:lnSpc>
                          <a:spcPct val="100000"/>
                        </a:lnSpc>
                        <a:spcBef>
                          <a:spcPts val="0"/>
                        </a:spcBef>
                        <a:spcAft>
                          <a:spcPts val="0"/>
                        </a:spcAft>
                        <a:buClr>
                          <a:srgbClr val="003C71"/>
                        </a:buClr>
                        <a:buNone/>
                      </a:pPr>
                      <a:br>
                        <a:rPr lang="en-US" sz="1600" dirty="0">
                          <a:solidFill>
                            <a:srgbClr val="003C7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7415" y="4927291"/>
            <a:ext cx="11446479" cy="132235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b="1">
              <a:latin typeface="+mj-lt"/>
              <a:ea typeface="+mn-lt"/>
              <a:cs typeface="+mn-lt"/>
            </a:endParaRPr>
          </a:p>
          <a:p>
            <a:pPr marL="285750" indent="-285750" fontAlgn="base">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1.B</a:t>
            </a:r>
            <a:r>
              <a:rPr lang="en" sz="1600" b="1" kern="100">
                <a:solidFill>
                  <a:schemeClr val="bg1"/>
                </a:solidFill>
                <a:effectLst/>
                <a:latin typeface="+mj-lt"/>
                <a:ea typeface="Times New Roman" panose="02020603050405020304" pitchFamily="18" charset="0"/>
                <a:cs typeface="Times New Roman"/>
              </a:rPr>
              <a:t>. - Organizes the </a:t>
            </a:r>
            <a:r>
              <a:rPr lang="en" sz="1600" b="1" kern="100">
                <a:solidFill>
                  <a:schemeClr val="bg1"/>
                </a:solidFill>
                <a:latin typeface="+mj-lt"/>
                <a:ea typeface="Times New Roman" panose="02020603050405020304" pitchFamily="18" charset="0"/>
                <a:cs typeface="Times New Roman"/>
              </a:rPr>
              <a:t>technical </a:t>
            </a:r>
            <a:r>
              <a:rPr lang="en" sz="1600" b="1" kern="100">
                <a:solidFill>
                  <a:schemeClr val="bg1"/>
                </a:solidFill>
                <a:effectLst/>
                <a:latin typeface="+mj-lt"/>
                <a:ea typeface="Times New Roman" panose="02020603050405020304" pitchFamily="18" charset="0"/>
                <a:cs typeface="Times New Roman"/>
              </a:rPr>
              <a:t>writing strands together (</a:t>
            </a:r>
            <a:r>
              <a:rPr lang="en" sz="1600" b="1" kern="100" err="1">
                <a:solidFill>
                  <a:schemeClr val="bg1"/>
                </a:solidFill>
                <a:effectLst/>
                <a:latin typeface="+mj-lt"/>
                <a:ea typeface="Times New Roman" panose="02020603050405020304" pitchFamily="18" charset="0"/>
                <a:cs typeface="Times New Roman"/>
              </a:rPr>
              <a:t>i</a:t>
            </a:r>
            <a:r>
              <a:rPr lang="en" sz="1600" b="1" kern="100">
                <a:solidFill>
                  <a:schemeClr val="bg1"/>
                </a:solidFill>
                <a:effectLst/>
                <a:latin typeface="+mj-lt"/>
                <a:ea typeface="Times New Roman" panose="02020603050405020304" pitchFamily="18" charset="0"/>
                <a:cs typeface="Times New Roman"/>
              </a:rPr>
              <a:t>.-</a:t>
            </a:r>
            <a:r>
              <a:rPr lang="en" sz="1600" b="1" kern="100">
                <a:solidFill>
                  <a:schemeClr val="bg1"/>
                </a:solidFill>
                <a:latin typeface="+mj-lt"/>
                <a:ea typeface="Times New Roman" panose="02020603050405020304" pitchFamily="18" charset="0"/>
                <a:cs typeface="Times New Roman"/>
              </a:rPr>
              <a:t>iii</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kern="100">
              <a:solidFill>
                <a:schemeClr val="bg1"/>
              </a:solidFill>
              <a:effectLst/>
              <a:latin typeface="+mj-lt"/>
              <a:ea typeface="Calibri" panose="020F0502020204030204" pitchFamily="34" charset="0"/>
              <a:cs typeface="Times New Roman"/>
            </a:endParaRPr>
          </a:p>
          <a:p>
            <a:pPr marL="285750" indent="-2857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.W.1</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B.i. - 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12.6h and 12.6i</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latin typeface="Georgia"/>
              <a:cs typeface="Calibri"/>
            </a:endParaRPr>
          </a:p>
          <a:p>
            <a:pPr marL="285750" indent="-2857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1.B</a:t>
            </a:r>
            <a:r>
              <a:rPr lang="en" sz="1600" b="1" kern="100">
                <a:solidFill>
                  <a:schemeClr val="bg1"/>
                </a:solidFill>
                <a:effectLst/>
                <a:latin typeface="+mj-lt"/>
                <a:ea typeface="Times New Roman" panose="02020603050405020304" pitchFamily="18" charset="0"/>
                <a:cs typeface="Times New Roman"/>
              </a:rPr>
              <a:t>.ii. - 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12.6a, 12.6h</a:t>
            </a:r>
            <a:r>
              <a:rPr lang="en" sz="1600" b="1" kern="100">
                <a:solidFill>
                  <a:schemeClr val="bg1"/>
                </a:solidFill>
                <a:effectLst/>
                <a:latin typeface="+mj-lt"/>
                <a:ea typeface="Times New Roman" panose="02020603050405020304" pitchFamily="18" charset="0"/>
                <a:cs typeface="Times New Roman"/>
              </a:rPr>
              <a:t>, and </a:t>
            </a:r>
            <a:r>
              <a:rPr lang="en" sz="1600" b="1" kern="100">
                <a:solidFill>
                  <a:schemeClr val="bg1"/>
                </a:solidFill>
                <a:latin typeface="+mj-lt"/>
                <a:ea typeface="Times New Roman" panose="02020603050405020304" pitchFamily="18" charset="0"/>
                <a:cs typeface="Times New Roman"/>
              </a:rPr>
              <a:t>12.6i</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latin typeface="Georgia"/>
              <a:cs typeface="Calibri"/>
            </a:endParaRPr>
          </a:p>
          <a:p>
            <a:pPr marL="285750" indent="-285750">
              <a:lnSpc>
                <a:spcPct val="107000"/>
              </a:lnSpc>
              <a:buSzPts val="1000"/>
              <a:buFont typeface="Arial"/>
              <a:buChar char="•"/>
              <a:tabLst>
                <a:tab pos="457200" algn="l"/>
              </a:tabLst>
            </a:pPr>
            <a:endParaRPr lang="en-US" sz="1600" b="1" kern="100">
              <a:solidFill>
                <a:schemeClr val="bg1"/>
              </a:solidFill>
              <a:latin typeface="+mj-lt"/>
              <a:cs typeface="Times New Roman"/>
            </a:endParaRPr>
          </a:p>
        </p:txBody>
      </p:sp>
      <p:pic>
        <p:nvPicPr>
          <p:cNvPr id="2" name="Audio Recording Apr 29, 2024 at 5:02:26 PM">
            <a:hlinkClick r:id="" action="ppaction://media"/>
            <a:extLst>
              <a:ext uri="{FF2B5EF4-FFF2-40B4-BE49-F238E27FC236}">
                <a16:creationId xmlns:a16="http://schemas.microsoft.com/office/drawing/2014/main" id="{D33AEDCC-0646-D5E1-E7BB-73E879E68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5483" y="5080826"/>
            <a:ext cx="812800" cy="812800"/>
          </a:xfrm>
          <a:prstGeom prst="rect">
            <a:avLst/>
          </a:prstGeom>
        </p:spPr>
      </p:pic>
    </p:spTree>
    <p:extLst>
      <p:ext uri="{BB962C8B-B14F-4D97-AF65-F5344CB8AC3E}">
        <p14:creationId xmlns:p14="http://schemas.microsoft.com/office/powerpoint/2010/main" val="3766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C20867-FB48-8916-757D-BC6E3D0E6F4A}"/>
              </a:ext>
            </a:extLst>
          </p:cNvPr>
          <p:cNvSpPr>
            <a:spLocks noGrp="1"/>
          </p:cNvSpPr>
          <p:nvPr>
            <p:ph type="body" sz="quarter" idx="13"/>
          </p:nvPr>
        </p:nvSpPr>
        <p:spPr/>
        <p:txBody>
          <a:bodyPr vert="horz" lIns="822960" tIns="640080" rIns="91440" bIns="45720" rtlCol="0" anchor="t">
            <a:normAutofit/>
          </a:bodyPr>
          <a:lstStyle/>
          <a:p>
            <a:r>
              <a:rPr lang="en-US" sz="3600">
                <a:ea typeface="+mj-lt"/>
                <a:cs typeface="+mj-lt"/>
              </a:rPr>
              <a:t>Agenda</a:t>
            </a:r>
            <a:endParaRPr lang="en-US"/>
          </a:p>
          <a:p>
            <a:endParaRPr lang="en-US"/>
          </a:p>
        </p:txBody>
      </p:sp>
      <p:sp>
        <p:nvSpPr>
          <p:cNvPr id="3" name="Content Placeholder 2">
            <a:extLst>
              <a:ext uri="{FF2B5EF4-FFF2-40B4-BE49-F238E27FC236}">
                <a16:creationId xmlns:a16="http://schemas.microsoft.com/office/drawing/2014/main" id="{207452D8-F8DE-17E6-1965-DC4AD21C598D}"/>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r>
              <a:rPr lang="en-US" sz="3200" dirty="0">
                <a:solidFill>
                  <a:srgbClr val="000000"/>
                </a:solidFill>
                <a:latin typeface="Georgia"/>
                <a:cs typeface="Arial"/>
              </a:rPr>
              <a:t>Implementation Timeline</a:t>
            </a:r>
            <a:endParaRPr lang="en-US" sz="3200" dirty="0">
              <a:latin typeface="Georgia"/>
              <a:cs typeface="Calibri"/>
            </a:endParaRPr>
          </a:p>
          <a:p>
            <a:r>
              <a:rPr lang="en-US" sz="3200" dirty="0">
                <a:solidFill>
                  <a:srgbClr val="000000"/>
                </a:solidFill>
                <a:latin typeface="Georgia"/>
                <a:cs typeface="Arial"/>
              </a:rPr>
              <a:t>Resources Currently Available</a:t>
            </a:r>
            <a:endParaRPr lang="en-US" sz="3200" dirty="0">
              <a:latin typeface="Georgia"/>
              <a:cs typeface="Calibri"/>
            </a:endParaRPr>
          </a:p>
          <a:p>
            <a:pPr lvl="1"/>
            <a:r>
              <a:rPr lang="en-US" sz="2800" dirty="0">
                <a:solidFill>
                  <a:srgbClr val="000000"/>
                </a:solidFill>
                <a:latin typeface="Georgia"/>
                <a:cs typeface="Arial"/>
              </a:rPr>
              <a:t>Standards</a:t>
            </a:r>
            <a:endParaRPr lang="en-US" sz="2800" dirty="0">
              <a:latin typeface="Georgia"/>
              <a:cs typeface="Calibri"/>
            </a:endParaRPr>
          </a:p>
          <a:p>
            <a:pPr lvl="1"/>
            <a:r>
              <a:rPr lang="en-US" sz="2800" dirty="0">
                <a:solidFill>
                  <a:srgbClr val="000000"/>
                </a:solidFill>
                <a:latin typeface="Georgia"/>
                <a:cs typeface="Arial"/>
              </a:rPr>
              <a:t>Crosswalk (Summary of Revisions) </a:t>
            </a:r>
            <a:endParaRPr lang="en-US" sz="2800" dirty="0">
              <a:latin typeface="Georgia"/>
              <a:cs typeface="Calibri"/>
            </a:endParaRPr>
          </a:p>
          <a:p>
            <a:r>
              <a:rPr lang="en-US" sz="3200" dirty="0">
                <a:solidFill>
                  <a:srgbClr val="000000"/>
                </a:solidFill>
                <a:latin typeface="Georgia"/>
                <a:cs typeface="Arial"/>
              </a:rPr>
              <a:t>Comparison of 2017 to 2024 Standards</a:t>
            </a:r>
            <a:endParaRPr lang="en-US" sz="3200" dirty="0">
              <a:latin typeface="Georgia"/>
              <a:cs typeface="Calibri"/>
            </a:endParaRPr>
          </a:p>
          <a:p>
            <a:pPr lvl="1"/>
            <a:r>
              <a:rPr lang="en-US" sz="2800" dirty="0">
                <a:solidFill>
                  <a:srgbClr val="000000"/>
                </a:solidFill>
                <a:latin typeface="Georgia"/>
                <a:cs typeface="Arial"/>
              </a:rPr>
              <a:t>Strands </a:t>
            </a:r>
            <a:endParaRPr lang="en-US" sz="2800" dirty="0">
              <a:latin typeface="Georgia"/>
              <a:cs typeface="Calibri"/>
            </a:endParaRPr>
          </a:p>
          <a:p>
            <a:pPr lvl="1"/>
            <a:r>
              <a:rPr lang="en-US" sz="2800" dirty="0">
                <a:solidFill>
                  <a:srgbClr val="000000"/>
                </a:solidFill>
                <a:latin typeface="Georgia"/>
                <a:cs typeface="Arial"/>
              </a:rPr>
              <a:t>Content</a:t>
            </a:r>
            <a:r>
              <a:rPr lang="en-US" sz="2800" dirty="0">
                <a:solidFill>
                  <a:srgbClr val="000000"/>
                </a:solidFill>
                <a:latin typeface="Georgia"/>
                <a:ea typeface="+mn-lt"/>
                <a:cs typeface="Arial"/>
              </a:rPr>
              <a:t> </a:t>
            </a:r>
            <a:endParaRPr lang="en-US" sz="2800" dirty="0">
              <a:latin typeface="Georgia"/>
              <a:cs typeface="Calibri"/>
            </a:endParaRPr>
          </a:p>
          <a:p>
            <a:endParaRPr lang="en-US" dirty="0"/>
          </a:p>
          <a:p>
            <a:endParaRPr lang="en-US" sz="3200" i="1" dirty="0">
              <a:solidFill>
                <a:srgbClr val="000000"/>
              </a:solidFill>
              <a:latin typeface="Arial"/>
              <a:cs typeface="Arial"/>
            </a:endParaRPr>
          </a:p>
        </p:txBody>
      </p:sp>
      <p:sp>
        <p:nvSpPr>
          <p:cNvPr id="2" name="Slide Number Placeholder 1">
            <a:extLst>
              <a:ext uri="{FF2B5EF4-FFF2-40B4-BE49-F238E27FC236}">
                <a16:creationId xmlns:a16="http://schemas.microsoft.com/office/drawing/2014/main" id="{24FD08F6-7DC4-982C-B91C-DC9B3F87F5D3}"/>
              </a:ext>
            </a:extLst>
          </p:cNvPr>
          <p:cNvSpPr>
            <a:spLocks noGrp="1"/>
          </p:cNvSpPr>
          <p:nvPr>
            <p:ph type="sldNum" sz="quarter" idx="12"/>
          </p:nvPr>
        </p:nvSpPr>
        <p:spPr/>
        <p:txBody>
          <a:bodyPr/>
          <a:lstStyle/>
          <a:p>
            <a:fld id="{B2102BAA-C61A-4A39-BDF1-4340D572B82C}" type="slidenum">
              <a:rPr lang="en-US" smtClean="0"/>
              <a:t>3</a:t>
            </a:fld>
            <a:endParaRPr lang="en-US"/>
          </a:p>
        </p:txBody>
      </p:sp>
      <p:pic>
        <p:nvPicPr>
          <p:cNvPr id="5" name="Audio Recording Apr 29, 2024 at 4:23:31 PM">
            <a:hlinkClick r:id="" action="ppaction://media"/>
            <a:extLst>
              <a:ext uri="{FF2B5EF4-FFF2-40B4-BE49-F238E27FC236}">
                <a16:creationId xmlns:a16="http://schemas.microsoft.com/office/drawing/2014/main" id="{E0BDB579-E168-0798-566C-BCC350B1C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453857"/>
            <a:ext cx="812800" cy="812800"/>
          </a:xfrm>
          <a:prstGeom prst="rect">
            <a:avLst/>
          </a:prstGeom>
        </p:spPr>
      </p:pic>
    </p:spTree>
    <p:extLst>
      <p:ext uri="{BB962C8B-B14F-4D97-AF65-F5344CB8AC3E}">
        <p14:creationId xmlns:p14="http://schemas.microsoft.com/office/powerpoint/2010/main" val="28685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902020658"/>
              </p:ext>
            </p:extLst>
          </p:nvPr>
        </p:nvGraphicFramePr>
        <p:xfrm>
          <a:off x="353391" y="265043"/>
          <a:ext cx="11452080" cy="57531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97886">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264342">
                <a:tc>
                  <a:txBody>
                    <a:bodyPr/>
                    <a:lstStyle/>
                    <a:p>
                      <a:pPr lvl="0" algn="l">
                        <a:lnSpc>
                          <a:spcPct val="100000"/>
                        </a:lnSpc>
                        <a:spcBef>
                          <a:spcPts val="0"/>
                        </a:spcBef>
                        <a:spcAft>
                          <a:spcPts val="0"/>
                        </a:spcAft>
                        <a:buNone/>
                      </a:pPr>
                      <a:r>
                        <a:rPr lang="en-US" sz="1800" b="1" i="0" u="none" strike="noStrike" kern="1200" noProof="0" dirty="0">
                          <a:solidFill>
                            <a:srgbClr val="1A4480"/>
                          </a:solidFill>
                          <a:effectLst/>
                          <a:latin typeface="Georgia"/>
                        </a:rPr>
                        <a:t>12.6 The student will write in a variety of forms to include persuasive/argumentative</a:t>
                      </a:r>
                      <a:r>
                        <a:rPr lang="en-US" sz="1800" b="1" i="0" u="none" strike="sngStrike" kern="1200" noProof="0" dirty="0">
                          <a:solidFill>
                            <a:srgbClr val="1A4480"/>
                          </a:solidFill>
                          <a:effectLst/>
                          <a:latin typeface="Georgia"/>
                        </a:rPr>
                        <a:t> </a:t>
                      </a:r>
                      <a:r>
                        <a:rPr lang="en-US" sz="1800" b="1" i="0" u="none" strike="noStrike" kern="1200" noProof="0" dirty="0">
                          <a:solidFill>
                            <a:srgbClr val="1A4480"/>
                          </a:solidFill>
                          <a:effectLst/>
                          <a:latin typeface="Georgia"/>
                        </a:rPr>
                        <a:t>reflective, interpretive, and analytic with an emphasis on persuasion/argumentation. </a:t>
                      </a:r>
                      <a:endParaRPr lang="en-US" sz="1800" b="0" i="0" u="none" strike="noStrike" kern="1200" noProof="0" dirty="0">
                        <a:solidFill>
                          <a:srgbClr val="003C71"/>
                        </a:solidFill>
                        <a:effectLst/>
                        <a:latin typeface="Georgia"/>
                      </a:endParaRPr>
                    </a:p>
                    <a:p>
                      <a:pPr lvl="0" algn="l">
                        <a:lnSpc>
                          <a:spcPct val="100000"/>
                        </a:lnSpc>
                        <a:spcBef>
                          <a:spcPts val="0"/>
                        </a:spcBef>
                        <a:spcAft>
                          <a:spcPts val="0"/>
                        </a:spcAft>
                        <a:buNone/>
                      </a:pPr>
                      <a:endParaRPr lang="en-US" sz="1800" b="0" i="0" u="none" strike="noStrike" kern="1200" noProof="0">
                        <a:solidFill>
                          <a:srgbClr val="003C71"/>
                        </a:solidFill>
                        <a:effectLst/>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latin typeface="Georgia"/>
                        </a:rPr>
                        <a:t>d) Blend multiple forms of writing including embedding a narrative to produce effective essays. </a:t>
                      </a:r>
                    </a:p>
                    <a:p>
                      <a:pPr lvl="0">
                        <a:buNone/>
                      </a:pPr>
                      <a:endParaRPr lang="en-US" sz="4000" b="1" kern="1200">
                        <a:solidFill>
                          <a:srgbClr val="1A4480"/>
                        </a:solidFill>
                        <a:effectLst/>
                        <a:latin typeface="+mj-lt"/>
                        <a:ea typeface="+mn-ea"/>
                        <a:cs typeface="+mn-cs"/>
                      </a:endParaRPr>
                    </a:p>
                    <a:p>
                      <a:pPr lvl="0" fontAlgn="base"/>
                      <a:endParaRPr lang="en-US" sz="1300" kern="1200">
                        <a:solidFill>
                          <a:schemeClr val="dk1"/>
                        </a:solidFill>
                        <a:effectLs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buNone/>
                      </a:pPr>
                      <a:r>
                        <a:rPr lang="en-US" sz="1600" b="1" i="0" u="none" strike="noStrike" kern="1200" noProof="0" dirty="0">
                          <a:solidFill>
                            <a:srgbClr val="1A4480"/>
                          </a:solidFill>
                          <a:effectLst/>
                          <a:highlight>
                            <a:srgbClr val="FFFFFF"/>
                          </a:highlight>
                          <a:latin typeface="Georgia"/>
                        </a:rPr>
                        <a:t>12.W. The student will write in a variety of forms for diverse audiences and purposes linked to grade twelve content and text, with an emphasis on technical writing.</a:t>
                      </a:r>
                      <a:endParaRPr lang="en-US" sz="1600" b="1" i="0" u="none" strike="noStrike" noProof="0" dirty="0">
                        <a:solidFill>
                          <a:srgbClr val="1A4480"/>
                        </a:solidFill>
                        <a:latin typeface="Georgia"/>
                      </a:endParaRPr>
                    </a:p>
                    <a:p>
                      <a:endParaRPr lang="en-US" sz="1450" kern="1200">
                        <a:solidFill>
                          <a:schemeClr val="dk1"/>
                        </a:solidFill>
                        <a:effectLst/>
                        <a:highlight>
                          <a:srgbClr val="FFFFFF"/>
                        </a:highlight>
                        <a:latin typeface="+mj-lt"/>
                        <a:ea typeface="+mn-ea"/>
                        <a:cs typeface="+mn-cs"/>
                      </a:endParaRPr>
                    </a:p>
                    <a:p>
                      <a:pPr lvl="0" algn="l">
                        <a:lnSpc>
                          <a:spcPct val="100000"/>
                        </a:lnSpc>
                        <a:spcBef>
                          <a:spcPts val="0"/>
                        </a:spcBef>
                        <a:spcAft>
                          <a:spcPts val="0"/>
                        </a:spcAft>
                        <a:buNone/>
                      </a:pPr>
                      <a:endParaRPr lang="en-US" sz="2000" b="0" i="0" u="none" strike="noStrike" kern="1200" noProof="0">
                        <a:solidFill>
                          <a:srgbClr val="003C71"/>
                        </a:solidFill>
                        <a:effectLst/>
                        <a:highlight>
                          <a:srgbClr val="FFFFFF"/>
                        </a:highlight>
                        <a:latin typeface="Georgia"/>
                      </a:endParaRPr>
                    </a:p>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12.W.1 Modes and Purposes for Writing</a:t>
                      </a:r>
                      <a:endParaRPr lang="en-US" sz="1600" dirty="0"/>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C. Blend multiple modes of writing, by routinely engaging in the production of shorter and longer pieces that adapt vocabulary, voice, and tone for a range of audiences, purposes, and tasks (e.g., summaries, reflections, descriptions, critiques, letters, poetry, narratives, etc.).</a:t>
                      </a:r>
                      <a:endParaRPr lang="en-US" sz="1800" b="0" i="0" u="none" strike="noStrike" noProof="0" dirty="0">
                        <a:solidFill>
                          <a:srgbClr val="3E5B91"/>
                        </a:solidFill>
                        <a:latin typeface="Georgia"/>
                      </a:endParaRPr>
                    </a:p>
                    <a:p>
                      <a:pPr lvl="0">
                        <a:buNone/>
                      </a:pPr>
                      <a:endParaRPr lang="en-US" sz="2000" kern="1200">
                        <a:solidFill>
                          <a:srgbClr val="3E5B91"/>
                        </a:solidFill>
                        <a:effectLst/>
                        <a:highlight>
                          <a:srgbClr val="FFFFFF"/>
                        </a:highlight>
                        <a:latin typeface="+mj-lt"/>
                        <a:ea typeface="+mn-ea"/>
                        <a:cs typeface="+mn-cs"/>
                      </a:endParaRPr>
                    </a:p>
                    <a:p>
                      <a:endParaRPr lang="en-US" sz="1600">
                        <a:solidFill>
                          <a:srgbClr val="3E5B91"/>
                        </a:solidFill>
                        <a:latin typeface="+mj-lt"/>
                      </a:endParaRPr>
                    </a:p>
                    <a:p>
                      <a:pPr lvl="0" algn="l">
                        <a:lnSpc>
                          <a:spcPct val="100000"/>
                        </a:lnSpc>
                        <a:spcBef>
                          <a:spcPts val="0"/>
                        </a:spcBef>
                        <a:spcAft>
                          <a:spcPts val="0"/>
                        </a:spcAft>
                        <a:buClr>
                          <a:srgbClr val="003C71"/>
                        </a:buClr>
                        <a:buAutoNum type="alphaUcPeriod"/>
                      </a:pPr>
                      <a:endParaRPr lang="en-US" sz="1100">
                        <a:solidFill>
                          <a:schemeClr val="accent1"/>
                        </a:solidFill>
                        <a:latin typeface="+mj-lt"/>
                      </a:endParaRPr>
                    </a:p>
                    <a:p>
                      <a:pPr lvl="0" algn="l">
                        <a:lnSpc>
                          <a:spcPct val="100000"/>
                        </a:lnSpc>
                        <a:spcBef>
                          <a:spcPts val="0"/>
                        </a:spcBef>
                        <a:spcAft>
                          <a:spcPts val="0"/>
                        </a:spcAft>
                        <a:buClr>
                          <a:srgbClr val="003C71"/>
                        </a:buClr>
                        <a:buAutoNum type="alphaUcPeriod"/>
                      </a:pPr>
                      <a:endParaRPr lang="en-US" sz="1400">
                        <a:solidFill>
                          <a:schemeClr val="accent1"/>
                        </a:solidFill>
                        <a:latin typeface="+mj-lt"/>
                      </a:endParaRPr>
                    </a:p>
                    <a:p>
                      <a:pPr marL="285750" lvl="0" indent="-285750" algn="l">
                        <a:lnSpc>
                          <a:spcPct val="100000"/>
                        </a:lnSpc>
                        <a:spcBef>
                          <a:spcPts val="0"/>
                        </a:spcBef>
                        <a:spcAft>
                          <a:spcPts val="0"/>
                        </a:spcAft>
                        <a:buClr>
                          <a:srgbClr val="003C71"/>
                        </a:buClr>
                        <a:buAutoNum type="alphaUcPeriod"/>
                      </a:pPr>
                      <a:endParaRPr lang="en-US" sz="1400">
                        <a:solidFill>
                          <a:schemeClr val="accent1"/>
                        </a:solidFill>
                        <a:latin typeface="+mj-lt"/>
                      </a:endParaRPr>
                    </a:p>
                    <a:p>
                      <a:pPr lvl="0" indent="0">
                        <a:spcBef>
                          <a:spcPts val="0"/>
                        </a:spcBef>
                        <a:spcAft>
                          <a:spcPts val="0"/>
                        </a:spcAft>
                        <a:buClr>
                          <a:srgbClr val="003C71"/>
                        </a:buClr>
                        <a:buNone/>
                      </a:pPr>
                      <a:endParaRPr lang="en-US" sz="1400">
                        <a:solidFill>
                          <a:schemeClr val="accent1"/>
                        </a:solidFill>
                        <a:latin typeface="+mj-lt"/>
                      </a:endParaRPr>
                    </a:p>
                    <a:p>
                      <a:pPr marL="52070" indent="-287020" rtl="0" fontAlgn="t">
                        <a:spcBef>
                          <a:spcPts val="0"/>
                        </a:spcBef>
                        <a:spcAft>
                          <a:spcPts val="0"/>
                        </a:spcAft>
                      </a:pPr>
                      <a:br>
                        <a:rPr lang="en-US" sz="1600" dirty="0">
                          <a:solidFill>
                            <a:srgbClr val="003C71"/>
                          </a:solidFill>
                          <a:effectLst/>
                          <a:highlight>
                            <a:srgbClr val="FFFFFF"/>
                          </a:highlight>
                          <a:latin typeface="+mj-lt"/>
                        </a:rPr>
                      </a:br>
                      <a:r>
                        <a:rPr lang="en-US" sz="1400" b="1" dirty="0">
                          <a:solidFill>
                            <a:schemeClr val="accent1"/>
                          </a:solidFill>
                          <a:effectLst/>
                          <a:highlight>
                            <a:srgbClr val="FFFFFF"/>
                          </a:highlight>
                          <a:latin typeface="+mj-lt"/>
                        </a:rPr>
                        <a:t> </a:t>
                      </a: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532290"/>
            <a:ext cx="11446479" cy="155367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342900" indent="-342900" fontAlgn="base">
              <a:lnSpc>
                <a:spcPct val="107000"/>
              </a:lnSpc>
              <a:buSzPts val="1000"/>
              <a:buFont typeface="Arial" pitchFamily="2" charset="2"/>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1.C</a:t>
            </a:r>
            <a:r>
              <a:rPr lang="en" sz="1600" b="1" kern="100">
                <a:solidFill>
                  <a:schemeClr val="bg1"/>
                </a:solidFill>
                <a:effectLst/>
                <a:latin typeface="+mj-lt"/>
                <a:ea typeface="Times New Roman" panose="02020603050405020304" pitchFamily="18" charset="0"/>
                <a:cs typeface="Times New Roman"/>
              </a:rPr>
              <a:t>. - 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12.6d</a:t>
            </a:r>
            <a:r>
              <a:rPr lang="en" sz="1600" b="1" kern="100">
                <a:solidFill>
                  <a:schemeClr val="bg1"/>
                </a:solidFill>
                <a:effectLst/>
                <a:latin typeface="+mj-lt"/>
                <a:ea typeface="Times New Roman" panose="02020603050405020304" pitchFamily="18" charset="0"/>
                <a:cs typeface="Times New Roman"/>
              </a:rPr>
              <a:t>. Develops flexibility in writing by producing shorter and longer pieces that adapt by audience and purpose when blending multiple forms of writing together.</a:t>
            </a:r>
            <a:r>
              <a:rPr lang="en" sz="1600" b="1" kern="100">
                <a:solidFill>
                  <a:schemeClr val="bg1"/>
                </a:solidFill>
                <a:latin typeface="+mj-lt"/>
                <a:ea typeface="Times New Roman" panose="02020603050405020304" pitchFamily="18" charset="0"/>
                <a:cs typeface="Times New Roman"/>
              </a:rPr>
              <a:t> </a:t>
            </a:r>
            <a:endParaRPr lang="en" sz="1400" b="1" kern="100">
              <a:solidFill>
                <a:schemeClr val="bg1"/>
              </a:solidFill>
              <a:effectLst/>
              <a:latin typeface="+mj-lt"/>
              <a:ea typeface="Calibri" panose="020F0502020204030204" pitchFamily="34" charset="0"/>
              <a:cs typeface="Times New Roman" panose="02020603050405020304" pitchFamily="18" charset="0"/>
            </a:endParaRPr>
          </a:p>
        </p:txBody>
      </p:sp>
      <p:pic>
        <p:nvPicPr>
          <p:cNvPr id="2" name="Audio Recording Apr 29, 2024 at 5:03:11 PM">
            <a:hlinkClick r:id="" action="ppaction://media"/>
            <a:extLst>
              <a:ext uri="{FF2B5EF4-FFF2-40B4-BE49-F238E27FC236}">
                <a16:creationId xmlns:a16="http://schemas.microsoft.com/office/drawing/2014/main" id="{53D436F1-F7D4-A8EC-5A32-766B38C34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5205343"/>
            <a:ext cx="812800" cy="812800"/>
          </a:xfrm>
          <a:prstGeom prst="rect">
            <a:avLst/>
          </a:prstGeom>
        </p:spPr>
      </p:pic>
    </p:spTree>
    <p:extLst>
      <p:ext uri="{BB962C8B-B14F-4D97-AF65-F5344CB8AC3E}">
        <p14:creationId xmlns:p14="http://schemas.microsoft.com/office/powerpoint/2010/main" val="23294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894296163"/>
              </p:ext>
            </p:extLst>
          </p:nvPr>
        </p:nvGraphicFramePr>
        <p:xfrm>
          <a:off x="386529" y="136525"/>
          <a:ext cx="11452080" cy="6126512"/>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9949">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9312">
                <a:tc>
                  <a:txBody>
                    <a:bodyPr/>
                    <a:lstStyle/>
                    <a:p>
                      <a:pPr lvl="0" algn="l">
                        <a:lnSpc>
                          <a:spcPct val="100000"/>
                        </a:lnSpc>
                        <a:spcBef>
                          <a:spcPts val="0"/>
                        </a:spcBef>
                        <a:spcAft>
                          <a:spcPts val="0"/>
                        </a:spcAft>
                        <a:buNone/>
                      </a:pPr>
                      <a:r>
                        <a:rPr lang="en-US" sz="1400" b="1" i="0" u="none" strike="noStrike" kern="1200" noProof="0" dirty="0">
                          <a:solidFill>
                            <a:srgbClr val="1A4480"/>
                          </a:solidFill>
                          <a:effectLst/>
                          <a:latin typeface="Georgia"/>
                        </a:rPr>
                        <a:t>12.6 The student will write in a variety of forms to include persuasive/argumentative</a:t>
                      </a:r>
                      <a:r>
                        <a:rPr lang="en-US" sz="1400" b="1" i="0" u="none" strike="sngStrike" kern="1200" noProof="0" dirty="0">
                          <a:solidFill>
                            <a:srgbClr val="1A4480"/>
                          </a:solidFill>
                          <a:effectLst/>
                          <a:latin typeface="Georgia"/>
                        </a:rPr>
                        <a:t> </a:t>
                      </a:r>
                      <a:r>
                        <a:rPr lang="en-US" sz="1400" b="1" i="0" u="none" strike="noStrike" kern="1200" noProof="0" dirty="0">
                          <a:solidFill>
                            <a:srgbClr val="1A4480"/>
                          </a:solidFill>
                          <a:effectLst/>
                          <a:latin typeface="Georgia"/>
                        </a:rPr>
                        <a:t>reflective, interpretive, and analytic with an emphasis on persuasion/argumentation. </a:t>
                      </a:r>
                      <a:endParaRPr lang="en-US" sz="1400" b="0" i="0" u="none" strike="noStrike" kern="1200" noProof="0" dirty="0">
                        <a:solidFill>
                          <a:srgbClr val="003C71"/>
                        </a:solidFill>
                        <a:effectLst/>
                        <a:latin typeface="Georgia"/>
                      </a:endParaRPr>
                    </a:p>
                    <a:p>
                      <a:pPr lvl="0" algn="l">
                        <a:lnSpc>
                          <a:spcPct val="100000"/>
                        </a:lnSpc>
                        <a:spcBef>
                          <a:spcPts val="0"/>
                        </a:spcBef>
                        <a:spcAft>
                          <a:spcPts val="0"/>
                        </a:spcAft>
                        <a:buNone/>
                      </a:pPr>
                      <a:endParaRPr lang="en-US" sz="1400" b="0" i="0" u="none" strike="noStrike" kern="1200" noProof="0">
                        <a:solidFill>
                          <a:srgbClr val="003C71"/>
                        </a:solidFill>
                        <a:effectLst/>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latin typeface="Georgia"/>
                        </a:rPr>
                        <a:t>a) Apply components of a recursive writing process for multiple purposes to create a focused, organized, and coherent piece of writing to address a specific audience and purpose.</a:t>
                      </a:r>
                      <a:endParaRPr lang="en-US" sz="14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latin typeface="Georgia"/>
                        </a:rPr>
                        <a:t>b) Produce arguments in writing that develop a thesis to demonstrate knowledgeable judgments, address counterclaims, and provide effective conclusions.</a:t>
                      </a:r>
                      <a:endParaRPr lang="en-US" sz="14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latin typeface="Georgia"/>
                        </a:rPr>
                        <a:t>c) Use a variety of rhetorical strategies to clarify and defend a position organizing claims, counterclaims, and evidence in a sustained and logical sequence. </a:t>
                      </a:r>
                      <a:endParaRPr lang="en-US" sz="14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latin typeface="Georgia"/>
                        </a:rPr>
                        <a:t>e) Adapt evidence, vocabulary, voice, and tone to audience, purpose, and situation. </a:t>
                      </a:r>
                      <a:endParaRPr lang="en-US" sz="14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400" b="0" i="0" u="none" strike="noStrike" kern="1200" noProof="0" dirty="0">
                          <a:solidFill>
                            <a:srgbClr val="3E5B91"/>
                          </a:solidFill>
                          <a:effectLst/>
                          <a:latin typeface="Georgia"/>
                        </a:rPr>
                        <a:t>f) Use words, phrases, clauses, and varied syntax to connect all parts of the argument creating cohesion from the information presented.</a:t>
                      </a:r>
                      <a:endParaRPr lang="en-US" sz="14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endParaRPr lang="en-US" sz="1400" b="0" i="0" u="none" strike="noStrike" kern="1200" noProof="0">
                        <a:solidFill>
                          <a:srgbClr val="3E5B91"/>
                        </a:solidFill>
                        <a:effectLst/>
                        <a:latin typeface="Georgia"/>
                      </a:endParaRPr>
                    </a:p>
                    <a:p>
                      <a:pPr lvl="0" algn="l">
                        <a:lnSpc>
                          <a:spcPct val="100000"/>
                        </a:lnSpc>
                        <a:spcBef>
                          <a:spcPts val="0"/>
                        </a:spcBef>
                        <a:spcAft>
                          <a:spcPts val="0"/>
                        </a:spcAft>
                        <a:buNone/>
                      </a:pPr>
                      <a:br>
                        <a:rPr lang="en-US" sz="1400" dirty="0">
                          <a:latin typeface="+mj-lt"/>
                        </a:rPr>
                      </a:br>
                      <a:endParaRPr lang="en-US" sz="2000" b="0" i="0" u="none" strike="noStrike" noProof="0" dirty="0">
                        <a:solidFill>
                          <a:srgbClr val="000000"/>
                        </a:solidFill>
                        <a:effectLst/>
                        <a:highlight>
                          <a:srgbClr val="FFFFFF"/>
                        </a:highlight>
                        <a:latin typeface="+mj-lt"/>
                      </a:endParaRPr>
                    </a:p>
                    <a:p>
                      <a:pPr fontAlgn="t"/>
                      <a:br>
                        <a:rPr lang="en-US" sz="1400" dirty="0">
                          <a:effectLst/>
                          <a:highlight>
                            <a:srgbClr val="FFFFFF"/>
                          </a:highlight>
                          <a:latin typeface="+mj-lt"/>
                        </a:rPr>
                      </a:br>
                      <a:endParaRPr lang="en-US" sz="1200"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800" b="1" i="0" u="none" strike="noStrike" kern="1200" noProof="0" dirty="0">
                          <a:solidFill>
                            <a:srgbClr val="000000"/>
                          </a:solidFill>
                          <a:effectLst/>
                          <a:highlight>
                            <a:srgbClr val="FFFFFF"/>
                          </a:highlight>
                          <a:latin typeface="Georgia"/>
                        </a:rPr>
                        <a:t>1</a:t>
                      </a:r>
                      <a:r>
                        <a:rPr lang="en-US" sz="1800" b="1" i="0" u="none" strike="noStrike" kern="1200" noProof="0" dirty="0">
                          <a:solidFill>
                            <a:srgbClr val="1A4480"/>
                          </a:solidFill>
                          <a:effectLst/>
                          <a:highlight>
                            <a:srgbClr val="FFFFFF"/>
                          </a:highlight>
                          <a:latin typeface="Georgia"/>
                        </a:rPr>
                        <a:t>2.W.2 Organization and Composition</a:t>
                      </a:r>
                      <a:endParaRPr lang="en-US" sz="1800" i="0" u="none" strike="noStrike" noProof="0" dirty="0">
                        <a:solidFill>
                          <a:srgbClr val="1A4480"/>
                        </a:solidFill>
                        <a:latin typeface="Georgia"/>
                      </a:endParaRPr>
                    </a:p>
                    <a:p>
                      <a:pPr marL="0" lvl="0" indent="0" algn="l">
                        <a:lnSpc>
                          <a:spcPct val="100000"/>
                        </a:lnSpc>
                        <a:spcBef>
                          <a:spcPts val="0"/>
                        </a:spcBef>
                        <a:spcAft>
                          <a:spcPts val="0"/>
                        </a:spcAft>
                        <a:buNone/>
                      </a:pPr>
                      <a:endParaRPr lang="en-US" sz="1800" b="1" i="0" u="none" strike="noStrike" kern="1200" noProof="0" dirty="0">
                        <a:solidFill>
                          <a:schemeClr val="dk1"/>
                        </a:solidFill>
                        <a:effectLst/>
                        <a:highlight>
                          <a:srgbClr val="FFFFFF"/>
                        </a:highlight>
                        <a:latin typeface="Georgia"/>
                      </a:endParaRPr>
                    </a:p>
                    <a:p>
                      <a:pPr marL="0" lvl="0" indent="0" algn="l">
                        <a:lnSpc>
                          <a:spcPct val="100000"/>
                        </a:lnSpc>
                        <a:spcBef>
                          <a:spcPts val="0"/>
                        </a:spcBef>
                        <a:spcAft>
                          <a:spcPts val="0"/>
                        </a:spcAft>
                        <a:buNone/>
                      </a:pPr>
                      <a:r>
                        <a:rPr lang="en-US" sz="1800" b="1" i="0" u="none" strike="noStrike" kern="1200" noProof="0" dirty="0">
                          <a:solidFill>
                            <a:schemeClr val="dk1"/>
                          </a:solidFill>
                          <a:effectLst/>
                          <a:highlight>
                            <a:srgbClr val="FFFFFF"/>
                          </a:highlight>
                          <a:latin typeface="Georgia"/>
                        </a:rPr>
                        <a:t>A. Plan and organize writing to address a specific audience and purpose using the writing process (planning, drafting, revising, editing). This includes:</a:t>
                      </a:r>
                      <a:endParaRPr lang="en-US" sz="1800" b="1" i="0" u="none" strike="noStrike" noProof="0" dirty="0">
                        <a:latin typeface="Georgia"/>
                      </a:endParaRPr>
                    </a:p>
                    <a:p>
                      <a:pPr marL="0" lvl="0" indent="0" algn="l">
                        <a:lnSpc>
                          <a:spcPct val="100000"/>
                        </a:lnSpc>
                        <a:spcBef>
                          <a:spcPts val="0"/>
                        </a:spcBef>
                        <a:spcAft>
                          <a:spcPts val="0"/>
                        </a:spcAft>
                        <a:buNone/>
                      </a:pPr>
                      <a:endParaRPr lang="en-US" sz="1800" b="0" i="0" u="none" strike="noStrike" kern="1200" noProof="0" dirty="0">
                        <a:solidFill>
                          <a:srgbClr val="3E5B91"/>
                        </a:solidFill>
                        <a:effectLst/>
                        <a:highlight>
                          <a:srgbClr val="FFFFFF"/>
                        </a:highlight>
                        <a:latin typeface="Georgia"/>
                      </a:endParaRPr>
                    </a:p>
                    <a:p>
                      <a:pPr marL="0" lvl="0" indent="0" algn="l">
                        <a:lnSpc>
                          <a:spcPct val="100000"/>
                        </a:lnSpc>
                        <a:spcBef>
                          <a:spcPts val="0"/>
                        </a:spcBef>
                        <a:spcAft>
                          <a:spcPts val="0"/>
                        </a:spcAft>
                        <a:buNone/>
                      </a:pPr>
                      <a:r>
                        <a:rPr lang="en-US" sz="1800" b="0" i="0" u="none" strike="noStrike" kern="1200" noProof="0" dirty="0" err="1">
                          <a:solidFill>
                            <a:srgbClr val="3E5B91"/>
                          </a:solidFill>
                          <a:effectLst/>
                          <a:highlight>
                            <a:srgbClr val="FFFFFF"/>
                          </a:highlight>
                          <a:latin typeface="Georgia"/>
                        </a:rPr>
                        <a:t>i</a:t>
                      </a:r>
                      <a:r>
                        <a:rPr lang="en-US" sz="1800" b="0" i="0" u="none" strike="noStrike" kern="1200" noProof="0" dirty="0">
                          <a:solidFill>
                            <a:srgbClr val="3E5B91"/>
                          </a:solidFill>
                          <a:effectLst/>
                          <a:highlight>
                            <a:srgbClr val="FFFFFF"/>
                          </a:highlight>
                          <a:latin typeface="Georgia"/>
                        </a:rPr>
                        <a:t>. Composing a thesis statement that clearly communicates the writer’s position or assertion.</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ii. Organizing claims, counterclaims, and evidence in a sustained and logical sequence to exhibit unity.</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800" b="0" i="0" u="none" strike="noStrike" kern="1200" noProof="0" dirty="0">
                          <a:solidFill>
                            <a:srgbClr val="3E5B91"/>
                          </a:solidFill>
                          <a:effectLst/>
                          <a:highlight>
                            <a:srgbClr val="FFFFFF"/>
                          </a:highlight>
                          <a:latin typeface="Georgia"/>
                        </a:rPr>
                        <a:t>iii. Selecting appropriate evidence from multiple texts to clarify ideas, illustrate a counterargument, and/or strengthen a thesis in writing.</a:t>
                      </a:r>
                      <a:endParaRPr lang="en-US" sz="1800" b="0" i="0" u="none" strike="noStrike" noProof="0" dirty="0">
                        <a:solidFill>
                          <a:srgbClr val="3E5B91"/>
                        </a:solidFill>
                        <a:latin typeface="Georgia"/>
                      </a:endParaRPr>
                    </a:p>
                    <a:p>
                      <a:pPr marL="0" lvl="0" indent="0" algn="l">
                        <a:lnSpc>
                          <a:spcPct val="100000"/>
                        </a:lnSpc>
                        <a:spcBef>
                          <a:spcPts val="0"/>
                        </a:spcBef>
                        <a:spcAft>
                          <a:spcPts val="0"/>
                        </a:spcAft>
                        <a:buNone/>
                      </a:pPr>
                      <a:endParaRPr lang="en-US" sz="1200" b="0" i="0" u="none" strike="noStrike" kern="1200" noProof="0">
                        <a:solidFill>
                          <a:srgbClr val="3E5B91"/>
                        </a:solidFill>
                        <a:effectLst/>
                        <a:highlight>
                          <a:srgbClr val="FFFFFF"/>
                        </a:highlight>
                        <a:latin typeface="Georgia"/>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89147" y="4621398"/>
            <a:ext cx="11446479" cy="1737293"/>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171450" indent="-171450" fontAlgn="base">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2.-Organizes </a:t>
            </a:r>
            <a:r>
              <a:rPr lang="en" sz="1600" b="1" kern="100">
                <a:solidFill>
                  <a:schemeClr val="bg1"/>
                </a:solidFill>
                <a:effectLst/>
                <a:latin typeface="+mj-lt"/>
                <a:ea typeface="Times New Roman" panose="02020603050405020304" pitchFamily="18" charset="0"/>
                <a:cs typeface="Times New Roman"/>
              </a:rPr>
              <a:t>the strands together that impact the recursive writing process of planning, drafting, revising, and editing.</a:t>
            </a:r>
            <a:r>
              <a:rPr lang="en-US" sz="1600" b="1" kern="100">
                <a:solidFill>
                  <a:schemeClr val="bg1"/>
                </a:solidFill>
                <a:effectLst/>
                <a:latin typeface="+mj-lt"/>
                <a:ea typeface="Times New Roman" panose="02020603050405020304" pitchFamily="18" charset="0"/>
                <a:cs typeface="Times New Roman"/>
              </a:rPr>
              <a:t> </a:t>
            </a:r>
            <a:endParaRPr lang="en-US" sz="16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.W.2</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A.i</a:t>
            </a:r>
            <a:r>
              <a:rPr lang="en" sz="1600" b="1" kern="100">
                <a:solidFill>
                  <a:schemeClr val="bg1"/>
                </a:solidFill>
                <a:latin typeface="+mj-lt"/>
                <a:ea typeface="Times New Roman" panose="02020603050405020304" pitchFamily="18" charset="0"/>
                <a:cs typeface="Times New Roman"/>
              </a:rPr>
              <a:t>. - </a:t>
            </a:r>
            <a:r>
              <a:rPr lang="en" sz="1600" b="1" kern="100">
                <a:solidFill>
                  <a:schemeClr val="bg1"/>
                </a:solidFill>
                <a:effectLst/>
                <a:latin typeface="+mj-lt"/>
                <a:ea typeface="Times New Roman" panose="02020603050405020304" pitchFamily="18" charset="0"/>
                <a:cs typeface="Times New Roman"/>
              </a:rPr>
              <a:t>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12.6b </a:t>
            </a:r>
            <a:r>
              <a:rPr lang="en" sz="1600" b="1" kern="100">
                <a:solidFill>
                  <a:schemeClr val="bg1"/>
                </a:solidFill>
                <a:effectLst/>
                <a:latin typeface="+mj-lt"/>
                <a:ea typeface="Times New Roman" panose="02020603050405020304" pitchFamily="18" charset="0"/>
                <a:cs typeface="Times New Roman"/>
              </a:rPr>
              <a:t>and </a:t>
            </a:r>
            <a:r>
              <a:rPr lang="en" sz="1600" b="1" kern="100">
                <a:solidFill>
                  <a:schemeClr val="bg1"/>
                </a:solidFill>
                <a:latin typeface="+mj-lt"/>
                <a:ea typeface="Times New Roman" panose="02020603050405020304" pitchFamily="18" charset="0"/>
                <a:cs typeface="Times New Roman"/>
              </a:rPr>
              <a:t>includes composing an assertion or a position</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.W.2</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A.ii</a:t>
            </a:r>
            <a:r>
              <a:rPr lang="en" sz="1600" b="1" kern="100">
                <a:solidFill>
                  <a:schemeClr val="bg1"/>
                </a:solidFill>
                <a:latin typeface="+mj-lt"/>
                <a:ea typeface="Times New Roman" panose="02020603050405020304" pitchFamily="18" charset="0"/>
                <a:cs typeface="Times New Roman"/>
              </a:rPr>
              <a:t>. - </a:t>
            </a:r>
            <a:r>
              <a:rPr lang="en" sz="1600" b="1" kern="100">
                <a:solidFill>
                  <a:schemeClr val="bg1"/>
                </a:solidFill>
                <a:effectLst/>
                <a:latin typeface="+mj-lt"/>
                <a:ea typeface="Times New Roman" panose="02020603050405020304" pitchFamily="18" charset="0"/>
                <a:cs typeface="Times New Roman"/>
              </a:rPr>
              <a:t>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12.6a, 12.6c, and 12.6f</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.W.2</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A</a:t>
            </a:r>
            <a:r>
              <a:rPr lang="en" sz="1600" b="1" kern="100">
                <a:solidFill>
                  <a:schemeClr val="bg1"/>
                </a:solidFill>
                <a:latin typeface="+mj-lt"/>
                <a:ea typeface="Times New Roman" panose="02020603050405020304" pitchFamily="18" charset="0"/>
                <a:cs typeface="Times New Roman"/>
              </a:rPr>
              <a:t>. </a:t>
            </a:r>
            <a:r>
              <a:rPr lang="en" sz="1600" b="1" kern="100">
                <a:solidFill>
                  <a:schemeClr val="bg1"/>
                </a:solidFill>
                <a:effectLst/>
                <a:latin typeface="+mj-lt"/>
                <a:ea typeface="Times New Roman" panose="02020603050405020304" pitchFamily="18" charset="0"/>
                <a:cs typeface="Times New Roman"/>
              </a:rPr>
              <a:t>iii. - 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12.6c </a:t>
            </a:r>
            <a:r>
              <a:rPr lang="en" sz="1600" b="1" kern="100">
                <a:solidFill>
                  <a:schemeClr val="bg1"/>
                </a:solidFill>
                <a:effectLst/>
                <a:latin typeface="+mj-lt"/>
                <a:ea typeface="Times New Roman" panose="02020603050405020304" pitchFamily="18" charset="0"/>
                <a:cs typeface="Times New Roman"/>
              </a:rPr>
              <a:t>and </a:t>
            </a:r>
            <a:r>
              <a:rPr lang="en" sz="1600" b="1" kern="100">
                <a:solidFill>
                  <a:schemeClr val="bg1"/>
                </a:solidFill>
                <a:latin typeface="+mj-lt"/>
                <a:ea typeface="Times New Roman" panose="02020603050405020304" pitchFamily="18" charset="0"/>
                <a:cs typeface="Times New Roman"/>
              </a:rPr>
              <a:t>12.6e</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endParaRPr lang="en-US" sz="1600" b="1" kern="100">
              <a:solidFill>
                <a:schemeClr val="bg1"/>
              </a:solidFill>
              <a:latin typeface="Georgia"/>
              <a:cs typeface="Times New Roman"/>
            </a:endParaRPr>
          </a:p>
          <a:p>
            <a:pPr marR="0" lvl="0">
              <a:lnSpc>
                <a:spcPct val="107000"/>
              </a:lnSpc>
              <a:spcBef>
                <a:spcPts val="0"/>
              </a:spcBef>
              <a:spcAft>
                <a:spcPts val="0"/>
              </a:spcAft>
              <a:buSzPts val="1000"/>
              <a:tabLst>
                <a:tab pos="457200" algn="l"/>
              </a:tabLst>
            </a:pP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p:txBody>
      </p:sp>
      <p:pic>
        <p:nvPicPr>
          <p:cNvPr id="2" name="Audio Recording Apr 29, 2024 at 5:06:30 PM">
            <a:hlinkClick r:id="" action="ppaction://media"/>
            <a:extLst>
              <a:ext uri="{FF2B5EF4-FFF2-40B4-BE49-F238E27FC236}">
                <a16:creationId xmlns:a16="http://schemas.microsoft.com/office/drawing/2014/main" id="{56A478EA-A8DC-BD21-4BB7-736C7AE2C4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5115" y="5479842"/>
            <a:ext cx="812800" cy="812800"/>
          </a:xfrm>
          <a:prstGeom prst="rect">
            <a:avLst/>
          </a:prstGeom>
        </p:spPr>
      </p:pic>
    </p:spTree>
    <p:extLst>
      <p:ext uri="{BB962C8B-B14F-4D97-AF65-F5344CB8AC3E}">
        <p14:creationId xmlns:p14="http://schemas.microsoft.com/office/powerpoint/2010/main" val="41941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32</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503704702"/>
              </p:ext>
            </p:extLst>
          </p:nvPr>
        </p:nvGraphicFramePr>
        <p:xfrm>
          <a:off x="386529" y="136525"/>
          <a:ext cx="11452080" cy="6126512"/>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9949">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9312">
                <a:tc>
                  <a:txBody>
                    <a:bodyPr/>
                    <a:lstStyle/>
                    <a:p>
                      <a:pPr lvl="0" algn="l">
                        <a:lnSpc>
                          <a:spcPct val="100000"/>
                        </a:lnSpc>
                        <a:spcBef>
                          <a:spcPts val="0"/>
                        </a:spcBef>
                        <a:spcAft>
                          <a:spcPts val="0"/>
                        </a:spcAft>
                        <a:buNone/>
                      </a:pPr>
                      <a:r>
                        <a:rPr lang="en-US" sz="1600" b="1" i="0" u="none" strike="noStrike" kern="1200" noProof="0" dirty="0">
                          <a:solidFill>
                            <a:srgbClr val="1A4480"/>
                          </a:solidFill>
                          <a:effectLst/>
                          <a:latin typeface="Georgia"/>
                        </a:rPr>
                        <a:t>12.6 The student will write in a variety of forms to include persuasive/argumentative</a:t>
                      </a:r>
                      <a:r>
                        <a:rPr lang="en-US" sz="1600" b="1" i="0" u="none" strike="sngStrike" kern="1200" noProof="0" dirty="0">
                          <a:solidFill>
                            <a:srgbClr val="1A4480"/>
                          </a:solidFill>
                          <a:effectLst/>
                          <a:latin typeface="Georgia"/>
                        </a:rPr>
                        <a:t> </a:t>
                      </a:r>
                      <a:r>
                        <a:rPr lang="en-US" sz="1600" b="1" i="0" u="none" strike="noStrike" kern="1200" noProof="0" dirty="0">
                          <a:solidFill>
                            <a:srgbClr val="1A4480"/>
                          </a:solidFill>
                          <a:effectLst/>
                          <a:latin typeface="Georgia"/>
                        </a:rPr>
                        <a:t>reflective, interpretive, and analytic with an emphasis on persuasion/argumentation. </a:t>
                      </a:r>
                      <a:endParaRPr lang="en-US" sz="1600" b="0" i="0" u="none" strike="noStrike" kern="1200" noProof="0" dirty="0">
                        <a:solidFill>
                          <a:srgbClr val="003C71"/>
                        </a:solidFill>
                        <a:effectLst/>
                        <a:latin typeface="Georgia"/>
                      </a:endParaRPr>
                    </a:p>
                    <a:p>
                      <a:pPr lvl="0" algn="l">
                        <a:lnSpc>
                          <a:spcPct val="100000"/>
                        </a:lnSpc>
                        <a:spcBef>
                          <a:spcPts val="0"/>
                        </a:spcBef>
                        <a:spcAft>
                          <a:spcPts val="0"/>
                        </a:spcAft>
                        <a:buNone/>
                      </a:pPr>
                      <a:endParaRPr lang="en-US" sz="1600" b="0" i="0" u="none" strike="noStrike" kern="1200" noProof="0">
                        <a:solidFill>
                          <a:srgbClr val="003C71"/>
                        </a:solidFill>
                        <a:effectLst/>
                      </a:endParaRPr>
                    </a:p>
                    <a:p>
                      <a:pPr marL="0" lvl="0" indent="0" algn="l">
                        <a:lnSpc>
                          <a:spcPct val="100000"/>
                        </a:lnSpc>
                        <a:spcBef>
                          <a:spcPts val="0"/>
                        </a:spcBef>
                        <a:spcAft>
                          <a:spcPts val="0"/>
                        </a:spcAft>
                        <a:buNone/>
                      </a:pPr>
                      <a:r>
                        <a:rPr lang="en-US" sz="1500" b="0" i="0" u="none" strike="noStrike" kern="1200" noProof="0" dirty="0">
                          <a:solidFill>
                            <a:srgbClr val="3E5B91"/>
                          </a:solidFill>
                          <a:effectLst/>
                          <a:latin typeface="Georgia"/>
                        </a:rPr>
                        <a:t>d) Blend multiple forms of writing including embedding a narrative to produce effective essays. </a:t>
                      </a:r>
                      <a:endParaRPr lang="en-US" sz="15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500" b="0" i="0" u="none" strike="noStrike" kern="1200" noProof="0" dirty="0">
                          <a:solidFill>
                            <a:srgbClr val="3E5B91"/>
                          </a:solidFill>
                          <a:effectLst/>
                          <a:latin typeface="Georgia"/>
                        </a:rPr>
                        <a:t>e) Adapt evidence, vocabulary, voice, and tone to audience, purpose, and situation. </a:t>
                      </a:r>
                      <a:endParaRPr lang="en-US" sz="15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500" b="0" i="0" u="none" strike="noStrike" kern="1200" noProof="0" dirty="0">
                          <a:solidFill>
                            <a:srgbClr val="3E5B91"/>
                          </a:solidFill>
                          <a:effectLst/>
                          <a:latin typeface="Georgia"/>
                        </a:rPr>
                        <a:t>f) Use words, phrases, clauses, and varied syntax to connect all parts of the argument creating cohesion from the information presented.</a:t>
                      </a:r>
                      <a:endParaRPr lang="en-US" sz="15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500" b="0" i="0" u="none" strike="noStrike" kern="1200" noProof="0" dirty="0">
                          <a:solidFill>
                            <a:srgbClr val="3E5B91"/>
                          </a:solidFill>
                          <a:effectLst/>
                          <a:latin typeface="Georgia"/>
                        </a:rPr>
                        <a:t>g) Revise writing for clarity of content, depth of information, and technique of presentation.      </a:t>
                      </a:r>
                      <a:endParaRPr lang="en-US" sz="15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r>
                        <a:rPr lang="en-US" sz="1500" b="0" i="0" u="none" strike="noStrike" kern="1200" noProof="0" dirty="0">
                          <a:solidFill>
                            <a:srgbClr val="3E5B91"/>
                          </a:solidFill>
                          <a:effectLst/>
                          <a:latin typeface="Georgia"/>
                        </a:rPr>
                        <a:t>h) Write and revise to a standard acceptable both in the workplace and in postsecondary education.</a:t>
                      </a:r>
                      <a:endParaRPr lang="en-US" sz="1500" b="0" i="0" u="none" strike="noStrike" kern="1200" noProof="0" dirty="0">
                        <a:solidFill>
                          <a:srgbClr val="003C71"/>
                        </a:solidFill>
                        <a:effectLst/>
                        <a:latin typeface="Georgia"/>
                      </a:endParaRPr>
                    </a:p>
                    <a:p>
                      <a:pPr marL="0" lvl="0" indent="0" algn="l">
                        <a:lnSpc>
                          <a:spcPct val="100000"/>
                        </a:lnSpc>
                        <a:spcBef>
                          <a:spcPts val="0"/>
                        </a:spcBef>
                        <a:spcAft>
                          <a:spcPts val="0"/>
                        </a:spcAft>
                        <a:buNone/>
                      </a:pPr>
                      <a:endParaRPr lang="en-US" sz="1600" b="0" i="0" u="none" strike="noStrike" kern="1200" noProof="0">
                        <a:solidFill>
                          <a:srgbClr val="3E5B91"/>
                        </a:solidFill>
                        <a:effectLst/>
                        <a:latin typeface="Georgia"/>
                      </a:endParaRPr>
                    </a:p>
                    <a:p>
                      <a:pPr lvl="0" algn="l">
                        <a:lnSpc>
                          <a:spcPct val="100000"/>
                        </a:lnSpc>
                        <a:spcBef>
                          <a:spcPts val="0"/>
                        </a:spcBef>
                        <a:spcAft>
                          <a:spcPts val="0"/>
                        </a:spcAft>
                        <a:buNone/>
                      </a:pPr>
                      <a:br>
                        <a:rPr lang="en-US" sz="1400" dirty="0">
                          <a:latin typeface="+mj-lt"/>
                        </a:rPr>
                      </a:br>
                      <a:endParaRPr lang="en-US" sz="2000" b="0" i="0" u="none" strike="noStrike" noProof="0" dirty="0">
                        <a:solidFill>
                          <a:srgbClr val="000000"/>
                        </a:solidFill>
                        <a:effectLst/>
                        <a:highlight>
                          <a:srgbClr val="FFFFFF"/>
                        </a:highlight>
                        <a:latin typeface="+mj-lt"/>
                      </a:endParaRPr>
                    </a:p>
                    <a:p>
                      <a:pPr fontAlgn="t"/>
                      <a:br>
                        <a:rPr lang="en-US" sz="1400" dirty="0">
                          <a:effectLst/>
                          <a:highlight>
                            <a:srgbClr val="FFFFFF"/>
                          </a:highlight>
                          <a:latin typeface="+mj-lt"/>
                        </a:rPr>
                      </a:br>
                      <a:endParaRPr lang="en-US" sz="1200"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kern="1200" noProof="0" dirty="0">
                          <a:solidFill>
                            <a:srgbClr val="000000"/>
                          </a:solidFill>
                          <a:effectLst/>
                          <a:highlight>
                            <a:srgbClr val="FFFFFF"/>
                          </a:highlight>
                          <a:latin typeface="Georgia"/>
                        </a:rPr>
                        <a:t>1</a:t>
                      </a:r>
                      <a:r>
                        <a:rPr lang="en-US" sz="1600" b="1" i="0" u="none" strike="noStrike" kern="1200" noProof="0" dirty="0">
                          <a:solidFill>
                            <a:srgbClr val="1A4480"/>
                          </a:solidFill>
                          <a:effectLst/>
                          <a:highlight>
                            <a:srgbClr val="FFFFFF"/>
                          </a:highlight>
                          <a:latin typeface="Georgia"/>
                        </a:rPr>
                        <a:t>2.W.2 Organization and Composition</a:t>
                      </a:r>
                      <a:endParaRPr lang="en-US" sz="1600" i="0" u="none" strike="noStrike" noProof="0" dirty="0">
                        <a:solidFill>
                          <a:srgbClr val="1A4480"/>
                        </a:solidFill>
                        <a:latin typeface="Georgia"/>
                      </a:endParaRPr>
                    </a:p>
                    <a:p>
                      <a:pPr lvl="0" algn="l">
                        <a:lnSpc>
                          <a:spcPct val="100000"/>
                        </a:lnSpc>
                        <a:spcBef>
                          <a:spcPts val="0"/>
                        </a:spcBef>
                        <a:spcAft>
                          <a:spcPts val="0"/>
                        </a:spcAft>
                        <a:buNone/>
                      </a:pPr>
                      <a:endParaRPr lang="en-US" sz="16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600" b="1" i="0" u="none" strike="noStrike" kern="1200" noProof="0" dirty="0">
                          <a:solidFill>
                            <a:schemeClr val="dk1"/>
                          </a:solidFill>
                          <a:effectLst/>
                          <a:highlight>
                            <a:srgbClr val="FFFFFF"/>
                          </a:highlight>
                          <a:latin typeface="Georgia"/>
                        </a:rPr>
                        <a:t>A. Plan and organize writing to address a specific audience and purpose using the writing process (planning, drafting, revising, editing). This includes:</a:t>
                      </a:r>
                      <a:endParaRPr lang="en-US" sz="1600" b="1" i="0" u="none" strike="noStrike" noProof="0" dirty="0">
                        <a:latin typeface="Georgia"/>
                      </a:endParaRPr>
                    </a:p>
                    <a:p>
                      <a:pPr marL="0" lvl="0" indent="0" algn="l">
                        <a:lnSpc>
                          <a:spcPct val="100000"/>
                        </a:lnSpc>
                        <a:spcBef>
                          <a:spcPts val="0"/>
                        </a:spcBef>
                        <a:spcAft>
                          <a:spcPts val="0"/>
                        </a:spcAft>
                        <a:buNone/>
                      </a:pPr>
                      <a:endParaRPr lang="en-US" sz="1600" b="0" i="0" u="none" strike="noStrike" kern="1200" noProof="0">
                        <a:solidFill>
                          <a:srgbClr val="3E5B91"/>
                        </a:solidFill>
                        <a:effectLst/>
                        <a:highlight>
                          <a:srgbClr val="FFFFFF"/>
                        </a:highlight>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iv. Contextualizing evidence from sources effectively with proper introduction and thorough explanation and appropriate citation.</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v. Embedding narrative techniques and organizing information logically and effectively to guide the audience from one idea to another with transitional words and phrases.</a:t>
                      </a:r>
                      <a:endParaRPr lang="en-US" sz="16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600" b="0" i="0" u="none" strike="noStrike" kern="1200" noProof="0" dirty="0">
                          <a:solidFill>
                            <a:srgbClr val="3E5B91"/>
                          </a:solidFill>
                          <a:effectLst/>
                          <a:highlight>
                            <a:srgbClr val="FFFFFF"/>
                          </a:highlight>
                          <a:latin typeface="Georgia"/>
                        </a:rPr>
                        <a:t>vi. Elaborating ideas clearly and effectively through syntactic structure, subordination of ideas, sensory/concrete details, diction, and purposeful word choice.</a:t>
                      </a:r>
                      <a:endParaRPr lang="en-US" sz="1600" b="0" i="0" u="none" strike="noStrike" noProof="0" dirty="0">
                        <a:solidFill>
                          <a:srgbClr val="3E5B91"/>
                        </a:solidFill>
                        <a:latin typeface="Georgia"/>
                      </a:endParaRPr>
                    </a:p>
                    <a:p>
                      <a:pPr lvl="0">
                        <a:buNone/>
                      </a:pPr>
                      <a:endParaRPr lang="en-US" sz="1800" b="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89147" y="4482108"/>
            <a:ext cx="11446479" cy="1876582"/>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2.A</a:t>
            </a:r>
            <a:r>
              <a:rPr lang="en" sz="1600" b="1" kern="100">
                <a:solidFill>
                  <a:schemeClr val="bg1"/>
                </a:solidFill>
                <a:effectLst/>
                <a:latin typeface="+mj-lt"/>
                <a:ea typeface="Times New Roman" panose="02020603050405020304" pitchFamily="18" charset="0"/>
                <a:cs typeface="Times New Roman"/>
              </a:rPr>
              <a:t>.iv</a:t>
            </a:r>
            <a:r>
              <a:rPr lang="en" sz="1600" b="1" kern="100">
                <a:solidFill>
                  <a:schemeClr val="bg1"/>
                </a:solidFill>
                <a:latin typeface="+mj-lt"/>
                <a:ea typeface="Times New Roman" panose="02020603050405020304" pitchFamily="18" charset="0"/>
                <a:cs typeface="Times New Roman"/>
              </a:rPr>
              <a:t>.- Aligns with 2017 12.6e.</a:t>
            </a:r>
            <a:r>
              <a:rPr lang="en-US" sz="1600" b="1" kern="100">
                <a:solidFill>
                  <a:schemeClr val="bg1"/>
                </a:solidFill>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12.W.2.A.v</a:t>
            </a:r>
            <a:r>
              <a:rPr lang="en" sz="1600" b="1" kern="100">
                <a:solidFill>
                  <a:schemeClr val="bg1"/>
                </a:solidFill>
                <a:effectLst/>
                <a:latin typeface="+mj-lt"/>
                <a:ea typeface="Times New Roman" panose="02020603050405020304" pitchFamily="18" charset="0"/>
                <a:cs typeface="Times New Roman"/>
              </a:rPr>
              <a:t>. - Aligns </a:t>
            </a:r>
            <a:r>
              <a:rPr lang="en" sz="1600" b="1" kern="100">
                <a:solidFill>
                  <a:schemeClr val="bg1"/>
                </a:solidFill>
                <a:latin typeface="+mj-lt"/>
                <a:ea typeface="Times New Roman" panose="02020603050405020304" pitchFamily="18" charset="0"/>
                <a:cs typeface="Times New Roman"/>
              </a:rPr>
              <a:t>with 12.6d</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.W.2</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A.</a:t>
            </a:r>
            <a:r>
              <a:rPr lang="en" sz="1600" b="1" kern="100">
                <a:solidFill>
                  <a:schemeClr val="bg1"/>
                </a:solidFill>
                <a:latin typeface="+mj-lt"/>
                <a:ea typeface="Times New Roman" panose="02020603050405020304" pitchFamily="18" charset="0"/>
                <a:cs typeface="Times New Roman"/>
              </a:rPr>
              <a:t>vi</a:t>
            </a:r>
            <a:r>
              <a:rPr lang="en" sz="1600" b="1" kern="100">
                <a:solidFill>
                  <a:schemeClr val="bg1"/>
                </a:solidFill>
                <a:effectLst/>
                <a:latin typeface="+mj-lt"/>
                <a:ea typeface="Times New Roman" panose="02020603050405020304" pitchFamily="18" charset="0"/>
                <a:cs typeface="Times New Roman"/>
              </a:rPr>
              <a:t>. -</a:t>
            </a:r>
            <a:r>
              <a:rPr lang="en" sz="1600" b="1" kern="100">
                <a:solidFill>
                  <a:schemeClr val="bg1"/>
                </a:solidFill>
                <a:latin typeface="+mj-lt"/>
                <a:ea typeface="Times New Roman" panose="02020603050405020304" pitchFamily="18" charset="0"/>
                <a:cs typeface="Times New Roman"/>
              </a:rPr>
              <a:t> </a:t>
            </a:r>
            <a:r>
              <a:rPr lang="en" sz="1600" b="1" kern="100">
                <a:solidFill>
                  <a:schemeClr val="bg1"/>
                </a:solidFill>
                <a:effectLst/>
                <a:latin typeface="+mj-lt"/>
                <a:ea typeface="Times New Roman" panose="02020603050405020304" pitchFamily="18" charset="0"/>
                <a:cs typeface="Times New Roman"/>
              </a:rPr>
              <a:t>Aligns </a:t>
            </a:r>
            <a:r>
              <a:rPr lang="en" sz="1600" b="1" kern="100">
                <a:solidFill>
                  <a:schemeClr val="bg1"/>
                </a:solidFill>
                <a:latin typeface="+mj-lt"/>
                <a:ea typeface="Times New Roman" panose="02020603050405020304" pitchFamily="18" charset="0"/>
                <a:cs typeface="Times New Roman"/>
              </a:rPr>
              <a:t>with 12.6e, 12.6f, and 12.6g. Clarifies how </a:t>
            </a:r>
            <a:r>
              <a:rPr lang="en" sz="1600" b="1" kern="100">
                <a:solidFill>
                  <a:schemeClr val="bg1"/>
                </a:solidFill>
                <a:effectLst/>
                <a:latin typeface="+mj-lt"/>
                <a:ea typeface="Times New Roman" panose="02020603050405020304" pitchFamily="18" charset="0"/>
                <a:cs typeface="Times New Roman"/>
              </a:rPr>
              <a:t>to </a:t>
            </a:r>
            <a:r>
              <a:rPr lang="en" sz="1600" b="1" kern="100">
                <a:solidFill>
                  <a:schemeClr val="bg1"/>
                </a:solidFill>
                <a:latin typeface="+mj-lt"/>
                <a:ea typeface="Times New Roman" panose="02020603050405020304" pitchFamily="18" charset="0"/>
                <a:cs typeface="Times New Roman"/>
              </a:rPr>
              <a:t>elaborate ideas clearly and effectively when writing</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R="0" lvl="0">
              <a:lnSpc>
                <a:spcPct val="107000"/>
              </a:lnSpc>
              <a:spcBef>
                <a:spcPts val="0"/>
              </a:spcBef>
              <a:spcAft>
                <a:spcPts val="0"/>
              </a:spcAft>
              <a:buSzPts val="1000"/>
              <a:tabLst>
                <a:tab pos="457200" algn="l"/>
              </a:tabLst>
            </a:pP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p:txBody>
      </p:sp>
      <p:pic>
        <p:nvPicPr>
          <p:cNvPr id="2" name="Audio Recording Apr 29, 2024 at 5:08:18 PM">
            <a:hlinkClick r:id="" action="ppaction://media"/>
            <a:extLst>
              <a:ext uri="{FF2B5EF4-FFF2-40B4-BE49-F238E27FC236}">
                <a16:creationId xmlns:a16="http://schemas.microsoft.com/office/drawing/2014/main" id="{E3E67451-1304-97B5-E042-AB002A6B4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0053" y="5496894"/>
            <a:ext cx="812800" cy="812800"/>
          </a:xfrm>
          <a:prstGeom prst="rect">
            <a:avLst/>
          </a:prstGeom>
        </p:spPr>
      </p:pic>
    </p:spTree>
    <p:extLst>
      <p:ext uri="{BB962C8B-B14F-4D97-AF65-F5344CB8AC3E}">
        <p14:creationId xmlns:p14="http://schemas.microsoft.com/office/powerpoint/2010/main" val="3161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293260921"/>
              </p:ext>
            </p:extLst>
          </p:nvPr>
        </p:nvGraphicFramePr>
        <p:xfrm>
          <a:off x="353391" y="265043"/>
          <a:ext cx="11452080" cy="585235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99641">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95153">
                <a:tc>
                  <a:txBody>
                    <a:bodyPr/>
                    <a:lstStyle/>
                    <a:p>
                      <a:pPr lvl="0" algn="l">
                        <a:lnSpc>
                          <a:spcPct val="100000"/>
                        </a:lnSpc>
                        <a:spcBef>
                          <a:spcPts val="0"/>
                        </a:spcBef>
                        <a:spcAft>
                          <a:spcPts val="0"/>
                        </a:spcAft>
                        <a:buNone/>
                      </a:pPr>
                      <a:r>
                        <a:rPr lang="en-US" sz="1600" b="1" i="0" u="none" strike="noStrike" kern="1200" noProof="0">
                          <a:solidFill>
                            <a:srgbClr val="1A4480"/>
                          </a:solidFill>
                          <a:effectLst/>
                          <a:latin typeface="Georgia"/>
                        </a:rPr>
                        <a:t>12.6 The student will write in a variety of forms to include persuasive/argumentative</a:t>
                      </a:r>
                      <a:r>
                        <a:rPr lang="en-US" sz="1600" b="1" i="0" u="none" strike="sngStrike" kern="1200" noProof="0">
                          <a:solidFill>
                            <a:srgbClr val="1A4480"/>
                          </a:solidFill>
                          <a:effectLst/>
                          <a:latin typeface="Georgia"/>
                        </a:rPr>
                        <a:t> </a:t>
                      </a:r>
                      <a:r>
                        <a:rPr lang="en-US" sz="1600" b="1" i="0" u="none" strike="noStrike" kern="1200" noProof="0">
                          <a:solidFill>
                            <a:srgbClr val="1A4480"/>
                          </a:solidFill>
                          <a:effectLst/>
                          <a:latin typeface="Georgia"/>
                        </a:rPr>
                        <a:t>reflective, interpretive, and analytic with an emphasis on persuasion/argumentation. </a:t>
                      </a:r>
                      <a:endParaRPr lang="en-US" sz="1600" b="0" i="0" u="none" strike="noStrike" kern="1200" noProof="0">
                        <a:solidFill>
                          <a:srgbClr val="003C71"/>
                        </a:solidFill>
                        <a:effectLst/>
                        <a:latin typeface="Georgia"/>
                      </a:endParaRPr>
                    </a:p>
                    <a:p>
                      <a:pPr lvl="0" algn="l">
                        <a:lnSpc>
                          <a:spcPct val="100000"/>
                        </a:lnSpc>
                        <a:spcBef>
                          <a:spcPts val="0"/>
                        </a:spcBef>
                        <a:spcAft>
                          <a:spcPts val="0"/>
                        </a:spcAft>
                        <a:buNone/>
                      </a:pPr>
                      <a:endParaRPr lang="en-US" sz="1600" b="0" i="0" u="none" strike="noStrike" kern="1200" noProof="0">
                        <a:solidFill>
                          <a:srgbClr val="003C71"/>
                        </a:solidFill>
                        <a:effectLst/>
                        <a:latin typeface="Georgia"/>
                      </a:endParaRPr>
                    </a:p>
                    <a:p>
                      <a:pPr marL="0" lvl="0" indent="0" algn="l">
                        <a:lnSpc>
                          <a:spcPct val="100000"/>
                        </a:lnSpc>
                        <a:spcBef>
                          <a:spcPts val="0"/>
                        </a:spcBef>
                        <a:spcAft>
                          <a:spcPts val="0"/>
                        </a:spcAft>
                        <a:buNone/>
                      </a:pPr>
                      <a:r>
                        <a:rPr lang="en-US" sz="1600" b="0" i="0" u="none" strike="noStrike" kern="1200" noProof="0">
                          <a:solidFill>
                            <a:srgbClr val="3E5B91"/>
                          </a:solidFill>
                          <a:effectLst/>
                          <a:latin typeface="Georgia"/>
                        </a:rPr>
                        <a:t>g) Revise writing for clarity of content, depth of information, and technique of presentation.      </a:t>
                      </a:r>
                      <a:endParaRPr lang="en-US" sz="1600" b="0" i="0" u="none" strike="noStrike" kern="1200" noProof="0">
                        <a:solidFill>
                          <a:srgbClr val="003C71"/>
                        </a:solidFill>
                        <a:effectLst/>
                        <a:latin typeface="Georgia"/>
                      </a:endParaRPr>
                    </a:p>
                    <a:p>
                      <a:pPr marL="0" lvl="0" indent="0" algn="l">
                        <a:lnSpc>
                          <a:spcPct val="100000"/>
                        </a:lnSpc>
                        <a:spcBef>
                          <a:spcPts val="0"/>
                        </a:spcBef>
                        <a:spcAft>
                          <a:spcPts val="0"/>
                        </a:spcAft>
                        <a:buNone/>
                      </a:pPr>
                      <a:r>
                        <a:rPr lang="en-US" sz="1600" b="0" i="0" u="none" strike="noStrike" kern="1200" noProof="0">
                          <a:solidFill>
                            <a:srgbClr val="3E5B91"/>
                          </a:solidFill>
                          <a:effectLst/>
                          <a:latin typeface="Georgia"/>
                        </a:rPr>
                        <a:t>h) Write and revise to a standard acceptable both in the workplace and in postsecondary education.</a:t>
                      </a:r>
                      <a:endParaRPr lang="en-US" sz="1600" b="0" i="0" u="none" strike="noStrike" kern="1200" noProof="0">
                        <a:solidFill>
                          <a:srgbClr val="003C71"/>
                        </a:solidFill>
                        <a:effectLst/>
                        <a:latin typeface="Georgia"/>
                      </a:endParaRPr>
                    </a:p>
                    <a:p>
                      <a:pPr marL="0" lvl="0" indent="0" algn="l">
                        <a:lnSpc>
                          <a:spcPct val="100000"/>
                        </a:lnSpc>
                        <a:spcBef>
                          <a:spcPts val="0"/>
                        </a:spcBef>
                        <a:spcAft>
                          <a:spcPts val="0"/>
                        </a:spcAft>
                        <a:buNone/>
                      </a:pPr>
                      <a:endParaRPr lang="en-US" sz="1100" b="1" i="0" u="none" strike="noStrike" kern="1200" noProof="0">
                        <a:solidFill>
                          <a:srgbClr val="3E5B91"/>
                        </a:solidFill>
                        <a:effectLst/>
                        <a:latin typeface="Georgia"/>
                      </a:endParaRPr>
                    </a:p>
                    <a:p>
                      <a:pPr lvl="0">
                        <a:buNone/>
                      </a:pPr>
                      <a:r>
                        <a:rPr lang="en-US" sz="1600" b="1" i="0" u="none" strike="noStrike" noProof="0">
                          <a:solidFill>
                            <a:schemeClr val="accent1"/>
                          </a:solidFill>
                          <a:effectLst/>
                          <a:highlight>
                            <a:srgbClr val="FFFFFF"/>
                          </a:highlight>
                          <a:latin typeface="Georgia"/>
                        </a:rPr>
                        <a:t>12.7   The student will self- and peer-edit writing for Standard English.</a:t>
                      </a:r>
                    </a:p>
                    <a:p>
                      <a:pPr marL="0" lvl="0" indent="0" algn="l">
                        <a:lnSpc>
                          <a:spcPct val="100000"/>
                        </a:lnSpc>
                        <a:spcBef>
                          <a:spcPts val="0"/>
                        </a:spcBef>
                        <a:spcAft>
                          <a:spcPts val="0"/>
                        </a:spcAft>
                        <a:buNone/>
                      </a:pPr>
                      <a:r>
                        <a:rPr lang="en-US" sz="1600" b="0" i="0" u="none" strike="noStrike" noProof="0">
                          <a:solidFill>
                            <a:srgbClr val="3E5B91"/>
                          </a:solidFill>
                          <a:effectLst/>
                          <a:highlight>
                            <a:srgbClr val="FFFFFF"/>
                          </a:highlight>
                          <a:latin typeface="Georgia"/>
                        </a:rPr>
                        <a:t>b) Edit, proofread, and prepare writing for intended audience and purpose. </a:t>
                      </a:r>
                      <a:endParaRPr lang="en-US" sz="1600">
                        <a:solidFill>
                          <a:srgbClr val="3E5B91"/>
                        </a:solidFill>
                        <a:latin typeface="Georgia"/>
                      </a:endParaRPr>
                    </a:p>
                    <a:p>
                      <a:pPr lvl="0">
                        <a:buNone/>
                      </a:pPr>
                      <a:endParaRPr lang="en-US" sz="1400" b="0" i="0" u="none" strike="noStrike" noProof="0">
                        <a:solidFill>
                          <a:schemeClr val="accent1"/>
                        </a:solidFill>
                        <a:effectLst/>
                        <a:highlight>
                          <a:srgbClr val="FFFFFF"/>
                        </a:highlight>
                        <a:latin typeface="Times New Roman"/>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r>
                        <a:rPr lang="en-US" sz="2400" b="1" kern="1200">
                          <a:solidFill>
                            <a:schemeClr val="dk1"/>
                          </a:solidFill>
                          <a:effectLst/>
                          <a:highlight>
                            <a:srgbClr val="FFFFFF"/>
                          </a:highlight>
                          <a:latin typeface="+mj-lt"/>
                          <a:ea typeface="+mn-ea"/>
                          <a:cs typeface="+mn-cs"/>
                        </a:rPr>
                        <a:t>11.W.3 Usage and Mechanics</a:t>
                      </a:r>
                      <a:endParaRPr lang="en-US" sz="2400" kern="1200">
                        <a:solidFill>
                          <a:schemeClr val="dk1"/>
                        </a:solidFill>
                        <a:effectLst/>
                        <a:highlight>
                          <a:srgbClr val="FFFFFF"/>
                        </a:highlight>
                        <a:latin typeface="+mj-lt"/>
                        <a:ea typeface="+mn-ea"/>
                        <a:cs typeface="+mn-cs"/>
                      </a:endParaRPr>
                    </a:p>
                    <a:p>
                      <a:pPr lvl="0" algn="l">
                        <a:lnSpc>
                          <a:spcPct val="100000"/>
                        </a:lnSpc>
                        <a:spcBef>
                          <a:spcPts val="0"/>
                        </a:spcBef>
                        <a:spcAft>
                          <a:spcPts val="0"/>
                        </a:spcAft>
                        <a:buNone/>
                      </a:pPr>
                      <a:endParaRPr lang="en-US" sz="1600" b="1" i="0" u="none" strike="noStrike" kern="1200" noProof="0">
                        <a:solidFill>
                          <a:srgbClr val="000000"/>
                        </a:solidFill>
                        <a:effectLst/>
                        <a:highlight>
                          <a:srgbClr val="FFFFFF"/>
                        </a:highlight>
                        <a:latin typeface="Georgia"/>
                      </a:endParaRPr>
                    </a:p>
                    <a:p>
                      <a:pPr marL="0" lvl="0" indent="0" algn="l">
                        <a:lnSpc>
                          <a:spcPct val="100000"/>
                        </a:lnSpc>
                        <a:spcBef>
                          <a:spcPts val="0"/>
                        </a:spcBef>
                        <a:spcAft>
                          <a:spcPts val="0"/>
                        </a:spcAft>
                        <a:buNone/>
                      </a:pPr>
                      <a:r>
                        <a:rPr lang="en-US" sz="1600" b="0" i="0" u="none" strike="noStrike" kern="1200" noProof="0">
                          <a:solidFill>
                            <a:srgbClr val="3E5B91"/>
                          </a:solidFill>
                          <a:effectLst/>
                          <a:highlight>
                            <a:srgbClr val="FFFFFF"/>
                          </a:highlight>
                          <a:latin typeface="Georgia"/>
                        </a:rPr>
                        <a:t>A. Revise writing for clarity of content, accuracy, and depth of information.</a:t>
                      </a:r>
                      <a:endParaRPr lang="en-US" sz="1600" b="0" i="0" u="none" strike="noStrike" noProof="0">
                        <a:latin typeface="Georgia"/>
                      </a:endParaRPr>
                    </a:p>
                    <a:p>
                      <a:pPr marL="0" lvl="0" indent="0" algn="l">
                        <a:lnSpc>
                          <a:spcPct val="100000"/>
                        </a:lnSpc>
                        <a:spcBef>
                          <a:spcPts val="0"/>
                        </a:spcBef>
                        <a:spcAft>
                          <a:spcPts val="0"/>
                        </a:spcAft>
                        <a:buNone/>
                      </a:pPr>
                      <a:r>
                        <a:rPr lang="en-US" sz="1600" b="0" i="0" u="none" strike="noStrike" kern="1200" noProof="0">
                          <a:solidFill>
                            <a:srgbClr val="3E5B91"/>
                          </a:solidFill>
                          <a:effectLst/>
                          <a:highlight>
                            <a:srgbClr val="FFFFFF"/>
                          </a:highlight>
                          <a:latin typeface="Georgia"/>
                        </a:rPr>
                        <a:t>B. Use peer- and self-evaluation to edit writing for clarity and quality of information, addressing strengths and making suggestions regarding how writing might be improved.</a:t>
                      </a:r>
                      <a:endParaRPr lang="en-US" sz="1600" b="0" i="0" u="none" strike="noStrike" noProof="0">
                        <a:latin typeface="Georgia"/>
                      </a:endParaRPr>
                    </a:p>
                    <a:p>
                      <a:pPr marL="0" lvl="0" indent="0" algn="l">
                        <a:lnSpc>
                          <a:spcPct val="100000"/>
                        </a:lnSpc>
                        <a:spcBef>
                          <a:spcPts val="0"/>
                        </a:spcBef>
                        <a:spcAft>
                          <a:spcPts val="0"/>
                        </a:spcAft>
                        <a:buNone/>
                      </a:pPr>
                      <a:r>
                        <a:rPr lang="en-US" sz="1600" b="0" i="0" u="none" strike="noStrike" kern="1200" noProof="0">
                          <a:solidFill>
                            <a:srgbClr val="3E5B91"/>
                          </a:solidFill>
                          <a:effectLst/>
                          <a:highlight>
                            <a:srgbClr val="FFFFFF"/>
                          </a:highlight>
                          <a:latin typeface="Georgia"/>
                        </a:rPr>
                        <a:t>C. Edit writing for appropriate conventions, style, and language in informal and formal contexts. (See Language Usage for grade level expectations)</a:t>
                      </a:r>
                      <a:endParaRPr lang="en-US" sz="1600"/>
                    </a:p>
                    <a:p>
                      <a:pPr marL="0" lvl="0" indent="0" algn="l">
                        <a:lnSpc>
                          <a:spcPct val="100000"/>
                        </a:lnSpc>
                        <a:spcBef>
                          <a:spcPts val="0"/>
                        </a:spcBef>
                        <a:spcAft>
                          <a:spcPts val="0"/>
                        </a:spcAft>
                        <a:buNone/>
                      </a:pPr>
                      <a:r>
                        <a:rPr lang="en-US" sz="1600" b="0" i="0" u="none" strike="noStrike" kern="1200" noProof="0">
                          <a:solidFill>
                            <a:srgbClr val="3E5B91"/>
                          </a:solidFill>
                          <a:effectLst/>
                          <a:highlight>
                            <a:srgbClr val="FFFFFF"/>
                          </a:highlight>
                          <a:latin typeface="Georgia"/>
                        </a:rPr>
                        <a:t>D. Write and revise to a standard acceptable both in the workplace and in postsecondary education.</a:t>
                      </a:r>
                      <a:endParaRPr lang="en-US" sz="1600" b="0" i="0" u="none" strike="noStrike" noProof="0">
                        <a:latin typeface="Georgia"/>
                      </a:endParaRPr>
                    </a:p>
                    <a:p>
                      <a:pPr lvl="0">
                        <a:buNone/>
                      </a:pPr>
                      <a:endParaRPr lang="en-US" sz="1600" kern="1200">
                        <a:solidFill>
                          <a:srgbClr val="3E5B9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3391" y="4320028"/>
            <a:ext cx="11446479" cy="2094938"/>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a:latin typeface="+mj-lt"/>
              <a:ea typeface="+mn-lt"/>
              <a:cs typeface="+mn-lt"/>
            </a:endParaRPr>
          </a:p>
          <a:p>
            <a:pPr marL="171450" marR="0" lvl="0" indent="-171450" fontAlgn="base">
              <a:spcBef>
                <a:spcPts val="0"/>
              </a:spcBef>
              <a:spcAft>
                <a:spcPts val="0"/>
              </a:spcAft>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3.-</a:t>
            </a:r>
            <a:r>
              <a:rPr lang="en" sz="1600" b="1" kern="100">
                <a:solidFill>
                  <a:schemeClr val="bg1"/>
                </a:solidFill>
                <a:effectLst/>
                <a:latin typeface="+mj-lt"/>
                <a:ea typeface="Times New Roman" panose="02020603050405020304" pitchFamily="18" charset="0"/>
                <a:cs typeface="Times New Roman"/>
              </a:rPr>
              <a:t> Focuses on the grade level expectations for usage and mechanics</a:t>
            </a:r>
            <a:r>
              <a:rPr lang="en-US" sz="1600" b="1" kern="100">
                <a:solidFill>
                  <a:schemeClr val="bg1"/>
                </a:solidFill>
                <a:effectLst/>
                <a:latin typeface="+mj-lt"/>
                <a:ea typeface="Times New Roman" panose="02020603050405020304" pitchFamily="18" charset="0"/>
                <a:cs typeface="Times New Roman"/>
              </a:rPr>
              <a:t> </a:t>
            </a:r>
            <a:endParaRPr lang="en-US" sz="16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3.A</a:t>
            </a:r>
            <a:r>
              <a:rPr lang="en" sz="1600" b="1" kern="100">
                <a:solidFill>
                  <a:schemeClr val="bg1"/>
                </a:solidFill>
                <a:effectLst/>
                <a:latin typeface="+mj-lt"/>
                <a:ea typeface="Times New Roman" panose="02020603050405020304" pitchFamily="18" charset="0"/>
                <a:cs typeface="Times New Roman"/>
              </a:rPr>
              <a:t>. - Aligns </a:t>
            </a:r>
            <a:r>
              <a:rPr lang="en" sz="1600" b="1" kern="100">
                <a:solidFill>
                  <a:schemeClr val="bg1"/>
                </a:solidFill>
                <a:latin typeface="+mj-lt"/>
                <a:ea typeface="Times New Roman" panose="02020603050405020304" pitchFamily="18" charset="0"/>
                <a:cs typeface="Times New Roman"/>
              </a:rPr>
              <a:t>with 2017 12.6g</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.W.3</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B. - Aligns </a:t>
            </a:r>
            <a:r>
              <a:rPr lang="en" sz="1600" b="1" kern="100">
                <a:solidFill>
                  <a:schemeClr val="bg1"/>
                </a:solidFill>
                <a:latin typeface="+mj-lt"/>
                <a:ea typeface="Times New Roman" panose="02020603050405020304" pitchFamily="18" charset="0"/>
                <a:cs typeface="Times New Roman"/>
              </a:rPr>
              <a:t>with 12.6g</a:t>
            </a:r>
            <a:r>
              <a:rPr lang="en" sz="1600" b="1" kern="100">
                <a:solidFill>
                  <a:schemeClr val="bg1"/>
                </a:solidFill>
                <a:effectLst/>
                <a:latin typeface="+mj-lt"/>
                <a:ea typeface="Times New Roman" panose="02020603050405020304" pitchFamily="18" charset="0"/>
                <a:cs typeface="Times New Roman"/>
              </a:rPr>
              <a:t>. Specifically uses self- and peer-editing as part of the revision process and includes specific components students should include as part of their feedback to support editing and revising.</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a:t>
            </a:r>
            <a:r>
              <a:rPr lang="en" sz="1600" b="1" kern="100">
                <a:solidFill>
                  <a:schemeClr val="bg1"/>
                </a:solidFill>
                <a:latin typeface="+mj-lt"/>
                <a:ea typeface="Times New Roman" panose="02020603050405020304" pitchFamily="18" charset="0"/>
                <a:cs typeface="Times New Roman"/>
              </a:rPr>
              <a:t>3,C</a:t>
            </a:r>
            <a:r>
              <a:rPr lang="en" sz="1600" b="1" kern="100">
                <a:solidFill>
                  <a:schemeClr val="bg1"/>
                </a:solidFill>
                <a:effectLst/>
                <a:latin typeface="+mj-lt"/>
                <a:ea typeface="Times New Roman" panose="02020603050405020304" pitchFamily="18" charset="0"/>
                <a:cs typeface="Times New Roman"/>
              </a:rPr>
              <a:t>. - Aligns </a:t>
            </a:r>
            <a:r>
              <a:rPr lang="en" sz="1600" b="1" kern="100">
                <a:solidFill>
                  <a:schemeClr val="bg1"/>
                </a:solidFill>
                <a:latin typeface="+mj-lt"/>
                <a:ea typeface="Times New Roman" panose="02020603050405020304" pitchFamily="18" charset="0"/>
                <a:cs typeface="Times New Roman"/>
              </a:rPr>
              <a:t>with </a:t>
            </a:r>
            <a:r>
              <a:rPr lang="en" sz="1600" b="1" kern="100">
                <a:solidFill>
                  <a:schemeClr val="bg1"/>
                </a:solidFill>
                <a:effectLst/>
                <a:latin typeface="+mj-lt"/>
                <a:ea typeface="Times New Roman" panose="02020603050405020304" pitchFamily="18" charset="0"/>
                <a:cs typeface="Times New Roman"/>
              </a:rPr>
              <a:t>2017 </a:t>
            </a:r>
            <a:r>
              <a:rPr lang="en" sz="1600" b="1" kern="100">
                <a:solidFill>
                  <a:schemeClr val="bg1"/>
                </a:solidFill>
                <a:latin typeface="+mj-lt"/>
                <a:ea typeface="Times New Roman" panose="02020603050405020304" pitchFamily="18" charset="0"/>
                <a:cs typeface="Times New Roman"/>
              </a:rPr>
              <a:t>12.6g, 12.6h, and 12.7b</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Calibri"/>
            </a:endParaRPr>
          </a:p>
          <a:p>
            <a:pPr marL="171450" indent="-171450">
              <a:buSzPts val="1000"/>
              <a:buFont typeface="Arial"/>
              <a:buChar char="•"/>
              <a:tabLst>
                <a:tab pos="457200" algn="l"/>
              </a:tabLst>
            </a:pPr>
            <a:r>
              <a:rPr lang="en" sz="1600" b="1" kern="100">
                <a:solidFill>
                  <a:schemeClr val="bg1"/>
                </a:solidFill>
                <a:latin typeface="+mj-lt"/>
                <a:ea typeface="Times New Roman" panose="02020603050405020304" pitchFamily="18" charset="0"/>
                <a:cs typeface="Times New Roman"/>
              </a:rPr>
              <a:t>12</a:t>
            </a:r>
            <a:r>
              <a:rPr lang="en" sz="1600" b="1" kern="100">
                <a:solidFill>
                  <a:schemeClr val="bg1"/>
                </a:solidFill>
                <a:effectLst/>
                <a:latin typeface="+mj-lt"/>
                <a:ea typeface="Times New Roman" panose="02020603050405020304" pitchFamily="18" charset="0"/>
                <a:cs typeface="Times New Roman"/>
              </a:rPr>
              <a:t>.W.3</a:t>
            </a:r>
            <a:r>
              <a:rPr lang="en" sz="1600" b="1" kern="100">
                <a:solidFill>
                  <a:schemeClr val="bg1"/>
                </a:solidFill>
                <a:latin typeface="+mj-lt"/>
                <a:ea typeface="Times New Roman" panose="02020603050405020304" pitchFamily="18" charset="0"/>
                <a:cs typeface="Times New Roman"/>
              </a:rPr>
              <a:t>.</a:t>
            </a:r>
            <a:r>
              <a:rPr lang="en" sz="1600" b="1" kern="100">
                <a:solidFill>
                  <a:schemeClr val="bg1"/>
                </a:solidFill>
                <a:effectLst/>
                <a:latin typeface="+mj-lt"/>
                <a:ea typeface="Times New Roman" panose="02020603050405020304" pitchFamily="18" charset="0"/>
                <a:cs typeface="Times New Roman"/>
              </a:rPr>
              <a:t>D. - Aligns </a:t>
            </a:r>
            <a:r>
              <a:rPr lang="en" sz="1600" b="1" kern="100">
                <a:solidFill>
                  <a:schemeClr val="bg1"/>
                </a:solidFill>
                <a:latin typeface="+mj-lt"/>
                <a:ea typeface="Times New Roman" panose="02020603050405020304" pitchFamily="18" charset="0"/>
                <a:cs typeface="Times New Roman"/>
              </a:rPr>
              <a:t>with 2017 12.6h</a:t>
            </a:r>
            <a:r>
              <a:rPr lang="en" sz="1600" b="1" kern="100">
                <a:solidFill>
                  <a:schemeClr val="bg1"/>
                </a:solidFill>
                <a:effectLst/>
                <a:latin typeface="+mj-lt"/>
                <a:ea typeface="Times New Roman" panose="02020603050405020304" pitchFamily="18" charset="0"/>
                <a:cs typeface="Times New Roman"/>
              </a:rPr>
              <a:t>.</a:t>
            </a:r>
            <a:r>
              <a:rPr lang="en-US" sz="1600" b="1" kern="100">
                <a:solidFill>
                  <a:schemeClr val="bg1"/>
                </a:solidFill>
                <a:effectLst/>
                <a:latin typeface="+mj-lt"/>
                <a:ea typeface="Times New Roman" panose="02020603050405020304" pitchFamily="18" charset="0"/>
                <a:cs typeface="Times New Roman"/>
              </a:rPr>
              <a:t> </a:t>
            </a:r>
            <a:endParaRPr lang="en-US" sz="1600" b="1">
              <a:solidFill>
                <a:schemeClr val="bg1"/>
              </a:solidFill>
              <a:cs typeface="Times New Roman"/>
            </a:endParaRPr>
          </a:p>
          <a:p>
            <a:pPr marL="285750" marR="0" lvl="0" indent="-285750">
              <a:lnSpc>
                <a:spcPct val="107000"/>
              </a:lnSpc>
              <a:spcBef>
                <a:spcPts val="0"/>
              </a:spcBef>
              <a:spcAft>
                <a:spcPts val="0"/>
              </a:spcAft>
              <a:buSzPts val="1000"/>
              <a:buFont typeface="Arial"/>
              <a:buChar char="•"/>
              <a:tabLst>
                <a:tab pos="457200" algn="l"/>
              </a:tabLst>
            </a:pPr>
            <a:endParaRPr lang="en-US" sz="20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a:p>
            <a:pPr>
              <a:buFont typeface="Arial,Sans-Serif"/>
              <a:buChar char="•"/>
            </a:pPr>
            <a:endParaRPr lang="en-US"/>
          </a:p>
        </p:txBody>
      </p:sp>
      <p:pic>
        <p:nvPicPr>
          <p:cNvPr id="2" name="Audio Recording Apr 29, 2024 at 5:09:23 PM">
            <a:hlinkClick r:id="" action="ppaction://media"/>
            <a:extLst>
              <a:ext uri="{FF2B5EF4-FFF2-40B4-BE49-F238E27FC236}">
                <a16:creationId xmlns:a16="http://schemas.microsoft.com/office/drawing/2014/main" id="{A050CDDE-ED62-6AD9-6A7A-F19FA80C5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3705" y="5602166"/>
            <a:ext cx="812800" cy="812800"/>
          </a:xfrm>
          <a:prstGeom prst="rect">
            <a:avLst/>
          </a:prstGeom>
        </p:spPr>
      </p:pic>
    </p:spTree>
    <p:extLst>
      <p:ext uri="{BB962C8B-B14F-4D97-AF65-F5344CB8AC3E}">
        <p14:creationId xmlns:p14="http://schemas.microsoft.com/office/powerpoint/2010/main" val="4156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Language Usage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34</a:t>
            </a:fld>
            <a:endParaRPr lang="en-US"/>
          </a:p>
        </p:txBody>
      </p:sp>
      <p:pic>
        <p:nvPicPr>
          <p:cNvPr id="3" name="Audio Recording Apr 29, 2024 at 2:25:24 PM">
            <a:hlinkClick r:id="" action="ppaction://media"/>
            <a:extLst>
              <a:ext uri="{FF2B5EF4-FFF2-40B4-BE49-F238E27FC236}">
                <a16:creationId xmlns:a16="http://schemas.microsoft.com/office/drawing/2014/main" id="{04105E34-8E6E-FAFD-88C1-9A13687B2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148262"/>
            <a:ext cx="812800" cy="812800"/>
          </a:xfrm>
          <a:prstGeom prst="rect">
            <a:avLst/>
          </a:prstGeom>
        </p:spPr>
      </p:pic>
    </p:spTree>
    <p:extLst>
      <p:ext uri="{BB962C8B-B14F-4D97-AF65-F5344CB8AC3E}">
        <p14:creationId xmlns:p14="http://schemas.microsoft.com/office/powerpoint/2010/main" val="401143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35</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47236719"/>
              </p:ext>
            </p:extLst>
          </p:nvPr>
        </p:nvGraphicFramePr>
        <p:xfrm>
          <a:off x="353391" y="265043"/>
          <a:ext cx="11487428" cy="5836920"/>
        </p:xfrm>
        <a:graphic>
          <a:graphicData uri="http://schemas.openxmlformats.org/drawingml/2006/table">
            <a:tbl>
              <a:tblPr bandRow="1">
                <a:tableStyleId>{5C22544A-7EE6-4342-B048-85BDC9FD1C3A}</a:tableStyleId>
              </a:tblPr>
              <a:tblGrid>
                <a:gridCol w="5743714">
                  <a:extLst>
                    <a:ext uri="{9D8B030D-6E8A-4147-A177-3AD203B41FA5}">
                      <a16:colId xmlns:a16="http://schemas.microsoft.com/office/drawing/2014/main" val="160029111"/>
                    </a:ext>
                  </a:extLst>
                </a:gridCol>
                <a:gridCol w="5743714">
                  <a:extLst>
                    <a:ext uri="{9D8B030D-6E8A-4147-A177-3AD203B41FA5}">
                      <a16:colId xmlns:a16="http://schemas.microsoft.com/office/drawing/2014/main" val="1856314664"/>
                    </a:ext>
                  </a:extLst>
                </a:gridCol>
              </a:tblGrid>
              <a:tr h="446124">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06509">
                <a:tc>
                  <a:txBody>
                    <a:bodyPr/>
                    <a:lstStyle/>
                    <a:p>
                      <a:pPr lvl="0" algn="l">
                        <a:lnSpc>
                          <a:spcPct val="100000"/>
                        </a:lnSpc>
                        <a:spcBef>
                          <a:spcPts val="0"/>
                        </a:spcBef>
                        <a:spcAft>
                          <a:spcPts val="0"/>
                        </a:spcAft>
                        <a:buNone/>
                      </a:pPr>
                      <a:r>
                        <a:rPr lang="en-US" sz="2000" b="1" i="0" u="none" strike="noStrike" kern="1200" noProof="0" dirty="0">
                          <a:solidFill>
                            <a:srgbClr val="1A4480"/>
                          </a:solidFill>
                          <a:effectLst/>
                          <a:latin typeface="Georgia"/>
                        </a:rPr>
                        <a:t>12.7 The student will self- and peer-edit writing for Standard English.</a:t>
                      </a:r>
                      <a:endParaRPr lang="en-US" b="1" i="0" u="none" strike="noStrike" noProof="0" dirty="0">
                        <a:latin typeface="Georgia"/>
                      </a:endParaRPr>
                    </a:p>
                    <a:p>
                      <a:pPr lvl="0" algn="l">
                        <a:lnSpc>
                          <a:spcPct val="100000"/>
                        </a:lnSpc>
                        <a:spcBef>
                          <a:spcPts val="0"/>
                        </a:spcBef>
                        <a:spcAft>
                          <a:spcPts val="0"/>
                        </a:spcAft>
                        <a:buNone/>
                      </a:pPr>
                      <a:r>
                        <a:rPr lang="en-US" sz="2000" b="0" i="0" u="none" strike="noStrike" kern="1200" noProof="0" dirty="0">
                          <a:solidFill>
                            <a:srgbClr val="1A4480"/>
                          </a:solidFill>
                          <a:effectLst/>
                          <a:latin typeface="Georgia"/>
                        </a:rPr>
                        <a:t>  </a:t>
                      </a:r>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a) Use complex sentence structure to infuse sentence variety in writing. </a:t>
                      </a:r>
                      <a:endParaRPr lang="en-US" b="0" i="0" u="none" strike="noStrike" noProof="0" dirty="0">
                        <a:solidFill>
                          <a:srgbClr val="1A4480"/>
                        </a:solidFill>
                        <a:latin typeface="Georgia"/>
                      </a:endParaRPr>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b) Edit, proofread, and prepare writing for intended audience and purpose.  </a:t>
                      </a:r>
                      <a:endParaRPr lang="en-US" dirty="0"/>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c) Use a style manual, such as that of the Modern Language Association (MLA) or the American Psychological Association (APA), to apply rules for punctuation and formatting of direct quotations.  </a:t>
                      </a:r>
                      <a:endParaRPr lang="en-US" b="0" i="0" u="none" strike="noStrike" noProof="0" dirty="0">
                        <a:solidFill>
                          <a:srgbClr val="1A4480"/>
                        </a:solidFill>
                        <a:latin typeface="Georgia"/>
                      </a:endParaRPr>
                    </a:p>
                    <a:p>
                      <a:pPr lvl="0">
                        <a:buNone/>
                      </a:pPr>
                      <a:br>
                        <a:rPr lang="en-US" sz="1200" b="0" i="0" u="none" strike="noStrike" noProof="0" dirty="0">
                          <a:solidFill>
                            <a:srgbClr val="000000"/>
                          </a:solidFill>
                          <a:latin typeface="+mj-lt"/>
                        </a:rPr>
                      </a:br>
                      <a:endParaRPr lang="en-US" sz="1200" b="0" i="0" u="none" strike="noStrike" noProof="0" dirty="0">
                        <a:solidFill>
                          <a:srgbClr val="000000"/>
                        </a:solidFill>
                        <a:latin typeface="+mj-lt"/>
                      </a:endParaRPr>
                    </a:p>
                    <a:p>
                      <a:pPr lvl="0" algn="l">
                        <a:lnSpc>
                          <a:spcPct val="100000"/>
                        </a:lnSpc>
                        <a:spcBef>
                          <a:spcPts val="0"/>
                        </a:spcBef>
                        <a:spcAft>
                          <a:spcPts val="0"/>
                        </a:spcAft>
                        <a:buNone/>
                      </a:pPr>
                      <a:endParaRPr lang="en-US">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12.LU.</a:t>
                      </a:r>
                      <a:endParaRPr lang="en-US" sz="1800" i="0" u="none" strike="noStrike" noProof="0" dirty="0">
                        <a:latin typeface="Georgia"/>
                      </a:endParaRPr>
                    </a:p>
                    <a:p>
                      <a:pPr lvl="0" algn="l">
                        <a:lnSpc>
                          <a:spcPct val="100000"/>
                        </a:lnSpc>
                        <a:spcBef>
                          <a:spcPts val="0"/>
                        </a:spcBef>
                        <a:spcAft>
                          <a:spcPts val="0"/>
                        </a:spcAft>
                        <a:buNone/>
                      </a:pPr>
                      <a:endParaRPr lang="en-US" sz="1800" b="1" i="0" u="none" strike="noStrike" kern="100" noProof="0" dirty="0">
                        <a:solidFill>
                          <a:srgbClr val="1A4480"/>
                        </a:solidFill>
                        <a:effectLst/>
                        <a:latin typeface="Georgia"/>
                      </a:endParaRPr>
                    </a:p>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The student will use the conventions of Standard English when speaking and writing, differentiating between contexts that call for formal English and situations where informal discourse is more appropriate.  </a:t>
                      </a:r>
                      <a:endParaRPr lang="en-US" sz="1800" dirty="0"/>
                    </a:p>
                    <a:p>
                      <a:pPr lvl="0" algn="l">
                        <a:lnSpc>
                          <a:spcPct val="100000"/>
                        </a:lnSpc>
                        <a:spcBef>
                          <a:spcPts val="0"/>
                        </a:spcBef>
                        <a:spcAft>
                          <a:spcPts val="0"/>
                        </a:spcAft>
                        <a:buNone/>
                      </a:pPr>
                      <a:endParaRPr lang="en-US" sz="2800">
                        <a:solidFill>
                          <a:srgbClr val="1A4480"/>
                        </a:solidFill>
                      </a:endParaRPr>
                    </a:p>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12.LU.1 Grammar</a:t>
                      </a:r>
                      <a:endParaRPr lang="en-US" sz="1800" i="0" u="none" strike="noStrike" noProof="0" dirty="0">
                        <a:solidFill>
                          <a:srgbClr val="1A4480"/>
                        </a:solidFill>
                        <a:latin typeface="Georgia"/>
                      </a:endParaRPr>
                    </a:p>
                    <a:p>
                      <a:pPr marL="0" lvl="0" indent="0" algn="l">
                        <a:lnSpc>
                          <a:spcPct val="100000"/>
                        </a:lnSpc>
                        <a:spcBef>
                          <a:spcPts val="0"/>
                        </a:spcBef>
                        <a:spcAft>
                          <a:spcPts val="0"/>
                        </a:spcAft>
                        <a:buNone/>
                      </a:pPr>
                      <a:r>
                        <a:rPr lang="en-US" sz="1800" b="0" i="0" u="none" strike="noStrike" kern="100" noProof="0" dirty="0">
                          <a:solidFill>
                            <a:srgbClr val="1A4480"/>
                          </a:solidFill>
                          <a:effectLst/>
                          <a:latin typeface="Georgia"/>
                        </a:rPr>
                        <a:t>A. Use various clauses (independent, dependent, noun, relative, adverbial) to infuse sentence variety, add interest, and enhance meaning and purpose.</a:t>
                      </a:r>
                      <a:endParaRPr lang="en-US" sz="1800" b="0" i="0" u="none" strike="noStrike" noProof="0" dirty="0">
                        <a:solidFill>
                          <a:srgbClr val="1A4480"/>
                        </a:solidFill>
                        <a:latin typeface="Georgia"/>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4888084"/>
            <a:ext cx="11465404" cy="1471417"/>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Georgia"/>
                <a:ea typeface="+mn-lt"/>
                <a:cs typeface="Times New Roman"/>
              </a:rPr>
              <a:t>Revisions</a:t>
            </a:r>
            <a:r>
              <a:rPr lang="en-US" sz="1600" b="1">
                <a:solidFill>
                  <a:srgbClr val="FFFFFF"/>
                </a:solidFill>
                <a:latin typeface="Georgia"/>
                <a:ea typeface="+mn-lt"/>
                <a:cs typeface="Times New Roman"/>
              </a:rPr>
              <a:t>:</a:t>
            </a:r>
            <a:endParaRPr lang="en-US" b="1">
              <a:latin typeface="Georgia"/>
              <a:ea typeface="+mn-lt"/>
              <a:cs typeface="Times New Roman"/>
            </a:endParaRPr>
          </a:p>
          <a:p>
            <a:pPr marL="285750" indent="-285750" fontAlgn="base">
              <a:buSzPts val="1000"/>
              <a:buFont typeface="Arial"/>
              <a:buChar char="•"/>
              <a:tabLst>
                <a:tab pos="457200" algn="l"/>
              </a:tabLst>
            </a:pPr>
            <a:r>
              <a:rPr lang="en" sz="1600" b="1" kern="100">
                <a:solidFill>
                  <a:schemeClr val="bg1"/>
                </a:solidFill>
                <a:latin typeface="Georgia"/>
                <a:ea typeface="Times New Roman" panose="02020603050405020304" pitchFamily="18" charset="0"/>
                <a:cs typeface="Times New Roman"/>
              </a:rPr>
              <a:t>12</a:t>
            </a:r>
            <a:r>
              <a:rPr lang="en" sz="1600" b="1" kern="100">
                <a:solidFill>
                  <a:schemeClr val="bg1"/>
                </a:solidFill>
                <a:effectLst/>
                <a:latin typeface="Georgia"/>
                <a:ea typeface="Times New Roman" panose="02020603050405020304" pitchFamily="18" charset="0"/>
                <a:cs typeface="Times New Roman"/>
              </a:rPr>
              <a:t>.LU.1.- Contains the grammar expectations for grade </a:t>
            </a:r>
            <a:r>
              <a:rPr lang="en" sz="1600" b="1" kern="100">
                <a:solidFill>
                  <a:schemeClr val="bg1"/>
                </a:solidFill>
                <a:latin typeface="Georgia"/>
                <a:ea typeface="Times New Roman" panose="02020603050405020304" pitchFamily="18" charset="0"/>
                <a:cs typeface="Times New Roman"/>
              </a:rPr>
              <a:t>twelve</a:t>
            </a:r>
            <a:r>
              <a:rPr lang="en-US" sz="1600" b="1" kern="100">
                <a:solidFill>
                  <a:schemeClr val="bg1"/>
                </a:solidFill>
                <a:latin typeface="Georgia"/>
                <a:ea typeface="Times New Roman" panose="02020603050405020304" pitchFamily="18" charset="0"/>
                <a:cs typeface="Times New Roman"/>
              </a:rPr>
              <a:t> </a:t>
            </a:r>
            <a:endParaRPr lang="en-US" sz="1600" b="1" kern="100">
              <a:solidFill>
                <a:schemeClr val="bg1"/>
              </a:solidFill>
              <a:effectLst/>
              <a:latin typeface="Georgia"/>
              <a:ea typeface="Calibri" panose="020F0502020204030204" pitchFamily="34" charset="0"/>
              <a:cs typeface="Times New Roman"/>
            </a:endParaRPr>
          </a:p>
          <a:p>
            <a:pPr marL="285750" indent="-285750">
              <a:buSzPts val="1000"/>
              <a:buFont typeface="Arial"/>
              <a:buChar char="•"/>
              <a:tabLst>
                <a:tab pos="457200" algn="l"/>
              </a:tabLst>
            </a:pPr>
            <a:r>
              <a:rPr lang="en" sz="1600" b="1" kern="100">
                <a:solidFill>
                  <a:schemeClr val="bg1"/>
                </a:solidFill>
                <a:latin typeface="Georgia"/>
                <a:ea typeface="Times New Roman" panose="02020603050405020304" pitchFamily="18" charset="0"/>
                <a:cs typeface="Times New Roman"/>
              </a:rPr>
              <a:t>12</a:t>
            </a:r>
            <a:r>
              <a:rPr lang="en" sz="1600" b="1" kern="100">
                <a:solidFill>
                  <a:schemeClr val="bg1"/>
                </a:solidFill>
                <a:effectLst/>
                <a:latin typeface="Georgia"/>
                <a:ea typeface="Times New Roman" panose="02020603050405020304" pitchFamily="18" charset="0"/>
                <a:cs typeface="Times New Roman"/>
              </a:rPr>
              <a:t>.LU.</a:t>
            </a:r>
            <a:r>
              <a:rPr lang="en" sz="1600" b="1" kern="100">
                <a:solidFill>
                  <a:schemeClr val="bg1"/>
                </a:solidFill>
                <a:latin typeface="Georgia"/>
                <a:ea typeface="Times New Roman" panose="02020603050405020304" pitchFamily="18" charset="0"/>
                <a:cs typeface="Times New Roman"/>
              </a:rPr>
              <a:t>1.A</a:t>
            </a:r>
            <a:r>
              <a:rPr lang="en" sz="1600" b="1" kern="100">
                <a:solidFill>
                  <a:schemeClr val="bg1"/>
                </a:solidFill>
                <a:effectLst/>
                <a:latin typeface="Georgia"/>
                <a:ea typeface="Times New Roman" panose="02020603050405020304" pitchFamily="18" charset="0"/>
                <a:cs typeface="Times New Roman"/>
              </a:rPr>
              <a:t>. - Aligns to 2017 </a:t>
            </a:r>
            <a:r>
              <a:rPr lang="en" sz="1600" b="1" kern="100">
                <a:solidFill>
                  <a:schemeClr val="bg1"/>
                </a:solidFill>
                <a:latin typeface="Georgia"/>
                <a:ea typeface="Times New Roman" panose="02020603050405020304" pitchFamily="18" charset="0"/>
                <a:cs typeface="Times New Roman"/>
              </a:rPr>
              <a:t>12.7a </a:t>
            </a:r>
            <a:r>
              <a:rPr lang="en" sz="1600" b="1" kern="100">
                <a:solidFill>
                  <a:schemeClr val="bg1"/>
                </a:solidFill>
                <a:effectLst/>
                <a:latin typeface="Georgia"/>
                <a:ea typeface="Times New Roman" panose="02020603050405020304" pitchFamily="18" charset="0"/>
                <a:cs typeface="Times New Roman"/>
              </a:rPr>
              <a:t>and </a:t>
            </a:r>
            <a:r>
              <a:rPr lang="en" sz="1600" b="1" kern="100">
                <a:solidFill>
                  <a:schemeClr val="bg1"/>
                </a:solidFill>
                <a:latin typeface="Georgia"/>
                <a:ea typeface="Times New Roman" panose="02020603050405020304" pitchFamily="18" charset="0"/>
                <a:cs typeface="Times New Roman"/>
              </a:rPr>
              <a:t>specifies </a:t>
            </a:r>
            <a:r>
              <a:rPr lang="en" sz="1600" b="1" kern="100">
                <a:solidFill>
                  <a:schemeClr val="bg1"/>
                </a:solidFill>
                <a:effectLst/>
                <a:latin typeface="Georgia"/>
                <a:ea typeface="Times New Roman" panose="02020603050405020304" pitchFamily="18" charset="0"/>
                <a:cs typeface="Times New Roman"/>
              </a:rPr>
              <a:t>the </a:t>
            </a:r>
            <a:r>
              <a:rPr lang="en" sz="1600" b="1" kern="100">
                <a:solidFill>
                  <a:schemeClr val="bg1"/>
                </a:solidFill>
                <a:latin typeface="Georgia"/>
                <a:ea typeface="Times New Roman" panose="02020603050405020304" pitchFamily="18" charset="0"/>
                <a:cs typeface="Times New Roman"/>
              </a:rPr>
              <a:t>types </a:t>
            </a:r>
            <a:r>
              <a:rPr lang="en" sz="1600" b="1" kern="100">
                <a:solidFill>
                  <a:schemeClr val="bg1"/>
                </a:solidFill>
                <a:effectLst/>
                <a:latin typeface="Georgia"/>
                <a:ea typeface="Times New Roman" panose="02020603050405020304" pitchFamily="18" charset="0"/>
                <a:cs typeface="Times New Roman"/>
              </a:rPr>
              <a:t>of </a:t>
            </a:r>
            <a:r>
              <a:rPr lang="en" sz="1600" b="1" kern="100">
                <a:solidFill>
                  <a:schemeClr val="bg1"/>
                </a:solidFill>
                <a:latin typeface="Georgia"/>
                <a:ea typeface="Times New Roman" panose="02020603050405020304" pitchFamily="18" charset="0"/>
                <a:cs typeface="Times New Roman"/>
              </a:rPr>
              <a:t>varies clauses and their effect </a:t>
            </a:r>
            <a:r>
              <a:rPr lang="en" sz="1600" b="1" kern="100">
                <a:solidFill>
                  <a:schemeClr val="bg1"/>
                </a:solidFill>
                <a:effectLst/>
                <a:latin typeface="Georgia"/>
                <a:ea typeface="Times New Roman" panose="02020603050405020304" pitchFamily="18" charset="0"/>
                <a:cs typeface="Times New Roman"/>
              </a:rPr>
              <a:t>when speaking and writing.</a:t>
            </a:r>
            <a:r>
              <a:rPr lang="en-US" sz="1600" b="1" kern="100">
                <a:solidFill>
                  <a:schemeClr val="bg1"/>
                </a:solidFill>
                <a:effectLst/>
                <a:latin typeface="Georgia"/>
                <a:ea typeface="Times New Roman" panose="02020603050405020304" pitchFamily="18" charset="0"/>
                <a:cs typeface="Times New Roman"/>
              </a:rPr>
              <a:t> </a:t>
            </a:r>
            <a:endParaRPr lang="en-US" sz="1600" b="1">
              <a:solidFill>
                <a:schemeClr val="bg1"/>
              </a:solidFill>
              <a:latin typeface="Georgia"/>
            </a:endParaRPr>
          </a:p>
          <a:p>
            <a:pPr>
              <a:buSzPts val="1000"/>
              <a:buFont typeface="Arial" pitchFamily="2" charset="2"/>
              <a:buChar char="•"/>
              <a:tabLst>
                <a:tab pos="457200" algn="l"/>
              </a:tabLst>
            </a:pPr>
            <a:endParaRPr lang="en-US" sz="1600" b="1" kern="100">
              <a:solidFill>
                <a:schemeClr val="bg1"/>
              </a:solidFill>
              <a:latin typeface="Georgia"/>
              <a:cs typeface="Times New Roman"/>
            </a:endParaRPr>
          </a:p>
          <a:p>
            <a:pPr marL="342900" marR="0" lvl="0" indent="-342900">
              <a:lnSpc>
                <a:spcPct val="107000"/>
              </a:lnSpc>
              <a:spcBef>
                <a:spcPts val="0"/>
              </a:spcBef>
              <a:spcAft>
                <a:spcPts val="0"/>
              </a:spcAft>
              <a:buSzPts val="1000"/>
              <a:buFont typeface="Arial" pitchFamily="2" charset="2"/>
              <a:buChar char="•"/>
              <a:tabLst>
                <a:tab pos="457200" algn="l"/>
              </a:tabLst>
            </a:pPr>
            <a:endParaRPr lang="en-US" sz="1600" b="1" kern="100">
              <a:solidFill>
                <a:schemeClr val="bg1"/>
              </a:solidFill>
              <a:effectLst/>
              <a:latin typeface="Times New Roman"/>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2" name="Audio Recording Apr 29, 2024 at 5:12:49 PM">
            <a:hlinkClick r:id="" action="ppaction://media"/>
            <a:extLst>
              <a:ext uri="{FF2B5EF4-FFF2-40B4-BE49-F238E27FC236}">
                <a16:creationId xmlns:a16="http://schemas.microsoft.com/office/drawing/2014/main" id="{A15BE38F-6A09-0111-E752-45C6613BCB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4810992"/>
            <a:ext cx="812800" cy="812800"/>
          </a:xfrm>
          <a:prstGeom prst="rect">
            <a:avLst/>
          </a:prstGeom>
        </p:spPr>
      </p:pic>
    </p:spTree>
    <p:extLst>
      <p:ext uri="{BB962C8B-B14F-4D97-AF65-F5344CB8AC3E}">
        <p14:creationId xmlns:p14="http://schemas.microsoft.com/office/powerpoint/2010/main" val="189668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36</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380139196"/>
              </p:ext>
            </p:extLst>
          </p:nvPr>
        </p:nvGraphicFramePr>
        <p:xfrm>
          <a:off x="353391" y="265043"/>
          <a:ext cx="11487428" cy="6213918"/>
        </p:xfrm>
        <a:graphic>
          <a:graphicData uri="http://schemas.openxmlformats.org/drawingml/2006/table">
            <a:tbl>
              <a:tblPr bandRow="1">
                <a:tableStyleId>{5C22544A-7EE6-4342-B048-85BDC9FD1C3A}</a:tableStyleId>
              </a:tblPr>
              <a:tblGrid>
                <a:gridCol w="5743714">
                  <a:extLst>
                    <a:ext uri="{9D8B030D-6E8A-4147-A177-3AD203B41FA5}">
                      <a16:colId xmlns:a16="http://schemas.microsoft.com/office/drawing/2014/main" val="160029111"/>
                    </a:ext>
                  </a:extLst>
                </a:gridCol>
                <a:gridCol w="5743714">
                  <a:extLst>
                    <a:ext uri="{9D8B030D-6E8A-4147-A177-3AD203B41FA5}">
                      <a16:colId xmlns:a16="http://schemas.microsoft.com/office/drawing/2014/main" val="1856314664"/>
                    </a:ext>
                  </a:extLst>
                </a:gridCol>
              </a:tblGrid>
              <a:tr h="529398">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50844">
                <a:tc>
                  <a:txBody>
                    <a:bodyPr/>
                    <a:lstStyle/>
                    <a:p>
                      <a:pPr lvl="0" algn="l">
                        <a:lnSpc>
                          <a:spcPct val="100000"/>
                        </a:lnSpc>
                        <a:spcBef>
                          <a:spcPts val="0"/>
                        </a:spcBef>
                        <a:spcAft>
                          <a:spcPts val="0"/>
                        </a:spcAft>
                        <a:buNone/>
                      </a:pPr>
                      <a:r>
                        <a:rPr lang="en-US" sz="2000" b="0" i="0" u="none" strike="noStrike" kern="1200" noProof="0" dirty="0">
                          <a:solidFill>
                            <a:srgbClr val="1A4480"/>
                          </a:solidFill>
                          <a:effectLst/>
                          <a:latin typeface="Georgia"/>
                        </a:rPr>
                        <a:t>12.7 The student will self- and peer-edit writing for Standard English.</a:t>
                      </a:r>
                      <a:endParaRPr lang="en-US" b="0" i="0" u="none" strike="noStrike" noProof="0" dirty="0">
                        <a:latin typeface="Georgia"/>
                      </a:endParaRPr>
                    </a:p>
                    <a:p>
                      <a:pPr lvl="0" algn="l">
                        <a:lnSpc>
                          <a:spcPct val="100000"/>
                        </a:lnSpc>
                        <a:spcBef>
                          <a:spcPts val="0"/>
                        </a:spcBef>
                        <a:spcAft>
                          <a:spcPts val="0"/>
                        </a:spcAft>
                        <a:buNone/>
                      </a:pPr>
                      <a:r>
                        <a:rPr lang="en-US" sz="2000" b="0" i="0" u="none" strike="noStrike" kern="1200" noProof="0" dirty="0">
                          <a:solidFill>
                            <a:srgbClr val="1A4480"/>
                          </a:solidFill>
                          <a:effectLst/>
                          <a:latin typeface="Georgia"/>
                        </a:rPr>
                        <a:t>  </a:t>
                      </a:r>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a) Use complex sentence structure to infuse sentence variety in writing. </a:t>
                      </a:r>
                      <a:endParaRPr lang="en-US" b="0" i="0" u="none" strike="noStrike" noProof="0" dirty="0">
                        <a:solidFill>
                          <a:srgbClr val="1A4480"/>
                        </a:solidFill>
                        <a:latin typeface="Georgia"/>
                      </a:endParaRPr>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b) Edit, proofread, and prepare writing for intended audience and purpose.  </a:t>
                      </a:r>
                      <a:endParaRPr lang="en-US" dirty="0"/>
                    </a:p>
                    <a:p>
                      <a:pPr marL="0" lvl="0" indent="0" algn="l">
                        <a:lnSpc>
                          <a:spcPct val="100000"/>
                        </a:lnSpc>
                        <a:spcBef>
                          <a:spcPts val="0"/>
                        </a:spcBef>
                        <a:spcAft>
                          <a:spcPts val="0"/>
                        </a:spcAft>
                        <a:buNone/>
                      </a:pPr>
                      <a:r>
                        <a:rPr lang="en-US" sz="2000" b="0" i="0" u="none" strike="noStrike" kern="1200" noProof="0" dirty="0">
                          <a:solidFill>
                            <a:srgbClr val="1A4480"/>
                          </a:solidFill>
                          <a:effectLst/>
                          <a:latin typeface="Georgia"/>
                        </a:rPr>
                        <a:t>c) Use a style manual, such as that of the Modern Language Association (MLA) or the American Psychological Association (APA), to apply rules for punctuation and formatting of direct quotations.  </a:t>
                      </a:r>
                      <a:endParaRPr lang="en-US" b="0" i="0" u="none" strike="noStrike" noProof="0" dirty="0">
                        <a:solidFill>
                          <a:srgbClr val="1A4480"/>
                        </a:solidFill>
                        <a:latin typeface="Georgia"/>
                      </a:endParaRPr>
                    </a:p>
                    <a:p>
                      <a:pPr lvl="0">
                        <a:buNone/>
                      </a:pPr>
                      <a:endParaRPr lang="en-US" sz="2000" b="1" kern="1200">
                        <a:solidFill>
                          <a:srgbClr val="1A4480"/>
                        </a:solidFill>
                        <a:effectLst/>
                        <a:latin typeface="+mj-lt"/>
                        <a:ea typeface="+mn-ea"/>
                        <a:cs typeface="+mn-cs"/>
                      </a:endParaRPr>
                    </a:p>
                    <a:p>
                      <a:pPr lvl="0" algn="l">
                        <a:lnSpc>
                          <a:spcPct val="100000"/>
                        </a:lnSpc>
                        <a:spcBef>
                          <a:spcPts val="0"/>
                        </a:spcBef>
                        <a:spcAft>
                          <a:spcPts val="0"/>
                        </a:spcAft>
                        <a:buNone/>
                      </a:pPr>
                      <a:br>
                        <a:rPr lang="en-US" sz="1200" b="0" i="0" u="none" strike="noStrike" noProof="0" dirty="0">
                          <a:solidFill>
                            <a:srgbClr val="000000"/>
                          </a:solidFill>
                          <a:latin typeface="+mj-lt"/>
                        </a:rPr>
                      </a:br>
                      <a:endParaRPr lang="en-US" sz="1200" b="0" i="0" u="none" strike="noStrike" noProof="0" dirty="0">
                        <a:solidFill>
                          <a:srgbClr val="000000"/>
                        </a:solidFill>
                        <a:latin typeface="+mj-lt"/>
                      </a:endParaRPr>
                    </a:p>
                    <a:p>
                      <a:pPr lvl="0" algn="l">
                        <a:lnSpc>
                          <a:spcPct val="100000"/>
                        </a:lnSpc>
                        <a:spcBef>
                          <a:spcPts val="0"/>
                        </a:spcBef>
                        <a:spcAft>
                          <a:spcPts val="0"/>
                        </a:spcAft>
                        <a:buNone/>
                      </a:pPr>
                      <a:endParaRPr lang="en-US">
                        <a:solidFill>
                          <a:schemeClr val="accent1"/>
                        </a:solidFill>
                        <a:latin typeface="+mj-lt"/>
                      </a:endParaRPr>
                    </a:p>
                    <a:p>
                      <a:pPr lvl="0" algn="l">
                        <a:lnSpc>
                          <a:spcPct val="100000"/>
                        </a:lnSpc>
                        <a:spcBef>
                          <a:spcPts val="0"/>
                        </a:spcBef>
                        <a:spcAft>
                          <a:spcPts val="0"/>
                        </a:spcAft>
                        <a:buNone/>
                      </a:pPr>
                      <a:br>
                        <a:rPr lang="en-US" dirty="0">
                          <a:latin typeface="+mj-lt"/>
                        </a:rPr>
                      </a:br>
                      <a:endParaRPr lang="en-US" sz="1100" b="0" i="0" u="none" strike="noStrike" noProof="0" dirty="0">
                        <a:solidFill>
                          <a:srgbClr val="000000"/>
                        </a:solidFill>
                        <a:effectLst/>
                        <a:highlight>
                          <a:srgbClr val="FFFFFF"/>
                        </a:highlight>
                        <a:latin typeface="+mj-lt"/>
                      </a:endParaRPr>
                    </a:p>
                    <a:p>
                      <a:pPr fontAlgn="t"/>
                      <a:br>
                        <a:rPr lang="en-US" dirty="0">
                          <a:effectLst/>
                          <a:highlight>
                            <a:srgbClr val="FFFFFF"/>
                          </a:highlight>
                          <a:latin typeface="+mj-lt"/>
                        </a:rPr>
                      </a:br>
                      <a:endParaRPr lang="en-US"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800" b="1" i="0" u="none" strike="noStrike" kern="100" noProof="0">
                          <a:solidFill>
                            <a:srgbClr val="1A4480"/>
                          </a:solidFill>
                          <a:effectLst/>
                          <a:latin typeface="Georgia"/>
                        </a:rPr>
                        <a:t>12.LU.</a:t>
                      </a:r>
                      <a:endParaRPr lang="en-US" sz="1800" i="0" u="none" strike="noStrike" noProof="0">
                        <a:latin typeface="Georgia"/>
                      </a:endParaRPr>
                    </a:p>
                    <a:p>
                      <a:pPr lvl="0" algn="l">
                        <a:lnSpc>
                          <a:spcPct val="100000"/>
                        </a:lnSpc>
                        <a:spcBef>
                          <a:spcPts val="0"/>
                        </a:spcBef>
                        <a:spcAft>
                          <a:spcPts val="0"/>
                        </a:spcAft>
                        <a:buNone/>
                      </a:pPr>
                      <a:endParaRPr lang="en-US" sz="1800" b="1" i="0" u="none" strike="noStrike" kern="100" noProof="0" dirty="0">
                        <a:solidFill>
                          <a:srgbClr val="1A4480"/>
                        </a:solidFill>
                        <a:effectLst/>
                        <a:latin typeface="Georgia"/>
                      </a:endParaRPr>
                    </a:p>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The student will use the conventions of Standard English when speaking and writing, differentiating between contexts that call for formal English and situations where informal discourse is more appropriate.  </a:t>
                      </a:r>
                      <a:endParaRPr lang="en-US" sz="1800" dirty="0"/>
                    </a:p>
                    <a:p>
                      <a:pPr lvl="0" algn="l">
                        <a:lnSpc>
                          <a:spcPct val="100000"/>
                        </a:lnSpc>
                        <a:spcBef>
                          <a:spcPts val="0"/>
                        </a:spcBef>
                        <a:spcAft>
                          <a:spcPts val="0"/>
                        </a:spcAft>
                        <a:buNone/>
                      </a:pPr>
                      <a:endParaRPr lang="en-US" sz="2800">
                        <a:solidFill>
                          <a:srgbClr val="1A4480"/>
                        </a:solidFill>
                      </a:endParaRPr>
                    </a:p>
                    <a:p>
                      <a:pPr lvl="0" algn="l">
                        <a:lnSpc>
                          <a:spcPct val="100000"/>
                        </a:lnSpc>
                        <a:spcBef>
                          <a:spcPts val="0"/>
                        </a:spcBef>
                        <a:spcAft>
                          <a:spcPts val="0"/>
                        </a:spcAft>
                        <a:buNone/>
                      </a:pPr>
                      <a:r>
                        <a:rPr lang="en-US" sz="1800" b="1" i="0" u="none" strike="noStrike" kern="100" noProof="0" dirty="0">
                          <a:solidFill>
                            <a:srgbClr val="1A4480"/>
                          </a:solidFill>
                          <a:effectLst/>
                          <a:latin typeface="Georgia"/>
                        </a:rPr>
                        <a:t>12.LU.2 Mechanics</a:t>
                      </a:r>
                      <a:endParaRPr lang="en-US" sz="1800" dirty="0">
                        <a:solidFill>
                          <a:srgbClr val="1A4480"/>
                        </a:solidFill>
                      </a:endParaRPr>
                    </a:p>
                    <a:p>
                      <a:pPr marL="0" lvl="0" indent="0" algn="l">
                        <a:lnSpc>
                          <a:spcPct val="100000"/>
                        </a:lnSpc>
                        <a:spcBef>
                          <a:spcPts val="0"/>
                        </a:spcBef>
                        <a:spcAft>
                          <a:spcPts val="0"/>
                        </a:spcAft>
                        <a:buNone/>
                      </a:pPr>
                      <a:r>
                        <a:rPr lang="en-US" sz="1800" b="0" i="0" u="none" strike="noStrike" kern="100" noProof="0" dirty="0">
                          <a:solidFill>
                            <a:srgbClr val="1A4480"/>
                          </a:solidFill>
                          <a:effectLst/>
                          <a:latin typeface="Georgia"/>
                        </a:rPr>
                        <a:t>A. Apply a style manual, such as that of the Modern Language Association (MLA) or the American Psychological Association (APA), to apply rules for punctuation and formatting of direct quotations in writing.</a:t>
                      </a:r>
                      <a:endParaRPr lang="en-US" sz="1800" b="0" i="0" u="none" strike="noStrike" noProof="0" dirty="0">
                        <a:solidFill>
                          <a:srgbClr val="1A4480"/>
                        </a:solidFill>
                        <a:latin typeface="Georgia"/>
                      </a:endParaRPr>
                    </a:p>
                    <a:p>
                      <a:pPr marL="0" lvl="0" indent="0" algn="l">
                        <a:lnSpc>
                          <a:spcPct val="100000"/>
                        </a:lnSpc>
                        <a:spcBef>
                          <a:spcPts val="0"/>
                        </a:spcBef>
                        <a:spcAft>
                          <a:spcPts val="0"/>
                        </a:spcAft>
                        <a:buNone/>
                      </a:pPr>
                      <a:r>
                        <a:rPr lang="en-US" sz="1800" b="0" i="0" u="none" strike="noStrike" kern="100" noProof="0" dirty="0">
                          <a:solidFill>
                            <a:srgbClr val="1A4480"/>
                          </a:solidFill>
                          <a:effectLst/>
                          <a:latin typeface="Georgia"/>
                        </a:rPr>
                        <a:t>B. Spell correctly, consulting reference materials to check as needed.</a:t>
                      </a:r>
                      <a:endParaRPr lang="en-US" sz="1800" b="0" i="0" u="none" strike="noStrike" noProof="0" dirty="0">
                        <a:solidFill>
                          <a:srgbClr val="1A4480"/>
                        </a:solidFill>
                        <a:latin typeface="Georgia"/>
                      </a:endParaRPr>
                    </a:p>
                    <a:p>
                      <a:pPr lvl="0" indent="0" algn="l">
                        <a:lnSpc>
                          <a:spcPct val="100000"/>
                        </a:lnSpc>
                        <a:spcBef>
                          <a:spcPts val="0"/>
                        </a:spcBef>
                        <a:spcAft>
                          <a:spcPts val="0"/>
                        </a:spcAft>
                        <a:buNone/>
                      </a:pPr>
                      <a:endParaRPr lang="en-US" sz="1600" i="0" u="none" strike="noStrike" noProof="0">
                        <a:latin typeface="Georgia"/>
                      </a:endParaRPr>
                    </a:p>
                    <a:p>
                      <a:pPr lvl="0" algn="l">
                        <a:lnSpc>
                          <a:spcPct val="100000"/>
                        </a:lnSpc>
                        <a:spcBef>
                          <a:spcPts val="0"/>
                        </a:spcBef>
                        <a:spcAft>
                          <a:spcPts val="0"/>
                        </a:spcAft>
                        <a:buNone/>
                      </a:pPr>
                      <a:endParaRPr lang="en-US" sz="2400"/>
                    </a:p>
                    <a:p>
                      <a:pPr marL="0" marR="0" lvl="0">
                        <a:lnSpc>
                          <a:spcPct val="107000"/>
                        </a:lnSpc>
                        <a:spcBef>
                          <a:spcPts val="0"/>
                        </a:spcBef>
                        <a:spcAft>
                          <a:spcPts val="0"/>
                        </a:spcAft>
                        <a:buNone/>
                      </a:pPr>
                      <a:endParaRPr lang="en-US" sz="1600" b="1" kern="100">
                        <a:solidFill>
                          <a:srgbClr val="1A4480"/>
                        </a:solidFill>
                        <a:effectLst/>
                        <a:latin typeface="+mj-lt"/>
                        <a:ea typeface="Calibri" panose="020F0502020204030204" pitchFamily="34" charset="0"/>
                        <a:cs typeface="Times New Roman"/>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1181" y="5278027"/>
            <a:ext cx="11487974" cy="125452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Georgia"/>
                <a:ea typeface="+mn-lt"/>
                <a:cs typeface="Times New Roman"/>
              </a:rPr>
              <a:t>Revisions</a:t>
            </a:r>
            <a:r>
              <a:rPr lang="en-US" sz="1600" b="1">
                <a:solidFill>
                  <a:srgbClr val="FFFFFF"/>
                </a:solidFill>
                <a:latin typeface="Georgia"/>
                <a:ea typeface="+mn-lt"/>
                <a:cs typeface="Times New Roman"/>
              </a:rPr>
              <a:t>:</a:t>
            </a:r>
            <a:endParaRPr lang="en-US" b="1">
              <a:latin typeface="Georgia"/>
              <a:ea typeface="+mn-lt"/>
              <a:cs typeface="Times New Roman"/>
            </a:endParaRPr>
          </a:p>
          <a:p>
            <a:pPr marL="285750" indent="-285750">
              <a:buSzPts val="1000"/>
              <a:buFont typeface="Arial"/>
              <a:buChar char="•"/>
              <a:tabLst>
                <a:tab pos="457200" algn="l"/>
              </a:tabLst>
            </a:pPr>
            <a:r>
              <a:rPr lang="en" sz="1600" b="1" kern="100">
                <a:solidFill>
                  <a:schemeClr val="bg1"/>
                </a:solidFill>
                <a:latin typeface="Georgia"/>
                <a:ea typeface="Times New Roman" panose="02020603050405020304" pitchFamily="18" charset="0"/>
                <a:cs typeface="Times New Roman"/>
              </a:rPr>
              <a:t>12</a:t>
            </a:r>
            <a:r>
              <a:rPr lang="en" sz="1600" b="1" kern="100">
                <a:solidFill>
                  <a:schemeClr val="bg1"/>
                </a:solidFill>
                <a:effectLst/>
                <a:latin typeface="Georgia"/>
                <a:ea typeface="Times New Roman" panose="02020603050405020304" pitchFamily="18" charset="0"/>
                <a:cs typeface="Times New Roman"/>
              </a:rPr>
              <a:t>.LU.</a:t>
            </a:r>
            <a:r>
              <a:rPr lang="en" sz="1600" b="1" kern="100">
                <a:solidFill>
                  <a:schemeClr val="bg1"/>
                </a:solidFill>
                <a:latin typeface="Georgia"/>
                <a:ea typeface="Times New Roman" panose="02020603050405020304" pitchFamily="18" charset="0"/>
                <a:cs typeface="Times New Roman"/>
              </a:rPr>
              <a:t>2.- Contains the mechanics expectations for grade eleven</a:t>
            </a:r>
            <a:r>
              <a:rPr lang="en-US" sz="1600" b="1" kern="100">
                <a:solidFill>
                  <a:schemeClr val="bg1"/>
                </a:solidFill>
                <a:latin typeface="Georgia"/>
                <a:ea typeface="Times New Roman" panose="02020603050405020304" pitchFamily="18" charset="0"/>
                <a:cs typeface="Times New Roman"/>
              </a:rPr>
              <a:t> </a:t>
            </a:r>
            <a:endParaRPr lang="en-US" sz="1600" b="1">
              <a:solidFill>
                <a:schemeClr val="bg1"/>
              </a:solidFill>
              <a:latin typeface="Georgia"/>
              <a:cs typeface="Calibri"/>
            </a:endParaRPr>
          </a:p>
          <a:p>
            <a:pPr marL="285750" indent="-285750">
              <a:buSzPts val="1000"/>
              <a:buFont typeface="Arial"/>
              <a:buChar char="•"/>
              <a:tabLst>
                <a:tab pos="457200" algn="l"/>
              </a:tabLst>
            </a:pPr>
            <a:r>
              <a:rPr lang="en" sz="1600" b="1" kern="100">
                <a:solidFill>
                  <a:schemeClr val="bg1"/>
                </a:solidFill>
                <a:latin typeface="Georgia"/>
                <a:ea typeface="Times New Roman" panose="02020603050405020304" pitchFamily="18" charset="0"/>
                <a:cs typeface="Times New Roman"/>
              </a:rPr>
              <a:t>12</a:t>
            </a:r>
            <a:r>
              <a:rPr lang="en" sz="1600" b="1" kern="100">
                <a:solidFill>
                  <a:schemeClr val="bg1"/>
                </a:solidFill>
                <a:effectLst/>
                <a:latin typeface="Georgia"/>
                <a:ea typeface="Times New Roman" panose="02020603050405020304" pitchFamily="18" charset="0"/>
                <a:cs typeface="Times New Roman"/>
              </a:rPr>
              <a:t>.LU.</a:t>
            </a:r>
            <a:r>
              <a:rPr lang="en" sz="1600" b="1" kern="100">
                <a:solidFill>
                  <a:schemeClr val="bg1"/>
                </a:solidFill>
                <a:latin typeface="Georgia"/>
                <a:ea typeface="Times New Roman" panose="02020603050405020304" pitchFamily="18" charset="0"/>
                <a:cs typeface="Times New Roman"/>
              </a:rPr>
              <a:t>2.A</a:t>
            </a:r>
            <a:r>
              <a:rPr lang="en" sz="1600" b="1" kern="100">
                <a:solidFill>
                  <a:schemeClr val="bg1"/>
                </a:solidFill>
                <a:effectLst/>
                <a:latin typeface="Georgia"/>
                <a:ea typeface="Times New Roman" panose="02020603050405020304" pitchFamily="18" charset="0"/>
                <a:cs typeface="Times New Roman"/>
              </a:rPr>
              <a:t>. - Aligns to </a:t>
            </a:r>
            <a:r>
              <a:rPr lang="en" sz="1600" b="1" kern="100">
                <a:solidFill>
                  <a:schemeClr val="bg1"/>
                </a:solidFill>
                <a:latin typeface="Georgia"/>
                <a:ea typeface="Times New Roman" panose="02020603050405020304" pitchFamily="18" charset="0"/>
                <a:cs typeface="Times New Roman"/>
              </a:rPr>
              <a:t>2017 12.7a </a:t>
            </a:r>
            <a:r>
              <a:rPr lang="en" sz="1600" b="1" kern="100">
                <a:solidFill>
                  <a:schemeClr val="bg1"/>
                </a:solidFill>
                <a:effectLst/>
                <a:latin typeface="Georgia"/>
                <a:ea typeface="Times New Roman" panose="02020603050405020304" pitchFamily="18" charset="0"/>
                <a:cs typeface="Times New Roman"/>
              </a:rPr>
              <a:t>and </a:t>
            </a:r>
            <a:r>
              <a:rPr lang="en" sz="1600" b="1" kern="100">
                <a:solidFill>
                  <a:schemeClr val="bg1"/>
                </a:solidFill>
                <a:latin typeface="Georgia"/>
                <a:ea typeface="Times New Roman" panose="02020603050405020304" pitchFamily="18" charset="0"/>
                <a:cs typeface="Times New Roman"/>
              </a:rPr>
              <a:t>uses a style manual to apply rules for punctuation </a:t>
            </a:r>
            <a:r>
              <a:rPr lang="en" sz="1600" b="1" kern="100">
                <a:solidFill>
                  <a:schemeClr val="bg1"/>
                </a:solidFill>
                <a:effectLst/>
                <a:latin typeface="Georgia"/>
                <a:ea typeface="Times New Roman" panose="02020603050405020304" pitchFamily="18" charset="0"/>
                <a:cs typeface="Times New Roman"/>
              </a:rPr>
              <a:t>and </a:t>
            </a:r>
            <a:r>
              <a:rPr lang="en" sz="1600" b="1" kern="100">
                <a:solidFill>
                  <a:schemeClr val="bg1"/>
                </a:solidFill>
                <a:latin typeface="Georgia"/>
                <a:ea typeface="Times New Roman" panose="02020603050405020304" pitchFamily="18" charset="0"/>
                <a:cs typeface="Times New Roman"/>
              </a:rPr>
              <a:t>formatting of direct quotes</a:t>
            </a:r>
            <a:r>
              <a:rPr lang="en" sz="1600" b="1" kern="100">
                <a:solidFill>
                  <a:schemeClr val="bg1"/>
                </a:solidFill>
                <a:effectLst/>
                <a:latin typeface="Georgia"/>
                <a:ea typeface="Times New Roman" panose="02020603050405020304" pitchFamily="18" charset="0"/>
                <a:cs typeface="Times New Roman"/>
              </a:rPr>
              <a:t>.</a:t>
            </a:r>
            <a:r>
              <a:rPr lang="en-US" sz="1600" b="1" kern="100">
                <a:solidFill>
                  <a:schemeClr val="bg1"/>
                </a:solidFill>
                <a:latin typeface="Georgia"/>
                <a:ea typeface="Times New Roman" panose="02020603050405020304" pitchFamily="18" charset="0"/>
                <a:cs typeface="Times New Roman"/>
              </a:rPr>
              <a:t> </a:t>
            </a:r>
            <a:endParaRPr lang="en-US" sz="1600" b="1">
              <a:solidFill>
                <a:schemeClr val="bg1"/>
              </a:solidFill>
              <a:latin typeface="Georgia"/>
              <a:cs typeface="Times New Roman"/>
            </a:endParaRPr>
          </a:p>
          <a:p>
            <a:pPr marR="0" lvl="0">
              <a:lnSpc>
                <a:spcPct val="107000"/>
              </a:lnSpc>
              <a:spcBef>
                <a:spcPts val="0"/>
              </a:spcBef>
              <a:spcAft>
                <a:spcPts val="0"/>
              </a:spcAft>
              <a:buSzPts val="1000"/>
              <a:tabLst>
                <a:tab pos="457200" algn="l"/>
              </a:tabLst>
            </a:pPr>
            <a:endParaRPr lang="en-US" sz="1600" b="1" kern="100">
              <a:solidFill>
                <a:schemeClr val="bg1"/>
              </a:solidFill>
              <a:effectLst/>
              <a:latin typeface="Times New Roman"/>
              <a:ea typeface="Calibri" panose="020F0502020204030204" pitchFamily="34" charset="0"/>
              <a:cs typeface="Times New Roman" panose="02020603050405020304" pitchFamily="18" charset="0"/>
            </a:endParaRPr>
          </a:p>
          <a:p>
            <a:pPr>
              <a:buFont typeface="Arial,Sans-Serif"/>
              <a:buChar char="•"/>
            </a:pPr>
            <a:endParaRPr lang="en-US"/>
          </a:p>
          <a:p>
            <a:pPr>
              <a:buFont typeface="Arial,Sans-Serif"/>
              <a:buChar char="•"/>
            </a:pPr>
            <a:endParaRPr lang="en-US"/>
          </a:p>
          <a:p>
            <a:pPr>
              <a:buFont typeface="Arial,Sans-Serif"/>
              <a:buChar char="•"/>
            </a:pPr>
            <a:endParaRPr lang="en-US">
              <a:cs typeface="Calibri"/>
            </a:endParaRPr>
          </a:p>
        </p:txBody>
      </p:sp>
      <p:pic>
        <p:nvPicPr>
          <p:cNvPr id="2" name="Audio Recording Apr 29, 2024 at 5:13:30 PM">
            <a:hlinkClick r:id="" action="ppaction://media"/>
            <a:extLst>
              <a:ext uri="{FF2B5EF4-FFF2-40B4-BE49-F238E27FC236}">
                <a16:creationId xmlns:a16="http://schemas.microsoft.com/office/drawing/2014/main" id="{B5F7E520-5F4A-2429-F965-6D7E9018F7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175293"/>
            <a:ext cx="812800" cy="812800"/>
          </a:xfrm>
          <a:prstGeom prst="rect">
            <a:avLst/>
          </a:prstGeom>
        </p:spPr>
      </p:pic>
    </p:spTree>
    <p:extLst>
      <p:ext uri="{BB962C8B-B14F-4D97-AF65-F5344CB8AC3E}">
        <p14:creationId xmlns:p14="http://schemas.microsoft.com/office/powerpoint/2010/main" val="23218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Communications and Multimodal Literacies</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37</a:t>
            </a:fld>
            <a:endParaRPr lang="en-US"/>
          </a:p>
        </p:txBody>
      </p:sp>
      <p:pic>
        <p:nvPicPr>
          <p:cNvPr id="3" name="Audio Recording Apr 29, 2024 at 2:32:59 PM">
            <a:hlinkClick r:id="" action="ppaction://media"/>
            <a:extLst>
              <a:ext uri="{FF2B5EF4-FFF2-40B4-BE49-F238E27FC236}">
                <a16:creationId xmlns:a16="http://schemas.microsoft.com/office/drawing/2014/main" id="{D54D20C1-E56E-70EE-F354-9A671690E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050" y="5366789"/>
            <a:ext cx="812800" cy="812800"/>
          </a:xfrm>
          <a:prstGeom prst="rect">
            <a:avLst/>
          </a:prstGeom>
        </p:spPr>
      </p:pic>
    </p:spTree>
    <p:extLst>
      <p:ext uri="{BB962C8B-B14F-4D97-AF65-F5344CB8AC3E}">
        <p14:creationId xmlns:p14="http://schemas.microsoft.com/office/powerpoint/2010/main" val="223784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38</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862034390"/>
              </p:ext>
            </p:extLst>
          </p:nvPr>
        </p:nvGraphicFramePr>
        <p:xfrm>
          <a:off x="353391" y="265044"/>
          <a:ext cx="11452080" cy="5863735"/>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3695">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406535">
                <a:tc>
                  <a:txBody>
                    <a:bodyPr/>
                    <a:lstStyle/>
                    <a:p>
                      <a:pPr lvl="0" algn="l">
                        <a:lnSpc>
                          <a:spcPct val="100000"/>
                        </a:lnSpc>
                        <a:spcBef>
                          <a:spcPts val="0"/>
                        </a:spcBef>
                        <a:spcAft>
                          <a:spcPts val="0"/>
                        </a:spcAft>
                        <a:buNone/>
                      </a:pPr>
                      <a:r>
                        <a:rPr lang="en-US" sz="1800" b="1" i="0" u="none" strike="noStrike" kern="100" noProof="0" dirty="0">
                          <a:effectLst/>
                          <a:latin typeface="Georgia"/>
                        </a:rPr>
                        <a:t>12.1 The student will make planned persuasive/argumentative, multimodal, interactive presentations collaboratively and individually. </a:t>
                      </a:r>
                      <a:endParaRPr lang="en-US" sz="1800" b="1" i="0" u="none" strike="noStrike" noProof="0" dirty="0">
                        <a:latin typeface="Georgia"/>
                      </a:endParaRPr>
                    </a:p>
                    <a:p>
                      <a:pPr marL="0" lvl="0" indent="0" algn="l">
                        <a:lnSpc>
                          <a:spcPct val="100000"/>
                        </a:lnSpc>
                        <a:spcBef>
                          <a:spcPts val="0"/>
                        </a:spcBef>
                        <a:spcAft>
                          <a:spcPts val="0"/>
                        </a:spcAft>
                        <a:buNone/>
                      </a:pPr>
                      <a:endParaRPr lang="en-US" sz="1600" b="0"/>
                    </a:p>
                    <a:p>
                      <a:pPr marL="0" lvl="0" indent="0" algn="l">
                        <a:lnSpc>
                          <a:spcPct val="100000"/>
                        </a:lnSpc>
                        <a:spcBef>
                          <a:spcPts val="0"/>
                        </a:spcBef>
                        <a:spcAft>
                          <a:spcPts val="0"/>
                        </a:spcAft>
                        <a:buNone/>
                      </a:pPr>
                      <a:r>
                        <a:rPr lang="en-US" sz="1400" b="0" i="0" u="none" strike="noStrike" kern="100" noProof="0" dirty="0">
                          <a:effectLst/>
                          <a:latin typeface="Georgia"/>
                        </a:rPr>
                        <a:t>a) Select and effectively use multimodal tools to design and develop presentation content. </a:t>
                      </a:r>
                      <a:endParaRPr lang="en-US" sz="1400" b="0" dirty="0"/>
                    </a:p>
                    <a:p>
                      <a:pPr marL="0" lvl="0" indent="0" algn="l">
                        <a:lnSpc>
                          <a:spcPct val="100000"/>
                        </a:lnSpc>
                        <a:spcBef>
                          <a:spcPts val="0"/>
                        </a:spcBef>
                        <a:spcAft>
                          <a:spcPts val="0"/>
                        </a:spcAft>
                        <a:buNone/>
                      </a:pPr>
                      <a:r>
                        <a:rPr lang="en-US" sz="1400" b="0" i="0" u="none" strike="noStrike" kern="100" noProof="0" dirty="0">
                          <a:effectLst/>
                          <a:latin typeface="Georgia"/>
                        </a:rPr>
                        <a:t>c) Demonstrate the ability to work collaboratively with diverse teams.           </a:t>
                      </a:r>
                      <a:endParaRPr lang="en-US" sz="1400" b="0" dirty="0"/>
                    </a:p>
                    <a:p>
                      <a:pPr marL="0" lvl="0" indent="0" algn="l">
                        <a:lnSpc>
                          <a:spcPct val="100000"/>
                        </a:lnSpc>
                        <a:spcBef>
                          <a:spcPts val="0"/>
                        </a:spcBef>
                        <a:spcAft>
                          <a:spcPts val="0"/>
                        </a:spcAft>
                        <a:buNone/>
                      </a:pPr>
                      <a:r>
                        <a:rPr lang="en-US" sz="1400" b="0" i="0" u="none" strike="noStrike" kern="100" noProof="0" dirty="0">
                          <a:effectLst/>
                          <a:latin typeface="Georgia"/>
                        </a:rPr>
                        <a:t>e) Evaluate the various techniques used to construct arguments in multimodal presentations.  </a:t>
                      </a:r>
                      <a:endParaRPr lang="en-US" sz="1400" b="0" dirty="0"/>
                    </a:p>
                    <a:p>
                      <a:pPr marL="0" lvl="0" indent="0" algn="l">
                        <a:lnSpc>
                          <a:spcPct val="100000"/>
                        </a:lnSpc>
                        <a:spcBef>
                          <a:spcPts val="0"/>
                        </a:spcBef>
                        <a:spcAft>
                          <a:spcPts val="0"/>
                        </a:spcAft>
                        <a:buNone/>
                      </a:pPr>
                      <a:r>
                        <a:rPr lang="en-US" sz="1400" b="0" i="0" u="none" strike="noStrike" kern="100" noProof="0" dirty="0">
                          <a:effectLst/>
                          <a:latin typeface="Georgia"/>
                        </a:rPr>
                        <a:t>f) Use a variety of strategies to listen actively and speak using appropriate discussion rules with awareness of verbal and nonverbal cues. </a:t>
                      </a:r>
                      <a:endParaRPr lang="en-US" sz="1400" b="0" dirty="0"/>
                    </a:p>
                    <a:p>
                      <a:pPr marL="0" lvl="0" indent="0" algn="l">
                        <a:lnSpc>
                          <a:spcPct val="100000"/>
                        </a:lnSpc>
                        <a:spcBef>
                          <a:spcPts val="0"/>
                        </a:spcBef>
                        <a:spcAft>
                          <a:spcPts val="0"/>
                        </a:spcAft>
                        <a:buNone/>
                      </a:pPr>
                      <a:r>
                        <a:rPr lang="en-US" sz="1400" b="0" i="0" u="none" strike="noStrike" kern="100" noProof="0" dirty="0">
                          <a:effectLst/>
                          <a:latin typeface="Georgia"/>
                        </a:rPr>
                        <a:t>g) Critique effectiveness of multimodal presentations. </a:t>
                      </a:r>
                      <a:endParaRPr lang="en-US" sz="1400" b="0" dirty="0"/>
                    </a:p>
                    <a:p>
                      <a:pPr lvl="0" indent="0" algn="l">
                        <a:lnSpc>
                          <a:spcPct val="100000"/>
                        </a:lnSpc>
                        <a:spcBef>
                          <a:spcPts val="0"/>
                        </a:spcBef>
                        <a:spcAft>
                          <a:spcPts val="0"/>
                        </a:spcAft>
                        <a:buNone/>
                      </a:pPr>
                      <a:endParaRPr lang="en-US"/>
                    </a:p>
                    <a:p>
                      <a:pPr lvl="0" algn="l">
                        <a:lnSpc>
                          <a:spcPct val="100000"/>
                        </a:lnSpc>
                        <a:spcBef>
                          <a:spcPts val="0"/>
                        </a:spcBef>
                        <a:spcAft>
                          <a:spcPts val="0"/>
                        </a:spcAft>
                        <a:buNone/>
                      </a:pPr>
                      <a:endParaRPr lang="en-US" sz="2000" b="0" i="0" u="none" strike="noStrike" kern="100" noProof="0">
                        <a:effectLst/>
                        <a:latin typeface="Georgia"/>
                      </a:endParaRPr>
                    </a:p>
                    <a:p>
                      <a:pPr lvl="0" indent="0" algn="l">
                        <a:lnSpc>
                          <a:spcPct val="100000"/>
                        </a:lnSpc>
                        <a:spcBef>
                          <a:spcPts val="0"/>
                        </a:spcBef>
                        <a:spcAft>
                          <a:spcPts val="0"/>
                        </a:spcAft>
                        <a:buNone/>
                      </a:pPr>
                      <a:endParaRPr lang="en-US" sz="1100" b="0" i="0" u="none" strike="noStrike" noProof="0">
                        <a:latin typeface="Georgia"/>
                      </a:endParaRPr>
                    </a:p>
                    <a:p>
                      <a:pPr marL="0" marR="0" lvl="0">
                        <a:spcBef>
                          <a:spcPts val="0"/>
                        </a:spcBef>
                        <a:spcAft>
                          <a:spcPts val="0"/>
                        </a:spcAft>
                        <a:buNone/>
                      </a:pPr>
                      <a:endParaRPr lang="en-US" sz="2000" kern="100">
                        <a:effectLst/>
                        <a:latin typeface="+mj-lt"/>
                        <a:ea typeface="Calibri" panose="020F0502020204030204" pitchFamily="34" charset="0"/>
                        <a:cs typeface="Times New Roman"/>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300" b="1" i="0" u="none" strike="noStrike" kern="1200" noProof="0" dirty="0">
                          <a:solidFill>
                            <a:schemeClr val="dk1"/>
                          </a:solidFill>
                          <a:effectLst/>
                          <a:highlight>
                            <a:srgbClr val="FFFFFF"/>
                          </a:highlight>
                          <a:latin typeface="Georgia"/>
                        </a:rPr>
                        <a:t>12.C.</a:t>
                      </a:r>
                      <a:endParaRPr lang="en-US" sz="1300" i="0" u="none" strike="noStrike" noProof="0" dirty="0">
                        <a:latin typeface="Georgia"/>
                      </a:endParaRPr>
                    </a:p>
                    <a:p>
                      <a:pPr lvl="0" algn="l">
                        <a:lnSpc>
                          <a:spcPct val="100000"/>
                        </a:lnSpc>
                        <a:spcBef>
                          <a:spcPts val="0"/>
                        </a:spcBef>
                        <a:spcAft>
                          <a:spcPts val="0"/>
                        </a:spcAft>
                        <a:buNone/>
                      </a:pPr>
                      <a:endParaRPr lang="en-US" sz="1300" b="1" i="0" u="none" strike="noStrike" kern="1200" noProof="0" dirty="0">
                        <a:solidFill>
                          <a:schemeClr val="dk1"/>
                        </a:solidFill>
                        <a:effectLst/>
                        <a:highlight>
                          <a:srgbClr val="FFFFFF"/>
                        </a:highlight>
                        <a:latin typeface="Georgia"/>
                      </a:endParaRPr>
                    </a:p>
                    <a:p>
                      <a:pPr lvl="0" algn="l">
                        <a:lnSpc>
                          <a:spcPct val="100000"/>
                        </a:lnSpc>
                        <a:spcBef>
                          <a:spcPts val="0"/>
                        </a:spcBef>
                        <a:spcAft>
                          <a:spcPts val="0"/>
                        </a:spcAft>
                        <a:buNone/>
                      </a:pPr>
                      <a:r>
                        <a:rPr lang="en-US" sz="1300" b="1" i="0" u="none" strike="noStrike" kern="1200" noProof="0" dirty="0">
                          <a:solidFill>
                            <a:schemeClr val="dk1"/>
                          </a:solidFill>
                          <a:effectLst/>
                          <a:highlight>
                            <a:srgbClr val="FFFFFF"/>
                          </a:highlight>
                          <a:latin typeface="Georgia"/>
                        </a:rPr>
                        <a:t>The student will develop effective oral communication and collaboration skills to build a community of learners that process, understand, and interpret content together.</a:t>
                      </a:r>
                      <a:endParaRPr lang="en-US" sz="1300" b="1" i="0" u="none" strike="noStrike" noProof="0" dirty="0">
                        <a:latin typeface="Georgia"/>
                      </a:endParaRPr>
                    </a:p>
                    <a:p>
                      <a:pPr lvl="0" algn="l">
                        <a:lnSpc>
                          <a:spcPct val="100000"/>
                        </a:lnSpc>
                        <a:spcBef>
                          <a:spcPts val="0"/>
                        </a:spcBef>
                        <a:spcAft>
                          <a:spcPts val="0"/>
                        </a:spcAft>
                        <a:buNone/>
                      </a:pPr>
                      <a:endParaRPr lang="en-US" sz="1300" i="0" u="none" strike="noStrike" noProof="0">
                        <a:solidFill>
                          <a:srgbClr val="000000"/>
                        </a:solidFill>
                        <a:latin typeface="Georgia"/>
                      </a:endParaRPr>
                    </a:p>
                    <a:p>
                      <a:pPr lvl="0" algn="l">
                        <a:lnSpc>
                          <a:spcPct val="100000"/>
                        </a:lnSpc>
                        <a:spcBef>
                          <a:spcPts val="0"/>
                        </a:spcBef>
                        <a:spcAft>
                          <a:spcPts val="0"/>
                        </a:spcAft>
                        <a:buNone/>
                      </a:pPr>
                      <a:r>
                        <a:rPr lang="en-US" sz="1300" b="1" i="0" u="none" strike="noStrike" kern="1200" noProof="0" dirty="0">
                          <a:solidFill>
                            <a:srgbClr val="1A4480"/>
                          </a:solidFill>
                          <a:effectLst/>
                          <a:highlight>
                            <a:srgbClr val="FFFFFF"/>
                          </a:highlight>
                          <a:latin typeface="Georgia"/>
                        </a:rPr>
                        <a:t>12.C.1 Communication, Listening, and Collaboration</a:t>
                      </a:r>
                      <a:endParaRPr lang="en-US" sz="1300" i="0" u="none" strike="noStrike" noProof="0" dirty="0">
                        <a:solidFill>
                          <a:srgbClr val="1A4480"/>
                        </a:solidFill>
                        <a:latin typeface="Georgia"/>
                      </a:endParaRPr>
                    </a:p>
                    <a:p>
                      <a:pPr lvl="0" algn="l">
                        <a:lnSpc>
                          <a:spcPct val="100000"/>
                        </a:lnSpc>
                        <a:spcBef>
                          <a:spcPts val="0"/>
                        </a:spcBef>
                        <a:spcAft>
                          <a:spcPts val="0"/>
                        </a:spcAft>
                        <a:buNone/>
                      </a:pPr>
                      <a:endParaRPr lang="en-US" sz="13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A. Facilitate and contribute to a range of sustained collaborative discussions with diverse partners on grade twelve topics and texts. This includes:</a:t>
                      </a:r>
                      <a:endParaRPr lang="en-US" sz="13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300" b="0" i="0" u="none" strike="noStrike" kern="1200" noProof="0" dirty="0" err="1">
                          <a:solidFill>
                            <a:srgbClr val="3E5B91"/>
                          </a:solidFill>
                          <a:effectLst/>
                          <a:highlight>
                            <a:srgbClr val="FFFFFF"/>
                          </a:highlight>
                          <a:latin typeface="Georgia"/>
                        </a:rPr>
                        <a:t>i</a:t>
                      </a:r>
                      <a:r>
                        <a:rPr lang="en-US" sz="1300" b="0" i="0" u="none" strike="noStrike" kern="1200" noProof="0" dirty="0">
                          <a:solidFill>
                            <a:srgbClr val="3E5B91"/>
                          </a:solidFill>
                          <a:effectLst/>
                          <a:highlight>
                            <a:srgbClr val="FFFFFF"/>
                          </a:highlight>
                          <a:latin typeface="Georgia"/>
                        </a:rPr>
                        <a:t>. Applying a variety of strategies to listen actively and speak purposefully and respectfully.</a:t>
                      </a:r>
                      <a:endParaRPr lang="en-US" sz="1300" b="0" i="0" u="none" strike="noStrike" noProof="0" dirty="0">
                        <a:solidFill>
                          <a:srgbClr val="3E5B91"/>
                        </a:solidFill>
                        <a:latin typeface="Georgia"/>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ii. Responding thoughtfully and tactfully with evidence to diverse perspectives.</a:t>
                      </a:r>
                      <a:endParaRPr lang="en-US" sz="1300" dirty="0">
                        <a:solidFill>
                          <a:srgbClr val="3E5B91"/>
                        </a:solidFill>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iii. Summarizing points of agreement and disagreement.</a:t>
                      </a:r>
                      <a:endParaRPr lang="en-US" sz="1300" dirty="0">
                        <a:solidFill>
                          <a:srgbClr val="3E5B91"/>
                        </a:solidFill>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iv. Selecting and applying multimodal tools to design and develop presentation content appropriate for topic and purpose.</a:t>
                      </a:r>
                      <a:endParaRPr lang="en-US" sz="1300" dirty="0">
                        <a:solidFill>
                          <a:srgbClr val="3E5B91"/>
                        </a:solidFill>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v. Evaluating the content of presentations, including introduction, organization, strengths/weaknesses and evidence and reasoning, and conclusion.</a:t>
                      </a:r>
                      <a:endParaRPr lang="en-US" sz="1300" dirty="0">
                        <a:solidFill>
                          <a:srgbClr val="3E5B91"/>
                        </a:solidFill>
                      </a:endParaRPr>
                    </a:p>
                    <a:p>
                      <a:pPr marL="0" lvl="0" indent="0" algn="l">
                        <a:lnSpc>
                          <a:spcPct val="100000"/>
                        </a:lnSpc>
                        <a:spcBef>
                          <a:spcPts val="0"/>
                        </a:spcBef>
                        <a:spcAft>
                          <a:spcPts val="0"/>
                        </a:spcAft>
                        <a:buNone/>
                      </a:pPr>
                      <a:r>
                        <a:rPr lang="en-US" sz="1300" b="0" i="0" u="none" strike="noStrike" kern="1200" noProof="0" dirty="0">
                          <a:solidFill>
                            <a:srgbClr val="3E5B91"/>
                          </a:solidFill>
                          <a:effectLst/>
                          <a:highlight>
                            <a:srgbClr val="FFFFFF"/>
                          </a:highlight>
                          <a:latin typeface="Georgia"/>
                        </a:rPr>
                        <a:t>vi. Using reflection to evaluate one's own role in the group process in small group activities.</a:t>
                      </a:r>
                      <a:endParaRPr lang="en-US" sz="1300" dirty="0">
                        <a:solidFill>
                          <a:srgbClr val="3E5B91"/>
                        </a:solidFill>
                      </a:endParaRPr>
                    </a:p>
                    <a:p>
                      <a:pPr lvl="0" indent="0" algn="l">
                        <a:lnSpc>
                          <a:spcPct val="100000"/>
                        </a:lnSpc>
                        <a:spcBef>
                          <a:spcPts val="0"/>
                        </a:spcBef>
                        <a:spcAft>
                          <a:spcPts val="0"/>
                        </a:spcAft>
                        <a:buNone/>
                      </a:pPr>
                      <a:endParaRPr lang="en-US"/>
                    </a:p>
                    <a:p>
                      <a:pPr lvl="0">
                        <a:buNone/>
                      </a:pPr>
                      <a:endParaRPr lang="en-US" sz="1600" b="1" kern="1200">
                        <a:solidFill>
                          <a:schemeClr val="dk1"/>
                        </a:solidFill>
                        <a:effectLst/>
                        <a:highlight>
                          <a:srgbClr val="FFFFFF"/>
                        </a:highlight>
                        <a:latin typeface="+mj-lt"/>
                        <a:ea typeface="+mn-ea"/>
                        <a:cs typeface="+mn-cs"/>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8428" y="5109238"/>
            <a:ext cx="11449190" cy="161014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171450" indent="-171450" fontAlgn="base">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a:t>
            </a:r>
            <a:r>
              <a:rPr lang="en" sz="1400" b="1" kern="100">
                <a:solidFill>
                  <a:schemeClr val="bg1"/>
                </a:solidFill>
                <a:latin typeface="+mj-lt"/>
                <a:ea typeface="Times New Roman" panose="02020603050405020304" pitchFamily="18" charset="0"/>
                <a:cs typeface="Times New Roman"/>
              </a:rPr>
              <a:t>1.-</a:t>
            </a:r>
            <a:r>
              <a:rPr lang="en" sz="1400" b="1" kern="100">
                <a:solidFill>
                  <a:schemeClr val="bg1"/>
                </a:solidFill>
                <a:effectLst/>
                <a:latin typeface="+mj-lt"/>
                <a:ea typeface="Times New Roman" panose="02020603050405020304" pitchFamily="18" charset="0"/>
                <a:cs typeface="Times New Roman"/>
              </a:rPr>
              <a:t> Provides the specific skills needed for collaborative discussions </a:t>
            </a:r>
            <a:r>
              <a:rPr lang="en" sz="1400" b="1" kern="100">
                <a:solidFill>
                  <a:schemeClr val="bg1"/>
                </a:solidFill>
                <a:latin typeface="+mj-lt"/>
                <a:ea typeface="Times New Roman" panose="02020603050405020304" pitchFamily="18" charset="0"/>
                <a:cs typeface="Times New Roman"/>
              </a:rPr>
              <a:t>to discuss </a:t>
            </a:r>
            <a:r>
              <a:rPr lang="en" sz="1400" b="1" kern="100">
                <a:solidFill>
                  <a:schemeClr val="bg1"/>
                </a:solidFill>
                <a:effectLst/>
                <a:latin typeface="+mj-lt"/>
                <a:ea typeface="Times New Roman" panose="02020603050405020304" pitchFamily="18" charset="0"/>
                <a:cs typeface="Times New Roman"/>
              </a:rPr>
              <a:t>grade </a:t>
            </a:r>
            <a:r>
              <a:rPr lang="en" sz="1400" b="1" kern="100">
                <a:solidFill>
                  <a:schemeClr val="bg1"/>
                </a:solidFill>
                <a:latin typeface="+mj-lt"/>
                <a:ea typeface="Times New Roman" panose="02020603050405020304" pitchFamily="18" charset="0"/>
                <a:cs typeface="Times New Roman"/>
              </a:rPr>
              <a:t>twelve </a:t>
            </a:r>
            <a:r>
              <a:rPr lang="en" sz="1400" b="1" kern="100">
                <a:solidFill>
                  <a:schemeClr val="bg1"/>
                </a:solidFill>
                <a:effectLst/>
                <a:latin typeface="+mj-lt"/>
                <a:ea typeface="Times New Roman" panose="02020603050405020304" pitchFamily="18" charset="0"/>
                <a:cs typeface="Times New Roman"/>
              </a:rPr>
              <a:t>topics and texts.</a:t>
            </a:r>
            <a:r>
              <a:rPr lang="en-US" sz="1400" b="1" kern="100">
                <a:solidFill>
                  <a:schemeClr val="bg1"/>
                </a:solidFill>
                <a:effectLst/>
                <a:latin typeface="+mj-lt"/>
                <a:ea typeface="Times New Roman" panose="02020603050405020304" pitchFamily="18" charset="0"/>
                <a:cs typeface="Times New Roman"/>
              </a:rPr>
              <a:t> </a:t>
            </a:r>
            <a:endParaRPr lang="en-US" sz="14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.C.1</a:t>
            </a:r>
            <a:r>
              <a:rPr lang="en" sz="1400" b="1" kern="100">
                <a:solidFill>
                  <a:schemeClr val="bg1"/>
                </a:solidFill>
                <a:latin typeface="+mj-lt"/>
                <a:ea typeface="Times New Roman" panose="02020603050405020304" pitchFamily="18" charset="0"/>
                <a:cs typeface="Times New Roman"/>
              </a:rPr>
              <a:t>.</a:t>
            </a:r>
            <a:r>
              <a:rPr lang="en" sz="1400" b="1" kern="100">
                <a:solidFill>
                  <a:schemeClr val="bg1"/>
                </a:solidFill>
                <a:effectLst/>
                <a:latin typeface="+mj-lt"/>
                <a:ea typeface="Times New Roman" panose="02020603050405020304" pitchFamily="18" charset="0"/>
                <a:cs typeface="Times New Roman"/>
              </a:rPr>
              <a:t>A.i</a:t>
            </a:r>
            <a:r>
              <a:rPr lang="en" sz="1400" b="1" kern="100">
                <a:solidFill>
                  <a:schemeClr val="bg1"/>
                </a:solidFill>
                <a:latin typeface="+mj-lt"/>
                <a:ea typeface="Times New Roman" panose="02020603050405020304" pitchFamily="18" charset="0"/>
                <a:cs typeface="Times New Roman"/>
              </a:rPr>
              <a:t>.-Aligns to 2017 12.1f.</a:t>
            </a:r>
            <a:r>
              <a:rPr lang="en-US" sz="1400" b="1" kern="100">
                <a:solidFill>
                  <a:schemeClr val="bg1"/>
                </a:solidFill>
                <a:latin typeface="+mj-lt"/>
                <a:ea typeface="Times New Roman" panose="02020603050405020304" pitchFamily="18" charset="0"/>
                <a:cs typeface="Times New Roman"/>
              </a:rPr>
              <a:t> </a:t>
            </a:r>
            <a:endParaRPr lang="en-US" sz="1400" b="1">
              <a:solidFill>
                <a:schemeClr val="bg1"/>
              </a:solidFill>
              <a:latin typeface="Georgia"/>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12.C.1.A.ii.-Aligns to 2017 12.1c.</a:t>
            </a:r>
            <a:r>
              <a:rPr lang="en-US" sz="1400" b="1" kern="100">
                <a:solidFill>
                  <a:schemeClr val="bg1"/>
                </a:solidFill>
                <a:latin typeface="+mj-lt"/>
                <a:ea typeface="Times New Roman" panose="02020603050405020304" pitchFamily="18" charset="0"/>
                <a:cs typeface="Times New Roman"/>
              </a:rPr>
              <a:t> </a:t>
            </a:r>
            <a:endParaRPr lang="en-US" sz="1400" b="1">
              <a:solidFill>
                <a:schemeClr val="bg1"/>
              </a:solidFill>
              <a:latin typeface="Georgia"/>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12.C.1.A.iv</a:t>
            </a:r>
            <a:r>
              <a:rPr lang="en" sz="1400" b="1" kern="100">
                <a:solidFill>
                  <a:schemeClr val="bg1"/>
                </a:solidFill>
                <a:effectLst/>
                <a:latin typeface="+mj-lt"/>
                <a:ea typeface="Times New Roman" panose="02020603050405020304" pitchFamily="18" charset="0"/>
                <a:cs typeface="Times New Roman"/>
              </a:rPr>
              <a:t>. - Aligns to 2017 </a:t>
            </a:r>
            <a:r>
              <a:rPr lang="en" sz="1400" b="1" kern="100">
                <a:solidFill>
                  <a:schemeClr val="bg1"/>
                </a:solidFill>
                <a:latin typeface="+mj-lt"/>
                <a:ea typeface="Times New Roman" panose="02020603050405020304" pitchFamily="18" charset="0"/>
                <a:cs typeface="Times New Roman"/>
              </a:rPr>
              <a:t>12.1a and includes developing presentation content that is appropriate for the topic and purpose</a:t>
            </a:r>
            <a:r>
              <a:rPr lang="en" sz="1400" b="1" kern="100">
                <a:solidFill>
                  <a:schemeClr val="bg1"/>
                </a:solidFill>
                <a:effectLst/>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latin typeface="Georgia"/>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.C.1</a:t>
            </a:r>
            <a:r>
              <a:rPr lang="en" sz="1400" b="1" kern="100">
                <a:solidFill>
                  <a:schemeClr val="bg1"/>
                </a:solidFill>
                <a:latin typeface="+mj-lt"/>
                <a:ea typeface="Times New Roman" panose="02020603050405020304" pitchFamily="18" charset="0"/>
                <a:cs typeface="Times New Roman"/>
              </a:rPr>
              <a:t>.</a:t>
            </a:r>
            <a:r>
              <a:rPr lang="en" sz="1400" b="1" kern="100">
                <a:solidFill>
                  <a:schemeClr val="bg1"/>
                </a:solidFill>
                <a:effectLst/>
                <a:latin typeface="+mj-lt"/>
                <a:ea typeface="Times New Roman" panose="02020603050405020304" pitchFamily="18" charset="0"/>
                <a:cs typeface="Times New Roman"/>
              </a:rPr>
              <a:t>A.</a:t>
            </a:r>
            <a:r>
              <a:rPr lang="en" sz="1400" b="1" kern="100">
                <a:solidFill>
                  <a:schemeClr val="bg1"/>
                </a:solidFill>
                <a:latin typeface="+mj-lt"/>
                <a:ea typeface="Times New Roman" panose="02020603050405020304" pitchFamily="18" charset="0"/>
                <a:cs typeface="Times New Roman"/>
              </a:rPr>
              <a:t>v</a:t>
            </a:r>
            <a:r>
              <a:rPr lang="en" sz="1400" b="1" kern="100">
                <a:solidFill>
                  <a:schemeClr val="bg1"/>
                </a:solidFill>
                <a:effectLst/>
                <a:latin typeface="+mj-lt"/>
                <a:ea typeface="Times New Roman" panose="02020603050405020304" pitchFamily="18" charset="0"/>
                <a:cs typeface="Times New Roman"/>
              </a:rPr>
              <a:t>. - Aligns to 2017 </a:t>
            </a:r>
            <a:r>
              <a:rPr lang="en" sz="1400" b="1" kern="100">
                <a:solidFill>
                  <a:schemeClr val="bg1"/>
                </a:solidFill>
                <a:latin typeface="+mj-lt"/>
                <a:ea typeface="Times New Roman" panose="02020603050405020304" pitchFamily="18" charset="0"/>
                <a:cs typeface="Times New Roman"/>
              </a:rPr>
              <a:t>12.1e </a:t>
            </a:r>
            <a:r>
              <a:rPr lang="en" sz="1400" b="1" kern="100">
                <a:solidFill>
                  <a:schemeClr val="bg1"/>
                </a:solidFill>
                <a:effectLst/>
                <a:latin typeface="+mj-lt"/>
                <a:ea typeface="Times New Roman" panose="02020603050405020304" pitchFamily="18" charset="0"/>
                <a:cs typeface="Times New Roman"/>
              </a:rPr>
              <a:t>and </a:t>
            </a:r>
            <a:r>
              <a:rPr lang="en" sz="1400" b="1" kern="100">
                <a:solidFill>
                  <a:schemeClr val="bg1"/>
                </a:solidFill>
                <a:latin typeface="+mj-lt"/>
                <a:ea typeface="Times New Roman" panose="02020603050405020304" pitchFamily="18" charset="0"/>
                <a:cs typeface="Times New Roman"/>
              </a:rPr>
              <a:t>12.1g. Specifies examples of </a:t>
            </a:r>
            <a:r>
              <a:rPr lang="en" sz="1400" b="1" kern="100">
                <a:solidFill>
                  <a:schemeClr val="bg1"/>
                </a:solidFill>
                <a:effectLst/>
                <a:latin typeface="+mj-lt"/>
                <a:ea typeface="Times New Roman" panose="02020603050405020304" pitchFamily="18" charset="0"/>
                <a:cs typeface="Times New Roman"/>
              </a:rPr>
              <a:t>how to </a:t>
            </a:r>
            <a:r>
              <a:rPr lang="en" sz="1400" b="1" kern="100">
                <a:solidFill>
                  <a:schemeClr val="bg1"/>
                </a:solidFill>
                <a:latin typeface="+mj-lt"/>
                <a:ea typeface="Times New Roman" panose="02020603050405020304" pitchFamily="18" charset="0"/>
                <a:cs typeface="Times New Roman"/>
              </a:rPr>
              <a:t>evaluate the content of presentations</a:t>
            </a:r>
            <a:r>
              <a:rPr lang="en" sz="1400" b="1" kern="100">
                <a:solidFill>
                  <a:schemeClr val="bg1"/>
                </a:solidFill>
                <a:effectLst/>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latin typeface="Georgia"/>
              <a:cs typeface="Calibri"/>
            </a:endParaRPr>
          </a:p>
          <a:p>
            <a:pPr marR="0" lvl="0">
              <a:lnSpc>
                <a:spcPct val="107000"/>
              </a:lnSpc>
              <a:spcBef>
                <a:spcPts val="0"/>
              </a:spcBef>
              <a:spcAft>
                <a:spcPts val="0"/>
              </a:spcAft>
              <a:buSzPts val="1000"/>
              <a:tabLst>
                <a:tab pos="457200" algn="l"/>
              </a:tabLst>
            </a:pPr>
            <a:endParaRPr lang="en-US" b="1" kern="100">
              <a:solidFill>
                <a:schemeClr val="bg1"/>
              </a:solidFill>
              <a:effectLst/>
              <a:latin typeface="+mj-lt"/>
              <a:ea typeface="Calibri" panose="020F0502020204030204" pitchFamily="34" charset="0"/>
              <a:cs typeface="Times New Roman"/>
            </a:endParaRPr>
          </a:p>
          <a:p>
            <a:pPr>
              <a:buFont typeface="Arial,Sans-Serif"/>
              <a:buChar char="•"/>
            </a:pPr>
            <a:endParaRPr lang="en-US"/>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5:16:46 PM">
            <a:hlinkClick r:id="" action="ppaction://media"/>
            <a:extLst>
              <a:ext uri="{FF2B5EF4-FFF2-40B4-BE49-F238E27FC236}">
                <a16:creationId xmlns:a16="http://schemas.microsoft.com/office/drawing/2014/main" id="{F27049A4-F61B-CB97-8246-80635711D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252271"/>
            <a:ext cx="812800" cy="812800"/>
          </a:xfrm>
          <a:prstGeom prst="rect">
            <a:avLst/>
          </a:prstGeom>
        </p:spPr>
      </p:pic>
    </p:spTree>
    <p:extLst>
      <p:ext uri="{BB962C8B-B14F-4D97-AF65-F5344CB8AC3E}">
        <p14:creationId xmlns:p14="http://schemas.microsoft.com/office/powerpoint/2010/main" val="17519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39</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621382588"/>
              </p:ext>
            </p:extLst>
          </p:nvPr>
        </p:nvGraphicFramePr>
        <p:xfrm>
          <a:off x="353391" y="265043"/>
          <a:ext cx="11452080" cy="6125283"/>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23224">
                <a:tc>
                  <a:txBody>
                    <a:bodyPr/>
                    <a:lstStyle/>
                    <a:p>
                      <a:pPr algn="ctr" rtl="0" fontAlgn="t">
                        <a:spcBef>
                          <a:spcPts val="0"/>
                        </a:spcBef>
                        <a:spcAft>
                          <a:spcPts val="0"/>
                        </a:spcAft>
                      </a:pPr>
                      <a:r>
                        <a:rPr lang="en-US" sz="2400" b="1" dirty="0">
                          <a:effectLst/>
                          <a:highlight>
                            <a:srgbClr val="D8D8D8"/>
                          </a:highlight>
                          <a:latin typeface="+mj-lt"/>
                        </a:rPr>
                        <a:t>2017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4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668083">
                <a:tc>
                  <a:txBody>
                    <a:bodyPr/>
                    <a:lstStyle/>
                    <a:p>
                      <a:pPr lvl="0" algn="l">
                        <a:lnSpc>
                          <a:spcPct val="100000"/>
                        </a:lnSpc>
                        <a:spcBef>
                          <a:spcPts val="0"/>
                        </a:spcBef>
                        <a:spcAft>
                          <a:spcPts val="0"/>
                        </a:spcAft>
                        <a:buNone/>
                      </a:pPr>
                      <a:r>
                        <a:rPr lang="en-US" sz="2000" b="1" i="0" u="none" strike="noStrike" kern="100" noProof="0" dirty="0">
                          <a:solidFill>
                            <a:srgbClr val="003C71"/>
                          </a:solidFill>
                          <a:effectLst/>
                          <a:latin typeface="Georgia"/>
                        </a:rPr>
                        <a:t>12.1 The student will make planned persuasive/argumentative, multimodal, interactive presentations collaboratively and individually.</a:t>
                      </a:r>
                      <a:r>
                        <a:rPr lang="en-US" sz="2400" b="1" i="0" u="none" strike="noStrike" kern="100" noProof="0" dirty="0">
                          <a:solidFill>
                            <a:srgbClr val="003C71"/>
                          </a:solidFill>
                          <a:effectLst/>
                          <a:latin typeface="Georgia"/>
                        </a:rPr>
                        <a:t> </a:t>
                      </a:r>
                      <a:endParaRPr lang="en-US" sz="2400" b="0" i="0" u="none" strike="noStrike" kern="100" noProof="0" dirty="0">
                        <a:solidFill>
                          <a:srgbClr val="003C71"/>
                        </a:solidFill>
                        <a:effectLst/>
                        <a:latin typeface="Georgia"/>
                      </a:endParaRPr>
                    </a:p>
                    <a:p>
                      <a:pPr lvl="0" algn="l">
                        <a:lnSpc>
                          <a:spcPct val="100000"/>
                        </a:lnSpc>
                        <a:spcBef>
                          <a:spcPts val="0"/>
                        </a:spcBef>
                        <a:spcAft>
                          <a:spcPts val="0"/>
                        </a:spcAft>
                        <a:buNone/>
                      </a:pPr>
                      <a:endParaRPr lang="en-US" sz="1600" b="0" i="0" u="none" strike="noStrike" kern="100" noProof="0">
                        <a:solidFill>
                          <a:srgbClr val="003C71"/>
                        </a:solidFill>
                        <a:effectLst/>
                      </a:endParaRPr>
                    </a:p>
                    <a:p>
                      <a:pPr marL="0" lvl="0" indent="0" algn="l">
                        <a:lnSpc>
                          <a:spcPct val="100000"/>
                        </a:lnSpc>
                        <a:spcBef>
                          <a:spcPts val="0"/>
                        </a:spcBef>
                        <a:spcAft>
                          <a:spcPts val="0"/>
                        </a:spcAft>
                        <a:buNone/>
                      </a:pPr>
                      <a:r>
                        <a:rPr lang="en-US" sz="1400" b="0" i="0" u="none" strike="noStrike" kern="100" noProof="0" dirty="0">
                          <a:solidFill>
                            <a:srgbClr val="003C71"/>
                          </a:solidFill>
                          <a:effectLst/>
                          <a:latin typeface="Georgia"/>
                        </a:rPr>
                        <a:t>a) Select and effectively use multimodal tools to design and develop presentation content. </a:t>
                      </a:r>
                    </a:p>
                    <a:p>
                      <a:pPr marL="0" lvl="0" indent="0" algn="l">
                        <a:lnSpc>
                          <a:spcPct val="100000"/>
                        </a:lnSpc>
                        <a:spcBef>
                          <a:spcPts val="0"/>
                        </a:spcBef>
                        <a:spcAft>
                          <a:spcPts val="0"/>
                        </a:spcAft>
                        <a:buNone/>
                      </a:pPr>
                      <a:r>
                        <a:rPr lang="en-US" sz="1400" b="0" i="0" u="none" strike="noStrike" kern="100" noProof="0" dirty="0">
                          <a:solidFill>
                            <a:srgbClr val="003C71"/>
                          </a:solidFill>
                          <a:effectLst/>
                          <a:latin typeface="Georgia"/>
                        </a:rPr>
                        <a:t>d) Anticipate and address alternative or opposing perspectives and counterclaims. </a:t>
                      </a:r>
                    </a:p>
                    <a:p>
                      <a:pPr marL="0" lvl="0" indent="0" algn="l">
                        <a:lnSpc>
                          <a:spcPct val="100000"/>
                        </a:lnSpc>
                        <a:spcBef>
                          <a:spcPts val="0"/>
                        </a:spcBef>
                        <a:spcAft>
                          <a:spcPts val="0"/>
                        </a:spcAft>
                        <a:buNone/>
                      </a:pPr>
                      <a:r>
                        <a:rPr lang="en-US" sz="1400" b="0" i="0" u="none" strike="noStrike" kern="100" noProof="0" dirty="0">
                          <a:solidFill>
                            <a:srgbClr val="003C71"/>
                          </a:solidFill>
                          <a:effectLst/>
                          <a:latin typeface="Georgia"/>
                        </a:rPr>
                        <a:t>e) Evaluate the various techniques used to construct arguments in multimodal presentations.</a:t>
                      </a:r>
                    </a:p>
                    <a:p>
                      <a:pPr marL="0" lvl="0" indent="0" algn="l">
                        <a:lnSpc>
                          <a:spcPct val="100000"/>
                        </a:lnSpc>
                        <a:spcBef>
                          <a:spcPts val="0"/>
                        </a:spcBef>
                        <a:spcAft>
                          <a:spcPts val="0"/>
                        </a:spcAft>
                        <a:buNone/>
                      </a:pPr>
                      <a:r>
                        <a:rPr lang="en-US" sz="1400" b="0" i="0" u="none" strike="noStrike" kern="100" noProof="0" dirty="0">
                          <a:solidFill>
                            <a:srgbClr val="003C71"/>
                          </a:solidFill>
                          <a:effectLst/>
                          <a:latin typeface="Georgia"/>
                        </a:rPr>
                        <a:t>g) Critique effectiveness of multimodal presentations. </a:t>
                      </a:r>
                      <a:endParaRPr lang="en-US" sz="1400" b="0" i="0" u="none" strike="noStrike" noProof="0" dirty="0">
                        <a:solidFill>
                          <a:srgbClr val="003C71"/>
                        </a:solidFill>
                        <a:latin typeface="Georgia"/>
                      </a:endParaRPr>
                    </a:p>
                    <a:p>
                      <a:pPr marL="0" marR="0">
                        <a:lnSpc>
                          <a:spcPct val="100000"/>
                        </a:lnSpc>
                        <a:spcBef>
                          <a:spcPts val="0"/>
                        </a:spcBef>
                        <a:spcAft>
                          <a:spcPts val="0"/>
                        </a:spcAft>
                      </a:pPr>
                      <a:endParaRPr lang="en-US" sz="2400" kern="100">
                        <a:effectLst/>
                        <a:latin typeface="+mj-lt"/>
                        <a:ea typeface="Calibri" panose="020F0502020204030204" pitchFamily="34" charset="0"/>
                        <a:cs typeface="Times New Roman" panose="02020603050405020304" pitchFamily="18" charset="0"/>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indent="0" algn="l">
                        <a:lnSpc>
                          <a:spcPct val="100000"/>
                        </a:lnSpc>
                        <a:spcBef>
                          <a:spcPts val="0"/>
                        </a:spcBef>
                        <a:spcAft>
                          <a:spcPts val="0"/>
                        </a:spcAft>
                        <a:buNone/>
                      </a:pPr>
                      <a:r>
                        <a:rPr lang="en-US" sz="1300" b="1" i="0" u="none" strike="noStrike" kern="1200" noProof="0" dirty="0">
                          <a:solidFill>
                            <a:srgbClr val="1A4480"/>
                          </a:solidFill>
                          <a:effectLst/>
                          <a:highlight>
                            <a:srgbClr val="FFFFFF"/>
                          </a:highlight>
                          <a:latin typeface="Georgia"/>
                        </a:rPr>
                        <a:t>12.C.2 Speaking and Presentation of Ideas</a:t>
                      </a:r>
                      <a:endParaRPr lang="en-US" sz="1300" b="0" i="0" u="none" strike="noStrike" kern="1200" noProof="0" dirty="0">
                        <a:solidFill>
                          <a:srgbClr val="1A4480"/>
                        </a:solidFill>
                        <a:effectLst/>
                        <a:highlight>
                          <a:srgbClr val="FFFFFF"/>
                        </a:highlight>
                        <a:latin typeface="Georgia"/>
                      </a:endParaRPr>
                    </a:p>
                    <a:p>
                      <a:pPr lvl="0" indent="0" algn="l">
                        <a:lnSpc>
                          <a:spcPct val="100000"/>
                        </a:lnSpc>
                        <a:spcBef>
                          <a:spcPts val="0"/>
                        </a:spcBef>
                        <a:spcAft>
                          <a:spcPts val="0"/>
                        </a:spcAft>
                        <a:buNone/>
                      </a:pPr>
                      <a:endParaRPr lang="en-US" sz="13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A. Report orally on a topic or text or present an opinion. This includes:</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err="1">
                          <a:solidFill>
                            <a:schemeClr val="dk1"/>
                          </a:solidFill>
                          <a:effectLst/>
                          <a:highlight>
                            <a:srgbClr val="FFFFFF"/>
                          </a:highlight>
                          <a:latin typeface="Georgia"/>
                        </a:rPr>
                        <a:t>i</a:t>
                      </a:r>
                      <a:r>
                        <a:rPr lang="en-US" sz="1300" b="0" i="0" u="none" strike="noStrike" kern="1200" noProof="0" dirty="0">
                          <a:solidFill>
                            <a:schemeClr val="dk1"/>
                          </a:solidFill>
                          <a:effectLst/>
                          <a:highlight>
                            <a:srgbClr val="FFFFFF"/>
                          </a:highlight>
                          <a:latin typeface="Georgia"/>
                        </a:rPr>
                        <a:t>. Selecting the modes and purposes for presentations and synthesizing multiple streams of information.</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ii Choosing appropriate vocabulary, language, and tone for a selected topic, purpose, context, and audience when speaking and presenting.</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iii. Incorporating various rhetorical devices to enhance purpose and strengthening clarity of ideas.</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iv. Anticipating and addressing alternative or opposing perspectives and counterclaims and rebuttals, as appropriate.</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v. Monitoring audience engagement effectively and adjusting delivery accordingly during presentations.</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vi. Evaluating the content and effectiveness of one's presentations, including the introduction, organization, strengths/weaknesses and evidence and reasoning, and conclusion.</a:t>
                      </a:r>
                      <a:endParaRPr lang="en-US" sz="13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300" b="0" i="0" u="none" strike="noStrike" kern="1200" noProof="0" dirty="0">
                          <a:solidFill>
                            <a:schemeClr val="dk1"/>
                          </a:solidFill>
                          <a:effectLst/>
                          <a:highlight>
                            <a:srgbClr val="FFFFFF"/>
                          </a:highlight>
                          <a:latin typeface="Georgia"/>
                        </a:rPr>
                        <a:t>B. Memorize and recite an excerpt or monologue from a dramatic work portraying the emotions and motivations of the character through voice and body language that conveys the intended tone and mood of the selection.</a:t>
                      </a:r>
                      <a:endParaRPr lang="en-US" sz="1300" b="0" i="0" u="none" strike="noStrike" noProof="0" dirty="0">
                        <a:latin typeface="Georgia"/>
                      </a:endParaRPr>
                    </a:p>
                    <a:p>
                      <a:pPr lvl="0" indent="0" algn="l">
                        <a:lnSpc>
                          <a:spcPct val="100000"/>
                        </a:lnSpc>
                        <a:spcBef>
                          <a:spcPts val="0"/>
                        </a:spcBef>
                        <a:spcAft>
                          <a:spcPts val="0"/>
                        </a:spcAft>
                        <a:buNone/>
                      </a:pPr>
                      <a:endParaRPr lang="en-US">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56453" y="4876760"/>
            <a:ext cx="11457211" cy="1852439"/>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a:latin typeface="+mj-lt"/>
              <a:ea typeface="+mn-lt"/>
              <a:cs typeface="+mn-lt"/>
            </a:endParaRPr>
          </a:p>
          <a:p>
            <a:pPr marL="171450" indent="-171450" fontAlgn="base">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a:t>
            </a:r>
            <a:r>
              <a:rPr lang="en" sz="1400" b="1" kern="100">
                <a:solidFill>
                  <a:schemeClr val="bg1"/>
                </a:solidFill>
                <a:latin typeface="+mj-lt"/>
                <a:ea typeface="Times New Roman" panose="02020603050405020304" pitchFamily="18" charset="0"/>
                <a:cs typeface="Times New Roman"/>
              </a:rPr>
              <a:t>2.-</a:t>
            </a:r>
            <a:r>
              <a:rPr lang="en" sz="1400" b="1" kern="100">
                <a:solidFill>
                  <a:schemeClr val="bg1"/>
                </a:solidFill>
                <a:effectLst/>
                <a:latin typeface="+mj-lt"/>
                <a:ea typeface="Times New Roman" panose="02020603050405020304" pitchFamily="18" charset="0"/>
                <a:cs typeface="Times New Roman"/>
              </a:rPr>
              <a:t> Explicitly states expectations </a:t>
            </a:r>
            <a:r>
              <a:rPr lang="en" sz="1400" b="1" kern="100">
                <a:solidFill>
                  <a:schemeClr val="bg1"/>
                </a:solidFill>
                <a:latin typeface="+mj-lt"/>
                <a:ea typeface="Times New Roman" panose="02020603050405020304" pitchFamily="18" charset="0"/>
                <a:cs typeface="Times New Roman"/>
              </a:rPr>
              <a:t>when presenting on a topic or text or an opinion.</a:t>
            </a:r>
            <a:r>
              <a:rPr lang="en-US" sz="1400" b="1" kern="100">
                <a:solidFill>
                  <a:schemeClr val="bg1"/>
                </a:solidFill>
                <a:latin typeface="+mj-lt"/>
                <a:ea typeface="Times New Roman" panose="02020603050405020304" pitchFamily="18" charset="0"/>
                <a:cs typeface="Times New Roman"/>
              </a:rPr>
              <a:t> </a:t>
            </a:r>
            <a:endParaRPr lang="en-US" sz="14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a:t>
            </a:r>
            <a:r>
              <a:rPr lang="en" sz="1400" b="1" kern="100">
                <a:solidFill>
                  <a:schemeClr val="bg1"/>
                </a:solidFill>
                <a:latin typeface="+mj-lt"/>
                <a:ea typeface="Times New Roman" panose="02020603050405020304" pitchFamily="18" charset="0"/>
                <a:cs typeface="Times New Roman"/>
              </a:rPr>
              <a:t>2.A</a:t>
            </a:r>
            <a:r>
              <a:rPr lang="en" sz="1400" b="1" kern="100">
                <a:solidFill>
                  <a:schemeClr val="bg1"/>
                </a:solidFill>
                <a:effectLst/>
                <a:latin typeface="+mj-lt"/>
                <a:ea typeface="Times New Roman" panose="02020603050405020304" pitchFamily="18" charset="0"/>
                <a:cs typeface="Times New Roman"/>
              </a:rPr>
              <a:t>.i. -Aligns to 2017 </a:t>
            </a:r>
            <a:r>
              <a:rPr lang="en" sz="1400" b="1" kern="100">
                <a:solidFill>
                  <a:schemeClr val="bg1"/>
                </a:solidFill>
                <a:latin typeface="+mj-lt"/>
                <a:ea typeface="Times New Roman" panose="02020603050405020304" pitchFamily="18" charset="0"/>
                <a:cs typeface="Times New Roman"/>
              </a:rPr>
              <a:t>12.1a.</a:t>
            </a:r>
            <a:r>
              <a:rPr lang="en-US" sz="1400" b="1" kern="100">
                <a:solidFill>
                  <a:schemeClr val="bg1"/>
                </a:solidFill>
                <a:latin typeface="+mj-lt"/>
                <a:ea typeface="Times New Roman" panose="02020603050405020304" pitchFamily="18" charset="0"/>
                <a:cs typeface="Times New Roman"/>
              </a:rPr>
              <a:t> </a:t>
            </a:r>
            <a:endParaRPr lang="en-US" sz="1400" b="1">
              <a:solidFill>
                <a:schemeClr val="bg1"/>
              </a:solidFill>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12.C.2.A.iii. - Aligns with 12.1e and details the purpose for using rhetorical devices when speaking</a:t>
            </a:r>
            <a:r>
              <a:rPr lang="en" sz="1400" b="1" kern="100">
                <a:solidFill>
                  <a:schemeClr val="bg1"/>
                </a:solidFill>
                <a:effectLst/>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.C.2</a:t>
            </a:r>
            <a:r>
              <a:rPr lang="en" sz="1400" b="1" kern="100">
                <a:solidFill>
                  <a:schemeClr val="bg1"/>
                </a:solidFill>
                <a:latin typeface="+mj-lt"/>
                <a:ea typeface="Times New Roman" panose="02020603050405020304" pitchFamily="18" charset="0"/>
                <a:cs typeface="Times New Roman"/>
              </a:rPr>
              <a:t>.</a:t>
            </a:r>
            <a:r>
              <a:rPr lang="en" sz="1400" b="1" kern="100">
                <a:solidFill>
                  <a:schemeClr val="bg1"/>
                </a:solidFill>
                <a:effectLst/>
                <a:latin typeface="+mj-lt"/>
                <a:ea typeface="Times New Roman" panose="02020603050405020304" pitchFamily="18" charset="0"/>
                <a:cs typeface="Times New Roman"/>
              </a:rPr>
              <a:t>A.</a:t>
            </a:r>
            <a:r>
              <a:rPr lang="en" sz="1400" b="1" kern="100">
                <a:solidFill>
                  <a:schemeClr val="bg1"/>
                </a:solidFill>
                <a:latin typeface="+mj-lt"/>
                <a:ea typeface="Times New Roman" panose="02020603050405020304" pitchFamily="18" charset="0"/>
                <a:cs typeface="Times New Roman"/>
              </a:rPr>
              <a:t>iv</a:t>
            </a:r>
            <a:r>
              <a:rPr lang="en" sz="1400" b="1" kern="100">
                <a:solidFill>
                  <a:schemeClr val="bg1"/>
                </a:solidFill>
                <a:effectLst/>
                <a:latin typeface="+mj-lt"/>
                <a:ea typeface="Times New Roman" panose="02020603050405020304" pitchFamily="18" charset="0"/>
                <a:cs typeface="Times New Roman"/>
              </a:rPr>
              <a:t>. - Aligns </a:t>
            </a:r>
            <a:r>
              <a:rPr lang="en" sz="1400" b="1" kern="100">
                <a:solidFill>
                  <a:schemeClr val="bg1"/>
                </a:solidFill>
                <a:latin typeface="+mj-lt"/>
                <a:ea typeface="Times New Roman" panose="02020603050405020304" pitchFamily="18" charset="0"/>
                <a:cs typeface="Times New Roman"/>
              </a:rPr>
              <a:t>with </a:t>
            </a:r>
            <a:r>
              <a:rPr lang="en" sz="1400" b="1" kern="100">
                <a:solidFill>
                  <a:schemeClr val="bg1"/>
                </a:solidFill>
                <a:effectLst/>
                <a:latin typeface="+mj-lt"/>
                <a:ea typeface="Times New Roman" panose="02020603050405020304" pitchFamily="18" charset="0"/>
                <a:cs typeface="Times New Roman"/>
              </a:rPr>
              <a:t>2017 </a:t>
            </a:r>
            <a:r>
              <a:rPr lang="en" sz="1400" b="1" kern="100">
                <a:solidFill>
                  <a:schemeClr val="bg1"/>
                </a:solidFill>
                <a:latin typeface="+mj-lt"/>
                <a:ea typeface="Times New Roman" panose="02020603050405020304" pitchFamily="18" charset="0"/>
                <a:cs typeface="Times New Roman"/>
              </a:rPr>
              <a:t>12.1d and incorporates use of counter arguments and rebuttals as appropriate when anticipating counterclaims or opposing perspectives</a:t>
            </a:r>
            <a:r>
              <a:rPr lang="en" sz="1400" b="1" kern="100">
                <a:solidFill>
                  <a:schemeClr val="bg1"/>
                </a:solidFill>
                <a:effectLst/>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.C.2</a:t>
            </a:r>
            <a:r>
              <a:rPr lang="en" sz="1400" b="1" kern="100">
                <a:solidFill>
                  <a:schemeClr val="bg1"/>
                </a:solidFill>
                <a:latin typeface="+mj-lt"/>
                <a:ea typeface="Times New Roman" panose="02020603050405020304" pitchFamily="18" charset="0"/>
                <a:cs typeface="Times New Roman"/>
              </a:rPr>
              <a:t>.</a:t>
            </a:r>
            <a:r>
              <a:rPr lang="en" sz="1400" b="1" kern="100">
                <a:solidFill>
                  <a:schemeClr val="bg1"/>
                </a:solidFill>
                <a:effectLst/>
                <a:latin typeface="+mj-lt"/>
                <a:ea typeface="Times New Roman" panose="02020603050405020304" pitchFamily="18" charset="0"/>
                <a:cs typeface="Times New Roman"/>
              </a:rPr>
              <a:t>A.</a:t>
            </a:r>
            <a:r>
              <a:rPr lang="en" sz="1400" b="1" kern="100">
                <a:solidFill>
                  <a:schemeClr val="bg1"/>
                </a:solidFill>
                <a:latin typeface="+mj-lt"/>
                <a:ea typeface="Times New Roman" panose="02020603050405020304" pitchFamily="18" charset="0"/>
                <a:cs typeface="Times New Roman"/>
              </a:rPr>
              <a:t>vi</a:t>
            </a:r>
            <a:r>
              <a:rPr lang="en" sz="1400" b="1" kern="100">
                <a:solidFill>
                  <a:schemeClr val="bg1"/>
                </a:solidFill>
                <a:effectLst/>
                <a:latin typeface="+mj-lt"/>
                <a:ea typeface="Times New Roman" panose="02020603050405020304" pitchFamily="18" charset="0"/>
                <a:cs typeface="Times New Roman"/>
              </a:rPr>
              <a:t>. - Aligns </a:t>
            </a:r>
            <a:r>
              <a:rPr lang="en" sz="1400" b="1" kern="100">
                <a:solidFill>
                  <a:schemeClr val="bg1"/>
                </a:solidFill>
                <a:latin typeface="+mj-lt"/>
                <a:ea typeface="Times New Roman" panose="02020603050405020304" pitchFamily="18" charset="0"/>
                <a:cs typeface="Times New Roman"/>
              </a:rPr>
              <a:t>with 2017 12.1g and clarifies ways </a:t>
            </a:r>
            <a:r>
              <a:rPr lang="en" sz="1400" b="1" kern="100">
                <a:solidFill>
                  <a:schemeClr val="bg1"/>
                </a:solidFill>
                <a:effectLst/>
                <a:latin typeface="+mj-lt"/>
                <a:ea typeface="Times New Roman" panose="02020603050405020304" pitchFamily="18" charset="0"/>
                <a:cs typeface="Times New Roman"/>
              </a:rPr>
              <a:t>to </a:t>
            </a:r>
            <a:r>
              <a:rPr lang="en" sz="1400" b="1" kern="100">
                <a:solidFill>
                  <a:schemeClr val="bg1"/>
                </a:solidFill>
                <a:latin typeface="+mj-lt"/>
                <a:ea typeface="Times New Roman" panose="02020603050405020304" pitchFamily="18" charset="0"/>
                <a:cs typeface="Times New Roman"/>
              </a:rPr>
              <a:t>evaluate the effectiveness of presentations, including addressing the strengths/ weaknesses in evidence and reasoning</a:t>
            </a:r>
            <a:r>
              <a:rPr lang="en" sz="1400" b="1" kern="100">
                <a:solidFill>
                  <a:schemeClr val="bg1"/>
                </a:solidFill>
                <a:effectLst/>
                <a:latin typeface="+mj-lt"/>
                <a:ea typeface="Times New Roman" panose="02020603050405020304" pitchFamily="18" charset="0"/>
                <a:cs typeface="Times New Roman"/>
              </a:rPr>
              <a:t>.</a:t>
            </a:r>
            <a:endParaRPr lang="en" sz="1400" b="1">
              <a:solidFill>
                <a:schemeClr val="bg1"/>
              </a:solidFill>
              <a:cs typeface="Calibri"/>
            </a:endParaRPr>
          </a:p>
          <a:p>
            <a:pPr marL="285750" marR="0" lvl="0" indent="-285750">
              <a:lnSpc>
                <a:spcPct val="107000"/>
              </a:lnSpc>
              <a:spcBef>
                <a:spcPts val="0"/>
              </a:spcBef>
              <a:spcAft>
                <a:spcPts val="0"/>
              </a:spcAft>
              <a:buSzPts val="1000"/>
              <a:buFont typeface="Arial"/>
              <a:buChar char="•"/>
              <a:tabLst>
                <a:tab pos="457200" algn="l"/>
              </a:tabLst>
            </a:pPr>
            <a:endParaRPr lang="en-US" sz="16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5:18:32 PM">
            <a:hlinkClick r:id="" action="ppaction://media"/>
            <a:extLst>
              <a:ext uri="{FF2B5EF4-FFF2-40B4-BE49-F238E27FC236}">
                <a16:creationId xmlns:a16="http://schemas.microsoft.com/office/drawing/2014/main" id="{694CEC91-DC55-B7E0-A5C6-4EB743F960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1227" y="4990179"/>
            <a:ext cx="812800" cy="812800"/>
          </a:xfrm>
          <a:prstGeom prst="rect">
            <a:avLst/>
          </a:prstGeom>
        </p:spPr>
      </p:pic>
    </p:spTree>
    <p:extLst>
      <p:ext uri="{BB962C8B-B14F-4D97-AF65-F5344CB8AC3E}">
        <p14:creationId xmlns:p14="http://schemas.microsoft.com/office/powerpoint/2010/main" val="43906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E9D8A-77F8-8998-8721-8CA5CB874867}"/>
              </a:ext>
            </a:extLst>
          </p:cNvPr>
          <p:cNvSpPr>
            <a:spLocks noGrp="1"/>
          </p:cNvSpPr>
          <p:nvPr>
            <p:ph type="sldNum" sz="quarter" idx="12"/>
          </p:nvPr>
        </p:nvSpPr>
        <p:spPr/>
        <p:txBody>
          <a:bodyPr/>
          <a:lstStyle/>
          <a:p>
            <a:fld id="{B2102BAA-C61A-4A39-BDF1-4340D572B82C}" type="slidenum">
              <a:rPr lang="en-US" smtClean="0"/>
              <a:t>4</a:t>
            </a:fld>
            <a:endParaRPr lang="en-US"/>
          </a:p>
        </p:txBody>
      </p:sp>
      <p:sp>
        <p:nvSpPr>
          <p:cNvPr id="4" name="Text Placeholder 3">
            <a:extLst>
              <a:ext uri="{FF2B5EF4-FFF2-40B4-BE49-F238E27FC236}">
                <a16:creationId xmlns:a16="http://schemas.microsoft.com/office/drawing/2014/main" id="{1ABC4D54-C2C7-C7B4-0941-E61950E1EF48}"/>
              </a:ext>
            </a:extLst>
          </p:cNvPr>
          <p:cNvSpPr>
            <a:spLocks noGrp="1"/>
          </p:cNvSpPr>
          <p:nvPr>
            <p:ph type="body" sz="quarter" idx="13"/>
          </p:nvPr>
        </p:nvSpPr>
        <p:spPr/>
        <p:txBody>
          <a:bodyPr vert="horz" lIns="822960" tIns="640080" rIns="91440" bIns="45720" rtlCol="0" anchor="t">
            <a:normAutofit/>
          </a:bodyPr>
          <a:lstStyle/>
          <a:p>
            <a:r>
              <a:rPr lang="en-US" sz="3200" b="1">
                <a:ea typeface="+mj-lt"/>
                <a:cs typeface="+mj-lt"/>
              </a:rPr>
              <a:t>Implementation Timeline</a:t>
            </a:r>
            <a:endParaRPr lang="en-US"/>
          </a:p>
        </p:txBody>
      </p:sp>
      <p:graphicFrame>
        <p:nvGraphicFramePr>
          <p:cNvPr id="6" name="Table 5">
            <a:extLst>
              <a:ext uri="{FF2B5EF4-FFF2-40B4-BE49-F238E27FC236}">
                <a16:creationId xmlns:a16="http://schemas.microsoft.com/office/drawing/2014/main" id="{7C62B356-3BD1-5E94-8D01-365716F24963}"/>
              </a:ext>
            </a:extLst>
          </p:cNvPr>
          <p:cNvGraphicFramePr>
            <a:graphicFrameLocks noGrp="1"/>
          </p:cNvGraphicFramePr>
          <p:nvPr>
            <p:extLst>
              <p:ext uri="{D42A27DB-BD31-4B8C-83A1-F6EECF244321}">
                <p14:modId xmlns:p14="http://schemas.microsoft.com/office/powerpoint/2010/main" val="1763898519"/>
              </p:ext>
            </p:extLst>
          </p:nvPr>
        </p:nvGraphicFramePr>
        <p:xfrm>
          <a:off x="922420" y="1453815"/>
          <a:ext cx="10276973" cy="5019675"/>
        </p:xfrm>
        <a:graphic>
          <a:graphicData uri="http://schemas.openxmlformats.org/drawingml/2006/table">
            <a:tbl>
              <a:tblPr bandRow="1">
                <a:tableStyleId>{5C22544A-7EE6-4342-B048-85BDC9FD1C3A}</a:tableStyleId>
              </a:tblPr>
              <a:tblGrid>
                <a:gridCol w="10276973">
                  <a:extLst>
                    <a:ext uri="{9D8B030D-6E8A-4147-A177-3AD203B41FA5}">
                      <a16:colId xmlns:a16="http://schemas.microsoft.com/office/drawing/2014/main" val="2069001751"/>
                    </a:ext>
                  </a:extLst>
                </a:gridCol>
              </a:tblGrid>
              <a:tr h="1283368">
                <a:tc>
                  <a:txBody>
                    <a:bodyPr/>
                    <a:lstStyle/>
                    <a:p>
                      <a:pPr rtl="0" fontAlgn="ctr">
                        <a:spcBef>
                          <a:spcPts val="0"/>
                        </a:spcBef>
                        <a:spcAft>
                          <a:spcPts val="0"/>
                        </a:spcAft>
                      </a:pPr>
                      <a:r>
                        <a:rPr lang="en-US" sz="2000" b="1">
                          <a:effectLst/>
                          <a:highlight>
                            <a:srgbClr val="D0D0EF"/>
                          </a:highlight>
                          <a:latin typeface="Georgia"/>
                        </a:rPr>
                        <a:t>2024 Spring </a:t>
                      </a:r>
                      <a:endParaRPr lang="en-US">
                        <a:effectLst/>
                        <a:highlight>
                          <a:srgbClr val="D0D0EF"/>
                        </a:highlight>
                        <a:latin typeface="Georgia"/>
                      </a:endParaRPr>
                    </a:p>
                    <a:p>
                      <a:pPr rtl="0" fontAlgn="ctr">
                        <a:spcBef>
                          <a:spcPts val="0"/>
                        </a:spcBef>
                        <a:spcAft>
                          <a:spcPts val="0"/>
                        </a:spcAft>
                      </a:pPr>
                      <a:r>
                        <a:rPr lang="en-US" sz="2000">
                          <a:effectLst/>
                          <a:highlight>
                            <a:srgbClr val="D0D0EF"/>
                          </a:highlight>
                          <a:latin typeface="Georgia"/>
                        </a:rPr>
                        <a:t>VDOE staff and teams of teachers and specialists develop and provide support documents around the 2024 Standards, including a crosswalk between the 2017 and 2024 Standards and an Understanding the Standards document for each grade level K-12.  </a:t>
                      </a:r>
                      <a:endParaRPr lang="en-US">
                        <a:effectLst/>
                        <a:highlight>
                          <a:srgbClr val="D0D0EF"/>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0D0EF"/>
                    </a:solidFill>
                  </a:tcPr>
                </a:tc>
                <a:extLst>
                  <a:ext uri="{0D108BD9-81ED-4DB2-BD59-A6C34878D82A}">
                    <a16:rowId xmlns:a16="http://schemas.microsoft.com/office/drawing/2014/main" val="1059286828"/>
                  </a:ext>
                </a:extLst>
              </a:tr>
              <a:tr h="2219325">
                <a:tc>
                  <a:txBody>
                    <a:bodyPr/>
                    <a:lstStyle/>
                    <a:p>
                      <a:pPr rtl="0" fontAlgn="ctr">
                        <a:spcBef>
                          <a:spcPts val="0"/>
                        </a:spcBef>
                        <a:spcAft>
                          <a:spcPts val="0"/>
                        </a:spcAft>
                      </a:pPr>
                      <a:r>
                        <a:rPr lang="en-US" sz="2000" b="1">
                          <a:effectLst/>
                          <a:highlight>
                            <a:srgbClr val="FFFF99"/>
                          </a:highlight>
                          <a:latin typeface="Georgia"/>
                        </a:rPr>
                        <a:t>2024 Summer </a:t>
                      </a:r>
                      <a:endParaRPr lang="en-US">
                        <a:effectLst/>
                        <a:highlight>
                          <a:srgbClr val="FFFF99"/>
                        </a:highlight>
                        <a:latin typeface="Georgia"/>
                      </a:endParaRPr>
                    </a:p>
                    <a:p>
                      <a:pPr rtl="0" fontAlgn="ctr">
                        <a:spcBef>
                          <a:spcPts val="0"/>
                        </a:spcBef>
                        <a:spcAft>
                          <a:spcPts val="0"/>
                        </a:spcAft>
                      </a:pPr>
                      <a:r>
                        <a:rPr lang="en-US" sz="2000">
                          <a:effectLst/>
                          <a:highlight>
                            <a:srgbClr val="FFFF99"/>
                          </a:highlight>
                          <a:latin typeface="Georgia"/>
                        </a:rPr>
                        <a:t>VDOE staff will support divisions with professional learning through symposiums across the Commonwealth.  </a:t>
                      </a:r>
                      <a:endParaRPr lang="en-US">
                        <a:effectLst/>
                        <a:highlight>
                          <a:srgbClr val="FFFF99"/>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154796042"/>
                  </a:ext>
                </a:extLst>
              </a:tr>
              <a:tr h="1504950">
                <a:tc>
                  <a:txBody>
                    <a:bodyPr/>
                    <a:lstStyle/>
                    <a:p>
                      <a:pPr rtl="0" fontAlgn="ctr">
                        <a:spcBef>
                          <a:spcPts val="0"/>
                        </a:spcBef>
                        <a:spcAft>
                          <a:spcPts val="0"/>
                        </a:spcAft>
                      </a:pPr>
                      <a:r>
                        <a:rPr lang="en-US" sz="2000" b="1">
                          <a:effectLst/>
                          <a:highlight>
                            <a:srgbClr val="CAE8AA"/>
                          </a:highlight>
                          <a:latin typeface="Georgia"/>
                        </a:rPr>
                        <a:t>2024-2025 School Year </a:t>
                      </a:r>
                      <a:endParaRPr lang="en-US">
                        <a:effectLst/>
                        <a:highlight>
                          <a:srgbClr val="CAE8AA"/>
                        </a:highlight>
                        <a:latin typeface="Georgia"/>
                      </a:endParaRPr>
                    </a:p>
                    <a:p>
                      <a:pPr rtl="0" fontAlgn="ctr">
                        <a:spcBef>
                          <a:spcPts val="0"/>
                        </a:spcBef>
                        <a:spcAft>
                          <a:spcPts val="0"/>
                        </a:spcAft>
                      </a:pPr>
                      <a:r>
                        <a:rPr lang="en-US" sz="2000">
                          <a:effectLst/>
                          <a:highlight>
                            <a:srgbClr val="CAE8AA"/>
                          </a:highlight>
                          <a:latin typeface="Georgia"/>
                        </a:rPr>
                        <a:t>Instruction aligns fully to the 2024 </a:t>
                      </a:r>
                      <a:r>
                        <a:rPr lang="en-US" sz="2000" i="1">
                          <a:effectLst/>
                          <a:highlight>
                            <a:srgbClr val="CAE8AA"/>
                          </a:highlight>
                          <a:latin typeface="Georgia"/>
                        </a:rPr>
                        <a:t>English Standards of Learning. </a:t>
                      </a:r>
                      <a:r>
                        <a:rPr lang="en-US" sz="2000">
                          <a:effectLst/>
                          <a:highlight>
                            <a:srgbClr val="CAE8AA"/>
                          </a:highlight>
                          <a:latin typeface="Georgia"/>
                        </a:rPr>
                        <a:t>The VDOE continues to develop resources aligned to the 2024 </a:t>
                      </a:r>
                      <a:r>
                        <a:rPr lang="en-US" sz="2000" i="1">
                          <a:effectLst/>
                          <a:highlight>
                            <a:srgbClr val="CAE8AA"/>
                          </a:highlight>
                          <a:latin typeface="Georgia"/>
                        </a:rPr>
                        <a:t>English Standards of Learning</a:t>
                      </a:r>
                      <a:r>
                        <a:rPr lang="en-US" sz="2000">
                          <a:effectLst/>
                          <a:highlight>
                            <a:srgbClr val="CAE8AA"/>
                          </a:highlight>
                          <a:latin typeface="Georgia"/>
                        </a:rPr>
                        <a:t> and provide professional learning opportunities to school divisions.  </a:t>
                      </a:r>
                      <a:endParaRPr lang="en-US">
                        <a:effectLst/>
                        <a:highlight>
                          <a:srgbClr val="CAE8AA"/>
                        </a:highlight>
                        <a:latin typeface="Georgia"/>
                      </a:endParaRPr>
                    </a:p>
                  </a:txBody>
                  <a:tcPr marL="76200" marR="762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AE8AA"/>
                    </a:solidFill>
                  </a:tcPr>
                </a:tc>
                <a:extLst>
                  <a:ext uri="{0D108BD9-81ED-4DB2-BD59-A6C34878D82A}">
                    <a16:rowId xmlns:a16="http://schemas.microsoft.com/office/drawing/2014/main" val="3364832455"/>
                  </a:ext>
                </a:extLst>
              </a:tr>
            </a:tbl>
          </a:graphicData>
        </a:graphic>
      </p:graphicFrame>
      <p:pic>
        <p:nvPicPr>
          <p:cNvPr id="3" name="Audio Recording Apr 29, 2024 at 12:32:17 PM">
            <a:hlinkClick r:id="" action="ppaction://media"/>
            <a:extLst>
              <a:ext uri="{FF2B5EF4-FFF2-40B4-BE49-F238E27FC236}">
                <a16:creationId xmlns:a16="http://schemas.microsoft.com/office/drawing/2014/main" id="{EDA7B831-E8E0-D67E-35C1-C31D55BB33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9580" y="5451117"/>
            <a:ext cx="812800" cy="812800"/>
          </a:xfrm>
          <a:prstGeom prst="rect">
            <a:avLst/>
          </a:prstGeom>
        </p:spPr>
      </p:pic>
    </p:spTree>
    <p:extLst>
      <p:ext uri="{BB962C8B-B14F-4D97-AF65-F5344CB8AC3E}">
        <p14:creationId xmlns:p14="http://schemas.microsoft.com/office/powerpoint/2010/main" val="38459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40</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2995034653"/>
              </p:ext>
            </p:extLst>
          </p:nvPr>
        </p:nvGraphicFramePr>
        <p:xfrm>
          <a:off x="353391" y="265044"/>
          <a:ext cx="11452080" cy="5940884"/>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12773">
                <a:tc>
                  <a:txBody>
                    <a:bodyPr/>
                    <a:lstStyle/>
                    <a:p>
                      <a:pPr algn="ctr" rtl="0" fontAlgn="t">
                        <a:spcBef>
                          <a:spcPts val="0"/>
                        </a:spcBef>
                        <a:spcAft>
                          <a:spcPts val="0"/>
                        </a:spcAft>
                      </a:pPr>
                      <a:r>
                        <a:rPr lang="en-US" sz="1800" b="1" dirty="0">
                          <a:effectLst/>
                          <a:highlight>
                            <a:srgbClr val="D8D8D8"/>
                          </a:highlight>
                          <a:latin typeface="+mj-lt"/>
                        </a:rPr>
                        <a:t>2017 SOL</a:t>
                      </a:r>
                      <a:endParaRPr lang="en-US" sz="16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000" b="1" dirty="0">
                          <a:effectLst/>
                          <a:highlight>
                            <a:srgbClr val="D8D8D8"/>
                          </a:highlight>
                          <a:latin typeface="+mj-lt"/>
                        </a:rPr>
                        <a:t>2024 SOL</a:t>
                      </a:r>
                      <a:endParaRPr lang="en-US"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528111">
                <a:tc>
                  <a:txBody>
                    <a:bodyPr/>
                    <a:lstStyle/>
                    <a:p>
                      <a:pPr lvl="0" algn="l">
                        <a:lnSpc>
                          <a:spcPct val="100000"/>
                        </a:lnSpc>
                        <a:spcBef>
                          <a:spcPts val="0"/>
                        </a:spcBef>
                        <a:spcAft>
                          <a:spcPts val="0"/>
                        </a:spcAft>
                        <a:buNone/>
                      </a:pPr>
                      <a:r>
                        <a:rPr lang="en-US" sz="1600" b="1" i="0" u="none" strike="noStrike" kern="100" noProof="0" dirty="0">
                          <a:solidFill>
                            <a:srgbClr val="003C71"/>
                          </a:solidFill>
                          <a:effectLst/>
                          <a:latin typeface="Georgia"/>
                        </a:rPr>
                        <a:t>12.1 The student will make planned persuasive/argumentative, multimodal, interactive presentations collaboratively and individually. </a:t>
                      </a:r>
                      <a:endParaRPr lang="en-US" sz="1600" dirty="0">
                        <a:latin typeface="Georgia"/>
                      </a:endParaRPr>
                    </a:p>
                    <a:p>
                      <a:pPr lvl="0" algn="l">
                        <a:lnSpc>
                          <a:spcPct val="100000"/>
                        </a:lnSpc>
                        <a:spcBef>
                          <a:spcPts val="0"/>
                        </a:spcBef>
                        <a:spcAft>
                          <a:spcPts val="0"/>
                        </a:spcAft>
                        <a:buNone/>
                      </a:pPr>
                      <a:endParaRPr lang="en-US" sz="1600" b="1" i="0" u="none" strike="noStrike" kern="100" noProof="0">
                        <a:solidFill>
                          <a:srgbClr val="003C71"/>
                        </a:solidFill>
                        <a:effectLst/>
                        <a:latin typeface="Georgia"/>
                      </a:endParaRPr>
                    </a:p>
                    <a:p>
                      <a:pPr marL="0" lvl="0" indent="0" algn="l">
                        <a:lnSpc>
                          <a:spcPct val="100000"/>
                        </a:lnSpc>
                        <a:spcBef>
                          <a:spcPts val="0"/>
                        </a:spcBef>
                        <a:spcAft>
                          <a:spcPts val="0"/>
                        </a:spcAft>
                        <a:buNone/>
                      </a:pPr>
                      <a:r>
                        <a:rPr lang="en-US" sz="1600" b="0" i="0" u="none" strike="noStrike" kern="100" noProof="0" dirty="0">
                          <a:solidFill>
                            <a:srgbClr val="3E5B91"/>
                          </a:solidFill>
                          <a:effectLst/>
                          <a:latin typeface="Georgia"/>
                        </a:rPr>
                        <a:t>b) Credit information sources. </a:t>
                      </a:r>
                      <a:endParaRPr lang="en-US" sz="1600" dirty="0">
                        <a:solidFill>
                          <a:srgbClr val="3E5B91"/>
                        </a:solidFill>
                        <a:latin typeface="Georgia"/>
                      </a:endParaRPr>
                    </a:p>
                    <a:p>
                      <a:pPr lvl="0" algn="l">
                        <a:lnSpc>
                          <a:spcPct val="100000"/>
                        </a:lnSpc>
                        <a:spcBef>
                          <a:spcPts val="0"/>
                        </a:spcBef>
                        <a:spcAft>
                          <a:spcPts val="0"/>
                        </a:spcAft>
                        <a:buNone/>
                      </a:pPr>
                      <a:endParaRPr lang="en-US" sz="1600" b="0" i="0" u="none" strike="noStrike" kern="100" noProof="0">
                        <a:solidFill>
                          <a:srgbClr val="003C71"/>
                        </a:solidFill>
                        <a:effectLst/>
                        <a:latin typeface="Georgia"/>
                      </a:endParaRPr>
                    </a:p>
                    <a:p>
                      <a:pPr lvl="0" algn="l">
                        <a:lnSpc>
                          <a:spcPct val="100000"/>
                        </a:lnSpc>
                        <a:spcBef>
                          <a:spcPts val="0"/>
                        </a:spcBef>
                        <a:spcAft>
                          <a:spcPts val="0"/>
                        </a:spcAft>
                        <a:buNone/>
                      </a:pPr>
                      <a:r>
                        <a:rPr lang="en-US" sz="1600" b="1" i="0" u="none" strike="noStrike" kern="100" noProof="0" dirty="0">
                          <a:solidFill>
                            <a:srgbClr val="003C71"/>
                          </a:solidFill>
                          <a:effectLst/>
                          <a:latin typeface="Georgia"/>
                        </a:rPr>
                        <a:t>12.2 The student will examine how values and points of view are included or excluded and how media influences beliefs and behaviors. </a:t>
                      </a:r>
                      <a:endParaRPr lang="en-US" sz="1600" b="1" dirty="0">
                        <a:latin typeface="Georgia"/>
                      </a:endParaRPr>
                    </a:p>
                    <a:p>
                      <a:pPr lvl="0" algn="l">
                        <a:lnSpc>
                          <a:spcPct val="100000"/>
                        </a:lnSpc>
                        <a:spcBef>
                          <a:spcPts val="0"/>
                        </a:spcBef>
                        <a:spcAft>
                          <a:spcPts val="0"/>
                        </a:spcAft>
                        <a:buNone/>
                      </a:pPr>
                      <a:endParaRPr lang="en-US" sz="1600" b="0" i="0" u="none" strike="noStrike" kern="100" noProof="0">
                        <a:solidFill>
                          <a:srgbClr val="003C71"/>
                        </a:solidFill>
                        <a:effectLst/>
                        <a:latin typeface="Georgia"/>
                      </a:endParaRPr>
                    </a:p>
                    <a:p>
                      <a:pPr marL="0" lvl="0" indent="0" algn="l">
                        <a:lnSpc>
                          <a:spcPct val="100000"/>
                        </a:lnSpc>
                        <a:spcBef>
                          <a:spcPts val="0"/>
                        </a:spcBef>
                        <a:spcAft>
                          <a:spcPts val="0"/>
                        </a:spcAft>
                        <a:buClr>
                          <a:srgbClr val="003C71"/>
                        </a:buClr>
                        <a:buNone/>
                      </a:pPr>
                      <a:r>
                        <a:rPr lang="en-US" sz="1600" b="0" i="0" u="none" strike="noStrike" kern="100" noProof="0" dirty="0">
                          <a:solidFill>
                            <a:srgbClr val="3E5B91"/>
                          </a:solidFill>
                          <a:effectLst/>
                          <a:latin typeface="Georgia"/>
                        </a:rPr>
                        <a:t>f) Manage, analyze, and synthesize multiple streams of simultaneous information.  </a:t>
                      </a:r>
                    </a:p>
                    <a:p>
                      <a:pPr marL="0" lvl="0" indent="0" algn="l">
                        <a:lnSpc>
                          <a:spcPct val="100000"/>
                        </a:lnSpc>
                        <a:spcBef>
                          <a:spcPts val="0"/>
                        </a:spcBef>
                        <a:spcAft>
                          <a:spcPts val="0"/>
                        </a:spcAft>
                        <a:buClr>
                          <a:srgbClr val="003C71"/>
                        </a:buClr>
                        <a:buNone/>
                      </a:pPr>
                      <a:r>
                        <a:rPr lang="en-US" sz="1600" b="0" i="0" u="none" strike="noStrike" kern="100" noProof="0" dirty="0">
                          <a:solidFill>
                            <a:srgbClr val="3E5B91"/>
                          </a:solidFill>
                          <a:effectLst/>
                          <a:latin typeface="Georgia"/>
                        </a:rPr>
                        <a:t>g) Demonstrate ethical use of the Internet when evaluating or producing creative or informational media messages. </a:t>
                      </a:r>
                      <a:r>
                        <a:rPr lang="en-US" sz="1600" b="0" i="0" u="none" strike="noStrike" kern="100" noProof="0" dirty="0">
                          <a:solidFill>
                            <a:srgbClr val="003C71"/>
                          </a:solidFill>
                          <a:effectLst/>
                          <a:latin typeface="Georgia"/>
                        </a:rPr>
                        <a:t> </a:t>
                      </a:r>
                      <a:endParaRPr lang="en-US" sz="1600" dirty="0"/>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kern="1200" noProof="0" dirty="0">
                          <a:solidFill>
                            <a:srgbClr val="1A4480"/>
                          </a:solidFill>
                          <a:effectLst/>
                          <a:highlight>
                            <a:srgbClr val="FFFFFF"/>
                          </a:highlight>
                          <a:latin typeface="Georgia"/>
                        </a:rPr>
                        <a:t>12.C.3 Integrating Multimodal Literacies</a:t>
                      </a:r>
                      <a:endParaRPr lang="en-US" sz="1600" b="0" i="0" u="none" strike="noStrike" kern="1200" noProof="0" dirty="0">
                        <a:solidFill>
                          <a:srgbClr val="1A4480"/>
                        </a:solidFill>
                        <a:effectLst/>
                        <a:highlight>
                          <a:srgbClr val="FFFFFF"/>
                        </a:highlight>
                        <a:latin typeface="Georgia"/>
                      </a:endParaRPr>
                    </a:p>
                    <a:p>
                      <a:pPr lvl="0" algn="l">
                        <a:lnSpc>
                          <a:spcPct val="100000"/>
                        </a:lnSpc>
                        <a:spcBef>
                          <a:spcPts val="0"/>
                        </a:spcBef>
                        <a:spcAft>
                          <a:spcPts val="0"/>
                        </a:spcAft>
                        <a:buNone/>
                      </a:pPr>
                      <a:endParaRPr lang="en-US" sz="1600" b="1" i="0" u="none" strike="noStrike" kern="1200" noProof="0" dirty="0">
                        <a:solidFill>
                          <a:srgbClr val="1A4480"/>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00" b="0" i="0" u="none" strike="noStrike" kern="1200" noProof="0" dirty="0">
                          <a:solidFill>
                            <a:schemeClr val="dk1"/>
                          </a:solidFill>
                          <a:effectLst/>
                          <a:highlight>
                            <a:srgbClr val="FFFFFF"/>
                          </a:highlight>
                          <a:latin typeface="Georgia"/>
                        </a:rPr>
                        <a:t>A. Create and deliver planned, multimodal, interactive presentations collaboratively and individually for a variety of purposes and audiences.</a:t>
                      </a:r>
                      <a:endParaRPr lang="en-US" sz="16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00" b="0" i="0" u="none" strike="noStrike" kern="1200" noProof="0" dirty="0">
                          <a:solidFill>
                            <a:schemeClr val="dk1"/>
                          </a:solidFill>
                          <a:effectLst/>
                          <a:highlight>
                            <a:srgbClr val="FFFFFF"/>
                          </a:highlight>
                          <a:latin typeface="Georgia"/>
                        </a:rPr>
                        <a:t>B. Examine multimodal sources’ claims, arguments, ideas, and any point of personal bias by evaluating them for reliability and relevance to serve as credible supporting evidence.</a:t>
                      </a:r>
                      <a:endParaRPr lang="en-US" sz="16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00" b="0" i="0" u="none" strike="noStrike" kern="1200" noProof="0" dirty="0">
                          <a:solidFill>
                            <a:schemeClr val="dk1"/>
                          </a:solidFill>
                          <a:effectLst/>
                          <a:highlight>
                            <a:srgbClr val="FFFFFF"/>
                          </a:highlight>
                          <a:latin typeface="Georgia"/>
                        </a:rPr>
                        <a:t>C. Synthesize multiple streams of information on the same or similar topic to create a summary or formulate a position.</a:t>
                      </a:r>
                      <a:endParaRPr lang="en-US" sz="16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00" b="0" i="0" u="none" strike="noStrike" kern="1200" noProof="0" dirty="0">
                          <a:solidFill>
                            <a:schemeClr val="dk1"/>
                          </a:solidFill>
                          <a:effectLst/>
                          <a:highlight>
                            <a:srgbClr val="FFFFFF"/>
                          </a:highlight>
                          <a:latin typeface="Georgia"/>
                        </a:rPr>
                        <a:t>D. Organize information to create media messages with visual, audio, and graphic components to convey meaning.</a:t>
                      </a:r>
                      <a:endParaRPr lang="en-US" sz="1600" b="0" i="0" u="none" strike="noStrike" kern="1200" noProof="0" dirty="0">
                        <a:solidFill>
                          <a:srgbClr val="003C71"/>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00" b="0" i="0" u="none" strike="noStrike" kern="1200" noProof="0" dirty="0">
                          <a:solidFill>
                            <a:schemeClr val="dk1"/>
                          </a:solidFill>
                          <a:effectLst/>
                          <a:highlight>
                            <a:srgbClr val="FFFFFF"/>
                          </a:highlight>
                          <a:latin typeface="Georgia"/>
                        </a:rPr>
                        <a:t>E. Provide appropriate citation of all content from external sources.</a:t>
                      </a:r>
                      <a:endParaRPr lang="en-US" sz="1600" b="0" i="0" u="none" strike="noStrike" noProof="0" dirty="0">
                        <a:latin typeface="Georgia"/>
                      </a:endParaRPr>
                    </a:p>
                    <a:p>
                      <a:endParaRPr lang="en-US" sz="5400" kern="1200">
                        <a:solidFill>
                          <a:schemeClr val="dk1"/>
                        </a:solidFill>
                        <a:effectLst/>
                        <a:highlight>
                          <a:srgbClr val="FFFFFF"/>
                        </a:highlight>
                        <a:latin typeface="+mj-lt"/>
                        <a:ea typeface="+mn-ea"/>
                        <a:cs typeface="+mn-cs"/>
                      </a:endParaRPr>
                    </a:p>
                    <a:p>
                      <a:pPr lvl="0" indent="0" algn="l">
                        <a:lnSpc>
                          <a:spcPct val="100000"/>
                        </a:lnSpc>
                        <a:spcBef>
                          <a:spcPts val="0"/>
                        </a:spcBef>
                        <a:spcAft>
                          <a:spcPts val="0"/>
                        </a:spcAft>
                        <a:buNone/>
                      </a:pPr>
                      <a:endParaRPr lang="en-US" sz="24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4648" y="4422386"/>
            <a:ext cx="11457211" cy="178354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a:solidFill>
                  <a:srgbClr val="FFFFFF"/>
                </a:solidFill>
                <a:latin typeface="+mj-lt"/>
                <a:ea typeface="+mn-lt"/>
                <a:cs typeface="+mn-lt"/>
              </a:rPr>
              <a:t>Revisions</a:t>
            </a:r>
            <a:r>
              <a:rPr lang="en-US" b="1">
                <a:solidFill>
                  <a:srgbClr val="FFFFFF"/>
                </a:solidFill>
                <a:latin typeface="+mj-lt"/>
                <a:ea typeface="+mn-lt"/>
                <a:cs typeface="+mn-lt"/>
              </a:rPr>
              <a:t>:</a:t>
            </a:r>
            <a:endParaRPr lang="en-US" sz="2000" b="1">
              <a:latin typeface="+mj-lt"/>
              <a:ea typeface="+mn-lt"/>
              <a:cs typeface="+mn-lt"/>
            </a:endParaRPr>
          </a:p>
          <a:p>
            <a:pPr marL="171450" marR="0" lvl="0" indent="-171450" fontAlgn="base">
              <a:spcBef>
                <a:spcPts val="0"/>
              </a:spcBef>
              <a:spcAft>
                <a:spcPts val="0"/>
              </a:spcAft>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a:t>
            </a:r>
            <a:r>
              <a:rPr lang="en" sz="1400" b="1" kern="100">
                <a:solidFill>
                  <a:schemeClr val="bg1"/>
                </a:solidFill>
                <a:latin typeface="+mj-lt"/>
                <a:ea typeface="Times New Roman" panose="02020603050405020304" pitchFamily="18" charset="0"/>
                <a:cs typeface="Times New Roman"/>
              </a:rPr>
              <a:t>3.-</a:t>
            </a:r>
            <a:r>
              <a:rPr lang="en-US" sz="1400" b="1" kern="100">
                <a:solidFill>
                  <a:schemeClr val="bg1"/>
                </a:solidFill>
                <a:effectLst/>
                <a:latin typeface="+mj-lt"/>
                <a:ea typeface="Times New Roman" panose="02020603050405020304" pitchFamily="18" charset="0"/>
                <a:cs typeface="Times New Roman"/>
              </a:rPr>
              <a:t> Includes multimodal literacy skills needed for presentations and pieces</a:t>
            </a:r>
            <a:r>
              <a:rPr lang="en-US"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.C.3</a:t>
            </a:r>
            <a:r>
              <a:rPr lang="en" sz="1400" b="1" kern="100">
                <a:solidFill>
                  <a:schemeClr val="bg1"/>
                </a:solidFill>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A. - Aligns </a:t>
            </a:r>
            <a:r>
              <a:rPr lang="en-US" sz="1400" b="1" kern="100">
                <a:solidFill>
                  <a:schemeClr val="bg1"/>
                </a:solidFill>
                <a:latin typeface="+mj-lt"/>
                <a:ea typeface="Times New Roman" panose="02020603050405020304" pitchFamily="18" charset="0"/>
                <a:cs typeface="Times New Roman"/>
              </a:rPr>
              <a:t>with </a:t>
            </a:r>
            <a:r>
              <a:rPr lang="en-US" sz="1400" b="1" kern="100">
                <a:solidFill>
                  <a:schemeClr val="bg1"/>
                </a:solidFill>
                <a:effectLst/>
                <a:latin typeface="+mj-lt"/>
                <a:ea typeface="Times New Roman" panose="02020603050405020304" pitchFamily="18" charset="0"/>
                <a:cs typeface="Times New Roman"/>
              </a:rPr>
              <a:t>2017 </a:t>
            </a:r>
            <a:r>
              <a:rPr lang="en-US" sz="1400" b="1" kern="100">
                <a:solidFill>
                  <a:schemeClr val="bg1"/>
                </a:solidFill>
                <a:latin typeface="+mj-lt"/>
                <a:ea typeface="Times New Roman" panose="02020603050405020304" pitchFamily="18" charset="0"/>
                <a:cs typeface="Times New Roman"/>
              </a:rPr>
              <a:t>12.1 </a:t>
            </a:r>
            <a:r>
              <a:rPr lang="en-US" sz="1400" b="1" kern="100">
                <a:solidFill>
                  <a:schemeClr val="bg1"/>
                </a:solidFill>
                <a:effectLst/>
                <a:latin typeface="+mj-lt"/>
                <a:ea typeface="Times New Roman" panose="02020603050405020304" pitchFamily="18" charset="0"/>
                <a:cs typeface="Times New Roman"/>
              </a:rPr>
              <a:t>and </a:t>
            </a:r>
            <a:r>
              <a:rPr lang="en-US" sz="1400" b="1" kern="100">
                <a:solidFill>
                  <a:schemeClr val="bg1"/>
                </a:solidFill>
                <a:latin typeface="+mj-lt"/>
                <a:ea typeface="Times New Roman" panose="02020603050405020304" pitchFamily="18" charset="0"/>
                <a:cs typeface="Times New Roman"/>
              </a:rPr>
              <a:t>specifies </a:t>
            </a:r>
            <a:r>
              <a:rPr lang="en-US" sz="1400" b="1" kern="100">
                <a:solidFill>
                  <a:schemeClr val="bg1"/>
                </a:solidFill>
                <a:effectLst/>
                <a:latin typeface="+mj-lt"/>
                <a:ea typeface="Times New Roman" panose="02020603050405020304" pitchFamily="18" charset="0"/>
                <a:cs typeface="Times New Roman"/>
              </a:rPr>
              <a:t>creating and delivering presentations </a:t>
            </a:r>
            <a:r>
              <a:rPr lang="en-US" sz="1400" b="1" kern="100">
                <a:solidFill>
                  <a:schemeClr val="bg1"/>
                </a:solidFill>
                <a:latin typeface="+mj-lt"/>
                <a:ea typeface="Times New Roman" panose="02020603050405020304" pitchFamily="18" charset="0"/>
                <a:cs typeface="Times New Roman"/>
              </a:rPr>
              <a:t>both collaboratively </a:t>
            </a:r>
            <a:r>
              <a:rPr lang="en-US" sz="1400" b="1" kern="100">
                <a:solidFill>
                  <a:schemeClr val="bg1"/>
                </a:solidFill>
                <a:effectLst/>
                <a:latin typeface="+mj-lt"/>
                <a:ea typeface="Times New Roman" panose="02020603050405020304" pitchFamily="18" charset="0"/>
                <a:cs typeface="Times New Roman"/>
              </a:rPr>
              <a:t>and </a:t>
            </a:r>
            <a:r>
              <a:rPr lang="en-US" sz="1400" b="1" kern="100">
                <a:solidFill>
                  <a:schemeClr val="bg1"/>
                </a:solidFill>
                <a:latin typeface="+mj-lt"/>
                <a:ea typeface="Times New Roman" panose="02020603050405020304" pitchFamily="18" charset="0"/>
                <a:cs typeface="Times New Roman"/>
              </a:rPr>
              <a:t>individually for various purposes </a:t>
            </a:r>
            <a:r>
              <a:rPr lang="en-US" sz="1400" b="1" kern="100">
                <a:solidFill>
                  <a:schemeClr val="bg1"/>
                </a:solidFill>
                <a:effectLst/>
                <a:latin typeface="+mj-lt"/>
                <a:ea typeface="Times New Roman" panose="02020603050405020304" pitchFamily="18" charset="0"/>
                <a:cs typeface="Times New Roman"/>
              </a:rPr>
              <a:t>and </a:t>
            </a:r>
            <a:r>
              <a:rPr lang="en-US" sz="1400" b="1" kern="100">
                <a:solidFill>
                  <a:schemeClr val="bg1"/>
                </a:solidFill>
                <a:latin typeface="+mj-lt"/>
                <a:ea typeface="Times New Roman" panose="02020603050405020304" pitchFamily="18" charset="0"/>
                <a:cs typeface="Times New Roman"/>
              </a:rPr>
              <a:t>audiences</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latin typeface="Georgia"/>
              <a:cs typeface="Calibri"/>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a:t>
            </a:r>
            <a:r>
              <a:rPr lang="en" sz="1400" b="1" kern="100">
                <a:solidFill>
                  <a:schemeClr val="bg1"/>
                </a:solidFill>
                <a:effectLst/>
                <a:latin typeface="+mj-lt"/>
                <a:ea typeface="Times New Roman" panose="02020603050405020304" pitchFamily="18" charset="0"/>
                <a:cs typeface="Times New Roman"/>
              </a:rPr>
              <a:t>.C.</a:t>
            </a:r>
            <a:r>
              <a:rPr lang="en" sz="1400" b="1" kern="100">
                <a:solidFill>
                  <a:schemeClr val="bg1"/>
                </a:solidFill>
                <a:latin typeface="+mj-lt"/>
                <a:ea typeface="Times New Roman" panose="02020603050405020304" pitchFamily="18" charset="0"/>
                <a:cs typeface="Times New Roman"/>
              </a:rPr>
              <a:t>3.C</a:t>
            </a:r>
            <a:r>
              <a:rPr lang="en" sz="1400" b="1" kern="100">
                <a:solidFill>
                  <a:schemeClr val="bg1"/>
                </a:solidFill>
                <a:effectLst/>
                <a:latin typeface="+mj-lt"/>
                <a:ea typeface="Times New Roman" panose="02020603050405020304" pitchFamily="18" charset="0"/>
                <a:cs typeface="Times New Roman"/>
              </a:rPr>
              <a:t>. - Aligns </a:t>
            </a:r>
            <a:r>
              <a:rPr lang="en" sz="1400" b="1" kern="100">
                <a:solidFill>
                  <a:schemeClr val="bg1"/>
                </a:solidFill>
                <a:latin typeface="+mj-lt"/>
                <a:ea typeface="Times New Roman" panose="02020603050405020304" pitchFamily="18" charset="0"/>
                <a:cs typeface="Times New Roman"/>
              </a:rPr>
              <a:t>with </a:t>
            </a:r>
            <a:r>
              <a:rPr lang="en" sz="1400" b="1" kern="100">
                <a:solidFill>
                  <a:schemeClr val="bg1"/>
                </a:solidFill>
                <a:effectLst/>
                <a:latin typeface="+mj-lt"/>
                <a:ea typeface="Times New Roman" panose="02020603050405020304" pitchFamily="18" charset="0"/>
                <a:cs typeface="Times New Roman"/>
              </a:rPr>
              <a:t>2017 </a:t>
            </a:r>
            <a:r>
              <a:rPr lang="en" sz="1400" b="1" kern="100">
                <a:solidFill>
                  <a:schemeClr val="bg1"/>
                </a:solidFill>
                <a:latin typeface="+mj-lt"/>
                <a:ea typeface="Times New Roman" panose="02020603050405020304" pitchFamily="18" charset="0"/>
                <a:cs typeface="Times New Roman"/>
              </a:rPr>
              <a:t>12.2f </a:t>
            </a:r>
            <a:r>
              <a:rPr lang="en" sz="1400" b="1" kern="100">
                <a:solidFill>
                  <a:schemeClr val="bg1"/>
                </a:solidFill>
                <a:effectLst/>
                <a:latin typeface="+mj-lt"/>
                <a:ea typeface="Times New Roman" panose="02020603050405020304" pitchFamily="18" charset="0"/>
                <a:cs typeface="Times New Roman"/>
              </a:rPr>
              <a:t>and specifies the </a:t>
            </a:r>
            <a:r>
              <a:rPr lang="en" sz="1400" b="1" kern="100">
                <a:solidFill>
                  <a:schemeClr val="bg1"/>
                </a:solidFill>
                <a:latin typeface="+mj-lt"/>
                <a:ea typeface="Times New Roman" panose="02020603050405020304" pitchFamily="18" charset="0"/>
                <a:cs typeface="Times New Roman"/>
              </a:rPr>
              <a:t>purpose for synthesizing multiple streams of information on a similar topic.</a:t>
            </a:r>
            <a:r>
              <a:rPr lang="en-US" sz="1400" b="1" kern="100">
                <a:solidFill>
                  <a:schemeClr val="bg1"/>
                </a:solidFill>
                <a:latin typeface="+mj-lt"/>
                <a:ea typeface="Times New Roman" panose="02020603050405020304" pitchFamily="18" charset="0"/>
                <a:cs typeface="Times New Roman"/>
              </a:rPr>
              <a:t> </a:t>
            </a:r>
            <a:endParaRPr lang="en-US" sz="1400" b="1">
              <a:solidFill>
                <a:schemeClr val="bg1"/>
              </a:solidFill>
              <a:latin typeface="Georgia"/>
              <a:cs typeface="Times New Roman"/>
            </a:endParaRPr>
          </a:p>
          <a:p>
            <a:pPr marL="171450" indent="-171450">
              <a:buSzPts val="1000"/>
              <a:buFont typeface="Arial"/>
              <a:buChar char="•"/>
              <a:tabLst>
                <a:tab pos="457200" algn="l"/>
              </a:tabLst>
            </a:pPr>
            <a:r>
              <a:rPr lang="en" sz="1400" b="1" kern="100">
                <a:solidFill>
                  <a:schemeClr val="bg1"/>
                </a:solidFill>
                <a:latin typeface="+mj-lt"/>
                <a:ea typeface="Times New Roman" panose="02020603050405020304" pitchFamily="18" charset="0"/>
                <a:cs typeface="Times New Roman"/>
              </a:rPr>
              <a:t>12.C.3.E. - Aligns with 2017 12.1b and 12.2g</a:t>
            </a:r>
            <a:r>
              <a:rPr lang="en" sz="1400" b="1" kern="100">
                <a:solidFill>
                  <a:schemeClr val="bg1"/>
                </a:solidFill>
                <a:effectLst/>
                <a:latin typeface="+mj-lt"/>
                <a:ea typeface="Times New Roman" panose="02020603050405020304" pitchFamily="18" charset="0"/>
                <a:cs typeface="Times New Roman"/>
              </a:rPr>
              <a:t>.</a:t>
            </a:r>
            <a:r>
              <a:rPr lang="en-US" sz="1400" b="1" kern="100">
                <a:solidFill>
                  <a:schemeClr val="bg1"/>
                </a:solidFill>
                <a:effectLst/>
                <a:latin typeface="+mj-lt"/>
                <a:ea typeface="Times New Roman" panose="02020603050405020304" pitchFamily="18" charset="0"/>
                <a:cs typeface="Times New Roman"/>
              </a:rPr>
              <a:t> </a:t>
            </a:r>
            <a:endParaRPr lang="en-US" sz="1400" b="1">
              <a:solidFill>
                <a:schemeClr val="bg1"/>
              </a:solidFill>
              <a:latin typeface="Georgia"/>
              <a:cs typeface="Times New Roman"/>
            </a:endParaRPr>
          </a:p>
          <a:p>
            <a:pPr marL="285750" marR="0" lvl="0" indent="-285750">
              <a:lnSpc>
                <a:spcPct val="107000"/>
              </a:lnSpc>
              <a:spcBef>
                <a:spcPts val="0"/>
              </a:spcBef>
              <a:spcAft>
                <a:spcPts val="0"/>
              </a:spcAft>
              <a:buSzPts val="1000"/>
              <a:buFont typeface="Arial"/>
              <a:buChar char="•"/>
              <a:tabLst>
                <a:tab pos="457200" algn="l"/>
              </a:tabLst>
            </a:pPr>
            <a:endParaRPr lang="en-US" sz="1400" b="1" kern="100">
              <a:solidFill>
                <a:schemeClr val="bg1"/>
              </a:solidFill>
              <a:effectLst/>
              <a:latin typeface="+mj-lt"/>
              <a:ea typeface="Calibri" panose="020F0502020204030204" pitchFamily="34" charset="0"/>
              <a:cs typeface="Times New Roman" panose="02020603050405020304" pitchFamily="18" charset="0"/>
            </a:endParaRPr>
          </a:p>
          <a:p>
            <a:pPr>
              <a:buFont typeface="Arial,Sans-Serif"/>
              <a:buChar char="•"/>
            </a:pPr>
            <a:endParaRPr lang="en-US" sz="1400" b="1">
              <a:solidFill>
                <a:schemeClr val="bg1"/>
              </a:solidFill>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5:19:30 PM">
            <a:hlinkClick r:id="" action="ppaction://media"/>
            <a:extLst>
              <a:ext uri="{FF2B5EF4-FFF2-40B4-BE49-F238E27FC236}">
                <a16:creationId xmlns:a16="http://schemas.microsoft.com/office/drawing/2014/main" id="{E2F655C5-6A9C-E00A-1663-6FF7509F4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8951" y="4271964"/>
            <a:ext cx="812800" cy="812800"/>
          </a:xfrm>
          <a:prstGeom prst="rect">
            <a:avLst/>
          </a:prstGeom>
        </p:spPr>
      </p:pic>
    </p:spTree>
    <p:extLst>
      <p:ext uri="{BB962C8B-B14F-4D97-AF65-F5344CB8AC3E}">
        <p14:creationId xmlns:p14="http://schemas.microsoft.com/office/powerpoint/2010/main" val="2449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41</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1609545652"/>
              </p:ext>
            </p:extLst>
          </p:nvPr>
        </p:nvGraphicFramePr>
        <p:xfrm>
          <a:off x="353391" y="265044"/>
          <a:ext cx="11452080" cy="5638439"/>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31770">
                <a:tc>
                  <a:txBody>
                    <a:bodyPr/>
                    <a:lstStyle/>
                    <a:p>
                      <a:pPr algn="ctr" rtl="0" fontAlgn="t">
                        <a:spcBef>
                          <a:spcPts val="0"/>
                        </a:spcBef>
                        <a:spcAft>
                          <a:spcPts val="0"/>
                        </a:spcAft>
                      </a:pPr>
                      <a:r>
                        <a:rPr lang="en-US" sz="2400" b="1">
                          <a:effectLst/>
                          <a:highlight>
                            <a:srgbClr val="D8D8D8"/>
                          </a:highlight>
                          <a:latin typeface="+mj-lt"/>
                        </a:rPr>
                        <a:t>2017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a:effectLst/>
                          <a:highlight>
                            <a:srgbClr val="D8D8D8"/>
                          </a:highlight>
                          <a:latin typeface="+mj-lt"/>
                        </a:rPr>
                        <a:t>2024 SOL</a:t>
                      </a:r>
                      <a:endParaRPr lang="en-US" sz="240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181239">
                <a:tc>
                  <a:txBody>
                    <a:bodyPr/>
                    <a:lstStyle/>
                    <a:p>
                      <a:pPr marL="228600" marR="0" algn="l" fontAlgn="base">
                        <a:spcBef>
                          <a:spcPts val="0"/>
                        </a:spcBef>
                        <a:spcAft>
                          <a:spcPts val="0"/>
                        </a:spcAft>
                      </a:pPr>
                      <a:endParaRPr lang="en-US" sz="1200" b="1" kern="100">
                        <a:solidFill>
                          <a:srgbClr val="1A4480"/>
                        </a:solidFill>
                        <a:effectLst/>
                        <a:latin typeface="Georgia"/>
                        <a:cs typeface="Times New Roman"/>
                      </a:endParaRPr>
                    </a:p>
                    <a:p>
                      <a:pPr lvl="0" algn="l">
                        <a:lnSpc>
                          <a:spcPct val="100000"/>
                        </a:lnSpc>
                        <a:spcBef>
                          <a:spcPts val="0"/>
                        </a:spcBef>
                        <a:spcAft>
                          <a:spcPts val="0"/>
                        </a:spcAft>
                        <a:buNone/>
                      </a:pPr>
                      <a:r>
                        <a:rPr lang="en-US" sz="1400" b="1" i="0" u="none" strike="noStrike" kern="100" noProof="0">
                          <a:solidFill>
                            <a:srgbClr val="003C71"/>
                          </a:solidFill>
                          <a:effectLst/>
                          <a:latin typeface="Georgia"/>
                        </a:rPr>
                        <a:t>12.1 The student will make planned persuasive/argumentative, multimodal, interactive presentations collaboratively and individually. </a:t>
                      </a:r>
                    </a:p>
                    <a:p>
                      <a:pPr marL="0" lvl="0" indent="0" algn="l">
                        <a:lnSpc>
                          <a:spcPct val="100000"/>
                        </a:lnSpc>
                        <a:spcBef>
                          <a:spcPts val="0"/>
                        </a:spcBef>
                        <a:spcAft>
                          <a:spcPts val="0"/>
                        </a:spcAft>
                        <a:buNone/>
                      </a:pPr>
                      <a:r>
                        <a:rPr lang="en-US" sz="1400" b="0" i="0" u="none" strike="noStrike" kern="100" noProof="0">
                          <a:solidFill>
                            <a:srgbClr val="003C71"/>
                          </a:solidFill>
                          <a:effectLst/>
                          <a:latin typeface="Georgia"/>
                        </a:rPr>
                        <a:t>g) Critique effectiveness of multimodal presentations. </a:t>
                      </a:r>
                    </a:p>
                    <a:p>
                      <a:pPr marL="0" lvl="0" indent="0" algn="l">
                        <a:lnSpc>
                          <a:spcPct val="100000"/>
                        </a:lnSpc>
                        <a:spcBef>
                          <a:spcPts val="0"/>
                        </a:spcBef>
                        <a:spcAft>
                          <a:spcPts val="0"/>
                        </a:spcAft>
                        <a:buNone/>
                      </a:pPr>
                      <a:endParaRPr lang="en-US" sz="1000" b="0" i="0" u="none" strike="noStrike" kern="100" noProof="0">
                        <a:solidFill>
                          <a:srgbClr val="003C71"/>
                        </a:solidFill>
                        <a:effectLst/>
                        <a:latin typeface="Georgia"/>
                      </a:endParaRPr>
                    </a:p>
                    <a:p>
                      <a:pPr marL="0" lvl="0" indent="0" algn="l">
                        <a:lnSpc>
                          <a:spcPct val="100000"/>
                        </a:lnSpc>
                        <a:spcBef>
                          <a:spcPts val="0"/>
                        </a:spcBef>
                        <a:spcAft>
                          <a:spcPts val="0"/>
                        </a:spcAft>
                        <a:buNone/>
                      </a:pPr>
                      <a:r>
                        <a:rPr lang="en-US" sz="1600" b="1" i="0" u="none" strike="noStrike" kern="100" noProof="0">
                          <a:solidFill>
                            <a:srgbClr val="003C71"/>
                          </a:solidFill>
                          <a:effectLst/>
                          <a:latin typeface="Georgia"/>
                        </a:rPr>
                        <a:t>12.2 The student will examine how values and points of view are included or excluded and how media influences beliefs and behaviors.</a:t>
                      </a:r>
                    </a:p>
                    <a:p>
                      <a:pPr marL="0" lvl="0" indent="0" algn="l">
                        <a:lnSpc>
                          <a:spcPct val="100000"/>
                        </a:lnSpc>
                        <a:spcBef>
                          <a:spcPts val="0"/>
                        </a:spcBef>
                        <a:spcAft>
                          <a:spcPts val="0"/>
                        </a:spcAft>
                        <a:buNone/>
                      </a:pPr>
                      <a:r>
                        <a:rPr lang="en-US" sz="1600" b="0" i="0" u="none" strike="noStrike" kern="100" noProof="0">
                          <a:solidFill>
                            <a:srgbClr val="003C71"/>
                          </a:solidFill>
                          <a:effectLst/>
                          <a:latin typeface="Georgia"/>
                        </a:rPr>
                        <a:t>a) Describe possible cause and effect relationships between mass media coverage and public opinion trends. </a:t>
                      </a:r>
                      <a:endParaRPr lang="en-US" sz="1600">
                        <a:latin typeface="Georgia"/>
                      </a:endParaRPr>
                    </a:p>
                    <a:p>
                      <a:pPr marL="0" lvl="0" indent="0" algn="l">
                        <a:lnSpc>
                          <a:spcPct val="100000"/>
                        </a:lnSpc>
                        <a:spcBef>
                          <a:spcPts val="0"/>
                        </a:spcBef>
                        <a:spcAft>
                          <a:spcPts val="0"/>
                        </a:spcAft>
                        <a:buNone/>
                      </a:pPr>
                      <a:r>
                        <a:rPr lang="en-US" sz="1600" b="0" i="0" u="none" strike="noStrike" kern="100" noProof="0">
                          <a:solidFill>
                            <a:srgbClr val="003C71"/>
                          </a:solidFill>
                          <a:effectLst/>
                          <a:latin typeface="Georgia"/>
                        </a:rPr>
                        <a:t>c) Evaluate the motives (e.g., social, commercial, political) behind media presentation(s). </a:t>
                      </a:r>
                      <a:endParaRPr lang="en-US" sz="1600">
                        <a:latin typeface="Georgia"/>
                      </a:endParaRPr>
                    </a:p>
                    <a:p>
                      <a:pPr marL="0" lvl="0" indent="0" algn="l">
                        <a:lnSpc>
                          <a:spcPct val="100000"/>
                        </a:lnSpc>
                        <a:spcBef>
                          <a:spcPts val="0"/>
                        </a:spcBef>
                        <a:spcAft>
                          <a:spcPts val="0"/>
                        </a:spcAft>
                        <a:buNone/>
                      </a:pPr>
                      <a:r>
                        <a:rPr lang="en-US" sz="1600" b="0" i="0" u="none" strike="noStrike" kern="100" noProof="0">
                          <a:solidFill>
                            <a:srgbClr val="003C71"/>
                          </a:solidFill>
                          <a:effectLst/>
                          <a:latin typeface="Georgia"/>
                        </a:rPr>
                        <a:t>d) Examine how values and viewpoints are included or excluded and how the media can influence beliefs, behaviors, and interpretations.  </a:t>
                      </a:r>
                      <a:endParaRPr lang="en-US" sz="1600">
                        <a:latin typeface="Georgia"/>
                      </a:endParaRPr>
                    </a:p>
                    <a:p>
                      <a:pPr marL="0" lvl="0" indent="0" algn="l">
                        <a:lnSpc>
                          <a:spcPct val="100000"/>
                        </a:lnSpc>
                        <a:spcBef>
                          <a:spcPts val="0"/>
                        </a:spcBef>
                        <a:spcAft>
                          <a:spcPts val="0"/>
                        </a:spcAft>
                        <a:buNone/>
                      </a:pPr>
                      <a:r>
                        <a:rPr lang="en-US" sz="1600" b="0" i="0" u="none" strike="noStrike" kern="100" noProof="0">
                          <a:solidFill>
                            <a:srgbClr val="003C71"/>
                          </a:solidFill>
                          <a:effectLst/>
                          <a:latin typeface="Georgia"/>
                        </a:rPr>
                        <a:t>e) Evaluate sources including advertisements, editorials, political cartoons, and feature stories for relationships between intent and factual content. </a:t>
                      </a:r>
                      <a:endParaRPr lang="en-US" sz="1600">
                        <a:latin typeface="Georgia"/>
                      </a:endParaRPr>
                    </a:p>
                    <a:p>
                      <a:pPr marL="0" lvl="0" indent="0" algn="l">
                        <a:lnSpc>
                          <a:spcPct val="100000"/>
                        </a:lnSpc>
                        <a:spcBef>
                          <a:spcPts val="0"/>
                        </a:spcBef>
                        <a:spcAft>
                          <a:spcPts val="0"/>
                        </a:spcAft>
                        <a:buNone/>
                      </a:pPr>
                      <a:endParaRPr lang="en-US" sz="1100" b="1" i="0" u="none" strike="noStrike" kern="100" noProof="0">
                        <a:solidFill>
                          <a:srgbClr val="003C71"/>
                        </a:solidFill>
                        <a:effectLst/>
                        <a:latin typeface="Georgia"/>
                      </a:endParaRPr>
                    </a:p>
                  </a:txBody>
                  <a:tcPr marL="68580" marR="68580" marT="0" marB="0">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50" b="1" i="0" u="none" strike="noStrike" kern="1200" noProof="0">
                          <a:solidFill>
                            <a:srgbClr val="1A4480"/>
                          </a:solidFill>
                          <a:effectLst/>
                          <a:highlight>
                            <a:srgbClr val="FFFFFF"/>
                          </a:highlight>
                          <a:latin typeface="Georgia"/>
                        </a:rPr>
                        <a:t>12.C.4 Examining Media Messages</a:t>
                      </a:r>
                    </a:p>
                    <a:p>
                      <a:pPr lvl="0" algn="l">
                        <a:lnSpc>
                          <a:spcPct val="100000"/>
                        </a:lnSpc>
                        <a:spcBef>
                          <a:spcPts val="0"/>
                        </a:spcBef>
                        <a:spcAft>
                          <a:spcPts val="0"/>
                        </a:spcAft>
                        <a:buNone/>
                      </a:pPr>
                      <a:endParaRPr lang="en-US" sz="1650" b="1" i="0" u="none" strike="noStrike" kern="1200" noProof="0">
                        <a:solidFill>
                          <a:srgbClr val="1A4480"/>
                        </a:solidFill>
                        <a:effectLst/>
                        <a:highlight>
                          <a:srgbClr val="FFFFFF"/>
                        </a:highlight>
                        <a:latin typeface="Georgia"/>
                      </a:endParaRPr>
                    </a:p>
                    <a:p>
                      <a:pPr marL="0" lvl="0" indent="0" algn="l">
                        <a:lnSpc>
                          <a:spcPct val="100000"/>
                        </a:lnSpc>
                        <a:spcBef>
                          <a:spcPts val="0"/>
                        </a:spcBef>
                        <a:spcAft>
                          <a:spcPts val="0"/>
                        </a:spcAft>
                        <a:buClr>
                          <a:srgbClr val="003C71"/>
                        </a:buClr>
                        <a:buNone/>
                      </a:pPr>
                      <a:r>
                        <a:rPr lang="en-US" sz="1650" b="0" i="0" u="none" strike="noStrike" kern="1200" noProof="0">
                          <a:solidFill>
                            <a:srgbClr val="3E5B91"/>
                          </a:solidFill>
                          <a:effectLst/>
                          <a:highlight>
                            <a:srgbClr val="FFFFFF"/>
                          </a:highlight>
                          <a:latin typeface="Georgia"/>
                        </a:rPr>
                        <a:t>A. Defend hypotheses about an author’s underlying values, viewpoints, and purposes and reflect on how they shape the content.</a:t>
                      </a:r>
                    </a:p>
                    <a:p>
                      <a:pPr marL="0" lvl="0" indent="0" algn="l">
                        <a:lnSpc>
                          <a:spcPct val="100000"/>
                        </a:lnSpc>
                        <a:spcBef>
                          <a:spcPts val="0"/>
                        </a:spcBef>
                        <a:spcAft>
                          <a:spcPts val="0"/>
                        </a:spcAft>
                        <a:buClr>
                          <a:srgbClr val="003C71"/>
                        </a:buClr>
                        <a:buNone/>
                      </a:pPr>
                      <a:r>
                        <a:rPr lang="en-US" sz="1650" b="0" i="0" u="none" strike="noStrike" kern="1200" noProof="0">
                          <a:solidFill>
                            <a:srgbClr val="3E5B91"/>
                          </a:solidFill>
                          <a:effectLst/>
                          <a:highlight>
                            <a:srgbClr val="FFFFFF"/>
                          </a:highlight>
                          <a:latin typeface="Georgia"/>
                        </a:rPr>
                        <a:t>B. Analyze and critique the effectiveness of media messages by evaluating the purpose, evidence, and clarity for specific purposes with targeted audiences.</a:t>
                      </a:r>
                    </a:p>
                    <a:p>
                      <a:pPr marL="0" lvl="0" indent="0" algn="l">
                        <a:lnSpc>
                          <a:spcPct val="100000"/>
                        </a:lnSpc>
                        <a:spcBef>
                          <a:spcPts val="0"/>
                        </a:spcBef>
                        <a:spcAft>
                          <a:spcPts val="0"/>
                        </a:spcAft>
                        <a:buClr>
                          <a:srgbClr val="003C71"/>
                        </a:buClr>
                        <a:buNone/>
                      </a:pPr>
                      <a:r>
                        <a:rPr lang="en-US" sz="1650" b="0" i="0" u="none" strike="noStrike" kern="1200" noProof="0">
                          <a:solidFill>
                            <a:srgbClr val="3E5B91"/>
                          </a:solidFill>
                          <a:effectLst/>
                          <a:highlight>
                            <a:srgbClr val="FFFFFF"/>
                          </a:highlight>
                          <a:latin typeface="Georgia"/>
                        </a:rPr>
                        <a:t>C. Analyze and evaluate how the media's use of symbolism, imagery, metaphor, and bias impacts the message.</a:t>
                      </a:r>
                    </a:p>
                    <a:p>
                      <a:pPr marL="0" lvl="0" indent="0" algn="l">
                        <a:lnSpc>
                          <a:spcPct val="100000"/>
                        </a:lnSpc>
                        <a:spcBef>
                          <a:spcPts val="0"/>
                        </a:spcBef>
                        <a:spcAft>
                          <a:spcPts val="0"/>
                        </a:spcAft>
                        <a:buClr>
                          <a:srgbClr val="003C71"/>
                        </a:buClr>
                        <a:buNone/>
                      </a:pPr>
                      <a:r>
                        <a:rPr lang="en-US" sz="1650" b="0" i="0" u="none" strike="noStrike" kern="1200" noProof="0">
                          <a:solidFill>
                            <a:srgbClr val="3E5B91"/>
                          </a:solidFill>
                          <a:effectLst/>
                          <a:highlight>
                            <a:srgbClr val="FFFFFF"/>
                          </a:highlight>
                          <a:latin typeface="Georgia"/>
                        </a:rPr>
                        <a:t>D. Explain and analyze how values and viewpoints are included or excluded and how media influences beliefs, interpretations, and behaviors.</a:t>
                      </a:r>
                    </a:p>
                    <a:p>
                      <a:pPr marL="0" lvl="0" indent="0" algn="l">
                        <a:lnSpc>
                          <a:spcPct val="100000"/>
                        </a:lnSpc>
                        <a:spcBef>
                          <a:spcPts val="0"/>
                        </a:spcBef>
                        <a:spcAft>
                          <a:spcPts val="0"/>
                        </a:spcAft>
                        <a:buClr>
                          <a:srgbClr val="003C71"/>
                        </a:buClr>
                        <a:buNone/>
                      </a:pPr>
                      <a:r>
                        <a:rPr lang="en-US" sz="1650" b="0" i="0" u="none" strike="noStrike" kern="1200" noProof="0">
                          <a:solidFill>
                            <a:srgbClr val="3E5B91"/>
                          </a:solidFill>
                          <a:effectLst/>
                          <a:highlight>
                            <a:srgbClr val="FFFFFF"/>
                          </a:highlight>
                          <a:latin typeface="Georgia"/>
                        </a:rPr>
                        <a:t>E. Analyze media to determine the cause-and-effect relationship(s) between media coverage and public opinion trends.</a:t>
                      </a:r>
                    </a:p>
                    <a:p>
                      <a:pPr lvl="0" indent="0" algn="l">
                        <a:lnSpc>
                          <a:spcPct val="100000"/>
                        </a:lnSpc>
                        <a:spcBef>
                          <a:spcPts val="0"/>
                        </a:spcBef>
                        <a:spcAft>
                          <a:spcPts val="0"/>
                        </a:spcAft>
                        <a:buNone/>
                      </a:pPr>
                      <a:endParaRPr lang="en-US" sz="2400" b="0" i="0" u="none" strike="noStrike" kern="1200" noProof="0">
                        <a:solidFill>
                          <a:srgbClr val="003C71"/>
                        </a:solidFill>
                        <a:effectLst/>
                        <a:highlight>
                          <a:srgbClr val="FFFFFF"/>
                        </a:highlight>
                        <a:latin typeface="Georgia"/>
                      </a:endParaRPr>
                    </a:p>
                    <a:p>
                      <a:pPr lvl="0">
                        <a:buNone/>
                      </a:pPr>
                      <a:endParaRPr lang="en-US" sz="1600" b="1" kern="1200">
                        <a:solidFill>
                          <a:schemeClr val="dk1"/>
                        </a:solidFill>
                        <a:effectLst/>
                        <a:highlight>
                          <a:srgbClr val="FFFFFF"/>
                        </a:highlight>
                        <a:latin typeface="+mj-lt"/>
                        <a:ea typeface="+mn-ea"/>
                        <a:cs typeface="+mn-cs"/>
                      </a:endParaRPr>
                    </a:p>
                    <a:p>
                      <a:pPr lvl="0" indent="0" algn="l">
                        <a:lnSpc>
                          <a:spcPct val="100000"/>
                        </a:lnSpc>
                        <a:spcBef>
                          <a:spcPts val="0"/>
                        </a:spcBef>
                        <a:spcAft>
                          <a:spcPts val="0"/>
                        </a:spcAft>
                        <a:buNone/>
                      </a:pPr>
                      <a:endParaRPr lang="en-US" sz="1800">
                        <a:solidFill>
                          <a:schemeClr val="accent1"/>
                        </a:solidFill>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68674" y="5127576"/>
            <a:ext cx="11457211" cy="1234576"/>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a:solidFill>
                  <a:srgbClr val="FFFFFF"/>
                </a:solidFill>
                <a:latin typeface="+mj-lt"/>
                <a:ea typeface="+mn-lt"/>
                <a:cs typeface="+mn-lt"/>
              </a:rPr>
              <a:t>Revisions</a:t>
            </a:r>
            <a:r>
              <a:rPr lang="en-US" sz="1600" b="1">
                <a:solidFill>
                  <a:srgbClr val="FFFFFF"/>
                </a:solidFill>
                <a:latin typeface="+mj-lt"/>
                <a:ea typeface="+mn-lt"/>
                <a:cs typeface="+mn-lt"/>
              </a:rPr>
              <a:t>:</a:t>
            </a:r>
            <a:endParaRPr lang="en-US" b="1">
              <a:latin typeface="+mj-lt"/>
              <a:ea typeface="+mn-lt"/>
              <a:cs typeface="+mn-lt"/>
            </a:endParaRPr>
          </a:p>
          <a:p>
            <a:pPr marL="171450" indent="-171450" fontAlgn="base">
              <a:buSzPts val="1000"/>
              <a:buFont typeface="Arial"/>
              <a:buChar char="•"/>
              <a:tabLst>
                <a:tab pos="457200" algn="l"/>
              </a:tabLst>
            </a:pPr>
            <a:r>
              <a:rPr lang="en" sz="1200" b="1" kern="100">
                <a:solidFill>
                  <a:schemeClr val="bg1"/>
                </a:solidFill>
                <a:latin typeface="+mj-lt"/>
                <a:ea typeface="Times New Roman" panose="02020603050405020304" pitchFamily="18" charset="0"/>
                <a:cs typeface="Times New Roman"/>
              </a:rPr>
              <a:t>12</a:t>
            </a:r>
            <a:r>
              <a:rPr lang="en" sz="1200" b="1" kern="100">
                <a:solidFill>
                  <a:schemeClr val="bg1"/>
                </a:solidFill>
                <a:effectLst/>
                <a:latin typeface="+mj-lt"/>
                <a:ea typeface="Times New Roman" panose="02020603050405020304" pitchFamily="18" charset="0"/>
                <a:cs typeface="Times New Roman"/>
              </a:rPr>
              <a:t>.C.</a:t>
            </a:r>
            <a:r>
              <a:rPr lang="en" sz="1200" b="1" kern="100">
                <a:solidFill>
                  <a:schemeClr val="bg1"/>
                </a:solidFill>
                <a:latin typeface="+mj-lt"/>
                <a:ea typeface="Times New Roman" panose="02020603050405020304" pitchFamily="18" charset="0"/>
                <a:cs typeface="Times New Roman"/>
              </a:rPr>
              <a:t>4.- </a:t>
            </a:r>
            <a:r>
              <a:rPr lang="en" sz="1200" b="1" kern="100">
                <a:solidFill>
                  <a:schemeClr val="bg1"/>
                </a:solidFill>
                <a:effectLst/>
                <a:latin typeface="+mj-lt"/>
                <a:ea typeface="Times New Roman" panose="02020603050405020304" pitchFamily="18" charset="0"/>
                <a:cs typeface="Times New Roman"/>
              </a:rPr>
              <a:t>Clarifies how to examine, describe, analyze, and evaluate media messages</a:t>
            </a:r>
            <a:r>
              <a:rPr lang="en-US" sz="1200" b="1" kern="100">
                <a:solidFill>
                  <a:schemeClr val="bg1"/>
                </a:solidFill>
                <a:effectLst/>
                <a:latin typeface="+mj-lt"/>
                <a:ea typeface="Times New Roman" panose="02020603050405020304" pitchFamily="18" charset="0"/>
                <a:cs typeface="Times New Roman"/>
              </a:rPr>
              <a:t> </a:t>
            </a:r>
            <a:endParaRPr lang="en-US" sz="1200" b="1" kern="10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200" b="1" kern="100">
                <a:solidFill>
                  <a:schemeClr val="bg1"/>
                </a:solidFill>
                <a:latin typeface="+mj-lt"/>
                <a:ea typeface="Times New Roman" panose="02020603050405020304" pitchFamily="18" charset="0"/>
                <a:cs typeface="Times New Roman"/>
              </a:rPr>
              <a:t>12</a:t>
            </a:r>
            <a:r>
              <a:rPr lang="en" sz="1200" b="1" kern="100">
                <a:solidFill>
                  <a:schemeClr val="bg1"/>
                </a:solidFill>
                <a:effectLst/>
                <a:latin typeface="+mj-lt"/>
                <a:ea typeface="Times New Roman" panose="02020603050405020304" pitchFamily="18" charset="0"/>
                <a:cs typeface="Times New Roman"/>
              </a:rPr>
              <a:t>.C.</a:t>
            </a:r>
            <a:r>
              <a:rPr lang="en" sz="1200" b="1" kern="100">
                <a:solidFill>
                  <a:schemeClr val="bg1"/>
                </a:solidFill>
                <a:latin typeface="+mj-lt"/>
                <a:ea typeface="Times New Roman" panose="02020603050405020304" pitchFamily="18" charset="0"/>
                <a:cs typeface="Times New Roman"/>
              </a:rPr>
              <a:t>4.A</a:t>
            </a:r>
            <a:r>
              <a:rPr lang="en" sz="1200" b="1" kern="100">
                <a:solidFill>
                  <a:schemeClr val="bg1"/>
                </a:solidFill>
                <a:effectLst/>
                <a:latin typeface="+mj-lt"/>
                <a:ea typeface="Times New Roman" panose="02020603050405020304" pitchFamily="18" charset="0"/>
                <a:cs typeface="Times New Roman"/>
              </a:rPr>
              <a:t>. - Aligns to 2017 </a:t>
            </a:r>
            <a:r>
              <a:rPr lang="en" sz="1200" b="1" kern="100">
                <a:solidFill>
                  <a:schemeClr val="bg1"/>
                </a:solidFill>
                <a:latin typeface="+mj-lt"/>
                <a:ea typeface="Times New Roman" panose="02020603050405020304" pitchFamily="18" charset="0"/>
                <a:cs typeface="Times New Roman"/>
              </a:rPr>
              <a:t>12.2c </a:t>
            </a:r>
            <a:r>
              <a:rPr lang="en" sz="1200" b="1" kern="100">
                <a:solidFill>
                  <a:schemeClr val="bg1"/>
                </a:solidFill>
                <a:effectLst/>
                <a:latin typeface="+mj-lt"/>
                <a:ea typeface="Times New Roman" panose="02020603050405020304" pitchFamily="18" charset="0"/>
                <a:cs typeface="Times New Roman"/>
              </a:rPr>
              <a:t>and </a:t>
            </a:r>
            <a:r>
              <a:rPr lang="en" sz="1200" b="1" kern="100">
                <a:solidFill>
                  <a:schemeClr val="bg1"/>
                </a:solidFill>
                <a:latin typeface="+mj-lt"/>
                <a:ea typeface="Times New Roman" panose="02020603050405020304" pitchFamily="18" charset="0"/>
                <a:cs typeface="Times New Roman"/>
              </a:rPr>
              <a:t>12.2d</a:t>
            </a:r>
            <a:r>
              <a:rPr lang="en" sz="1200" b="1" kern="100">
                <a:solidFill>
                  <a:schemeClr val="bg1"/>
                </a:solidFill>
                <a:effectLst/>
                <a:latin typeface="+mj-lt"/>
                <a:ea typeface="Times New Roman" panose="02020603050405020304" pitchFamily="18" charset="0"/>
                <a:cs typeface="Times New Roman"/>
              </a:rPr>
              <a:t>.</a:t>
            </a:r>
            <a:r>
              <a:rPr lang="en-US" sz="1200" b="1" kern="100">
                <a:solidFill>
                  <a:schemeClr val="bg1"/>
                </a:solidFill>
                <a:effectLst/>
                <a:latin typeface="+mj-lt"/>
                <a:ea typeface="Times New Roman" panose="02020603050405020304" pitchFamily="18" charset="0"/>
                <a:cs typeface="Times New Roman"/>
              </a:rPr>
              <a:t> </a:t>
            </a:r>
            <a:endParaRPr lang="en-US" sz="1200" b="1">
              <a:solidFill>
                <a:schemeClr val="bg1"/>
              </a:solidFill>
              <a:latin typeface="Georgia"/>
              <a:cs typeface="Times New Roman"/>
            </a:endParaRPr>
          </a:p>
          <a:p>
            <a:pPr marL="171450" indent="-171450">
              <a:buSzPts val="1000"/>
              <a:buFont typeface="Arial"/>
              <a:buChar char="•"/>
              <a:tabLst>
                <a:tab pos="457200" algn="l"/>
              </a:tabLst>
            </a:pPr>
            <a:r>
              <a:rPr lang="en" sz="1200" b="1" kern="100">
                <a:solidFill>
                  <a:schemeClr val="bg1"/>
                </a:solidFill>
                <a:latin typeface="+mj-lt"/>
                <a:ea typeface="Times New Roman" panose="02020603050405020304" pitchFamily="18" charset="0"/>
                <a:cs typeface="Times New Roman"/>
              </a:rPr>
              <a:t>12</a:t>
            </a:r>
            <a:r>
              <a:rPr lang="en" sz="1200" b="1" kern="100">
                <a:solidFill>
                  <a:schemeClr val="bg1"/>
                </a:solidFill>
                <a:effectLst/>
                <a:latin typeface="+mj-lt"/>
                <a:ea typeface="Times New Roman" panose="02020603050405020304" pitchFamily="18" charset="0"/>
                <a:cs typeface="Times New Roman"/>
              </a:rPr>
              <a:t>.C.4</a:t>
            </a:r>
            <a:r>
              <a:rPr lang="en" sz="1200" b="1" kern="100">
                <a:solidFill>
                  <a:schemeClr val="bg1"/>
                </a:solidFill>
                <a:latin typeface="+mj-lt"/>
                <a:ea typeface="Times New Roman" panose="02020603050405020304" pitchFamily="18" charset="0"/>
                <a:cs typeface="Times New Roman"/>
              </a:rPr>
              <a:t>.</a:t>
            </a:r>
            <a:r>
              <a:rPr lang="en" sz="1200" b="1" kern="100">
                <a:solidFill>
                  <a:schemeClr val="bg1"/>
                </a:solidFill>
                <a:effectLst/>
                <a:latin typeface="+mj-lt"/>
                <a:ea typeface="Times New Roman" panose="02020603050405020304" pitchFamily="18" charset="0"/>
                <a:cs typeface="Times New Roman"/>
              </a:rPr>
              <a:t>B. - Aligns to 2017 </a:t>
            </a:r>
            <a:r>
              <a:rPr lang="en" sz="1200" b="1" kern="100">
                <a:solidFill>
                  <a:schemeClr val="bg1"/>
                </a:solidFill>
                <a:latin typeface="+mj-lt"/>
                <a:ea typeface="Times New Roman" panose="02020603050405020304" pitchFamily="18" charset="0"/>
                <a:cs typeface="Times New Roman"/>
              </a:rPr>
              <a:t>12.1g.</a:t>
            </a:r>
            <a:r>
              <a:rPr lang="en-US" sz="1200" b="1" kern="100">
                <a:solidFill>
                  <a:schemeClr val="bg1"/>
                </a:solidFill>
                <a:latin typeface="+mj-lt"/>
                <a:ea typeface="Times New Roman" panose="02020603050405020304" pitchFamily="18" charset="0"/>
                <a:cs typeface="Times New Roman"/>
              </a:rPr>
              <a:t> </a:t>
            </a:r>
            <a:endParaRPr lang="en-US" b="1">
              <a:solidFill>
                <a:schemeClr val="bg1"/>
              </a:solidFill>
              <a:latin typeface="Georgia"/>
              <a:cs typeface="Times New Roman"/>
            </a:endParaRPr>
          </a:p>
          <a:p>
            <a:pPr marL="171450" indent="-171450">
              <a:buSzPts val="1000"/>
              <a:buFont typeface="Arial"/>
              <a:buChar char="•"/>
              <a:tabLst>
                <a:tab pos="457200" algn="l"/>
              </a:tabLst>
            </a:pPr>
            <a:r>
              <a:rPr lang="en" sz="1200" b="1" kern="100">
                <a:solidFill>
                  <a:schemeClr val="bg1"/>
                </a:solidFill>
                <a:latin typeface="+mj-lt"/>
                <a:ea typeface="Times New Roman" panose="02020603050405020304" pitchFamily="18" charset="0"/>
                <a:cs typeface="Times New Roman"/>
              </a:rPr>
              <a:t>12</a:t>
            </a:r>
            <a:r>
              <a:rPr lang="en" sz="1200" b="1" kern="100">
                <a:solidFill>
                  <a:schemeClr val="bg1"/>
                </a:solidFill>
                <a:effectLst/>
                <a:latin typeface="+mj-lt"/>
                <a:ea typeface="Times New Roman" panose="02020603050405020304" pitchFamily="18" charset="0"/>
                <a:cs typeface="Times New Roman"/>
              </a:rPr>
              <a:t>.C.</a:t>
            </a:r>
            <a:r>
              <a:rPr lang="en" sz="1200" b="1" kern="100">
                <a:solidFill>
                  <a:schemeClr val="bg1"/>
                </a:solidFill>
                <a:latin typeface="+mj-lt"/>
                <a:ea typeface="Times New Roman" panose="02020603050405020304" pitchFamily="18" charset="0"/>
                <a:cs typeface="Times New Roman"/>
              </a:rPr>
              <a:t>4.D</a:t>
            </a:r>
            <a:r>
              <a:rPr lang="en" sz="1200" b="1" kern="100">
                <a:solidFill>
                  <a:schemeClr val="bg1"/>
                </a:solidFill>
                <a:effectLst/>
                <a:latin typeface="+mj-lt"/>
                <a:ea typeface="Times New Roman" panose="02020603050405020304" pitchFamily="18" charset="0"/>
                <a:cs typeface="Times New Roman"/>
              </a:rPr>
              <a:t>. - Aligns to 2017 </a:t>
            </a:r>
            <a:r>
              <a:rPr lang="en" sz="1200" b="1" kern="100">
                <a:solidFill>
                  <a:schemeClr val="bg1"/>
                </a:solidFill>
                <a:latin typeface="+mj-lt"/>
                <a:ea typeface="Times New Roman" panose="02020603050405020304" pitchFamily="18" charset="0"/>
                <a:cs typeface="Times New Roman"/>
              </a:rPr>
              <a:t>12.2d.</a:t>
            </a:r>
            <a:r>
              <a:rPr lang="en-US" sz="1200" b="1" kern="100">
                <a:solidFill>
                  <a:schemeClr val="bg1"/>
                </a:solidFill>
                <a:latin typeface="+mj-lt"/>
                <a:ea typeface="Times New Roman" panose="02020603050405020304" pitchFamily="18" charset="0"/>
                <a:cs typeface="Times New Roman"/>
              </a:rPr>
              <a:t> </a:t>
            </a:r>
            <a:endParaRPr lang="en-US" b="1">
              <a:solidFill>
                <a:schemeClr val="bg1"/>
              </a:solidFill>
              <a:latin typeface="Georgia"/>
              <a:cs typeface="Times New Roman"/>
            </a:endParaRPr>
          </a:p>
          <a:p>
            <a:pPr marL="171450" indent="-171450">
              <a:buSzPts val="1000"/>
              <a:buFont typeface="Arial"/>
              <a:buChar char="•"/>
              <a:tabLst>
                <a:tab pos="457200" algn="l"/>
              </a:tabLst>
            </a:pPr>
            <a:r>
              <a:rPr lang="en" sz="1200" b="1" kern="100">
                <a:solidFill>
                  <a:schemeClr val="bg1"/>
                </a:solidFill>
                <a:latin typeface="+mj-lt"/>
                <a:ea typeface="Times New Roman" panose="02020603050405020304" pitchFamily="18" charset="0"/>
                <a:cs typeface="Times New Roman"/>
              </a:rPr>
              <a:t>12.C.4.E</a:t>
            </a:r>
            <a:r>
              <a:rPr lang="en" sz="1200" b="1" kern="100">
                <a:solidFill>
                  <a:schemeClr val="bg1"/>
                </a:solidFill>
                <a:effectLst/>
                <a:latin typeface="+mj-lt"/>
                <a:ea typeface="Times New Roman" panose="02020603050405020304" pitchFamily="18" charset="0"/>
                <a:cs typeface="Times New Roman"/>
              </a:rPr>
              <a:t>. </a:t>
            </a:r>
            <a:r>
              <a:rPr lang="en" sz="1200" b="1" kern="100">
                <a:solidFill>
                  <a:schemeClr val="bg1"/>
                </a:solidFill>
                <a:latin typeface="+mj-lt"/>
                <a:ea typeface="Times New Roman" panose="02020603050405020304" pitchFamily="18" charset="0"/>
                <a:cs typeface="Times New Roman"/>
              </a:rPr>
              <a:t>- Aligns </a:t>
            </a:r>
            <a:r>
              <a:rPr lang="en" sz="1200" b="1" kern="100">
                <a:solidFill>
                  <a:schemeClr val="bg1"/>
                </a:solidFill>
                <a:effectLst/>
                <a:latin typeface="+mj-lt"/>
                <a:ea typeface="Times New Roman" panose="02020603050405020304" pitchFamily="18" charset="0"/>
                <a:cs typeface="Times New Roman"/>
              </a:rPr>
              <a:t>to </a:t>
            </a:r>
            <a:r>
              <a:rPr lang="en" sz="1200" b="1" kern="100">
                <a:solidFill>
                  <a:schemeClr val="bg1"/>
                </a:solidFill>
                <a:latin typeface="+mj-lt"/>
                <a:ea typeface="Times New Roman" panose="02020603050405020304" pitchFamily="18" charset="0"/>
                <a:cs typeface="Times New Roman"/>
              </a:rPr>
              <a:t>2017 12.2a </a:t>
            </a:r>
            <a:r>
              <a:rPr lang="en" sz="1200" b="1" kern="100">
                <a:solidFill>
                  <a:schemeClr val="bg1"/>
                </a:solidFill>
                <a:effectLst/>
                <a:latin typeface="+mj-lt"/>
                <a:ea typeface="Times New Roman" panose="02020603050405020304" pitchFamily="18" charset="0"/>
                <a:cs typeface="Times New Roman"/>
              </a:rPr>
              <a:t>and </a:t>
            </a:r>
            <a:r>
              <a:rPr lang="en" sz="1200" b="1" kern="100">
                <a:solidFill>
                  <a:schemeClr val="bg1"/>
                </a:solidFill>
                <a:latin typeface="+mj-lt"/>
                <a:ea typeface="Times New Roman" panose="02020603050405020304" pitchFamily="18" charset="0"/>
                <a:cs typeface="Times New Roman"/>
              </a:rPr>
              <a:t>12.2e</a:t>
            </a:r>
            <a:r>
              <a:rPr lang="en" sz="1200" b="1" kern="100">
                <a:solidFill>
                  <a:schemeClr val="bg1"/>
                </a:solidFill>
                <a:effectLst/>
                <a:latin typeface="+mj-lt"/>
                <a:ea typeface="Times New Roman" panose="02020603050405020304" pitchFamily="18" charset="0"/>
                <a:cs typeface="Times New Roman"/>
              </a:rPr>
              <a:t>.</a:t>
            </a:r>
            <a:r>
              <a:rPr lang="en-US" sz="1200" b="1" kern="100">
                <a:solidFill>
                  <a:schemeClr val="bg1"/>
                </a:solidFill>
                <a:effectLst/>
                <a:latin typeface="+mj-lt"/>
                <a:ea typeface="Times New Roman" panose="02020603050405020304" pitchFamily="18" charset="0"/>
                <a:cs typeface="Times New Roman"/>
              </a:rPr>
              <a:t> </a:t>
            </a:r>
            <a:endParaRPr lang="en-US" sz="1200" b="1">
              <a:solidFill>
                <a:schemeClr val="bg1"/>
              </a:solidFill>
              <a:cs typeface="Times New Roman"/>
            </a:endParaRPr>
          </a:p>
          <a:p>
            <a:pPr marL="285750" indent="-285750">
              <a:lnSpc>
                <a:spcPct val="107000"/>
              </a:lnSpc>
              <a:buSzPts val="1000"/>
              <a:buFont typeface="Arial"/>
              <a:buChar char="•"/>
            </a:pPr>
            <a:endParaRPr lang="en-US" sz="1400" b="1" kern="100">
              <a:solidFill>
                <a:schemeClr val="bg1"/>
              </a:solidFill>
              <a:latin typeface="Georgia"/>
              <a:cs typeface="Times New Roman"/>
            </a:endParaRPr>
          </a:p>
          <a:p>
            <a:pPr>
              <a:buFont typeface="Arial,Sans-Serif"/>
              <a:buChar char="•"/>
            </a:pPr>
            <a:endParaRPr lang="en-US">
              <a:cs typeface="Calibri"/>
            </a:endParaRPr>
          </a:p>
          <a:p>
            <a:pPr>
              <a:buFont typeface="Arial,Sans-Serif"/>
              <a:buChar char="•"/>
            </a:pPr>
            <a:endParaRPr lang="en-US">
              <a:cs typeface="Calibri"/>
            </a:endParaRPr>
          </a:p>
        </p:txBody>
      </p:sp>
      <p:pic>
        <p:nvPicPr>
          <p:cNvPr id="2" name="Audio Recording Apr 29, 2024 at 5:20:24 PM">
            <a:hlinkClick r:id="" action="ppaction://media"/>
            <a:extLst>
              <a:ext uri="{FF2B5EF4-FFF2-40B4-BE49-F238E27FC236}">
                <a16:creationId xmlns:a16="http://schemas.microsoft.com/office/drawing/2014/main" id="{A465E261-F449-8AFE-57E0-CF9327557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6892" y="5338464"/>
            <a:ext cx="812800" cy="812800"/>
          </a:xfrm>
          <a:prstGeom prst="rect">
            <a:avLst/>
          </a:prstGeom>
        </p:spPr>
      </p:pic>
    </p:spTree>
    <p:extLst>
      <p:ext uri="{BB962C8B-B14F-4D97-AF65-F5344CB8AC3E}">
        <p14:creationId xmlns:p14="http://schemas.microsoft.com/office/powerpoint/2010/main" val="93116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5A96-047A-342E-09EE-C077F6271E57}"/>
              </a:ext>
            </a:extLst>
          </p:cNvPr>
          <p:cNvSpPr>
            <a:spLocks noGrp="1"/>
          </p:cNvSpPr>
          <p:nvPr>
            <p:ph type="title"/>
          </p:nvPr>
        </p:nvSpPr>
        <p:spPr/>
        <p:txBody>
          <a:bodyPr/>
          <a:lstStyle/>
          <a:p>
            <a:r>
              <a:rPr lang="en-US"/>
              <a:t>Research </a:t>
            </a:r>
          </a:p>
        </p:txBody>
      </p:sp>
      <p:sp>
        <p:nvSpPr>
          <p:cNvPr id="4" name="Slide Number Placeholder 3">
            <a:extLst>
              <a:ext uri="{FF2B5EF4-FFF2-40B4-BE49-F238E27FC236}">
                <a16:creationId xmlns:a16="http://schemas.microsoft.com/office/drawing/2014/main" id="{658943E4-7A5C-C33C-5A80-970143976D15}"/>
              </a:ext>
            </a:extLst>
          </p:cNvPr>
          <p:cNvSpPr>
            <a:spLocks noGrp="1"/>
          </p:cNvSpPr>
          <p:nvPr>
            <p:ph type="sldNum" sz="quarter" idx="12"/>
          </p:nvPr>
        </p:nvSpPr>
        <p:spPr/>
        <p:txBody>
          <a:bodyPr/>
          <a:lstStyle/>
          <a:p>
            <a:fld id="{B2102BAA-C61A-4A39-BDF1-4340D572B82C}" type="slidenum">
              <a:rPr lang="en-US" smtClean="0"/>
              <a:t>42</a:t>
            </a:fld>
            <a:endParaRPr lang="en-US"/>
          </a:p>
        </p:txBody>
      </p:sp>
      <p:pic>
        <p:nvPicPr>
          <p:cNvPr id="3" name="Audio Recording Apr 29, 2024 at 4:09:27 PM">
            <a:hlinkClick r:id="" action="ppaction://media"/>
            <a:extLst>
              <a:ext uri="{FF2B5EF4-FFF2-40B4-BE49-F238E27FC236}">
                <a16:creationId xmlns:a16="http://schemas.microsoft.com/office/drawing/2014/main" id="{90556ACE-FC00-7EFC-4FD4-2CD2107C10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481205"/>
            <a:ext cx="812800" cy="812800"/>
          </a:xfrm>
          <a:prstGeom prst="rect">
            <a:avLst/>
          </a:prstGeom>
        </p:spPr>
      </p:pic>
    </p:spTree>
    <p:extLst>
      <p:ext uri="{BB962C8B-B14F-4D97-AF65-F5344CB8AC3E}">
        <p14:creationId xmlns:p14="http://schemas.microsoft.com/office/powerpoint/2010/main" val="348717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43</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471789181"/>
              </p:ext>
            </p:extLst>
          </p:nvPr>
        </p:nvGraphicFramePr>
        <p:xfrm>
          <a:off x="353391" y="265044"/>
          <a:ext cx="11452080" cy="5781001"/>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402381">
                <a:tc>
                  <a:txBody>
                    <a:bodyPr/>
                    <a:lstStyle/>
                    <a:p>
                      <a:pPr algn="ctr" rtl="0" fontAlgn="t">
                        <a:spcBef>
                          <a:spcPts val="0"/>
                        </a:spcBef>
                        <a:spcAft>
                          <a:spcPts val="0"/>
                        </a:spcAft>
                      </a:pPr>
                      <a:r>
                        <a:rPr lang="en-US" sz="2400" b="1" dirty="0">
                          <a:effectLst/>
                          <a:highlight>
                            <a:srgbClr val="D8D8D8"/>
                          </a:highlight>
                          <a:latin typeface="+mj-lt"/>
                        </a:rPr>
                        <a:t>2017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5323801">
                <a:tc>
                  <a:txBody>
                    <a:bodyPr/>
                    <a:lstStyle/>
                    <a:p>
                      <a:pPr lvl="0" algn="l">
                        <a:lnSpc>
                          <a:spcPct val="100000"/>
                        </a:lnSpc>
                        <a:spcBef>
                          <a:spcPts val="0"/>
                        </a:spcBef>
                        <a:spcAft>
                          <a:spcPts val="0"/>
                        </a:spcAft>
                        <a:buNone/>
                      </a:pPr>
                      <a:r>
                        <a:rPr lang="en-US" sz="1800" b="1" i="0" u="none" strike="noStrike" noProof="0" dirty="0">
                          <a:solidFill>
                            <a:srgbClr val="1A4480"/>
                          </a:solidFill>
                          <a:latin typeface="Georgia"/>
                        </a:rPr>
                        <a:t>12.8 The student will analyze, evaluate, synthesize, and organize information from a variety of credible resources to produce a research product. </a:t>
                      </a:r>
                      <a:endParaRPr lang="en-US" sz="1800" b="1" dirty="0">
                        <a:solidFill>
                          <a:srgbClr val="1A4480"/>
                        </a:solidFill>
                        <a:latin typeface="Georgia"/>
                      </a:endParaRPr>
                    </a:p>
                    <a:p>
                      <a:pPr marL="0" lvl="0" indent="0" algn="l">
                        <a:lnSpc>
                          <a:spcPct val="100000"/>
                        </a:lnSpc>
                        <a:spcBef>
                          <a:spcPts val="0"/>
                        </a:spcBef>
                        <a:spcAft>
                          <a:spcPts val="0"/>
                        </a:spcAft>
                        <a:buNone/>
                      </a:pPr>
                      <a:r>
                        <a:rPr lang="en-US" sz="1800" b="0" i="0" u="none" strike="noStrike" noProof="0" dirty="0">
                          <a:solidFill>
                            <a:srgbClr val="3E5B91"/>
                          </a:solidFill>
                          <a:latin typeface="Georgia"/>
                        </a:rPr>
                        <a:t>a) Frame, analyze, and synthesize information to solve problems, answer questions, and generate new knowledge.  </a:t>
                      </a:r>
                      <a:endParaRPr lang="en-US" sz="1800" dirty="0">
                        <a:solidFill>
                          <a:srgbClr val="3E5B91"/>
                        </a:solidFill>
                        <a:latin typeface="Georgia"/>
                      </a:endParaRPr>
                    </a:p>
                    <a:p>
                      <a:pPr marL="0" lvl="0" indent="0" algn="l">
                        <a:lnSpc>
                          <a:spcPct val="100000"/>
                        </a:lnSpc>
                        <a:spcBef>
                          <a:spcPts val="0"/>
                        </a:spcBef>
                        <a:spcAft>
                          <a:spcPts val="0"/>
                        </a:spcAft>
                        <a:buNone/>
                      </a:pPr>
                      <a:r>
                        <a:rPr lang="en-US" sz="1800" b="0" i="0" u="none" strike="noStrike" noProof="0" dirty="0">
                          <a:solidFill>
                            <a:srgbClr val="3E5B91"/>
                          </a:solidFill>
                          <a:latin typeface="Georgia"/>
                        </a:rPr>
                        <a:t>b) Analyze information gathered from diverse sources by identifying misconceptions, main and supporting ideas, conflicting information, point of view, or bias. </a:t>
                      </a:r>
                      <a:endParaRPr lang="en-US" sz="1800" dirty="0">
                        <a:solidFill>
                          <a:srgbClr val="3E5B91"/>
                        </a:solidFill>
                        <a:latin typeface="Georgia"/>
                      </a:endParaRPr>
                    </a:p>
                    <a:p>
                      <a:pPr marL="0" lvl="0" indent="0" algn="l">
                        <a:lnSpc>
                          <a:spcPct val="100000"/>
                        </a:lnSpc>
                        <a:spcBef>
                          <a:spcPts val="0"/>
                        </a:spcBef>
                        <a:spcAft>
                          <a:spcPts val="0"/>
                        </a:spcAft>
                        <a:buNone/>
                      </a:pPr>
                      <a:r>
                        <a:rPr lang="en-US" sz="1800" b="0" i="0" u="none" strike="noStrike" noProof="0" dirty="0">
                          <a:solidFill>
                            <a:srgbClr val="3E5B91"/>
                          </a:solidFill>
                          <a:latin typeface="Georgia"/>
                        </a:rPr>
                        <a:t>c) Critically evaluate the accuracy, quality, and validity of the information.</a:t>
                      </a:r>
                      <a:endParaRPr lang="en-US" sz="1800" dirty="0">
                        <a:solidFill>
                          <a:srgbClr val="3E5B91"/>
                        </a:solidFill>
                        <a:latin typeface="Georgia"/>
                      </a:endParaRPr>
                    </a:p>
                    <a:p>
                      <a:pPr marL="0" lvl="0" indent="0" algn="l">
                        <a:lnSpc>
                          <a:spcPct val="100000"/>
                        </a:lnSpc>
                        <a:spcBef>
                          <a:spcPts val="0"/>
                        </a:spcBef>
                        <a:spcAft>
                          <a:spcPts val="0"/>
                        </a:spcAft>
                        <a:buNone/>
                      </a:pPr>
                      <a:endParaRPr lang="en-US" sz="1400" b="0" i="0" u="none" strike="noStrike" noProof="0">
                        <a:solidFill>
                          <a:srgbClr val="3E5B91"/>
                        </a:solidFill>
                        <a:latin typeface="Georgia"/>
                      </a:endParaRPr>
                    </a:p>
                    <a:p>
                      <a:pPr lvl="0">
                        <a:buNone/>
                      </a:pPr>
                      <a:endParaRPr lang="en-US" sz="2000"/>
                    </a:p>
                    <a:p>
                      <a:r>
                        <a:rPr lang="en-US" sz="2400" kern="1200" dirty="0">
                          <a:solidFill>
                            <a:srgbClr val="3E5B91"/>
                          </a:solidFill>
                          <a:effectLst/>
                          <a:latin typeface="+mj-lt"/>
                          <a:ea typeface="+mn-ea"/>
                          <a:cs typeface="+mn-cs"/>
                        </a:rPr>
                        <a:t> </a:t>
                      </a:r>
                      <a:r>
                        <a:rPr lang="en-US" sz="1800" dirty="0">
                          <a:solidFill>
                            <a:srgbClr val="3E5B91"/>
                          </a:solidFill>
                          <a:effectLst/>
                          <a:latin typeface="+mj-lt"/>
                        </a:rPr>
                        <a:t> </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endParaRPr lang="en-US" sz="1800" dirty="0">
                        <a:latin typeface="+mj-lt"/>
                      </a:endParaRPr>
                    </a:p>
                    <a:p>
                      <a:pPr lvl="0">
                        <a:buNone/>
                      </a:pPr>
                      <a:br>
                        <a:rPr lang="en-US" sz="1400" dirty="0">
                          <a:effectLst/>
                          <a:highlight>
                            <a:srgbClr val="FFFFFF"/>
                          </a:highlight>
                          <a:latin typeface="+mj-lt"/>
                        </a:rPr>
                      </a:br>
                      <a:endParaRPr lang="en-US" sz="1400"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600" b="1" i="0" u="none" strike="noStrike" noProof="0" dirty="0">
                          <a:solidFill>
                            <a:srgbClr val="1A4480"/>
                          </a:solidFill>
                          <a:effectLst/>
                          <a:latin typeface="Georgia"/>
                        </a:rPr>
                        <a:t>1</a:t>
                      </a:r>
                      <a:r>
                        <a:rPr lang="en-US" sz="1400" b="1" i="0" u="none" strike="noStrike" noProof="0" dirty="0">
                          <a:solidFill>
                            <a:srgbClr val="1A4480"/>
                          </a:solidFill>
                          <a:effectLst/>
                          <a:latin typeface="Georgia"/>
                        </a:rPr>
                        <a:t>2.R.</a:t>
                      </a:r>
                      <a:endParaRPr lang="en-US" dirty="0"/>
                    </a:p>
                    <a:p>
                      <a:pPr lvl="0" algn="l">
                        <a:lnSpc>
                          <a:spcPct val="100000"/>
                        </a:lnSpc>
                        <a:spcBef>
                          <a:spcPts val="0"/>
                        </a:spcBef>
                        <a:spcAft>
                          <a:spcPts val="0"/>
                        </a:spcAft>
                        <a:buNone/>
                      </a:pPr>
                      <a:endParaRPr lang="en-US" sz="1400" b="1" i="0" u="none" strike="noStrike" noProof="0" dirty="0">
                        <a:solidFill>
                          <a:srgbClr val="1A4480"/>
                        </a:solidFill>
                        <a:effectLst/>
                        <a:latin typeface="Georgia"/>
                      </a:endParaRPr>
                    </a:p>
                    <a:p>
                      <a:pPr lvl="0" algn="l">
                        <a:lnSpc>
                          <a:spcPct val="100000"/>
                        </a:lnSpc>
                        <a:spcBef>
                          <a:spcPts val="0"/>
                        </a:spcBef>
                        <a:spcAft>
                          <a:spcPts val="0"/>
                        </a:spcAft>
                        <a:buNone/>
                      </a:pPr>
                      <a:r>
                        <a:rPr lang="en-US" sz="1400" b="1" i="0" u="none" strike="noStrike" noProof="0" dirty="0">
                          <a:solidFill>
                            <a:srgbClr val="1A4480"/>
                          </a:solidFill>
                          <a:effectLst/>
                          <a:latin typeface="Georgia"/>
                        </a:rPr>
                        <a:t>The student will conduct research and read a series of conceptually related texts on selected topics to build knowledge on grade-twelve content, texts, and areas prompted by student interest.  </a:t>
                      </a:r>
                      <a:endParaRPr lang="en-US" sz="1400" dirty="0">
                        <a:solidFill>
                          <a:srgbClr val="1A4480"/>
                        </a:solidFill>
                        <a:latin typeface="Georgia"/>
                      </a:endParaRPr>
                    </a:p>
                    <a:p>
                      <a:pPr lvl="0" algn="l">
                        <a:lnSpc>
                          <a:spcPct val="100000"/>
                        </a:lnSpc>
                        <a:spcBef>
                          <a:spcPts val="0"/>
                        </a:spcBef>
                        <a:spcAft>
                          <a:spcPts val="0"/>
                        </a:spcAft>
                        <a:buNone/>
                      </a:pPr>
                      <a:endParaRPr lang="en-US" sz="2000">
                        <a:solidFill>
                          <a:srgbClr val="1A4480"/>
                        </a:solidFill>
                        <a:latin typeface="Georgia"/>
                      </a:endParaRPr>
                    </a:p>
                    <a:p>
                      <a:pPr lvl="0" algn="l">
                        <a:lnSpc>
                          <a:spcPct val="100000"/>
                        </a:lnSpc>
                        <a:spcBef>
                          <a:spcPts val="0"/>
                        </a:spcBef>
                        <a:spcAft>
                          <a:spcPts val="0"/>
                        </a:spcAft>
                        <a:buNone/>
                      </a:pPr>
                      <a:r>
                        <a:rPr lang="en-US" sz="1400" b="1" i="0" u="none" strike="noStrike" noProof="0" dirty="0">
                          <a:solidFill>
                            <a:srgbClr val="1A4480"/>
                          </a:solidFill>
                          <a:effectLst/>
                          <a:latin typeface="Georgia"/>
                        </a:rPr>
                        <a:t>12.R.1 Evaluation and Synthesis of Information</a:t>
                      </a:r>
                      <a:endParaRPr lang="en-US" sz="1400" dirty="0">
                        <a:solidFill>
                          <a:srgbClr val="1A4480"/>
                        </a:solidFill>
                        <a:latin typeface="Georgia"/>
                      </a:endParaRPr>
                    </a:p>
                    <a:p>
                      <a:pPr lvl="0" algn="l">
                        <a:lnSpc>
                          <a:spcPct val="100000"/>
                        </a:lnSpc>
                        <a:spcBef>
                          <a:spcPts val="0"/>
                        </a:spcBef>
                        <a:spcAft>
                          <a:spcPts val="0"/>
                        </a:spcAft>
                        <a:buNone/>
                      </a:pPr>
                      <a:endParaRPr lang="en-US" sz="1400" b="1" i="0" u="none" strike="noStrike" noProof="0" dirty="0">
                        <a:solidFill>
                          <a:srgbClr val="1A4480"/>
                        </a:solidFill>
                        <a:effectLst/>
                        <a:latin typeface="Georgia"/>
                      </a:endParaRP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A. Formulate and revise questions about a research topic broadening or narrowing the inquiry as necessary.</a:t>
                      </a:r>
                      <a:endParaRPr lang="en-US" sz="1400" dirty="0">
                        <a:solidFill>
                          <a:schemeClr val="accent1"/>
                        </a:solidFill>
                        <a:latin typeface="Georgia"/>
                      </a:endParaRP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B. Gather and organize information from various sources.</a:t>
                      </a:r>
                      <a:endParaRPr lang="en-US" sz="1400" dirty="0">
                        <a:solidFill>
                          <a:schemeClr val="accent1"/>
                        </a:solidFill>
                        <a:latin typeface="Georgia"/>
                      </a:endParaRP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C. Objectively evaluate primary and secondary sources for their credibility, reliability, accuracy, usefulness, and limitations; that includes identifying the main and supporting ideas, points of view, conflicting information, and any misconceptions or biases. </a:t>
                      </a:r>
                      <a:endParaRPr lang="en-US" sz="1400" dirty="0"/>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D. Synthesize multiple streams of evidence to support claims and acknowledge counterclaims.</a:t>
                      </a:r>
                      <a:endParaRPr lang="en-US" sz="1400" dirty="0">
                        <a:solidFill>
                          <a:schemeClr val="accent1"/>
                        </a:solidFill>
                        <a:latin typeface="Georgia"/>
                      </a:endParaRPr>
                    </a:p>
                    <a:p>
                      <a:pPr marL="0" lvl="0" indent="0" algn="l">
                        <a:lnSpc>
                          <a:spcPct val="100000"/>
                        </a:lnSpc>
                        <a:spcBef>
                          <a:spcPts val="0"/>
                        </a:spcBef>
                        <a:spcAft>
                          <a:spcPts val="0"/>
                        </a:spcAft>
                        <a:buNone/>
                      </a:pPr>
                      <a:endParaRPr lang="en-US" sz="1200" b="0" i="0" u="none" strike="noStrike" noProof="0">
                        <a:solidFill>
                          <a:schemeClr val="accent1"/>
                        </a:solidFill>
                        <a:effectLst/>
                        <a:latin typeface="Georgia"/>
                      </a:endParaRPr>
                    </a:p>
                    <a:p>
                      <a:pPr lvl="0" indent="0" algn="l">
                        <a:lnSpc>
                          <a:spcPct val="100000"/>
                        </a:lnSpc>
                        <a:spcBef>
                          <a:spcPts val="0"/>
                        </a:spcBef>
                        <a:spcAft>
                          <a:spcPts val="0"/>
                        </a:spcAft>
                        <a:buNone/>
                      </a:pPr>
                      <a:endParaRPr lang="en-US"/>
                    </a:p>
                    <a:p>
                      <a:pPr lvl="0" algn="l">
                        <a:lnSpc>
                          <a:spcPct val="100000"/>
                        </a:lnSpc>
                        <a:spcBef>
                          <a:spcPts val="0"/>
                        </a:spcBef>
                        <a:spcAft>
                          <a:spcPts val="0"/>
                        </a:spcAft>
                        <a:buNone/>
                      </a:pPr>
                      <a:endParaRPr lang="en-US" sz="1400" b="1" i="0" u="none" strike="noStrike" noProof="0">
                        <a:solidFill>
                          <a:schemeClr val="accent1"/>
                        </a:solidFill>
                        <a:effectLs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49650" y="4660293"/>
            <a:ext cx="11457211" cy="1460331"/>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600" b="1" u="sng" dirty="0">
                <a:solidFill>
                  <a:srgbClr val="FFFFFF"/>
                </a:solidFill>
                <a:latin typeface="+mj-lt"/>
                <a:ea typeface="+mn-lt"/>
                <a:cs typeface="+mn-lt"/>
              </a:rPr>
              <a:t>Revisions</a:t>
            </a:r>
            <a:r>
              <a:rPr lang="en-US" sz="1600" b="1" dirty="0">
                <a:solidFill>
                  <a:srgbClr val="FFFFFF"/>
                </a:solidFill>
                <a:latin typeface="+mj-lt"/>
                <a:ea typeface="+mn-lt"/>
                <a:cs typeface="+mn-lt"/>
              </a:rPr>
              <a:t>:</a:t>
            </a:r>
            <a:endParaRPr lang="en-US" dirty="0">
              <a:latin typeface="+mj-lt"/>
              <a:ea typeface="+mn-lt"/>
              <a:cs typeface="+mn-lt"/>
            </a:endParaRPr>
          </a:p>
          <a:p>
            <a:pPr marL="171450" lvl="0" indent="-171450">
              <a:spcBef>
                <a:spcPts val="0"/>
              </a:spcBef>
              <a:spcAft>
                <a:spcPts val="0"/>
              </a:spcAft>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a:t>
            </a:r>
            <a:r>
              <a:rPr lang="en" sz="1400" b="1" kern="100" dirty="0">
                <a:solidFill>
                  <a:schemeClr val="bg1"/>
                </a:solidFill>
                <a:latin typeface="+mj-lt"/>
                <a:ea typeface="Times New Roman" panose="02020603050405020304" pitchFamily="18" charset="0"/>
                <a:cs typeface="Times New Roman"/>
              </a:rPr>
              <a:t>1.B</a:t>
            </a:r>
            <a:r>
              <a:rPr lang="en" sz="1400" b="1" kern="100" dirty="0">
                <a:solidFill>
                  <a:schemeClr val="bg1"/>
                </a:solidFill>
                <a:effectLst/>
                <a:latin typeface="+mj-lt"/>
                <a:ea typeface="Times New Roman" panose="02020603050405020304" pitchFamily="18" charset="0"/>
                <a:cs typeface="Times New Roman"/>
              </a:rPr>
              <a:t>. - Aligns </a:t>
            </a:r>
            <a:r>
              <a:rPr lang="en" sz="1400" b="1" kern="100" dirty="0">
                <a:solidFill>
                  <a:schemeClr val="bg1"/>
                </a:solidFill>
                <a:latin typeface="+mj-lt"/>
                <a:ea typeface="Times New Roman" panose="02020603050405020304" pitchFamily="18" charset="0"/>
                <a:cs typeface="Times New Roman"/>
              </a:rPr>
              <a:t>with 2017 12.8b</a:t>
            </a:r>
            <a:r>
              <a:rPr lang="en" sz="1400" b="1" kern="100" dirty="0">
                <a:solidFill>
                  <a:schemeClr val="bg1"/>
                </a:solidFill>
                <a:effectLst/>
                <a:latin typeface="+mj-lt"/>
                <a:ea typeface="Times New Roman" panose="02020603050405020304" pitchFamily="18" charset="0"/>
                <a:cs typeface="Times New Roman"/>
              </a:rPr>
              <a:t>.</a:t>
            </a:r>
            <a:r>
              <a:rPr lang="en-US" sz="1400" b="1" kern="100" dirty="0">
                <a:solidFill>
                  <a:schemeClr val="bg1"/>
                </a:solidFill>
                <a:effectLst/>
                <a:latin typeface="+mj-lt"/>
                <a:ea typeface="Times New Roman" panose="02020603050405020304" pitchFamily="18" charset="0"/>
                <a:cs typeface="Times New Roman"/>
              </a:rPr>
              <a:t> </a:t>
            </a:r>
            <a:endParaRPr lang="en-US" sz="1400" b="1" kern="100" dirty="0">
              <a:solidFill>
                <a:schemeClr val="bg1"/>
              </a:solidFill>
              <a:effectLst/>
              <a:latin typeface="+mj-lt"/>
              <a:ea typeface="Calibri" panose="020F0502020204030204" pitchFamily="34" charset="0"/>
              <a:cs typeface="Times New Roman"/>
            </a:endParaRPr>
          </a:p>
          <a:p>
            <a:pPr marL="171450" indent="-171450">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.R.1</a:t>
            </a:r>
            <a:r>
              <a:rPr lang="en" sz="1400" b="1" kern="100" dirty="0">
                <a:solidFill>
                  <a:schemeClr val="bg1"/>
                </a:solidFill>
                <a:latin typeface="+mj-lt"/>
                <a:ea typeface="Times New Roman" panose="02020603050405020304" pitchFamily="18" charset="0"/>
                <a:cs typeface="Times New Roman"/>
              </a:rPr>
              <a:t>.</a:t>
            </a:r>
            <a:r>
              <a:rPr lang="en" sz="1400" b="1" kern="100" dirty="0">
                <a:solidFill>
                  <a:schemeClr val="bg1"/>
                </a:solidFill>
                <a:effectLst/>
                <a:latin typeface="+mj-lt"/>
                <a:ea typeface="Times New Roman" panose="02020603050405020304" pitchFamily="18" charset="0"/>
                <a:cs typeface="Times New Roman"/>
              </a:rPr>
              <a:t>C. Aligns </a:t>
            </a:r>
            <a:r>
              <a:rPr lang="en" sz="1400" b="1" kern="100" dirty="0">
                <a:solidFill>
                  <a:schemeClr val="bg1"/>
                </a:solidFill>
                <a:latin typeface="+mj-lt"/>
                <a:ea typeface="Times New Roman" panose="02020603050405020304" pitchFamily="18" charset="0"/>
                <a:cs typeface="Times New Roman"/>
              </a:rPr>
              <a:t>with </a:t>
            </a:r>
            <a:r>
              <a:rPr lang="en" sz="1400" b="1" kern="100" dirty="0">
                <a:solidFill>
                  <a:schemeClr val="bg1"/>
                </a:solidFill>
                <a:effectLst/>
                <a:latin typeface="+mj-lt"/>
                <a:ea typeface="Times New Roman" panose="02020603050405020304" pitchFamily="18" charset="0"/>
                <a:cs typeface="Times New Roman"/>
              </a:rPr>
              <a:t>2017 </a:t>
            </a:r>
            <a:r>
              <a:rPr lang="en" sz="1400" b="1" kern="100" dirty="0">
                <a:solidFill>
                  <a:schemeClr val="bg1"/>
                </a:solidFill>
                <a:latin typeface="+mj-lt"/>
                <a:ea typeface="Times New Roman" panose="02020603050405020304" pitchFamily="18" charset="0"/>
                <a:cs typeface="Times New Roman"/>
              </a:rPr>
              <a:t>12.8c and specifies </a:t>
            </a:r>
            <a:r>
              <a:rPr lang="en" sz="1400" b="1" kern="100" dirty="0">
                <a:solidFill>
                  <a:schemeClr val="bg1"/>
                </a:solidFill>
                <a:effectLst/>
                <a:latin typeface="+mj-lt"/>
                <a:ea typeface="Times New Roman" panose="02020603050405020304" pitchFamily="18" charset="0"/>
                <a:cs typeface="Times New Roman"/>
              </a:rPr>
              <a:t>objectively evaluating primary and secondary sources while researching. Provides guidance on how to evaluate these sources.</a:t>
            </a:r>
            <a:r>
              <a:rPr lang="en-US" sz="1400" b="1" kern="100" dirty="0">
                <a:solidFill>
                  <a:schemeClr val="bg1"/>
                </a:solidFill>
                <a:effectLst/>
                <a:latin typeface="+mj-lt"/>
                <a:ea typeface="Times New Roman" panose="02020603050405020304" pitchFamily="18" charset="0"/>
                <a:cs typeface="Times New Roman"/>
              </a:rPr>
              <a:t> </a:t>
            </a:r>
            <a:endParaRPr lang="en-US" sz="1400" b="1">
              <a:solidFill>
                <a:schemeClr val="bg1"/>
              </a:solidFill>
              <a:cs typeface="Times New Roman"/>
            </a:endParaRPr>
          </a:p>
          <a:p>
            <a:pPr marL="171450" indent="-171450">
              <a:buSzPts val="1000"/>
              <a:buFont typeface="Arial"/>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a:t>
            </a:r>
            <a:r>
              <a:rPr lang="en" sz="1400" b="1" kern="100" dirty="0">
                <a:solidFill>
                  <a:schemeClr val="bg1"/>
                </a:solidFill>
                <a:latin typeface="+mj-lt"/>
                <a:ea typeface="Times New Roman" panose="02020603050405020304" pitchFamily="18" charset="0"/>
                <a:cs typeface="Times New Roman"/>
              </a:rPr>
              <a:t>1.D</a:t>
            </a:r>
            <a:r>
              <a:rPr lang="en" sz="1400" b="1" kern="100" dirty="0">
                <a:solidFill>
                  <a:schemeClr val="bg1"/>
                </a:solidFill>
                <a:effectLst/>
                <a:latin typeface="+mj-lt"/>
                <a:ea typeface="Times New Roman" panose="02020603050405020304" pitchFamily="18" charset="0"/>
                <a:cs typeface="Times New Roman"/>
              </a:rPr>
              <a:t>. - Aligns </a:t>
            </a:r>
            <a:r>
              <a:rPr lang="en" sz="1400" b="1" kern="100" dirty="0">
                <a:solidFill>
                  <a:schemeClr val="bg1"/>
                </a:solidFill>
                <a:latin typeface="+mj-lt"/>
                <a:ea typeface="Times New Roman" panose="02020603050405020304" pitchFamily="18" charset="0"/>
                <a:cs typeface="Times New Roman"/>
              </a:rPr>
              <a:t>with 2017 12.8a.</a:t>
            </a:r>
            <a:r>
              <a:rPr lang="en-US" sz="1400" b="1" kern="100" dirty="0">
                <a:solidFill>
                  <a:schemeClr val="bg1"/>
                </a:solidFill>
                <a:latin typeface="+mj-lt"/>
                <a:ea typeface="Times New Roman" panose="02020603050405020304" pitchFamily="18" charset="0"/>
                <a:cs typeface="Times New Roman"/>
              </a:rPr>
              <a:t> </a:t>
            </a:r>
            <a:endParaRPr lang="en-US" sz="1400" b="1" dirty="0">
              <a:solidFill>
                <a:schemeClr val="bg1"/>
              </a:solidFill>
              <a:cs typeface="Times New Roman"/>
            </a:endParaRPr>
          </a:p>
          <a:p>
            <a:pPr marL="171450" indent="-171450">
              <a:buSzPts val="1000"/>
              <a:buFont typeface="Arial"/>
              <a:buChar char="•"/>
              <a:tabLst>
                <a:tab pos="457200" algn="l"/>
              </a:tabLst>
            </a:pPr>
            <a:endParaRPr lang="en-US" sz="1200" b="1" kern="100">
              <a:solidFill>
                <a:schemeClr val="bg1"/>
              </a:solidFill>
              <a:latin typeface="Georgia"/>
              <a:cs typeface="Times New Roman"/>
            </a:endParaRPr>
          </a:p>
          <a:p>
            <a:pPr>
              <a:buFont typeface="Arial,Sans-Serif"/>
              <a:buChar char="•"/>
            </a:pPr>
            <a:endParaRPr lang="en-US">
              <a:solidFill>
                <a:schemeClr val="bg1"/>
              </a:solidFill>
              <a:cs typeface="Calibri"/>
            </a:endParaRPr>
          </a:p>
        </p:txBody>
      </p:sp>
      <p:pic>
        <p:nvPicPr>
          <p:cNvPr id="2" name="Audio Recording Apr 29, 2024 at 5:23:02 PM">
            <a:hlinkClick r:id="" action="ppaction://media"/>
            <a:extLst>
              <a:ext uri="{FF2B5EF4-FFF2-40B4-BE49-F238E27FC236}">
                <a16:creationId xmlns:a16="http://schemas.microsoft.com/office/drawing/2014/main" id="{7C8D9E6F-104E-5803-DAB4-7D1569210A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6275" y="5307824"/>
            <a:ext cx="812800" cy="812800"/>
          </a:xfrm>
          <a:prstGeom prst="rect">
            <a:avLst/>
          </a:prstGeom>
        </p:spPr>
      </p:pic>
    </p:spTree>
    <p:extLst>
      <p:ext uri="{BB962C8B-B14F-4D97-AF65-F5344CB8AC3E}">
        <p14:creationId xmlns:p14="http://schemas.microsoft.com/office/powerpoint/2010/main" val="3856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D20A-DD95-B136-7A0B-2D955011D416}"/>
              </a:ext>
            </a:extLst>
          </p:cNvPr>
          <p:cNvSpPr>
            <a:spLocks noGrp="1"/>
          </p:cNvSpPr>
          <p:nvPr>
            <p:ph type="sldNum" sz="quarter" idx="12"/>
          </p:nvPr>
        </p:nvSpPr>
        <p:spPr/>
        <p:txBody>
          <a:bodyPr/>
          <a:lstStyle/>
          <a:p>
            <a:fld id="{B2102BAA-C61A-4A39-BDF1-4340D572B82C}" type="slidenum">
              <a:rPr lang="en-US" smtClean="0"/>
              <a:t>44</a:t>
            </a:fld>
            <a:endParaRPr lang="en-US"/>
          </a:p>
        </p:txBody>
      </p:sp>
      <p:graphicFrame>
        <p:nvGraphicFramePr>
          <p:cNvPr id="10" name="Table 9">
            <a:extLst>
              <a:ext uri="{FF2B5EF4-FFF2-40B4-BE49-F238E27FC236}">
                <a16:creationId xmlns:a16="http://schemas.microsoft.com/office/drawing/2014/main" id="{BDFF1672-FEF2-00AD-7154-75D43FF1341E}"/>
              </a:ext>
            </a:extLst>
          </p:cNvPr>
          <p:cNvGraphicFramePr>
            <a:graphicFrameLocks noGrp="1"/>
          </p:cNvGraphicFramePr>
          <p:nvPr>
            <p:extLst>
              <p:ext uri="{D42A27DB-BD31-4B8C-83A1-F6EECF244321}">
                <p14:modId xmlns:p14="http://schemas.microsoft.com/office/powerpoint/2010/main" val="3661893474"/>
              </p:ext>
            </p:extLst>
          </p:nvPr>
        </p:nvGraphicFramePr>
        <p:xfrm>
          <a:off x="356985" y="221912"/>
          <a:ext cx="11452080" cy="5410200"/>
        </p:xfrm>
        <a:graphic>
          <a:graphicData uri="http://schemas.openxmlformats.org/drawingml/2006/table">
            <a:tbl>
              <a:tblPr bandRow="1">
                <a:tableStyleId>{5C22544A-7EE6-4342-B048-85BDC9FD1C3A}</a:tableStyleId>
              </a:tblPr>
              <a:tblGrid>
                <a:gridCol w="5726040">
                  <a:extLst>
                    <a:ext uri="{9D8B030D-6E8A-4147-A177-3AD203B41FA5}">
                      <a16:colId xmlns:a16="http://schemas.microsoft.com/office/drawing/2014/main" val="160029111"/>
                    </a:ext>
                  </a:extLst>
                </a:gridCol>
                <a:gridCol w="5726040">
                  <a:extLst>
                    <a:ext uri="{9D8B030D-6E8A-4147-A177-3AD203B41FA5}">
                      <a16:colId xmlns:a16="http://schemas.microsoft.com/office/drawing/2014/main" val="1856314664"/>
                    </a:ext>
                  </a:extLst>
                </a:gridCol>
              </a:tblGrid>
              <a:tr h="310908">
                <a:tc>
                  <a:txBody>
                    <a:bodyPr/>
                    <a:lstStyle/>
                    <a:p>
                      <a:pPr algn="ctr" rtl="0" fontAlgn="t">
                        <a:spcBef>
                          <a:spcPts val="0"/>
                        </a:spcBef>
                        <a:spcAft>
                          <a:spcPts val="0"/>
                        </a:spcAft>
                      </a:pPr>
                      <a:r>
                        <a:rPr lang="en-US" sz="2400" b="1" dirty="0">
                          <a:effectLst/>
                          <a:highlight>
                            <a:srgbClr val="D8D8D8"/>
                          </a:highlight>
                          <a:latin typeface="+mj-lt"/>
                        </a:rPr>
                        <a:t>2017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tc>
                  <a:txBody>
                    <a:bodyPr/>
                    <a:lstStyle/>
                    <a:p>
                      <a:pPr algn="ctr" rtl="0" fontAlgn="t">
                        <a:spcBef>
                          <a:spcPts val="0"/>
                        </a:spcBef>
                        <a:spcAft>
                          <a:spcPts val="0"/>
                        </a:spcAft>
                      </a:pPr>
                      <a:r>
                        <a:rPr lang="en-US" sz="2400" b="1" dirty="0">
                          <a:effectLst/>
                          <a:highlight>
                            <a:srgbClr val="D8D8D8"/>
                          </a:highlight>
                          <a:latin typeface="+mj-lt"/>
                        </a:rPr>
                        <a:t>2024 SOL</a:t>
                      </a:r>
                      <a:endParaRPr lang="en-US" sz="2000" dirty="0">
                        <a:effectLst/>
                        <a:highlight>
                          <a:srgbClr val="D8D8D8"/>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767866329"/>
                  </a:ext>
                </a:extLst>
              </a:tr>
              <a:tr h="3391071">
                <a:tc>
                  <a:txBody>
                    <a:bodyPr/>
                    <a:lstStyle/>
                    <a:p>
                      <a:pPr lvl="0" algn="l">
                        <a:lnSpc>
                          <a:spcPct val="100000"/>
                        </a:lnSpc>
                        <a:spcBef>
                          <a:spcPts val="0"/>
                        </a:spcBef>
                        <a:spcAft>
                          <a:spcPts val="0"/>
                        </a:spcAft>
                        <a:buNone/>
                      </a:pPr>
                      <a:r>
                        <a:rPr lang="en-US" sz="1600" b="1" i="0" u="none" strike="noStrike" noProof="0" dirty="0">
                          <a:solidFill>
                            <a:srgbClr val="1A4480"/>
                          </a:solidFill>
                          <a:latin typeface="Georgia"/>
                        </a:rPr>
                        <a:t>12.8 The student will analyze, evaluate, synthesize, and organize information from a variety of credible resources to produce a research product. </a:t>
                      </a:r>
                      <a:endParaRPr lang="en-US" sz="1600" b="1" dirty="0">
                        <a:solidFill>
                          <a:srgbClr val="1A4480"/>
                        </a:solidFill>
                        <a:latin typeface="Georgia"/>
                      </a:endParaRPr>
                    </a:p>
                    <a:p>
                      <a:pPr marL="0" lvl="0" indent="0" algn="l">
                        <a:lnSpc>
                          <a:spcPct val="100000"/>
                        </a:lnSpc>
                        <a:spcBef>
                          <a:spcPts val="0"/>
                        </a:spcBef>
                        <a:spcAft>
                          <a:spcPts val="0"/>
                        </a:spcAft>
                        <a:buNone/>
                      </a:pPr>
                      <a:endParaRPr lang="en-US" sz="1600" b="0" i="0" u="none" strike="noStrike" noProof="0">
                        <a:solidFill>
                          <a:srgbClr val="3E5B91"/>
                        </a:solidFill>
                        <a:latin typeface="Georgia"/>
                      </a:endParaRPr>
                    </a:p>
                    <a:p>
                      <a:pPr marL="0" lvl="0" indent="0" algn="l">
                        <a:lnSpc>
                          <a:spcPct val="100000"/>
                        </a:lnSpc>
                        <a:spcBef>
                          <a:spcPts val="0"/>
                        </a:spcBef>
                        <a:spcAft>
                          <a:spcPts val="0"/>
                        </a:spcAft>
                        <a:buNone/>
                      </a:pPr>
                      <a:r>
                        <a:rPr lang="en-US" sz="1600" b="0" i="0" u="none" strike="noStrike" noProof="0" dirty="0">
                          <a:solidFill>
                            <a:srgbClr val="3E5B91"/>
                          </a:solidFill>
                          <a:latin typeface="Georgia"/>
                        </a:rPr>
                        <a:t>d) Cite sources for both quoted and paraphrased ideas using a standard method of documentation, such as that of the Modern Language Association (MLA) or the American Psychological Association (APA).</a:t>
                      </a:r>
                      <a:endParaRPr lang="en-US" sz="1600" dirty="0">
                        <a:solidFill>
                          <a:srgbClr val="3E5B91"/>
                        </a:solidFill>
                        <a:latin typeface="Georgia"/>
                      </a:endParaRPr>
                    </a:p>
                    <a:p>
                      <a:pPr marL="0" lvl="0" indent="0" algn="l">
                        <a:lnSpc>
                          <a:spcPct val="100000"/>
                        </a:lnSpc>
                        <a:spcBef>
                          <a:spcPts val="0"/>
                        </a:spcBef>
                        <a:spcAft>
                          <a:spcPts val="0"/>
                        </a:spcAft>
                        <a:buNone/>
                      </a:pPr>
                      <a:r>
                        <a:rPr lang="en-US" sz="1600" b="0" i="0" u="none" strike="noStrike" noProof="0" dirty="0">
                          <a:solidFill>
                            <a:srgbClr val="3E5B91"/>
                          </a:solidFill>
                          <a:latin typeface="Georgia"/>
                        </a:rPr>
                        <a:t>e) Define the meaning and consequences of plagiarism and follow ethical and legal guidelines for gathering and using information.</a:t>
                      </a:r>
                      <a:endParaRPr lang="en-US" sz="1600" dirty="0">
                        <a:solidFill>
                          <a:srgbClr val="3E5B91"/>
                        </a:solidFill>
                        <a:latin typeface="Georgia"/>
                      </a:endParaRPr>
                    </a:p>
                    <a:p>
                      <a:pPr marL="0" lvl="0" indent="0" algn="l">
                        <a:lnSpc>
                          <a:spcPct val="100000"/>
                        </a:lnSpc>
                        <a:spcBef>
                          <a:spcPts val="0"/>
                        </a:spcBef>
                        <a:spcAft>
                          <a:spcPts val="0"/>
                        </a:spcAft>
                        <a:buNone/>
                      </a:pPr>
                      <a:r>
                        <a:rPr lang="en-US" sz="1600" b="0" i="0" u="none" strike="noStrike" noProof="0" dirty="0">
                          <a:solidFill>
                            <a:srgbClr val="3E5B91"/>
                          </a:solidFill>
                          <a:latin typeface="Georgia"/>
                        </a:rPr>
                        <a:t>f) Demonstrate ethical use of the Internet.</a:t>
                      </a:r>
                      <a:endParaRPr lang="en-US" sz="1600" dirty="0">
                        <a:solidFill>
                          <a:srgbClr val="3E5B91"/>
                        </a:solidFill>
                        <a:latin typeface="Georgia"/>
                      </a:endParaRPr>
                    </a:p>
                    <a:p>
                      <a:pPr lvl="0">
                        <a:buNone/>
                      </a:pPr>
                      <a:endParaRPr lang="en-US" sz="2400">
                        <a:latin typeface="Georgia"/>
                      </a:endParaRPr>
                    </a:p>
                    <a:p>
                      <a:r>
                        <a:rPr lang="en-US" sz="2800" kern="1200" dirty="0">
                          <a:solidFill>
                            <a:srgbClr val="3E5B91"/>
                          </a:solidFill>
                          <a:effectLst/>
                          <a:latin typeface="Georgia"/>
                          <a:ea typeface="+mn-ea"/>
                          <a:cs typeface="+mn-cs"/>
                        </a:rPr>
                        <a:t> </a:t>
                      </a:r>
                      <a:r>
                        <a:rPr lang="en-US" sz="2000" dirty="0">
                          <a:solidFill>
                            <a:srgbClr val="3E5B91"/>
                          </a:solidFill>
                          <a:effectLst/>
                          <a:latin typeface="Georgia"/>
                        </a:rPr>
                        <a:t> </a:t>
                      </a:r>
                      <a:br>
                        <a:rPr lang="en-US" sz="1100" b="0" i="0" u="none" strike="noStrike" noProof="0" dirty="0">
                          <a:solidFill>
                            <a:srgbClr val="000000"/>
                          </a:solidFill>
                          <a:latin typeface="+mj-lt"/>
                        </a:rPr>
                      </a:br>
                      <a:br>
                        <a:rPr lang="en-US" sz="1100" b="0" i="0" u="none" strike="noStrike" noProof="0" dirty="0">
                          <a:solidFill>
                            <a:srgbClr val="000000"/>
                          </a:solidFill>
                          <a:latin typeface="+mj-lt"/>
                        </a:rPr>
                      </a:br>
                      <a:br>
                        <a:rPr lang="en-US" sz="1800" dirty="0">
                          <a:latin typeface="+mj-lt"/>
                        </a:rPr>
                      </a:br>
                      <a:endParaRPr lang="en-US" sz="1800" dirty="0">
                        <a:solidFill>
                          <a:schemeClr val="accent1"/>
                        </a:solidFill>
                        <a:effectLst/>
                        <a:highlight>
                          <a:srgbClr val="FFFFFF"/>
                        </a:highlight>
                        <a:latin typeface="+mj-lt"/>
                      </a:endParaRPr>
                    </a:p>
                    <a:p>
                      <a:pPr lvl="0">
                        <a:buNone/>
                      </a:pPr>
                      <a:br>
                        <a:rPr lang="en-US" sz="1400" dirty="0">
                          <a:effectLst/>
                          <a:highlight>
                            <a:srgbClr val="FFFFFF"/>
                          </a:highlight>
                          <a:latin typeface="+mj-lt"/>
                        </a:rPr>
                      </a:br>
                      <a:endParaRPr lang="en-US" sz="1400" dirty="0">
                        <a:solidFill>
                          <a:schemeClr val="accent1"/>
                        </a:solidFill>
                        <a:effectLst/>
                        <a:highlight>
                          <a:srgbClr val="FFFFFF"/>
                        </a:highligh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1400" b="1" i="0" u="none" strike="noStrike" noProof="0" dirty="0">
                          <a:solidFill>
                            <a:schemeClr val="accent1"/>
                          </a:solidFill>
                          <a:effectLst/>
                          <a:latin typeface="Georgia"/>
                        </a:rPr>
                        <a:t>12.R.</a:t>
                      </a:r>
                      <a:endParaRPr lang="en-US" sz="1400" b="0" i="0" u="none" strike="noStrike" noProof="0" dirty="0">
                        <a:solidFill>
                          <a:schemeClr val="accent1"/>
                        </a:solidFill>
                        <a:effectLst/>
                        <a:latin typeface="Georgia"/>
                      </a:endParaRPr>
                    </a:p>
                    <a:p>
                      <a:pPr lvl="0" algn="l">
                        <a:lnSpc>
                          <a:spcPct val="100000"/>
                        </a:lnSpc>
                        <a:spcBef>
                          <a:spcPts val="0"/>
                        </a:spcBef>
                        <a:spcAft>
                          <a:spcPts val="0"/>
                        </a:spcAft>
                        <a:buNone/>
                      </a:pPr>
                      <a:endParaRPr lang="en-US" sz="1400" b="1" i="0" u="none" strike="noStrike" noProof="0" dirty="0">
                        <a:solidFill>
                          <a:schemeClr val="accent1"/>
                        </a:solidFill>
                        <a:effectLs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latin typeface="Georgia"/>
                        </a:rPr>
                        <a:t>The student will conduct research and read a series of conceptually related texts on selected topics to build knowledge on grade-twelve content, texts, and areas prompted by student interest.  </a:t>
                      </a:r>
                      <a:endParaRPr lang="en-US" sz="1400" b="0" i="0" u="none" strike="noStrike" noProof="0" dirty="0">
                        <a:solidFill>
                          <a:schemeClr val="accent1"/>
                        </a:solidFill>
                        <a:effectLst/>
                        <a:latin typeface="Georgia"/>
                      </a:endParaRPr>
                    </a:p>
                    <a:p>
                      <a:pPr lvl="0" algn="l">
                        <a:lnSpc>
                          <a:spcPct val="100000"/>
                        </a:lnSpc>
                        <a:spcBef>
                          <a:spcPts val="0"/>
                        </a:spcBef>
                        <a:spcAft>
                          <a:spcPts val="0"/>
                        </a:spcAft>
                        <a:buNone/>
                      </a:pPr>
                      <a:endParaRPr lang="en-US" sz="1400" b="0" i="0" u="none" strike="noStrike" noProof="0">
                        <a:solidFill>
                          <a:schemeClr val="accent1"/>
                        </a:solidFill>
                        <a:effectLst/>
                        <a:latin typeface="Georgia"/>
                      </a:endParaRPr>
                    </a:p>
                    <a:p>
                      <a:pPr lvl="0" algn="l">
                        <a:lnSpc>
                          <a:spcPct val="100000"/>
                        </a:lnSpc>
                        <a:spcBef>
                          <a:spcPts val="0"/>
                        </a:spcBef>
                        <a:spcAft>
                          <a:spcPts val="0"/>
                        </a:spcAft>
                        <a:buNone/>
                      </a:pPr>
                      <a:r>
                        <a:rPr lang="en-US" sz="1400" b="1" i="0" u="none" strike="noStrike" noProof="0" dirty="0">
                          <a:solidFill>
                            <a:schemeClr val="accent1"/>
                          </a:solidFill>
                          <a:effectLst/>
                          <a:latin typeface="Georgia"/>
                        </a:rPr>
                        <a:t>12.R.1 Evaluation and Synthesis of Information</a:t>
                      </a:r>
                      <a:endParaRPr lang="en-US" sz="1400" b="0" i="0" u="none" strike="noStrike" noProof="0" dirty="0">
                        <a:solidFill>
                          <a:schemeClr val="accent1"/>
                        </a:solidFill>
                        <a:effectLst/>
                        <a:latin typeface="Georgia"/>
                      </a:endParaRP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E. Create research products aligned with the demands of the reading and writing standards.</a:t>
                      </a: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F. Cite sources for quoted and paraphrased ideas using a standard method of documentation, such as the Modern Language Association (MLA) or the American Psychological Association (APA).</a:t>
                      </a: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G. Define the meaning and consequences of plagiarism and follow ethical and legal guidelines for gathering and using information.</a:t>
                      </a:r>
                    </a:p>
                    <a:p>
                      <a:pPr marL="0" lvl="0" indent="0" algn="l">
                        <a:lnSpc>
                          <a:spcPct val="100000"/>
                        </a:lnSpc>
                        <a:spcBef>
                          <a:spcPts val="0"/>
                        </a:spcBef>
                        <a:spcAft>
                          <a:spcPts val="0"/>
                        </a:spcAft>
                        <a:buNone/>
                      </a:pPr>
                      <a:r>
                        <a:rPr lang="en-US" sz="1400" b="0" i="0" u="none" strike="noStrike" noProof="0" dirty="0">
                          <a:solidFill>
                            <a:schemeClr val="accent1"/>
                          </a:solidFill>
                          <a:effectLst/>
                          <a:latin typeface="Georgia"/>
                        </a:rPr>
                        <a:t>H. Demonstrate ethical and responsible use of all sources, including the Internet and new technologies, as they develop.</a:t>
                      </a:r>
                      <a:endParaRPr lang="en-US" sz="1400" dirty="0">
                        <a:latin typeface="Georgia"/>
                      </a:endParaRPr>
                    </a:p>
                    <a:p>
                      <a:pPr lvl="0" algn="l">
                        <a:lnSpc>
                          <a:spcPct val="100000"/>
                        </a:lnSpc>
                        <a:spcBef>
                          <a:spcPts val="0"/>
                        </a:spcBef>
                        <a:spcAft>
                          <a:spcPts val="0"/>
                        </a:spcAft>
                        <a:buNone/>
                      </a:pPr>
                      <a:endParaRPr lang="en-US" sz="1400" b="1" i="0" u="none" strike="noStrike" noProof="0">
                        <a:solidFill>
                          <a:schemeClr val="accent1"/>
                        </a:solidFill>
                        <a:effectLst/>
                        <a:latin typeface="+mj-lt"/>
                      </a:endParaRPr>
                    </a:p>
                  </a:txBody>
                  <a:tcPr marL="66675" marR="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4399256"/>
                  </a:ext>
                </a:extLst>
              </a:tr>
            </a:tbl>
          </a:graphicData>
        </a:graphic>
      </p:graphicFrame>
      <p:sp>
        <p:nvSpPr>
          <p:cNvPr id="11" name="TextBox 10">
            <a:extLst>
              <a:ext uri="{FF2B5EF4-FFF2-40B4-BE49-F238E27FC236}">
                <a16:creationId xmlns:a16="http://schemas.microsoft.com/office/drawing/2014/main" id="{A0670C76-E038-85D8-56F5-1AC265E63170}"/>
              </a:ext>
            </a:extLst>
          </p:cNvPr>
          <p:cNvSpPr txBox="1"/>
          <p:nvPr/>
        </p:nvSpPr>
        <p:spPr>
          <a:xfrm>
            <a:off x="370061" y="4340526"/>
            <a:ext cx="11453617" cy="1340690"/>
          </a:xfrm>
          <a:prstGeom prst="rect">
            <a:avLst/>
          </a:prstGeom>
          <a:solidFill>
            <a:schemeClr val="tx2"/>
          </a:solid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b="1" u="sng" dirty="0">
                <a:solidFill>
                  <a:srgbClr val="FFFFFF"/>
                </a:solidFill>
                <a:latin typeface="+mj-lt"/>
                <a:ea typeface="+mn-lt"/>
                <a:cs typeface="+mn-lt"/>
              </a:rPr>
              <a:t>Revisions</a:t>
            </a:r>
            <a:r>
              <a:rPr lang="en-US" b="1" dirty="0">
                <a:solidFill>
                  <a:srgbClr val="FFFFFF"/>
                </a:solidFill>
                <a:latin typeface="+mj-lt"/>
                <a:ea typeface="+mn-lt"/>
                <a:cs typeface="+mn-lt"/>
              </a:rPr>
              <a:t>:</a:t>
            </a:r>
            <a:endParaRPr lang="en-US" b="1">
              <a:latin typeface="+mj-lt"/>
              <a:ea typeface="+mn-lt"/>
              <a:cs typeface="+mn-lt"/>
            </a:endParaRPr>
          </a:p>
          <a:p>
            <a:pPr marL="171450" indent="-171450">
              <a:buSzPts val="1000"/>
              <a:buFont typeface="Arial,Sans-Serif"/>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.R.1</a:t>
            </a:r>
            <a:r>
              <a:rPr lang="en" sz="1400" b="1" kern="100" dirty="0">
                <a:solidFill>
                  <a:schemeClr val="bg1"/>
                </a:solidFill>
                <a:latin typeface="+mj-lt"/>
                <a:ea typeface="Times New Roman" panose="02020603050405020304" pitchFamily="18" charset="0"/>
                <a:cs typeface="Times New Roman"/>
              </a:rPr>
              <a:t>.F</a:t>
            </a:r>
            <a:r>
              <a:rPr lang="en" sz="1400" b="1" kern="100" dirty="0">
                <a:solidFill>
                  <a:schemeClr val="bg1"/>
                </a:solidFill>
                <a:effectLst/>
                <a:latin typeface="+mj-lt"/>
                <a:ea typeface="Times New Roman" panose="02020603050405020304" pitchFamily="18" charset="0"/>
                <a:cs typeface="Times New Roman"/>
              </a:rPr>
              <a:t>. - Aligns </a:t>
            </a:r>
            <a:r>
              <a:rPr lang="en" sz="1400" b="1" kern="100" dirty="0">
                <a:solidFill>
                  <a:schemeClr val="bg1"/>
                </a:solidFill>
                <a:latin typeface="+mj-lt"/>
                <a:ea typeface="Times New Roman" panose="02020603050405020304" pitchFamily="18" charset="0"/>
                <a:cs typeface="Times New Roman"/>
              </a:rPr>
              <a:t>with 2017 12.8d and 12.8e</a:t>
            </a:r>
            <a:r>
              <a:rPr lang="en" sz="1400" b="1" kern="100" dirty="0">
                <a:solidFill>
                  <a:schemeClr val="bg1"/>
                </a:solidFill>
                <a:effectLst/>
                <a:latin typeface="+mj-lt"/>
                <a:ea typeface="Times New Roman" panose="02020603050405020304" pitchFamily="18" charset="0"/>
                <a:cs typeface="Times New Roman"/>
              </a:rPr>
              <a:t>.</a:t>
            </a:r>
            <a:r>
              <a:rPr lang="en-US" sz="1400" b="1" kern="100" dirty="0">
                <a:solidFill>
                  <a:schemeClr val="bg1"/>
                </a:solidFill>
                <a:effectLst/>
                <a:latin typeface="+mj-lt"/>
                <a:ea typeface="Times New Roman" panose="02020603050405020304" pitchFamily="18" charset="0"/>
                <a:cs typeface="Times New Roman"/>
              </a:rPr>
              <a:t> </a:t>
            </a:r>
            <a:endParaRPr lang="en-US" sz="1400" b="1" kern="100" dirty="0">
              <a:solidFill>
                <a:schemeClr val="bg1"/>
              </a:solidFill>
              <a:effectLst/>
              <a:latin typeface="+mj-lt"/>
              <a:ea typeface="Calibri" panose="020F0502020204030204" pitchFamily="34" charset="0"/>
              <a:cs typeface="Times New Roman"/>
            </a:endParaRPr>
          </a:p>
          <a:p>
            <a:pPr marL="171450" indent="-171450">
              <a:buSzPts val="1000"/>
              <a:buFont typeface="Arial,Sans-Serif"/>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.R.1</a:t>
            </a:r>
            <a:r>
              <a:rPr lang="en" sz="1400" b="1" kern="100" dirty="0">
                <a:solidFill>
                  <a:schemeClr val="bg1"/>
                </a:solidFill>
                <a:latin typeface="+mj-lt"/>
                <a:ea typeface="Times New Roman" panose="02020603050405020304" pitchFamily="18" charset="0"/>
                <a:cs typeface="Times New Roman"/>
              </a:rPr>
              <a:t>.G</a:t>
            </a:r>
            <a:r>
              <a:rPr lang="en" sz="1400" b="1" kern="100" dirty="0">
                <a:solidFill>
                  <a:schemeClr val="bg1"/>
                </a:solidFill>
                <a:effectLst/>
                <a:latin typeface="+mj-lt"/>
                <a:ea typeface="Times New Roman" panose="02020603050405020304" pitchFamily="18" charset="0"/>
                <a:cs typeface="Times New Roman"/>
              </a:rPr>
              <a:t>. </a:t>
            </a:r>
            <a:r>
              <a:rPr lang="en" sz="1400" b="1" kern="100" dirty="0">
                <a:solidFill>
                  <a:schemeClr val="bg1"/>
                </a:solidFill>
                <a:latin typeface="+mj-lt"/>
                <a:ea typeface="Times New Roman" panose="02020603050405020304" pitchFamily="18" charset="0"/>
                <a:cs typeface="Times New Roman"/>
              </a:rPr>
              <a:t>- </a:t>
            </a:r>
            <a:r>
              <a:rPr lang="en" sz="1400" b="1" kern="100" dirty="0">
                <a:solidFill>
                  <a:schemeClr val="bg1"/>
                </a:solidFill>
                <a:effectLst/>
                <a:latin typeface="+mj-lt"/>
                <a:ea typeface="Times New Roman" panose="02020603050405020304" pitchFamily="18" charset="0"/>
                <a:cs typeface="Times New Roman"/>
              </a:rPr>
              <a:t>Aligns </a:t>
            </a:r>
            <a:r>
              <a:rPr lang="en" sz="1400" b="1" kern="100" dirty="0">
                <a:solidFill>
                  <a:schemeClr val="bg1"/>
                </a:solidFill>
                <a:latin typeface="+mj-lt"/>
                <a:ea typeface="Times New Roman" panose="02020603050405020304" pitchFamily="18" charset="0"/>
                <a:cs typeface="Times New Roman"/>
              </a:rPr>
              <a:t>with </a:t>
            </a:r>
            <a:r>
              <a:rPr lang="en" sz="1400" b="1" kern="100" dirty="0">
                <a:solidFill>
                  <a:schemeClr val="bg1"/>
                </a:solidFill>
                <a:effectLst/>
                <a:latin typeface="+mj-lt"/>
                <a:ea typeface="Times New Roman" panose="02020603050405020304" pitchFamily="18" charset="0"/>
                <a:cs typeface="Times New Roman"/>
              </a:rPr>
              <a:t>2017 </a:t>
            </a:r>
            <a:r>
              <a:rPr lang="en" sz="1400" b="1" kern="100" dirty="0">
                <a:solidFill>
                  <a:schemeClr val="bg1"/>
                </a:solidFill>
                <a:latin typeface="+mj-lt"/>
                <a:ea typeface="Times New Roman" panose="02020603050405020304" pitchFamily="18" charset="0"/>
                <a:cs typeface="Times New Roman"/>
              </a:rPr>
              <a:t>12.8e</a:t>
            </a:r>
            <a:r>
              <a:rPr lang="en" sz="1400" b="1" kern="100" dirty="0">
                <a:solidFill>
                  <a:schemeClr val="bg1"/>
                </a:solidFill>
                <a:effectLst/>
                <a:latin typeface="+mj-lt"/>
                <a:ea typeface="Times New Roman" panose="02020603050405020304" pitchFamily="18" charset="0"/>
                <a:cs typeface="Times New Roman"/>
              </a:rPr>
              <a:t>.</a:t>
            </a:r>
            <a:r>
              <a:rPr lang="en-US" sz="1400" b="1" kern="100" dirty="0">
                <a:solidFill>
                  <a:schemeClr val="bg1"/>
                </a:solidFill>
                <a:effectLst/>
                <a:latin typeface="+mj-lt"/>
                <a:ea typeface="Times New Roman" panose="02020603050405020304" pitchFamily="18" charset="0"/>
                <a:cs typeface="Times New Roman"/>
              </a:rPr>
              <a:t> </a:t>
            </a:r>
            <a:endParaRPr lang="en-US" sz="1400" b="1" kern="100" dirty="0">
              <a:solidFill>
                <a:schemeClr val="bg1"/>
              </a:solidFill>
              <a:latin typeface="Georgia"/>
              <a:cs typeface="Times New Roman"/>
            </a:endParaRPr>
          </a:p>
          <a:p>
            <a:pPr marL="171450" indent="-171450">
              <a:lnSpc>
                <a:spcPct val="107000"/>
              </a:lnSpc>
              <a:buSzPts val="1000"/>
              <a:buFont typeface="Arial,Sans-Serif"/>
              <a:buChar char="•"/>
              <a:tabLst>
                <a:tab pos="457200" algn="l"/>
              </a:tabLst>
            </a:pPr>
            <a:r>
              <a:rPr lang="en" sz="1400" b="1" kern="100" dirty="0">
                <a:solidFill>
                  <a:schemeClr val="bg1"/>
                </a:solidFill>
                <a:latin typeface="+mj-lt"/>
                <a:ea typeface="Times New Roman" panose="02020603050405020304" pitchFamily="18" charset="0"/>
                <a:cs typeface="Times New Roman"/>
              </a:rPr>
              <a:t>12</a:t>
            </a:r>
            <a:r>
              <a:rPr lang="en" sz="1400" b="1" kern="100" dirty="0">
                <a:solidFill>
                  <a:schemeClr val="bg1"/>
                </a:solidFill>
                <a:effectLst/>
                <a:latin typeface="+mj-lt"/>
                <a:ea typeface="Times New Roman" panose="02020603050405020304" pitchFamily="18" charset="0"/>
                <a:cs typeface="Times New Roman"/>
              </a:rPr>
              <a:t>.R.</a:t>
            </a:r>
            <a:r>
              <a:rPr lang="en" sz="1400" b="1" kern="100" dirty="0">
                <a:solidFill>
                  <a:schemeClr val="bg1"/>
                </a:solidFill>
                <a:latin typeface="+mj-lt"/>
                <a:ea typeface="Times New Roman" panose="02020603050405020304" pitchFamily="18" charset="0"/>
                <a:cs typeface="Times New Roman"/>
              </a:rPr>
              <a:t>1.H</a:t>
            </a:r>
            <a:r>
              <a:rPr lang="en" sz="1400" b="1" kern="100" dirty="0">
                <a:solidFill>
                  <a:schemeClr val="bg1"/>
                </a:solidFill>
                <a:effectLst/>
                <a:latin typeface="+mj-lt"/>
                <a:ea typeface="Times New Roman" panose="02020603050405020304" pitchFamily="18" charset="0"/>
                <a:cs typeface="Times New Roman"/>
              </a:rPr>
              <a:t>. - Aligns </a:t>
            </a:r>
            <a:r>
              <a:rPr lang="en" sz="1400" b="1" kern="100" dirty="0">
                <a:solidFill>
                  <a:schemeClr val="bg1"/>
                </a:solidFill>
                <a:latin typeface="+mj-lt"/>
                <a:ea typeface="Times New Roman" panose="02020603050405020304" pitchFamily="18" charset="0"/>
                <a:cs typeface="Times New Roman"/>
              </a:rPr>
              <a:t>with 2017 12.8f and includes ethical use of all sources, including the Internet, Artificial Intelligence, and new technologies as they develop.</a:t>
            </a:r>
            <a:r>
              <a:rPr lang="en-US" sz="1400" b="1" kern="100" dirty="0">
                <a:solidFill>
                  <a:schemeClr val="bg1"/>
                </a:solidFill>
                <a:latin typeface="+mj-lt"/>
                <a:ea typeface="Times New Roman" panose="02020603050405020304" pitchFamily="18" charset="0"/>
                <a:cs typeface="Times New Roman"/>
              </a:rPr>
              <a:t> </a:t>
            </a:r>
            <a:endParaRPr lang="en-US" sz="1400" b="1" dirty="0">
              <a:solidFill>
                <a:schemeClr val="bg1"/>
              </a:solidFill>
              <a:latin typeface="Georgia"/>
              <a:cs typeface="Calibri"/>
            </a:endParaRPr>
          </a:p>
          <a:p>
            <a:pPr>
              <a:buFont typeface="Arial,Sans-Serif"/>
              <a:buChar char="•"/>
            </a:pPr>
            <a:endParaRPr lang="en-US">
              <a:solidFill>
                <a:schemeClr val="bg1"/>
              </a:solidFill>
              <a:cs typeface="Calibri"/>
            </a:endParaRPr>
          </a:p>
        </p:txBody>
      </p:sp>
      <p:pic>
        <p:nvPicPr>
          <p:cNvPr id="2" name="Audio Recording Apr 29, 2024 at 5:24:14 PM">
            <a:hlinkClick r:id="" action="ppaction://media"/>
            <a:extLst>
              <a:ext uri="{FF2B5EF4-FFF2-40B4-BE49-F238E27FC236}">
                <a16:creationId xmlns:a16="http://schemas.microsoft.com/office/drawing/2014/main" id="{5FA4E30E-BFB1-EEA5-CC21-6B4691410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7172" y="4340526"/>
            <a:ext cx="812800" cy="812800"/>
          </a:xfrm>
          <a:prstGeom prst="rect">
            <a:avLst/>
          </a:prstGeom>
        </p:spPr>
      </p:pic>
    </p:spTree>
    <p:extLst>
      <p:ext uri="{BB962C8B-B14F-4D97-AF65-F5344CB8AC3E}">
        <p14:creationId xmlns:p14="http://schemas.microsoft.com/office/powerpoint/2010/main" val="26873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5B8AD4-CAB7-3691-1F9E-F5C6D3BB896F}"/>
              </a:ext>
            </a:extLst>
          </p:cNvPr>
          <p:cNvSpPr>
            <a:spLocks noGrp="1"/>
          </p:cNvSpPr>
          <p:nvPr>
            <p:ph type="sldNum" sz="quarter" idx="12"/>
          </p:nvPr>
        </p:nvSpPr>
        <p:spPr/>
        <p:txBody>
          <a:bodyPr/>
          <a:lstStyle/>
          <a:p>
            <a:fld id="{B2102BAA-C61A-4A39-BDF1-4340D572B82C}" type="slidenum">
              <a:rPr lang="en-US" smtClean="0"/>
              <a:t>45</a:t>
            </a:fld>
            <a:endParaRPr lang="en-US"/>
          </a:p>
        </p:txBody>
      </p:sp>
      <p:sp>
        <p:nvSpPr>
          <p:cNvPr id="5" name="Content Placeholder 4">
            <a:extLst>
              <a:ext uri="{FF2B5EF4-FFF2-40B4-BE49-F238E27FC236}">
                <a16:creationId xmlns:a16="http://schemas.microsoft.com/office/drawing/2014/main" id="{7FD27F13-2CA7-9F1A-CAE0-339F8BEA7C72}"/>
              </a:ext>
            </a:extLst>
          </p:cNvPr>
          <p:cNvSpPr>
            <a:spLocks noGrp="1"/>
          </p:cNvSpPr>
          <p:nvPr>
            <p:ph idx="1"/>
          </p:nvPr>
        </p:nvSpPr>
        <p:spPr/>
        <p:txBody>
          <a:bodyPr vert="horz" lIns="91440" tIns="45720" rIns="91440" bIns="45720" rtlCol="0" anchor="t">
            <a:normAutofit/>
          </a:bodyPr>
          <a:lstStyle/>
          <a:p>
            <a:r>
              <a:rPr lang="en-US" dirty="0">
                <a:latin typeface="Georgia"/>
                <a:cs typeface="Calibri"/>
              </a:rPr>
              <a:t>The revisions made in the 2024 </a:t>
            </a:r>
            <a:r>
              <a:rPr lang="en-US" i="1" dirty="0">
                <a:latin typeface="Georgia"/>
                <a:cs typeface="Calibri"/>
              </a:rPr>
              <a:t>English Standards of Learning</a:t>
            </a:r>
            <a:r>
              <a:rPr lang="en-US" dirty="0">
                <a:latin typeface="Georgia"/>
                <a:cs typeface="Calibri"/>
              </a:rPr>
              <a:t> will raise academic expectations for students and schools and provide a clear and vertically coherent set of expectations to educators and families. </a:t>
            </a:r>
          </a:p>
          <a:p>
            <a:r>
              <a:rPr lang="en-US" dirty="0">
                <a:latin typeface="Georgia"/>
                <a:cs typeface="Calibri"/>
              </a:rPr>
              <a:t>A focus on Developing Skilled Readers and Building Reading Stamina will ensure that every student is equipped access to educational experience that prepare them for their postsecondary opportunities. </a:t>
            </a:r>
          </a:p>
          <a:p>
            <a:r>
              <a:rPr lang="en-US" dirty="0">
                <a:latin typeface="Georgia"/>
                <a:cs typeface="Calibri"/>
              </a:rPr>
              <a:t>Clear and coherent academic standards allow for common expectations of mastery for students, families, school staff, and assessment designers. </a:t>
            </a:r>
          </a:p>
        </p:txBody>
      </p:sp>
      <p:sp>
        <p:nvSpPr>
          <p:cNvPr id="3" name="Text Placeholder 2">
            <a:extLst>
              <a:ext uri="{FF2B5EF4-FFF2-40B4-BE49-F238E27FC236}">
                <a16:creationId xmlns:a16="http://schemas.microsoft.com/office/drawing/2014/main" id="{3419F43F-A450-F3FA-AAF2-D346A481F4A2}"/>
              </a:ext>
            </a:extLst>
          </p:cNvPr>
          <p:cNvSpPr>
            <a:spLocks noGrp="1"/>
          </p:cNvSpPr>
          <p:nvPr>
            <p:ph type="body" sz="quarter" idx="13"/>
          </p:nvPr>
        </p:nvSpPr>
        <p:spPr/>
        <p:txBody>
          <a:bodyPr vert="horz" lIns="822960" tIns="640080" rIns="91440" bIns="45720" rtlCol="0" anchor="t">
            <a:normAutofit/>
          </a:bodyPr>
          <a:lstStyle/>
          <a:p>
            <a:r>
              <a:rPr lang="en-US"/>
              <a:t>Best in Class- Standards of Learning </a:t>
            </a:r>
          </a:p>
        </p:txBody>
      </p:sp>
      <p:pic>
        <p:nvPicPr>
          <p:cNvPr id="2" name="Audio Recording Apr 29, 2024 at 4:13:47 PM">
            <a:hlinkClick r:id="" action="ppaction://media"/>
            <a:extLst>
              <a:ext uri="{FF2B5EF4-FFF2-40B4-BE49-F238E27FC236}">
                <a16:creationId xmlns:a16="http://schemas.microsoft.com/office/drawing/2014/main" id="{620202E7-57F8-5301-6C19-5C5F25AEE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5748035"/>
            <a:ext cx="812800" cy="812800"/>
          </a:xfrm>
          <a:prstGeom prst="rect">
            <a:avLst/>
          </a:prstGeom>
        </p:spPr>
      </p:pic>
    </p:spTree>
    <p:extLst>
      <p:ext uri="{BB962C8B-B14F-4D97-AF65-F5344CB8AC3E}">
        <p14:creationId xmlns:p14="http://schemas.microsoft.com/office/powerpoint/2010/main" val="28563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0B75-021C-4F10-958E-3DFBF2FE34BC}"/>
              </a:ext>
            </a:extLst>
          </p:cNvPr>
          <p:cNvSpPr>
            <a:spLocks noGrp="1"/>
          </p:cNvSpPr>
          <p:nvPr>
            <p:ph type="title"/>
          </p:nvPr>
        </p:nvSpPr>
        <p:spPr>
          <a:xfrm>
            <a:off x="288945" y="3321586"/>
            <a:ext cx="4483080" cy="1600200"/>
          </a:xfrm>
        </p:spPr>
        <p:txBody>
          <a:bodyPr>
            <a:normAutofit fontScale="90000"/>
          </a:bodyPr>
          <a:lstStyle/>
          <a:p>
            <a:r>
              <a:rPr lang="en-US"/>
              <a:t>Questions? </a:t>
            </a:r>
            <a:br>
              <a:rPr lang="en-US"/>
            </a:br>
            <a:br>
              <a:rPr lang="en-US"/>
            </a:br>
            <a:r>
              <a:rPr lang="en-US"/>
              <a:t>Reach out to the VDOE English Team</a:t>
            </a:r>
            <a:br>
              <a:rPr lang="en-US"/>
            </a:br>
            <a:br>
              <a:rPr lang="en-US"/>
            </a:br>
            <a:r>
              <a:rPr lang="en-US" sz="2000">
                <a:hlinkClick r:id="rId5"/>
              </a:rPr>
              <a:t>VDOE.English@doe.virginia.gov</a:t>
            </a:r>
            <a:r>
              <a:rPr lang="en-US" sz="2000"/>
              <a:t> </a:t>
            </a:r>
          </a:p>
        </p:txBody>
      </p:sp>
      <p:pic>
        <p:nvPicPr>
          <p:cNvPr id="7" name="Picture Placeholder 6">
            <a:extLst>
              <a:ext uri="{FF2B5EF4-FFF2-40B4-BE49-F238E27FC236}">
                <a16:creationId xmlns:a16="http://schemas.microsoft.com/office/drawing/2014/main" id="{E833FF40-CCC0-3B4C-5BBF-B06DBD21E8A2}"/>
              </a:ext>
            </a:extLst>
          </p:cNvPr>
          <p:cNvPicPr>
            <a:picLocks noGrp="1" noChangeAspect="1"/>
          </p:cNvPicPr>
          <p:nvPr>
            <p:ph type="pic" idx="1"/>
          </p:nvPr>
        </p:nvPicPr>
        <p:blipFill rotWithShape="1">
          <a:blip r:embed="rId6">
            <a:extLst>
              <a:ext uri="{28A0092B-C50C-407E-A947-70E740481C1C}">
                <a14:useLocalDpi xmlns:a14="http://schemas.microsoft.com/office/drawing/2010/main"/>
              </a:ext>
            </a:extLst>
          </a:blip>
          <a:srcRect/>
          <a:stretch/>
        </p:blipFill>
        <p:spPr>
          <a:xfrm>
            <a:off x="5180012" y="786151"/>
            <a:ext cx="6172200" cy="5285697"/>
          </a:xfrm>
        </p:spPr>
      </p:pic>
      <p:sp>
        <p:nvSpPr>
          <p:cNvPr id="5" name="Slide Number Placeholder 4">
            <a:extLst>
              <a:ext uri="{FF2B5EF4-FFF2-40B4-BE49-F238E27FC236}">
                <a16:creationId xmlns:a16="http://schemas.microsoft.com/office/drawing/2014/main" id="{8EFE87F2-9C3C-D344-BCEF-2C14753D88A3}"/>
              </a:ext>
            </a:extLst>
          </p:cNvPr>
          <p:cNvSpPr>
            <a:spLocks noGrp="1"/>
          </p:cNvSpPr>
          <p:nvPr>
            <p:ph type="sldNum" sz="quarter" idx="12"/>
          </p:nvPr>
        </p:nvSpPr>
        <p:spPr/>
        <p:txBody>
          <a:bodyPr/>
          <a:lstStyle/>
          <a:p>
            <a:fld id="{B2102BAA-C61A-4A39-BDF1-4340D572B82C}" type="slidenum">
              <a:rPr lang="en-US" smtClean="0"/>
              <a:t>46</a:t>
            </a:fld>
            <a:endParaRPr lang="en-US"/>
          </a:p>
        </p:txBody>
      </p:sp>
      <p:pic>
        <p:nvPicPr>
          <p:cNvPr id="3" name="Audio Recording Apr 29, 2024 at 4:14:28 PM">
            <a:hlinkClick r:id="" action="ppaction://media"/>
            <a:extLst>
              <a:ext uri="{FF2B5EF4-FFF2-40B4-BE49-F238E27FC236}">
                <a16:creationId xmlns:a16="http://schemas.microsoft.com/office/drawing/2014/main" id="{9581FCB2-C437-C0CF-85FE-1B28C28712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799" y="5447954"/>
            <a:ext cx="812800" cy="812800"/>
          </a:xfrm>
          <a:prstGeom prst="rect">
            <a:avLst/>
          </a:prstGeom>
        </p:spPr>
      </p:pic>
    </p:spTree>
    <p:extLst>
      <p:ext uri="{BB962C8B-B14F-4D97-AF65-F5344CB8AC3E}">
        <p14:creationId xmlns:p14="http://schemas.microsoft.com/office/powerpoint/2010/main" val="32903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5</a:t>
            </a:fld>
            <a:endParaRPr lang="en-US"/>
          </a:p>
        </p:txBody>
      </p:sp>
      <p:sp>
        <p:nvSpPr>
          <p:cNvPr id="3" name="Content Placeholder 2">
            <a:extLst>
              <a:ext uri="{FF2B5EF4-FFF2-40B4-BE49-F238E27FC236}">
                <a16:creationId xmlns:a16="http://schemas.microsoft.com/office/drawing/2014/main" id="{6CFDC2C7-0670-85F4-9FD2-3A9D15ED3183}"/>
              </a:ext>
            </a:extLst>
          </p:cNvPr>
          <p:cNvSpPr>
            <a:spLocks noGrp="1"/>
          </p:cNvSpPr>
          <p:nvPr>
            <p:ph idx="1"/>
          </p:nvPr>
        </p:nvSpPr>
        <p:spPr/>
        <p:txBody>
          <a:bodyPr vert="horz" lIns="91440" tIns="45720" rIns="91440" bIns="45720" rtlCol="0" anchor="t">
            <a:normAutofit/>
          </a:bodyPr>
          <a:lstStyle/>
          <a:p>
            <a:r>
              <a:rPr lang="en-US" sz="3000">
                <a:solidFill>
                  <a:srgbClr val="000000"/>
                </a:solidFill>
                <a:latin typeface="Georgia"/>
                <a:ea typeface="+mn-lt"/>
                <a:cs typeface="+mn-lt"/>
              </a:rPr>
              <a:t>Highlighted and provided clarity on the expectations for foundational literacy skills. </a:t>
            </a:r>
            <a:endParaRPr lang="en-US">
              <a:latin typeface="Georgia"/>
              <a:cs typeface="Calibri"/>
            </a:endParaRPr>
          </a:p>
          <a:p>
            <a:r>
              <a:rPr lang="en-US" sz="3000">
                <a:solidFill>
                  <a:srgbClr val="000000"/>
                </a:solidFill>
                <a:latin typeface="Georgia"/>
                <a:ea typeface="+mn-lt"/>
                <a:cs typeface="+mn-lt"/>
              </a:rPr>
              <a:t>Addition of the Developing Skilled Readers and Building Reading Stamina Strand. </a:t>
            </a:r>
            <a:endParaRPr lang="en-US">
              <a:latin typeface="Georgia"/>
            </a:endParaRPr>
          </a:p>
          <a:p>
            <a:r>
              <a:rPr lang="en-US" sz="3000">
                <a:solidFill>
                  <a:srgbClr val="000000"/>
                </a:solidFill>
                <a:latin typeface="Georgia"/>
                <a:ea typeface="+mn-lt"/>
                <a:cs typeface="+mn-lt"/>
              </a:rPr>
              <a:t>Provided clarity for grade level expectations around text complexity. </a:t>
            </a:r>
            <a:endParaRPr lang="en-US">
              <a:latin typeface="Georgia"/>
            </a:endParaRPr>
          </a:p>
          <a:p>
            <a:r>
              <a:rPr lang="en-US" sz="3000">
                <a:solidFill>
                  <a:srgbClr val="000000"/>
                </a:solidFill>
                <a:latin typeface="Georgia"/>
                <a:ea typeface="+mn-lt"/>
                <a:cs typeface="+mn-lt"/>
              </a:rPr>
              <a:t>Ensured coherence within a grade level between the strands, and vertically across grade levels.</a:t>
            </a:r>
            <a:endParaRPr lang="en-US">
              <a:latin typeface="Georgia"/>
            </a:endParaRPr>
          </a:p>
          <a:p>
            <a:endParaRPr lang="en-US">
              <a:cs typeface="Calibri"/>
            </a:endParaRPr>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2024 SOL Notable Changes</a:t>
            </a:r>
          </a:p>
        </p:txBody>
      </p:sp>
      <p:pic>
        <p:nvPicPr>
          <p:cNvPr id="5" name="Audio Recording Apr 29, 2024 at 12:37:06 PM">
            <a:hlinkClick r:id="" action="ppaction://media"/>
            <a:extLst>
              <a:ext uri="{FF2B5EF4-FFF2-40B4-BE49-F238E27FC236}">
                <a16:creationId xmlns:a16="http://schemas.microsoft.com/office/drawing/2014/main" id="{27053205-37D2-67BE-5793-14CC7B0A2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047457"/>
            <a:ext cx="812800" cy="812800"/>
          </a:xfrm>
          <a:prstGeom prst="rect">
            <a:avLst/>
          </a:prstGeom>
        </p:spPr>
      </p:pic>
    </p:spTree>
    <p:extLst>
      <p:ext uri="{BB962C8B-B14F-4D97-AF65-F5344CB8AC3E}">
        <p14:creationId xmlns:p14="http://schemas.microsoft.com/office/powerpoint/2010/main" val="284549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6</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p:txBody>
          <a:bodyPr vert="horz" lIns="822960" tIns="640080" rIns="91440" bIns="45720" rtlCol="0" anchor="t">
            <a:normAutofit/>
          </a:bodyPr>
          <a:lstStyle/>
          <a:p>
            <a:r>
              <a:rPr lang="en-US"/>
              <a:t>Overview of Revisions to the Strands</a:t>
            </a:r>
          </a:p>
        </p:txBody>
      </p:sp>
      <p:graphicFrame>
        <p:nvGraphicFramePr>
          <p:cNvPr id="8" name="Table 7">
            <a:extLst>
              <a:ext uri="{FF2B5EF4-FFF2-40B4-BE49-F238E27FC236}">
                <a16:creationId xmlns:a16="http://schemas.microsoft.com/office/drawing/2014/main" id="{A50A60DC-4361-3E7C-F500-B28CCBF4655D}"/>
              </a:ext>
            </a:extLst>
          </p:cNvPr>
          <p:cNvGraphicFramePr>
            <a:graphicFrameLocks noGrp="1"/>
          </p:cNvGraphicFramePr>
          <p:nvPr>
            <p:extLst>
              <p:ext uri="{D42A27DB-BD31-4B8C-83A1-F6EECF244321}">
                <p14:modId xmlns:p14="http://schemas.microsoft.com/office/powerpoint/2010/main" val="1938978988"/>
              </p:ext>
            </p:extLst>
          </p:nvPr>
        </p:nvGraphicFramePr>
        <p:xfrm>
          <a:off x="262624" y="1320467"/>
          <a:ext cx="11670626" cy="5400875"/>
        </p:xfrm>
        <a:graphic>
          <a:graphicData uri="http://schemas.openxmlformats.org/drawingml/2006/table">
            <a:tbl>
              <a:tblPr bandRow="1">
                <a:tableStyleId>{5C22544A-7EE6-4342-B048-85BDC9FD1C3A}</a:tableStyleId>
              </a:tblPr>
              <a:tblGrid>
                <a:gridCol w="5835313">
                  <a:extLst>
                    <a:ext uri="{9D8B030D-6E8A-4147-A177-3AD203B41FA5}">
                      <a16:colId xmlns:a16="http://schemas.microsoft.com/office/drawing/2014/main" val="2289904520"/>
                    </a:ext>
                  </a:extLst>
                </a:gridCol>
                <a:gridCol w="5835313">
                  <a:extLst>
                    <a:ext uri="{9D8B030D-6E8A-4147-A177-3AD203B41FA5}">
                      <a16:colId xmlns:a16="http://schemas.microsoft.com/office/drawing/2014/main" val="2379661769"/>
                    </a:ext>
                  </a:extLst>
                </a:gridCol>
              </a:tblGrid>
              <a:tr h="461210">
                <a:tc>
                  <a:txBody>
                    <a:bodyPr/>
                    <a:lstStyle/>
                    <a:p>
                      <a:pPr algn="ctr" rtl="0" fontAlgn="t">
                        <a:spcBef>
                          <a:spcPts val="0"/>
                        </a:spcBef>
                        <a:spcAft>
                          <a:spcPts val="0"/>
                        </a:spcAft>
                      </a:pPr>
                      <a:r>
                        <a:rPr lang="en-US" sz="2400" b="1">
                          <a:solidFill>
                            <a:srgbClr val="FFFFFF"/>
                          </a:solidFill>
                          <a:effectLst/>
                          <a:highlight>
                            <a:srgbClr val="000000"/>
                          </a:highlight>
                          <a:latin typeface="Georgia"/>
                        </a:rPr>
                        <a:t>2017</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5715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400" b="1">
                          <a:solidFill>
                            <a:srgbClr val="FFFFFF"/>
                          </a:solidFill>
                          <a:effectLst/>
                          <a:highlight>
                            <a:srgbClr val="000000"/>
                          </a:highlight>
                          <a:latin typeface="Georgia"/>
                        </a:rPr>
                        <a:t>2024</a:t>
                      </a:r>
                      <a:endParaRPr lang="en-US">
                        <a:effectLst/>
                        <a:highlight>
                          <a:srgbClr val="000000"/>
                        </a:highlight>
                        <a:latin typeface="Georgia"/>
                      </a:endParaRPr>
                    </a:p>
                  </a:txBody>
                  <a:tcPr marL="95250" marR="95250" marT="47625" marB="47625">
                    <a:lnL w="57150"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945647517"/>
                  </a:ext>
                </a:extLst>
              </a:tr>
              <a:tr h="457200">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tc>
                  <a:txBody>
                    <a:bodyPr/>
                    <a:lstStyle/>
                    <a:p>
                      <a:pPr algn="ctr" rtl="0" fontAlgn="t">
                        <a:spcBef>
                          <a:spcPts val="0"/>
                        </a:spcBef>
                        <a:spcAft>
                          <a:spcPts val="0"/>
                        </a:spcAft>
                      </a:pPr>
                      <a:r>
                        <a:rPr lang="en-US" sz="2000">
                          <a:solidFill>
                            <a:srgbClr val="FFFFFF"/>
                          </a:solidFill>
                          <a:effectLst/>
                          <a:highlight>
                            <a:srgbClr val="000000"/>
                          </a:highlight>
                          <a:latin typeface="Georgia"/>
                        </a:rPr>
                        <a:t>Strands</a:t>
                      </a:r>
                      <a:endParaRPr lang="en-US">
                        <a:effectLst/>
                        <a:highlight>
                          <a:srgbClr val="000000"/>
                        </a:highlight>
                        <a:latin typeface="Georgia"/>
                      </a:endParaRPr>
                    </a:p>
                  </a:txBody>
                  <a:tcPr marL="95250" marR="95250" marT="47625" marB="47625">
                    <a:lnL w="12697" cap="flat" cmpd="sng" algn="ctr">
                      <a:solidFill>
                        <a:srgbClr val="FFFFFF"/>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730885310"/>
                  </a:ext>
                </a:extLst>
              </a:tr>
              <a:tr h="409575">
                <a:tc>
                  <a:txBody>
                    <a:bodyPr/>
                    <a:lstStyle/>
                    <a:p>
                      <a:pPr rtl="0" fontAlgn="t">
                        <a:spcBef>
                          <a:spcPts val="0"/>
                        </a:spcBef>
                        <a:spcAft>
                          <a:spcPts val="0"/>
                        </a:spcAft>
                      </a:pPr>
                      <a:r>
                        <a:rPr lang="en-US" sz="1800">
                          <a:effectLst/>
                          <a:latin typeface="Georgia"/>
                        </a:rPr>
                        <a:t>Communications</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Foundations for Reading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615364"/>
                  </a:ext>
                </a:extLst>
              </a:tr>
              <a:tr h="428625">
                <a:tc>
                  <a:txBody>
                    <a:bodyPr/>
                    <a:lstStyle/>
                    <a:p>
                      <a:pPr rtl="0" fontAlgn="t">
                        <a:spcBef>
                          <a:spcPts val="0"/>
                        </a:spcBef>
                        <a:spcAft>
                          <a:spcPts val="0"/>
                        </a:spcAft>
                      </a:pPr>
                      <a:r>
                        <a:rPr lang="en-US" sz="1800">
                          <a:effectLst/>
                          <a:latin typeface="Georgia"/>
                        </a:rPr>
                        <a:t>Reading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Developing Skilled Readers &amp; Building Reading Stamina</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9583953"/>
                  </a:ext>
                </a:extLst>
              </a:tr>
              <a:tr h="428625">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and Vocabulary </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452272"/>
                  </a:ext>
                </a:extLst>
              </a:tr>
              <a:tr h="428625">
                <a:tc>
                  <a:txBody>
                    <a:bodyPr/>
                    <a:lstStyle/>
                    <a:p>
                      <a:pPr rtl="0" fontAlgn="t">
                        <a:spcBef>
                          <a:spcPts val="0"/>
                        </a:spcBef>
                        <a:spcAft>
                          <a:spcPts val="0"/>
                        </a:spcAft>
                      </a:pPr>
                      <a:r>
                        <a:rPr lang="en-US" sz="1800">
                          <a:effectLst/>
                          <a:latin typeface="Georgia"/>
                        </a:rPr>
                        <a:t>Research</a:t>
                      </a:r>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Literary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8316671"/>
                  </a:ext>
                </a:extLst>
              </a:tr>
              <a:tr h="428625">
                <a:tc rowSpan="6">
                  <a:txBody>
                    <a:bodyPr/>
                    <a:lstStyle/>
                    <a:p>
                      <a:pPr fontAlgn="t"/>
                      <a:endParaRPr lang="en-US">
                        <a:effectLst/>
                        <a:latin typeface="Georgia"/>
                      </a:endParaRPr>
                    </a:p>
                  </a:txBody>
                  <a:tcPr marL="95250" marR="95250" marT="47625" marB="47625">
                    <a:lnL w="28575"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1800">
                          <a:effectLst/>
                          <a:latin typeface="Georgia"/>
                        </a:rPr>
                        <a:t>Reading Informational Text</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791151"/>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Foundations for 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762173"/>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Writing</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9183928"/>
                  </a:ext>
                </a:extLst>
              </a:tr>
              <a:tr h="428625">
                <a:tc vMerge="1">
                  <a:txBody>
                    <a:bodyPr/>
                    <a:lstStyle/>
                    <a:p>
                      <a:endParaRPr lang="en-US"/>
                    </a:p>
                  </a:txBody>
                  <a:tcPr/>
                </a:tc>
                <a:tc>
                  <a:txBody>
                    <a:bodyPr/>
                    <a:lstStyle/>
                    <a:p>
                      <a:pPr rtl="0" fontAlgn="t">
                        <a:spcBef>
                          <a:spcPts val="0"/>
                        </a:spcBef>
                        <a:spcAft>
                          <a:spcPts val="0"/>
                        </a:spcAft>
                      </a:pPr>
                      <a:r>
                        <a:rPr lang="en-US" sz="1800">
                          <a:effectLst/>
                          <a:latin typeface="Georgia"/>
                        </a:rPr>
                        <a:t>Language Usage</a:t>
                      </a:r>
                      <a:endParaRPr lang="en-US">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0526723"/>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Communications</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012002"/>
                  </a:ext>
                </a:extLst>
              </a:tr>
              <a:tr h="428625">
                <a:tc vMerge="1">
                  <a:txBody>
                    <a:bodyPr/>
                    <a:lstStyle/>
                    <a:p>
                      <a:endParaRPr lang="en-US"/>
                    </a:p>
                  </a:txBody>
                  <a:tcPr/>
                </a:tc>
                <a:tc>
                  <a:txBody>
                    <a:bodyPr/>
                    <a:lstStyle/>
                    <a:p>
                      <a:pPr rtl="0" fontAlgn="t">
                        <a:spcBef>
                          <a:spcPts val="0"/>
                        </a:spcBef>
                        <a:spcAft>
                          <a:spcPts val="0"/>
                        </a:spcAft>
                      </a:pPr>
                      <a:r>
                        <a:rPr lang="en-US" sz="1800" dirty="0">
                          <a:effectLst/>
                          <a:latin typeface="Georgia"/>
                        </a:rPr>
                        <a:t>Research</a:t>
                      </a:r>
                      <a:endParaRPr lang="en-US" dirty="0">
                        <a:effectLst/>
                        <a:latin typeface="Georgia"/>
                      </a:endParaRPr>
                    </a:p>
                  </a:txBody>
                  <a:tcPr marL="95250" marR="95250" marT="47625" marB="47625">
                    <a:lnL w="12697"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2906063"/>
                  </a:ext>
                </a:extLst>
              </a:tr>
            </a:tbl>
          </a:graphicData>
        </a:graphic>
      </p:graphicFrame>
      <p:pic>
        <p:nvPicPr>
          <p:cNvPr id="3" name="Audio Recording Apr 29, 2024 at 12:37:50 PM">
            <a:hlinkClick r:id="" action="ppaction://media"/>
            <a:extLst>
              <a:ext uri="{FF2B5EF4-FFF2-40B4-BE49-F238E27FC236}">
                <a16:creationId xmlns:a16="http://schemas.microsoft.com/office/drawing/2014/main" id="{8D2CD39B-6051-BF13-DD50-CA1A6FB285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0725" y="5572117"/>
            <a:ext cx="812800" cy="812800"/>
          </a:xfrm>
          <a:prstGeom prst="rect">
            <a:avLst/>
          </a:prstGeom>
        </p:spPr>
      </p:pic>
    </p:spTree>
    <p:extLst>
      <p:ext uri="{BB962C8B-B14F-4D97-AF65-F5344CB8AC3E}">
        <p14:creationId xmlns:p14="http://schemas.microsoft.com/office/powerpoint/2010/main" val="100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183C3-4EFD-C564-D0EE-14324CA3B702}"/>
              </a:ext>
            </a:extLst>
          </p:cNvPr>
          <p:cNvSpPr>
            <a:spLocks noGrp="1"/>
          </p:cNvSpPr>
          <p:nvPr>
            <p:ph type="sldNum" sz="quarter" idx="12"/>
          </p:nvPr>
        </p:nvSpPr>
        <p:spPr/>
        <p:txBody>
          <a:bodyPr/>
          <a:lstStyle/>
          <a:p>
            <a:fld id="{B2102BAA-C61A-4A39-BDF1-4340D572B82C}" type="slidenum">
              <a:rPr lang="en-US" smtClean="0"/>
              <a:t>7</a:t>
            </a:fld>
            <a:endParaRPr lang="en-US"/>
          </a:p>
        </p:txBody>
      </p:sp>
      <p:sp>
        <p:nvSpPr>
          <p:cNvPr id="4" name="Text Placeholder 3">
            <a:extLst>
              <a:ext uri="{FF2B5EF4-FFF2-40B4-BE49-F238E27FC236}">
                <a16:creationId xmlns:a16="http://schemas.microsoft.com/office/drawing/2014/main" id="{8609C545-340A-C580-6D1A-4BB516FA0431}"/>
              </a:ext>
            </a:extLst>
          </p:cNvPr>
          <p:cNvSpPr>
            <a:spLocks noGrp="1"/>
          </p:cNvSpPr>
          <p:nvPr>
            <p:ph type="body" sz="quarter" idx="13"/>
          </p:nvPr>
        </p:nvSpPr>
        <p:spPr>
          <a:xfrm>
            <a:off x="-22404" y="0"/>
            <a:ext cx="12198016" cy="939843"/>
          </a:xfrm>
        </p:spPr>
        <p:txBody>
          <a:bodyPr vert="horz" lIns="822960" tIns="640080" rIns="91440" bIns="45720" rtlCol="0" anchor="t">
            <a:normAutofit fontScale="47500" lnSpcReduction="20000"/>
          </a:bodyPr>
          <a:lstStyle/>
          <a:p>
            <a:r>
              <a:rPr lang="en-US"/>
              <a:t>Strands and Sub Strands for the 2024 </a:t>
            </a:r>
            <a:r>
              <a:rPr lang="en-US" i="1"/>
              <a:t>English Standards of Learning</a:t>
            </a:r>
          </a:p>
        </p:txBody>
      </p:sp>
      <p:graphicFrame>
        <p:nvGraphicFramePr>
          <p:cNvPr id="5" name="Table 4">
            <a:extLst>
              <a:ext uri="{FF2B5EF4-FFF2-40B4-BE49-F238E27FC236}">
                <a16:creationId xmlns:a16="http://schemas.microsoft.com/office/drawing/2014/main" id="{02F28828-4074-1C7C-32CB-B918457B7A32}"/>
              </a:ext>
            </a:extLst>
          </p:cNvPr>
          <p:cNvGraphicFramePr>
            <a:graphicFrameLocks noGrp="1"/>
          </p:cNvGraphicFramePr>
          <p:nvPr>
            <p:extLst>
              <p:ext uri="{D42A27DB-BD31-4B8C-83A1-F6EECF244321}">
                <p14:modId xmlns:p14="http://schemas.microsoft.com/office/powerpoint/2010/main" val="1797953975"/>
              </p:ext>
            </p:extLst>
          </p:nvPr>
        </p:nvGraphicFramePr>
        <p:xfrm>
          <a:off x="115018" y="833886"/>
          <a:ext cx="11969532" cy="5964540"/>
        </p:xfrm>
        <a:graphic>
          <a:graphicData uri="http://schemas.openxmlformats.org/drawingml/2006/table">
            <a:tbl>
              <a:tblPr bandRow="1">
                <a:tableStyleId>{5C22544A-7EE6-4342-B048-85BDC9FD1C3A}</a:tableStyleId>
              </a:tblPr>
              <a:tblGrid>
                <a:gridCol w="5984766">
                  <a:extLst>
                    <a:ext uri="{9D8B030D-6E8A-4147-A177-3AD203B41FA5}">
                      <a16:colId xmlns:a16="http://schemas.microsoft.com/office/drawing/2014/main" val="18818098"/>
                    </a:ext>
                  </a:extLst>
                </a:gridCol>
                <a:gridCol w="5984766">
                  <a:extLst>
                    <a:ext uri="{9D8B030D-6E8A-4147-A177-3AD203B41FA5}">
                      <a16:colId xmlns:a16="http://schemas.microsoft.com/office/drawing/2014/main" val="419312822"/>
                    </a:ext>
                  </a:extLst>
                </a:gridCol>
              </a:tblGrid>
              <a:tr h="773003">
                <a:tc>
                  <a:txBody>
                    <a:bodyPr/>
                    <a:lstStyle/>
                    <a:p>
                      <a:pPr algn="ctr" rtl="0" fontAlgn="ctr">
                        <a:spcBef>
                          <a:spcPts val="0"/>
                        </a:spcBef>
                        <a:spcAft>
                          <a:spcPts val="0"/>
                        </a:spcAft>
                      </a:pPr>
                      <a:r>
                        <a:rPr lang="en-US" sz="1200" b="1">
                          <a:effectLst/>
                          <a:latin typeface="Georgia"/>
                        </a:rPr>
                        <a:t>Foundations for Reading </a:t>
                      </a:r>
                      <a:endParaRPr lang="en-US">
                        <a:effectLst/>
                        <a:latin typeface="Georgia"/>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Print Concepts</a:t>
                      </a:r>
                    </a:p>
                    <a:p>
                      <a:pPr algn="ctr" rtl="0" fontAlgn="base">
                        <a:spcBef>
                          <a:spcPts val="0"/>
                        </a:spcBef>
                        <a:spcAft>
                          <a:spcPts val="0"/>
                        </a:spcAft>
                        <a:buFont typeface="Arial" panose="020B0604020202020204" pitchFamily="34" charset="0"/>
                        <a:buChar char="•"/>
                      </a:pPr>
                      <a:r>
                        <a:rPr lang="en-US" sz="1000">
                          <a:effectLst/>
                          <a:latin typeface="Georgia"/>
                        </a:rPr>
                        <a:t>Phonological and Phonemic Awareness   </a:t>
                      </a:r>
                    </a:p>
                    <a:p>
                      <a:pPr algn="ctr" rtl="0" fontAlgn="base">
                        <a:spcBef>
                          <a:spcPts val="0"/>
                        </a:spcBef>
                        <a:spcAft>
                          <a:spcPts val="0"/>
                        </a:spcAft>
                        <a:buFont typeface="Arial" panose="020B0604020202020204" pitchFamily="34" charset="0"/>
                        <a:buChar char="•"/>
                      </a:pPr>
                      <a:r>
                        <a:rPr lang="en-US" sz="1000">
                          <a:effectLst/>
                          <a:latin typeface="Georgia"/>
                        </a:rPr>
                        <a:t>Phonics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11255498"/>
                  </a:ext>
                </a:extLst>
              </a:tr>
              <a:tr h="657054">
                <a:tc>
                  <a:txBody>
                    <a:bodyPr/>
                    <a:lstStyle/>
                    <a:p>
                      <a:pPr algn="ctr" rtl="0" fontAlgn="t">
                        <a:spcBef>
                          <a:spcPts val="0"/>
                        </a:spcBef>
                        <a:spcAft>
                          <a:spcPts val="0"/>
                        </a:spcAft>
                      </a:pPr>
                      <a:r>
                        <a:rPr lang="en-US" sz="1200" b="1">
                          <a:effectLst/>
                          <a:latin typeface="Georgia"/>
                        </a:rPr>
                        <a:t>Developing Skilled Readers and Building Reading Stamina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Text Complexity</a:t>
                      </a:r>
                    </a:p>
                    <a:p>
                      <a:pPr algn="ctr" rtl="0" fontAlgn="base">
                        <a:spcBef>
                          <a:spcPts val="0"/>
                        </a:spcBef>
                        <a:spcAft>
                          <a:spcPts val="0"/>
                        </a:spcAft>
                        <a:buFont typeface="Arial" panose="020B0604020202020204" pitchFamily="34" charset="0"/>
                        <a:buChar char="•"/>
                      </a:pPr>
                      <a:r>
                        <a:rPr lang="en-US" sz="1000">
                          <a:effectLst/>
                          <a:latin typeface="Georgia"/>
                        </a:rPr>
                        <a:t>Fluency</a:t>
                      </a:r>
                    </a:p>
                    <a:p>
                      <a:pPr algn="ctr" rtl="0" fontAlgn="base">
                        <a:spcBef>
                          <a:spcPts val="0"/>
                        </a:spcBef>
                        <a:spcAft>
                          <a:spcPts val="0"/>
                        </a:spcAft>
                        <a:buFont typeface="Arial" panose="020B0604020202020204" pitchFamily="34" charset="0"/>
                        <a:buChar char="•"/>
                      </a:pPr>
                      <a:r>
                        <a:rPr lang="en-US" sz="1000">
                          <a:effectLst/>
                          <a:latin typeface="Georgia"/>
                        </a:rPr>
                        <a:t>Reading Strategies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955286819"/>
                  </a:ext>
                </a:extLst>
              </a:tr>
              <a:tr h="367176">
                <a:tc>
                  <a:txBody>
                    <a:bodyPr/>
                    <a:lstStyle/>
                    <a:p>
                      <a:pPr algn="ctr" rtl="0" fontAlgn="t">
                        <a:spcBef>
                          <a:spcPts val="0"/>
                        </a:spcBef>
                        <a:spcAft>
                          <a:spcPts val="0"/>
                        </a:spcAft>
                      </a:pPr>
                      <a:r>
                        <a:rPr lang="en-US" sz="1200" b="1">
                          <a:effectLst/>
                          <a:latin typeface="Georgia"/>
                        </a:rPr>
                        <a:t>Reading and Vocabulary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Vocabulary Development and Word Analysis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025924259"/>
                  </a:ext>
                </a:extLst>
              </a:tr>
              <a:tr h="657054">
                <a:tc>
                  <a:txBody>
                    <a:bodyPr/>
                    <a:lstStyle/>
                    <a:p>
                      <a:pPr algn="ctr" rtl="0" fontAlgn="t">
                        <a:spcBef>
                          <a:spcPts val="0"/>
                        </a:spcBef>
                        <a:spcAft>
                          <a:spcPts val="0"/>
                        </a:spcAft>
                      </a:pPr>
                      <a:r>
                        <a:rPr lang="en-US" sz="1200" b="1">
                          <a:effectLst/>
                          <a:latin typeface="Georgia"/>
                        </a:rPr>
                        <a:t>Reading Literary Text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Plot Details </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23685815"/>
                  </a:ext>
                </a:extLst>
              </a:tr>
              <a:tr h="657054">
                <a:tc>
                  <a:txBody>
                    <a:bodyPr/>
                    <a:lstStyle/>
                    <a:p>
                      <a:pPr algn="ctr" rtl="0" fontAlgn="t">
                        <a:spcBef>
                          <a:spcPts val="0"/>
                        </a:spcBef>
                        <a:spcAft>
                          <a:spcPts val="0"/>
                        </a:spcAft>
                      </a:pPr>
                      <a:r>
                        <a:rPr lang="en-US" sz="1200" b="1">
                          <a:effectLst/>
                          <a:latin typeface="Georgia"/>
                        </a:rPr>
                        <a:t>Reading Informational Text</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Key Ideas and Confirming Details</a:t>
                      </a:r>
                    </a:p>
                    <a:p>
                      <a:pPr algn="ctr" rtl="0" fontAlgn="base">
                        <a:spcBef>
                          <a:spcPts val="0"/>
                        </a:spcBef>
                        <a:spcAft>
                          <a:spcPts val="0"/>
                        </a:spcAft>
                        <a:buFont typeface="Arial" panose="020B0604020202020204" pitchFamily="34" charset="0"/>
                        <a:buChar char="•"/>
                      </a:pPr>
                      <a:r>
                        <a:rPr lang="en-US" sz="1000">
                          <a:effectLst/>
                          <a:latin typeface="Georgia"/>
                        </a:rPr>
                        <a:t>Craft and Style</a:t>
                      </a:r>
                    </a:p>
                    <a:p>
                      <a:pPr algn="ctr" rtl="0" fontAlgn="base">
                        <a:spcBef>
                          <a:spcPts val="0"/>
                        </a:spcBef>
                        <a:spcAft>
                          <a:spcPts val="0"/>
                        </a:spcAft>
                        <a:buFont typeface="Arial" panose="020B0604020202020204" pitchFamily="34" charset="0"/>
                        <a:buChar char="•"/>
                      </a:pPr>
                      <a:r>
                        <a:rPr lang="en-US" sz="1000">
                          <a:effectLst/>
                          <a:latin typeface="Georgia"/>
                        </a:rPr>
                        <a:t>Integration of Concepts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5544875"/>
                  </a:ext>
                </a:extLst>
              </a:tr>
              <a:tr h="502453">
                <a:tc>
                  <a:txBody>
                    <a:bodyPr/>
                    <a:lstStyle/>
                    <a:p>
                      <a:pPr algn="ctr" rtl="0" fontAlgn="t">
                        <a:spcBef>
                          <a:spcPts val="0"/>
                        </a:spcBef>
                        <a:spcAft>
                          <a:spcPts val="0"/>
                        </a:spcAft>
                      </a:pPr>
                      <a:r>
                        <a:rPr lang="en-US" sz="1200" b="1">
                          <a:effectLst/>
                          <a:latin typeface="Georgia"/>
                        </a:rPr>
                        <a:t>Foundations for 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Handwriting </a:t>
                      </a:r>
                    </a:p>
                    <a:p>
                      <a:pPr algn="ctr" rtl="0" fontAlgn="base">
                        <a:spcBef>
                          <a:spcPts val="0"/>
                        </a:spcBef>
                        <a:spcAft>
                          <a:spcPts val="0"/>
                        </a:spcAft>
                        <a:buFont typeface="Arial" panose="020B0604020202020204" pitchFamily="34" charset="0"/>
                        <a:buChar char="•"/>
                      </a:pPr>
                      <a:r>
                        <a:rPr lang="en-US" sz="1000">
                          <a:effectLst/>
                          <a:latin typeface="Georgia"/>
                        </a:rPr>
                        <a:t>Spelling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257906098"/>
                  </a:ext>
                </a:extLst>
              </a:tr>
              <a:tr h="657054">
                <a:tc>
                  <a:txBody>
                    <a:bodyPr/>
                    <a:lstStyle/>
                    <a:p>
                      <a:pPr algn="ctr" rtl="0" fontAlgn="t">
                        <a:spcBef>
                          <a:spcPts val="0"/>
                        </a:spcBef>
                        <a:spcAft>
                          <a:spcPts val="0"/>
                        </a:spcAft>
                      </a:pPr>
                      <a:r>
                        <a:rPr lang="en-US" sz="1200" b="1">
                          <a:effectLst/>
                          <a:latin typeface="Georgia"/>
                        </a:rPr>
                        <a:t>Writing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Modes and Purposes for Writing</a:t>
                      </a:r>
                    </a:p>
                    <a:p>
                      <a:pPr algn="ctr" rtl="0" fontAlgn="base">
                        <a:spcBef>
                          <a:spcPts val="0"/>
                        </a:spcBef>
                        <a:spcAft>
                          <a:spcPts val="0"/>
                        </a:spcAft>
                        <a:buFont typeface="Arial" panose="020B0604020202020204" pitchFamily="34" charset="0"/>
                        <a:buChar char="•"/>
                      </a:pPr>
                      <a:r>
                        <a:rPr lang="en-US" sz="1000">
                          <a:effectLst/>
                          <a:latin typeface="Georgia"/>
                        </a:rPr>
                        <a:t>Organization and Composition</a:t>
                      </a:r>
                    </a:p>
                    <a:p>
                      <a:pPr algn="ctr" rtl="0" fontAlgn="base">
                        <a:spcBef>
                          <a:spcPts val="0"/>
                        </a:spcBef>
                        <a:spcAft>
                          <a:spcPts val="0"/>
                        </a:spcAft>
                        <a:buFont typeface="Arial" panose="020B0604020202020204" pitchFamily="34" charset="0"/>
                        <a:buChar char="•"/>
                      </a:pPr>
                      <a:r>
                        <a:rPr lang="en-US" sz="1000">
                          <a:effectLst/>
                          <a:latin typeface="Georgia"/>
                        </a:rPr>
                        <a:t>Usage and Mechanics </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603396331"/>
                  </a:ext>
                </a:extLst>
              </a:tr>
              <a:tr h="502453">
                <a:tc>
                  <a:txBody>
                    <a:bodyPr/>
                    <a:lstStyle/>
                    <a:p>
                      <a:pPr algn="ctr" rtl="0" fontAlgn="t">
                        <a:spcBef>
                          <a:spcPts val="0"/>
                        </a:spcBef>
                        <a:spcAft>
                          <a:spcPts val="0"/>
                        </a:spcAft>
                      </a:pPr>
                      <a:r>
                        <a:rPr lang="en-US" sz="1200" b="1">
                          <a:effectLst/>
                          <a:latin typeface="Georgia"/>
                        </a:rPr>
                        <a:t>Language Usage</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Gramar</a:t>
                      </a:r>
                    </a:p>
                    <a:p>
                      <a:pPr algn="ctr" rtl="0" fontAlgn="base">
                        <a:spcBef>
                          <a:spcPts val="0"/>
                        </a:spcBef>
                        <a:spcAft>
                          <a:spcPts val="0"/>
                        </a:spcAft>
                        <a:buFont typeface="Arial" panose="020B0604020202020204" pitchFamily="34" charset="0"/>
                        <a:buChar char="•"/>
                      </a:pPr>
                      <a:r>
                        <a:rPr lang="en-US" sz="1000">
                          <a:effectLst/>
                          <a:latin typeface="Georgia"/>
                        </a:rPr>
                        <a:t>Mechanics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489920838"/>
                  </a:ext>
                </a:extLst>
              </a:tr>
              <a:tr h="811655">
                <a:tc>
                  <a:txBody>
                    <a:bodyPr/>
                    <a:lstStyle/>
                    <a:p>
                      <a:pPr algn="ctr" rtl="0" fontAlgn="t">
                        <a:spcBef>
                          <a:spcPts val="0"/>
                        </a:spcBef>
                        <a:spcAft>
                          <a:spcPts val="0"/>
                        </a:spcAft>
                      </a:pPr>
                      <a:r>
                        <a:rPr lang="en-US" sz="1200" b="1">
                          <a:effectLst/>
                          <a:latin typeface="Georgia"/>
                        </a:rPr>
                        <a:t>Communication and Multimodal Literacies </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Communication, Listening, and Collaboration</a:t>
                      </a:r>
                    </a:p>
                    <a:p>
                      <a:pPr algn="ctr" rtl="0" fontAlgn="base">
                        <a:spcBef>
                          <a:spcPts val="0"/>
                        </a:spcBef>
                        <a:spcAft>
                          <a:spcPts val="0"/>
                        </a:spcAft>
                        <a:buFont typeface="Arial" panose="020B0604020202020204" pitchFamily="34" charset="0"/>
                        <a:buChar char="•"/>
                      </a:pPr>
                      <a:r>
                        <a:rPr lang="en-US" sz="1000">
                          <a:effectLst/>
                          <a:latin typeface="Georgia"/>
                        </a:rPr>
                        <a:t>Speaking and Presentation of Ideas</a:t>
                      </a:r>
                    </a:p>
                    <a:p>
                      <a:pPr algn="ctr" rtl="0" fontAlgn="base">
                        <a:spcBef>
                          <a:spcPts val="0"/>
                        </a:spcBef>
                        <a:spcAft>
                          <a:spcPts val="0"/>
                        </a:spcAft>
                        <a:buFont typeface="Arial" panose="020B0604020202020204" pitchFamily="34" charset="0"/>
                        <a:buChar char="•"/>
                      </a:pPr>
                      <a:r>
                        <a:rPr lang="en-US" sz="1000">
                          <a:effectLst/>
                          <a:latin typeface="Georgia"/>
                        </a:rPr>
                        <a:t>Integrating Multimodal Literacies</a:t>
                      </a:r>
                    </a:p>
                    <a:p>
                      <a:pPr algn="ctr" rtl="0" fontAlgn="base">
                        <a:spcBef>
                          <a:spcPts val="0"/>
                        </a:spcBef>
                        <a:spcAft>
                          <a:spcPts val="0"/>
                        </a:spcAft>
                        <a:buFont typeface="Arial" panose="020B0604020202020204" pitchFamily="34" charset="0"/>
                        <a:buChar char="•"/>
                      </a:pPr>
                      <a:r>
                        <a:rPr lang="en-US" sz="1000">
                          <a:effectLst/>
                          <a:latin typeface="Georgia"/>
                        </a:rPr>
                        <a:t>Examining Media Messages</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421613452"/>
                  </a:ext>
                </a:extLst>
              </a:tr>
              <a:tr h="367176">
                <a:tc>
                  <a:txBody>
                    <a:bodyPr/>
                    <a:lstStyle/>
                    <a:p>
                      <a:pPr algn="ctr" rtl="0" fontAlgn="t">
                        <a:spcBef>
                          <a:spcPts val="0"/>
                        </a:spcBef>
                        <a:spcAft>
                          <a:spcPts val="0"/>
                        </a:spcAft>
                      </a:pPr>
                      <a:r>
                        <a:rPr lang="en-US" sz="1200" b="1">
                          <a:effectLst/>
                          <a:latin typeface="Georgia"/>
                        </a:rPr>
                        <a:t>Research</a:t>
                      </a:r>
                      <a:endParaRPr lang="en-US">
                        <a:effectLst/>
                        <a:latin typeface="Georgia"/>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algn="ctr" rtl="0" fontAlgn="base">
                        <a:spcBef>
                          <a:spcPts val="0"/>
                        </a:spcBef>
                        <a:spcAft>
                          <a:spcPts val="0"/>
                        </a:spcAft>
                        <a:buFont typeface="Arial" panose="020B0604020202020204" pitchFamily="34" charset="0"/>
                        <a:buChar char="•"/>
                      </a:pPr>
                      <a:r>
                        <a:rPr lang="en-US" sz="1000">
                          <a:effectLst/>
                          <a:latin typeface="Georgia"/>
                        </a:rPr>
                        <a:t>Evaluation and Synthesis of Information</a:t>
                      </a: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3418567"/>
                  </a:ext>
                </a:extLst>
              </a:tr>
            </a:tbl>
          </a:graphicData>
        </a:graphic>
      </p:graphicFrame>
      <p:pic>
        <p:nvPicPr>
          <p:cNvPr id="3" name="Audio Recording Apr 29, 2024 at 4:29:16 PM">
            <a:hlinkClick r:id="" action="ppaction://media"/>
            <a:extLst>
              <a:ext uri="{FF2B5EF4-FFF2-40B4-BE49-F238E27FC236}">
                <a16:creationId xmlns:a16="http://schemas.microsoft.com/office/drawing/2014/main" id="{EB70797C-E9EC-DAE9-2177-9672F0B69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2924" y="5540751"/>
            <a:ext cx="812800" cy="812800"/>
          </a:xfrm>
          <a:prstGeom prst="rect">
            <a:avLst/>
          </a:prstGeom>
        </p:spPr>
      </p:pic>
    </p:spTree>
    <p:extLst>
      <p:ext uri="{BB962C8B-B14F-4D97-AF65-F5344CB8AC3E}">
        <p14:creationId xmlns:p14="http://schemas.microsoft.com/office/powerpoint/2010/main" val="378539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42C58D-D0B6-5597-8AA7-F5E60852FC34}"/>
              </a:ext>
            </a:extLst>
          </p:cNvPr>
          <p:cNvSpPr>
            <a:spLocks noGrp="1"/>
          </p:cNvSpPr>
          <p:nvPr>
            <p:ph type="body" sz="quarter" idx="13"/>
          </p:nvPr>
        </p:nvSpPr>
        <p:spPr/>
        <p:txBody>
          <a:bodyPr vert="horz" lIns="822960" tIns="640080" rIns="91440" bIns="45720" rtlCol="0" anchor="t">
            <a:normAutofit fontScale="70000" lnSpcReduction="20000"/>
          </a:bodyPr>
          <a:lstStyle/>
          <a:p>
            <a:pPr marL="571500" indent="-571500">
              <a:buFont typeface="Courier New"/>
              <a:buChar char="o"/>
            </a:pPr>
            <a:r>
              <a:rPr lang="en-US"/>
              <a:t>How to Read the 2024 </a:t>
            </a:r>
            <a:r>
              <a:rPr lang="en-US" i="1"/>
              <a:t>English Standards of Learning</a:t>
            </a:r>
            <a:endParaRPr lang="en-US"/>
          </a:p>
        </p:txBody>
      </p:sp>
      <p:sp>
        <p:nvSpPr>
          <p:cNvPr id="2" name="Content Placeholder 1">
            <a:extLst>
              <a:ext uri="{FF2B5EF4-FFF2-40B4-BE49-F238E27FC236}">
                <a16:creationId xmlns:a16="http://schemas.microsoft.com/office/drawing/2014/main" id="{2B06F837-764E-1D3B-B41E-53B7CC9059AB}"/>
              </a:ext>
            </a:extLst>
          </p:cNvPr>
          <p:cNvSpPr>
            <a:spLocks noGrp="1"/>
          </p:cNvSpPr>
          <p:nvPr>
            <p:ph sz="half" idx="1"/>
          </p:nvPr>
        </p:nvSpPr>
        <p:spPr/>
        <p:txBody>
          <a:bodyPr vert="horz" lIns="91440" tIns="45720" rIns="91440" bIns="45720" rtlCol="0" anchor="t">
            <a:normAutofit/>
          </a:bodyPr>
          <a:lstStyle/>
          <a:p>
            <a:r>
              <a:rPr lang="en-US">
                <a:latin typeface="Georgia"/>
              </a:rPr>
              <a:t>Strand</a:t>
            </a:r>
            <a:endParaRPr lang="en-US">
              <a:latin typeface="Georgia"/>
              <a:cs typeface="Calibri"/>
            </a:endParaRPr>
          </a:p>
          <a:p>
            <a:pPr lvl="1"/>
            <a:r>
              <a:rPr lang="en-US">
                <a:solidFill>
                  <a:schemeClr val="accent3"/>
                </a:solidFill>
                <a:latin typeface="Georgia"/>
                <a:cs typeface="Arial"/>
              </a:rPr>
              <a:t>Sub Strand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r>
              <a:rPr lang="en-US">
                <a:solidFill>
                  <a:schemeClr val="accent3"/>
                </a:solidFill>
                <a:latin typeface="Georgia"/>
                <a:cs typeface="Arial"/>
              </a:rPr>
              <a:t>Sub Strand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 </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2">
              <a:buFont typeface="Courier New" panose="020F0502020204030204" pitchFamily="34" charset="0"/>
              <a:buChar char="o"/>
            </a:pPr>
            <a:r>
              <a:rPr lang="en-US">
                <a:solidFill>
                  <a:schemeClr val="accent3"/>
                </a:solidFill>
                <a:latin typeface="Georgia"/>
                <a:cs typeface="Arial"/>
              </a:rPr>
              <a:t>Standard</a:t>
            </a:r>
            <a:endParaRPr lang="en-US">
              <a:solidFill>
                <a:schemeClr val="accent3"/>
              </a:solidFill>
              <a:latin typeface="Georgia"/>
              <a:cs typeface="Calibri"/>
            </a:endParaRPr>
          </a:p>
          <a:p>
            <a:pPr lvl="1"/>
            <a:endParaRPr lang="en-US"/>
          </a:p>
          <a:p>
            <a:endParaRPr lang="en-US"/>
          </a:p>
        </p:txBody>
      </p:sp>
      <p:sp>
        <p:nvSpPr>
          <p:cNvPr id="3" name="Content Placeholder 2">
            <a:extLst>
              <a:ext uri="{FF2B5EF4-FFF2-40B4-BE49-F238E27FC236}">
                <a16:creationId xmlns:a16="http://schemas.microsoft.com/office/drawing/2014/main" id="{62CF4F43-74D1-9221-C8F5-8BA340ECC602}"/>
              </a:ext>
            </a:extLst>
          </p:cNvPr>
          <p:cNvSpPr>
            <a:spLocks noGrp="1"/>
          </p:cNvSpPr>
          <p:nvPr>
            <p:ph sz="half" idx="2"/>
          </p:nvPr>
        </p:nvSpPr>
        <p:spPr>
          <a:xfrm>
            <a:off x="4661345" y="1074168"/>
            <a:ext cx="7509492" cy="5470653"/>
          </a:xfrm>
        </p:spPr>
        <p:txBody>
          <a:bodyPr vert="horz" lIns="91440" tIns="45720" rIns="91440" bIns="45720" rtlCol="0" anchor="t">
            <a:normAutofit/>
          </a:bodyPr>
          <a:lstStyle/>
          <a:p>
            <a:pPr marL="0" marR="0" indent="0">
              <a:lnSpc>
                <a:spcPct val="107000"/>
              </a:lnSpc>
              <a:spcBef>
                <a:spcPts val="0"/>
              </a:spcBef>
              <a:spcAft>
                <a:spcPts val="800"/>
              </a:spcAft>
              <a:buNone/>
            </a:pPr>
            <a:endParaRPr lang="en-US" b="1">
              <a:effectLst/>
              <a:latin typeface="Georgia"/>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pPr>
            <a:r>
              <a:rPr lang="en-US" b="1">
                <a:latin typeface="Georgia"/>
                <a:ea typeface="Times New Roman" panose="02020603050405020304" pitchFamily="18" charset="0"/>
                <a:cs typeface="Times New Roman"/>
              </a:rPr>
              <a:t>12. RI  Reading Informational Texts </a:t>
            </a:r>
            <a:endParaRPr lang="en-US" b="1">
              <a:latin typeface="Georgia"/>
              <a:ea typeface="Times New Roman" panose="02020603050405020304" pitchFamily="18" charset="0"/>
              <a:cs typeface="Times New Roman" panose="02020603050405020304" pitchFamily="18" charset="0"/>
            </a:endParaRPr>
          </a:p>
          <a:p>
            <a:pPr marL="0" indent="0">
              <a:lnSpc>
                <a:spcPct val="107000"/>
              </a:lnSpc>
              <a:spcBef>
                <a:spcPts val="0"/>
              </a:spcBef>
              <a:spcAft>
                <a:spcPts val="800"/>
              </a:spcAft>
              <a:buNone/>
            </a:pPr>
            <a:r>
              <a:rPr lang="en-US" sz="1600" b="1">
                <a:latin typeface="Georgia"/>
                <a:ea typeface="Times New Roman" panose="02020603050405020304" pitchFamily="18" charset="0"/>
                <a:cs typeface="Times New Roman"/>
              </a:rPr>
              <a:t>          </a:t>
            </a:r>
            <a:r>
              <a:rPr lang="en-US" sz="1600" b="1">
                <a:solidFill>
                  <a:srgbClr val="000000"/>
                </a:solidFill>
                <a:latin typeface="Georgia"/>
                <a:ea typeface="Times New Roman" panose="02020603050405020304" pitchFamily="18" charset="0"/>
                <a:cs typeface="Times New Roman"/>
              </a:rPr>
              <a:t> </a:t>
            </a:r>
            <a:r>
              <a:rPr lang="en-US" sz="2400" b="1">
                <a:solidFill>
                  <a:srgbClr val="000000"/>
                </a:solidFill>
                <a:latin typeface="Georgia"/>
                <a:ea typeface="Times New Roman" panose="02020603050405020304" pitchFamily="18" charset="0"/>
                <a:cs typeface="Times New Roman"/>
              </a:rPr>
              <a:t>-  12.RI.1 Key Ideas and Confirming Details</a:t>
            </a:r>
            <a:endParaRPr lang="en-US" sz="2400">
              <a:solidFill>
                <a:srgbClr val="000000"/>
              </a:solidFill>
              <a:latin typeface="Georgia"/>
              <a:ea typeface="Times New Roman" panose="02020603050405020304" pitchFamily="18" charset="0"/>
              <a:cs typeface="Times New Roman"/>
            </a:endParaRPr>
          </a:p>
          <a:p>
            <a:pPr lvl="2">
              <a:lnSpc>
                <a:spcPct val="107000"/>
              </a:lnSpc>
              <a:spcBef>
                <a:spcPts val="0"/>
              </a:spcBef>
              <a:spcAft>
                <a:spcPts val="800"/>
              </a:spcAft>
            </a:pPr>
            <a:r>
              <a:rPr lang="en-US" sz="1800" kern="100">
                <a:latin typeface="Georgia"/>
                <a:cs typeface="Times New Roman"/>
              </a:rPr>
              <a:t> A. Interpret and complete an application for employment or college admission, and summarize the intent, main ideas, and purpose of the workplace or technical documents.</a:t>
            </a:r>
            <a:endParaRPr lang="en-US" sz="1800" kern="100">
              <a:solidFill>
                <a:srgbClr val="003C71"/>
              </a:solidFill>
              <a:latin typeface="Georgia"/>
              <a:cs typeface="Times New Roman"/>
            </a:endParaRPr>
          </a:p>
          <a:p>
            <a:pPr lvl="2">
              <a:lnSpc>
                <a:spcPct val="107000"/>
              </a:lnSpc>
              <a:spcBef>
                <a:spcPts val="0"/>
              </a:spcBef>
              <a:spcAft>
                <a:spcPts val="800"/>
              </a:spcAft>
              <a:buFont typeface="Courier New,monospace" panose="020F0502020204030204" pitchFamily="34" charset="0"/>
              <a:buChar char="o"/>
            </a:pPr>
            <a:r>
              <a:rPr lang="en-US" sz="1800" kern="100">
                <a:latin typeface="Georgia"/>
                <a:cs typeface="Times New Roman"/>
              </a:rPr>
              <a:t>B. Evaluate the effectiveness of the structure(s) and rhetorical devices authors use in their exposition or argument, including how the structure advances their point of view.</a:t>
            </a:r>
          </a:p>
          <a:p>
            <a:pPr marL="0" indent="0">
              <a:lnSpc>
                <a:spcPct val="107000"/>
              </a:lnSpc>
              <a:spcBef>
                <a:spcPts val="0"/>
              </a:spcBef>
              <a:spcAft>
                <a:spcPts val="800"/>
              </a:spcAft>
              <a:buNone/>
            </a:pPr>
            <a:r>
              <a:rPr lang="en-US" sz="1600" b="1">
                <a:solidFill>
                  <a:srgbClr val="000000"/>
                </a:solidFill>
                <a:latin typeface="Georgia"/>
                <a:ea typeface="Times New Roman" panose="02020603050405020304" pitchFamily="18" charset="0"/>
                <a:cs typeface="Times New Roman"/>
              </a:rPr>
              <a:t>          </a:t>
            </a:r>
            <a:r>
              <a:rPr lang="en-US" sz="2400" b="1">
                <a:solidFill>
                  <a:srgbClr val="000000"/>
                </a:solidFill>
                <a:latin typeface="Georgia"/>
                <a:ea typeface="Times New Roman" panose="02020603050405020304" pitchFamily="18" charset="0"/>
                <a:cs typeface="Times New Roman"/>
              </a:rPr>
              <a:t> - 12</a:t>
            </a:r>
            <a:r>
              <a:rPr lang="en-US" sz="2400" b="1">
                <a:solidFill>
                  <a:srgbClr val="000000"/>
                </a:solidFill>
                <a:effectLst/>
                <a:latin typeface="Georgia"/>
                <a:ea typeface="Times New Roman" panose="02020603050405020304" pitchFamily="18" charset="0"/>
                <a:cs typeface="Times New Roman"/>
              </a:rPr>
              <a:t>.RI.2 Craft and Style</a:t>
            </a:r>
          </a:p>
          <a:p>
            <a:pPr marL="0" indent="0">
              <a:lnSpc>
                <a:spcPct val="107000"/>
              </a:lnSpc>
              <a:spcBef>
                <a:spcPts val="0"/>
              </a:spcBef>
              <a:spcAft>
                <a:spcPts val="800"/>
              </a:spcAft>
              <a:buNone/>
            </a:pPr>
            <a:r>
              <a:rPr lang="en-US" sz="2400" b="1">
                <a:solidFill>
                  <a:srgbClr val="000000"/>
                </a:solidFill>
                <a:latin typeface="Georgia"/>
                <a:ea typeface="Times New Roman" panose="02020603050405020304" pitchFamily="18" charset="0"/>
                <a:cs typeface="Times New Roman"/>
              </a:rPr>
              <a:t>        - 12</a:t>
            </a:r>
            <a:r>
              <a:rPr lang="en-US" sz="2400" b="1">
                <a:solidFill>
                  <a:srgbClr val="000000"/>
                </a:solidFill>
                <a:effectLst/>
                <a:latin typeface="Georgia"/>
                <a:ea typeface="Times New Roman" panose="02020603050405020304" pitchFamily="18" charset="0"/>
                <a:cs typeface="Times New Roman"/>
              </a:rPr>
              <a:t>.RI.3 Integration of Concepts</a:t>
            </a:r>
            <a:endParaRPr lang="en-US" sz="2400">
              <a:effectLst/>
              <a:latin typeface="Georgia"/>
              <a:ea typeface="Calibri" panose="020F0502020204030204" pitchFamily="34" charset="0"/>
              <a:cs typeface="Times New Roman"/>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a:p>
          <a:p>
            <a:endParaRPr lang="en-US"/>
          </a:p>
        </p:txBody>
      </p:sp>
      <p:sp>
        <p:nvSpPr>
          <p:cNvPr id="4" name="Slide Number Placeholder 3">
            <a:extLst>
              <a:ext uri="{FF2B5EF4-FFF2-40B4-BE49-F238E27FC236}">
                <a16:creationId xmlns:a16="http://schemas.microsoft.com/office/drawing/2014/main" id="{B417581D-7272-5F6D-AD6D-B49B30ABA2D2}"/>
              </a:ext>
            </a:extLst>
          </p:cNvPr>
          <p:cNvSpPr>
            <a:spLocks noGrp="1"/>
          </p:cNvSpPr>
          <p:nvPr>
            <p:ph type="sldNum" sz="quarter" idx="12"/>
          </p:nvPr>
        </p:nvSpPr>
        <p:spPr/>
        <p:txBody>
          <a:bodyPr/>
          <a:lstStyle/>
          <a:p>
            <a:fld id="{B2102BAA-C61A-4A39-BDF1-4340D572B82C}" type="slidenum">
              <a:rPr lang="en-US" smtClean="0"/>
              <a:t>8</a:t>
            </a:fld>
            <a:endParaRPr lang="en-US"/>
          </a:p>
        </p:txBody>
      </p:sp>
      <p:pic>
        <p:nvPicPr>
          <p:cNvPr id="6" name="Audio Recording Apr 29, 2024 at 4:30:57 PM">
            <a:hlinkClick r:id="" action="ppaction://media"/>
            <a:extLst>
              <a:ext uri="{FF2B5EF4-FFF2-40B4-BE49-F238E27FC236}">
                <a16:creationId xmlns:a16="http://schemas.microsoft.com/office/drawing/2014/main" id="{2D98ADC5-7222-33C2-D66C-68CC29667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543550"/>
            <a:ext cx="812800" cy="812800"/>
          </a:xfrm>
          <a:prstGeom prst="rect">
            <a:avLst/>
          </a:prstGeom>
        </p:spPr>
      </p:pic>
    </p:spTree>
    <p:extLst>
      <p:ext uri="{BB962C8B-B14F-4D97-AF65-F5344CB8AC3E}">
        <p14:creationId xmlns:p14="http://schemas.microsoft.com/office/powerpoint/2010/main" val="35671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9F2908-D2D6-0C09-3144-4DA1B0EAC526}"/>
              </a:ext>
            </a:extLst>
          </p:cNvPr>
          <p:cNvSpPr>
            <a:spLocks noGrp="1"/>
          </p:cNvSpPr>
          <p:nvPr>
            <p:ph type="sldNum" sz="quarter" idx="12"/>
          </p:nvPr>
        </p:nvSpPr>
        <p:spPr>
          <a:xfrm>
            <a:off x="8807053" y="5356225"/>
            <a:ext cx="2743200" cy="365125"/>
          </a:xfrm>
        </p:spPr>
        <p:txBody>
          <a:bodyPr/>
          <a:lstStyle/>
          <a:p>
            <a:fld id="{B2102BAA-C61A-4A39-BDF1-4340D572B82C}" type="slidenum">
              <a:rPr lang="en-US" smtClean="0"/>
              <a:t>9</a:t>
            </a:fld>
            <a:endParaRPr lang="en-US"/>
          </a:p>
        </p:txBody>
      </p:sp>
      <p:pic>
        <p:nvPicPr>
          <p:cNvPr id="11" name="Picture 10">
            <a:extLst>
              <a:ext uri="{FF2B5EF4-FFF2-40B4-BE49-F238E27FC236}">
                <a16:creationId xmlns:a16="http://schemas.microsoft.com/office/drawing/2014/main" id="{DC189410-B681-DE4A-7CFC-243AC5F56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83" y="183659"/>
            <a:ext cx="11738185" cy="343436"/>
          </a:xfrm>
          <a:prstGeom prst="rect">
            <a:avLst/>
          </a:prstGeom>
        </p:spPr>
      </p:pic>
      <p:sp>
        <p:nvSpPr>
          <p:cNvPr id="17" name="Rectangle: Rounded Corners 16">
            <a:extLst>
              <a:ext uri="{FF2B5EF4-FFF2-40B4-BE49-F238E27FC236}">
                <a16:creationId xmlns:a16="http://schemas.microsoft.com/office/drawing/2014/main" id="{79DB60B1-348D-0044-9BB4-7DC2C6E72D8F}"/>
              </a:ext>
            </a:extLst>
          </p:cNvPr>
          <p:cNvSpPr/>
          <p:nvPr/>
        </p:nvSpPr>
        <p:spPr>
          <a:xfrm>
            <a:off x="5980099" y="150041"/>
            <a:ext cx="5916567" cy="36584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13FDAF0-CC9F-F326-0E7E-23C63ECDC6F7}"/>
              </a:ext>
            </a:extLst>
          </p:cNvPr>
          <p:cNvSpPr/>
          <p:nvPr/>
        </p:nvSpPr>
        <p:spPr>
          <a:xfrm>
            <a:off x="143354" y="150042"/>
            <a:ext cx="5838128" cy="35267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03C07A8-6C35-F9A7-D031-E4A5775E5470}"/>
              </a:ext>
            </a:extLst>
          </p:cNvPr>
          <p:cNvSpPr/>
          <p:nvPr/>
        </p:nvSpPr>
        <p:spPr>
          <a:xfrm>
            <a:off x="397396" y="3863473"/>
            <a:ext cx="1405944" cy="93371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lumMod val="50000"/>
                  </a:schemeClr>
                </a:solidFill>
              </a:rPr>
              <a:t>12.4</a:t>
            </a:r>
          </a:p>
          <a:p>
            <a:r>
              <a:rPr lang="en-US">
                <a:solidFill>
                  <a:schemeClr val="tx1">
                    <a:lumMod val="50000"/>
                  </a:schemeClr>
                </a:solidFill>
              </a:rPr>
              <a:t>12.5d</a:t>
            </a:r>
            <a:endParaRPr lang="en-US">
              <a:solidFill>
                <a:schemeClr val="tx1">
                  <a:lumMod val="50000"/>
                </a:schemeClr>
              </a:solidFill>
              <a:cs typeface="Calibri"/>
            </a:endParaRPr>
          </a:p>
        </p:txBody>
      </p:sp>
      <p:sp>
        <p:nvSpPr>
          <p:cNvPr id="22" name="Rectangle: Rounded Corners 21">
            <a:extLst>
              <a:ext uri="{FF2B5EF4-FFF2-40B4-BE49-F238E27FC236}">
                <a16:creationId xmlns:a16="http://schemas.microsoft.com/office/drawing/2014/main" id="{7BF79BCD-D75D-BB02-BBD5-F2460655DD91}"/>
              </a:ext>
            </a:extLst>
          </p:cNvPr>
          <p:cNvSpPr/>
          <p:nvPr/>
        </p:nvSpPr>
        <p:spPr>
          <a:xfrm>
            <a:off x="363077" y="5043457"/>
            <a:ext cx="5563784" cy="48417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C01FBF8-4AC0-930A-5C4C-54E7C749258B}"/>
              </a:ext>
            </a:extLst>
          </p:cNvPr>
          <p:cNvSpPr txBox="1"/>
          <p:nvPr/>
        </p:nvSpPr>
        <p:spPr>
          <a:xfrm>
            <a:off x="430664" y="5040605"/>
            <a:ext cx="5597401" cy="523220"/>
          </a:xfrm>
          <a:prstGeom prst="rect">
            <a:avLst/>
          </a:prstGeom>
          <a:noFill/>
        </p:spPr>
        <p:txBody>
          <a:bodyPr wrap="square" lIns="91440" tIns="45720" rIns="91440" bIns="45720" rtlCol="0" anchor="t">
            <a:spAutoFit/>
          </a:bodyPr>
          <a:lstStyle/>
          <a:p>
            <a:r>
              <a:rPr lang="en-US" sz="1400">
                <a:solidFill>
                  <a:schemeClr val="tx1">
                    <a:lumMod val="50000"/>
                  </a:schemeClr>
                </a:solidFill>
              </a:rPr>
              <a:t>These standards were removed to broaden the focus of literary texts and align to other grade levels.</a:t>
            </a:r>
          </a:p>
        </p:txBody>
      </p:sp>
      <p:sp>
        <p:nvSpPr>
          <p:cNvPr id="27" name="TextBox 26">
            <a:extLst>
              <a:ext uri="{FF2B5EF4-FFF2-40B4-BE49-F238E27FC236}">
                <a16:creationId xmlns:a16="http://schemas.microsoft.com/office/drawing/2014/main" id="{D18409B3-D603-E417-D9A8-10EBAA643D41}"/>
              </a:ext>
            </a:extLst>
          </p:cNvPr>
          <p:cNvSpPr txBox="1"/>
          <p:nvPr/>
        </p:nvSpPr>
        <p:spPr>
          <a:xfrm>
            <a:off x="6234023" y="3487370"/>
            <a:ext cx="5705088" cy="3619965"/>
          </a:xfrm>
          <a:prstGeom prst="rect">
            <a:avLst/>
          </a:prstGeom>
          <a:noFill/>
        </p:spPr>
        <p:txBody>
          <a:bodyPr wrap="square" lIns="91440" tIns="45720" rIns="91440" bIns="45720" rtlCol="0" anchor="t">
            <a:spAutoFit/>
          </a:bodyPr>
          <a:lstStyle/>
          <a:p>
            <a:pPr marL="171450" marR="0" lvl="0" indent="-171450" fontAlgn="base">
              <a:spcBef>
                <a:spcPts val="0"/>
              </a:spcBef>
              <a:spcAft>
                <a:spcPts val="0"/>
              </a:spcAft>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.DSR.1. - Focuses on how a student will build knowledge and reading comprehension fluently</a:t>
            </a:r>
            <a:r>
              <a:rPr lang="en-US" sz="800" kern="100">
                <a:solidFill>
                  <a:srgbClr val="000000"/>
                </a:solidFill>
                <a:effectLst/>
                <a:latin typeface="Times New Roman"/>
                <a:ea typeface="Times New Roman" panose="02020603050405020304" pitchFamily="18" charset="0"/>
                <a:cs typeface="Times New Roman"/>
              </a:rPr>
              <a:t> </a:t>
            </a:r>
            <a:endParaRPr lang="en-US" sz="800" kern="100">
              <a:effectLst/>
              <a:latin typeface="Times New Roman"/>
              <a:ea typeface="Calibri" panose="020F0502020204030204" pitchFamily="34" charset="0"/>
              <a:cs typeface="Times New Roman"/>
            </a:endParaRPr>
          </a:p>
          <a:p>
            <a:pPr marL="171450" lvl="0" indent="-171450">
              <a:spcBef>
                <a:spcPts val="0"/>
              </a:spcBef>
              <a:spcAft>
                <a:spcPts val="0"/>
              </a:spcAft>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.DSR.1 A. - Addresses specific fluency skills that support reading comprehension</a:t>
            </a:r>
            <a:endParaRPr lang="en-US" sz="800" kern="100">
              <a:solidFill>
                <a:srgbClr val="000000"/>
              </a:solidFill>
              <a:latin typeface="Times New Roman"/>
              <a:cs typeface="Times New Roman"/>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.DSR.1 D. -</a:t>
            </a:r>
            <a:r>
              <a:rPr lang="en" sz="800" kern="100">
                <a:solidFill>
                  <a:srgbClr val="000000"/>
                </a:solidFill>
                <a:latin typeface="Times New Roman"/>
                <a:ea typeface="Times New Roman" panose="02020603050405020304" pitchFamily="18" charset="0"/>
                <a:cs typeface="Times New Roman"/>
              </a:rPr>
              <a:t>Engages regular </a:t>
            </a:r>
            <a:r>
              <a:rPr lang="en" sz="800" kern="100">
                <a:solidFill>
                  <a:srgbClr val="000000"/>
                </a:solidFill>
                <a:effectLst/>
                <a:latin typeface="Times New Roman"/>
                <a:ea typeface="Times New Roman" panose="02020603050405020304" pitchFamily="18" charset="0"/>
                <a:cs typeface="Times New Roman"/>
              </a:rPr>
              <a:t>opportunities to read conceptually related texts through various reading experiences.</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12.DSR.1 E. - Uses reading strategies effectively when encountering a challenging section of text. Specifies reading strategies that could be used.</a:t>
            </a:r>
            <a:r>
              <a:rPr lang="en-US" sz="800" kern="100">
                <a:solidFill>
                  <a:srgbClr val="000000"/>
                </a:solidFill>
                <a:latin typeface="Times New Roman"/>
                <a:cs typeface="Times New Roman"/>
              </a:rPr>
              <a:t> </a:t>
            </a:r>
            <a:endParaRPr lang="en-US" sz="800">
              <a:cs typeface="Calibri"/>
            </a:endParaRPr>
          </a:p>
          <a:p>
            <a:pPr marL="171450" lvl="0" indent="-171450">
              <a:spcBef>
                <a:spcPts val="0"/>
              </a:spcBef>
              <a:spcAft>
                <a:spcPts val="0"/>
              </a:spcAft>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.RV.1.G. - Uses newly learned words and phrases in multiple contexts</a:t>
            </a:r>
            <a:endParaRPr lang="en-US" sz="800" kern="100">
              <a:solidFill>
                <a:srgbClr val="000000"/>
              </a:solidFill>
              <a:latin typeface="Times New Roman"/>
              <a:cs typeface="Times New Roman"/>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12.RL.1.C. - Analyzes how complex characters develop over the course of texts, interact with other characters, and advance the plot.</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.RI.</a:t>
            </a:r>
            <a:r>
              <a:rPr lang="en" sz="800" kern="100">
                <a:solidFill>
                  <a:srgbClr val="000000"/>
                </a:solidFill>
                <a:latin typeface="Times New Roman"/>
                <a:ea typeface="Times New Roman" panose="02020603050405020304" pitchFamily="18" charset="0"/>
                <a:cs typeface="Times New Roman"/>
              </a:rPr>
              <a:t>1</a:t>
            </a:r>
            <a:r>
              <a:rPr lang="en" sz="800" kern="100">
                <a:solidFill>
                  <a:srgbClr val="000000"/>
                </a:solidFill>
                <a:effectLst/>
                <a:latin typeface="Times New Roman"/>
                <a:ea typeface="Times New Roman" panose="02020603050405020304" pitchFamily="18" charset="0"/>
                <a:cs typeface="Times New Roman"/>
              </a:rPr>
              <a:t>.</a:t>
            </a:r>
            <a:r>
              <a:rPr lang="en" sz="800" kern="100">
                <a:solidFill>
                  <a:srgbClr val="000000"/>
                </a:solidFill>
                <a:latin typeface="Times New Roman"/>
                <a:ea typeface="Times New Roman" panose="02020603050405020304" pitchFamily="18" charset="0"/>
                <a:cs typeface="Times New Roman"/>
              </a:rPr>
              <a:t>A</a:t>
            </a:r>
            <a:r>
              <a:rPr lang="en" sz="800" kern="100">
                <a:solidFill>
                  <a:srgbClr val="000000"/>
                </a:solidFill>
                <a:effectLst/>
                <a:latin typeface="Times New Roman"/>
                <a:ea typeface="Times New Roman" panose="02020603050405020304" pitchFamily="18" charset="0"/>
                <a:cs typeface="Times New Roman"/>
              </a:rPr>
              <a:t>. - </a:t>
            </a:r>
            <a:r>
              <a:rPr lang="en" sz="800" kern="100">
                <a:solidFill>
                  <a:srgbClr val="000000"/>
                </a:solidFill>
                <a:latin typeface="Times New Roman"/>
                <a:ea typeface="Times New Roman" panose="02020603050405020304" pitchFamily="18" charset="0"/>
                <a:cs typeface="Times New Roman"/>
              </a:rPr>
              <a:t>Interprets </a:t>
            </a:r>
            <a:r>
              <a:rPr lang="en" sz="800" kern="100">
                <a:solidFill>
                  <a:srgbClr val="000000"/>
                </a:solidFill>
                <a:effectLst/>
                <a:latin typeface="Times New Roman"/>
                <a:ea typeface="Times New Roman" panose="02020603050405020304" pitchFamily="18" charset="0"/>
                <a:cs typeface="Times New Roman"/>
              </a:rPr>
              <a:t>and </a:t>
            </a:r>
            <a:r>
              <a:rPr lang="en" sz="800" kern="100">
                <a:solidFill>
                  <a:srgbClr val="000000"/>
                </a:solidFill>
                <a:latin typeface="Times New Roman"/>
                <a:ea typeface="Times New Roman" panose="02020603050405020304" pitchFamily="18" charset="0"/>
                <a:cs typeface="Times New Roman"/>
              </a:rPr>
              <a:t>completes an application for employment or college admission, </a:t>
            </a:r>
            <a:r>
              <a:rPr lang="en" sz="800" kern="100">
                <a:solidFill>
                  <a:srgbClr val="000000"/>
                </a:solidFill>
                <a:effectLst/>
                <a:latin typeface="Times New Roman"/>
                <a:ea typeface="Times New Roman" panose="02020603050405020304" pitchFamily="18" charset="0"/>
                <a:cs typeface="Times New Roman"/>
              </a:rPr>
              <a:t>and </a:t>
            </a:r>
            <a:r>
              <a:rPr lang="en" sz="800" kern="100">
                <a:solidFill>
                  <a:srgbClr val="000000"/>
                </a:solidFill>
                <a:latin typeface="Times New Roman"/>
                <a:ea typeface="Times New Roman" panose="02020603050405020304" pitchFamily="18" charset="0"/>
                <a:cs typeface="Times New Roman"/>
              </a:rPr>
              <a:t>summarizes features of workplace or technical documents</a:t>
            </a:r>
            <a:r>
              <a:rPr lang="en" sz="800" kern="100">
                <a:solidFill>
                  <a:srgbClr val="000000"/>
                </a:solidFill>
                <a:effectLst/>
                <a:latin typeface="Times New Roman"/>
                <a:ea typeface="Times New Roman" panose="02020603050405020304" pitchFamily="18" charset="0"/>
                <a:cs typeface="Times New Roman"/>
              </a:rPr>
              <a:t>.</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a:t>
            </a:r>
            <a:r>
              <a:rPr lang="en" sz="800" kern="100">
                <a:solidFill>
                  <a:srgbClr val="000000"/>
                </a:solidFill>
                <a:latin typeface="Times New Roman"/>
                <a:ea typeface="Times New Roman" panose="02020603050405020304" pitchFamily="18" charset="0"/>
                <a:cs typeface="Times New Roman"/>
              </a:rPr>
              <a:t>RI</a:t>
            </a:r>
            <a:r>
              <a:rPr lang="en" sz="800" kern="100">
                <a:solidFill>
                  <a:srgbClr val="000000"/>
                </a:solidFill>
                <a:effectLst/>
                <a:latin typeface="Times New Roman"/>
                <a:ea typeface="Times New Roman" panose="02020603050405020304" pitchFamily="18" charset="0"/>
                <a:cs typeface="Times New Roman"/>
              </a:rPr>
              <a:t>.2.</a:t>
            </a:r>
            <a:r>
              <a:rPr lang="en" sz="800" kern="100">
                <a:solidFill>
                  <a:srgbClr val="000000"/>
                </a:solidFill>
                <a:latin typeface="Times New Roman"/>
                <a:ea typeface="Times New Roman" panose="02020603050405020304" pitchFamily="18" charset="0"/>
                <a:cs typeface="Times New Roman"/>
              </a:rPr>
              <a:t>B</a:t>
            </a:r>
            <a:r>
              <a:rPr lang="en" sz="800" kern="100">
                <a:solidFill>
                  <a:srgbClr val="000000"/>
                </a:solidFill>
                <a:effectLst/>
                <a:latin typeface="Times New Roman"/>
                <a:ea typeface="Times New Roman" panose="02020603050405020304" pitchFamily="18" charset="0"/>
                <a:cs typeface="Times New Roman"/>
              </a:rPr>
              <a:t>. - </a:t>
            </a:r>
            <a:r>
              <a:rPr lang="en" sz="800" kern="100">
                <a:solidFill>
                  <a:srgbClr val="000000"/>
                </a:solidFill>
                <a:latin typeface="Times New Roman"/>
                <a:ea typeface="Times New Roman" panose="02020603050405020304" pitchFamily="18" charset="0"/>
                <a:cs typeface="Times New Roman"/>
              </a:rPr>
              <a:t>Analyzes </a:t>
            </a:r>
            <a:r>
              <a:rPr lang="en" sz="800" kern="100">
                <a:solidFill>
                  <a:srgbClr val="000000"/>
                </a:solidFill>
                <a:effectLst/>
                <a:latin typeface="Times New Roman"/>
                <a:ea typeface="Times New Roman" panose="02020603050405020304" pitchFamily="18" charset="0"/>
                <a:cs typeface="Times New Roman"/>
              </a:rPr>
              <a:t>the </a:t>
            </a:r>
            <a:r>
              <a:rPr lang="en" sz="800" kern="100">
                <a:solidFill>
                  <a:srgbClr val="000000"/>
                </a:solidFill>
                <a:latin typeface="Times New Roman"/>
                <a:ea typeface="Times New Roman" panose="02020603050405020304" pitchFamily="18" charset="0"/>
                <a:cs typeface="Times New Roman"/>
              </a:rPr>
              <a:t>impact </a:t>
            </a:r>
            <a:r>
              <a:rPr lang="en" sz="800" kern="100">
                <a:solidFill>
                  <a:srgbClr val="000000"/>
                </a:solidFill>
                <a:effectLst/>
                <a:latin typeface="Times New Roman"/>
                <a:ea typeface="Times New Roman" panose="02020603050405020304" pitchFamily="18" charset="0"/>
                <a:cs typeface="Times New Roman"/>
              </a:rPr>
              <a:t>of </a:t>
            </a:r>
            <a:r>
              <a:rPr lang="en" sz="800" kern="100">
                <a:solidFill>
                  <a:srgbClr val="000000"/>
                </a:solidFill>
                <a:latin typeface="Times New Roman"/>
                <a:ea typeface="Times New Roman" panose="02020603050405020304" pitchFamily="18" charset="0"/>
                <a:cs typeface="Times New Roman"/>
              </a:rPr>
              <a:t>specific word choices on meaning</a:t>
            </a:r>
            <a:r>
              <a:rPr lang="en" sz="800" kern="100">
                <a:solidFill>
                  <a:srgbClr val="000000"/>
                </a:solidFill>
                <a:effectLst/>
                <a:latin typeface="Times New Roman"/>
                <a:ea typeface="Times New Roman" panose="02020603050405020304" pitchFamily="18" charset="0"/>
                <a:cs typeface="Times New Roman"/>
              </a:rPr>
              <a:t>, </a:t>
            </a:r>
            <a:r>
              <a:rPr lang="en" sz="800" kern="100">
                <a:solidFill>
                  <a:srgbClr val="000000"/>
                </a:solidFill>
                <a:latin typeface="Times New Roman"/>
                <a:ea typeface="Times New Roman" panose="02020603050405020304" pitchFamily="18" charset="0"/>
                <a:cs typeface="Times New Roman"/>
              </a:rPr>
              <a:t>author’s attitude toward a subject</a:t>
            </a:r>
            <a:r>
              <a:rPr lang="en" sz="800" kern="100">
                <a:solidFill>
                  <a:srgbClr val="000000"/>
                </a:solidFill>
                <a:effectLst/>
                <a:latin typeface="Times New Roman"/>
                <a:ea typeface="Times New Roman" panose="02020603050405020304" pitchFamily="18" charset="0"/>
                <a:cs typeface="Times New Roman"/>
              </a:rPr>
              <a:t>, and </a:t>
            </a:r>
            <a:r>
              <a:rPr lang="en" sz="800" kern="100">
                <a:solidFill>
                  <a:srgbClr val="000000"/>
                </a:solidFill>
                <a:latin typeface="Times New Roman"/>
                <a:ea typeface="Times New Roman" panose="02020603050405020304" pitchFamily="18" charset="0"/>
                <a:cs typeface="Times New Roman"/>
              </a:rPr>
              <a:t>mood.</a:t>
            </a:r>
            <a:r>
              <a:rPr lang="en-US" sz="800" kern="100">
                <a:solidFill>
                  <a:srgbClr val="000000"/>
                </a:solidFill>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12.W.1.B.iii. - Creates technical </a:t>
            </a:r>
            <a:r>
              <a:rPr lang="en" sz="800" kern="100">
                <a:solidFill>
                  <a:srgbClr val="000000"/>
                </a:solidFill>
                <a:effectLst/>
                <a:latin typeface="Times New Roman"/>
                <a:ea typeface="Times New Roman" panose="02020603050405020304" pitchFamily="18" charset="0"/>
                <a:cs typeface="Times New Roman"/>
              </a:rPr>
              <a:t>writing</a:t>
            </a:r>
            <a:r>
              <a:rPr lang="en" sz="800" kern="100">
                <a:solidFill>
                  <a:srgbClr val="000000"/>
                </a:solidFill>
                <a:latin typeface="Times New Roman"/>
                <a:ea typeface="Times New Roman" panose="02020603050405020304" pitchFamily="18" charset="0"/>
                <a:cs typeface="Times New Roman"/>
              </a:rPr>
              <a:t> for specific audiences and purposes</a:t>
            </a:r>
            <a:r>
              <a:rPr lang="en" sz="800" kern="100">
                <a:solidFill>
                  <a:srgbClr val="000000"/>
                </a:solidFill>
                <a:effectLst/>
                <a:latin typeface="Times New Roman"/>
                <a:ea typeface="Times New Roman" panose="02020603050405020304" pitchFamily="18" charset="0"/>
                <a:cs typeface="Times New Roman"/>
              </a:rPr>
              <a:t>.</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lvl="0" indent="-171450">
              <a:spcBef>
                <a:spcPts val="0"/>
              </a:spcBef>
              <a:spcAft>
                <a:spcPts val="0"/>
              </a:spcAft>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.LU.2.</a:t>
            </a:r>
            <a:r>
              <a:rPr lang="en" sz="800" kern="100">
                <a:solidFill>
                  <a:srgbClr val="000000"/>
                </a:solidFill>
                <a:latin typeface="Times New Roman"/>
                <a:ea typeface="Times New Roman" panose="02020603050405020304" pitchFamily="18" charset="0"/>
                <a:cs typeface="Times New Roman"/>
              </a:rPr>
              <a:t>B</a:t>
            </a:r>
            <a:r>
              <a:rPr lang="en" sz="800" kern="100">
                <a:solidFill>
                  <a:srgbClr val="000000"/>
                </a:solidFill>
                <a:effectLst/>
                <a:latin typeface="Times New Roman"/>
                <a:ea typeface="Times New Roman" panose="02020603050405020304" pitchFamily="18" charset="0"/>
                <a:cs typeface="Times New Roman"/>
              </a:rPr>
              <a:t>. - Spells correctly, using reference materials as needed.</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.C.1.</a:t>
            </a:r>
            <a:r>
              <a:rPr lang="en" sz="800" kern="100">
                <a:solidFill>
                  <a:srgbClr val="000000"/>
                </a:solidFill>
                <a:latin typeface="Times New Roman"/>
                <a:ea typeface="Times New Roman" panose="02020603050405020304" pitchFamily="18" charset="0"/>
                <a:cs typeface="Times New Roman"/>
              </a:rPr>
              <a:t>A.iii</a:t>
            </a:r>
            <a:r>
              <a:rPr lang="en" sz="800" kern="100">
                <a:solidFill>
                  <a:srgbClr val="000000"/>
                </a:solidFill>
                <a:effectLst/>
                <a:latin typeface="Times New Roman"/>
                <a:ea typeface="Times New Roman" panose="02020603050405020304" pitchFamily="18" charset="0"/>
                <a:cs typeface="Times New Roman"/>
              </a:rPr>
              <a:t>. - </a:t>
            </a:r>
            <a:r>
              <a:rPr lang="en" sz="800" kern="100">
                <a:solidFill>
                  <a:srgbClr val="000000"/>
                </a:solidFill>
                <a:latin typeface="Times New Roman"/>
                <a:ea typeface="Times New Roman" panose="02020603050405020304" pitchFamily="18" charset="0"/>
                <a:cs typeface="Times New Roman"/>
              </a:rPr>
              <a:t>Summarizes points of agreement </a:t>
            </a:r>
            <a:r>
              <a:rPr lang="en" sz="800" kern="100">
                <a:solidFill>
                  <a:srgbClr val="000000"/>
                </a:solidFill>
                <a:effectLst/>
                <a:latin typeface="Times New Roman"/>
                <a:ea typeface="Times New Roman" panose="02020603050405020304" pitchFamily="18" charset="0"/>
                <a:cs typeface="Times New Roman"/>
              </a:rPr>
              <a:t>and </a:t>
            </a:r>
            <a:r>
              <a:rPr lang="en" sz="800" kern="100">
                <a:solidFill>
                  <a:srgbClr val="000000"/>
                </a:solidFill>
                <a:latin typeface="Times New Roman"/>
                <a:ea typeface="Times New Roman" panose="02020603050405020304" pitchFamily="18" charset="0"/>
                <a:cs typeface="Times New Roman"/>
              </a:rPr>
              <a:t>disagreement</a:t>
            </a:r>
            <a:r>
              <a:rPr lang="en" sz="800" kern="100">
                <a:solidFill>
                  <a:srgbClr val="000000"/>
                </a:solidFill>
                <a:effectLst/>
                <a:latin typeface="Times New Roman"/>
                <a:ea typeface="Times New Roman" panose="02020603050405020304" pitchFamily="18" charset="0"/>
                <a:cs typeface="Times New Roman"/>
              </a:rPr>
              <a:t>. </a:t>
            </a:r>
            <a:r>
              <a:rPr lang="en-US" sz="800" kern="100">
                <a:solidFill>
                  <a:srgbClr val="000000"/>
                </a:solidFill>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.C.1.</a:t>
            </a:r>
            <a:r>
              <a:rPr lang="en" sz="800" kern="100">
                <a:solidFill>
                  <a:srgbClr val="000000"/>
                </a:solidFill>
                <a:latin typeface="Times New Roman"/>
                <a:ea typeface="Times New Roman" panose="02020603050405020304" pitchFamily="18" charset="0"/>
                <a:cs typeface="Times New Roman"/>
              </a:rPr>
              <a:t>A.</a:t>
            </a:r>
            <a:r>
              <a:rPr lang="en" sz="800" kern="100">
                <a:solidFill>
                  <a:srgbClr val="000000"/>
                </a:solidFill>
                <a:effectLst/>
                <a:latin typeface="Times New Roman"/>
                <a:ea typeface="Times New Roman" panose="02020603050405020304" pitchFamily="18" charset="0"/>
                <a:cs typeface="Times New Roman"/>
              </a:rPr>
              <a:t>vi. - </a:t>
            </a:r>
            <a:r>
              <a:rPr lang="en" sz="800" kern="100">
                <a:solidFill>
                  <a:srgbClr val="000000"/>
                </a:solidFill>
                <a:latin typeface="Times New Roman"/>
                <a:ea typeface="Times New Roman" panose="02020603050405020304" pitchFamily="18" charset="0"/>
                <a:cs typeface="Times New Roman"/>
              </a:rPr>
              <a:t>Evaluates </a:t>
            </a:r>
            <a:r>
              <a:rPr lang="en" sz="800" kern="100">
                <a:solidFill>
                  <a:srgbClr val="000000"/>
                </a:solidFill>
                <a:effectLst/>
                <a:latin typeface="Times New Roman"/>
                <a:ea typeface="Times New Roman" panose="02020603050405020304" pitchFamily="18" charset="0"/>
                <a:cs typeface="Times New Roman"/>
              </a:rPr>
              <a:t>one’s own role in the group process in </a:t>
            </a:r>
            <a:r>
              <a:rPr lang="en" sz="800" kern="100">
                <a:solidFill>
                  <a:srgbClr val="000000"/>
                </a:solidFill>
                <a:latin typeface="Times New Roman"/>
                <a:ea typeface="Times New Roman" panose="02020603050405020304" pitchFamily="18" charset="0"/>
                <a:cs typeface="Times New Roman"/>
              </a:rPr>
              <a:t>small group </a:t>
            </a:r>
            <a:r>
              <a:rPr lang="en" sz="800" kern="100">
                <a:solidFill>
                  <a:srgbClr val="000000"/>
                </a:solidFill>
                <a:effectLst/>
                <a:latin typeface="Times New Roman"/>
                <a:ea typeface="Times New Roman" panose="02020603050405020304" pitchFamily="18" charset="0"/>
                <a:cs typeface="Times New Roman"/>
              </a:rPr>
              <a:t>activities.</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12.C.2.A.2.i. - Chooses appropriate language, vocabulary, and tone for the specific topic, purpose, context, and audience when speaking and writing.</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12.C.2.A.2.v. - Monitors the audience engagement effectively and adjusts the delivery accordingly.</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12.C.2.B. - Memorizes and recites an excerpt or monologue from a dramatic work portraying the emotions and motivations of the character through voice and body language that reflects the appropriate tone and voice for the selection.</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12.C.3.B. - Examines claims, arguments, ideas, and personal bias in multimodal sources and evaluate their reliability and bias.</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12.C.3.D. - Organizes information to create media messages with visual, audio, and graphic components that create meaning.</a:t>
            </a:r>
            <a:r>
              <a:rPr lang="en-US" sz="800" kern="100">
                <a:solidFill>
                  <a:srgbClr val="000000"/>
                </a:solidFill>
                <a:latin typeface="Times New Roman"/>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cs typeface="Times New Roman"/>
              </a:rPr>
              <a:t>12.C.4.C. - Analyzes and evaluates how media uses symbolism, imagery, metaphor, and bias that can impact the message.</a:t>
            </a:r>
            <a:r>
              <a:rPr lang="en-US" sz="800" kern="100">
                <a:solidFill>
                  <a:srgbClr val="000000"/>
                </a:solidFill>
                <a:latin typeface="Times New Roman"/>
                <a:cs typeface="Times New Roman"/>
              </a:rPr>
              <a:t> </a:t>
            </a:r>
            <a:endParaRPr lang="en-US" sz="800">
              <a:cs typeface="Calibri"/>
            </a:endParaRPr>
          </a:p>
          <a:p>
            <a:pPr marL="171450" lvl="0" indent="-171450">
              <a:spcBef>
                <a:spcPts val="0"/>
              </a:spcBef>
              <a:spcAft>
                <a:spcPts val="0"/>
              </a:spcAft>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.R.1.A. - Formulates and revises questions about a research topic, broadening or narrowing the inquiry as necessary.</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171450" indent="-171450">
              <a:buSzPts val="1000"/>
              <a:buFont typeface="Arial"/>
              <a:buChar char="•"/>
              <a:tabLst>
                <a:tab pos="457200" algn="l"/>
              </a:tabLst>
            </a:pPr>
            <a:r>
              <a:rPr lang="en" sz="800" kern="100">
                <a:solidFill>
                  <a:srgbClr val="000000"/>
                </a:solidFill>
                <a:latin typeface="Times New Roman"/>
                <a:ea typeface="Times New Roman" panose="02020603050405020304" pitchFamily="18" charset="0"/>
                <a:cs typeface="Times New Roman"/>
              </a:rPr>
              <a:t>12</a:t>
            </a:r>
            <a:r>
              <a:rPr lang="en" sz="800" kern="100">
                <a:solidFill>
                  <a:srgbClr val="000000"/>
                </a:solidFill>
                <a:effectLst/>
                <a:latin typeface="Times New Roman"/>
                <a:ea typeface="Times New Roman" panose="02020603050405020304" pitchFamily="18" charset="0"/>
                <a:cs typeface="Times New Roman"/>
              </a:rPr>
              <a:t>.R.1.E. - Creates research products aligned with grade ten expectations of the reading and writing standards.</a:t>
            </a:r>
            <a:r>
              <a:rPr lang="en-US" sz="800" kern="100">
                <a:solidFill>
                  <a:srgbClr val="000000"/>
                </a:solidFill>
                <a:effectLst/>
                <a:latin typeface="Times New Roman"/>
                <a:ea typeface="Times New Roman" panose="02020603050405020304" pitchFamily="18" charset="0"/>
                <a:cs typeface="Times New Roman"/>
              </a:rPr>
              <a:t> </a:t>
            </a:r>
            <a:endParaRPr lang="en-US" sz="800">
              <a:cs typeface="Calibri"/>
            </a:endParaRPr>
          </a:p>
          <a:p>
            <a:pPr marL="342900" marR="0" lvl="0" indent="-342900">
              <a:lnSpc>
                <a:spcPct val="107000"/>
              </a:lnSpc>
              <a:spcBef>
                <a:spcPts val="0"/>
              </a:spcBef>
              <a:spcAft>
                <a:spcPts val="0"/>
              </a:spcAft>
              <a:buSzPts val="1000"/>
              <a:buFont typeface="Arial" pitchFamily="2" charset="2"/>
              <a:buChar char="•"/>
              <a:tabLst>
                <a:tab pos="457200" algn="l"/>
              </a:tabLst>
            </a:pPr>
            <a:endParaRPr lang="en-US" sz="1050" kern="100">
              <a:solidFill>
                <a:srgbClr val="000000"/>
              </a:solidFill>
              <a:effectLst/>
              <a:latin typeface="Times New Roman"/>
              <a:ea typeface="Calibri" panose="020F0502020204030204" pitchFamily="34" charset="0"/>
              <a:cs typeface="Times New Roman"/>
            </a:endParaRPr>
          </a:p>
          <a:p>
            <a:endParaRPr lang="en-US"/>
          </a:p>
        </p:txBody>
      </p:sp>
      <p:pic>
        <p:nvPicPr>
          <p:cNvPr id="32" name="Picture 31">
            <a:extLst>
              <a:ext uri="{FF2B5EF4-FFF2-40B4-BE49-F238E27FC236}">
                <a16:creationId xmlns:a16="http://schemas.microsoft.com/office/drawing/2014/main" id="{550F7C6B-83DF-0CDA-7BCA-008E78375F45}"/>
              </a:ext>
            </a:extLst>
          </p:cNvPr>
          <p:cNvPicPr>
            <a:picLocks noChangeAspect="1"/>
          </p:cNvPicPr>
          <p:nvPr/>
        </p:nvPicPr>
        <p:blipFill>
          <a:blip r:embed="rId6"/>
          <a:stretch>
            <a:fillRect/>
          </a:stretch>
        </p:blipFill>
        <p:spPr>
          <a:xfrm>
            <a:off x="234334" y="2862757"/>
            <a:ext cx="11698748" cy="616296"/>
          </a:xfrm>
          <a:prstGeom prst="rect">
            <a:avLst/>
          </a:prstGeom>
        </p:spPr>
      </p:pic>
      <p:sp>
        <p:nvSpPr>
          <p:cNvPr id="13" name="Rectangle: Rounded Corners 11">
            <a:extLst>
              <a:ext uri="{FF2B5EF4-FFF2-40B4-BE49-F238E27FC236}">
                <a16:creationId xmlns:a16="http://schemas.microsoft.com/office/drawing/2014/main" id="{46903915-1942-D6E3-7BBC-AADF1653AB8E}"/>
              </a:ext>
            </a:extLst>
          </p:cNvPr>
          <p:cNvSpPr/>
          <p:nvPr/>
        </p:nvSpPr>
        <p:spPr>
          <a:xfrm>
            <a:off x="243941" y="2819386"/>
            <a:ext cx="5979408" cy="61260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6">
            <a:extLst>
              <a:ext uri="{FF2B5EF4-FFF2-40B4-BE49-F238E27FC236}">
                <a16:creationId xmlns:a16="http://schemas.microsoft.com/office/drawing/2014/main" id="{4DBB5DD1-C1B3-957F-62F4-EBBB706FFD6B}"/>
              </a:ext>
            </a:extLst>
          </p:cNvPr>
          <p:cNvSpPr/>
          <p:nvPr/>
        </p:nvSpPr>
        <p:spPr>
          <a:xfrm>
            <a:off x="6230775" y="2811955"/>
            <a:ext cx="5679454" cy="628226"/>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0074CB-116F-F904-2DF3-2C7ABD9A5D5E}"/>
              </a:ext>
            </a:extLst>
          </p:cNvPr>
          <p:cNvPicPr>
            <a:picLocks noChangeAspect="1"/>
          </p:cNvPicPr>
          <p:nvPr/>
        </p:nvPicPr>
        <p:blipFill>
          <a:blip r:embed="rId7"/>
          <a:stretch>
            <a:fillRect/>
          </a:stretch>
        </p:blipFill>
        <p:spPr>
          <a:xfrm>
            <a:off x="1025237" y="637309"/>
            <a:ext cx="3532908" cy="1690254"/>
          </a:xfrm>
          <a:prstGeom prst="rect">
            <a:avLst/>
          </a:prstGeom>
        </p:spPr>
      </p:pic>
      <p:sp>
        <p:nvSpPr>
          <p:cNvPr id="15" name="Rectangle: Rounded Corners 14">
            <a:extLst>
              <a:ext uri="{FF2B5EF4-FFF2-40B4-BE49-F238E27FC236}">
                <a16:creationId xmlns:a16="http://schemas.microsoft.com/office/drawing/2014/main" id="{4D84F721-ACCF-72ED-315D-25757E0CDC1F}"/>
              </a:ext>
            </a:extLst>
          </p:cNvPr>
          <p:cNvSpPr/>
          <p:nvPr/>
        </p:nvSpPr>
        <p:spPr>
          <a:xfrm>
            <a:off x="892967" y="534555"/>
            <a:ext cx="3688280" cy="2102919"/>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A3DAA10-59DB-8EF0-EF8F-8A169F4B2BDD}"/>
              </a:ext>
            </a:extLst>
          </p:cNvPr>
          <p:cNvPicPr>
            <a:picLocks noChangeAspect="1"/>
          </p:cNvPicPr>
          <p:nvPr/>
        </p:nvPicPr>
        <p:blipFill>
          <a:blip r:embed="rId8"/>
          <a:stretch>
            <a:fillRect/>
          </a:stretch>
        </p:blipFill>
        <p:spPr>
          <a:xfrm>
            <a:off x="6832703" y="578868"/>
            <a:ext cx="4439263" cy="2070394"/>
          </a:xfrm>
          <a:prstGeom prst="rect">
            <a:avLst/>
          </a:prstGeom>
        </p:spPr>
      </p:pic>
      <p:sp>
        <p:nvSpPr>
          <p:cNvPr id="19" name="Rectangle: Rounded Corners 18">
            <a:extLst>
              <a:ext uri="{FF2B5EF4-FFF2-40B4-BE49-F238E27FC236}">
                <a16:creationId xmlns:a16="http://schemas.microsoft.com/office/drawing/2014/main" id="{83E717F9-8910-3EF1-5A6D-CFE024ED8903}"/>
              </a:ext>
            </a:extLst>
          </p:cNvPr>
          <p:cNvSpPr/>
          <p:nvPr/>
        </p:nvSpPr>
        <p:spPr>
          <a:xfrm>
            <a:off x="7101376" y="521592"/>
            <a:ext cx="776106" cy="293071"/>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Recording Apr 29, 2024 at 4:32:49 PM">
            <a:hlinkClick r:id="" action="ppaction://media"/>
            <a:extLst>
              <a:ext uri="{FF2B5EF4-FFF2-40B4-BE49-F238E27FC236}">
                <a16:creationId xmlns:a16="http://schemas.microsoft.com/office/drawing/2014/main" id="{CA9D24F2-9B8A-E04F-5916-BA268B172B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512" y="6045200"/>
            <a:ext cx="812800" cy="812800"/>
          </a:xfrm>
          <a:prstGeom prst="rect">
            <a:avLst/>
          </a:prstGeom>
        </p:spPr>
      </p:pic>
    </p:spTree>
    <p:extLst>
      <p:ext uri="{BB962C8B-B14F-4D97-AF65-F5344CB8AC3E}">
        <p14:creationId xmlns:p14="http://schemas.microsoft.com/office/powerpoint/2010/main" val="7488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36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5"/>
                </p:tgtEl>
              </p:cMediaNode>
            </p:audio>
          </p:childTnLst>
        </p:cTn>
      </p:par>
    </p:tnLst>
    <p:bldLst>
      <p:bldP spid="17" grpId="0" animBg="1"/>
      <p:bldP spid="12" grpId="0" animBg="1"/>
      <p:bldP spid="20" grpId="0" animBg="1"/>
      <p:bldP spid="22" grpId="0" animBg="1"/>
      <p:bldP spid="13" grpId="0" animBg="1"/>
      <p:bldP spid="16" grpId="0" animBg="1"/>
      <p:bldP spid="15" grpId="0" animBg="1"/>
      <p:bldP spid="19" grpId="0" animBg="1"/>
    </p:bldLst>
  </p:timing>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VDOE-New">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E509374DB4B94684EA099F518C7A22" ma:contentTypeVersion="6" ma:contentTypeDescription="Create a new document." ma:contentTypeScope="" ma:versionID="1b2450cc473d0476b24fb6049eee21c6">
  <xsd:schema xmlns:xsd="http://www.w3.org/2001/XMLSchema" xmlns:xs="http://www.w3.org/2001/XMLSchema" xmlns:p="http://schemas.microsoft.com/office/2006/metadata/properties" xmlns:ns2="7ec0be3f-b236-462b-b68d-55bfdf8517bd" xmlns:ns3="8410143b-9028-478f-a589-cc2730675668" targetNamespace="http://schemas.microsoft.com/office/2006/metadata/properties" ma:root="true" ma:fieldsID="3e9485a91bea5a1087f04145a65b8a39" ns2:_="" ns3:_="">
    <xsd:import namespace="7ec0be3f-b236-462b-b68d-55bfdf8517bd"/>
    <xsd:import namespace="8410143b-9028-478f-a589-cc27306756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0be3f-b236-462b-b68d-55bfdf8517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10143b-9028-478f-a589-cc273067566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5B48E9-E29E-4D7D-9C4B-96E6CFDA49E8}">
  <ds:schemaRefs>
    <ds:schemaRef ds:uri="7ec0be3f-b236-462b-b68d-55bfdf8517bd"/>
    <ds:schemaRef ds:uri="8410143b-9028-478f-a589-cc2730675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0567865-89AF-4004-B892-E11EA4D1D5A8}">
  <ds:schemaRefs>
    <ds:schemaRef ds:uri="http://schemas.microsoft.com/sharepoint/v3/contenttype/forms"/>
  </ds:schemaRefs>
</ds:datastoreItem>
</file>

<file path=customXml/itemProps3.xml><?xml version="1.0" encoding="utf-8"?>
<ds:datastoreItem xmlns:ds="http://schemas.openxmlformats.org/officeDocument/2006/customXml" ds:itemID="{91CC1A00-51CB-4C02-A37B-97764AE20E7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14010</Words>
  <Application>Microsoft Office PowerPoint</Application>
  <PresentationFormat>Widescreen</PresentationFormat>
  <Paragraphs>1121</Paragraphs>
  <Slides>46</Slides>
  <Notes>46</Notes>
  <HiddenSlides>0</HiddenSlides>
  <MMClips>46</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2024 English Standards of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Foundations for Reading</vt:lpstr>
      <vt:lpstr>PowerPoint Presentation</vt:lpstr>
      <vt:lpstr>Developing Skilled Readers and Building Reading Stamina</vt:lpstr>
      <vt:lpstr>PowerPoint Presentation</vt:lpstr>
      <vt:lpstr>PowerPoint Presentation</vt:lpstr>
      <vt:lpstr>Reading and Vocabulary </vt:lpstr>
      <vt:lpstr>PowerPoint Presentation</vt:lpstr>
      <vt:lpstr>Reading Literary Text</vt:lpstr>
      <vt:lpstr>PowerPoint Presentation</vt:lpstr>
      <vt:lpstr>PowerPoint Presentation</vt:lpstr>
      <vt:lpstr>PowerPoint Presentation</vt:lpstr>
      <vt:lpstr>Reading Informational Text</vt:lpstr>
      <vt:lpstr>PowerPoint Presentation</vt:lpstr>
      <vt:lpstr>PowerPoint Presentation</vt:lpstr>
      <vt:lpstr>PowerPoint Presentation</vt:lpstr>
      <vt:lpstr>Foundations for Writing </vt:lpstr>
      <vt:lpstr>PowerPoint Presentation</vt:lpstr>
      <vt:lpstr>Writing </vt:lpstr>
      <vt:lpstr>PowerPoint Presentation</vt:lpstr>
      <vt:lpstr>PowerPoint Presentation</vt:lpstr>
      <vt:lpstr>PowerPoint Presentation</vt:lpstr>
      <vt:lpstr>PowerPoint Presentation</vt:lpstr>
      <vt:lpstr>PowerPoint Presentation</vt:lpstr>
      <vt:lpstr>PowerPoint Presentation</vt:lpstr>
      <vt:lpstr>Language Usage </vt:lpstr>
      <vt:lpstr>PowerPoint Presentation</vt:lpstr>
      <vt:lpstr>PowerPoint Presentation</vt:lpstr>
      <vt:lpstr>Communications and Multimodal Literacies</vt:lpstr>
      <vt:lpstr>PowerPoint Presentation</vt:lpstr>
      <vt:lpstr>PowerPoint Presentation</vt:lpstr>
      <vt:lpstr>PowerPoint Presentation</vt:lpstr>
      <vt:lpstr>PowerPoint Presentation</vt:lpstr>
      <vt:lpstr>Research </vt:lpstr>
      <vt:lpstr>PowerPoint Presentation</vt:lpstr>
      <vt:lpstr>PowerPoint Presentation</vt:lpstr>
      <vt:lpstr>PowerPoint Presentation</vt:lpstr>
      <vt:lpstr>Questions?   Reach out to the VDOE English Team  VDOE.English@doe.virginia.gov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Microsoft Office User</cp:lastModifiedBy>
  <cp:revision>80</cp:revision>
  <dcterms:created xsi:type="dcterms:W3CDTF">2022-07-20T12:39:39Z</dcterms:created>
  <dcterms:modified xsi:type="dcterms:W3CDTF">2024-04-30T10:33:33Z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0x01010023E509374DB4B94684EA099F518C7A22</vt:lpwstr>
  </property>
</Properties>
</file>