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1.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Lst>
  <p:notesMasterIdLst>
    <p:notesMasterId r:id="rId47"/>
  </p:notesMasterIdLst>
  <p:sldIdLst>
    <p:sldId id="256" r:id="rId5"/>
    <p:sldId id="258" r:id="rId6"/>
    <p:sldId id="267" r:id="rId7"/>
    <p:sldId id="268" r:id="rId8"/>
    <p:sldId id="269" r:id="rId9"/>
    <p:sldId id="270" r:id="rId10"/>
    <p:sldId id="271" r:id="rId11"/>
    <p:sldId id="262" r:id="rId12"/>
    <p:sldId id="304" r:id="rId13"/>
    <p:sldId id="261" r:id="rId14"/>
    <p:sldId id="301" r:id="rId15"/>
    <p:sldId id="260" r:id="rId16"/>
    <p:sldId id="273" r:id="rId17"/>
    <p:sldId id="274" r:id="rId18"/>
    <p:sldId id="275" r:id="rId19"/>
    <p:sldId id="303"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302" r:id="rId36"/>
    <p:sldId id="291" r:id="rId37"/>
    <p:sldId id="292" r:id="rId38"/>
    <p:sldId id="293" r:id="rId39"/>
    <p:sldId id="294" r:id="rId40"/>
    <p:sldId id="295" r:id="rId41"/>
    <p:sldId id="296" r:id="rId42"/>
    <p:sldId id="297" r:id="rId43"/>
    <p:sldId id="298" r:id="rId44"/>
    <p:sldId id="300" r:id="rId45"/>
    <p:sldId id="265"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2E6D31D-34CB-E76C-6992-197EFCB7396E}" name="Frackelton, Ellen (DOE)" initials="FE(" userId="S::Ellen.Frackelton@doe.virginia.gov::18d74b77-166e-4597-94f9-5109299f7834" providerId="AD"/>
  <p188:author id="{FE3DFA24-29AC-A331-1293-AF21327FCE4B}" name="Frackelton, Ellen (DOE)" initials="F(" userId="S::ellen.frackelton@doe.virginia.gov::18d74b77-166e-4597-94f9-5109299f7834" providerId="AD"/>
  <p188:author id="{DED790AF-8B50-A1A6-678F-FDCFBBEBD1D5}" name="tamara.williams@wm.edu" initials="ta" userId="S::urn:spo:guest#tamara.williams@wm.edu::"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E5B91"/>
    <a:srgbClr val="1A4480"/>
    <a:srgbClr val="55555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6294978-2EF5-9BD2-0857-A9643FDD6903}" v="1" dt="2024-05-24T11:52:51.54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76054"/>
  </p:normalViewPr>
  <p:slideViewPr>
    <p:cSldViewPr snapToGrid="0">
      <p:cViewPr varScale="1">
        <p:scale>
          <a:sx n="91" d="100"/>
          <a:sy n="91" d="100"/>
        </p:scale>
        <p:origin x="616" y="18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microsoft.com/office/2015/10/relationships/revisionInfo" Target="revisionInfo.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amara.williams@wm.edu" userId="S::urn:spo:guest#tamara.williams@wm.edu::" providerId="AD" clId="Web-{42D958D8-A5DC-E117-DCAD-9ACE24231DA7}"/>
    <pc:docChg chg="mod">
      <pc:chgData name="tamara.williams@wm.edu" userId="S::urn:spo:guest#tamara.williams@wm.edu::" providerId="AD" clId="Web-{42D958D8-A5DC-E117-DCAD-9ACE24231DA7}" dt="2024-04-29T17:24:56.343" v="1"/>
      <pc:docMkLst>
        <pc:docMk/>
      </pc:docMkLst>
      <pc:sldChg chg="modCm">
        <pc:chgData name="tamara.williams@wm.edu" userId="S::urn:spo:guest#tamara.williams@wm.edu::" providerId="AD" clId="Web-{42D958D8-A5DC-E117-DCAD-9ACE24231DA7}" dt="2024-04-29T17:24:56.343" v="1"/>
        <pc:sldMkLst>
          <pc:docMk/>
          <pc:sldMk cId="2350279798" sldId="283"/>
        </pc:sldMkLst>
        <pc:extLst>
          <p:ext xmlns:p="http://schemas.openxmlformats.org/presentationml/2006/main" uri="{D6D511B9-2390-475A-947B-AFAB55BFBCF1}">
            <pc226:cmChg xmlns:pc226="http://schemas.microsoft.com/office/powerpoint/2022/06/main/command" chg="">
              <pc226:chgData name="tamara.williams@wm.edu" userId="S::urn:spo:guest#tamara.williams@wm.edu::" providerId="AD" clId="Web-{42D958D8-A5DC-E117-DCAD-9ACE24231DA7}" dt="2024-04-29T17:24:56.343" v="1"/>
              <pc2:cmMkLst xmlns:pc2="http://schemas.microsoft.com/office/powerpoint/2019/9/main/command">
                <pc:docMk/>
                <pc:sldMk cId="2350279798" sldId="283"/>
                <pc2:cmMk id="{85910820-133A-4DE2-891A-62D03C4E24A4}"/>
              </pc2:cmMkLst>
              <pc226:cmRplyChg chg="add">
                <pc226:chgData name="tamara.williams@wm.edu" userId="S::urn:spo:guest#tamara.williams@wm.edu::" providerId="AD" clId="Web-{42D958D8-A5DC-E117-DCAD-9ACE24231DA7}" dt="2024-04-29T17:24:56.343" v="1"/>
                <pc2:cmRplyMkLst xmlns:pc2="http://schemas.microsoft.com/office/powerpoint/2019/9/main/command">
                  <pc:docMk/>
                  <pc:sldMk cId="2350279798" sldId="283"/>
                  <pc2:cmMk id="{85910820-133A-4DE2-891A-62D03C4E24A4}"/>
                  <pc2:cmRplyMk id="{FEC77621-BBF9-4A7D-9A08-39AABE8A0484}"/>
                </pc2:cmRplyMkLst>
              </pc226:cmRplyChg>
            </pc226:cmChg>
          </p:ext>
        </pc:extLst>
      </pc:sldChg>
    </pc:docChg>
  </pc:docChgLst>
  <pc:docChgLst>
    <pc:chgData name="Frackelton, Ellen (DOE)" userId="S::ellen.frackelton@doe.virginia.gov::18d74b77-166e-4597-94f9-5109299f7834" providerId="AD" clId="Web-{5EAB9A95-8801-D635-49F5-F29465F8B7F6}"/>
    <pc:docChg chg="">
      <pc:chgData name="Frackelton, Ellen (DOE)" userId="S::ellen.frackelton@doe.virginia.gov::18d74b77-166e-4597-94f9-5109299f7834" providerId="AD" clId="Web-{5EAB9A95-8801-D635-49F5-F29465F8B7F6}" dt="2024-05-01T17:21:43.864" v="1"/>
      <pc:docMkLst>
        <pc:docMk/>
      </pc:docMkLst>
      <pc:sldChg chg="delCm modCm">
        <pc:chgData name="Frackelton, Ellen (DOE)" userId="S::ellen.frackelton@doe.virginia.gov::18d74b77-166e-4597-94f9-5109299f7834" providerId="AD" clId="Web-{5EAB9A95-8801-D635-49F5-F29465F8B7F6}" dt="2024-05-01T17:21:43.864" v="1"/>
        <pc:sldMkLst>
          <pc:docMk/>
          <pc:sldMk cId="2350279798" sldId="283"/>
        </pc:sldMkLst>
        <pc:extLst>
          <p:ext xmlns:p="http://schemas.openxmlformats.org/presentationml/2006/main" uri="{D6D511B9-2390-475A-947B-AFAB55BFBCF1}">
            <pc226:cmChg xmlns:pc226="http://schemas.microsoft.com/office/powerpoint/2022/06/main/command" chg="del mod">
              <pc226:chgData name="Frackelton, Ellen (DOE)" userId="S::ellen.frackelton@doe.virginia.gov::18d74b77-166e-4597-94f9-5109299f7834" providerId="AD" clId="Web-{5EAB9A95-8801-D635-49F5-F29465F8B7F6}" dt="2024-05-01T17:21:43.864" v="1"/>
              <pc2:cmMkLst xmlns:pc2="http://schemas.microsoft.com/office/powerpoint/2019/9/main/command">
                <pc:docMk/>
                <pc:sldMk cId="2350279798" sldId="283"/>
                <pc2:cmMk id="{85910820-133A-4DE2-891A-62D03C4E24A4}"/>
              </pc2:cmMkLst>
            </pc226:cmChg>
          </p:ext>
        </pc:extLst>
      </pc:sldChg>
    </pc:docChg>
  </pc:docChgLst>
  <pc:docChgLst>
    <pc:chgData name="Mcmillen, Emily (DOE)" userId="S::emily.mcmillen@doe.virginia.gov::87206365-0237-470f-9f00-e4273e6c1546" providerId="AD" clId="Web-{26294978-2EF5-9BD2-0857-A9643FDD6903}"/>
    <pc:docChg chg="">
      <pc:chgData name="Mcmillen, Emily (DOE)" userId="S::emily.mcmillen@doe.virginia.gov::87206365-0237-470f-9f00-e4273e6c1546" providerId="AD" clId="Web-{26294978-2EF5-9BD2-0857-A9643FDD6903}" dt="2024-05-24T11:52:51.545" v="0"/>
      <pc:docMkLst>
        <pc:docMk/>
      </pc:docMkLst>
      <pc:sldChg chg="delCm">
        <pc:chgData name="Mcmillen, Emily (DOE)" userId="S::emily.mcmillen@doe.virginia.gov::87206365-0237-470f-9f00-e4273e6c1546" providerId="AD" clId="Web-{26294978-2EF5-9BD2-0857-A9643FDD6903}" dt="2024-05-24T11:52:51.545" v="0"/>
        <pc:sldMkLst>
          <pc:docMk/>
          <pc:sldMk cId="48834125" sldId="301"/>
        </pc:sldMkLst>
        <pc:extLst>
          <p:ext xmlns:p="http://schemas.openxmlformats.org/presentationml/2006/main" uri="{D6D511B9-2390-475A-947B-AFAB55BFBCF1}">
            <pc226:cmChg xmlns:pc226="http://schemas.microsoft.com/office/powerpoint/2022/06/main/command" chg="del">
              <pc226:chgData name="Mcmillen, Emily (DOE)" userId="S::emily.mcmillen@doe.virginia.gov::87206365-0237-470f-9f00-e4273e6c1546" providerId="AD" clId="Web-{26294978-2EF5-9BD2-0857-A9643FDD6903}" dt="2024-05-24T11:52:51.545" v="0"/>
              <pc2:cmMkLst xmlns:pc2="http://schemas.microsoft.com/office/powerpoint/2019/9/main/command">
                <pc:docMk/>
                <pc:sldMk cId="48834125" sldId="301"/>
                <pc2:cmMk id="{1E77888A-0F3C-43A1-8561-E5A833CCF33A}"/>
              </pc2:cmMkLst>
            </pc226:cmChg>
          </p:ext>
        </pc:ext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270128E-993C-4902-8012-4837AFDCDFE9}" type="datetimeFigureOut">
              <a:rPr lang="en-US" smtClean="0"/>
              <a:t>5/24/2024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0DDDA28-A9E5-470C-8A90-D17729306CEC}" type="slidenum">
              <a:rPr lang="en-US" smtClean="0"/>
              <a:t>‹#›</a:t>
            </a:fld>
            <a:endParaRPr lang="en-US"/>
          </a:p>
        </p:txBody>
      </p:sp>
    </p:spTree>
    <p:extLst>
      <p:ext uri="{BB962C8B-B14F-4D97-AF65-F5344CB8AC3E}">
        <p14:creationId xmlns:p14="http://schemas.microsoft.com/office/powerpoint/2010/main" val="38347010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Welcome to the Grade 1 Overview of Revisions to the English Standards of Learning from 2017 to 2024.   </a:t>
            </a:r>
          </a:p>
          <a:p>
            <a:endParaRPr lang="en-US">
              <a:cs typeface="+mn-lt"/>
            </a:endParaRPr>
          </a:p>
          <a:p>
            <a:r>
              <a:rPr lang="en-US"/>
              <a:t>It would be helpful to have a copy of the Grade 1 – Crosswalk (Summary of Revisions) and a copy of the 2024 Grade 1 English Standards of Learning for this PowerPoint. </a:t>
            </a:r>
            <a:endParaRPr lang="en-US">
              <a:cs typeface="Calibri" panose="020F0502020204030204"/>
            </a:endParaRPr>
          </a:p>
          <a:p>
            <a:br>
              <a:rPr lang="en-US"/>
            </a:br>
            <a:endParaRPr lang="en-US"/>
          </a:p>
        </p:txBody>
      </p:sp>
      <p:sp>
        <p:nvSpPr>
          <p:cNvPr id="4" name="Slide Number Placeholder 3"/>
          <p:cNvSpPr>
            <a:spLocks noGrp="1"/>
          </p:cNvSpPr>
          <p:nvPr>
            <p:ph type="sldNum" sz="quarter" idx="5"/>
          </p:nvPr>
        </p:nvSpPr>
        <p:spPr/>
        <p:txBody>
          <a:bodyPr/>
          <a:lstStyle/>
          <a:p>
            <a:fld id="{40DDDA28-A9E5-470C-8A90-D17729306CEC}" type="slidenum">
              <a:rPr lang="en-US" smtClean="0"/>
              <a:t>1</a:t>
            </a:fld>
            <a:endParaRPr lang="en-US"/>
          </a:p>
        </p:txBody>
      </p:sp>
    </p:spTree>
    <p:extLst>
      <p:ext uri="{BB962C8B-B14F-4D97-AF65-F5344CB8AC3E}">
        <p14:creationId xmlns:p14="http://schemas.microsoft.com/office/powerpoint/2010/main" val="14712323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Now, we'll dig deeper into the Standards and crosswalk by looking closer at each strand.  Let's start with the Foundations for Reading. </a:t>
            </a:r>
          </a:p>
        </p:txBody>
      </p:sp>
      <p:sp>
        <p:nvSpPr>
          <p:cNvPr id="4" name="Slide Number Placeholder 3"/>
          <p:cNvSpPr>
            <a:spLocks noGrp="1"/>
          </p:cNvSpPr>
          <p:nvPr>
            <p:ph type="sldNum" sz="quarter" idx="5"/>
          </p:nvPr>
        </p:nvSpPr>
        <p:spPr/>
        <p:txBody>
          <a:bodyPr/>
          <a:lstStyle/>
          <a:p>
            <a:fld id="{40DDDA28-A9E5-470C-8A90-D17729306CEC}" type="slidenum">
              <a:rPr lang="en-US" smtClean="0"/>
              <a:t>10</a:t>
            </a:fld>
            <a:endParaRPr lang="en-US"/>
          </a:p>
        </p:txBody>
      </p:sp>
    </p:spTree>
    <p:extLst>
      <p:ext uri="{BB962C8B-B14F-4D97-AF65-F5344CB8AC3E}">
        <p14:creationId xmlns:p14="http://schemas.microsoft.com/office/powerpoint/2010/main" val="18096631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Foundations for Reading 1, focuses Concepts of Print.</a:t>
            </a:r>
            <a:endParaRPr lang="en-US"/>
          </a:p>
          <a:p>
            <a:endParaRPr lang="en-US"/>
          </a:p>
          <a:p>
            <a:r>
              <a:rPr lang="en-US"/>
              <a:t>This sub-strand can now be found in Kindergarten Foundations for reading K.FFR. 1</a:t>
            </a:r>
            <a:endParaRPr lang="en-US">
              <a:cs typeface="Calibri"/>
            </a:endParaRPr>
          </a:p>
          <a:p>
            <a:endParaRPr lang="en-US">
              <a:cs typeface="+mn-lt"/>
            </a:endParaRPr>
          </a:p>
          <a:p>
            <a:endParaRPr lang="en-US">
              <a:cs typeface="+mn-lt"/>
            </a:endParaRPr>
          </a:p>
          <a:p>
            <a:r>
              <a:rPr lang="en-US">
                <a:cs typeface="+mn-lt"/>
              </a:rPr>
              <a:t>(Notes: start with the 2024. then find the corresponding 2017 standard and cut and paste. In the revision section s say increase of rigor.. Or addresses a move of a standard.) Summarizing how it changed.  You can say it offers clarity)</a:t>
            </a:r>
          </a:p>
          <a:p>
            <a:r>
              <a:rPr lang="en-US">
                <a:cs typeface="+mn-lt"/>
              </a:rPr>
              <a:t>Difference in expectations of decoding and encoding for R-Controlled and Vowel teams.</a:t>
            </a:r>
          </a:p>
          <a:p>
            <a:r>
              <a:rPr lang="en-US">
                <a:cs typeface="+mn-lt"/>
              </a:rPr>
              <a:t>Look at slide 22 when you are talking about when strands switch grade levels.</a:t>
            </a:r>
          </a:p>
          <a:p>
            <a:r>
              <a:rPr lang="en-US">
                <a:cs typeface="+mn-lt"/>
              </a:rPr>
              <a:t>Each sub strand gets its own slide</a:t>
            </a:r>
          </a:p>
          <a:p>
            <a:endParaRPr lang="en-US">
              <a:cs typeface="Calibri"/>
            </a:endParaRPr>
          </a:p>
        </p:txBody>
      </p:sp>
      <p:sp>
        <p:nvSpPr>
          <p:cNvPr id="4" name="Slide Number Placeholder 3"/>
          <p:cNvSpPr>
            <a:spLocks noGrp="1"/>
          </p:cNvSpPr>
          <p:nvPr>
            <p:ph type="sldNum" sz="quarter" idx="5"/>
          </p:nvPr>
        </p:nvSpPr>
        <p:spPr/>
        <p:txBody>
          <a:bodyPr/>
          <a:lstStyle/>
          <a:p>
            <a:fld id="{40DDDA28-A9E5-470C-8A90-D17729306CEC}" type="slidenum">
              <a:rPr lang="en-US" smtClean="0"/>
              <a:t>11</a:t>
            </a:fld>
            <a:endParaRPr lang="en-US"/>
          </a:p>
        </p:txBody>
      </p:sp>
    </p:spTree>
    <p:extLst>
      <p:ext uri="{BB962C8B-B14F-4D97-AF65-F5344CB8AC3E}">
        <p14:creationId xmlns:p14="http://schemas.microsoft.com/office/powerpoint/2010/main" val="6611187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Foundations for Reading 2, focuses on phonological and phonemic awareness. </a:t>
            </a:r>
            <a:endParaRPr lang="en-US"/>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The skills that were added reflect current reading research on the phonemic awareness skills that directly relate to reading (decoding) and spelling (encoding). In the 2024 English Standards of Learning, an emphasis was placed on blending and segmenting and isolating phonemes, or individual sounds.  This reflects current science-based reading research and sets the foundation for students to read and spell words. The 2024 English Standards also addresses the complexity of the syllable by specifying how many phonemes a first grader should be able to blend and segment. </a:t>
            </a:r>
            <a:endParaRPr lang="en-US">
              <a:cs typeface="Calibri" panose="020F0502020204030204"/>
            </a:endParaRPr>
          </a:p>
          <a:p>
            <a:r>
              <a:rPr lang="en-US"/>
              <a:t> </a:t>
            </a:r>
            <a:endParaRPr lang="en-US">
              <a:cs typeface="+mn-lt"/>
            </a:endParaRPr>
          </a:p>
          <a:p>
            <a:endParaRPr lang="en-US">
              <a:cs typeface="+mn-lt"/>
            </a:endParaRPr>
          </a:p>
          <a:p>
            <a:r>
              <a:rPr lang="en-US">
                <a:cs typeface="+mn-lt"/>
              </a:rPr>
              <a:t>(Notes: start with the 2024. then find the </a:t>
            </a:r>
            <a:r>
              <a:rPr lang="en-US" err="1">
                <a:cs typeface="+mn-lt"/>
              </a:rPr>
              <a:t>correspoinding</a:t>
            </a:r>
            <a:r>
              <a:rPr lang="en-US">
                <a:cs typeface="+mn-lt"/>
              </a:rPr>
              <a:t> 2017 </a:t>
            </a:r>
            <a:r>
              <a:rPr lang="en-US" err="1">
                <a:cs typeface="+mn-lt"/>
              </a:rPr>
              <a:t>standar</a:t>
            </a:r>
            <a:r>
              <a:rPr lang="en-US">
                <a:cs typeface="+mn-lt"/>
              </a:rPr>
              <a:t> and cut and paste. In the revision section s say increase of rigor.. Or addresses a move of a standard.) Summarizing how it changed.  </a:t>
            </a:r>
            <a:r>
              <a:rPr lang="en-US" err="1">
                <a:cs typeface="+mn-lt"/>
              </a:rPr>
              <a:t>Ou</a:t>
            </a:r>
            <a:r>
              <a:rPr lang="en-US">
                <a:cs typeface="+mn-lt"/>
              </a:rPr>
              <a:t> can say it offers clarity)</a:t>
            </a:r>
          </a:p>
          <a:p>
            <a:r>
              <a:rPr lang="en-US">
                <a:cs typeface="+mn-lt"/>
              </a:rPr>
              <a:t>Difference in expectations of decoding and encoding for R-Controlled and Vowel teams.</a:t>
            </a:r>
          </a:p>
          <a:p>
            <a:r>
              <a:rPr lang="en-US">
                <a:cs typeface="+mn-lt"/>
              </a:rPr>
              <a:t>Look at slide 22 when you are talking about when strands switch grade levels.</a:t>
            </a:r>
          </a:p>
          <a:p>
            <a:r>
              <a:rPr lang="en-US">
                <a:cs typeface="+mn-lt"/>
              </a:rPr>
              <a:t>Each sub strand gets its own slide</a:t>
            </a:r>
          </a:p>
          <a:p>
            <a:endParaRPr lang="en-US">
              <a:cs typeface="Calibri"/>
            </a:endParaRPr>
          </a:p>
        </p:txBody>
      </p:sp>
      <p:sp>
        <p:nvSpPr>
          <p:cNvPr id="4" name="Slide Number Placeholder 3"/>
          <p:cNvSpPr>
            <a:spLocks noGrp="1"/>
          </p:cNvSpPr>
          <p:nvPr>
            <p:ph type="sldNum" sz="quarter" idx="5"/>
          </p:nvPr>
        </p:nvSpPr>
        <p:spPr/>
        <p:txBody>
          <a:bodyPr/>
          <a:lstStyle/>
          <a:p>
            <a:fld id="{40DDDA28-A9E5-470C-8A90-D17729306CEC}" type="slidenum">
              <a:rPr lang="en-US" smtClean="0"/>
              <a:t>12</a:t>
            </a:fld>
            <a:endParaRPr lang="en-US"/>
          </a:p>
        </p:txBody>
      </p:sp>
    </p:spTree>
    <p:extLst>
      <p:ext uri="{BB962C8B-B14F-4D97-AF65-F5344CB8AC3E}">
        <p14:creationId xmlns:p14="http://schemas.microsoft.com/office/powerpoint/2010/main" val="8048734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Foundations for Reading 3, address phonics and word analysis. </a:t>
            </a:r>
          </a:p>
          <a:p>
            <a:endParaRPr lang="en-US">
              <a:cs typeface="+mn-lt"/>
            </a:endParaRPr>
          </a:p>
          <a:p>
            <a:r>
              <a:rPr lang="en-US"/>
              <a:t>The increase in standards was intentional to provide clarity and specificity for the grade level expectations for the application of letter/sound correspondences. The end of year expectation is for first grade students to read words containing common vowel teams and r-controlled vowels.  In addition, first graders will be able to decode multisyllabic words with basic patterns by learning how to break the big word into smaller syllables.</a:t>
            </a:r>
          </a:p>
          <a:p>
            <a:br>
              <a:rPr lang="en-US"/>
            </a:br>
            <a:endParaRPr lang="en-US"/>
          </a:p>
          <a:p>
            <a:br>
              <a:rPr lang="en-US"/>
            </a:br>
            <a:endParaRPr lang="en-US"/>
          </a:p>
        </p:txBody>
      </p:sp>
      <p:sp>
        <p:nvSpPr>
          <p:cNvPr id="4" name="Slide Number Placeholder 3"/>
          <p:cNvSpPr>
            <a:spLocks noGrp="1"/>
          </p:cNvSpPr>
          <p:nvPr>
            <p:ph type="sldNum" sz="quarter" idx="5"/>
          </p:nvPr>
        </p:nvSpPr>
        <p:spPr/>
        <p:txBody>
          <a:bodyPr/>
          <a:lstStyle/>
          <a:p>
            <a:fld id="{40DDDA28-A9E5-470C-8A90-D17729306CEC}" type="slidenum">
              <a:rPr lang="en-US" smtClean="0"/>
              <a:t>13</a:t>
            </a:fld>
            <a:endParaRPr lang="en-US"/>
          </a:p>
        </p:txBody>
      </p:sp>
    </p:spTree>
    <p:extLst>
      <p:ext uri="{BB962C8B-B14F-4D97-AF65-F5344CB8AC3E}">
        <p14:creationId xmlns:p14="http://schemas.microsoft.com/office/powerpoint/2010/main" val="7062181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Now let's look at the new strand, Developing Skilled Readers and Building Reading Stamina. </a:t>
            </a:r>
          </a:p>
        </p:txBody>
      </p:sp>
      <p:sp>
        <p:nvSpPr>
          <p:cNvPr id="4" name="Slide Number Placeholder 3"/>
          <p:cNvSpPr>
            <a:spLocks noGrp="1"/>
          </p:cNvSpPr>
          <p:nvPr>
            <p:ph type="sldNum" sz="quarter" idx="5"/>
          </p:nvPr>
        </p:nvSpPr>
        <p:spPr/>
        <p:txBody>
          <a:bodyPr/>
          <a:lstStyle/>
          <a:p>
            <a:fld id="{40DDDA28-A9E5-470C-8A90-D17729306CEC}" type="slidenum">
              <a:rPr lang="en-US" smtClean="0"/>
              <a:t>14</a:t>
            </a:fld>
            <a:endParaRPr lang="en-US"/>
          </a:p>
        </p:txBody>
      </p:sp>
    </p:spTree>
    <p:extLst>
      <p:ext uri="{BB962C8B-B14F-4D97-AF65-F5344CB8AC3E}">
        <p14:creationId xmlns:p14="http://schemas.microsoft.com/office/powerpoint/2010/main" val="31170325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Strand of Developing Skilled Readers and Building Reading Stamina was added to emphasize the skills and strategies students use every time they engage with text through reading, writing, collaborating, and researching as described in the remaining standards. </a:t>
            </a:r>
            <a:br>
              <a:rPr lang="en-US">
                <a:cs typeface="+mn-lt"/>
              </a:rPr>
            </a:br>
            <a:endParaRPr lang="en-US">
              <a:cs typeface="Calibri"/>
            </a:endParaRPr>
          </a:p>
          <a:p>
            <a:r>
              <a:rPr lang="en-US"/>
              <a:t>In First Grade, the texts that students are expected to read themselves are decodable. The use of decodable texts, allow students to apply the phonics knowledge that they are learning. As the year progress, and as more of the code of English is learned, First Graders are expected to also read less decodable texts or grade level texts  with accuracy, at an appropriate rate and with meaningful expression </a:t>
            </a:r>
            <a:endParaRPr lang="en-US">
              <a:cs typeface="Calibri"/>
            </a:endParaRPr>
          </a:p>
          <a:p>
            <a:endParaRPr lang="en-US"/>
          </a:p>
          <a:p>
            <a:endParaRPr lang="en-US"/>
          </a:p>
          <a:p>
            <a:r>
              <a:rPr lang="en-US"/>
              <a:t>DSR Slide 1 of 2. ADD!!!!!</a:t>
            </a:r>
            <a:br>
              <a:rPr lang="en-US"/>
            </a:br>
            <a:endParaRPr lang="en-US"/>
          </a:p>
          <a:p>
            <a:br>
              <a:rPr lang="en-US"/>
            </a:br>
            <a:endParaRPr lang="en-US"/>
          </a:p>
          <a:p>
            <a:br>
              <a:rPr lang="en-US"/>
            </a:br>
            <a:endParaRPr lang="en-US"/>
          </a:p>
          <a:p>
            <a:br>
              <a:rPr lang="en-US"/>
            </a:br>
            <a:endParaRPr lang="en-US"/>
          </a:p>
        </p:txBody>
      </p:sp>
      <p:sp>
        <p:nvSpPr>
          <p:cNvPr id="4" name="Slide Number Placeholder 3"/>
          <p:cNvSpPr>
            <a:spLocks noGrp="1"/>
          </p:cNvSpPr>
          <p:nvPr>
            <p:ph type="sldNum" sz="quarter" idx="5"/>
          </p:nvPr>
        </p:nvSpPr>
        <p:spPr/>
        <p:txBody>
          <a:bodyPr/>
          <a:lstStyle/>
          <a:p>
            <a:fld id="{40DDDA28-A9E5-470C-8A90-D17729306CEC}" type="slidenum">
              <a:rPr lang="en-US" smtClean="0"/>
              <a:t>15</a:t>
            </a:fld>
            <a:endParaRPr lang="en-US"/>
          </a:p>
        </p:txBody>
      </p:sp>
    </p:spTree>
    <p:extLst>
      <p:ext uri="{BB962C8B-B14F-4D97-AF65-F5344CB8AC3E}">
        <p14:creationId xmlns:p14="http://schemas.microsoft.com/office/powerpoint/2010/main" val="3128791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mn-lt"/>
            </a:endParaRPr>
          </a:p>
          <a:p>
            <a:r>
              <a:rPr lang="en-US"/>
              <a:t>It is important to note that in First Grade DSR C and D are met through content-rich texts that are read aloud to students and with prompting and support from adults and peers.  Research shows that students listening comprehension, builds the foundation for their reading comprehension later on.  It is vital that First Grade students are exposed to content rich text to build purposeful knowledge and vocabulary. </a:t>
            </a:r>
            <a:br>
              <a:rPr lang="en-US">
                <a:cs typeface="+mn-lt"/>
              </a:rPr>
            </a:br>
            <a:endParaRPr lang="en-US">
              <a:cs typeface="Calibri"/>
            </a:endParaRPr>
          </a:p>
          <a:p>
            <a:br>
              <a:rPr lang="en-US"/>
            </a:br>
            <a:endParaRPr lang="en-US"/>
          </a:p>
          <a:p>
            <a:br>
              <a:rPr lang="en-US"/>
            </a:br>
            <a:endParaRPr lang="en-US"/>
          </a:p>
          <a:p>
            <a:br>
              <a:rPr lang="en-US"/>
            </a:br>
            <a:endParaRPr lang="en-US"/>
          </a:p>
          <a:p>
            <a:br>
              <a:rPr lang="en-US"/>
            </a:br>
            <a:endParaRPr lang="en-US"/>
          </a:p>
        </p:txBody>
      </p:sp>
      <p:sp>
        <p:nvSpPr>
          <p:cNvPr id="4" name="Slide Number Placeholder 3"/>
          <p:cNvSpPr>
            <a:spLocks noGrp="1"/>
          </p:cNvSpPr>
          <p:nvPr>
            <p:ph type="sldNum" sz="quarter" idx="5"/>
          </p:nvPr>
        </p:nvSpPr>
        <p:spPr/>
        <p:txBody>
          <a:bodyPr/>
          <a:lstStyle/>
          <a:p>
            <a:fld id="{40DDDA28-A9E5-470C-8A90-D17729306CEC}" type="slidenum">
              <a:rPr lang="en-US" smtClean="0"/>
              <a:t>16</a:t>
            </a:fld>
            <a:endParaRPr lang="en-US"/>
          </a:p>
        </p:txBody>
      </p:sp>
    </p:spTree>
    <p:extLst>
      <p:ext uri="{BB962C8B-B14F-4D97-AF65-F5344CB8AC3E}">
        <p14:creationId xmlns:p14="http://schemas.microsoft.com/office/powerpoint/2010/main" val="4542673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 powerful way to support students' vocabulary development is through reading high quality, content rich texts.  That is why Reading and Vocabulary were combined for this strand. </a:t>
            </a:r>
          </a:p>
        </p:txBody>
      </p:sp>
      <p:sp>
        <p:nvSpPr>
          <p:cNvPr id="4" name="Slide Number Placeholder 3"/>
          <p:cNvSpPr>
            <a:spLocks noGrp="1"/>
          </p:cNvSpPr>
          <p:nvPr>
            <p:ph type="sldNum" sz="quarter" idx="5"/>
          </p:nvPr>
        </p:nvSpPr>
        <p:spPr/>
        <p:txBody>
          <a:bodyPr/>
          <a:lstStyle/>
          <a:p>
            <a:fld id="{40DDDA28-A9E5-470C-8A90-D17729306CEC}" type="slidenum">
              <a:rPr lang="en-US" smtClean="0"/>
              <a:t>17</a:t>
            </a:fld>
            <a:endParaRPr lang="en-US"/>
          </a:p>
        </p:txBody>
      </p:sp>
    </p:spTree>
    <p:extLst>
      <p:ext uri="{BB962C8B-B14F-4D97-AF65-F5344CB8AC3E}">
        <p14:creationId xmlns:p14="http://schemas.microsoft.com/office/powerpoint/2010/main" val="1774674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focus for First Grade Reading and Vocabulary 1, is for students to systematically build vocabulary from listening to texts and participating in discussions. </a:t>
            </a:r>
          </a:p>
          <a:p>
            <a:endParaRPr lang="en-US">
              <a:cs typeface="+mn-lt"/>
            </a:endParaRPr>
          </a:p>
          <a:p>
            <a:endParaRPr lang="en-US"/>
          </a:p>
          <a:p>
            <a:br>
              <a:rPr lang="en-US"/>
            </a:br>
            <a:endParaRPr lang="en-US"/>
          </a:p>
          <a:p>
            <a:br>
              <a:rPr lang="en-US"/>
            </a:br>
            <a:endParaRPr lang="en-US"/>
          </a:p>
          <a:p>
            <a:br>
              <a:rPr lang="en-US"/>
            </a:br>
            <a:endParaRPr lang="en-US"/>
          </a:p>
          <a:p>
            <a:br>
              <a:rPr lang="en-US"/>
            </a:br>
            <a:endParaRPr lang="en-US"/>
          </a:p>
          <a:p>
            <a:br>
              <a:rPr lang="en-US"/>
            </a:br>
            <a:endParaRPr lang="en-US"/>
          </a:p>
        </p:txBody>
      </p:sp>
      <p:sp>
        <p:nvSpPr>
          <p:cNvPr id="4" name="Slide Number Placeholder 3"/>
          <p:cNvSpPr>
            <a:spLocks noGrp="1"/>
          </p:cNvSpPr>
          <p:nvPr>
            <p:ph type="sldNum" sz="quarter" idx="5"/>
          </p:nvPr>
        </p:nvSpPr>
        <p:spPr/>
        <p:txBody>
          <a:bodyPr/>
          <a:lstStyle/>
          <a:p>
            <a:fld id="{40DDDA28-A9E5-470C-8A90-D17729306CEC}" type="slidenum">
              <a:rPr lang="en-US" smtClean="0"/>
              <a:t>18</a:t>
            </a:fld>
            <a:endParaRPr lang="en-US"/>
          </a:p>
        </p:txBody>
      </p:sp>
    </p:spTree>
    <p:extLst>
      <p:ext uri="{BB962C8B-B14F-4D97-AF65-F5344CB8AC3E}">
        <p14:creationId xmlns:p14="http://schemas.microsoft.com/office/powerpoint/2010/main" val="30183008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The Reading Literary Text Strand was developed to emphasize the skills necessary for reading and comprehending literary texts. </a:t>
            </a:r>
          </a:p>
        </p:txBody>
      </p:sp>
      <p:sp>
        <p:nvSpPr>
          <p:cNvPr id="4" name="Slide Number Placeholder 3"/>
          <p:cNvSpPr>
            <a:spLocks noGrp="1"/>
          </p:cNvSpPr>
          <p:nvPr>
            <p:ph type="sldNum" sz="quarter" idx="5"/>
          </p:nvPr>
        </p:nvSpPr>
        <p:spPr/>
        <p:txBody>
          <a:bodyPr/>
          <a:lstStyle/>
          <a:p>
            <a:fld id="{40DDDA28-A9E5-470C-8A90-D17729306CEC}" type="slidenum">
              <a:rPr lang="en-US" smtClean="0"/>
              <a:t>19</a:t>
            </a:fld>
            <a:endParaRPr lang="en-US"/>
          </a:p>
        </p:txBody>
      </p:sp>
    </p:spTree>
    <p:extLst>
      <p:ext uri="{BB962C8B-B14F-4D97-AF65-F5344CB8AC3E}">
        <p14:creationId xmlns:p14="http://schemas.microsoft.com/office/powerpoint/2010/main" val="37819771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purpose of this PowerPoint is to provide an overview of the changes in both the structure and the content of the 2024 English Standards of Learning</a:t>
            </a:r>
            <a:br>
              <a:rPr lang="en-US">
                <a:cs typeface="+mn-lt"/>
              </a:rPr>
            </a:br>
            <a:endParaRPr lang="en-US"/>
          </a:p>
        </p:txBody>
      </p:sp>
      <p:sp>
        <p:nvSpPr>
          <p:cNvPr id="4" name="Slide Number Placeholder 3"/>
          <p:cNvSpPr>
            <a:spLocks noGrp="1"/>
          </p:cNvSpPr>
          <p:nvPr>
            <p:ph type="sldNum" sz="quarter" idx="5"/>
          </p:nvPr>
        </p:nvSpPr>
        <p:spPr/>
        <p:txBody>
          <a:bodyPr/>
          <a:lstStyle/>
          <a:p>
            <a:fld id="{40DDDA28-A9E5-470C-8A90-D17729306CEC}" type="slidenum">
              <a:rPr lang="en-US" smtClean="0"/>
              <a:t>2</a:t>
            </a:fld>
            <a:endParaRPr lang="en-US"/>
          </a:p>
        </p:txBody>
      </p:sp>
    </p:spTree>
    <p:extLst>
      <p:ext uri="{BB962C8B-B14F-4D97-AF65-F5344CB8AC3E}">
        <p14:creationId xmlns:p14="http://schemas.microsoft.com/office/powerpoint/2010/main" val="34272730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focus for First Grade Reading Literary Texts 1 is for students to demonstrate understanding of key ideas and plot details in  literary texts.  These include retelling familiar stories and understanding the central message and identifying key elements such as characters, setting, and events. Standards C and D also add specificity.</a:t>
            </a:r>
            <a:br>
              <a:rPr lang="en-US">
                <a:cs typeface="+mn-lt"/>
              </a:rPr>
            </a:br>
            <a:endParaRPr lang="en-US">
              <a:cs typeface="Calibri"/>
            </a:endParaRPr>
          </a:p>
          <a:p>
            <a:r>
              <a:rPr lang="en-US"/>
              <a:t>The 2024 English Standards of Learning offer clarity that in First Grade these standards are met through students engaging in content rich read </a:t>
            </a:r>
            <a:r>
              <a:rPr lang="en-US" err="1"/>
              <a:t>alouds</a:t>
            </a:r>
            <a:r>
              <a:rPr lang="en-US"/>
              <a:t> and with prompting and support. </a:t>
            </a:r>
            <a:endParaRPr lang="en-US">
              <a:cs typeface="Calibri"/>
            </a:endParaRPr>
          </a:p>
          <a:p>
            <a:endParaRPr lang="en-US"/>
          </a:p>
          <a:p>
            <a:r>
              <a:rPr lang="en-US"/>
              <a:t>These standards increase the rigor of similar standards from the 2017 English Standards of Learning 1.9. </a:t>
            </a:r>
          </a:p>
          <a:p>
            <a:endParaRPr lang="en-US">
              <a:cs typeface="Calibri"/>
            </a:endParaRPr>
          </a:p>
          <a:p>
            <a:r>
              <a:rPr lang="en-US">
                <a:cs typeface="Calibri"/>
              </a:rPr>
              <a:t>D was missing from the crosswalk.</a:t>
            </a:r>
          </a:p>
          <a:p>
            <a:br>
              <a:rPr lang="en-US"/>
            </a:br>
            <a:endParaRPr lang="en-US"/>
          </a:p>
          <a:p>
            <a:br>
              <a:rPr lang="en-US"/>
            </a:br>
            <a:endParaRPr lang="en-US"/>
          </a:p>
          <a:p>
            <a:br>
              <a:rPr lang="en-US"/>
            </a:br>
            <a:endParaRPr lang="en-US"/>
          </a:p>
          <a:p>
            <a:br>
              <a:rPr lang="en-US"/>
            </a:br>
            <a:endParaRPr lang="en-US"/>
          </a:p>
          <a:p>
            <a:br>
              <a:rPr lang="en-US"/>
            </a:br>
            <a:endParaRPr lang="en-US"/>
          </a:p>
        </p:txBody>
      </p:sp>
      <p:sp>
        <p:nvSpPr>
          <p:cNvPr id="4" name="Slide Number Placeholder 3"/>
          <p:cNvSpPr>
            <a:spLocks noGrp="1"/>
          </p:cNvSpPr>
          <p:nvPr>
            <p:ph type="sldNum" sz="quarter" idx="5"/>
          </p:nvPr>
        </p:nvSpPr>
        <p:spPr/>
        <p:txBody>
          <a:bodyPr/>
          <a:lstStyle/>
          <a:p>
            <a:fld id="{40DDDA28-A9E5-470C-8A90-D17729306CEC}" type="slidenum">
              <a:rPr lang="en-US" smtClean="0"/>
              <a:t>20</a:t>
            </a:fld>
            <a:endParaRPr lang="en-US"/>
          </a:p>
        </p:txBody>
      </p:sp>
    </p:spTree>
    <p:extLst>
      <p:ext uri="{BB962C8B-B14F-4D97-AF65-F5344CB8AC3E}">
        <p14:creationId xmlns:p14="http://schemas.microsoft.com/office/powerpoint/2010/main" val="34991520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focus for First Grade Reading Literary Texts 3 is to set the foundation for students thinking deeply within and between texts. These standards reflect current science-based reading research. </a:t>
            </a:r>
          </a:p>
          <a:p>
            <a:endParaRPr lang="en-US">
              <a:cs typeface="+mn-lt"/>
            </a:endParaRPr>
          </a:p>
          <a:p>
            <a:r>
              <a:rPr lang="en-US"/>
              <a:t>The 2024 English Standards of Learning offer clarity that in First Grade these standards are met through students engaging in content rich read </a:t>
            </a:r>
            <a:r>
              <a:rPr lang="en-US" err="1"/>
              <a:t>alouds</a:t>
            </a:r>
            <a:r>
              <a:rPr lang="en-US"/>
              <a:t> and with prompting and support from adults. </a:t>
            </a:r>
          </a:p>
          <a:p>
            <a:endParaRPr lang="en-US">
              <a:cs typeface="Calibri"/>
            </a:endParaRPr>
          </a:p>
          <a:p>
            <a:r>
              <a:rPr lang="en-US">
                <a:cs typeface="Calibri"/>
              </a:rPr>
              <a:t>RL 3 B and C new standards for first grade. They are purposeful additions to increase the rigor. </a:t>
            </a:r>
          </a:p>
          <a:p>
            <a:br>
              <a:rPr lang="en-US"/>
            </a:br>
            <a:endParaRPr lang="en-US"/>
          </a:p>
          <a:p>
            <a:r>
              <a:rPr lang="en-US"/>
              <a:t>ADDDD the 3.5</a:t>
            </a:r>
            <a:br>
              <a:rPr lang="en-US"/>
            </a:br>
            <a:endParaRPr lang="en-US"/>
          </a:p>
          <a:p>
            <a:br>
              <a:rPr lang="en-US"/>
            </a:br>
            <a:endParaRPr lang="en-US"/>
          </a:p>
          <a:p>
            <a:br>
              <a:rPr lang="en-US"/>
            </a:br>
            <a:endParaRPr lang="en-US"/>
          </a:p>
          <a:p>
            <a:br>
              <a:rPr lang="en-US"/>
            </a:br>
            <a:endParaRPr lang="en-US"/>
          </a:p>
          <a:p>
            <a:br>
              <a:rPr lang="en-US"/>
            </a:br>
            <a:endParaRPr lang="en-US"/>
          </a:p>
        </p:txBody>
      </p:sp>
      <p:sp>
        <p:nvSpPr>
          <p:cNvPr id="4" name="Slide Number Placeholder 3"/>
          <p:cNvSpPr>
            <a:spLocks noGrp="1"/>
          </p:cNvSpPr>
          <p:nvPr>
            <p:ph type="sldNum" sz="quarter" idx="5"/>
          </p:nvPr>
        </p:nvSpPr>
        <p:spPr/>
        <p:txBody>
          <a:bodyPr/>
          <a:lstStyle/>
          <a:p>
            <a:fld id="{40DDDA28-A9E5-470C-8A90-D17729306CEC}" type="slidenum">
              <a:rPr lang="en-US" smtClean="0"/>
              <a:t>21</a:t>
            </a:fld>
            <a:endParaRPr lang="en-US"/>
          </a:p>
        </p:txBody>
      </p:sp>
    </p:spTree>
    <p:extLst>
      <p:ext uri="{BB962C8B-B14F-4D97-AF65-F5344CB8AC3E}">
        <p14:creationId xmlns:p14="http://schemas.microsoft.com/office/powerpoint/2010/main" val="13354003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Now let's look at the standard focusing on Reading Informational Texts. </a:t>
            </a:r>
          </a:p>
        </p:txBody>
      </p:sp>
      <p:sp>
        <p:nvSpPr>
          <p:cNvPr id="4" name="Slide Number Placeholder 3"/>
          <p:cNvSpPr>
            <a:spLocks noGrp="1"/>
          </p:cNvSpPr>
          <p:nvPr>
            <p:ph type="sldNum" sz="quarter" idx="5"/>
          </p:nvPr>
        </p:nvSpPr>
        <p:spPr/>
        <p:txBody>
          <a:bodyPr/>
          <a:lstStyle/>
          <a:p>
            <a:fld id="{40DDDA28-A9E5-470C-8A90-D17729306CEC}" type="slidenum">
              <a:rPr lang="en-US" smtClean="0"/>
              <a:t>22</a:t>
            </a:fld>
            <a:endParaRPr lang="en-US"/>
          </a:p>
        </p:txBody>
      </p:sp>
    </p:spTree>
    <p:extLst>
      <p:ext uri="{BB962C8B-B14F-4D97-AF65-F5344CB8AC3E}">
        <p14:creationId xmlns:p14="http://schemas.microsoft.com/office/powerpoint/2010/main" val="2529432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focus for First Grade  Reading Informational Texts 1 focuses on key ideas and confirming details in informational texts</a:t>
            </a:r>
          </a:p>
          <a:p>
            <a:endParaRPr lang="en-US">
              <a:cs typeface="Calibri"/>
            </a:endParaRPr>
          </a:p>
          <a:p>
            <a:r>
              <a:rPr lang="en-US"/>
              <a:t>1.RI.1.A- Provides clarity around what types of questions students should answer about a text. </a:t>
            </a:r>
            <a:br>
              <a:rPr lang="en-US">
                <a:cs typeface="+mn-lt"/>
              </a:rPr>
            </a:br>
            <a:endParaRPr lang="en-US">
              <a:cs typeface="Calibri"/>
            </a:endParaRPr>
          </a:p>
          <a:p>
            <a:r>
              <a:rPr lang="en-US"/>
              <a:t>1.RI.1.B- Increases the rigor for First Grade students by addressing skills for explaining an author’s use of facts and opinions in an informational text. This was a Fourth Grade Standard in the 2017 English Standards of Learning. </a:t>
            </a:r>
            <a:endParaRPr lang="en-US">
              <a:cs typeface="Calibri" panose="020F0502020204030204"/>
            </a:endParaRPr>
          </a:p>
          <a:p>
            <a:br>
              <a:rPr lang="en-US">
                <a:cs typeface="+mn-lt"/>
              </a:rPr>
            </a:br>
            <a:r>
              <a:rPr lang="en-US"/>
              <a:t>The 2024 English Standards of Learning offer clarity that in First Grade these standards are met through students engaging in content rich read </a:t>
            </a:r>
            <a:r>
              <a:rPr lang="en-US" err="1"/>
              <a:t>alouds</a:t>
            </a:r>
            <a:r>
              <a:rPr lang="en-US"/>
              <a:t> and with prompting and support from adults. </a:t>
            </a:r>
            <a:endParaRPr lang="en-US">
              <a:cs typeface="Calibri"/>
            </a:endParaRPr>
          </a:p>
          <a:p>
            <a:endParaRPr lang="en-US">
              <a:cs typeface="+mn-lt"/>
            </a:endParaRPr>
          </a:p>
          <a:p>
            <a:br>
              <a:rPr lang="en-US"/>
            </a:br>
            <a:endParaRPr lang="en-US"/>
          </a:p>
          <a:p>
            <a:br>
              <a:rPr lang="en-US"/>
            </a:br>
            <a:endParaRPr lang="en-US"/>
          </a:p>
          <a:p>
            <a:br>
              <a:rPr lang="en-US"/>
            </a:br>
            <a:endParaRPr lang="en-US"/>
          </a:p>
          <a:p>
            <a:br>
              <a:rPr lang="en-US"/>
            </a:br>
            <a:endParaRPr lang="en-US"/>
          </a:p>
          <a:p>
            <a:br>
              <a:rPr lang="en-US"/>
            </a:br>
            <a:endParaRPr lang="en-US"/>
          </a:p>
        </p:txBody>
      </p:sp>
      <p:sp>
        <p:nvSpPr>
          <p:cNvPr id="4" name="Slide Number Placeholder 3"/>
          <p:cNvSpPr>
            <a:spLocks noGrp="1"/>
          </p:cNvSpPr>
          <p:nvPr>
            <p:ph type="sldNum" sz="quarter" idx="5"/>
          </p:nvPr>
        </p:nvSpPr>
        <p:spPr/>
        <p:txBody>
          <a:bodyPr/>
          <a:lstStyle/>
          <a:p>
            <a:fld id="{40DDDA28-A9E5-470C-8A90-D17729306CEC}" type="slidenum">
              <a:rPr lang="en-US" smtClean="0"/>
              <a:t>23</a:t>
            </a:fld>
            <a:endParaRPr lang="en-US"/>
          </a:p>
        </p:txBody>
      </p:sp>
    </p:spTree>
    <p:extLst>
      <p:ext uri="{BB962C8B-B14F-4D97-AF65-F5344CB8AC3E}">
        <p14:creationId xmlns:p14="http://schemas.microsoft.com/office/powerpoint/2010/main" val="30054585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focus for First Grade  Reading Informational Texts 2  is for students to demonstrate understanding of the craft and style of an informational text. </a:t>
            </a:r>
          </a:p>
          <a:p>
            <a:endParaRPr lang="en-US">
              <a:cs typeface="+mn-lt"/>
            </a:endParaRPr>
          </a:p>
          <a:p>
            <a:r>
              <a:rPr lang="en-US"/>
              <a:t>1.RI.2.A- Increases the rigor by having students identify the purpose of common text features.  This builds off the skills that were addressed in 1.10d in the 2017 English Standards of Learning. </a:t>
            </a:r>
            <a:endParaRPr lang="en-US">
              <a:cs typeface="Calibri"/>
            </a:endParaRPr>
          </a:p>
          <a:p>
            <a:endParaRPr lang="en-US">
              <a:cs typeface="+mn-lt"/>
            </a:endParaRPr>
          </a:p>
          <a:p>
            <a:r>
              <a:rPr lang="en-US"/>
              <a:t>The 2024 English Standards of Learning offer clarity that in First Grade these standards are met through students engaging in content rich read </a:t>
            </a:r>
            <a:r>
              <a:rPr lang="en-US" err="1"/>
              <a:t>alouds</a:t>
            </a:r>
            <a:r>
              <a:rPr lang="en-US"/>
              <a:t> and with prompting and support from adults about why the author used various features to convey his/her information. </a:t>
            </a:r>
            <a:endParaRPr lang="en-US">
              <a:cs typeface="Calibri"/>
            </a:endParaRPr>
          </a:p>
          <a:p>
            <a:endParaRPr lang="en-US">
              <a:cs typeface="+mn-lt"/>
            </a:endParaRPr>
          </a:p>
          <a:p>
            <a:br>
              <a:rPr lang="en-US"/>
            </a:br>
            <a:endParaRPr lang="en-US"/>
          </a:p>
          <a:p>
            <a:br>
              <a:rPr lang="en-US"/>
            </a:br>
            <a:endParaRPr lang="en-US"/>
          </a:p>
          <a:p>
            <a:br>
              <a:rPr lang="en-US"/>
            </a:br>
            <a:endParaRPr lang="en-US"/>
          </a:p>
          <a:p>
            <a:br>
              <a:rPr lang="en-US"/>
            </a:br>
            <a:endParaRPr lang="en-US"/>
          </a:p>
          <a:p>
            <a:br>
              <a:rPr lang="en-US"/>
            </a:br>
            <a:endParaRPr lang="en-US"/>
          </a:p>
        </p:txBody>
      </p:sp>
      <p:sp>
        <p:nvSpPr>
          <p:cNvPr id="4" name="Slide Number Placeholder 3"/>
          <p:cNvSpPr>
            <a:spLocks noGrp="1"/>
          </p:cNvSpPr>
          <p:nvPr>
            <p:ph type="sldNum" sz="quarter" idx="5"/>
          </p:nvPr>
        </p:nvSpPr>
        <p:spPr/>
        <p:txBody>
          <a:bodyPr/>
          <a:lstStyle/>
          <a:p>
            <a:fld id="{40DDDA28-A9E5-470C-8A90-D17729306CEC}" type="slidenum">
              <a:rPr lang="en-US" smtClean="0"/>
              <a:t>24</a:t>
            </a:fld>
            <a:endParaRPr lang="en-US"/>
          </a:p>
        </p:txBody>
      </p:sp>
    </p:spTree>
    <p:extLst>
      <p:ext uri="{BB962C8B-B14F-4D97-AF65-F5344CB8AC3E}">
        <p14:creationId xmlns:p14="http://schemas.microsoft.com/office/powerpoint/2010/main" val="31446959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focus for First Grade Reading Informational Texts 3  is for students’ integration of concepts across a text and between texts. </a:t>
            </a:r>
          </a:p>
          <a:p>
            <a:endParaRPr lang="en-US">
              <a:cs typeface="+mn-lt"/>
            </a:endParaRPr>
          </a:p>
          <a:p>
            <a:r>
              <a:rPr lang="en-US"/>
              <a:t>1.RI.3.A- Increases the rigor by having students identify similarities and differences between two texts on the same topic.</a:t>
            </a:r>
            <a:endParaRPr lang="en-US">
              <a:cs typeface="Calibri" panose="020F0502020204030204"/>
            </a:endParaRPr>
          </a:p>
          <a:p>
            <a:endParaRPr lang="en-US"/>
          </a:p>
          <a:p>
            <a:r>
              <a:rPr lang="en-US"/>
              <a:t>1.RI.3.B- Increases the rigor by having students make connections to information within a text. </a:t>
            </a:r>
            <a:endParaRPr lang="en-US">
              <a:cs typeface="Calibri" panose="020F0502020204030204"/>
            </a:endParaRPr>
          </a:p>
          <a:p>
            <a:endParaRPr lang="en-US">
              <a:cs typeface="+mn-lt"/>
            </a:endParaRPr>
          </a:p>
          <a:p>
            <a:r>
              <a:rPr lang="en-US"/>
              <a:t>The 2024 English Standards of Learning offer clarity that in First Grade these standards are met through students engaging in content rich read </a:t>
            </a:r>
            <a:r>
              <a:rPr lang="en-US" err="1"/>
              <a:t>alouds</a:t>
            </a:r>
            <a:r>
              <a:rPr lang="en-US"/>
              <a:t> and with prompting and support from adults. </a:t>
            </a:r>
          </a:p>
          <a:p>
            <a:br>
              <a:rPr lang="en-US"/>
            </a:br>
            <a:endParaRPr lang="en-US"/>
          </a:p>
          <a:p>
            <a:endParaRPr lang="en-US">
              <a:cs typeface="+mn-lt"/>
            </a:endParaRPr>
          </a:p>
          <a:p>
            <a:br>
              <a:rPr lang="en-US"/>
            </a:br>
            <a:endParaRPr lang="en-US"/>
          </a:p>
          <a:p>
            <a:br>
              <a:rPr lang="en-US"/>
            </a:br>
            <a:endParaRPr lang="en-US"/>
          </a:p>
          <a:p>
            <a:br>
              <a:rPr lang="en-US"/>
            </a:br>
            <a:endParaRPr lang="en-US"/>
          </a:p>
          <a:p>
            <a:br>
              <a:rPr lang="en-US"/>
            </a:br>
            <a:endParaRPr lang="en-US"/>
          </a:p>
          <a:p>
            <a:br>
              <a:rPr lang="en-US"/>
            </a:br>
            <a:endParaRPr lang="en-US"/>
          </a:p>
        </p:txBody>
      </p:sp>
      <p:sp>
        <p:nvSpPr>
          <p:cNvPr id="4" name="Slide Number Placeholder 3"/>
          <p:cNvSpPr>
            <a:spLocks noGrp="1"/>
          </p:cNvSpPr>
          <p:nvPr>
            <p:ph type="sldNum" sz="quarter" idx="5"/>
          </p:nvPr>
        </p:nvSpPr>
        <p:spPr/>
        <p:txBody>
          <a:bodyPr/>
          <a:lstStyle/>
          <a:p>
            <a:fld id="{40DDDA28-A9E5-470C-8A90-D17729306CEC}" type="slidenum">
              <a:rPr lang="en-US" smtClean="0"/>
              <a:t>25</a:t>
            </a:fld>
            <a:endParaRPr lang="en-US"/>
          </a:p>
        </p:txBody>
      </p:sp>
    </p:spTree>
    <p:extLst>
      <p:ext uri="{BB962C8B-B14F-4D97-AF65-F5344CB8AC3E}">
        <p14:creationId xmlns:p14="http://schemas.microsoft.com/office/powerpoint/2010/main" val="32592222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The Foundations for Writing Strand is new to the 2024 English Standards of Learning.  These standards focus on the foundational, transcription skills that students must have in order to effectively and efficiently communicate their ideas through writing. </a:t>
            </a:r>
          </a:p>
        </p:txBody>
      </p:sp>
      <p:sp>
        <p:nvSpPr>
          <p:cNvPr id="4" name="Slide Number Placeholder 3"/>
          <p:cNvSpPr>
            <a:spLocks noGrp="1"/>
          </p:cNvSpPr>
          <p:nvPr>
            <p:ph type="sldNum" sz="quarter" idx="5"/>
          </p:nvPr>
        </p:nvSpPr>
        <p:spPr/>
        <p:txBody>
          <a:bodyPr/>
          <a:lstStyle/>
          <a:p>
            <a:fld id="{40DDDA28-A9E5-470C-8A90-D17729306CEC}" type="slidenum">
              <a:rPr lang="en-US" smtClean="0"/>
              <a:t>26</a:t>
            </a:fld>
            <a:endParaRPr lang="en-US"/>
          </a:p>
        </p:txBody>
      </p:sp>
    </p:spTree>
    <p:extLst>
      <p:ext uri="{BB962C8B-B14F-4D97-AF65-F5344CB8AC3E}">
        <p14:creationId xmlns:p14="http://schemas.microsoft.com/office/powerpoint/2010/main" val="25721804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focus for First Grade Foundations for Writing 1 is on students developing accuracy and automaticity for handwriting skills. </a:t>
            </a:r>
            <a:br>
              <a:rPr lang="en-US">
                <a:cs typeface="+mn-lt"/>
              </a:rPr>
            </a:br>
            <a:endParaRPr lang="en-US">
              <a:cs typeface="Calibri"/>
            </a:endParaRPr>
          </a:p>
          <a:p>
            <a:r>
              <a:rPr lang="en-US"/>
              <a:t>1.FFW.1A add specificity and stresses the importance of functional pencil grasp for letter formation. </a:t>
            </a:r>
            <a:endParaRPr lang="en-US">
              <a:cs typeface="Calibri"/>
            </a:endParaRPr>
          </a:p>
          <a:p>
            <a:r>
              <a:rPr lang="en-US"/>
              <a:t> </a:t>
            </a:r>
            <a:br>
              <a:rPr lang="en-US">
                <a:cs typeface="+mn-lt"/>
              </a:rPr>
            </a:br>
            <a:r>
              <a:rPr lang="en-US">
                <a:cs typeface="+mn-lt"/>
              </a:rPr>
              <a:t>1</a:t>
            </a:r>
            <a:r>
              <a:rPr lang="en-US"/>
              <a:t>.FFW.1B and C increases the rigor by addresses skills from the 2017 English Standards of Learning that were in First Grade. </a:t>
            </a:r>
            <a:endParaRPr lang="en-US">
              <a:cs typeface="Calibri" panose="020F0502020204030204"/>
            </a:endParaRPr>
          </a:p>
          <a:p>
            <a:endParaRPr lang="en-US">
              <a:cs typeface="+mn-lt"/>
            </a:endParaRPr>
          </a:p>
          <a:p>
            <a:br>
              <a:rPr lang="en-US"/>
            </a:br>
            <a:endParaRPr lang="en-US"/>
          </a:p>
          <a:p>
            <a:endParaRPr lang="en-US">
              <a:cs typeface="+mn-lt"/>
            </a:endParaRPr>
          </a:p>
          <a:p>
            <a:br>
              <a:rPr lang="en-US"/>
            </a:br>
            <a:endParaRPr lang="en-US"/>
          </a:p>
          <a:p>
            <a:br>
              <a:rPr lang="en-US"/>
            </a:br>
            <a:endParaRPr lang="en-US"/>
          </a:p>
          <a:p>
            <a:br>
              <a:rPr lang="en-US"/>
            </a:br>
            <a:endParaRPr lang="en-US"/>
          </a:p>
          <a:p>
            <a:br>
              <a:rPr lang="en-US"/>
            </a:br>
            <a:endParaRPr lang="en-US"/>
          </a:p>
          <a:p>
            <a:br>
              <a:rPr lang="en-US"/>
            </a:br>
            <a:endParaRPr lang="en-US"/>
          </a:p>
        </p:txBody>
      </p:sp>
      <p:sp>
        <p:nvSpPr>
          <p:cNvPr id="4" name="Slide Number Placeholder 3"/>
          <p:cNvSpPr>
            <a:spLocks noGrp="1"/>
          </p:cNvSpPr>
          <p:nvPr>
            <p:ph type="sldNum" sz="quarter" idx="5"/>
          </p:nvPr>
        </p:nvSpPr>
        <p:spPr/>
        <p:txBody>
          <a:bodyPr/>
          <a:lstStyle/>
          <a:p>
            <a:fld id="{40DDDA28-A9E5-470C-8A90-D17729306CEC}" type="slidenum">
              <a:rPr lang="en-US" smtClean="0"/>
              <a:t>27</a:t>
            </a:fld>
            <a:endParaRPr lang="en-US"/>
          </a:p>
        </p:txBody>
      </p:sp>
    </p:spTree>
    <p:extLst>
      <p:ext uri="{BB962C8B-B14F-4D97-AF65-F5344CB8AC3E}">
        <p14:creationId xmlns:p14="http://schemas.microsoft.com/office/powerpoint/2010/main" val="229503950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focus for First Grade Foundations for Writing 2 is on students applying their phonics knowledge when spelling words.   </a:t>
            </a:r>
          </a:p>
          <a:p>
            <a:endParaRPr lang="en-US">
              <a:cs typeface="+mn-lt"/>
            </a:endParaRPr>
          </a:p>
          <a:p>
            <a:r>
              <a:rPr lang="en-US"/>
              <a:t>The 2024 English Standards of Learning for Spelling expand and offer clarity around the expectations for which phonics features first grade students are expected to use  and master when spelling words.   </a:t>
            </a:r>
            <a:endParaRPr lang="en-US">
              <a:cs typeface="Calibri" panose="020F0502020204030204"/>
            </a:endParaRPr>
          </a:p>
          <a:p>
            <a:endParaRPr lang="en-US">
              <a:cs typeface="+mn-lt"/>
            </a:endParaRPr>
          </a:p>
          <a:p>
            <a:r>
              <a:rPr lang="en-US"/>
              <a:t>In First Grade the expectations for encoding (spelling) are different than the expectations for decoding (reading).  This was done purposefully because reading is a recognition task and spelling is a production task. Therefore, it is typical that as students learn new patterns for reading and spelling, they may need additional  time to  gain mastery of those patterns in encoding.</a:t>
            </a:r>
          </a:p>
          <a:p>
            <a:endParaRPr lang="en-US">
              <a:cs typeface="+mn-lt"/>
            </a:endParaRPr>
          </a:p>
          <a:p>
            <a:br>
              <a:rPr lang="en-US"/>
            </a:br>
            <a:endParaRPr lang="en-US"/>
          </a:p>
          <a:p>
            <a:endParaRPr lang="en-US">
              <a:cs typeface="+mn-lt"/>
            </a:endParaRPr>
          </a:p>
          <a:p>
            <a:br>
              <a:rPr lang="en-US"/>
            </a:br>
            <a:endParaRPr lang="en-US"/>
          </a:p>
          <a:p>
            <a:br>
              <a:rPr lang="en-US"/>
            </a:br>
            <a:endParaRPr lang="en-US"/>
          </a:p>
          <a:p>
            <a:br>
              <a:rPr lang="en-US"/>
            </a:br>
            <a:endParaRPr lang="en-US"/>
          </a:p>
          <a:p>
            <a:br>
              <a:rPr lang="en-US"/>
            </a:br>
            <a:endParaRPr lang="en-US"/>
          </a:p>
          <a:p>
            <a:br>
              <a:rPr lang="en-US"/>
            </a:br>
            <a:endParaRPr lang="en-US"/>
          </a:p>
        </p:txBody>
      </p:sp>
      <p:sp>
        <p:nvSpPr>
          <p:cNvPr id="4" name="Slide Number Placeholder 3"/>
          <p:cNvSpPr>
            <a:spLocks noGrp="1"/>
          </p:cNvSpPr>
          <p:nvPr>
            <p:ph type="sldNum" sz="quarter" idx="5"/>
          </p:nvPr>
        </p:nvSpPr>
        <p:spPr/>
        <p:txBody>
          <a:bodyPr/>
          <a:lstStyle/>
          <a:p>
            <a:fld id="{40DDDA28-A9E5-470C-8A90-D17729306CEC}" type="slidenum">
              <a:rPr lang="en-US" smtClean="0"/>
              <a:t>28</a:t>
            </a:fld>
            <a:endParaRPr lang="en-US"/>
          </a:p>
        </p:txBody>
      </p:sp>
    </p:spTree>
    <p:extLst>
      <p:ext uri="{BB962C8B-B14F-4D97-AF65-F5344CB8AC3E}">
        <p14:creationId xmlns:p14="http://schemas.microsoft.com/office/powerpoint/2010/main" val="25174365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Now we'll dig deeper into the standards focusing on Writing. </a:t>
            </a:r>
          </a:p>
        </p:txBody>
      </p:sp>
      <p:sp>
        <p:nvSpPr>
          <p:cNvPr id="4" name="Slide Number Placeholder 3"/>
          <p:cNvSpPr>
            <a:spLocks noGrp="1"/>
          </p:cNvSpPr>
          <p:nvPr>
            <p:ph type="sldNum" sz="quarter" idx="5"/>
          </p:nvPr>
        </p:nvSpPr>
        <p:spPr/>
        <p:txBody>
          <a:bodyPr/>
          <a:lstStyle/>
          <a:p>
            <a:fld id="{40DDDA28-A9E5-470C-8A90-D17729306CEC}" type="slidenum">
              <a:rPr lang="en-US" smtClean="0"/>
              <a:t>29</a:t>
            </a:fld>
            <a:endParaRPr lang="en-US"/>
          </a:p>
        </p:txBody>
      </p:sp>
    </p:spTree>
    <p:extLst>
      <p:ext uri="{BB962C8B-B14F-4D97-AF65-F5344CB8AC3E}">
        <p14:creationId xmlns:p14="http://schemas.microsoft.com/office/powerpoint/2010/main" val="11877141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agenda for today is to share the implementation timeline for the 2024 English Standards of Learning.</a:t>
            </a:r>
            <a:br>
              <a:rPr lang="en-US">
                <a:cs typeface="+mn-lt"/>
              </a:rPr>
            </a:br>
            <a:endParaRPr lang="en-US">
              <a:cs typeface="Calibri"/>
            </a:endParaRPr>
          </a:p>
          <a:p>
            <a:r>
              <a:rPr lang="en-US"/>
              <a:t>Share the resources that are currently available as support.  These resources include the 2024 English Standards of Learning, along with the Crosswalk Document that contains the Summary of Revisions for each grade level. </a:t>
            </a:r>
            <a:endParaRPr lang="en-US">
              <a:cs typeface="Calibri"/>
            </a:endParaRPr>
          </a:p>
          <a:p>
            <a:endParaRPr lang="en-US">
              <a:cs typeface="+mn-lt"/>
            </a:endParaRPr>
          </a:p>
          <a:p>
            <a:r>
              <a:rPr lang="en-US"/>
              <a:t>We will also compare the strands and content of the 2017 and the 2024 English Standards of Learning. </a:t>
            </a:r>
            <a:endParaRPr lang="en-US">
              <a:cs typeface="Calibri" panose="020F0502020204030204"/>
            </a:endParaRPr>
          </a:p>
          <a:p>
            <a:br>
              <a:rPr lang="en-US"/>
            </a:br>
            <a:br>
              <a:rPr lang="en-US">
                <a:cs typeface="+mn-lt"/>
              </a:rPr>
            </a:br>
            <a:endParaRPr lang="en-US">
              <a:cs typeface="Calibri"/>
            </a:endParaRPr>
          </a:p>
        </p:txBody>
      </p:sp>
      <p:sp>
        <p:nvSpPr>
          <p:cNvPr id="4" name="Slide Number Placeholder 3"/>
          <p:cNvSpPr>
            <a:spLocks noGrp="1"/>
          </p:cNvSpPr>
          <p:nvPr>
            <p:ph type="sldNum" sz="quarter" idx="5"/>
          </p:nvPr>
        </p:nvSpPr>
        <p:spPr/>
        <p:txBody>
          <a:bodyPr/>
          <a:lstStyle/>
          <a:p>
            <a:fld id="{40DDDA28-A9E5-470C-8A90-D17729306CEC}" type="slidenum">
              <a:rPr lang="en-US" smtClean="0"/>
              <a:t>3</a:t>
            </a:fld>
            <a:endParaRPr lang="en-US"/>
          </a:p>
        </p:txBody>
      </p:sp>
    </p:spTree>
    <p:extLst>
      <p:ext uri="{BB962C8B-B14F-4D97-AF65-F5344CB8AC3E}">
        <p14:creationId xmlns:p14="http://schemas.microsoft.com/office/powerpoint/2010/main" val="267149775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focus for First Grade Writing 1 is on setting the foundation for students’ writing for different purposes, including narrative, informative/expository, and opinion pieces.</a:t>
            </a:r>
          </a:p>
          <a:p>
            <a:endParaRPr lang="en-US">
              <a:cs typeface="+mn-lt"/>
            </a:endParaRPr>
          </a:p>
          <a:p>
            <a:r>
              <a:rPr lang="en-US"/>
              <a:t>1.W.1D was added to reflect science based reading research and the importance for students responding through writing to texts they have heard or read. </a:t>
            </a:r>
            <a:endParaRPr lang="en-US">
              <a:cs typeface="+mn-lt"/>
            </a:endParaRPr>
          </a:p>
          <a:p>
            <a:r>
              <a:rPr lang="en-US"/>
              <a:t>These standards reflect students’ development in writing over the course of the school year.  At the beginning of the year, students may rely more on the use of drawings to express their message, but by the end of the year the expectation is that students will write narrative, informative/expository or opinion pieces along with responding to texts through writing.  </a:t>
            </a:r>
            <a:endParaRPr lang="en-US">
              <a:cs typeface="Calibri" panose="020F0502020204030204"/>
            </a:endParaRPr>
          </a:p>
          <a:p>
            <a:br>
              <a:rPr lang="en-US"/>
            </a:br>
            <a:endParaRPr lang="en-US"/>
          </a:p>
          <a:p>
            <a:br>
              <a:rPr lang="en-US"/>
            </a:br>
            <a:endParaRPr lang="en-US"/>
          </a:p>
          <a:p>
            <a:endParaRPr lang="en-US">
              <a:cs typeface="+mn-lt"/>
            </a:endParaRPr>
          </a:p>
          <a:p>
            <a:br>
              <a:rPr lang="en-US"/>
            </a:br>
            <a:endParaRPr lang="en-US"/>
          </a:p>
          <a:p>
            <a:endParaRPr lang="en-US">
              <a:cs typeface="+mn-lt"/>
            </a:endParaRPr>
          </a:p>
          <a:p>
            <a:br>
              <a:rPr lang="en-US"/>
            </a:br>
            <a:endParaRPr lang="en-US"/>
          </a:p>
          <a:p>
            <a:br>
              <a:rPr lang="en-US"/>
            </a:br>
            <a:endParaRPr lang="en-US"/>
          </a:p>
          <a:p>
            <a:br>
              <a:rPr lang="en-US"/>
            </a:br>
            <a:endParaRPr lang="en-US"/>
          </a:p>
          <a:p>
            <a:br>
              <a:rPr lang="en-US"/>
            </a:br>
            <a:endParaRPr lang="en-US"/>
          </a:p>
          <a:p>
            <a:br>
              <a:rPr lang="en-US"/>
            </a:br>
            <a:endParaRPr lang="en-US"/>
          </a:p>
        </p:txBody>
      </p:sp>
      <p:sp>
        <p:nvSpPr>
          <p:cNvPr id="4" name="Slide Number Placeholder 3"/>
          <p:cNvSpPr>
            <a:spLocks noGrp="1"/>
          </p:cNvSpPr>
          <p:nvPr>
            <p:ph type="sldNum" sz="quarter" idx="5"/>
          </p:nvPr>
        </p:nvSpPr>
        <p:spPr/>
        <p:txBody>
          <a:bodyPr/>
          <a:lstStyle/>
          <a:p>
            <a:fld id="{40DDDA28-A9E5-470C-8A90-D17729306CEC}" type="slidenum">
              <a:rPr lang="en-US" smtClean="0"/>
              <a:t>30</a:t>
            </a:fld>
            <a:endParaRPr lang="en-US"/>
          </a:p>
        </p:txBody>
      </p:sp>
    </p:spTree>
    <p:extLst>
      <p:ext uri="{BB962C8B-B14F-4D97-AF65-F5344CB8AC3E}">
        <p14:creationId xmlns:p14="http://schemas.microsoft.com/office/powerpoint/2010/main" val="97366076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focus for First Grade Writing .2 is setting the foundation for students’ composition and organization of writing. </a:t>
            </a:r>
          </a:p>
          <a:p>
            <a:r>
              <a:rPr lang="en-US">
                <a:cs typeface="+mn-lt"/>
              </a:rPr>
              <a:t>The 2024 Standards emphasize writing is a process. They also recognize that longer compositions are made of strong sentences.</a:t>
            </a:r>
            <a:endParaRPr lang="en-US">
              <a:cs typeface="Calibri"/>
            </a:endParaRPr>
          </a:p>
          <a:p>
            <a:br>
              <a:rPr lang="en-US"/>
            </a:br>
            <a:endParaRPr lang="en-US"/>
          </a:p>
          <a:p>
            <a:br>
              <a:rPr lang="en-US"/>
            </a:br>
            <a:endParaRPr lang="en-US"/>
          </a:p>
          <a:p>
            <a:br>
              <a:rPr lang="en-US"/>
            </a:br>
            <a:endParaRPr lang="en-US"/>
          </a:p>
          <a:p>
            <a:endParaRPr lang="en-US">
              <a:cs typeface="+mn-lt"/>
            </a:endParaRPr>
          </a:p>
          <a:p>
            <a:br>
              <a:rPr lang="en-US"/>
            </a:br>
            <a:endParaRPr lang="en-US"/>
          </a:p>
          <a:p>
            <a:endParaRPr lang="en-US">
              <a:cs typeface="+mn-lt"/>
            </a:endParaRPr>
          </a:p>
          <a:p>
            <a:br>
              <a:rPr lang="en-US"/>
            </a:br>
            <a:endParaRPr lang="en-US"/>
          </a:p>
          <a:p>
            <a:br>
              <a:rPr lang="en-US"/>
            </a:br>
            <a:endParaRPr lang="en-US"/>
          </a:p>
          <a:p>
            <a:br>
              <a:rPr lang="en-US"/>
            </a:br>
            <a:endParaRPr lang="en-US"/>
          </a:p>
          <a:p>
            <a:br>
              <a:rPr lang="en-US"/>
            </a:br>
            <a:endParaRPr lang="en-US"/>
          </a:p>
          <a:p>
            <a:br>
              <a:rPr lang="en-US"/>
            </a:br>
            <a:endParaRPr lang="en-US"/>
          </a:p>
        </p:txBody>
      </p:sp>
      <p:sp>
        <p:nvSpPr>
          <p:cNvPr id="4" name="Slide Number Placeholder 3"/>
          <p:cNvSpPr>
            <a:spLocks noGrp="1"/>
          </p:cNvSpPr>
          <p:nvPr>
            <p:ph type="sldNum" sz="quarter" idx="5"/>
          </p:nvPr>
        </p:nvSpPr>
        <p:spPr/>
        <p:txBody>
          <a:bodyPr/>
          <a:lstStyle/>
          <a:p>
            <a:fld id="{40DDDA28-A9E5-470C-8A90-D17729306CEC}" type="slidenum">
              <a:rPr lang="en-US" smtClean="0"/>
              <a:t>31</a:t>
            </a:fld>
            <a:endParaRPr lang="en-US"/>
          </a:p>
        </p:txBody>
      </p:sp>
    </p:spTree>
    <p:extLst>
      <p:ext uri="{BB962C8B-B14F-4D97-AF65-F5344CB8AC3E}">
        <p14:creationId xmlns:p14="http://schemas.microsoft.com/office/powerpoint/2010/main" val="9475800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the 2024 Standards, First Grade Writing .3 is setting the foundation for the understanding that writing conventions help the writer’s message to be clearly communicated to the reader.</a:t>
            </a:r>
          </a:p>
          <a:p>
            <a:br>
              <a:rPr lang="en-US"/>
            </a:br>
            <a:endParaRPr lang="en-US"/>
          </a:p>
          <a:p>
            <a:br>
              <a:rPr lang="en-US"/>
            </a:br>
            <a:endParaRPr lang="en-US"/>
          </a:p>
          <a:p>
            <a:br>
              <a:rPr lang="en-US"/>
            </a:br>
            <a:endParaRPr lang="en-US"/>
          </a:p>
          <a:p>
            <a:endParaRPr lang="en-US">
              <a:cs typeface="+mn-lt"/>
            </a:endParaRPr>
          </a:p>
          <a:p>
            <a:br>
              <a:rPr lang="en-US"/>
            </a:br>
            <a:endParaRPr lang="en-US"/>
          </a:p>
          <a:p>
            <a:endParaRPr lang="en-US">
              <a:cs typeface="+mn-lt"/>
            </a:endParaRPr>
          </a:p>
          <a:p>
            <a:br>
              <a:rPr lang="en-US"/>
            </a:br>
            <a:endParaRPr lang="en-US"/>
          </a:p>
          <a:p>
            <a:br>
              <a:rPr lang="en-US"/>
            </a:br>
            <a:endParaRPr lang="en-US"/>
          </a:p>
          <a:p>
            <a:br>
              <a:rPr lang="en-US"/>
            </a:br>
            <a:endParaRPr lang="en-US"/>
          </a:p>
          <a:p>
            <a:br>
              <a:rPr lang="en-US"/>
            </a:br>
            <a:endParaRPr lang="en-US"/>
          </a:p>
          <a:p>
            <a:br>
              <a:rPr lang="en-US"/>
            </a:br>
            <a:endParaRPr lang="en-US"/>
          </a:p>
        </p:txBody>
      </p:sp>
      <p:sp>
        <p:nvSpPr>
          <p:cNvPr id="4" name="Slide Number Placeholder 3"/>
          <p:cNvSpPr>
            <a:spLocks noGrp="1"/>
          </p:cNvSpPr>
          <p:nvPr>
            <p:ph type="sldNum" sz="quarter" idx="5"/>
          </p:nvPr>
        </p:nvSpPr>
        <p:spPr/>
        <p:txBody>
          <a:bodyPr/>
          <a:lstStyle/>
          <a:p>
            <a:fld id="{40DDDA28-A9E5-470C-8A90-D17729306CEC}" type="slidenum">
              <a:rPr lang="en-US" smtClean="0"/>
              <a:t>32</a:t>
            </a:fld>
            <a:endParaRPr lang="en-US"/>
          </a:p>
        </p:txBody>
      </p:sp>
    </p:spTree>
    <p:extLst>
      <p:ext uri="{BB962C8B-B14F-4D97-AF65-F5344CB8AC3E}">
        <p14:creationId xmlns:p14="http://schemas.microsoft.com/office/powerpoint/2010/main" val="103920080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The Language Usage Strand is new to the 2024 English Standards of Learning.  These standards reflect the reciprocal nature of speaking and writing.  These standards focus on students' use of language when communicating their ideas both orally and in writing. </a:t>
            </a:r>
          </a:p>
        </p:txBody>
      </p:sp>
      <p:sp>
        <p:nvSpPr>
          <p:cNvPr id="4" name="Slide Number Placeholder 3"/>
          <p:cNvSpPr>
            <a:spLocks noGrp="1"/>
          </p:cNvSpPr>
          <p:nvPr>
            <p:ph type="sldNum" sz="quarter" idx="5"/>
          </p:nvPr>
        </p:nvSpPr>
        <p:spPr/>
        <p:txBody>
          <a:bodyPr/>
          <a:lstStyle/>
          <a:p>
            <a:fld id="{40DDDA28-A9E5-470C-8A90-D17729306CEC}" type="slidenum">
              <a:rPr lang="en-US" smtClean="0"/>
              <a:t>33</a:t>
            </a:fld>
            <a:endParaRPr lang="en-US"/>
          </a:p>
        </p:txBody>
      </p:sp>
    </p:spTree>
    <p:extLst>
      <p:ext uri="{BB962C8B-B14F-4D97-AF65-F5344CB8AC3E}">
        <p14:creationId xmlns:p14="http://schemas.microsoft.com/office/powerpoint/2010/main" val="42284029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focus for First Grade  Language Usage 1 is on students' use of grammar in both speaking and writing.  </a:t>
            </a:r>
          </a:p>
          <a:p>
            <a:endParaRPr lang="en-US">
              <a:cs typeface="+mn-lt"/>
            </a:endParaRPr>
          </a:p>
          <a:p>
            <a:r>
              <a:rPr lang="en-US"/>
              <a:t>1.LU.1 addresses skills from multiple strands in the 2017 English Standards of Learning. The Grammar standard under Language Usage addresses the grammatical conventions that students should be able to use when speaking and when writing.   This was done purposefully to show how spoken language builds the foundation for students’ writing.   </a:t>
            </a:r>
            <a:endParaRPr lang="en-US">
              <a:cs typeface="Calibri"/>
            </a:endParaRPr>
          </a:p>
          <a:p>
            <a:endParaRPr lang="en-US">
              <a:cs typeface="Calibri"/>
            </a:endParaRPr>
          </a:p>
          <a:p>
            <a:r>
              <a:rPr lang="en-US">
                <a:cs typeface="Calibri"/>
              </a:rPr>
              <a:t>The skills from 2017 Second Grade 2.11d/e/f are addressed in 1.LU.1C, which increases the rigor of the first grade standard.</a:t>
            </a:r>
          </a:p>
          <a:p>
            <a:br>
              <a:rPr lang="en-US"/>
            </a:br>
            <a:endParaRPr lang="en-US"/>
          </a:p>
          <a:p>
            <a:br>
              <a:rPr lang="en-US"/>
            </a:br>
            <a:endParaRPr lang="en-US"/>
          </a:p>
          <a:p>
            <a:br>
              <a:rPr lang="en-US"/>
            </a:br>
            <a:endParaRPr lang="en-US"/>
          </a:p>
          <a:p>
            <a:br>
              <a:rPr lang="en-US"/>
            </a:br>
            <a:endParaRPr lang="en-US"/>
          </a:p>
          <a:p>
            <a:endParaRPr lang="en-US">
              <a:cs typeface="+mn-lt"/>
            </a:endParaRPr>
          </a:p>
          <a:p>
            <a:br>
              <a:rPr lang="en-US"/>
            </a:br>
            <a:endParaRPr lang="en-US"/>
          </a:p>
          <a:p>
            <a:endParaRPr lang="en-US">
              <a:cs typeface="+mn-lt"/>
            </a:endParaRPr>
          </a:p>
          <a:p>
            <a:br>
              <a:rPr lang="en-US"/>
            </a:br>
            <a:endParaRPr lang="en-US"/>
          </a:p>
          <a:p>
            <a:br>
              <a:rPr lang="en-US"/>
            </a:br>
            <a:endParaRPr lang="en-US"/>
          </a:p>
          <a:p>
            <a:br>
              <a:rPr lang="en-US"/>
            </a:br>
            <a:endParaRPr lang="en-US"/>
          </a:p>
          <a:p>
            <a:br>
              <a:rPr lang="en-US"/>
            </a:br>
            <a:endParaRPr lang="en-US"/>
          </a:p>
          <a:p>
            <a:br>
              <a:rPr lang="en-US"/>
            </a:br>
            <a:endParaRPr lang="en-US"/>
          </a:p>
        </p:txBody>
      </p:sp>
      <p:sp>
        <p:nvSpPr>
          <p:cNvPr id="4" name="Slide Number Placeholder 3"/>
          <p:cNvSpPr>
            <a:spLocks noGrp="1"/>
          </p:cNvSpPr>
          <p:nvPr>
            <p:ph type="sldNum" sz="quarter" idx="5"/>
          </p:nvPr>
        </p:nvSpPr>
        <p:spPr/>
        <p:txBody>
          <a:bodyPr/>
          <a:lstStyle/>
          <a:p>
            <a:fld id="{40DDDA28-A9E5-470C-8A90-D17729306CEC}" type="slidenum">
              <a:rPr lang="en-US" smtClean="0"/>
              <a:t>34</a:t>
            </a:fld>
            <a:endParaRPr lang="en-US"/>
          </a:p>
        </p:txBody>
      </p:sp>
    </p:spTree>
    <p:extLst>
      <p:ext uri="{BB962C8B-B14F-4D97-AF65-F5344CB8AC3E}">
        <p14:creationId xmlns:p14="http://schemas.microsoft.com/office/powerpoint/2010/main" val="78591610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focus for First Grade Language Usage 2 is the grade level expectations for students’ mechanics in writing. The Mechanics standard under Language Usage addresses the technical conventions that students should be able to use when writing.  </a:t>
            </a:r>
          </a:p>
          <a:p>
            <a:endParaRPr lang="en-US"/>
          </a:p>
          <a:p>
            <a:r>
              <a:rPr lang="en-US"/>
              <a:t>At the First Grade level, these standards will apply when students are writing. This strand aligns with the grade level expectations. These standards address the skills that were found in 1.13c and combines those found in 1.5 </a:t>
            </a:r>
            <a:r>
              <a:rPr lang="en-US" err="1"/>
              <a:t>a,b,c,d,g,h</a:t>
            </a:r>
            <a:r>
              <a:rPr lang="en-US"/>
              <a:t> in the 2017 English Standards of Learning. </a:t>
            </a:r>
            <a:endParaRPr lang="en-US">
              <a:cs typeface="Calibri"/>
            </a:endParaRPr>
          </a:p>
          <a:p>
            <a:br>
              <a:rPr lang="en-US"/>
            </a:br>
            <a:endParaRPr lang="en-US"/>
          </a:p>
          <a:p>
            <a:br>
              <a:rPr lang="en-US"/>
            </a:br>
            <a:endParaRPr lang="en-US"/>
          </a:p>
          <a:p>
            <a:br>
              <a:rPr lang="en-US"/>
            </a:br>
            <a:endParaRPr lang="en-US"/>
          </a:p>
          <a:p>
            <a:br>
              <a:rPr lang="en-US"/>
            </a:br>
            <a:endParaRPr lang="en-US"/>
          </a:p>
          <a:p>
            <a:br>
              <a:rPr lang="en-US"/>
            </a:br>
            <a:endParaRPr lang="en-US"/>
          </a:p>
          <a:p>
            <a:endParaRPr lang="en-US">
              <a:cs typeface="+mn-lt"/>
            </a:endParaRPr>
          </a:p>
          <a:p>
            <a:br>
              <a:rPr lang="en-US"/>
            </a:br>
            <a:endParaRPr lang="en-US"/>
          </a:p>
          <a:p>
            <a:endParaRPr lang="en-US">
              <a:cs typeface="+mn-lt"/>
            </a:endParaRPr>
          </a:p>
          <a:p>
            <a:br>
              <a:rPr lang="en-US"/>
            </a:br>
            <a:endParaRPr lang="en-US"/>
          </a:p>
          <a:p>
            <a:br>
              <a:rPr lang="en-US"/>
            </a:br>
            <a:endParaRPr lang="en-US"/>
          </a:p>
          <a:p>
            <a:br>
              <a:rPr lang="en-US"/>
            </a:br>
            <a:endParaRPr lang="en-US"/>
          </a:p>
          <a:p>
            <a:br>
              <a:rPr lang="en-US"/>
            </a:br>
            <a:endParaRPr lang="en-US"/>
          </a:p>
          <a:p>
            <a:br>
              <a:rPr lang="en-US"/>
            </a:br>
            <a:endParaRPr lang="en-US"/>
          </a:p>
        </p:txBody>
      </p:sp>
      <p:sp>
        <p:nvSpPr>
          <p:cNvPr id="4" name="Slide Number Placeholder 3"/>
          <p:cNvSpPr>
            <a:spLocks noGrp="1"/>
          </p:cNvSpPr>
          <p:nvPr>
            <p:ph type="sldNum" sz="quarter" idx="5"/>
          </p:nvPr>
        </p:nvSpPr>
        <p:spPr/>
        <p:txBody>
          <a:bodyPr/>
          <a:lstStyle/>
          <a:p>
            <a:fld id="{40DDDA28-A9E5-470C-8A90-D17729306CEC}" type="slidenum">
              <a:rPr lang="en-US" smtClean="0"/>
              <a:t>35</a:t>
            </a:fld>
            <a:endParaRPr lang="en-US"/>
          </a:p>
        </p:txBody>
      </p:sp>
    </p:spTree>
    <p:extLst>
      <p:ext uri="{BB962C8B-B14F-4D97-AF65-F5344CB8AC3E}">
        <p14:creationId xmlns:p14="http://schemas.microsoft.com/office/powerpoint/2010/main" val="385105395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We’ll now dig deeper into the Communication and Multimodal Literacies Strand. </a:t>
            </a:r>
          </a:p>
          <a:p>
            <a:endParaRPr lang="en-US">
              <a:cs typeface="+mn-lt"/>
            </a:endParaRPr>
          </a:p>
          <a:p>
            <a:r>
              <a:rPr lang="en-US"/>
              <a:t>The Multimodal Literacies Standards do not start until Grade 3 and Grade 4 so in Kindergarten the focus for this strand is on communication skills.</a:t>
            </a:r>
          </a:p>
          <a:p>
            <a:br>
              <a:rPr lang="en-US"/>
            </a:br>
            <a:endParaRPr lang="en-US"/>
          </a:p>
        </p:txBody>
      </p:sp>
      <p:sp>
        <p:nvSpPr>
          <p:cNvPr id="4" name="Slide Number Placeholder 3"/>
          <p:cNvSpPr>
            <a:spLocks noGrp="1"/>
          </p:cNvSpPr>
          <p:nvPr>
            <p:ph type="sldNum" sz="quarter" idx="5"/>
          </p:nvPr>
        </p:nvSpPr>
        <p:spPr/>
        <p:txBody>
          <a:bodyPr/>
          <a:lstStyle/>
          <a:p>
            <a:fld id="{40DDDA28-A9E5-470C-8A90-D17729306CEC}" type="slidenum">
              <a:rPr lang="en-US" smtClean="0"/>
              <a:t>36</a:t>
            </a:fld>
            <a:endParaRPr lang="en-US"/>
          </a:p>
        </p:txBody>
      </p:sp>
    </p:spTree>
    <p:extLst>
      <p:ext uri="{BB962C8B-B14F-4D97-AF65-F5344CB8AC3E}">
        <p14:creationId xmlns:p14="http://schemas.microsoft.com/office/powerpoint/2010/main" val="225373834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First Grade Communication 1 focuses on students building skills around communication, listening, and collaboration. </a:t>
            </a:r>
          </a:p>
          <a:p>
            <a:endParaRPr lang="en-US">
              <a:cs typeface="+mn-lt"/>
            </a:endParaRPr>
          </a:p>
          <a:p>
            <a:r>
              <a:rPr lang="en-US"/>
              <a:t>The 1.C.1 Standard Addresses skills from 1.1 in the 2017 English Standards of Learning.  </a:t>
            </a:r>
            <a:endParaRPr lang="en-US">
              <a:cs typeface="Calibri" panose="020F0502020204030204"/>
            </a:endParaRPr>
          </a:p>
          <a:p>
            <a:endParaRPr lang="en-US">
              <a:cs typeface="+mn-lt"/>
            </a:endParaRPr>
          </a:p>
          <a:p>
            <a:r>
              <a:rPr lang="en-US"/>
              <a:t>1.C.1Ai- provides clarity for how students will participate in discussions and conversations. </a:t>
            </a:r>
            <a:br>
              <a:rPr lang="en-US">
                <a:cs typeface="+mn-lt"/>
              </a:rPr>
            </a:br>
            <a:endParaRPr lang="en-US">
              <a:cs typeface="Calibri"/>
            </a:endParaRPr>
          </a:p>
          <a:p>
            <a:r>
              <a:rPr lang="en-US"/>
              <a:t>1.C.1A ii provides clarity around how students are to work respectfully by building on others’ ideas.  </a:t>
            </a:r>
            <a:endParaRPr lang="en-US">
              <a:cs typeface="Calibri"/>
            </a:endParaRPr>
          </a:p>
          <a:p>
            <a:r>
              <a:rPr lang="en-US">
                <a:cs typeface="+mn-lt"/>
              </a:rPr>
              <a:t>1.C.A.iv mirrors the expectations of using complete sentences found in 1.W.2.  This is an example of how the 2024 English Standards of Learning integrate skills between strands. </a:t>
            </a:r>
            <a:br>
              <a:rPr lang="en-US">
                <a:cs typeface="+mn-lt"/>
              </a:rPr>
            </a:br>
            <a:endParaRPr lang="en-US">
              <a:cs typeface="+mn-lt"/>
            </a:endParaRPr>
          </a:p>
          <a:p>
            <a:r>
              <a:rPr lang="en-US">
                <a:cs typeface="+mn-lt"/>
              </a:rPr>
              <a:t>How are you pronouncing the iii?</a:t>
            </a:r>
            <a:endParaRPr lang="en-US">
              <a:cs typeface="Calibri"/>
            </a:endParaRPr>
          </a:p>
          <a:p>
            <a:br>
              <a:rPr lang="en-US"/>
            </a:br>
            <a:endParaRPr lang="en-US"/>
          </a:p>
          <a:p>
            <a:br>
              <a:rPr lang="en-US"/>
            </a:br>
            <a:endParaRPr lang="en-US"/>
          </a:p>
          <a:p>
            <a:br>
              <a:rPr lang="en-US"/>
            </a:br>
            <a:endParaRPr lang="en-US"/>
          </a:p>
          <a:p>
            <a:br>
              <a:rPr lang="en-US"/>
            </a:br>
            <a:endParaRPr lang="en-US"/>
          </a:p>
          <a:p>
            <a:br>
              <a:rPr lang="en-US"/>
            </a:br>
            <a:endParaRPr lang="en-US"/>
          </a:p>
          <a:p>
            <a:endParaRPr lang="en-US">
              <a:cs typeface="+mn-lt"/>
            </a:endParaRPr>
          </a:p>
          <a:p>
            <a:br>
              <a:rPr lang="en-US"/>
            </a:br>
            <a:endParaRPr lang="en-US"/>
          </a:p>
          <a:p>
            <a:endParaRPr lang="en-US">
              <a:cs typeface="+mn-lt"/>
            </a:endParaRPr>
          </a:p>
          <a:p>
            <a:br>
              <a:rPr lang="en-US"/>
            </a:br>
            <a:endParaRPr lang="en-US"/>
          </a:p>
          <a:p>
            <a:br>
              <a:rPr lang="en-US"/>
            </a:br>
            <a:endParaRPr lang="en-US"/>
          </a:p>
          <a:p>
            <a:br>
              <a:rPr lang="en-US"/>
            </a:br>
            <a:endParaRPr lang="en-US"/>
          </a:p>
          <a:p>
            <a:br>
              <a:rPr lang="en-US"/>
            </a:br>
            <a:endParaRPr lang="en-US"/>
          </a:p>
          <a:p>
            <a:br>
              <a:rPr lang="en-US"/>
            </a:br>
            <a:endParaRPr lang="en-US"/>
          </a:p>
        </p:txBody>
      </p:sp>
      <p:sp>
        <p:nvSpPr>
          <p:cNvPr id="4" name="Slide Number Placeholder 3"/>
          <p:cNvSpPr>
            <a:spLocks noGrp="1"/>
          </p:cNvSpPr>
          <p:nvPr>
            <p:ph type="sldNum" sz="quarter" idx="5"/>
          </p:nvPr>
        </p:nvSpPr>
        <p:spPr/>
        <p:txBody>
          <a:bodyPr/>
          <a:lstStyle/>
          <a:p>
            <a:fld id="{40DDDA28-A9E5-470C-8A90-D17729306CEC}" type="slidenum">
              <a:rPr lang="en-US" smtClean="0"/>
              <a:t>37</a:t>
            </a:fld>
            <a:endParaRPr lang="en-US"/>
          </a:p>
        </p:txBody>
      </p:sp>
    </p:spTree>
    <p:extLst>
      <p:ext uri="{BB962C8B-B14F-4D97-AF65-F5344CB8AC3E}">
        <p14:creationId xmlns:p14="http://schemas.microsoft.com/office/powerpoint/2010/main" val="208519267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First Grade Communication 2 focuses on students building skills in order to effectively share their ideas through speaking. </a:t>
            </a:r>
          </a:p>
          <a:p>
            <a:endParaRPr lang="en-US"/>
          </a:p>
          <a:p>
            <a:r>
              <a:rPr lang="en-US"/>
              <a:t>These standards highlight the importance of the reciprocal nature of speaking and writing. By focusing on students’ speaking skills, teachers are setting the foundation for students’ writing. </a:t>
            </a:r>
            <a:endParaRPr lang="en-US">
              <a:cs typeface="Calibri" panose="020F0502020204030204"/>
            </a:endParaRPr>
          </a:p>
          <a:p>
            <a:br>
              <a:rPr lang="en-US"/>
            </a:br>
            <a:br>
              <a:rPr lang="en-US">
                <a:cs typeface="+mn-lt"/>
              </a:rPr>
            </a:br>
            <a:endParaRPr lang="en-US">
              <a:cs typeface="Calibri"/>
            </a:endParaRPr>
          </a:p>
          <a:p>
            <a:br>
              <a:rPr lang="en-US"/>
            </a:br>
            <a:endParaRPr lang="en-US"/>
          </a:p>
          <a:p>
            <a:br>
              <a:rPr lang="en-US"/>
            </a:br>
            <a:endParaRPr lang="en-US"/>
          </a:p>
          <a:p>
            <a:br>
              <a:rPr lang="en-US"/>
            </a:br>
            <a:endParaRPr lang="en-US"/>
          </a:p>
          <a:p>
            <a:br>
              <a:rPr lang="en-US"/>
            </a:br>
            <a:endParaRPr lang="en-US"/>
          </a:p>
          <a:p>
            <a:br>
              <a:rPr lang="en-US"/>
            </a:br>
            <a:endParaRPr lang="en-US"/>
          </a:p>
          <a:p>
            <a:endParaRPr lang="en-US">
              <a:cs typeface="+mn-lt"/>
            </a:endParaRPr>
          </a:p>
          <a:p>
            <a:br>
              <a:rPr lang="en-US"/>
            </a:br>
            <a:endParaRPr lang="en-US"/>
          </a:p>
          <a:p>
            <a:endParaRPr lang="en-US">
              <a:cs typeface="+mn-lt"/>
            </a:endParaRPr>
          </a:p>
          <a:p>
            <a:br>
              <a:rPr lang="en-US"/>
            </a:br>
            <a:endParaRPr lang="en-US"/>
          </a:p>
          <a:p>
            <a:br>
              <a:rPr lang="en-US"/>
            </a:br>
            <a:endParaRPr lang="en-US"/>
          </a:p>
          <a:p>
            <a:br>
              <a:rPr lang="en-US"/>
            </a:br>
            <a:endParaRPr lang="en-US"/>
          </a:p>
          <a:p>
            <a:br>
              <a:rPr lang="en-US"/>
            </a:br>
            <a:endParaRPr lang="en-US"/>
          </a:p>
          <a:p>
            <a:br>
              <a:rPr lang="en-US"/>
            </a:br>
            <a:endParaRPr lang="en-US"/>
          </a:p>
        </p:txBody>
      </p:sp>
      <p:sp>
        <p:nvSpPr>
          <p:cNvPr id="4" name="Slide Number Placeholder 3"/>
          <p:cNvSpPr>
            <a:spLocks noGrp="1"/>
          </p:cNvSpPr>
          <p:nvPr>
            <p:ph type="sldNum" sz="quarter" idx="5"/>
          </p:nvPr>
        </p:nvSpPr>
        <p:spPr/>
        <p:txBody>
          <a:bodyPr/>
          <a:lstStyle/>
          <a:p>
            <a:fld id="{40DDDA28-A9E5-470C-8A90-D17729306CEC}" type="slidenum">
              <a:rPr lang="en-US" smtClean="0"/>
              <a:t>38</a:t>
            </a:fld>
            <a:endParaRPr lang="en-US"/>
          </a:p>
        </p:txBody>
      </p:sp>
    </p:spTree>
    <p:extLst>
      <p:ext uri="{BB962C8B-B14F-4D97-AF65-F5344CB8AC3E}">
        <p14:creationId xmlns:p14="http://schemas.microsoft.com/office/powerpoint/2010/main" val="317621000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Let's finish by looking at the Research Strand. </a:t>
            </a:r>
          </a:p>
        </p:txBody>
      </p:sp>
      <p:sp>
        <p:nvSpPr>
          <p:cNvPr id="4" name="Slide Number Placeholder 3"/>
          <p:cNvSpPr>
            <a:spLocks noGrp="1"/>
          </p:cNvSpPr>
          <p:nvPr>
            <p:ph type="sldNum" sz="quarter" idx="5"/>
          </p:nvPr>
        </p:nvSpPr>
        <p:spPr/>
        <p:txBody>
          <a:bodyPr/>
          <a:lstStyle/>
          <a:p>
            <a:fld id="{40DDDA28-A9E5-470C-8A90-D17729306CEC}" type="slidenum">
              <a:rPr lang="en-US" smtClean="0"/>
              <a:t>39</a:t>
            </a:fld>
            <a:endParaRPr lang="en-US"/>
          </a:p>
        </p:txBody>
      </p:sp>
    </p:spTree>
    <p:extLst>
      <p:ext uri="{BB962C8B-B14F-4D97-AF65-F5344CB8AC3E}">
        <p14:creationId xmlns:p14="http://schemas.microsoft.com/office/powerpoint/2010/main" val="22491293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the spring of 2024 VDOE staff is partnering with teams of teachers and specialists to develop and provide support documents, such as this </a:t>
            </a:r>
            <a:r>
              <a:rPr lang="en-US" err="1"/>
              <a:t>powerpoint</a:t>
            </a:r>
            <a:r>
              <a:rPr lang="en-US"/>
              <a:t>, around the 2024 English Standards of Learning.  The goal of these documents is to provide clarity around the revisions and highlight the changes between the 2017 and 2024 standards. </a:t>
            </a:r>
            <a:br>
              <a:rPr lang="en-US">
                <a:cs typeface="+mn-lt"/>
              </a:rPr>
            </a:br>
            <a:endParaRPr lang="en-US"/>
          </a:p>
          <a:p>
            <a:r>
              <a:rPr lang="en-US"/>
              <a:t>In the summer of 2024 VDOE staff will support divisions with professional learning through symposiums across the Commonwealth. </a:t>
            </a:r>
            <a:br>
              <a:rPr lang="en-US">
                <a:cs typeface="+mn-lt"/>
              </a:rPr>
            </a:br>
            <a:endParaRPr lang="en-US">
              <a:cs typeface="Calibri"/>
            </a:endParaRPr>
          </a:p>
          <a:p>
            <a:r>
              <a:rPr lang="en-US"/>
              <a:t>In the 2024-2025 school year, instruction will align fully to the 2024 English Standards of Learning and the VDOE will continue to develop resources to support divisions and teachers with implementation.  This roll out is done purposefully to align with the Virginia Literacy Act of 2022. </a:t>
            </a:r>
            <a:endParaRPr lang="en-US">
              <a:cs typeface="Calibri" panose="020F0502020204030204"/>
            </a:endParaRPr>
          </a:p>
          <a:p>
            <a:br>
              <a:rPr lang="en-US"/>
            </a:br>
            <a:endParaRPr lang="en-US"/>
          </a:p>
        </p:txBody>
      </p:sp>
      <p:sp>
        <p:nvSpPr>
          <p:cNvPr id="4" name="Slide Number Placeholder 3"/>
          <p:cNvSpPr>
            <a:spLocks noGrp="1"/>
          </p:cNvSpPr>
          <p:nvPr>
            <p:ph type="sldNum" sz="quarter" idx="5"/>
          </p:nvPr>
        </p:nvSpPr>
        <p:spPr/>
        <p:txBody>
          <a:bodyPr/>
          <a:lstStyle/>
          <a:p>
            <a:fld id="{40DDDA28-A9E5-470C-8A90-D17729306CEC}" type="slidenum">
              <a:rPr lang="en-US" smtClean="0"/>
              <a:t>4</a:t>
            </a:fld>
            <a:endParaRPr lang="en-US"/>
          </a:p>
        </p:txBody>
      </p:sp>
    </p:spTree>
    <p:extLst>
      <p:ext uri="{BB962C8B-B14F-4D97-AF65-F5344CB8AC3E}">
        <p14:creationId xmlns:p14="http://schemas.microsoft.com/office/powerpoint/2010/main" val="226826243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First Grade Research focuses on students learning to conduct research by listening to texts on  selected topics to build knowledge and/or solve problems using available resources. </a:t>
            </a:r>
          </a:p>
          <a:p>
            <a:endParaRPr lang="en-US">
              <a:cs typeface="+mn-lt"/>
            </a:endParaRPr>
          </a:p>
          <a:p>
            <a:r>
              <a:rPr lang="en-US"/>
              <a:t>It is important to note that these standards are met with prompting and support from adults.  </a:t>
            </a:r>
            <a:endParaRPr lang="en-US">
              <a:cs typeface="Calibri" panose="020F0502020204030204"/>
            </a:endParaRPr>
          </a:p>
          <a:p>
            <a:endParaRPr lang="en-US">
              <a:cs typeface="+mn-lt"/>
            </a:endParaRPr>
          </a:p>
          <a:p>
            <a:r>
              <a:rPr lang="en-US"/>
              <a:t>An addition to the 2024 standards is that students will share the information that they recorded and collected from research.  </a:t>
            </a:r>
            <a:endParaRPr lang="en-US">
              <a:cs typeface="Calibri" panose="020F0502020204030204"/>
            </a:endParaRPr>
          </a:p>
          <a:p>
            <a:br>
              <a:rPr lang="en-US"/>
            </a:br>
            <a:endParaRPr lang="en-US"/>
          </a:p>
          <a:p>
            <a:br>
              <a:rPr lang="en-US"/>
            </a:br>
            <a:br>
              <a:rPr lang="en-US">
                <a:cs typeface="+mn-lt"/>
              </a:rPr>
            </a:br>
            <a:endParaRPr lang="en-US">
              <a:cs typeface="Calibri"/>
            </a:endParaRPr>
          </a:p>
          <a:p>
            <a:br>
              <a:rPr lang="en-US"/>
            </a:br>
            <a:endParaRPr lang="en-US"/>
          </a:p>
          <a:p>
            <a:br>
              <a:rPr lang="en-US"/>
            </a:br>
            <a:endParaRPr lang="en-US"/>
          </a:p>
          <a:p>
            <a:br>
              <a:rPr lang="en-US"/>
            </a:br>
            <a:endParaRPr lang="en-US"/>
          </a:p>
          <a:p>
            <a:br>
              <a:rPr lang="en-US"/>
            </a:br>
            <a:endParaRPr lang="en-US"/>
          </a:p>
          <a:p>
            <a:br>
              <a:rPr lang="en-US"/>
            </a:br>
            <a:endParaRPr lang="en-US"/>
          </a:p>
          <a:p>
            <a:endParaRPr lang="en-US">
              <a:cs typeface="+mn-lt"/>
            </a:endParaRPr>
          </a:p>
          <a:p>
            <a:br>
              <a:rPr lang="en-US"/>
            </a:br>
            <a:endParaRPr lang="en-US"/>
          </a:p>
          <a:p>
            <a:endParaRPr lang="en-US">
              <a:cs typeface="+mn-lt"/>
            </a:endParaRPr>
          </a:p>
          <a:p>
            <a:br>
              <a:rPr lang="en-US"/>
            </a:br>
            <a:endParaRPr lang="en-US"/>
          </a:p>
          <a:p>
            <a:br>
              <a:rPr lang="en-US"/>
            </a:br>
            <a:endParaRPr lang="en-US"/>
          </a:p>
          <a:p>
            <a:br>
              <a:rPr lang="en-US"/>
            </a:br>
            <a:endParaRPr lang="en-US"/>
          </a:p>
          <a:p>
            <a:br>
              <a:rPr lang="en-US"/>
            </a:br>
            <a:endParaRPr lang="en-US"/>
          </a:p>
          <a:p>
            <a:br>
              <a:rPr lang="en-US"/>
            </a:br>
            <a:endParaRPr lang="en-US"/>
          </a:p>
        </p:txBody>
      </p:sp>
      <p:sp>
        <p:nvSpPr>
          <p:cNvPr id="4" name="Slide Number Placeholder 3"/>
          <p:cNvSpPr>
            <a:spLocks noGrp="1"/>
          </p:cNvSpPr>
          <p:nvPr>
            <p:ph type="sldNum" sz="quarter" idx="5"/>
          </p:nvPr>
        </p:nvSpPr>
        <p:spPr/>
        <p:txBody>
          <a:bodyPr/>
          <a:lstStyle/>
          <a:p>
            <a:fld id="{40DDDA28-A9E5-470C-8A90-D17729306CEC}" type="slidenum">
              <a:rPr lang="en-US" smtClean="0"/>
              <a:t>40</a:t>
            </a:fld>
            <a:endParaRPr lang="en-US"/>
          </a:p>
        </p:txBody>
      </p:sp>
    </p:spTree>
    <p:extLst>
      <p:ext uri="{BB962C8B-B14F-4D97-AF65-F5344CB8AC3E}">
        <p14:creationId xmlns:p14="http://schemas.microsoft.com/office/powerpoint/2010/main" val="215314386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The 2024 English Standards of Learning will raise academic expectations for students and schools.  They are designed to provide a clear and vertically coherent set skills that spiral up and increase in depth as students progress through K-12. </a:t>
            </a:r>
          </a:p>
          <a:p>
            <a:endParaRPr lang="en-US">
              <a:cs typeface="Calibri"/>
            </a:endParaRPr>
          </a:p>
          <a:p>
            <a:r>
              <a:rPr lang="en-US">
                <a:cs typeface="Calibri"/>
              </a:rPr>
              <a:t>The development and focus on Developing Skilled Readers and Building Reading Stamina will ensure that every student </a:t>
            </a:r>
            <a:r>
              <a:rPr lang="en-US">
                <a:highlight>
                  <a:srgbClr val="FFFF00"/>
                </a:highlight>
                <a:cs typeface="Calibri"/>
              </a:rPr>
              <a:t>is equipped access to educational experiences that </a:t>
            </a:r>
            <a:r>
              <a:rPr lang="en-US">
                <a:cs typeface="Calibri"/>
              </a:rPr>
              <a:t>prepare them for their postsecondary opportunities. </a:t>
            </a:r>
          </a:p>
          <a:p>
            <a:endParaRPr lang="en-US">
              <a:cs typeface="Calibri"/>
            </a:endParaRPr>
          </a:p>
          <a:p>
            <a:r>
              <a:rPr lang="en-US">
                <a:cs typeface="Calibri"/>
              </a:rPr>
              <a:t>The 2024 English Standards of Learning offer clear and cohesive academic standards that allow for common experiences and expectations across the commonwealth.</a:t>
            </a:r>
          </a:p>
          <a:p>
            <a:endParaRPr lang="en-US">
              <a:cs typeface="Calibri"/>
            </a:endParaRPr>
          </a:p>
          <a:p>
            <a:r>
              <a:rPr lang="en-US">
                <a:cs typeface="Calibri"/>
              </a:rPr>
              <a:t>Don’t’ Change</a:t>
            </a:r>
          </a:p>
        </p:txBody>
      </p:sp>
      <p:sp>
        <p:nvSpPr>
          <p:cNvPr id="4" name="Slide Number Placeholder 3"/>
          <p:cNvSpPr>
            <a:spLocks noGrp="1"/>
          </p:cNvSpPr>
          <p:nvPr>
            <p:ph type="sldNum" sz="quarter" idx="5"/>
          </p:nvPr>
        </p:nvSpPr>
        <p:spPr/>
        <p:txBody>
          <a:bodyPr/>
          <a:lstStyle/>
          <a:p>
            <a:fld id="{40DDDA28-A9E5-470C-8A90-D17729306CEC}" type="slidenum">
              <a:rPr lang="en-US" smtClean="0"/>
              <a:t>41</a:t>
            </a:fld>
            <a:endParaRPr lang="en-US"/>
          </a:p>
        </p:txBody>
      </p:sp>
    </p:spTree>
    <p:extLst>
      <p:ext uri="{BB962C8B-B14F-4D97-AF65-F5344CB8AC3E}">
        <p14:creationId xmlns:p14="http://schemas.microsoft.com/office/powerpoint/2010/main" val="312338267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Additional supports around the 2024 English Standards of Learning will be provided throughout the spring and summer of 2024.  If you have questions, please reach out to the VDOE English Team.  </a:t>
            </a:r>
          </a:p>
          <a:p>
            <a:endParaRPr lang="en-US">
              <a:cs typeface="Calibri"/>
            </a:endParaRPr>
          </a:p>
          <a:p>
            <a:r>
              <a:rPr lang="en-US">
                <a:cs typeface="Calibri"/>
              </a:rPr>
              <a:t>Don’t change</a:t>
            </a:r>
          </a:p>
        </p:txBody>
      </p:sp>
      <p:sp>
        <p:nvSpPr>
          <p:cNvPr id="4" name="Slide Number Placeholder 3"/>
          <p:cNvSpPr>
            <a:spLocks noGrp="1"/>
          </p:cNvSpPr>
          <p:nvPr>
            <p:ph type="sldNum" sz="quarter" idx="5"/>
          </p:nvPr>
        </p:nvSpPr>
        <p:spPr/>
        <p:txBody>
          <a:bodyPr/>
          <a:lstStyle/>
          <a:p>
            <a:fld id="{40DDDA28-A9E5-470C-8A90-D17729306CEC}" type="slidenum">
              <a:rPr lang="en-US" smtClean="0"/>
              <a:t>42</a:t>
            </a:fld>
            <a:endParaRPr lang="en-US"/>
          </a:p>
        </p:txBody>
      </p:sp>
    </p:spTree>
    <p:extLst>
      <p:ext uri="{BB962C8B-B14F-4D97-AF65-F5344CB8AC3E}">
        <p14:creationId xmlns:p14="http://schemas.microsoft.com/office/powerpoint/2010/main" val="4309290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standards revisions focused on providing clarity for grade level expectations within the different aspects of literacy development.  </a:t>
            </a:r>
          </a:p>
          <a:p>
            <a:endParaRPr lang="en-US">
              <a:cs typeface="+mn-lt"/>
            </a:endParaRPr>
          </a:p>
          <a:p>
            <a:r>
              <a:rPr lang="en-US"/>
              <a:t>There was an increased emphasis on foundational literacy skills in addition to providing clarity for student expectations at each grade level. This will provide alignment with the requirements of the Virginia Literacy Act. </a:t>
            </a:r>
            <a:br>
              <a:rPr lang="en-US">
                <a:cs typeface="+mn-lt"/>
              </a:rPr>
            </a:br>
            <a:endParaRPr lang="en-US">
              <a:cs typeface="Calibri"/>
            </a:endParaRPr>
          </a:p>
          <a:p>
            <a:r>
              <a:rPr lang="en-US"/>
              <a:t>The 2024 English Standards of Learning provide a comprehensive progression of the content, ensuring developmental appropriateness, increasing support for teachers, clarifying expectations both for teaching and for student learning, and providing connections between the strands in a grade level, as well as how grade level skills build on one another.</a:t>
            </a:r>
            <a:endParaRPr lang="en-US">
              <a:cs typeface="Calibri"/>
            </a:endParaRPr>
          </a:p>
          <a:p>
            <a:br>
              <a:rPr lang="en-US"/>
            </a:br>
            <a:endParaRPr lang="en-US"/>
          </a:p>
        </p:txBody>
      </p:sp>
      <p:sp>
        <p:nvSpPr>
          <p:cNvPr id="4" name="Slide Number Placeholder 3"/>
          <p:cNvSpPr>
            <a:spLocks noGrp="1"/>
          </p:cNvSpPr>
          <p:nvPr>
            <p:ph type="sldNum" sz="quarter" idx="5"/>
          </p:nvPr>
        </p:nvSpPr>
        <p:spPr/>
        <p:txBody>
          <a:bodyPr/>
          <a:lstStyle/>
          <a:p>
            <a:fld id="{40DDDA28-A9E5-470C-8A90-D17729306CEC}" type="slidenum">
              <a:rPr lang="en-US" smtClean="0"/>
              <a:t>5</a:t>
            </a:fld>
            <a:endParaRPr lang="en-US"/>
          </a:p>
        </p:txBody>
      </p:sp>
    </p:spTree>
    <p:extLst>
      <p:ext uri="{BB962C8B-B14F-4D97-AF65-F5344CB8AC3E}">
        <p14:creationId xmlns:p14="http://schemas.microsoft.com/office/powerpoint/2010/main" val="7038421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2024 English Standards of Learning changed the number of strands in Kindergarten, from four in 2017 to ten in 2024.  This restructuring of strands was done purposefully to provide additional support and clarity around the skills necessary for students to become strategic readers and writers. </a:t>
            </a:r>
          </a:p>
          <a:p>
            <a:endParaRPr lang="en-US"/>
          </a:p>
          <a:p>
            <a:br>
              <a:rPr lang="en-US"/>
            </a:br>
            <a:endParaRPr lang="en-US"/>
          </a:p>
        </p:txBody>
      </p:sp>
      <p:sp>
        <p:nvSpPr>
          <p:cNvPr id="4" name="Slide Number Placeholder 3"/>
          <p:cNvSpPr>
            <a:spLocks noGrp="1"/>
          </p:cNvSpPr>
          <p:nvPr>
            <p:ph type="sldNum" sz="quarter" idx="5"/>
          </p:nvPr>
        </p:nvSpPr>
        <p:spPr/>
        <p:txBody>
          <a:bodyPr/>
          <a:lstStyle/>
          <a:p>
            <a:fld id="{40DDDA28-A9E5-470C-8A90-D17729306CEC}" type="slidenum">
              <a:rPr lang="en-US" smtClean="0"/>
              <a:t>6</a:t>
            </a:fld>
            <a:endParaRPr lang="en-US"/>
          </a:p>
        </p:txBody>
      </p:sp>
    </p:spTree>
    <p:extLst>
      <p:ext uri="{BB962C8B-B14F-4D97-AF65-F5344CB8AC3E}">
        <p14:creationId xmlns:p14="http://schemas.microsoft.com/office/powerpoint/2010/main" val="14824711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Each of the 10 strands in the 2024 English Standards of Learning, has sub-strands.  The sub-strands work as a support by grouping common standards together and providing clarity on what skills and strategies are needed at each grade level. </a:t>
            </a:r>
            <a:br>
              <a:rPr lang="en-US">
                <a:cs typeface="+mn-lt"/>
              </a:rPr>
            </a:br>
            <a:endParaRPr lang="en-US"/>
          </a:p>
          <a:p>
            <a:r>
              <a:rPr lang="en-US"/>
              <a:t>Some of the strands and sub-strands are specific to a certain grade or grade band.  For example, in the Foundations of Reading Strand in Kindergarten, there is a sub-strand for Print Concepts.  This sub-strand is in specific to Kindergarten because that is the grade level where those skills are the focus.  </a:t>
            </a:r>
            <a:endParaRPr lang="en-US">
              <a:cs typeface="Calibri"/>
            </a:endParaRPr>
          </a:p>
          <a:p>
            <a:br>
              <a:rPr lang="en-US"/>
            </a:br>
            <a:endParaRPr lang="en-US"/>
          </a:p>
        </p:txBody>
      </p:sp>
      <p:sp>
        <p:nvSpPr>
          <p:cNvPr id="4" name="Slide Number Placeholder 3"/>
          <p:cNvSpPr>
            <a:spLocks noGrp="1"/>
          </p:cNvSpPr>
          <p:nvPr>
            <p:ph type="sldNum" sz="quarter" idx="5"/>
          </p:nvPr>
        </p:nvSpPr>
        <p:spPr/>
        <p:txBody>
          <a:bodyPr/>
          <a:lstStyle/>
          <a:p>
            <a:fld id="{40DDDA28-A9E5-470C-8A90-D17729306CEC}" type="slidenum">
              <a:rPr lang="en-US" smtClean="0"/>
              <a:t>7</a:t>
            </a:fld>
            <a:endParaRPr lang="en-US"/>
          </a:p>
        </p:txBody>
      </p:sp>
    </p:spTree>
    <p:extLst>
      <p:ext uri="{BB962C8B-B14F-4D97-AF65-F5344CB8AC3E}">
        <p14:creationId xmlns:p14="http://schemas.microsoft.com/office/powerpoint/2010/main" val="40220695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When reading the 2024 English Standards of Learning, you will first see the strand name, followed by a number that corresponds to the sub-strand, then a letter to indicate each standard. </a:t>
            </a:r>
            <a:endParaRPr lang="en-US">
              <a:cs typeface="Calibri"/>
            </a:endParaRPr>
          </a:p>
          <a:p>
            <a:endParaRPr lang="en-US">
              <a:cs typeface="+mn-lt"/>
            </a:endParaRPr>
          </a:p>
          <a:p>
            <a:r>
              <a:rPr lang="en-US"/>
              <a:t>For example, in the Reading Information Text strand in First Grade there are three sub-strands; Key Ideas and Confirming Details, Craft and Style, and Integration of Concepts.  Under each sub-strand, are the standards themselves.  </a:t>
            </a:r>
            <a:br>
              <a:rPr lang="en-US">
                <a:cs typeface="+mn-lt"/>
              </a:rPr>
            </a:br>
            <a:endParaRPr lang="en-US"/>
          </a:p>
          <a:p>
            <a:r>
              <a:rPr lang="en-US"/>
              <a:t>This restructuring of the standards, allows teachers to focus on the grade level expectation for each strand and sub-strand, and to easily see how the standards build across grade levels.  </a:t>
            </a:r>
            <a:endParaRPr lang="en-US">
              <a:cs typeface="Calibri"/>
            </a:endParaRPr>
          </a:p>
          <a:p>
            <a:br>
              <a:rPr lang="en-US"/>
            </a:br>
            <a:endParaRPr lang="en-US"/>
          </a:p>
        </p:txBody>
      </p:sp>
      <p:sp>
        <p:nvSpPr>
          <p:cNvPr id="4" name="Slide Number Placeholder 3"/>
          <p:cNvSpPr>
            <a:spLocks noGrp="1"/>
          </p:cNvSpPr>
          <p:nvPr>
            <p:ph type="sldNum" sz="quarter" idx="5"/>
          </p:nvPr>
        </p:nvSpPr>
        <p:spPr/>
        <p:txBody>
          <a:bodyPr/>
          <a:lstStyle/>
          <a:p>
            <a:fld id="{40DDDA28-A9E5-470C-8A90-D17729306CEC}" type="slidenum">
              <a:rPr lang="en-US" smtClean="0"/>
              <a:t>8</a:t>
            </a:fld>
            <a:endParaRPr lang="en-US"/>
          </a:p>
        </p:txBody>
      </p:sp>
    </p:spTree>
    <p:extLst>
      <p:ext uri="{BB962C8B-B14F-4D97-AF65-F5344CB8AC3E}">
        <p14:creationId xmlns:p14="http://schemas.microsoft.com/office/powerpoint/2010/main" val="10678264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is a snapshot of the Grade 1 Crosswalk and Summary of Revisions.  There are four quadrants – The 2017 SOL to the 2024 SOL Numbering, The Parameter Changes/Clarifications (2024 SOL), the Deletions from the grade level and the Additions to the Grade Level. </a:t>
            </a:r>
          </a:p>
          <a:p>
            <a:endParaRPr lang="en-US">
              <a:cs typeface="+mn-lt"/>
            </a:endParaRPr>
          </a:p>
          <a:p>
            <a:r>
              <a:rPr lang="en-US"/>
              <a:t>(Click1)- In the quadrant for the 2017 Numbering to the 2024 Numbering, you can see how the starting numbering is the 2017 Standards (Click 2) and then moves to the new 2024 Numbering.  This allows you to easily see where the old standards can be found in the new structure of the 2024 standards. </a:t>
            </a:r>
            <a:endParaRPr lang="en-US">
              <a:cs typeface="Calibri"/>
            </a:endParaRPr>
          </a:p>
          <a:p>
            <a:endParaRPr lang="en-US">
              <a:cs typeface="+mn-lt"/>
            </a:endParaRPr>
          </a:p>
          <a:p>
            <a:r>
              <a:rPr lang="en-US"/>
              <a:t>Click 3- In the quadrant for the Parameter Changes/Clarification (2024 SOL)- You can find the New Strands and sub-strand Numbering, along with the standards.(Click 4) .  You will see a short clarification for each sub-strand and below what skills are addressed in those standards.  </a:t>
            </a:r>
            <a:endParaRPr lang="en-US">
              <a:cs typeface="Calibri"/>
            </a:endParaRPr>
          </a:p>
          <a:p>
            <a:endParaRPr lang="en-US">
              <a:cs typeface="+mn-lt"/>
            </a:endParaRPr>
          </a:p>
          <a:p>
            <a:r>
              <a:rPr lang="en-US"/>
              <a:t>Click 5- In the Deletion from the Grade Level, you will find 2017 Standards that are no longer addressed in this grade  (Click 6).  If the Standard was moved to a different grade level that will be listed, or if they are no longer reflected in the 2024 standards there will be a short explanation. (Click 7) </a:t>
            </a:r>
            <a:endParaRPr lang="en-US">
              <a:cs typeface="Calibri"/>
            </a:endParaRPr>
          </a:p>
          <a:p>
            <a:endParaRPr lang="en-US">
              <a:cs typeface="+mn-lt"/>
            </a:endParaRPr>
          </a:p>
          <a:p>
            <a:r>
              <a:rPr lang="en-US"/>
              <a:t>Click 8- In the Additions to the Grade level, you will see which standards are new to that grade level.  If they were moved from another grade level in the 2017 standards, the grade level will be listed. </a:t>
            </a:r>
            <a:endParaRPr lang="en-US">
              <a:cs typeface="Calibri"/>
            </a:endParaRPr>
          </a:p>
          <a:p>
            <a:br>
              <a:rPr lang="en-US"/>
            </a:br>
            <a:endParaRPr lang="en-US"/>
          </a:p>
        </p:txBody>
      </p:sp>
      <p:sp>
        <p:nvSpPr>
          <p:cNvPr id="4" name="Slide Number Placeholder 3"/>
          <p:cNvSpPr>
            <a:spLocks noGrp="1"/>
          </p:cNvSpPr>
          <p:nvPr>
            <p:ph type="sldNum" sz="quarter" idx="5"/>
          </p:nvPr>
        </p:nvSpPr>
        <p:spPr/>
        <p:txBody>
          <a:bodyPr/>
          <a:lstStyle/>
          <a:p>
            <a:fld id="{40DDDA28-A9E5-470C-8A90-D17729306CEC}" type="slidenum">
              <a:rPr lang="en-US" smtClean="0"/>
              <a:t>9</a:t>
            </a:fld>
            <a:endParaRPr lang="en-US"/>
          </a:p>
        </p:txBody>
      </p:sp>
    </p:spTree>
    <p:extLst>
      <p:ext uri="{BB962C8B-B14F-4D97-AF65-F5344CB8AC3E}">
        <p14:creationId xmlns:p14="http://schemas.microsoft.com/office/powerpoint/2010/main" val="335251897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38200" y="1130909"/>
            <a:ext cx="5254951" cy="2387600"/>
          </a:xfrm>
        </p:spPr>
        <p:txBody>
          <a:bodyPr anchor="b"/>
          <a:lstStyle>
            <a:lvl1pPr algn="l">
              <a:defRPr sz="6000" cap="small" baseline="0"/>
            </a:lvl1pPr>
          </a:lstStyle>
          <a:p>
            <a:r>
              <a:rPr lang="en-US"/>
              <a:t>Click to edit Master title style</a:t>
            </a:r>
          </a:p>
        </p:txBody>
      </p:sp>
      <p:sp>
        <p:nvSpPr>
          <p:cNvPr id="3" name="Subtitle 2"/>
          <p:cNvSpPr>
            <a:spLocks noGrp="1"/>
          </p:cNvSpPr>
          <p:nvPr>
            <p:ph type="subTitle" idx="1"/>
          </p:nvPr>
        </p:nvSpPr>
        <p:spPr>
          <a:xfrm>
            <a:off x="838200" y="3636221"/>
            <a:ext cx="5254951"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410D7D0-E191-4C83-8A0F-12414189B1E3}" type="datetime1">
              <a:rPr lang="en-US" smtClean="0"/>
              <a:t>5/24/2024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102BAA-C61A-4A39-BDF1-4340D572B82C}" type="slidenum">
              <a:rPr lang="en-US" smtClean="0"/>
              <a:t>‹#›</a:t>
            </a:fld>
            <a:endParaRPr lang="en-US"/>
          </a:p>
        </p:txBody>
      </p:sp>
      <p:sp>
        <p:nvSpPr>
          <p:cNvPr id="8" name="Rectangle 7" descr="VDOE Logo"/>
          <p:cNvSpPr/>
          <p:nvPr userDrawn="1"/>
        </p:nvSpPr>
        <p:spPr>
          <a:xfrm>
            <a:off x="2020701" y="919537"/>
            <a:ext cx="10893915" cy="5938463"/>
          </a:xfrm>
          <a:prstGeom prst="rect">
            <a:avLst/>
          </a:prstGeom>
          <a:blipFill dpi="0" rotWithShape="1">
            <a:blip r:embed="rId2">
              <a:alphaModFix amt="2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userDrawn="1"/>
        </p:nvSpPr>
        <p:spPr>
          <a:xfrm>
            <a:off x="2178121" y="5751826"/>
            <a:ext cx="9513869" cy="692497"/>
          </a:xfrm>
          <a:prstGeom prst="rect">
            <a:avLst/>
          </a:prstGeom>
          <a:noFill/>
        </p:spPr>
        <p:txBody>
          <a:bodyPr wrap="square" rtlCol="0">
            <a:spAutoFit/>
          </a:bodyPr>
          <a:lstStyle/>
          <a:p>
            <a:pPr algn="r"/>
            <a:r>
              <a:rPr lang="en-US" sz="3900" b="1">
                <a:solidFill>
                  <a:schemeClr val="tx1">
                    <a:alpha val="20000"/>
                  </a:schemeClr>
                </a:solidFill>
                <a:latin typeface="Trebuchet MS" panose="020B0603020202020204" pitchFamily="34" charset="0"/>
              </a:rPr>
              <a:t>VIRGINIA DEPARTMENT OF EDUCATION</a:t>
            </a:r>
          </a:p>
        </p:txBody>
      </p:sp>
    </p:spTree>
    <p:extLst>
      <p:ext uri="{BB962C8B-B14F-4D97-AF65-F5344CB8AC3E}">
        <p14:creationId xmlns:p14="http://schemas.microsoft.com/office/powerpoint/2010/main" val="10540306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F06C96A5-1280-4BBD-93AB-AD67D678B93B}" type="datetime1">
              <a:rPr lang="en-US" smtClean="0"/>
              <a:t>5/24/2024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102BAA-C61A-4A39-BDF1-4340D572B82C}" type="slidenum">
              <a:rPr lang="en-US" smtClean="0"/>
              <a:t>‹#›</a:t>
            </a:fld>
            <a:endParaRPr lang="en-US"/>
          </a:p>
        </p:txBody>
      </p:sp>
      <p:sp>
        <p:nvSpPr>
          <p:cNvPr id="9" name="Content Placeholder 2"/>
          <p:cNvSpPr>
            <a:spLocks noGrp="1"/>
          </p:cNvSpPr>
          <p:nvPr>
            <p:ph sz="half" idx="1"/>
          </p:nvPr>
        </p:nvSpPr>
        <p:spPr>
          <a:xfrm>
            <a:off x="838200" y="1548622"/>
            <a:ext cx="5181600" cy="46283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3"/>
          <p:cNvSpPr>
            <a:spLocks noGrp="1"/>
          </p:cNvSpPr>
          <p:nvPr>
            <p:ph sz="half" idx="2"/>
          </p:nvPr>
        </p:nvSpPr>
        <p:spPr>
          <a:xfrm>
            <a:off x="6172200" y="1548622"/>
            <a:ext cx="5181600" cy="46283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0"/>
          <p:cNvSpPr>
            <a:spLocks noGrp="1"/>
          </p:cNvSpPr>
          <p:nvPr>
            <p:ph type="body" sz="quarter" idx="13" hasCustomPrompt="1"/>
          </p:nvPr>
        </p:nvSpPr>
        <p:spPr>
          <a:xfrm>
            <a:off x="0" y="0"/>
            <a:ext cx="12192000" cy="1323975"/>
          </a:xfrm>
          <a:noFill/>
        </p:spPr>
        <p:txBody>
          <a:bodyPr lIns="822960" tIns="640080">
            <a:normAutofit/>
          </a:bodyPr>
          <a:lstStyle>
            <a:lvl1pPr marL="0" indent="0">
              <a:buNone/>
              <a:defRPr sz="4400" cap="small" baseline="0">
                <a:solidFill>
                  <a:schemeClr val="tx1"/>
                </a:solidFill>
                <a:latin typeface="+mj-lt"/>
              </a:defRPr>
            </a:lvl1pPr>
          </a:lstStyle>
          <a:p>
            <a:pPr lvl="0"/>
            <a:r>
              <a:rPr lang="en-US"/>
              <a:t>Click Here to Edit Master Title</a:t>
            </a:r>
          </a:p>
        </p:txBody>
      </p:sp>
    </p:spTree>
    <p:extLst>
      <p:ext uri="{BB962C8B-B14F-4D97-AF65-F5344CB8AC3E}">
        <p14:creationId xmlns:p14="http://schemas.microsoft.com/office/powerpoint/2010/main" val="2939118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8" y="1525199"/>
            <a:ext cx="5157787" cy="823912"/>
          </a:xfr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525199"/>
            <a:ext cx="5183188" cy="823912"/>
          </a:xfr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380D8FE-4F26-421C-BC9E-A31C57605D1F}" type="datetime1">
              <a:rPr lang="en-US" smtClean="0"/>
              <a:t>5/24/2024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2102BAA-C61A-4A39-BDF1-4340D572B82C}" type="slidenum">
              <a:rPr lang="en-US" smtClean="0"/>
              <a:t>‹#›</a:t>
            </a:fld>
            <a:endParaRPr lang="en-US"/>
          </a:p>
        </p:txBody>
      </p:sp>
      <p:sp>
        <p:nvSpPr>
          <p:cNvPr id="11" name="Text Placeholder 10"/>
          <p:cNvSpPr>
            <a:spLocks noGrp="1"/>
          </p:cNvSpPr>
          <p:nvPr>
            <p:ph type="body" sz="quarter" idx="13" hasCustomPrompt="1"/>
          </p:nvPr>
        </p:nvSpPr>
        <p:spPr>
          <a:xfrm>
            <a:off x="0" y="0"/>
            <a:ext cx="12192000" cy="1323975"/>
          </a:xfrm>
          <a:solidFill>
            <a:schemeClr val="tx1"/>
          </a:solidFill>
        </p:spPr>
        <p:txBody>
          <a:bodyPr lIns="822960" tIns="640080">
            <a:normAutofit/>
          </a:bodyPr>
          <a:lstStyle>
            <a:lvl1pPr marL="0" indent="0">
              <a:buNone/>
              <a:defRPr sz="4400" cap="small" baseline="0">
                <a:solidFill>
                  <a:schemeClr val="bg1"/>
                </a:solidFill>
                <a:latin typeface="+mj-lt"/>
              </a:defRPr>
            </a:lvl1pPr>
          </a:lstStyle>
          <a:p>
            <a:pPr lvl="0"/>
            <a:r>
              <a:rPr lang="en-US"/>
              <a:t>Click Here to Edit Master Title</a:t>
            </a:r>
          </a:p>
        </p:txBody>
      </p:sp>
    </p:spTree>
    <p:extLst>
      <p:ext uri="{BB962C8B-B14F-4D97-AF65-F5344CB8AC3E}">
        <p14:creationId xmlns:p14="http://schemas.microsoft.com/office/powerpoint/2010/main" val="33441651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8" y="1525199"/>
            <a:ext cx="5157787" cy="823912"/>
          </a:xfr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525199"/>
            <a:ext cx="5183188" cy="823912"/>
          </a:xfr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380D8FE-4F26-421C-BC9E-A31C57605D1F}" type="datetime1">
              <a:rPr lang="en-US" smtClean="0"/>
              <a:t>5/24/2024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2102BAA-C61A-4A39-BDF1-4340D572B82C}" type="slidenum">
              <a:rPr lang="en-US" smtClean="0"/>
              <a:t>‹#›</a:t>
            </a:fld>
            <a:endParaRPr lang="en-US"/>
          </a:p>
        </p:txBody>
      </p:sp>
      <p:sp>
        <p:nvSpPr>
          <p:cNvPr id="11" name="Text Placeholder 10"/>
          <p:cNvSpPr>
            <a:spLocks noGrp="1"/>
          </p:cNvSpPr>
          <p:nvPr>
            <p:ph type="body" sz="quarter" idx="13" hasCustomPrompt="1"/>
          </p:nvPr>
        </p:nvSpPr>
        <p:spPr>
          <a:xfrm>
            <a:off x="0" y="0"/>
            <a:ext cx="12192000" cy="1323975"/>
          </a:xfrm>
          <a:noFill/>
        </p:spPr>
        <p:txBody>
          <a:bodyPr lIns="822960" tIns="640080">
            <a:normAutofit/>
          </a:bodyPr>
          <a:lstStyle>
            <a:lvl1pPr marL="0" indent="0">
              <a:buNone/>
              <a:defRPr sz="4400" cap="small" baseline="0">
                <a:solidFill>
                  <a:schemeClr val="tx1"/>
                </a:solidFill>
                <a:latin typeface="+mj-lt"/>
              </a:defRPr>
            </a:lvl1pPr>
          </a:lstStyle>
          <a:p>
            <a:pPr lvl="0"/>
            <a:r>
              <a:rPr lang="en-US"/>
              <a:t>Click Here to Edit Master Title</a:t>
            </a:r>
          </a:p>
        </p:txBody>
      </p:sp>
    </p:spTree>
    <p:extLst>
      <p:ext uri="{BB962C8B-B14F-4D97-AF65-F5344CB8AC3E}">
        <p14:creationId xmlns:p14="http://schemas.microsoft.com/office/powerpoint/2010/main" val="38323586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17859DFB-BBD1-424E-8E61-D0F07BC8954A}" type="datetime1">
              <a:rPr lang="en-US" smtClean="0"/>
              <a:t>5/24/2024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2102BAA-C61A-4A39-BDF1-4340D572B82C}" type="slidenum">
              <a:rPr lang="en-US" smtClean="0"/>
              <a:t>‹#›</a:t>
            </a:fld>
            <a:endParaRPr lang="en-US"/>
          </a:p>
        </p:txBody>
      </p:sp>
      <p:sp>
        <p:nvSpPr>
          <p:cNvPr id="7" name="Text Placeholder 10"/>
          <p:cNvSpPr>
            <a:spLocks noGrp="1"/>
          </p:cNvSpPr>
          <p:nvPr>
            <p:ph type="body" sz="quarter" idx="13" hasCustomPrompt="1"/>
          </p:nvPr>
        </p:nvSpPr>
        <p:spPr>
          <a:xfrm>
            <a:off x="0" y="0"/>
            <a:ext cx="12192000" cy="1323975"/>
          </a:xfrm>
          <a:noFill/>
        </p:spPr>
        <p:txBody>
          <a:bodyPr lIns="822960" tIns="640080">
            <a:normAutofit/>
          </a:bodyPr>
          <a:lstStyle>
            <a:lvl1pPr marL="0" indent="0">
              <a:buNone/>
              <a:defRPr sz="4400" cap="small" baseline="0">
                <a:solidFill>
                  <a:schemeClr val="tx1"/>
                </a:solidFill>
                <a:latin typeface="+mj-lt"/>
              </a:defRPr>
            </a:lvl1pPr>
          </a:lstStyle>
          <a:p>
            <a:pPr lvl="0"/>
            <a:r>
              <a:rPr lang="en-US"/>
              <a:t>Click Here to Edit Master Title</a:t>
            </a:r>
          </a:p>
        </p:txBody>
      </p:sp>
    </p:spTree>
    <p:extLst>
      <p:ext uri="{BB962C8B-B14F-4D97-AF65-F5344CB8AC3E}">
        <p14:creationId xmlns:p14="http://schemas.microsoft.com/office/powerpoint/2010/main" val="41266679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411DC38-4FAD-4906-B701-8C1D07FFDAE2}" type="datetime1">
              <a:rPr lang="en-US" smtClean="0"/>
              <a:t>5/24/2024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2102BAA-C61A-4A39-BDF1-4340D572B82C}" type="slidenum">
              <a:rPr lang="en-US" smtClean="0"/>
              <a:t>‹#›</a:t>
            </a:fld>
            <a:endParaRPr lang="en-US"/>
          </a:p>
        </p:txBody>
      </p:sp>
    </p:spTree>
    <p:extLst>
      <p:ext uri="{BB962C8B-B14F-4D97-AF65-F5344CB8AC3E}">
        <p14:creationId xmlns:p14="http://schemas.microsoft.com/office/powerpoint/2010/main" val="1643180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5C962E0-DFCC-480B-934F-571908404525}" type="datetime1">
              <a:rPr lang="en-US" smtClean="0"/>
              <a:t>5/24/2024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102BAA-C61A-4A39-BDF1-4340D572B82C}" type="slidenum">
              <a:rPr lang="en-US" smtClean="0"/>
              <a:t>‹#›</a:t>
            </a:fld>
            <a:endParaRPr lang="en-US"/>
          </a:p>
        </p:txBody>
      </p:sp>
    </p:spTree>
    <p:extLst>
      <p:ext uri="{BB962C8B-B14F-4D97-AF65-F5344CB8AC3E}">
        <p14:creationId xmlns:p14="http://schemas.microsoft.com/office/powerpoint/2010/main" val="36113987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E2DB1A3-8D5C-47DE-BDB0-FBDB82B09CF6}" type="datetime1">
              <a:rPr lang="en-US" smtClean="0"/>
              <a:t>5/24/2024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102BAA-C61A-4A39-BDF1-4340D572B82C}" type="slidenum">
              <a:rPr lang="en-US" smtClean="0"/>
              <a:t>‹#›</a:t>
            </a:fld>
            <a:endParaRPr lang="en-US"/>
          </a:p>
        </p:txBody>
      </p:sp>
    </p:spTree>
    <p:extLst>
      <p:ext uri="{BB962C8B-B14F-4D97-AF65-F5344CB8AC3E}">
        <p14:creationId xmlns:p14="http://schemas.microsoft.com/office/powerpoint/2010/main" val="1686771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225920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E2DB1A3-8D5C-47DE-BDB0-FBDB82B09CF6}" type="datetime1">
              <a:rPr lang="en-US" smtClean="0"/>
              <a:t>5/24/2024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102BAA-C61A-4A39-BDF1-4340D572B82C}" type="slidenum">
              <a:rPr lang="en-US" smtClean="0"/>
              <a:t>‹#›</a:t>
            </a:fld>
            <a:endParaRPr lang="en-US"/>
          </a:p>
        </p:txBody>
      </p:sp>
      <p:sp>
        <p:nvSpPr>
          <p:cNvPr id="9" name="Picture Placeholder 2"/>
          <p:cNvSpPr>
            <a:spLocks noGrp="1"/>
          </p:cNvSpPr>
          <p:nvPr>
            <p:ph type="pic" idx="13"/>
          </p:nvPr>
        </p:nvSpPr>
        <p:spPr>
          <a:xfrm>
            <a:off x="5183188" y="3451509"/>
            <a:ext cx="2970212" cy="225920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0" name="Picture Placeholder 2"/>
          <p:cNvSpPr>
            <a:spLocks noGrp="1"/>
          </p:cNvSpPr>
          <p:nvPr>
            <p:ph type="pic" idx="14"/>
          </p:nvPr>
        </p:nvSpPr>
        <p:spPr>
          <a:xfrm>
            <a:off x="8383588" y="3451508"/>
            <a:ext cx="2970212" cy="225920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Tree>
    <p:extLst>
      <p:ext uri="{BB962C8B-B14F-4D97-AF65-F5344CB8AC3E}">
        <p14:creationId xmlns:p14="http://schemas.microsoft.com/office/powerpoint/2010/main" val="7768318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838201" y="1130909"/>
            <a:ext cx="10515600" cy="2387600"/>
          </a:xfrm>
        </p:spPr>
        <p:txBody>
          <a:bodyPr anchor="b"/>
          <a:lstStyle>
            <a:lvl1pPr algn="ctr">
              <a:defRPr sz="6000" cap="small" baseline="0"/>
            </a:lvl1pPr>
          </a:lstStyle>
          <a:p>
            <a:r>
              <a:rPr lang="en-US"/>
              <a:t>Click to Edit Master title style</a:t>
            </a:r>
          </a:p>
        </p:txBody>
      </p:sp>
      <p:sp>
        <p:nvSpPr>
          <p:cNvPr id="3" name="Subtitle 2"/>
          <p:cNvSpPr>
            <a:spLocks noGrp="1"/>
          </p:cNvSpPr>
          <p:nvPr>
            <p:ph type="subTitle" idx="1"/>
          </p:nvPr>
        </p:nvSpPr>
        <p:spPr>
          <a:xfrm>
            <a:off x="838200" y="3636221"/>
            <a:ext cx="105156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04C249E-D282-4660-885A-F74A817FB28E}" type="datetime1">
              <a:rPr lang="en-US" smtClean="0"/>
              <a:t>5/24/2024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102BAA-C61A-4A39-BDF1-4340D572B82C}" type="slidenum">
              <a:rPr lang="en-US" smtClean="0"/>
              <a:t>‹#›</a:t>
            </a:fld>
            <a:endParaRPr lang="en-US"/>
          </a:p>
        </p:txBody>
      </p:sp>
    </p:spTree>
    <p:extLst>
      <p:ext uri="{BB962C8B-B14F-4D97-AF65-F5344CB8AC3E}">
        <p14:creationId xmlns:p14="http://schemas.microsoft.com/office/powerpoint/2010/main" val="28173965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1_Title Slide">
    <p:bg>
      <p:bgRef idx="1003">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838200" y="1130909"/>
            <a:ext cx="5254951" cy="2387600"/>
          </a:xfrm>
        </p:spPr>
        <p:txBody>
          <a:bodyPr anchor="b"/>
          <a:lstStyle>
            <a:lvl1pPr algn="l">
              <a:defRPr sz="6000" cap="small" baseline="0"/>
            </a:lvl1pPr>
          </a:lstStyle>
          <a:p>
            <a:r>
              <a:rPr lang="en-US"/>
              <a:t>Click to edit Master title style</a:t>
            </a:r>
          </a:p>
        </p:txBody>
      </p:sp>
      <p:sp>
        <p:nvSpPr>
          <p:cNvPr id="3" name="Subtitle 2"/>
          <p:cNvSpPr>
            <a:spLocks noGrp="1"/>
          </p:cNvSpPr>
          <p:nvPr>
            <p:ph type="subTitle" idx="1"/>
          </p:nvPr>
        </p:nvSpPr>
        <p:spPr>
          <a:xfrm>
            <a:off x="838200" y="3636221"/>
            <a:ext cx="5254951" cy="1655762"/>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E2D3C0D-AEE8-4C37-B586-2E02B9B135CF}" type="datetime1">
              <a:rPr lang="en-US" smtClean="0"/>
              <a:t>5/24/2024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102BAA-C61A-4A39-BDF1-4340D572B82C}" type="slidenum">
              <a:rPr lang="en-US" smtClean="0"/>
              <a:t>‹#›</a:t>
            </a:fld>
            <a:endParaRPr lang="en-US"/>
          </a:p>
        </p:txBody>
      </p:sp>
      <p:sp>
        <p:nvSpPr>
          <p:cNvPr id="7" name="Rectangle 6" descr="VDOE Logo"/>
          <p:cNvSpPr/>
          <p:nvPr userDrawn="1"/>
        </p:nvSpPr>
        <p:spPr>
          <a:xfrm>
            <a:off x="2020701" y="919537"/>
            <a:ext cx="10893915" cy="5938463"/>
          </a:xfrm>
          <a:prstGeom prst="rect">
            <a:avLst/>
          </a:prstGeom>
          <a:blipFill dpi="0" rotWithShape="1">
            <a:blip r:embed="rId2">
              <a:alphaModFix amt="6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userDrawn="1"/>
        </p:nvSpPr>
        <p:spPr>
          <a:xfrm>
            <a:off x="2178121" y="5751826"/>
            <a:ext cx="9513869" cy="692497"/>
          </a:xfrm>
          <a:prstGeom prst="rect">
            <a:avLst/>
          </a:prstGeom>
          <a:noFill/>
        </p:spPr>
        <p:txBody>
          <a:bodyPr wrap="square" rtlCol="0">
            <a:spAutoFit/>
          </a:bodyPr>
          <a:lstStyle/>
          <a:p>
            <a:pPr algn="r"/>
            <a:r>
              <a:rPr lang="en-US" sz="3900" b="1">
                <a:solidFill>
                  <a:schemeClr val="tx1">
                    <a:alpha val="7000"/>
                  </a:schemeClr>
                </a:solidFill>
                <a:latin typeface="Trebuchet MS" panose="020B0603020202020204" pitchFamily="34" charset="0"/>
              </a:rPr>
              <a:t>VIRGINIA DEPARTMENT OF EDUCATION</a:t>
            </a:r>
          </a:p>
        </p:txBody>
      </p:sp>
    </p:spTree>
    <p:extLst>
      <p:ext uri="{BB962C8B-B14F-4D97-AF65-F5344CB8AC3E}">
        <p14:creationId xmlns:p14="http://schemas.microsoft.com/office/powerpoint/2010/main" val="1158173876"/>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3_Title Slide">
    <p:bg>
      <p:bgPr>
        <a:gradFill rotWithShape="1">
          <a:gsLst>
            <a:gs pos="0">
              <a:srgbClr val="3E5B91"/>
            </a:gs>
            <a:gs pos="50000">
              <a:srgbClr val="1A4480"/>
            </a:gs>
            <a:gs pos="100000">
              <a:schemeClr val="bg1">
                <a:shade val="63000"/>
                <a:satMod val="120000"/>
              </a:schemeClr>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8200" y="1130909"/>
            <a:ext cx="10515600" cy="2387600"/>
          </a:xfrm>
        </p:spPr>
        <p:txBody>
          <a:bodyPr anchor="b"/>
          <a:lstStyle>
            <a:lvl1pPr algn="ctr">
              <a:defRPr sz="6000" cap="small" baseline="0"/>
            </a:lvl1pPr>
          </a:lstStyle>
          <a:p>
            <a:r>
              <a:rPr lang="en-US"/>
              <a:t>Click to edit Master title style</a:t>
            </a:r>
          </a:p>
        </p:txBody>
      </p:sp>
      <p:sp>
        <p:nvSpPr>
          <p:cNvPr id="3" name="Subtitle 2"/>
          <p:cNvSpPr>
            <a:spLocks noGrp="1"/>
          </p:cNvSpPr>
          <p:nvPr>
            <p:ph type="subTitle" idx="1"/>
          </p:nvPr>
        </p:nvSpPr>
        <p:spPr>
          <a:xfrm>
            <a:off x="838200" y="3636221"/>
            <a:ext cx="10515600" cy="1655762"/>
          </a:xfrm>
        </p:spPr>
        <p:txBody>
          <a:bodyP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181799C-EA78-4FD4-8B5A-E18EB096E5C6}" type="datetime1">
              <a:rPr lang="en-US" smtClean="0"/>
              <a:t>5/24/2024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102BAA-C61A-4A39-BDF1-4340D572B82C}" type="slidenum">
              <a:rPr lang="en-US" smtClean="0"/>
              <a:t>‹#›</a:t>
            </a:fld>
            <a:endParaRPr lang="en-US"/>
          </a:p>
        </p:txBody>
      </p:sp>
    </p:spTree>
    <p:extLst>
      <p:ext uri="{BB962C8B-B14F-4D97-AF65-F5344CB8AC3E}">
        <p14:creationId xmlns:p14="http://schemas.microsoft.com/office/powerpoint/2010/main" val="387849773"/>
      </p:ext>
    </p:extLst>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2A720E70-56EB-42D6-915F-EA4C717EB9E4}" type="datetime1">
              <a:rPr lang="en-US" smtClean="0"/>
              <a:t>5/24/2024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102BAA-C61A-4A39-BDF1-4340D572B82C}" type="slidenum">
              <a:rPr lang="en-US" smtClean="0"/>
              <a:t>‹#›</a:t>
            </a:fld>
            <a:endParaRPr lang="en-US"/>
          </a:p>
        </p:txBody>
      </p:sp>
      <p:sp>
        <p:nvSpPr>
          <p:cNvPr id="8" name="Content Placeholder 2"/>
          <p:cNvSpPr>
            <a:spLocks noGrp="1"/>
          </p:cNvSpPr>
          <p:nvPr>
            <p:ph idx="1"/>
          </p:nvPr>
        </p:nvSpPr>
        <p:spPr>
          <a:xfrm>
            <a:off x="838200" y="1458930"/>
            <a:ext cx="10515600" cy="471803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0"/>
          <p:cNvSpPr>
            <a:spLocks noGrp="1"/>
          </p:cNvSpPr>
          <p:nvPr>
            <p:ph type="body" sz="quarter" idx="13" hasCustomPrompt="1"/>
          </p:nvPr>
        </p:nvSpPr>
        <p:spPr>
          <a:xfrm>
            <a:off x="0" y="0"/>
            <a:ext cx="12192000" cy="1323975"/>
          </a:xfrm>
          <a:solidFill>
            <a:schemeClr val="tx1"/>
          </a:solidFill>
        </p:spPr>
        <p:txBody>
          <a:bodyPr lIns="822960" tIns="640080">
            <a:normAutofit/>
          </a:bodyPr>
          <a:lstStyle>
            <a:lvl1pPr marL="0" indent="0">
              <a:buNone/>
              <a:defRPr sz="4400" cap="small" baseline="0">
                <a:solidFill>
                  <a:schemeClr val="bg1"/>
                </a:solidFill>
                <a:latin typeface="+mj-lt"/>
              </a:defRPr>
            </a:lvl1pPr>
          </a:lstStyle>
          <a:p>
            <a:pPr lvl="0"/>
            <a:r>
              <a:rPr lang="en-US"/>
              <a:t>Click Here to Edit Master Title</a:t>
            </a:r>
          </a:p>
        </p:txBody>
      </p:sp>
    </p:spTree>
    <p:extLst>
      <p:ext uri="{BB962C8B-B14F-4D97-AF65-F5344CB8AC3E}">
        <p14:creationId xmlns:p14="http://schemas.microsoft.com/office/powerpoint/2010/main" val="22161242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458930"/>
            <a:ext cx="10515600" cy="471803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720E70-56EB-42D6-915F-EA4C717EB9E4}" type="datetime1">
              <a:rPr lang="en-US" smtClean="0"/>
              <a:t>5/24/2024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102BAA-C61A-4A39-BDF1-4340D572B82C}" type="slidenum">
              <a:rPr lang="en-US" smtClean="0"/>
              <a:t>‹#›</a:t>
            </a:fld>
            <a:endParaRPr lang="en-US"/>
          </a:p>
        </p:txBody>
      </p:sp>
      <p:sp>
        <p:nvSpPr>
          <p:cNvPr id="8" name="Text Placeholder 10"/>
          <p:cNvSpPr>
            <a:spLocks noGrp="1"/>
          </p:cNvSpPr>
          <p:nvPr>
            <p:ph type="body" sz="quarter" idx="13" hasCustomPrompt="1"/>
          </p:nvPr>
        </p:nvSpPr>
        <p:spPr>
          <a:xfrm>
            <a:off x="0" y="0"/>
            <a:ext cx="12192000" cy="1323975"/>
          </a:xfrm>
          <a:noFill/>
        </p:spPr>
        <p:txBody>
          <a:bodyPr lIns="822960" tIns="640080">
            <a:normAutofit/>
          </a:bodyPr>
          <a:lstStyle>
            <a:lvl1pPr marL="0" indent="0">
              <a:buNone/>
              <a:defRPr sz="4400" cap="small" baseline="0">
                <a:solidFill>
                  <a:schemeClr val="tx1"/>
                </a:solidFill>
                <a:latin typeface="+mj-lt"/>
              </a:defRPr>
            </a:lvl1pPr>
          </a:lstStyle>
          <a:p>
            <a:pPr lvl="0"/>
            <a:r>
              <a:rPr lang="en-US"/>
              <a:t>Click Here to Edit Master Title</a:t>
            </a:r>
          </a:p>
        </p:txBody>
      </p:sp>
    </p:spTree>
    <p:extLst>
      <p:ext uri="{BB962C8B-B14F-4D97-AF65-F5344CB8AC3E}">
        <p14:creationId xmlns:p14="http://schemas.microsoft.com/office/powerpoint/2010/main" val="40886962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accent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71AC85E-EDEC-42A1-88DA-B1145C21F245}" type="datetime1">
              <a:rPr lang="en-US" smtClean="0"/>
              <a:t>5/24/2024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102BAA-C61A-4A39-BDF1-4340D572B82C}" type="slidenum">
              <a:rPr lang="en-US" smtClean="0"/>
              <a:t>‹#›</a:t>
            </a:fld>
            <a:endParaRPr lang="en-US"/>
          </a:p>
        </p:txBody>
      </p:sp>
    </p:spTree>
    <p:extLst>
      <p:ext uri="{BB962C8B-B14F-4D97-AF65-F5344CB8AC3E}">
        <p14:creationId xmlns:p14="http://schemas.microsoft.com/office/powerpoint/2010/main" val="33696115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1_Section Header">
    <p:bg>
      <p:bgPr>
        <a:gradFill flip="none" rotWithShape="1">
          <a:gsLst>
            <a:gs pos="0">
              <a:schemeClr val="tx1"/>
            </a:gs>
            <a:gs pos="50000">
              <a:srgbClr val="1A4480"/>
            </a:gs>
            <a:gs pos="100000">
              <a:srgbClr val="3E5B91"/>
            </a:gs>
          </a:gsLst>
          <a:lin ang="162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solidFill>
                  <a:schemeClr val="bg1"/>
                </a:solidFill>
              </a:defRPr>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71AC85E-EDEC-42A1-88DA-B1145C21F245}" type="datetime1">
              <a:rPr lang="en-US" smtClean="0"/>
              <a:t>5/24/2024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102BAA-C61A-4A39-BDF1-4340D572B82C}" type="slidenum">
              <a:rPr lang="en-US" smtClean="0"/>
              <a:t>‹#›</a:t>
            </a:fld>
            <a:endParaRPr lang="en-US"/>
          </a:p>
        </p:txBody>
      </p:sp>
    </p:spTree>
    <p:extLst>
      <p:ext uri="{BB962C8B-B14F-4D97-AF65-F5344CB8AC3E}">
        <p14:creationId xmlns:p14="http://schemas.microsoft.com/office/powerpoint/2010/main" val="25699196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548622"/>
            <a:ext cx="5181600" cy="46283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548622"/>
            <a:ext cx="5181600" cy="46283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06C96A5-1280-4BBD-93AB-AD67D678B93B}" type="datetime1">
              <a:rPr lang="en-US" smtClean="0"/>
              <a:t>5/24/2024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102BAA-C61A-4A39-BDF1-4340D572B82C}" type="slidenum">
              <a:rPr lang="en-US" smtClean="0"/>
              <a:t>‹#›</a:t>
            </a:fld>
            <a:endParaRPr lang="en-US"/>
          </a:p>
        </p:txBody>
      </p:sp>
      <p:sp>
        <p:nvSpPr>
          <p:cNvPr id="9" name="Text Placeholder 10"/>
          <p:cNvSpPr>
            <a:spLocks noGrp="1"/>
          </p:cNvSpPr>
          <p:nvPr>
            <p:ph type="body" sz="quarter" idx="13" hasCustomPrompt="1"/>
          </p:nvPr>
        </p:nvSpPr>
        <p:spPr>
          <a:xfrm>
            <a:off x="0" y="0"/>
            <a:ext cx="12192000" cy="1323975"/>
          </a:xfrm>
          <a:solidFill>
            <a:schemeClr val="tx1"/>
          </a:solidFill>
        </p:spPr>
        <p:txBody>
          <a:bodyPr lIns="822960" tIns="640080">
            <a:normAutofit/>
          </a:bodyPr>
          <a:lstStyle>
            <a:lvl1pPr marL="0" indent="0">
              <a:buNone/>
              <a:defRPr sz="4400" cap="small" baseline="0">
                <a:solidFill>
                  <a:schemeClr val="bg1"/>
                </a:solidFill>
                <a:latin typeface="+mj-lt"/>
              </a:defRPr>
            </a:lvl1pPr>
          </a:lstStyle>
          <a:p>
            <a:pPr lvl="0"/>
            <a:r>
              <a:rPr lang="en-US"/>
              <a:t>Click Here to Edit Master Title</a:t>
            </a:r>
          </a:p>
        </p:txBody>
      </p:sp>
    </p:spTree>
    <p:extLst>
      <p:ext uri="{BB962C8B-B14F-4D97-AF65-F5344CB8AC3E}">
        <p14:creationId xmlns:p14="http://schemas.microsoft.com/office/powerpoint/2010/main" val="5952607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28F71C4-ABB1-43BF-A1B6-165F4DBACD94}" type="datetime1">
              <a:rPr lang="en-US" smtClean="0"/>
              <a:t>5/24/2024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102BAA-C61A-4A39-BDF1-4340D572B82C}" type="slidenum">
              <a:rPr lang="en-US" smtClean="0"/>
              <a:t>‹#›</a:t>
            </a:fld>
            <a:endParaRPr lang="en-US"/>
          </a:p>
        </p:txBody>
      </p:sp>
    </p:spTree>
    <p:extLst>
      <p:ext uri="{BB962C8B-B14F-4D97-AF65-F5344CB8AC3E}">
        <p14:creationId xmlns:p14="http://schemas.microsoft.com/office/powerpoint/2010/main" val="2468087798"/>
      </p:ext>
    </p:extLst>
  </p:cSld>
  <p:clrMap bg1="lt1" tx1="dk1" bg2="lt2" tx2="dk2" accent1="accent1" accent2="accent2" accent3="accent3" accent4="accent4" accent5="accent5" accent6="accent6" hlink="hlink" folHlink="folHlink"/>
  <p:sldLayoutIdLst>
    <p:sldLayoutId id="2147483673" r:id="rId1"/>
    <p:sldLayoutId id="2147483685" r:id="rId2"/>
    <p:sldLayoutId id="2147483684" r:id="rId3"/>
    <p:sldLayoutId id="2147483686" r:id="rId4"/>
    <p:sldLayoutId id="2147483674" r:id="rId5"/>
    <p:sldLayoutId id="2147483687" r:id="rId6"/>
    <p:sldLayoutId id="2147483675" r:id="rId7"/>
    <p:sldLayoutId id="2147483691" r:id="rId8"/>
    <p:sldLayoutId id="2147483676" r:id="rId9"/>
    <p:sldLayoutId id="2147483689" r:id="rId10"/>
    <p:sldLayoutId id="2147483677" r:id="rId11"/>
    <p:sldLayoutId id="2147483690" r:id="rId12"/>
    <p:sldLayoutId id="2147483678" r:id="rId13"/>
    <p:sldLayoutId id="2147483679" r:id="rId14"/>
    <p:sldLayoutId id="2147483680" r:id="rId15"/>
    <p:sldLayoutId id="2147483681" r:id="rId16"/>
    <p:sldLayoutId id="2147483688" r:id="rId17"/>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800" kern="1200">
          <a:solidFill>
            <a:srgbClr val="555555"/>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Calibri" panose="020F0502020204030204" pitchFamily="34" charset="0"/>
        <a:buChar char="-"/>
        <a:defRPr sz="2400" kern="1200">
          <a:solidFill>
            <a:srgbClr val="555555"/>
          </a:solidFill>
          <a:latin typeface="+mn-lt"/>
          <a:ea typeface="+mn-ea"/>
          <a:cs typeface="+mn-cs"/>
        </a:defRPr>
      </a:lvl2pPr>
      <a:lvl3pPr marL="1143000" indent="-228600" algn="l" defTabSz="914400" rtl="0" eaLnBrk="1" latinLnBrk="0" hangingPunct="1">
        <a:lnSpc>
          <a:spcPct val="90000"/>
        </a:lnSpc>
        <a:spcBef>
          <a:spcPts val="500"/>
        </a:spcBef>
        <a:buClr>
          <a:schemeClr val="accent1"/>
        </a:buClr>
        <a:buSzPct val="65000"/>
        <a:buFont typeface="Courier New" panose="02070309020205020404" pitchFamily="49" charset="0"/>
        <a:buChar char="o"/>
        <a:defRPr sz="2000" kern="1200">
          <a:solidFill>
            <a:srgbClr val="555555"/>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rgbClr val="555555"/>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Calibri" panose="020F0502020204030204" pitchFamily="34" charset="0"/>
        <a:buChar char="-"/>
        <a:defRPr sz="1800" kern="1200">
          <a:solidFill>
            <a:srgbClr val="555555"/>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3.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3.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3.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3.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3.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3.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3.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3.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3.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3.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3.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3.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3.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3.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3.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3.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3.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3.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3.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29.m4a"/><Relationship Id="rId1" Type="http://schemas.microsoft.com/office/2007/relationships/media" Target="../media/media29.m4a"/><Relationship Id="rId5" Type="http://schemas.openxmlformats.org/officeDocument/2006/relationships/image" Target="../media/image3.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0.m4a"/><Relationship Id="rId1" Type="http://schemas.microsoft.com/office/2007/relationships/media" Target="../media/media30.m4a"/><Relationship Id="rId5" Type="http://schemas.openxmlformats.org/officeDocument/2006/relationships/image" Target="../media/image3.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1.m4a"/><Relationship Id="rId1" Type="http://schemas.microsoft.com/office/2007/relationships/media" Target="../media/media31.m4a"/><Relationship Id="rId5" Type="http://schemas.openxmlformats.org/officeDocument/2006/relationships/image" Target="../media/image3.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2.m4a"/><Relationship Id="rId1" Type="http://schemas.microsoft.com/office/2007/relationships/media" Target="../media/media32.m4a"/><Relationship Id="rId5" Type="http://schemas.openxmlformats.org/officeDocument/2006/relationships/image" Target="../media/image3.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33.m4a"/><Relationship Id="rId1" Type="http://schemas.microsoft.com/office/2007/relationships/media" Target="../media/media33.m4a"/><Relationship Id="rId5" Type="http://schemas.openxmlformats.org/officeDocument/2006/relationships/image" Target="../media/image3.pn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4.m4a"/><Relationship Id="rId1" Type="http://schemas.microsoft.com/office/2007/relationships/media" Target="../media/media34.m4a"/><Relationship Id="rId5" Type="http://schemas.openxmlformats.org/officeDocument/2006/relationships/image" Target="../media/image3.pn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5.m4a"/><Relationship Id="rId1" Type="http://schemas.microsoft.com/office/2007/relationships/media" Target="../media/media35.m4a"/><Relationship Id="rId5" Type="http://schemas.openxmlformats.org/officeDocument/2006/relationships/image" Target="../media/image3.pn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36.m4a"/><Relationship Id="rId1" Type="http://schemas.microsoft.com/office/2007/relationships/media" Target="../media/media36.m4a"/><Relationship Id="rId5" Type="http://schemas.openxmlformats.org/officeDocument/2006/relationships/image" Target="../media/image3.pn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7.m4a"/><Relationship Id="rId1" Type="http://schemas.microsoft.com/office/2007/relationships/media" Target="../media/media37.m4a"/><Relationship Id="rId5" Type="http://schemas.openxmlformats.org/officeDocument/2006/relationships/image" Target="../media/image3.png"/><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8.m4a"/><Relationship Id="rId1" Type="http://schemas.microsoft.com/office/2007/relationships/media" Target="../media/media38.m4a"/><Relationship Id="rId5" Type="http://schemas.openxmlformats.org/officeDocument/2006/relationships/image" Target="../media/image3.png"/><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39.m4a"/><Relationship Id="rId1" Type="http://schemas.microsoft.com/office/2007/relationships/media" Target="../media/media39.m4a"/><Relationship Id="rId5" Type="http://schemas.openxmlformats.org/officeDocument/2006/relationships/image" Target="../media/image3.png"/><Relationship Id="rId4"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3.pn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0.m4a"/><Relationship Id="rId1" Type="http://schemas.microsoft.com/office/2007/relationships/media" Target="../media/media40.m4a"/><Relationship Id="rId5" Type="http://schemas.openxmlformats.org/officeDocument/2006/relationships/image" Target="../media/image3.png"/><Relationship Id="rId4"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41.m4a"/><Relationship Id="rId1" Type="http://schemas.microsoft.com/office/2007/relationships/media" Target="../media/media41.m4a"/><Relationship Id="rId5" Type="http://schemas.openxmlformats.org/officeDocument/2006/relationships/image" Target="../media/image3.png"/><Relationship Id="rId4"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16.xml"/><Relationship Id="rId7" Type="http://schemas.openxmlformats.org/officeDocument/2006/relationships/image" Target="../media/image3.png"/><Relationship Id="rId2" Type="http://schemas.openxmlformats.org/officeDocument/2006/relationships/audio" Target="../media/media42.m4a"/><Relationship Id="rId1" Type="http://schemas.microsoft.com/office/2007/relationships/media" Target="../media/media42.m4a"/><Relationship Id="rId6" Type="http://schemas.openxmlformats.org/officeDocument/2006/relationships/image" Target="../media/image6.png"/><Relationship Id="rId5" Type="http://schemas.openxmlformats.org/officeDocument/2006/relationships/hyperlink" Target="mailto:VDOE.English@doe.virginia.gov" TargetMode="External"/><Relationship Id="rId4" Type="http://schemas.openxmlformats.org/officeDocument/2006/relationships/notesSlide" Target="../notesSlides/notesSlide4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3.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3.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3.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3.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9.m4a"/><Relationship Id="rId7" Type="http://schemas.openxmlformats.org/officeDocument/2006/relationships/image" Target="../media/image5.png"/><Relationship Id="rId2" Type="http://schemas.microsoft.com/office/2007/relationships/media" Target="../media/media9.m4a"/><Relationship Id="rId1" Type="http://schemas.openxmlformats.org/officeDocument/2006/relationships/tags" Target="../tags/tag1.xml"/><Relationship Id="rId6" Type="http://schemas.openxmlformats.org/officeDocument/2006/relationships/image" Target="../media/image4.png"/><Relationship Id="rId5" Type="http://schemas.openxmlformats.org/officeDocument/2006/relationships/notesSlide" Target="../notesSlides/notesSlide9.xml"/><Relationship Id="rId4"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a:t>2024 English Standards of Learning </a:t>
            </a:r>
          </a:p>
        </p:txBody>
      </p:sp>
      <p:sp>
        <p:nvSpPr>
          <p:cNvPr id="3" name="Subtitle 2"/>
          <p:cNvSpPr>
            <a:spLocks noGrp="1"/>
          </p:cNvSpPr>
          <p:nvPr>
            <p:ph type="subTitle" idx="1"/>
          </p:nvPr>
        </p:nvSpPr>
        <p:spPr>
          <a:xfrm>
            <a:off x="838200" y="3636221"/>
            <a:ext cx="5549591" cy="1655762"/>
          </a:xfrm>
        </p:spPr>
        <p:txBody>
          <a:bodyPr vert="horz" lIns="91440" tIns="45720" rIns="91440" bIns="45720" rtlCol="0" anchor="t">
            <a:normAutofit/>
          </a:bodyPr>
          <a:lstStyle/>
          <a:p>
            <a:r>
              <a:rPr lang="en-US">
                <a:latin typeface="Georgia"/>
              </a:rPr>
              <a:t>Grade 1 </a:t>
            </a:r>
          </a:p>
          <a:p>
            <a:r>
              <a:rPr lang="en-US">
                <a:latin typeface="Georgia"/>
                <a:cs typeface="Calibri"/>
              </a:rPr>
              <a:t>Overview of Revisions from 2017 to 2024</a:t>
            </a:r>
          </a:p>
        </p:txBody>
      </p:sp>
      <p:sp>
        <p:nvSpPr>
          <p:cNvPr id="4" name="Slide Number Placeholder 3"/>
          <p:cNvSpPr>
            <a:spLocks noGrp="1"/>
          </p:cNvSpPr>
          <p:nvPr>
            <p:ph type="sldNum" sz="quarter" idx="12"/>
          </p:nvPr>
        </p:nvSpPr>
        <p:spPr/>
        <p:txBody>
          <a:bodyPr/>
          <a:lstStyle/>
          <a:p>
            <a:fld id="{B2102BAA-C61A-4A39-BDF1-4340D572B82C}" type="slidenum">
              <a:rPr lang="en-US" smtClean="0"/>
              <a:t>1</a:t>
            </a:fld>
            <a:endParaRPr lang="en-US"/>
          </a:p>
        </p:txBody>
      </p:sp>
      <p:pic>
        <p:nvPicPr>
          <p:cNvPr id="7" name="Audio 6">
            <a:extLst>
              <a:ext uri="{FF2B5EF4-FFF2-40B4-BE49-F238E27FC236}">
                <a16:creationId xmlns:a16="http://schemas.microsoft.com/office/drawing/2014/main" id="{3BDF31E1-7334-4683-A3D5-8E10310C84D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79052" y="5949405"/>
            <a:ext cx="812800" cy="812800"/>
          </a:xfrm>
          <a:prstGeom prst="rect">
            <a:avLst/>
          </a:prstGeom>
        </p:spPr>
      </p:pic>
    </p:spTree>
    <p:extLst>
      <p:ext uri="{BB962C8B-B14F-4D97-AF65-F5344CB8AC3E}">
        <p14:creationId xmlns:p14="http://schemas.microsoft.com/office/powerpoint/2010/main" val="631499876"/>
      </p:ext>
    </p:extLst>
  </p:cSld>
  <p:clrMapOvr>
    <a:masterClrMapping/>
  </p:clrMapOvr>
  <mc:AlternateContent xmlns:mc="http://schemas.openxmlformats.org/markup-compatibility/2006" xmlns:p14="http://schemas.microsoft.com/office/powerpoint/2010/main">
    <mc:Choice Requires="p14">
      <p:transition spd="slow" p14:dur="2000" advTm="27551"/>
    </mc:Choice>
    <mc:Fallback xmlns="">
      <p:transition spd="slow" advTm="275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D5A96-047A-342E-09EE-C077F6271E57}"/>
              </a:ext>
            </a:extLst>
          </p:cNvPr>
          <p:cNvSpPr>
            <a:spLocks noGrp="1"/>
          </p:cNvSpPr>
          <p:nvPr>
            <p:ph type="title"/>
          </p:nvPr>
        </p:nvSpPr>
        <p:spPr/>
        <p:txBody>
          <a:bodyPr/>
          <a:lstStyle/>
          <a:p>
            <a:r>
              <a:rPr lang="en-US"/>
              <a:t>Foundations for Reading</a:t>
            </a:r>
          </a:p>
        </p:txBody>
      </p:sp>
      <p:sp>
        <p:nvSpPr>
          <p:cNvPr id="4" name="Slide Number Placeholder 3">
            <a:extLst>
              <a:ext uri="{FF2B5EF4-FFF2-40B4-BE49-F238E27FC236}">
                <a16:creationId xmlns:a16="http://schemas.microsoft.com/office/drawing/2014/main" id="{658943E4-7A5C-C33C-5A80-970143976D15}"/>
              </a:ext>
            </a:extLst>
          </p:cNvPr>
          <p:cNvSpPr>
            <a:spLocks noGrp="1"/>
          </p:cNvSpPr>
          <p:nvPr>
            <p:ph type="sldNum" sz="quarter" idx="12"/>
          </p:nvPr>
        </p:nvSpPr>
        <p:spPr/>
        <p:txBody>
          <a:bodyPr/>
          <a:lstStyle/>
          <a:p>
            <a:fld id="{B2102BAA-C61A-4A39-BDF1-4340D572B82C}" type="slidenum">
              <a:rPr lang="en-US" smtClean="0"/>
              <a:t>10</a:t>
            </a:fld>
            <a:endParaRPr lang="en-US"/>
          </a:p>
        </p:txBody>
      </p:sp>
      <p:sp>
        <p:nvSpPr>
          <p:cNvPr id="6" name="Text Placeholder 5">
            <a:extLst>
              <a:ext uri="{FF2B5EF4-FFF2-40B4-BE49-F238E27FC236}">
                <a16:creationId xmlns:a16="http://schemas.microsoft.com/office/drawing/2014/main" id="{AF0F8EAF-7051-AA5A-B02E-FD9AB798AF7E}"/>
              </a:ext>
            </a:extLst>
          </p:cNvPr>
          <p:cNvSpPr>
            <a:spLocks noGrp="1"/>
          </p:cNvSpPr>
          <p:nvPr>
            <p:ph type="body" idx="1"/>
          </p:nvPr>
        </p:nvSpPr>
        <p:spPr/>
        <p:txBody>
          <a:bodyPr/>
          <a:lstStyle/>
          <a:p>
            <a:endParaRPr lang="en-US"/>
          </a:p>
        </p:txBody>
      </p:sp>
      <p:pic>
        <p:nvPicPr>
          <p:cNvPr id="11" name="Audio 10">
            <a:extLst>
              <a:ext uri="{FF2B5EF4-FFF2-40B4-BE49-F238E27FC236}">
                <a16:creationId xmlns:a16="http://schemas.microsoft.com/office/drawing/2014/main" id="{F5D0A3B3-5E48-F145-82B7-ED36C3F6337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865478160"/>
      </p:ext>
    </p:extLst>
  </p:cSld>
  <p:clrMapOvr>
    <a:masterClrMapping/>
  </p:clrMapOvr>
  <mc:AlternateContent xmlns:mc="http://schemas.openxmlformats.org/markup-compatibility/2006" xmlns:p14="http://schemas.microsoft.com/office/powerpoint/2010/main">
    <mc:Choice Requires="p14">
      <p:transition spd="slow" p14:dur="2000" advTm="12117"/>
    </mc:Choice>
    <mc:Fallback xmlns="">
      <p:transition spd="slow" advTm="121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C1D20A-DD95-B136-7A0B-2D955011D416}"/>
              </a:ext>
            </a:extLst>
          </p:cNvPr>
          <p:cNvSpPr>
            <a:spLocks noGrp="1"/>
          </p:cNvSpPr>
          <p:nvPr>
            <p:ph type="sldNum" sz="quarter" idx="12"/>
          </p:nvPr>
        </p:nvSpPr>
        <p:spPr>
          <a:xfrm>
            <a:off x="8963722" y="6226252"/>
            <a:ext cx="2743200" cy="365125"/>
          </a:xfrm>
        </p:spPr>
        <p:txBody>
          <a:bodyPr/>
          <a:lstStyle/>
          <a:p>
            <a:fld id="{B2102BAA-C61A-4A39-BDF1-4340D572B82C}" type="slidenum">
              <a:rPr lang="en-US" smtClean="0"/>
              <a:t>11</a:t>
            </a:fld>
            <a:endParaRPr lang="en-US"/>
          </a:p>
        </p:txBody>
      </p:sp>
      <p:graphicFrame>
        <p:nvGraphicFramePr>
          <p:cNvPr id="10" name="Table 9">
            <a:extLst>
              <a:ext uri="{FF2B5EF4-FFF2-40B4-BE49-F238E27FC236}">
                <a16:creationId xmlns:a16="http://schemas.microsoft.com/office/drawing/2014/main" id="{BDFF1672-FEF2-00AD-7154-75D43FF1341E}"/>
              </a:ext>
            </a:extLst>
          </p:cNvPr>
          <p:cNvGraphicFramePr>
            <a:graphicFrameLocks noGrp="1"/>
          </p:cNvGraphicFramePr>
          <p:nvPr>
            <p:extLst>
              <p:ext uri="{D42A27DB-BD31-4B8C-83A1-F6EECF244321}">
                <p14:modId xmlns:p14="http://schemas.microsoft.com/office/powerpoint/2010/main" val="783567878"/>
              </p:ext>
            </p:extLst>
          </p:nvPr>
        </p:nvGraphicFramePr>
        <p:xfrm>
          <a:off x="353391" y="265043"/>
          <a:ext cx="11452080" cy="3082290"/>
        </p:xfrm>
        <a:graphic>
          <a:graphicData uri="http://schemas.openxmlformats.org/drawingml/2006/table">
            <a:tbl>
              <a:tblPr bandRow="1">
                <a:tableStyleId>{5C22544A-7EE6-4342-B048-85BDC9FD1C3A}</a:tableStyleId>
              </a:tblPr>
              <a:tblGrid>
                <a:gridCol w="5726040">
                  <a:extLst>
                    <a:ext uri="{9D8B030D-6E8A-4147-A177-3AD203B41FA5}">
                      <a16:colId xmlns:a16="http://schemas.microsoft.com/office/drawing/2014/main" val="160029111"/>
                    </a:ext>
                  </a:extLst>
                </a:gridCol>
                <a:gridCol w="5726040">
                  <a:extLst>
                    <a:ext uri="{9D8B030D-6E8A-4147-A177-3AD203B41FA5}">
                      <a16:colId xmlns:a16="http://schemas.microsoft.com/office/drawing/2014/main" val="1856314664"/>
                    </a:ext>
                  </a:extLst>
                </a:gridCol>
              </a:tblGrid>
              <a:tr h="361950">
                <a:tc>
                  <a:txBody>
                    <a:bodyPr/>
                    <a:lstStyle/>
                    <a:p>
                      <a:pPr algn="ctr" rtl="0" fontAlgn="t">
                        <a:spcBef>
                          <a:spcPts val="0"/>
                        </a:spcBef>
                        <a:spcAft>
                          <a:spcPts val="0"/>
                        </a:spcAft>
                      </a:pPr>
                      <a:r>
                        <a:rPr lang="en-US" sz="2000" b="1">
                          <a:effectLst/>
                          <a:highlight>
                            <a:srgbClr val="D8D8D8"/>
                          </a:highlight>
                          <a:latin typeface="Georgia"/>
                        </a:rPr>
                        <a:t>2017 SOL</a:t>
                      </a:r>
                      <a:endParaRPr lang="en-US">
                        <a:effectLst/>
                        <a:highlight>
                          <a:srgbClr val="D8D8D8"/>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tc>
                  <a:txBody>
                    <a:bodyPr/>
                    <a:lstStyle/>
                    <a:p>
                      <a:pPr algn="ctr" rtl="0" fontAlgn="t">
                        <a:spcBef>
                          <a:spcPts val="0"/>
                        </a:spcBef>
                        <a:spcAft>
                          <a:spcPts val="0"/>
                        </a:spcAft>
                      </a:pPr>
                      <a:r>
                        <a:rPr lang="en-US" sz="2000" b="1">
                          <a:effectLst/>
                          <a:highlight>
                            <a:srgbClr val="D8D8D8"/>
                          </a:highlight>
                          <a:latin typeface="Georgia"/>
                        </a:rPr>
                        <a:t>2024 SOL</a:t>
                      </a:r>
                      <a:endParaRPr lang="en-US">
                        <a:effectLst/>
                        <a:highlight>
                          <a:srgbClr val="D8D8D8"/>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extLst>
                  <a:ext uri="{0D108BD9-81ED-4DB2-BD59-A6C34878D82A}">
                    <a16:rowId xmlns:a16="http://schemas.microsoft.com/office/drawing/2014/main" val="767866329"/>
                  </a:ext>
                </a:extLst>
              </a:tr>
              <a:tr h="2686050">
                <a:tc>
                  <a:txBody>
                    <a:bodyPr/>
                    <a:lstStyle/>
                    <a:p>
                      <a:pPr indent="-342900" rtl="0" fontAlgn="t">
                        <a:spcBef>
                          <a:spcPts val="0"/>
                        </a:spcBef>
                        <a:spcAft>
                          <a:spcPts val="0"/>
                        </a:spcAft>
                      </a:pPr>
                      <a:r>
                        <a:rPr lang="en-US" sz="1400" b="1">
                          <a:highlight>
                            <a:srgbClr val="FFFFFF"/>
                          </a:highlight>
                          <a:latin typeface="+mj-lt"/>
                        </a:rPr>
                        <a:t>1.4 The student will apply knowledge of how print is organized and read.</a:t>
                      </a:r>
                    </a:p>
                    <a:p>
                      <a:pPr indent="-342900" rtl="0" fontAlgn="t">
                        <a:spcBef>
                          <a:spcPts val="0"/>
                        </a:spcBef>
                        <a:spcAft>
                          <a:spcPts val="0"/>
                        </a:spcAft>
                        <a:buFont typeface="+mj-lt"/>
                        <a:buAutoNum type="alphaLcPeriod"/>
                      </a:pPr>
                      <a:r>
                        <a:rPr lang="en-US" sz="1200" b="0">
                          <a:effectLst/>
                          <a:highlight>
                            <a:srgbClr val="FFFFFF"/>
                          </a:highlight>
                          <a:latin typeface="+mj-lt"/>
                        </a:rPr>
                        <a:t>Read from left-to-right and from top-to-bottom.</a:t>
                      </a:r>
                    </a:p>
                    <a:p>
                      <a:pPr indent="-342900" rtl="0" fontAlgn="t">
                        <a:spcBef>
                          <a:spcPts val="0"/>
                        </a:spcBef>
                        <a:spcAft>
                          <a:spcPts val="0"/>
                        </a:spcAft>
                        <a:buFont typeface="+mj-lt"/>
                        <a:buAutoNum type="alphaLcPeriod"/>
                      </a:pPr>
                      <a:r>
                        <a:rPr lang="en-US" sz="1200" b="0">
                          <a:effectLst/>
                          <a:highlight>
                            <a:srgbClr val="FFFFFF"/>
                          </a:highlight>
                          <a:latin typeface="+mj-lt"/>
                        </a:rPr>
                        <a:t>Match spoken words with print.</a:t>
                      </a:r>
                    </a:p>
                    <a:p>
                      <a:pPr indent="-342900" rtl="0" fontAlgn="t">
                        <a:spcBef>
                          <a:spcPts val="0"/>
                        </a:spcBef>
                        <a:spcAft>
                          <a:spcPts val="0"/>
                        </a:spcAft>
                        <a:buFont typeface="+mj-lt"/>
                        <a:buAutoNum type="alphaLcPeriod"/>
                      </a:pPr>
                      <a:r>
                        <a:rPr lang="en-US" sz="1200" b="0">
                          <a:effectLst/>
                          <a:highlight>
                            <a:srgbClr val="FFFFFF"/>
                          </a:highlight>
                          <a:latin typeface="+mj-lt"/>
                        </a:rPr>
                        <a:t>Identify letters, words, sentences, and ending punctuation.</a:t>
                      </a:r>
                      <a:br>
                        <a:rPr lang="en-US">
                          <a:effectLst/>
                          <a:highlight>
                            <a:srgbClr val="FFFFFF"/>
                          </a:highlight>
                        </a:rPr>
                      </a:br>
                      <a:endParaRPr lang="en-US">
                        <a:effectLst/>
                        <a:highlight>
                          <a:srgbClr val="FFFFFF"/>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FFFFFF"/>
                    </a:solidFill>
                  </a:tcPr>
                </a:tc>
                <a:tc>
                  <a:txBody>
                    <a:bodyPr/>
                    <a:lstStyle/>
                    <a:p>
                      <a:pPr rtl="0" fontAlgn="t">
                        <a:spcBef>
                          <a:spcPts val="0"/>
                        </a:spcBef>
                        <a:spcAft>
                          <a:spcPts val="0"/>
                        </a:spcAft>
                      </a:pPr>
                      <a:r>
                        <a:rPr lang="en-US" sz="1400" b="1">
                          <a:latin typeface="+mj-lt"/>
                        </a:rPr>
                        <a:t>1.FFR.1 See Kindergarten for standards that address print Concepts.</a:t>
                      </a:r>
                    </a:p>
                    <a:p>
                      <a:pPr rtl="0" fontAlgn="t">
                        <a:spcBef>
                          <a:spcPts val="0"/>
                        </a:spcBef>
                        <a:spcAft>
                          <a:spcPts val="0"/>
                        </a:spcAft>
                      </a:pPr>
                      <a:endParaRPr lang="en-US" sz="1400">
                        <a:latin typeface="+mj-lt"/>
                      </a:endParaRPr>
                    </a:p>
                    <a:p>
                      <a:pPr marL="52070" indent="-287020" rtl="0" fontAlgn="t">
                        <a:spcBef>
                          <a:spcPts val="0"/>
                        </a:spcBef>
                        <a:spcAft>
                          <a:spcPts val="0"/>
                        </a:spcAft>
                      </a:pPr>
                      <a:br>
                        <a:rPr lang="en-US">
                          <a:effectLst/>
                          <a:highlight>
                            <a:srgbClr val="FFFFFF"/>
                          </a:highlight>
                          <a:latin typeface="Georgia"/>
                        </a:rPr>
                      </a:br>
                      <a:r>
                        <a:rPr lang="en-US" sz="1400" b="1">
                          <a:effectLst/>
                          <a:highlight>
                            <a:srgbClr val="FFFFFF"/>
                          </a:highlight>
                          <a:latin typeface="Georgia"/>
                        </a:rPr>
                        <a:t> </a:t>
                      </a:r>
                      <a:endParaRPr lang="en-US">
                        <a:effectLst/>
                        <a:highlight>
                          <a:srgbClr val="FFFFFF"/>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814399256"/>
                  </a:ext>
                </a:extLst>
              </a:tr>
            </a:tbl>
          </a:graphicData>
        </a:graphic>
      </p:graphicFrame>
      <p:sp>
        <p:nvSpPr>
          <p:cNvPr id="11" name="TextBox 10">
            <a:extLst>
              <a:ext uri="{FF2B5EF4-FFF2-40B4-BE49-F238E27FC236}">
                <a16:creationId xmlns:a16="http://schemas.microsoft.com/office/drawing/2014/main" id="{A0670C76-E038-85D8-56F5-1AC265E63170}"/>
              </a:ext>
            </a:extLst>
          </p:cNvPr>
          <p:cNvSpPr txBox="1"/>
          <p:nvPr/>
        </p:nvSpPr>
        <p:spPr>
          <a:xfrm>
            <a:off x="351178" y="3347333"/>
            <a:ext cx="11456505" cy="2277547"/>
          </a:xfrm>
          <a:prstGeom prst="rect">
            <a:avLst/>
          </a:prstGeom>
          <a:solidFill>
            <a:schemeClr val="tx2"/>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Georgia"/>
              </a:rPr>
              <a:t> </a:t>
            </a:r>
            <a:br>
              <a:rPr lang="en-US">
                <a:latin typeface="Georgia"/>
              </a:rPr>
            </a:br>
            <a:r>
              <a:rPr lang="en-US" sz="1600" b="1" u="sng">
                <a:solidFill>
                  <a:srgbClr val="FFFFFF"/>
                </a:solidFill>
                <a:latin typeface="Georgia"/>
                <a:cs typeface="Calibri"/>
              </a:rPr>
              <a:t>Revisions</a:t>
            </a:r>
            <a:r>
              <a:rPr lang="en-US" sz="1600" b="1">
                <a:solidFill>
                  <a:srgbClr val="FFFFFF"/>
                </a:solidFill>
                <a:latin typeface="Georgia"/>
                <a:cs typeface="Calibri"/>
              </a:rPr>
              <a:t>:</a:t>
            </a:r>
          </a:p>
          <a:p>
            <a:pPr marL="228600" indent="-228600">
              <a:buFont typeface=""/>
              <a:buChar char="•"/>
            </a:pPr>
            <a:r>
              <a:rPr lang="en-US">
                <a:solidFill>
                  <a:srgbClr val="FFFFFF"/>
                </a:solidFill>
                <a:latin typeface="Georgia"/>
                <a:cs typeface="Calibri"/>
              </a:rPr>
              <a:t>1.FFR.1- This standard is addressed in Kindergarten in Foundations for Reading K.FFR.1-Print Concepts.</a:t>
            </a:r>
          </a:p>
          <a:p>
            <a:pPr marL="228600" indent="-228600">
              <a:buFont typeface=""/>
              <a:buChar char="•"/>
            </a:pPr>
            <a:endParaRPr lang="en-US">
              <a:solidFill>
                <a:srgbClr val="FFFFFF"/>
              </a:solidFill>
              <a:latin typeface="Georgia"/>
              <a:cs typeface="Calibri"/>
            </a:endParaRPr>
          </a:p>
          <a:p>
            <a:pPr marL="228600" indent="-228600">
              <a:buFont typeface=""/>
              <a:buChar char="•"/>
            </a:pPr>
            <a:endParaRPr lang="en-US">
              <a:solidFill>
                <a:srgbClr val="FFFFFF"/>
              </a:solidFill>
              <a:latin typeface="Georgia"/>
              <a:cs typeface="Calibri"/>
            </a:endParaRPr>
          </a:p>
          <a:p>
            <a:pPr marL="228600" indent="-228600">
              <a:buFont typeface=""/>
              <a:buChar char="•"/>
            </a:pPr>
            <a:endParaRPr lang="en-US">
              <a:solidFill>
                <a:srgbClr val="FFFFFF"/>
              </a:solidFill>
              <a:latin typeface="Georgia"/>
              <a:cs typeface="Calibri"/>
            </a:endParaRPr>
          </a:p>
          <a:p>
            <a:pPr marL="228600" indent="-228600">
              <a:buFont typeface=""/>
              <a:buChar char="•"/>
            </a:pPr>
            <a:endParaRPr lang="en-US">
              <a:solidFill>
                <a:srgbClr val="FFFFFF"/>
              </a:solidFill>
              <a:latin typeface="Georgia"/>
              <a:cs typeface="Calibri"/>
            </a:endParaRPr>
          </a:p>
          <a:p>
            <a:r>
              <a:rPr lang="en-US">
                <a:solidFill>
                  <a:srgbClr val="FFFFFF"/>
                </a:solidFill>
                <a:latin typeface="Georgia"/>
                <a:cs typeface="Calibri"/>
              </a:rPr>
              <a:t> </a:t>
            </a:r>
          </a:p>
        </p:txBody>
      </p:sp>
      <p:pic>
        <p:nvPicPr>
          <p:cNvPr id="15" name="Audio 14">
            <a:extLst>
              <a:ext uri="{FF2B5EF4-FFF2-40B4-BE49-F238E27FC236}">
                <a16:creationId xmlns:a16="http://schemas.microsoft.com/office/drawing/2014/main" id="{7B3869D4-F348-7EB1-715B-1AD7B76E2C1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48834125"/>
      </p:ext>
    </p:extLst>
  </p:cSld>
  <p:clrMapOvr>
    <a:masterClrMapping/>
  </p:clrMapOvr>
  <mc:AlternateContent xmlns:mc="http://schemas.openxmlformats.org/markup-compatibility/2006" xmlns:p14="http://schemas.microsoft.com/office/powerpoint/2010/main">
    <mc:Choice Requires="p14">
      <p:transition spd="slow" p14:dur="2000" advTm="15562"/>
    </mc:Choice>
    <mc:Fallback xmlns="">
      <p:transition spd="slow" advTm="155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C1D20A-DD95-B136-7A0B-2D955011D416}"/>
              </a:ext>
            </a:extLst>
          </p:cNvPr>
          <p:cNvSpPr>
            <a:spLocks noGrp="1"/>
          </p:cNvSpPr>
          <p:nvPr>
            <p:ph type="sldNum" sz="quarter" idx="12"/>
          </p:nvPr>
        </p:nvSpPr>
        <p:spPr>
          <a:xfrm>
            <a:off x="8963722" y="6226252"/>
            <a:ext cx="2743200" cy="365125"/>
          </a:xfrm>
        </p:spPr>
        <p:txBody>
          <a:bodyPr/>
          <a:lstStyle/>
          <a:p>
            <a:fld id="{B2102BAA-C61A-4A39-BDF1-4340D572B82C}" type="slidenum">
              <a:rPr lang="en-US" smtClean="0"/>
              <a:t>12</a:t>
            </a:fld>
            <a:endParaRPr lang="en-US"/>
          </a:p>
        </p:txBody>
      </p:sp>
      <p:graphicFrame>
        <p:nvGraphicFramePr>
          <p:cNvPr id="10" name="Table 9">
            <a:extLst>
              <a:ext uri="{FF2B5EF4-FFF2-40B4-BE49-F238E27FC236}">
                <a16:creationId xmlns:a16="http://schemas.microsoft.com/office/drawing/2014/main" id="{BDFF1672-FEF2-00AD-7154-75D43FF1341E}"/>
              </a:ext>
            </a:extLst>
          </p:cNvPr>
          <p:cNvGraphicFramePr>
            <a:graphicFrameLocks noGrp="1"/>
          </p:cNvGraphicFramePr>
          <p:nvPr>
            <p:extLst>
              <p:ext uri="{D42A27DB-BD31-4B8C-83A1-F6EECF244321}">
                <p14:modId xmlns:p14="http://schemas.microsoft.com/office/powerpoint/2010/main" val="834714302"/>
              </p:ext>
            </p:extLst>
          </p:nvPr>
        </p:nvGraphicFramePr>
        <p:xfrm>
          <a:off x="353391" y="265043"/>
          <a:ext cx="11452080" cy="3082290"/>
        </p:xfrm>
        <a:graphic>
          <a:graphicData uri="http://schemas.openxmlformats.org/drawingml/2006/table">
            <a:tbl>
              <a:tblPr bandRow="1">
                <a:tableStyleId>{5C22544A-7EE6-4342-B048-85BDC9FD1C3A}</a:tableStyleId>
              </a:tblPr>
              <a:tblGrid>
                <a:gridCol w="5726040">
                  <a:extLst>
                    <a:ext uri="{9D8B030D-6E8A-4147-A177-3AD203B41FA5}">
                      <a16:colId xmlns:a16="http://schemas.microsoft.com/office/drawing/2014/main" val="160029111"/>
                    </a:ext>
                  </a:extLst>
                </a:gridCol>
                <a:gridCol w="5726040">
                  <a:extLst>
                    <a:ext uri="{9D8B030D-6E8A-4147-A177-3AD203B41FA5}">
                      <a16:colId xmlns:a16="http://schemas.microsoft.com/office/drawing/2014/main" val="1856314664"/>
                    </a:ext>
                  </a:extLst>
                </a:gridCol>
              </a:tblGrid>
              <a:tr h="361950">
                <a:tc>
                  <a:txBody>
                    <a:bodyPr/>
                    <a:lstStyle/>
                    <a:p>
                      <a:pPr algn="ctr" rtl="0" fontAlgn="t">
                        <a:spcBef>
                          <a:spcPts val="0"/>
                        </a:spcBef>
                        <a:spcAft>
                          <a:spcPts val="0"/>
                        </a:spcAft>
                      </a:pPr>
                      <a:r>
                        <a:rPr lang="en-US" sz="2000" b="1">
                          <a:effectLst/>
                          <a:highlight>
                            <a:srgbClr val="D8D8D8"/>
                          </a:highlight>
                          <a:latin typeface="Georgia"/>
                        </a:rPr>
                        <a:t>2017 SOL</a:t>
                      </a:r>
                      <a:endParaRPr lang="en-US">
                        <a:effectLst/>
                        <a:highlight>
                          <a:srgbClr val="D8D8D8"/>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tc>
                  <a:txBody>
                    <a:bodyPr/>
                    <a:lstStyle/>
                    <a:p>
                      <a:pPr algn="ctr" rtl="0" fontAlgn="t">
                        <a:spcBef>
                          <a:spcPts val="0"/>
                        </a:spcBef>
                        <a:spcAft>
                          <a:spcPts val="0"/>
                        </a:spcAft>
                      </a:pPr>
                      <a:r>
                        <a:rPr lang="en-US" sz="2000" b="1">
                          <a:effectLst/>
                          <a:highlight>
                            <a:srgbClr val="D8D8D8"/>
                          </a:highlight>
                          <a:latin typeface="Georgia"/>
                        </a:rPr>
                        <a:t>2024 SOL</a:t>
                      </a:r>
                      <a:endParaRPr lang="en-US">
                        <a:effectLst/>
                        <a:highlight>
                          <a:srgbClr val="D8D8D8"/>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extLst>
                  <a:ext uri="{0D108BD9-81ED-4DB2-BD59-A6C34878D82A}">
                    <a16:rowId xmlns:a16="http://schemas.microsoft.com/office/drawing/2014/main" val="767866329"/>
                  </a:ext>
                </a:extLst>
              </a:tr>
              <a:tr h="2686050">
                <a:tc>
                  <a:txBody>
                    <a:bodyPr/>
                    <a:lstStyle/>
                    <a:p>
                      <a:pPr indent="-342900" rtl="0" fontAlgn="t">
                        <a:spcBef>
                          <a:spcPts val="0"/>
                        </a:spcBef>
                        <a:spcAft>
                          <a:spcPts val="0"/>
                        </a:spcAft>
                      </a:pPr>
                      <a:r>
                        <a:rPr lang="en-US" sz="1400" b="1">
                          <a:highlight>
                            <a:srgbClr val="FFFFFF"/>
                          </a:highlight>
                          <a:latin typeface="+mj-lt"/>
                        </a:rPr>
                        <a:t>1.3 The student will orally identify, produce, and manipulate various phonemes within words to develop phonological and phonemic awareness. </a:t>
                      </a:r>
                      <a:endParaRPr lang="en-US" sz="1400">
                        <a:highlight>
                          <a:srgbClr val="FFFFFF"/>
                        </a:highlight>
                        <a:latin typeface="+mj-lt"/>
                      </a:endParaRPr>
                    </a:p>
                    <a:p>
                      <a:pPr indent="-342900" rtl="0" fontAlgn="t">
                        <a:spcBef>
                          <a:spcPts val="0"/>
                        </a:spcBef>
                        <a:spcAft>
                          <a:spcPts val="0"/>
                        </a:spcAft>
                        <a:buFont typeface="+mj-lt"/>
                        <a:buAutoNum type="alphaLcPeriod"/>
                      </a:pPr>
                      <a:r>
                        <a:rPr lang="en-US" sz="1200">
                          <a:highlight>
                            <a:srgbClr val="FFFFFF"/>
                          </a:highlight>
                          <a:latin typeface="+mj-lt"/>
                        </a:rPr>
                        <a:t>Create rhyming words. </a:t>
                      </a:r>
                    </a:p>
                    <a:p>
                      <a:pPr indent="-342900" rtl="0" fontAlgn="t">
                        <a:spcBef>
                          <a:spcPts val="0"/>
                        </a:spcBef>
                        <a:spcAft>
                          <a:spcPts val="0"/>
                        </a:spcAft>
                        <a:buFont typeface="+mj-lt"/>
                        <a:buAutoNum type="alphaLcPeriod"/>
                      </a:pPr>
                      <a:r>
                        <a:rPr lang="en-US" sz="1200">
                          <a:highlight>
                            <a:srgbClr val="FFFFFF"/>
                          </a:highlight>
                          <a:latin typeface="+mj-lt"/>
                        </a:rPr>
                        <a:t>Count phonemes (sounds) in one-syllable words. </a:t>
                      </a:r>
                    </a:p>
                    <a:p>
                      <a:pPr indent="-342900" rtl="0" fontAlgn="t">
                        <a:spcBef>
                          <a:spcPts val="0"/>
                        </a:spcBef>
                        <a:spcAft>
                          <a:spcPts val="0"/>
                        </a:spcAft>
                        <a:buFont typeface="+mj-lt"/>
                        <a:buAutoNum type="alphaLcPeriod"/>
                      </a:pPr>
                      <a:r>
                        <a:rPr lang="en-US" sz="1200">
                          <a:highlight>
                            <a:srgbClr val="FFFFFF"/>
                          </a:highlight>
                          <a:latin typeface="+mj-lt"/>
                        </a:rPr>
                        <a:t>Blend sounds to make one-syllable words. </a:t>
                      </a:r>
                    </a:p>
                    <a:p>
                      <a:pPr indent="-342900" rtl="0" fontAlgn="t">
                        <a:spcBef>
                          <a:spcPts val="0"/>
                        </a:spcBef>
                        <a:spcAft>
                          <a:spcPts val="0"/>
                        </a:spcAft>
                        <a:buFont typeface="+mj-lt"/>
                        <a:buAutoNum type="alphaLcPeriod"/>
                      </a:pPr>
                      <a:r>
                        <a:rPr lang="en-US" sz="1200">
                          <a:highlight>
                            <a:srgbClr val="FFFFFF"/>
                          </a:highlight>
                          <a:latin typeface="+mj-lt"/>
                        </a:rPr>
                        <a:t>Segment one-syllable words into individual phonemes. </a:t>
                      </a:r>
                    </a:p>
                    <a:p>
                      <a:pPr indent="-342900" rtl="0" fontAlgn="t">
                        <a:spcBef>
                          <a:spcPts val="0"/>
                        </a:spcBef>
                        <a:spcAft>
                          <a:spcPts val="0"/>
                        </a:spcAft>
                        <a:buFont typeface="+mj-lt"/>
                        <a:buAutoNum type="alphaLcPeriod"/>
                      </a:pPr>
                      <a:r>
                        <a:rPr lang="en-US" sz="1200">
                          <a:highlight>
                            <a:srgbClr val="FFFFFF"/>
                          </a:highlight>
                          <a:latin typeface="+mj-lt"/>
                        </a:rPr>
                        <a:t>Add or delete phonemes to make new words. </a:t>
                      </a:r>
                    </a:p>
                    <a:p>
                      <a:pPr indent="-342900" rtl="0" fontAlgn="t">
                        <a:spcBef>
                          <a:spcPts val="0"/>
                        </a:spcBef>
                        <a:spcAft>
                          <a:spcPts val="0"/>
                        </a:spcAft>
                        <a:buFont typeface="+mj-lt"/>
                        <a:buAutoNum type="alphaLcPeriod"/>
                      </a:pPr>
                      <a:r>
                        <a:rPr lang="en-US" sz="1200">
                          <a:highlight>
                            <a:srgbClr val="FFFFFF"/>
                          </a:highlight>
                          <a:latin typeface="+mj-lt"/>
                        </a:rPr>
                        <a:t>Blend and segment multisyllabic words at the syllable level.</a:t>
                      </a:r>
                      <a:br>
                        <a:rPr lang="en-US">
                          <a:effectLst/>
                          <a:highlight>
                            <a:srgbClr val="FFFFFF"/>
                          </a:highlight>
                        </a:rPr>
                      </a:br>
                      <a:endParaRPr lang="en-US">
                        <a:effectLst/>
                        <a:highlight>
                          <a:srgbClr val="FFFFFF"/>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FFFFFF"/>
                    </a:solidFill>
                  </a:tcPr>
                </a:tc>
                <a:tc>
                  <a:txBody>
                    <a:bodyPr/>
                    <a:lstStyle/>
                    <a:p>
                      <a:pPr rtl="0" fontAlgn="t">
                        <a:spcBef>
                          <a:spcPts val="0"/>
                        </a:spcBef>
                        <a:spcAft>
                          <a:spcPts val="0"/>
                        </a:spcAft>
                      </a:pPr>
                      <a:r>
                        <a:rPr lang="en-US" sz="1400" b="1">
                          <a:latin typeface="+mj-lt"/>
                        </a:rPr>
                        <a:t>1.FFR.2 Phonological and Phonemic Awareness </a:t>
                      </a:r>
                    </a:p>
                    <a:p>
                      <a:pPr rtl="0" fontAlgn="t">
                        <a:spcBef>
                          <a:spcPts val="0"/>
                        </a:spcBef>
                        <a:spcAft>
                          <a:spcPts val="0"/>
                        </a:spcAft>
                      </a:pPr>
                      <a:r>
                        <a:rPr lang="en-US" sz="1400" b="1">
                          <a:latin typeface="+mj-lt"/>
                        </a:rPr>
                        <a:t>The student will orally identify and produce various phonemes (individual sounds) within words to develop phonemic awareness in support of decoding (reading) and encoding (spelling). </a:t>
                      </a:r>
                      <a:endParaRPr lang="en-US" sz="1400">
                        <a:latin typeface="+mj-lt"/>
                      </a:endParaRPr>
                    </a:p>
                    <a:p>
                      <a:pPr marL="228600" lvl="0" indent="-228600" rtl="0" fontAlgn="t">
                        <a:spcBef>
                          <a:spcPts val="0"/>
                        </a:spcBef>
                        <a:spcAft>
                          <a:spcPts val="0"/>
                        </a:spcAft>
                        <a:buAutoNum type="alphaUcPeriod"/>
                      </a:pPr>
                      <a:r>
                        <a:rPr lang="en-US" sz="1100">
                          <a:latin typeface="+mj-lt"/>
                        </a:rPr>
                        <a:t>Isolate sounds in four and five phoneme words. </a:t>
                      </a:r>
                    </a:p>
                    <a:p>
                      <a:pPr marL="228600" lvl="0" indent="-228600" rtl="0" fontAlgn="t">
                        <a:spcBef>
                          <a:spcPts val="0"/>
                        </a:spcBef>
                        <a:spcAft>
                          <a:spcPts val="0"/>
                        </a:spcAft>
                        <a:buAutoNum type="alphaUcPeriod"/>
                      </a:pPr>
                      <a:r>
                        <a:rPr lang="en-US" sz="1100">
                          <a:latin typeface="+mj-lt"/>
                        </a:rPr>
                        <a:t>Demonstrate ability to blend words with four and five phonemes, including words with consonant digraphs (e.g., </a:t>
                      </a:r>
                      <a:r>
                        <a:rPr lang="en-US" sz="1100" err="1">
                          <a:latin typeface="+mj-lt"/>
                        </a:rPr>
                        <a:t>th</a:t>
                      </a:r>
                      <a:r>
                        <a:rPr lang="en-US" sz="1100">
                          <a:latin typeface="+mj-lt"/>
                        </a:rPr>
                        <a:t>, </a:t>
                      </a:r>
                      <a:r>
                        <a:rPr lang="en-US" sz="1100" err="1">
                          <a:latin typeface="+mj-lt"/>
                        </a:rPr>
                        <a:t>sh</a:t>
                      </a:r>
                      <a:r>
                        <a:rPr lang="en-US" sz="1100">
                          <a:latin typeface="+mj-lt"/>
                        </a:rPr>
                        <a:t>, </a:t>
                      </a:r>
                      <a:r>
                        <a:rPr lang="en-US" sz="1100" err="1">
                          <a:latin typeface="+mj-lt"/>
                        </a:rPr>
                        <a:t>ch</a:t>
                      </a:r>
                      <a:r>
                        <a:rPr lang="en-US" sz="1100">
                          <a:latin typeface="+mj-lt"/>
                        </a:rPr>
                        <a:t>) and consonant blends (e.g., </a:t>
                      </a:r>
                      <a:r>
                        <a:rPr lang="en-US" sz="1100" err="1">
                          <a:latin typeface="+mj-lt"/>
                        </a:rPr>
                        <a:t>fr</a:t>
                      </a:r>
                      <a:r>
                        <a:rPr lang="en-US" sz="1100">
                          <a:latin typeface="+mj-lt"/>
                        </a:rPr>
                        <a:t>, </a:t>
                      </a:r>
                      <a:r>
                        <a:rPr lang="en-US" sz="1100" err="1">
                          <a:latin typeface="+mj-lt"/>
                        </a:rPr>
                        <a:t>st</a:t>
                      </a:r>
                      <a:r>
                        <a:rPr lang="en-US" sz="1100">
                          <a:latin typeface="+mj-lt"/>
                        </a:rPr>
                        <a:t>, bl). </a:t>
                      </a:r>
                    </a:p>
                    <a:p>
                      <a:pPr marL="228600" lvl="0" indent="-228600" rtl="0" fontAlgn="t">
                        <a:spcBef>
                          <a:spcPts val="0"/>
                        </a:spcBef>
                        <a:spcAft>
                          <a:spcPts val="0"/>
                        </a:spcAft>
                        <a:buAutoNum type="alphaUcPeriod"/>
                      </a:pPr>
                      <a:r>
                        <a:rPr lang="en-US" sz="1100">
                          <a:latin typeface="+mj-lt"/>
                        </a:rPr>
                        <a:t>Demonstrate the ability to segment words with four and five phonemes, including words with consonant digraphs (e.g., </a:t>
                      </a:r>
                      <a:r>
                        <a:rPr lang="en-US" sz="1100" err="1">
                          <a:latin typeface="+mj-lt"/>
                        </a:rPr>
                        <a:t>th</a:t>
                      </a:r>
                      <a:r>
                        <a:rPr lang="en-US" sz="1100">
                          <a:latin typeface="+mj-lt"/>
                        </a:rPr>
                        <a:t>, </a:t>
                      </a:r>
                      <a:r>
                        <a:rPr lang="en-US" sz="1100" err="1">
                          <a:latin typeface="+mj-lt"/>
                        </a:rPr>
                        <a:t>sh</a:t>
                      </a:r>
                      <a:r>
                        <a:rPr lang="en-US" sz="1100">
                          <a:latin typeface="+mj-lt"/>
                        </a:rPr>
                        <a:t>, </a:t>
                      </a:r>
                      <a:r>
                        <a:rPr lang="en-US" sz="1100" err="1">
                          <a:latin typeface="+mj-lt"/>
                        </a:rPr>
                        <a:t>ch</a:t>
                      </a:r>
                      <a:r>
                        <a:rPr lang="en-US" sz="1100">
                          <a:latin typeface="+mj-lt"/>
                        </a:rPr>
                        <a:t>) and consonant blends e.g., </a:t>
                      </a:r>
                      <a:r>
                        <a:rPr lang="en-US" sz="1100" err="1">
                          <a:latin typeface="+mj-lt"/>
                        </a:rPr>
                        <a:t>fr</a:t>
                      </a:r>
                      <a:r>
                        <a:rPr lang="en-US" sz="1100">
                          <a:latin typeface="+mj-lt"/>
                        </a:rPr>
                        <a:t>, </a:t>
                      </a:r>
                      <a:r>
                        <a:rPr lang="en-US" sz="1100" err="1">
                          <a:latin typeface="+mj-lt"/>
                        </a:rPr>
                        <a:t>st</a:t>
                      </a:r>
                      <a:r>
                        <a:rPr lang="en-US" sz="1100">
                          <a:latin typeface="+mj-lt"/>
                        </a:rPr>
                        <a:t>, bl).</a:t>
                      </a:r>
                      <a:endParaRPr lang="en-US" sz="1100">
                        <a:effectLst/>
                        <a:highlight>
                          <a:srgbClr val="FFFFFF"/>
                        </a:highlight>
                        <a:latin typeface="+mj-lt"/>
                      </a:endParaRPr>
                    </a:p>
                    <a:p>
                      <a:pPr marL="52070" indent="-287020" rtl="0" fontAlgn="t">
                        <a:spcBef>
                          <a:spcPts val="0"/>
                        </a:spcBef>
                        <a:spcAft>
                          <a:spcPts val="0"/>
                        </a:spcAft>
                      </a:pPr>
                      <a:br>
                        <a:rPr lang="en-US">
                          <a:effectLst/>
                          <a:highlight>
                            <a:srgbClr val="FFFFFF"/>
                          </a:highlight>
                          <a:latin typeface="Georgia"/>
                        </a:rPr>
                      </a:br>
                      <a:r>
                        <a:rPr lang="en-US" sz="1400" b="1">
                          <a:effectLst/>
                          <a:highlight>
                            <a:srgbClr val="FFFFFF"/>
                          </a:highlight>
                          <a:latin typeface="Georgia"/>
                        </a:rPr>
                        <a:t> </a:t>
                      </a:r>
                      <a:endParaRPr lang="en-US">
                        <a:effectLst/>
                        <a:highlight>
                          <a:srgbClr val="FFFFFF"/>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814399256"/>
                  </a:ext>
                </a:extLst>
              </a:tr>
            </a:tbl>
          </a:graphicData>
        </a:graphic>
      </p:graphicFrame>
      <p:sp>
        <p:nvSpPr>
          <p:cNvPr id="11" name="TextBox 10">
            <a:extLst>
              <a:ext uri="{FF2B5EF4-FFF2-40B4-BE49-F238E27FC236}">
                <a16:creationId xmlns:a16="http://schemas.microsoft.com/office/drawing/2014/main" id="{A0670C76-E038-85D8-56F5-1AC265E63170}"/>
              </a:ext>
            </a:extLst>
          </p:cNvPr>
          <p:cNvSpPr txBox="1"/>
          <p:nvPr/>
        </p:nvSpPr>
        <p:spPr>
          <a:xfrm>
            <a:off x="351181" y="3343965"/>
            <a:ext cx="11456505" cy="2000548"/>
          </a:xfrm>
          <a:prstGeom prst="rect">
            <a:avLst/>
          </a:prstGeom>
          <a:solidFill>
            <a:schemeClr val="tx2"/>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Georgia"/>
              </a:rPr>
              <a:t> </a:t>
            </a:r>
            <a:br>
              <a:rPr lang="en-US">
                <a:latin typeface="Georgia"/>
              </a:rPr>
            </a:br>
            <a:r>
              <a:rPr lang="en-US" sz="1600" b="1" u="sng">
                <a:solidFill>
                  <a:srgbClr val="FFFFFF"/>
                </a:solidFill>
                <a:latin typeface="Georgia"/>
                <a:cs typeface="Calibri"/>
              </a:rPr>
              <a:t>Revisions</a:t>
            </a:r>
            <a:r>
              <a:rPr lang="en-US" sz="1600" b="1">
                <a:solidFill>
                  <a:srgbClr val="FFFFFF"/>
                </a:solidFill>
                <a:latin typeface="Georgia"/>
                <a:cs typeface="Calibri"/>
              </a:rPr>
              <a:t>:</a:t>
            </a:r>
          </a:p>
          <a:p>
            <a:pPr marL="228600" indent="-228600">
              <a:buFont typeface=""/>
              <a:buChar char="•"/>
            </a:pPr>
            <a:r>
              <a:rPr lang="en-US">
                <a:solidFill>
                  <a:srgbClr val="FFFFFF"/>
                </a:solidFill>
                <a:latin typeface="Georgia"/>
                <a:cs typeface="Calibri"/>
              </a:rPr>
              <a:t>1.FFR.2a- Addresses skills from 1.3b in the 2017 Standards.</a:t>
            </a:r>
          </a:p>
          <a:p>
            <a:pPr marL="228600" indent="-228600">
              <a:buFont typeface=""/>
              <a:buChar char="•"/>
            </a:pPr>
            <a:r>
              <a:rPr lang="en-US">
                <a:solidFill>
                  <a:srgbClr val="FFFFFF"/>
                </a:solidFill>
                <a:latin typeface="Georgia"/>
                <a:cs typeface="Calibri"/>
              </a:rPr>
              <a:t>1.FFR.2b- Provides specificity for skills from 1.3c in the 2017 Standards.</a:t>
            </a:r>
          </a:p>
          <a:p>
            <a:pPr marL="228600" indent="-228600">
              <a:buFont typeface=""/>
              <a:buChar char="•"/>
            </a:pPr>
            <a:r>
              <a:rPr lang="en-US">
                <a:solidFill>
                  <a:srgbClr val="FFFFFF"/>
                </a:solidFill>
                <a:latin typeface="Georgia"/>
                <a:cs typeface="Calibri"/>
              </a:rPr>
              <a:t>1.FFR.2c- Provides specificity for skills from 1.3d in the 2017 Standards.</a:t>
            </a:r>
          </a:p>
          <a:p>
            <a:pPr marL="228600" indent="-228600">
              <a:buFont typeface=""/>
              <a:buChar char="•"/>
            </a:pPr>
            <a:endParaRPr lang="en-US">
              <a:solidFill>
                <a:srgbClr val="FFFFFF"/>
              </a:solidFill>
              <a:latin typeface="Georgia"/>
              <a:cs typeface="Calibri"/>
            </a:endParaRPr>
          </a:p>
          <a:p>
            <a:pPr marL="228600" indent="-228600">
              <a:buFont typeface=""/>
              <a:buChar char="•"/>
            </a:pPr>
            <a:endParaRPr lang="en-US">
              <a:solidFill>
                <a:srgbClr val="FFFFFF"/>
              </a:solidFill>
              <a:latin typeface="Georgia"/>
              <a:cs typeface="Calibri"/>
            </a:endParaRPr>
          </a:p>
        </p:txBody>
      </p:sp>
      <p:pic>
        <p:nvPicPr>
          <p:cNvPr id="7" name="Audio 6">
            <a:extLst>
              <a:ext uri="{FF2B5EF4-FFF2-40B4-BE49-F238E27FC236}">
                <a16:creationId xmlns:a16="http://schemas.microsoft.com/office/drawing/2014/main" id="{E5ABBBF8-69C1-D876-E6A2-28457DF5E9B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614739899"/>
      </p:ext>
    </p:extLst>
  </p:cSld>
  <p:clrMapOvr>
    <a:masterClrMapping/>
  </p:clrMapOvr>
  <mc:AlternateContent xmlns:mc="http://schemas.openxmlformats.org/markup-compatibility/2006" xmlns:p14="http://schemas.microsoft.com/office/powerpoint/2010/main">
    <mc:Choice Requires="p14">
      <p:transition spd="slow" p14:dur="2000" advTm="48778"/>
    </mc:Choice>
    <mc:Fallback xmlns="">
      <p:transition spd="slow" advTm="487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C1D20A-DD95-B136-7A0B-2D955011D416}"/>
              </a:ext>
            </a:extLst>
          </p:cNvPr>
          <p:cNvSpPr>
            <a:spLocks noGrp="1"/>
          </p:cNvSpPr>
          <p:nvPr>
            <p:ph type="sldNum" sz="quarter" idx="12"/>
          </p:nvPr>
        </p:nvSpPr>
        <p:spPr/>
        <p:txBody>
          <a:bodyPr/>
          <a:lstStyle/>
          <a:p>
            <a:fld id="{B2102BAA-C61A-4A39-BDF1-4340D572B82C}" type="slidenum">
              <a:rPr lang="en-US" smtClean="0"/>
              <a:t>13</a:t>
            </a:fld>
            <a:endParaRPr lang="en-US"/>
          </a:p>
        </p:txBody>
      </p:sp>
      <p:graphicFrame>
        <p:nvGraphicFramePr>
          <p:cNvPr id="10" name="Table 9">
            <a:extLst>
              <a:ext uri="{FF2B5EF4-FFF2-40B4-BE49-F238E27FC236}">
                <a16:creationId xmlns:a16="http://schemas.microsoft.com/office/drawing/2014/main" id="{BDFF1672-FEF2-00AD-7154-75D43FF1341E}"/>
              </a:ext>
            </a:extLst>
          </p:cNvPr>
          <p:cNvGraphicFramePr>
            <a:graphicFrameLocks noGrp="1"/>
          </p:cNvGraphicFramePr>
          <p:nvPr>
            <p:extLst>
              <p:ext uri="{D42A27DB-BD31-4B8C-83A1-F6EECF244321}">
                <p14:modId xmlns:p14="http://schemas.microsoft.com/office/powerpoint/2010/main" val="616410608"/>
              </p:ext>
            </p:extLst>
          </p:nvPr>
        </p:nvGraphicFramePr>
        <p:xfrm>
          <a:off x="353391" y="265043"/>
          <a:ext cx="11452080" cy="3855720"/>
        </p:xfrm>
        <a:graphic>
          <a:graphicData uri="http://schemas.openxmlformats.org/drawingml/2006/table">
            <a:tbl>
              <a:tblPr bandRow="1">
                <a:tableStyleId>{5C22544A-7EE6-4342-B048-85BDC9FD1C3A}</a:tableStyleId>
              </a:tblPr>
              <a:tblGrid>
                <a:gridCol w="5726040">
                  <a:extLst>
                    <a:ext uri="{9D8B030D-6E8A-4147-A177-3AD203B41FA5}">
                      <a16:colId xmlns:a16="http://schemas.microsoft.com/office/drawing/2014/main" val="160029111"/>
                    </a:ext>
                  </a:extLst>
                </a:gridCol>
                <a:gridCol w="5726040">
                  <a:extLst>
                    <a:ext uri="{9D8B030D-6E8A-4147-A177-3AD203B41FA5}">
                      <a16:colId xmlns:a16="http://schemas.microsoft.com/office/drawing/2014/main" val="1856314664"/>
                    </a:ext>
                  </a:extLst>
                </a:gridCol>
              </a:tblGrid>
              <a:tr h="361950">
                <a:tc>
                  <a:txBody>
                    <a:bodyPr/>
                    <a:lstStyle/>
                    <a:p>
                      <a:pPr algn="ctr" rtl="0" fontAlgn="t">
                        <a:spcBef>
                          <a:spcPts val="0"/>
                        </a:spcBef>
                        <a:spcAft>
                          <a:spcPts val="0"/>
                        </a:spcAft>
                      </a:pPr>
                      <a:r>
                        <a:rPr lang="en-US" sz="2000" b="1">
                          <a:effectLst/>
                          <a:highlight>
                            <a:srgbClr val="D8D8D8"/>
                          </a:highlight>
                          <a:latin typeface="Georgia"/>
                        </a:rPr>
                        <a:t>2017 SOL</a:t>
                      </a:r>
                      <a:endParaRPr lang="en-US">
                        <a:effectLst/>
                        <a:highlight>
                          <a:srgbClr val="D8D8D8"/>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tc>
                  <a:txBody>
                    <a:bodyPr/>
                    <a:lstStyle/>
                    <a:p>
                      <a:pPr algn="ctr" rtl="0" fontAlgn="t">
                        <a:spcBef>
                          <a:spcPts val="0"/>
                        </a:spcBef>
                        <a:spcAft>
                          <a:spcPts val="0"/>
                        </a:spcAft>
                      </a:pPr>
                      <a:r>
                        <a:rPr lang="en-US" sz="2000" b="1">
                          <a:effectLst/>
                          <a:highlight>
                            <a:srgbClr val="D8D8D8"/>
                          </a:highlight>
                          <a:latin typeface="Georgia"/>
                        </a:rPr>
                        <a:t>2024 SOL</a:t>
                      </a:r>
                      <a:endParaRPr lang="en-US">
                        <a:effectLst/>
                        <a:highlight>
                          <a:srgbClr val="D8D8D8"/>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extLst>
                  <a:ext uri="{0D108BD9-81ED-4DB2-BD59-A6C34878D82A}">
                    <a16:rowId xmlns:a16="http://schemas.microsoft.com/office/drawing/2014/main" val="767866329"/>
                  </a:ext>
                </a:extLst>
              </a:tr>
              <a:tr h="2686050">
                <a:tc>
                  <a:txBody>
                    <a:bodyPr/>
                    <a:lstStyle/>
                    <a:p>
                      <a:r>
                        <a:rPr lang="en-US" sz="1400" b="1" i="0" u="none" strike="noStrike" noProof="0">
                          <a:solidFill>
                            <a:schemeClr val="accent1"/>
                          </a:solidFill>
                          <a:effectLst/>
                          <a:highlight>
                            <a:srgbClr val="FFFFFF"/>
                          </a:highlight>
                          <a:latin typeface="+mj-lt"/>
                        </a:rPr>
                        <a:t>1.5 </a:t>
                      </a:r>
                      <a:r>
                        <a:rPr lang="en-US" sz="1400" b="1">
                          <a:highlight>
                            <a:srgbClr val="FFFFFF"/>
                          </a:highlight>
                          <a:latin typeface="+mj-lt"/>
                        </a:rPr>
                        <a:t>The student will apply phonetic principles to read and spell. </a:t>
                      </a:r>
                    </a:p>
                    <a:p>
                      <a:pPr marL="342900" indent="-342900">
                        <a:buFont typeface="+mj-lt"/>
                        <a:buAutoNum type="alphaLcPeriod"/>
                      </a:pPr>
                      <a:r>
                        <a:rPr lang="en-US" sz="1200">
                          <a:highlight>
                            <a:srgbClr val="FFFFFF"/>
                          </a:highlight>
                          <a:latin typeface="+mj-lt"/>
                        </a:rPr>
                        <a:t>Use initial and final consonants to decode and spell one-syllable words. </a:t>
                      </a:r>
                    </a:p>
                    <a:p>
                      <a:pPr marL="342900" indent="-342900">
                        <a:buFont typeface="+mj-lt"/>
                        <a:buAutoNum type="alphaLcPeriod"/>
                      </a:pPr>
                      <a:r>
                        <a:rPr lang="en-US" sz="1200">
                          <a:highlight>
                            <a:srgbClr val="FFFFFF"/>
                          </a:highlight>
                          <a:latin typeface="+mj-lt"/>
                        </a:rPr>
                        <a:t>Use two-letter consonant blends to decode and spell one-syllable words. </a:t>
                      </a:r>
                    </a:p>
                    <a:p>
                      <a:pPr marL="342900" indent="-342900">
                        <a:buFont typeface="+mj-lt"/>
                        <a:buAutoNum type="alphaLcPeriod"/>
                      </a:pPr>
                      <a:r>
                        <a:rPr lang="en-US" sz="1200">
                          <a:highlight>
                            <a:srgbClr val="FFFFFF"/>
                          </a:highlight>
                          <a:latin typeface="+mj-lt"/>
                        </a:rPr>
                        <a:t>Use consonant digraphs to decode and spell one syllable words.</a:t>
                      </a:r>
                      <a:r>
                        <a:rPr lang="en-US" sz="1200" b="1" i="0" u="none" strike="noStrike" noProof="0">
                          <a:solidFill>
                            <a:schemeClr val="accent1"/>
                          </a:solidFill>
                          <a:effectLst/>
                          <a:highlight>
                            <a:srgbClr val="FFFFFF"/>
                          </a:highlight>
                          <a:latin typeface="+mj-lt"/>
                        </a:rPr>
                        <a:t> </a:t>
                      </a:r>
                    </a:p>
                    <a:p>
                      <a:pPr marL="342900" indent="-342900">
                        <a:buFont typeface="+mj-lt"/>
                        <a:buAutoNum type="alphaLcPeriod"/>
                      </a:pPr>
                      <a:r>
                        <a:rPr lang="en-US" sz="1200">
                          <a:highlight>
                            <a:srgbClr val="FFFFFF"/>
                          </a:highlight>
                          <a:latin typeface="+mj-lt"/>
                        </a:rPr>
                        <a:t>Use short vowel sounds to decode and spell one syllable words. </a:t>
                      </a:r>
                    </a:p>
                    <a:p>
                      <a:pPr marL="342900" indent="-342900">
                        <a:buFont typeface="+mj-lt"/>
                        <a:buAutoNum type="alphaLcPeriod"/>
                      </a:pPr>
                      <a:r>
                        <a:rPr lang="en-US" sz="1200">
                          <a:highlight>
                            <a:srgbClr val="FFFFFF"/>
                          </a:highlight>
                          <a:latin typeface="+mj-lt"/>
                        </a:rPr>
                        <a:t>Blend initial, medial, and final sounds to recognize and read words. </a:t>
                      </a:r>
                    </a:p>
                    <a:p>
                      <a:pPr marL="342900" indent="-342900">
                        <a:buFont typeface="+mj-lt"/>
                        <a:buAutoNum type="alphaLcPeriod"/>
                      </a:pPr>
                      <a:r>
                        <a:rPr lang="en-US" sz="1200">
                          <a:highlight>
                            <a:srgbClr val="FFFFFF"/>
                          </a:highlight>
                          <a:latin typeface="+mj-lt"/>
                        </a:rPr>
                        <a:t>Use word patterns to decode unfamiliar words. </a:t>
                      </a:r>
                    </a:p>
                    <a:p>
                      <a:pPr marL="342900" indent="-342900">
                        <a:buFont typeface="+mj-lt"/>
                        <a:buAutoNum type="alphaLcPeriod"/>
                      </a:pPr>
                      <a:r>
                        <a:rPr lang="en-US" sz="1200">
                          <a:highlight>
                            <a:srgbClr val="FFFFFF"/>
                          </a:highlight>
                          <a:latin typeface="+mj-lt"/>
                        </a:rPr>
                        <a:t>Read and spell simple two-syllable compound words. </a:t>
                      </a:r>
                    </a:p>
                    <a:p>
                      <a:pPr marL="342900" indent="-342900">
                        <a:buFont typeface="+mj-lt"/>
                        <a:buAutoNum type="alphaLcPeriod"/>
                      </a:pPr>
                      <a:r>
                        <a:rPr lang="en-US" sz="1200">
                          <a:highlight>
                            <a:srgbClr val="FFFFFF"/>
                          </a:highlight>
                          <a:latin typeface="+mj-lt"/>
                        </a:rPr>
                        <a:t>Read and spell commonly used sight words. </a:t>
                      </a:r>
                      <a:endParaRPr lang="en-US" sz="1200">
                        <a:highlight>
                          <a:srgbClr val="FFFFFF"/>
                        </a:highlight>
                        <a:latin typeface="+mj-lt"/>
                        <a:cs typeface="Calibri" panose="020F0502020204030204"/>
                      </a:endParaRPr>
                    </a:p>
                    <a:p>
                      <a:pPr marL="342900" lvl="0" indent="-342900" algn="l">
                        <a:lnSpc>
                          <a:spcPct val="100000"/>
                        </a:lnSpc>
                        <a:spcBef>
                          <a:spcPts val="0"/>
                        </a:spcBef>
                        <a:spcAft>
                          <a:spcPts val="0"/>
                        </a:spcAft>
                        <a:buClr>
                          <a:srgbClr val="003C71"/>
                        </a:buClr>
                        <a:buAutoNum type="alphaLcPeriod"/>
                      </a:pPr>
                      <a:endParaRPr lang="en-US" sz="1100" b="0" i="0" u="none" strike="noStrike" noProof="0">
                        <a:solidFill>
                          <a:srgbClr val="000000"/>
                        </a:solidFill>
                        <a:effectLst/>
                        <a:highlight>
                          <a:srgbClr val="FFFFFF"/>
                        </a:highlight>
                        <a:latin typeface="Times New Roman"/>
                      </a:endParaRPr>
                    </a:p>
                    <a:p>
                      <a:pPr lvl="0" algn="l">
                        <a:lnSpc>
                          <a:spcPct val="100000"/>
                        </a:lnSpc>
                        <a:spcBef>
                          <a:spcPts val="0"/>
                        </a:spcBef>
                        <a:spcAft>
                          <a:spcPts val="0"/>
                        </a:spcAft>
                        <a:buNone/>
                      </a:pPr>
                      <a:endParaRPr lang="en-US" sz="1400" b="1" i="0" u="none" strike="noStrike" noProof="0">
                        <a:solidFill>
                          <a:schemeClr val="accent1"/>
                        </a:solidFill>
                        <a:effectLst/>
                        <a:highlight>
                          <a:srgbClr val="FFFFFF"/>
                        </a:highlight>
                      </a:endParaRPr>
                    </a:p>
                    <a:p>
                      <a:pPr marL="0" lvl="0" indent="0">
                        <a:spcBef>
                          <a:spcPts val="0"/>
                        </a:spcBef>
                        <a:spcAft>
                          <a:spcPts val="0"/>
                        </a:spcAft>
                        <a:buClr>
                          <a:srgbClr val="003C71"/>
                        </a:buClr>
                        <a:buNone/>
                      </a:pPr>
                      <a:endParaRPr lang="en-US">
                        <a:solidFill>
                          <a:schemeClr val="accent1"/>
                        </a:solidFill>
                      </a:endParaRPr>
                    </a:p>
                    <a:p>
                      <a:pPr fontAlgn="t"/>
                      <a:br>
                        <a:rPr lang="en-US">
                          <a:effectLst/>
                          <a:highlight>
                            <a:srgbClr val="FFFFFF"/>
                          </a:highlight>
                        </a:rPr>
                      </a:br>
                      <a:endParaRPr lang="en-US">
                        <a:effectLst/>
                        <a:highlight>
                          <a:srgbClr val="FFFFFF"/>
                        </a:highlight>
                      </a:endParaRPr>
                    </a:p>
                    <a:p>
                      <a:pPr fontAlgn="t"/>
                      <a:endParaRPr lang="en-US">
                        <a:solidFill>
                          <a:schemeClr val="accent1"/>
                        </a:solidFill>
                        <a:effectLst/>
                        <a:highlight>
                          <a:srgbClr val="FFFFFF"/>
                        </a:highlight>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FFFFFF"/>
                    </a:solidFill>
                  </a:tcPr>
                </a:tc>
                <a:tc>
                  <a:txBody>
                    <a:bodyPr/>
                    <a:lstStyle/>
                    <a:p>
                      <a:pPr lvl="0" algn="l">
                        <a:lnSpc>
                          <a:spcPct val="100000"/>
                        </a:lnSpc>
                        <a:spcBef>
                          <a:spcPts val="0"/>
                        </a:spcBef>
                        <a:spcAft>
                          <a:spcPts val="0"/>
                        </a:spcAft>
                        <a:buNone/>
                      </a:pPr>
                      <a:r>
                        <a:rPr lang="en-US" sz="1400" b="1" i="0" u="none" strike="noStrike" noProof="0">
                          <a:solidFill>
                            <a:schemeClr val="accent1"/>
                          </a:solidFill>
                          <a:effectLst/>
                          <a:highlight>
                            <a:srgbClr val="FFFFFF"/>
                          </a:highlight>
                          <a:latin typeface="Georgia"/>
                        </a:rPr>
                        <a:t>1.FFR.3 - Phonics and Word Analysis The student will apply phonetic principles to read and spell words.</a:t>
                      </a:r>
                      <a:endParaRPr lang="en-US" sz="1100" b="0" i="0" u="none" strike="noStrike" noProof="0">
                        <a:solidFill>
                          <a:schemeClr val="accent1"/>
                        </a:solidFill>
                        <a:effectLst/>
                        <a:highlight>
                          <a:srgbClr val="FFFFFF"/>
                        </a:highlight>
                        <a:latin typeface="Georgia"/>
                      </a:endParaRPr>
                    </a:p>
                    <a:p>
                      <a:pPr marL="228600" lvl="0" indent="-228600" algn="l">
                        <a:lnSpc>
                          <a:spcPct val="100000"/>
                        </a:lnSpc>
                        <a:spcBef>
                          <a:spcPts val="0"/>
                        </a:spcBef>
                        <a:spcAft>
                          <a:spcPts val="0"/>
                        </a:spcAft>
                        <a:buAutoNum type="alphaUcPeriod"/>
                      </a:pPr>
                      <a:r>
                        <a:rPr lang="en-US" sz="1200">
                          <a:highlight>
                            <a:srgbClr val="FFFFFF"/>
                          </a:highlight>
                          <a:latin typeface="+mj-lt"/>
                        </a:rPr>
                        <a:t>Decode and encode words with short vowels to include blends with digraphs, closed syllables (CVC, CCVC, CVCC, CCVCC).</a:t>
                      </a:r>
                    </a:p>
                    <a:p>
                      <a:pPr marL="228600" lvl="0" indent="-228600" algn="l">
                        <a:lnSpc>
                          <a:spcPct val="100000"/>
                        </a:lnSpc>
                        <a:spcBef>
                          <a:spcPts val="0"/>
                        </a:spcBef>
                        <a:spcAft>
                          <a:spcPts val="0"/>
                        </a:spcAft>
                        <a:buAutoNum type="alphaUcPeriod"/>
                      </a:pPr>
                      <a:r>
                        <a:rPr lang="en-US" sz="1200">
                          <a:latin typeface="+mj-lt"/>
                        </a:rPr>
                        <a:t>Decode and encode words with long vowels, open syllables, (CV, CCV) and vowel-consonant-e (CVCE, CCVCE). </a:t>
                      </a:r>
                    </a:p>
                    <a:p>
                      <a:pPr marL="228600" lvl="0" indent="-228600" algn="l">
                        <a:lnSpc>
                          <a:spcPct val="100000"/>
                        </a:lnSpc>
                        <a:spcBef>
                          <a:spcPts val="0"/>
                        </a:spcBef>
                        <a:spcAft>
                          <a:spcPts val="0"/>
                        </a:spcAft>
                        <a:buAutoNum type="alphaUcPeriod"/>
                      </a:pPr>
                      <a:r>
                        <a:rPr lang="en-US" sz="1200">
                          <a:latin typeface="+mj-lt"/>
                        </a:rPr>
                        <a:t>Use letter-sound correspondences to decode words containing common vowel teams and r-controlled vowels. </a:t>
                      </a:r>
                    </a:p>
                    <a:p>
                      <a:pPr marL="228600" lvl="0" indent="-228600" algn="l">
                        <a:lnSpc>
                          <a:spcPct val="100000"/>
                        </a:lnSpc>
                        <a:spcBef>
                          <a:spcPts val="0"/>
                        </a:spcBef>
                        <a:spcAft>
                          <a:spcPts val="0"/>
                        </a:spcAft>
                        <a:buAutoNum type="alphaUcPeriod"/>
                      </a:pPr>
                      <a:r>
                        <a:rPr lang="en-US" sz="1200">
                          <a:latin typeface="+mj-lt"/>
                        </a:rPr>
                        <a:t>Decode multisyllabic words following basic patterns by breaking the words into syllables. </a:t>
                      </a:r>
                    </a:p>
                    <a:p>
                      <a:pPr marL="228600" lvl="0" indent="-228600" algn="l">
                        <a:lnSpc>
                          <a:spcPct val="100000"/>
                        </a:lnSpc>
                        <a:spcBef>
                          <a:spcPts val="0"/>
                        </a:spcBef>
                        <a:spcAft>
                          <a:spcPts val="0"/>
                        </a:spcAft>
                        <a:buAutoNum type="alphaUcPeriod"/>
                      </a:pPr>
                      <a:r>
                        <a:rPr lang="en-US" sz="1200">
                          <a:latin typeface="+mj-lt"/>
                        </a:rPr>
                        <a:t>Read grade-level high-frequency words, including decodable and irregular words, with automaticity and accuracy. </a:t>
                      </a:r>
                    </a:p>
                    <a:p>
                      <a:pPr marL="228600" lvl="0" indent="-228600" algn="l">
                        <a:lnSpc>
                          <a:spcPct val="100000"/>
                        </a:lnSpc>
                        <a:spcBef>
                          <a:spcPts val="0"/>
                        </a:spcBef>
                        <a:spcAft>
                          <a:spcPts val="0"/>
                        </a:spcAft>
                        <a:buAutoNum type="alphaUcPeriod"/>
                      </a:pPr>
                      <a:r>
                        <a:rPr lang="en-US" sz="1200">
                          <a:latin typeface="+mj-lt"/>
                        </a:rPr>
                        <a:t>Write grade-level high-frequency words with automaticity and accuracy.</a:t>
                      </a:r>
                    </a:p>
                    <a:p>
                      <a:pPr lvl="0" indent="0">
                        <a:spcBef>
                          <a:spcPts val="0"/>
                        </a:spcBef>
                        <a:spcAft>
                          <a:spcPts val="0"/>
                        </a:spcAft>
                        <a:buClr>
                          <a:srgbClr val="003C71"/>
                        </a:buClr>
                        <a:buNone/>
                      </a:pPr>
                      <a:endParaRPr lang="en-US">
                        <a:solidFill>
                          <a:schemeClr val="accent1"/>
                        </a:solidFill>
                        <a:latin typeface="Georgia"/>
                      </a:endParaRPr>
                    </a:p>
                    <a:p>
                      <a:pPr marL="52070" indent="-287020" rtl="0" fontAlgn="t">
                        <a:spcBef>
                          <a:spcPts val="0"/>
                        </a:spcBef>
                        <a:spcAft>
                          <a:spcPts val="0"/>
                        </a:spcAft>
                      </a:pPr>
                      <a:br>
                        <a:rPr lang="en-US">
                          <a:solidFill>
                            <a:srgbClr val="003C71"/>
                          </a:solidFill>
                          <a:effectLst/>
                          <a:highlight>
                            <a:srgbClr val="FFFFFF"/>
                          </a:highlight>
                          <a:latin typeface="Georgia"/>
                        </a:rPr>
                      </a:br>
                      <a:r>
                        <a:rPr lang="en-US" sz="1400" b="1">
                          <a:solidFill>
                            <a:schemeClr val="accent1"/>
                          </a:solidFill>
                          <a:effectLst/>
                          <a:highlight>
                            <a:srgbClr val="FFFFFF"/>
                          </a:highlight>
                          <a:latin typeface="Georgia"/>
                        </a:rPr>
                        <a:t> </a:t>
                      </a:r>
                      <a:endParaRPr lang="en-US">
                        <a:solidFill>
                          <a:schemeClr val="accent1"/>
                        </a:solidFill>
                        <a:effectLst/>
                        <a:highlight>
                          <a:srgbClr val="FFFFFF"/>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814399256"/>
                  </a:ext>
                </a:extLst>
              </a:tr>
            </a:tbl>
          </a:graphicData>
        </a:graphic>
      </p:graphicFrame>
      <p:sp>
        <p:nvSpPr>
          <p:cNvPr id="11" name="TextBox 10">
            <a:extLst>
              <a:ext uri="{FF2B5EF4-FFF2-40B4-BE49-F238E27FC236}">
                <a16:creationId xmlns:a16="http://schemas.microsoft.com/office/drawing/2014/main" id="{A0670C76-E038-85D8-56F5-1AC265E63170}"/>
              </a:ext>
            </a:extLst>
          </p:cNvPr>
          <p:cNvSpPr txBox="1"/>
          <p:nvPr/>
        </p:nvSpPr>
        <p:spPr>
          <a:xfrm>
            <a:off x="348966" y="4099783"/>
            <a:ext cx="11456505" cy="2277547"/>
          </a:xfrm>
          <a:prstGeom prst="rect">
            <a:avLst/>
          </a:prstGeom>
          <a:solidFill>
            <a:schemeClr val="tx2"/>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Georgia"/>
              </a:rPr>
              <a:t> </a:t>
            </a:r>
            <a:br>
              <a:rPr lang="en-US">
                <a:latin typeface="Georgia"/>
              </a:rPr>
            </a:br>
            <a:r>
              <a:rPr lang="en-US" sz="1600" b="1" u="sng">
                <a:solidFill>
                  <a:srgbClr val="FFFFFF"/>
                </a:solidFill>
                <a:latin typeface="Georgia"/>
                <a:cs typeface="Calibri"/>
              </a:rPr>
              <a:t>Revisions</a:t>
            </a:r>
            <a:r>
              <a:rPr lang="en-US" sz="1600" b="1">
                <a:solidFill>
                  <a:srgbClr val="FFFFFF"/>
                </a:solidFill>
                <a:latin typeface="Georgia"/>
                <a:cs typeface="Calibri"/>
              </a:rPr>
              <a:t>:</a:t>
            </a:r>
          </a:p>
          <a:p>
            <a:pPr>
              <a:buFont typeface="Arial"/>
              <a:buChar char="•"/>
            </a:pPr>
            <a:r>
              <a:rPr lang="en-US">
                <a:solidFill>
                  <a:schemeClr val="bg1"/>
                </a:solidFill>
                <a:latin typeface="+mj-lt"/>
              </a:rPr>
              <a:t>1.FFR.3- Focuses on students’ phonics and word analysis. </a:t>
            </a:r>
          </a:p>
          <a:p>
            <a:endParaRPr lang="en-US">
              <a:solidFill>
                <a:schemeClr val="bg1"/>
              </a:solidFill>
              <a:latin typeface="+mj-lt"/>
            </a:endParaRPr>
          </a:p>
          <a:p>
            <a:pPr>
              <a:buFont typeface="Arial"/>
              <a:buChar char="•"/>
            </a:pPr>
            <a:r>
              <a:rPr lang="en-US">
                <a:solidFill>
                  <a:schemeClr val="bg1"/>
                </a:solidFill>
                <a:latin typeface="+mj-lt"/>
              </a:rPr>
              <a:t>1.FFR.3 A- Combines skills addressed in 1.5a/b/c/d in the 2017 Standards. </a:t>
            </a:r>
          </a:p>
          <a:p>
            <a:pPr>
              <a:buFont typeface="Arial"/>
              <a:buChar char="•"/>
            </a:pPr>
            <a:r>
              <a:rPr lang="en-US">
                <a:solidFill>
                  <a:schemeClr val="bg1"/>
                </a:solidFill>
                <a:latin typeface="+mj-lt"/>
              </a:rPr>
              <a:t>1.FFR.3 D- Addresses and expands skills in 1.5g in the 2017 Standards. </a:t>
            </a:r>
          </a:p>
          <a:p>
            <a:pPr>
              <a:buFont typeface="Arial"/>
              <a:buChar char="•"/>
            </a:pPr>
            <a:r>
              <a:rPr lang="en-US">
                <a:solidFill>
                  <a:schemeClr val="bg1"/>
                </a:solidFill>
                <a:latin typeface="+mj-lt"/>
              </a:rPr>
              <a:t>1.FFR.3 E/F- Addresses skills in 1.5h in the 2017 Standards.</a:t>
            </a:r>
          </a:p>
          <a:p>
            <a:pPr marL="228600" indent="-228600">
              <a:buFont typeface=""/>
              <a:buChar char="•"/>
            </a:pPr>
            <a:endParaRPr lang="en-US"/>
          </a:p>
        </p:txBody>
      </p:sp>
      <p:pic>
        <p:nvPicPr>
          <p:cNvPr id="6" name="Audio 5">
            <a:extLst>
              <a:ext uri="{FF2B5EF4-FFF2-40B4-BE49-F238E27FC236}">
                <a16:creationId xmlns:a16="http://schemas.microsoft.com/office/drawing/2014/main" id="{ED3D1EA8-B583-420D-79DD-D15E7166835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778254873"/>
      </p:ext>
    </p:extLst>
  </p:cSld>
  <p:clrMapOvr>
    <a:masterClrMapping/>
  </p:clrMapOvr>
  <mc:AlternateContent xmlns:mc="http://schemas.openxmlformats.org/markup-compatibility/2006" xmlns:p14="http://schemas.microsoft.com/office/powerpoint/2010/main">
    <mc:Choice Requires="p14">
      <p:transition spd="slow" p14:dur="2000" advTm="39797"/>
    </mc:Choice>
    <mc:Fallback xmlns="">
      <p:transition spd="slow" advTm="397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D5A96-047A-342E-09EE-C077F6271E57}"/>
              </a:ext>
            </a:extLst>
          </p:cNvPr>
          <p:cNvSpPr>
            <a:spLocks noGrp="1"/>
          </p:cNvSpPr>
          <p:nvPr>
            <p:ph type="title"/>
          </p:nvPr>
        </p:nvSpPr>
        <p:spPr/>
        <p:txBody>
          <a:bodyPr/>
          <a:lstStyle/>
          <a:p>
            <a:r>
              <a:rPr lang="en-US"/>
              <a:t>Developing Skilled Readers and Building Reading Stamina</a:t>
            </a:r>
          </a:p>
        </p:txBody>
      </p:sp>
      <p:sp>
        <p:nvSpPr>
          <p:cNvPr id="4" name="Slide Number Placeholder 3">
            <a:extLst>
              <a:ext uri="{FF2B5EF4-FFF2-40B4-BE49-F238E27FC236}">
                <a16:creationId xmlns:a16="http://schemas.microsoft.com/office/drawing/2014/main" id="{658943E4-7A5C-C33C-5A80-970143976D15}"/>
              </a:ext>
            </a:extLst>
          </p:cNvPr>
          <p:cNvSpPr>
            <a:spLocks noGrp="1"/>
          </p:cNvSpPr>
          <p:nvPr>
            <p:ph type="sldNum" sz="quarter" idx="12"/>
          </p:nvPr>
        </p:nvSpPr>
        <p:spPr/>
        <p:txBody>
          <a:bodyPr/>
          <a:lstStyle/>
          <a:p>
            <a:fld id="{B2102BAA-C61A-4A39-BDF1-4340D572B82C}" type="slidenum">
              <a:rPr lang="en-US" smtClean="0"/>
              <a:t>14</a:t>
            </a:fld>
            <a:endParaRPr lang="en-US"/>
          </a:p>
        </p:txBody>
      </p:sp>
      <p:pic>
        <p:nvPicPr>
          <p:cNvPr id="6" name="Audio 5">
            <a:extLst>
              <a:ext uri="{FF2B5EF4-FFF2-40B4-BE49-F238E27FC236}">
                <a16:creationId xmlns:a16="http://schemas.microsoft.com/office/drawing/2014/main" id="{9EF57BAF-AD66-36B7-8D8D-90393BFED0A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865323158"/>
      </p:ext>
    </p:extLst>
  </p:cSld>
  <p:clrMapOvr>
    <a:masterClrMapping/>
  </p:clrMapOvr>
  <mc:AlternateContent xmlns:mc="http://schemas.openxmlformats.org/markup-compatibility/2006" xmlns:p14="http://schemas.microsoft.com/office/powerpoint/2010/main">
    <mc:Choice Requires="p14">
      <p:transition spd="slow" p14:dur="2000" advTm="9450"/>
    </mc:Choice>
    <mc:Fallback xmlns="">
      <p:transition spd="slow" advTm="94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C1D20A-DD95-B136-7A0B-2D955011D416}"/>
              </a:ext>
            </a:extLst>
          </p:cNvPr>
          <p:cNvSpPr>
            <a:spLocks noGrp="1"/>
          </p:cNvSpPr>
          <p:nvPr>
            <p:ph type="sldNum" sz="quarter" idx="12"/>
          </p:nvPr>
        </p:nvSpPr>
        <p:spPr/>
        <p:txBody>
          <a:bodyPr/>
          <a:lstStyle/>
          <a:p>
            <a:fld id="{B2102BAA-C61A-4A39-BDF1-4340D572B82C}" type="slidenum">
              <a:rPr lang="en-US" smtClean="0"/>
              <a:t>15</a:t>
            </a:fld>
            <a:endParaRPr lang="en-US"/>
          </a:p>
        </p:txBody>
      </p:sp>
      <p:graphicFrame>
        <p:nvGraphicFramePr>
          <p:cNvPr id="10" name="Table 9">
            <a:extLst>
              <a:ext uri="{FF2B5EF4-FFF2-40B4-BE49-F238E27FC236}">
                <a16:creationId xmlns:a16="http://schemas.microsoft.com/office/drawing/2014/main" id="{BDFF1672-FEF2-00AD-7154-75D43FF1341E}"/>
              </a:ext>
            </a:extLst>
          </p:cNvPr>
          <p:cNvGraphicFramePr>
            <a:graphicFrameLocks noGrp="1"/>
          </p:cNvGraphicFramePr>
          <p:nvPr>
            <p:extLst>
              <p:ext uri="{D42A27DB-BD31-4B8C-83A1-F6EECF244321}">
                <p14:modId xmlns:p14="http://schemas.microsoft.com/office/powerpoint/2010/main" val="2010541036"/>
              </p:ext>
            </p:extLst>
          </p:nvPr>
        </p:nvGraphicFramePr>
        <p:xfrm>
          <a:off x="369960" y="434791"/>
          <a:ext cx="11452080" cy="5471160"/>
        </p:xfrm>
        <a:graphic>
          <a:graphicData uri="http://schemas.openxmlformats.org/drawingml/2006/table">
            <a:tbl>
              <a:tblPr bandRow="1">
                <a:tableStyleId>{5C22544A-7EE6-4342-B048-85BDC9FD1C3A}</a:tableStyleId>
              </a:tblPr>
              <a:tblGrid>
                <a:gridCol w="5726040">
                  <a:extLst>
                    <a:ext uri="{9D8B030D-6E8A-4147-A177-3AD203B41FA5}">
                      <a16:colId xmlns:a16="http://schemas.microsoft.com/office/drawing/2014/main" val="160029111"/>
                    </a:ext>
                  </a:extLst>
                </a:gridCol>
                <a:gridCol w="5726040">
                  <a:extLst>
                    <a:ext uri="{9D8B030D-6E8A-4147-A177-3AD203B41FA5}">
                      <a16:colId xmlns:a16="http://schemas.microsoft.com/office/drawing/2014/main" val="1856314664"/>
                    </a:ext>
                  </a:extLst>
                </a:gridCol>
              </a:tblGrid>
              <a:tr h="361950">
                <a:tc>
                  <a:txBody>
                    <a:bodyPr/>
                    <a:lstStyle/>
                    <a:p>
                      <a:pPr algn="ctr" rtl="0" fontAlgn="t">
                        <a:spcBef>
                          <a:spcPts val="0"/>
                        </a:spcBef>
                        <a:spcAft>
                          <a:spcPts val="0"/>
                        </a:spcAft>
                      </a:pPr>
                      <a:r>
                        <a:rPr lang="en-US" sz="2000" b="1">
                          <a:effectLst/>
                          <a:highlight>
                            <a:srgbClr val="D8D8D8"/>
                          </a:highlight>
                          <a:latin typeface="Georgia"/>
                        </a:rPr>
                        <a:t>2017 SOL </a:t>
                      </a:r>
                      <a:endParaRPr lang="en-US">
                        <a:effectLst/>
                        <a:highlight>
                          <a:srgbClr val="D8D8D8"/>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tc>
                  <a:txBody>
                    <a:bodyPr/>
                    <a:lstStyle/>
                    <a:p>
                      <a:pPr algn="ctr" rtl="0" fontAlgn="t">
                        <a:spcBef>
                          <a:spcPts val="0"/>
                        </a:spcBef>
                        <a:spcAft>
                          <a:spcPts val="0"/>
                        </a:spcAft>
                      </a:pPr>
                      <a:r>
                        <a:rPr lang="en-US" sz="2000" b="1">
                          <a:effectLst/>
                          <a:highlight>
                            <a:srgbClr val="D8D8D8"/>
                          </a:highlight>
                          <a:latin typeface="Georgia"/>
                        </a:rPr>
                        <a:t>2024 SOL</a:t>
                      </a:r>
                      <a:endParaRPr lang="en-US">
                        <a:effectLst/>
                        <a:highlight>
                          <a:srgbClr val="D8D8D8"/>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extLst>
                  <a:ext uri="{0D108BD9-81ED-4DB2-BD59-A6C34878D82A}">
                    <a16:rowId xmlns:a16="http://schemas.microsoft.com/office/drawing/2014/main" val="767866329"/>
                  </a:ext>
                </a:extLst>
              </a:tr>
              <a:tr h="2686050">
                <a:tc>
                  <a:txBody>
                    <a:bodyPr/>
                    <a:lstStyle/>
                    <a:p>
                      <a:pPr lvl="0" algn="l">
                        <a:lnSpc>
                          <a:spcPct val="100000"/>
                        </a:lnSpc>
                        <a:spcBef>
                          <a:spcPts val="0"/>
                        </a:spcBef>
                        <a:spcAft>
                          <a:spcPts val="0"/>
                        </a:spcAft>
                        <a:buNone/>
                      </a:pPr>
                      <a:r>
                        <a:rPr lang="en-US" sz="1400" b="1">
                          <a:highlight>
                            <a:srgbClr val="FFFFFF"/>
                          </a:highlight>
                          <a:latin typeface="+mj-lt"/>
                        </a:rPr>
                        <a:t>1.9 The student will read and demonstrate comprehension of a variety of fictional texts. </a:t>
                      </a:r>
                      <a:endParaRPr lang="en-US" sz="1400">
                        <a:highlight>
                          <a:srgbClr val="FFFFFF"/>
                        </a:highlight>
                        <a:latin typeface="+mj-lt"/>
                      </a:endParaRPr>
                    </a:p>
                    <a:p>
                      <a:pPr lvl="0" algn="l">
                        <a:lnSpc>
                          <a:spcPct val="100000"/>
                        </a:lnSpc>
                        <a:spcBef>
                          <a:spcPts val="0"/>
                        </a:spcBef>
                        <a:spcAft>
                          <a:spcPts val="0"/>
                        </a:spcAft>
                        <a:buNone/>
                      </a:pPr>
                      <a:r>
                        <a:rPr lang="en-US" sz="1200">
                          <a:highlight>
                            <a:srgbClr val="FFFFFF"/>
                          </a:highlight>
                          <a:latin typeface="+mj-lt"/>
                        </a:rPr>
                        <a:t>g) Retell stories and events, using beginning, middle, and end in a sequential order.</a:t>
                      </a:r>
                    </a:p>
                    <a:p>
                      <a:pPr lvl="0" algn="l">
                        <a:lnSpc>
                          <a:spcPct val="100000"/>
                        </a:lnSpc>
                        <a:spcBef>
                          <a:spcPts val="0"/>
                        </a:spcBef>
                        <a:spcAft>
                          <a:spcPts val="0"/>
                        </a:spcAft>
                        <a:buNone/>
                      </a:pPr>
                      <a:r>
                        <a:rPr lang="en-US" sz="1200" err="1">
                          <a:highlight>
                            <a:srgbClr val="FFFFFF"/>
                          </a:highlight>
                          <a:latin typeface="+mj-lt"/>
                        </a:rPr>
                        <a:t>i</a:t>
                      </a:r>
                      <a:r>
                        <a:rPr lang="en-US" sz="1200">
                          <a:highlight>
                            <a:srgbClr val="FFFFFF"/>
                          </a:highlight>
                          <a:latin typeface="+mj-lt"/>
                        </a:rPr>
                        <a:t>) Read and reread familiar stories and poems with fluency, accuracy, and meaningful expression. </a:t>
                      </a:r>
                    </a:p>
                    <a:p>
                      <a:pPr lvl="0" algn="l">
                        <a:lnSpc>
                          <a:spcPct val="100000"/>
                        </a:lnSpc>
                        <a:spcBef>
                          <a:spcPts val="0"/>
                        </a:spcBef>
                        <a:spcAft>
                          <a:spcPts val="0"/>
                        </a:spcAft>
                        <a:buNone/>
                      </a:pPr>
                      <a:endParaRPr lang="en-US" sz="1400">
                        <a:highlight>
                          <a:srgbClr val="FFFFFF"/>
                        </a:highlight>
                        <a:latin typeface="+mj-lt"/>
                      </a:endParaRPr>
                    </a:p>
                    <a:p>
                      <a:pPr lvl="0" algn="l">
                        <a:lnSpc>
                          <a:spcPct val="100000"/>
                        </a:lnSpc>
                        <a:spcBef>
                          <a:spcPts val="0"/>
                        </a:spcBef>
                        <a:spcAft>
                          <a:spcPts val="0"/>
                        </a:spcAft>
                        <a:buNone/>
                      </a:pPr>
                      <a:r>
                        <a:rPr lang="en-US" sz="1400" b="1">
                          <a:highlight>
                            <a:srgbClr val="FFFFFF"/>
                          </a:highlight>
                          <a:latin typeface="+mj-lt"/>
                        </a:rPr>
                        <a:t>1.10 The student will read and demonstrate comprehension of nonfiction texts. </a:t>
                      </a:r>
                    </a:p>
                    <a:p>
                      <a:pPr lvl="0" algn="l">
                        <a:lnSpc>
                          <a:spcPct val="100000"/>
                        </a:lnSpc>
                        <a:spcBef>
                          <a:spcPts val="0"/>
                        </a:spcBef>
                        <a:spcAft>
                          <a:spcPts val="0"/>
                        </a:spcAft>
                        <a:buNone/>
                      </a:pPr>
                      <a:r>
                        <a:rPr lang="en-US" sz="1200">
                          <a:highlight>
                            <a:srgbClr val="FFFFFF"/>
                          </a:highlight>
                          <a:latin typeface="+mj-lt"/>
                        </a:rPr>
                        <a:t>h) Read and reread familiar texts with fluency, accuracy, and meaningful expression. </a:t>
                      </a:r>
                    </a:p>
                    <a:p>
                      <a:pPr lvl="0" algn="l">
                        <a:lnSpc>
                          <a:spcPct val="100000"/>
                        </a:lnSpc>
                        <a:spcBef>
                          <a:spcPts val="0"/>
                        </a:spcBef>
                        <a:spcAft>
                          <a:spcPts val="0"/>
                        </a:spcAft>
                        <a:buNone/>
                      </a:pPr>
                      <a:endParaRPr lang="en-US" sz="1400">
                        <a:highlight>
                          <a:srgbClr val="FFFFFF"/>
                        </a:highlight>
                        <a:latin typeface="+mj-lt"/>
                      </a:endParaRPr>
                    </a:p>
                    <a:p>
                      <a:pPr lvl="0" algn="l">
                        <a:lnSpc>
                          <a:spcPct val="100000"/>
                        </a:lnSpc>
                        <a:spcBef>
                          <a:spcPts val="0"/>
                        </a:spcBef>
                        <a:spcAft>
                          <a:spcPts val="0"/>
                        </a:spcAft>
                        <a:buNone/>
                      </a:pPr>
                      <a:r>
                        <a:rPr lang="en-US" sz="1400" b="1">
                          <a:highlight>
                            <a:srgbClr val="FFFFFF"/>
                          </a:highlight>
                          <a:latin typeface="+mj-lt"/>
                        </a:rPr>
                        <a:t>1.2 The student will demonstrate growth in oral early literacy skills.</a:t>
                      </a:r>
                    </a:p>
                    <a:p>
                      <a:pPr lvl="0" algn="l">
                        <a:lnSpc>
                          <a:spcPct val="100000"/>
                        </a:lnSpc>
                        <a:spcBef>
                          <a:spcPts val="0"/>
                        </a:spcBef>
                        <a:spcAft>
                          <a:spcPts val="0"/>
                        </a:spcAft>
                        <a:buNone/>
                      </a:pPr>
                      <a:r>
                        <a:rPr lang="en-US" sz="1200">
                          <a:highlight>
                            <a:srgbClr val="FFFFFF"/>
                          </a:highlight>
                          <a:latin typeface="+mj-lt"/>
                        </a:rPr>
                        <a:t> a) Listen and respond to a variety of print and media materials.</a:t>
                      </a:r>
                      <a:endParaRPr lang="en-US" sz="1200" b="0" i="0" u="none" strike="noStrike" noProof="0">
                        <a:solidFill>
                          <a:srgbClr val="000000"/>
                        </a:solidFill>
                        <a:effectLst/>
                        <a:highlight>
                          <a:srgbClr val="FFFFFF"/>
                        </a:highlight>
                        <a:latin typeface="+mj-lt"/>
                      </a:endParaRPr>
                    </a:p>
                    <a:p>
                      <a:pPr lvl="0" algn="l">
                        <a:lnSpc>
                          <a:spcPct val="100000"/>
                        </a:lnSpc>
                        <a:spcBef>
                          <a:spcPts val="0"/>
                        </a:spcBef>
                        <a:spcAft>
                          <a:spcPts val="0"/>
                        </a:spcAft>
                        <a:buNone/>
                      </a:pPr>
                      <a:endParaRPr lang="en-US" sz="1200" b="1" i="0" u="none" strike="noStrike" noProof="0">
                        <a:solidFill>
                          <a:srgbClr val="000000"/>
                        </a:solidFill>
                        <a:effectLst/>
                        <a:highlight>
                          <a:srgbClr val="FFFFFF"/>
                        </a:highlight>
                        <a:latin typeface="+mj-lt"/>
                      </a:endParaRPr>
                    </a:p>
                    <a:p>
                      <a:pPr lvl="0" algn="l">
                        <a:lnSpc>
                          <a:spcPct val="100000"/>
                        </a:lnSpc>
                        <a:spcBef>
                          <a:spcPts val="0"/>
                        </a:spcBef>
                        <a:spcAft>
                          <a:spcPts val="0"/>
                        </a:spcAft>
                        <a:buNone/>
                      </a:pPr>
                      <a:r>
                        <a:rPr lang="en-US" sz="1400" b="1" i="0" u="none" strike="noStrike" noProof="0">
                          <a:solidFill>
                            <a:schemeClr val="tx1"/>
                          </a:solidFill>
                          <a:effectLst/>
                          <a:highlight>
                            <a:srgbClr val="FFFFFF"/>
                          </a:highlight>
                          <a:latin typeface="+mj-lt"/>
                        </a:rPr>
                        <a:t>1.5 The student will apply phonetic principles to read and spell.</a:t>
                      </a:r>
                      <a:endParaRPr lang="en-US" sz="1200" b="1" i="0" u="none" strike="noStrike" noProof="0">
                        <a:solidFill>
                          <a:schemeClr val="tx1"/>
                        </a:solidFill>
                        <a:effectLst/>
                        <a:highlight>
                          <a:srgbClr val="FFFFFF"/>
                        </a:highlight>
                        <a:latin typeface="+mj-lt"/>
                      </a:endParaRPr>
                    </a:p>
                    <a:p>
                      <a:pPr lvl="0" algn="l">
                        <a:lnSpc>
                          <a:spcPct val="100000"/>
                        </a:lnSpc>
                        <a:spcBef>
                          <a:spcPts val="0"/>
                        </a:spcBef>
                        <a:spcAft>
                          <a:spcPts val="0"/>
                        </a:spcAft>
                        <a:buNone/>
                      </a:pPr>
                      <a:r>
                        <a:rPr lang="en-US" sz="1200" b="0" i="0" u="none" strike="noStrike" noProof="0">
                          <a:solidFill>
                            <a:schemeClr val="tx1"/>
                          </a:solidFill>
                          <a:effectLst/>
                          <a:highlight>
                            <a:srgbClr val="FFFFFF"/>
                          </a:highlight>
                          <a:latin typeface="+mj-lt"/>
                        </a:rPr>
                        <a:t>e) Blend initial, medial, and final sounds to recognize and read words.</a:t>
                      </a:r>
                    </a:p>
                    <a:p>
                      <a:pPr lvl="0" algn="l">
                        <a:lnSpc>
                          <a:spcPct val="100000"/>
                        </a:lnSpc>
                        <a:spcBef>
                          <a:spcPts val="0"/>
                        </a:spcBef>
                        <a:spcAft>
                          <a:spcPts val="0"/>
                        </a:spcAft>
                        <a:buNone/>
                      </a:pPr>
                      <a:r>
                        <a:rPr lang="en-US" sz="1200" b="0" i="0" u="none" strike="noStrike" noProof="0">
                          <a:solidFill>
                            <a:schemeClr val="tx1"/>
                          </a:solidFill>
                          <a:effectLst/>
                          <a:highlight>
                            <a:srgbClr val="FFFFFF"/>
                          </a:highlight>
                          <a:latin typeface="+mj-lt"/>
                        </a:rPr>
                        <a:t>f) Use word patterns to decode unfamiliar words.</a:t>
                      </a:r>
                    </a:p>
                    <a:p>
                      <a:pPr marL="342900" lvl="0" indent="-342900" algn="l">
                        <a:lnSpc>
                          <a:spcPct val="100000"/>
                        </a:lnSpc>
                        <a:spcBef>
                          <a:spcPts val="0"/>
                        </a:spcBef>
                        <a:spcAft>
                          <a:spcPts val="0"/>
                        </a:spcAft>
                        <a:buClr>
                          <a:srgbClr val="003C71"/>
                        </a:buClr>
                        <a:buAutoNum type="alphaLcPeriod"/>
                      </a:pPr>
                      <a:endParaRPr lang="en-US" sz="1100" b="0" i="0" u="none" strike="noStrike" noProof="0">
                        <a:solidFill>
                          <a:srgbClr val="000000"/>
                        </a:solidFill>
                        <a:effectLst/>
                        <a:highlight>
                          <a:srgbClr val="FFFFFF"/>
                        </a:highlight>
                        <a:latin typeface="Georgia"/>
                      </a:endParaRPr>
                    </a:p>
                    <a:p>
                      <a:pPr lvl="0" algn="l">
                        <a:lnSpc>
                          <a:spcPct val="100000"/>
                        </a:lnSpc>
                        <a:spcBef>
                          <a:spcPts val="0"/>
                        </a:spcBef>
                        <a:spcAft>
                          <a:spcPts val="0"/>
                        </a:spcAft>
                        <a:buNone/>
                      </a:pPr>
                      <a:endParaRPr lang="en-US" sz="1400" b="1" i="0" u="none" strike="noStrike" noProof="0">
                        <a:solidFill>
                          <a:schemeClr val="accent1"/>
                        </a:solidFill>
                        <a:effectLst/>
                        <a:highlight>
                          <a:srgbClr val="FFFFFF"/>
                        </a:highlight>
                        <a:latin typeface="Georgia"/>
                      </a:endParaRPr>
                    </a:p>
                    <a:p>
                      <a:pPr marL="0" lvl="0" indent="0">
                        <a:spcBef>
                          <a:spcPts val="0"/>
                        </a:spcBef>
                        <a:spcAft>
                          <a:spcPts val="0"/>
                        </a:spcAft>
                        <a:buClr>
                          <a:srgbClr val="003C71"/>
                        </a:buClr>
                        <a:buNone/>
                      </a:pPr>
                      <a:endParaRPr lang="en-US">
                        <a:solidFill>
                          <a:schemeClr val="accent1"/>
                        </a:solidFill>
                        <a:latin typeface="Georgia"/>
                      </a:endParaRPr>
                    </a:p>
                    <a:p>
                      <a:pPr fontAlgn="t"/>
                      <a:br>
                        <a:rPr lang="en-US">
                          <a:effectLst/>
                          <a:highlight>
                            <a:srgbClr val="FFFFFF"/>
                          </a:highlight>
                        </a:rPr>
                      </a:br>
                      <a:endParaRPr lang="en-US">
                        <a:solidFill>
                          <a:schemeClr val="accent1"/>
                        </a:solidFill>
                        <a:effectLst/>
                        <a:highlight>
                          <a:srgbClr val="FFFFFF"/>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FFFFFF"/>
                    </a:solidFill>
                  </a:tcPr>
                </a:tc>
                <a:tc>
                  <a:txBody>
                    <a:bodyPr/>
                    <a:lstStyle/>
                    <a:p>
                      <a:pPr lvl="0" algn="l">
                        <a:lnSpc>
                          <a:spcPct val="100000"/>
                        </a:lnSpc>
                        <a:spcBef>
                          <a:spcPts val="0"/>
                        </a:spcBef>
                        <a:spcAft>
                          <a:spcPts val="0"/>
                        </a:spcAft>
                        <a:buClr>
                          <a:srgbClr val="003C71"/>
                        </a:buClr>
                        <a:buFontTx/>
                        <a:buNone/>
                      </a:pPr>
                      <a:r>
                        <a:rPr lang="en-US" sz="1400" b="1">
                          <a:latin typeface="+mj-lt"/>
                        </a:rPr>
                        <a:t>1.DSR The student will build knowledge and comprehension skills from reading and listening to a range of challenging, content-rich texts. This includes fluently reading decodable texts and gathering evidence from reading widely (through content-rich read </a:t>
                      </a:r>
                      <a:r>
                        <a:rPr lang="en-US" sz="1400" b="1" err="1">
                          <a:latin typeface="+mj-lt"/>
                        </a:rPr>
                        <a:t>alouds</a:t>
                      </a:r>
                      <a:r>
                        <a:rPr lang="en-US" sz="1400" b="1">
                          <a:latin typeface="+mj-lt"/>
                        </a:rPr>
                        <a:t>) on topics to gain worthwhile knowledge and vocabulary</a:t>
                      </a:r>
                      <a:r>
                        <a:rPr lang="en-US" sz="1400">
                          <a:latin typeface="+mj-lt"/>
                        </a:rPr>
                        <a:t>. </a:t>
                      </a:r>
                    </a:p>
                    <a:p>
                      <a:pPr lvl="0" algn="l">
                        <a:lnSpc>
                          <a:spcPct val="100000"/>
                        </a:lnSpc>
                        <a:spcBef>
                          <a:spcPts val="0"/>
                        </a:spcBef>
                        <a:spcAft>
                          <a:spcPts val="0"/>
                        </a:spcAft>
                        <a:buClr>
                          <a:srgbClr val="003C71"/>
                        </a:buClr>
                        <a:buFontTx/>
                        <a:buNone/>
                      </a:pPr>
                      <a:endParaRPr lang="en-US" sz="1400">
                        <a:latin typeface="+mj-lt"/>
                      </a:endParaRPr>
                    </a:p>
                    <a:p>
                      <a:pPr marL="228600" lvl="0" indent="-228600" algn="l">
                        <a:lnSpc>
                          <a:spcPct val="100000"/>
                        </a:lnSpc>
                        <a:spcBef>
                          <a:spcPts val="0"/>
                        </a:spcBef>
                        <a:spcAft>
                          <a:spcPts val="0"/>
                        </a:spcAft>
                        <a:buClr>
                          <a:srgbClr val="003C71"/>
                        </a:buClr>
                        <a:buAutoNum type="alphaUcPeriod"/>
                      </a:pPr>
                      <a:r>
                        <a:rPr lang="en-US" sz="1200">
                          <a:latin typeface="+mj-lt"/>
                        </a:rPr>
                        <a:t>Use knowledge of letter-sound correspondences to read a variety of decodable and grade-level texts with accuracy, automaticity, appropriate rate, and meaningful expression in successive readings to support comprehension. Monitor while reading to confirm or self-correct word recognition and understanding, as necessary (Reading Fluency, K-12).</a:t>
                      </a:r>
                    </a:p>
                    <a:p>
                      <a:pPr marL="228600" lvl="0" indent="-228600" algn="l">
                        <a:lnSpc>
                          <a:spcPct val="100000"/>
                        </a:lnSpc>
                        <a:spcBef>
                          <a:spcPts val="0"/>
                        </a:spcBef>
                        <a:spcAft>
                          <a:spcPts val="0"/>
                        </a:spcAft>
                        <a:buClr>
                          <a:srgbClr val="003C71"/>
                        </a:buClr>
                        <a:buAutoNum type="alphaUcPeriod"/>
                      </a:pPr>
                      <a:r>
                        <a:rPr lang="en-US" sz="1200">
                          <a:latin typeface="+mj-lt"/>
                        </a:rPr>
                        <a:t>(Text Complexity, 2-12) Introduced in Grade Two. </a:t>
                      </a:r>
                      <a:br>
                        <a:rPr lang="en-US" sz="1400">
                          <a:solidFill>
                            <a:srgbClr val="003C71"/>
                          </a:solidFill>
                          <a:effectLst/>
                          <a:highlight>
                            <a:srgbClr val="FFFFFF"/>
                          </a:highlight>
                          <a:latin typeface="+mj-lt"/>
                        </a:rPr>
                      </a:br>
                      <a:r>
                        <a:rPr lang="en-US" sz="1400" b="1">
                          <a:solidFill>
                            <a:schemeClr val="accent1"/>
                          </a:solidFill>
                          <a:effectLst/>
                          <a:highlight>
                            <a:srgbClr val="FFFFFF"/>
                          </a:highlight>
                          <a:latin typeface="+mj-lt"/>
                        </a:rPr>
                        <a:t> </a:t>
                      </a:r>
                      <a:endParaRPr lang="en-US" sz="1400">
                        <a:solidFill>
                          <a:schemeClr val="accent1"/>
                        </a:solidFill>
                        <a:effectLst/>
                        <a:highlight>
                          <a:srgbClr val="FFFFFF"/>
                        </a:highlight>
                        <a:latin typeface="+mj-lt"/>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814399256"/>
                  </a:ext>
                </a:extLst>
              </a:tr>
            </a:tbl>
          </a:graphicData>
        </a:graphic>
      </p:graphicFrame>
      <p:sp>
        <p:nvSpPr>
          <p:cNvPr id="11" name="TextBox 10">
            <a:extLst>
              <a:ext uri="{FF2B5EF4-FFF2-40B4-BE49-F238E27FC236}">
                <a16:creationId xmlns:a16="http://schemas.microsoft.com/office/drawing/2014/main" id="{A0670C76-E038-85D8-56F5-1AC265E63170}"/>
              </a:ext>
            </a:extLst>
          </p:cNvPr>
          <p:cNvSpPr txBox="1"/>
          <p:nvPr/>
        </p:nvSpPr>
        <p:spPr>
          <a:xfrm>
            <a:off x="361029" y="4877578"/>
            <a:ext cx="11456505" cy="1846659"/>
          </a:xfrm>
          <a:prstGeom prst="rect">
            <a:avLst/>
          </a:prstGeom>
          <a:solidFill>
            <a:schemeClr val="tx2"/>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bg1"/>
                </a:solidFill>
                <a:latin typeface="+mj-lt"/>
              </a:rPr>
              <a:t> </a:t>
            </a:r>
            <a:br>
              <a:rPr lang="en-US">
                <a:solidFill>
                  <a:schemeClr val="bg1"/>
                </a:solidFill>
                <a:latin typeface="+mj-lt"/>
              </a:rPr>
            </a:br>
            <a:r>
              <a:rPr lang="en-US" sz="1600" b="1" u="sng">
                <a:solidFill>
                  <a:schemeClr val="bg1"/>
                </a:solidFill>
                <a:latin typeface="+mj-lt"/>
                <a:cs typeface="Calibri"/>
              </a:rPr>
              <a:t>Revisions</a:t>
            </a:r>
            <a:r>
              <a:rPr lang="en-US" sz="1600" b="1">
                <a:solidFill>
                  <a:schemeClr val="bg1"/>
                </a:solidFill>
                <a:latin typeface="+mj-lt"/>
                <a:cs typeface="Calibri"/>
              </a:rPr>
              <a:t>:</a:t>
            </a:r>
          </a:p>
          <a:p>
            <a:pPr marL="285750" indent="-285750">
              <a:buFont typeface="Arial" panose="020B0604020202020204" pitchFamily="34" charset="0"/>
              <a:buChar char="•"/>
            </a:pPr>
            <a:r>
              <a:rPr lang="en-US" sz="1600">
                <a:solidFill>
                  <a:schemeClr val="bg1"/>
                </a:solidFill>
                <a:latin typeface="+mj-lt"/>
              </a:rPr>
              <a:t>1.DSR- Addresses skills students need to practice in order to read more fluently, purposefully, and build word and world knowledge. </a:t>
            </a:r>
          </a:p>
          <a:p>
            <a:pPr marL="285750" indent="-285750">
              <a:buFont typeface="Arial" panose="020B0604020202020204" pitchFamily="34" charset="0"/>
              <a:buChar char="•"/>
            </a:pPr>
            <a:r>
              <a:rPr lang="en-US" sz="1600">
                <a:solidFill>
                  <a:schemeClr val="bg1"/>
                </a:solidFill>
                <a:latin typeface="+mj-lt"/>
              </a:rPr>
              <a:t>1.DSR A. -Combines skills addressed in 1.2a, 1.5e/f, 1.9i, and 1.10h from the 2017 Standards; provides more specific indicators of fluent reading such as accuracy, automaticity, appropriate rate, and meaningful expression. </a:t>
            </a:r>
          </a:p>
          <a:p>
            <a:pPr lvl="1"/>
            <a:endParaRPr lang="en-US" sz="1600">
              <a:solidFill>
                <a:schemeClr val="bg1"/>
              </a:solidFill>
              <a:latin typeface="+mj-lt"/>
            </a:endParaRPr>
          </a:p>
        </p:txBody>
      </p:sp>
      <p:sp>
        <p:nvSpPr>
          <p:cNvPr id="3" name="TextBox 2">
            <a:extLst>
              <a:ext uri="{FF2B5EF4-FFF2-40B4-BE49-F238E27FC236}">
                <a16:creationId xmlns:a16="http://schemas.microsoft.com/office/drawing/2014/main" id="{44F8C66B-EBCC-62A1-17BB-D49A6F89997F}"/>
              </a:ext>
            </a:extLst>
          </p:cNvPr>
          <p:cNvSpPr txBox="1"/>
          <p:nvPr/>
        </p:nvSpPr>
        <p:spPr>
          <a:xfrm>
            <a:off x="4112587" y="39985"/>
            <a:ext cx="3962400" cy="461665"/>
          </a:xfrm>
          <a:prstGeom prst="rect">
            <a:avLst/>
          </a:prstGeom>
          <a:noFill/>
        </p:spPr>
        <p:txBody>
          <a:bodyPr wrap="square" rtlCol="0">
            <a:spAutoFit/>
          </a:bodyPr>
          <a:lstStyle/>
          <a:p>
            <a:pPr algn="ctr"/>
            <a:r>
              <a:rPr lang="en-US" sz="2400" b="1">
                <a:latin typeface="+mj-lt"/>
              </a:rPr>
              <a:t>DSR Slide 1 of 2</a:t>
            </a:r>
          </a:p>
        </p:txBody>
      </p:sp>
      <p:pic>
        <p:nvPicPr>
          <p:cNvPr id="13" name="Audio 12">
            <a:extLst>
              <a:ext uri="{FF2B5EF4-FFF2-40B4-BE49-F238E27FC236}">
                <a16:creationId xmlns:a16="http://schemas.microsoft.com/office/drawing/2014/main" id="{0A2F939F-5C79-5067-678C-397BD669DA3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981762987"/>
      </p:ext>
    </p:extLst>
  </p:cSld>
  <p:clrMapOvr>
    <a:masterClrMapping/>
  </p:clrMapOvr>
  <mc:AlternateContent xmlns:mc="http://schemas.openxmlformats.org/markup-compatibility/2006" xmlns:p14="http://schemas.microsoft.com/office/powerpoint/2010/main">
    <mc:Choice Requires="p14">
      <p:transition spd="slow" p14:dur="2000" advTm="57600"/>
    </mc:Choice>
    <mc:Fallback xmlns="">
      <p:transition spd="slow" advTm="576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C1D20A-DD95-B136-7A0B-2D955011D416}"/>
              </a:ext>
            </a:extLst>
          </p:cNvPr>
          <p:cNvSpPr>
            <a:spLocks noGrp="1"/>
          </p:cNvSpPr>
          <p:nvPr>
            <p:ph type="sldNum" sz="quarter" idx="12"/>
          </p:nvPr>
        </p:nvSpPr>
        <p:spPr/>
        <p:txBody>
          <a:bodyPr/>
          <a:lstStyle/>
          <a:p>
            <a:fld id="{B2102BAA-C61A-4A39-BDF1-4340D572B82C}" type="slidenum">
              <a:rPr lang="en-US" smtClean="0"/>
              <a:t>16</a:t>
            </a:fld>
            <a:endParaRPr lang="en-US"/>
          </a:p>
        </p:txBody>
      </p:sp>
      <p:graphicFrame>
        <p:nvGraphicFramePr>
          <p:cNvPr id="10" name="Table 9">
            <a:extLst>
              <a:ext uri="{FF2B5EF4-FFF2-40B4-BE49-F238E27FC236}">
                <a16:creationId xmlns:a16="http://schemas.microsoft.com/office/drawing/2014/main" id="{BDFF1672-FEF2-00AD-7154-75D43FF1341E}"/>
              </a:ext>
            </a:extLst>
          </p:cNvPr>
          <p:cNvGraphicFramePr>
            <a:graphicFrameLocks noGrp="1"/>
          </p:cNvGraphicFramePr>
          <p:nvPr>
            <p:extLst>
              <p:ext uri="{D42A27DB-BD31-4B8C-83A1-F6EECF244321}">
                <p14:modId xmlns:p14="http://schemas.microsoft.com/office/powerpoint/2010/main" val="3078537174"/>
              </p:ext>
            </p:extLst>
          </p:nvPr>
        </p:nvGraphicFramePr>
        <p:xfrm>
          <a:off x="369960" y="544463"/>
          <a:ext cx="11452080" cy="4572000"/>
        </p:xfrm>
        <a:graphic>
          <a:graphicData uri="http://schemas.openxmlformats.org/drawingml/2006/table">
            <a:tbl>
              <a:tblPr bandRow="1">
                <a:tableStyleId>{5C22544A-7EE6-4342-B048-85BDC9FD1C3A}</a:tableStyleId>
              </a:tblPr>
              <a:tblGrid>
                <a:gridCol w="5726040">
                  <a:extLst>
                    <a:ext uri="{9D8B030D-6E8A-4147-A177-3AD203B41FA5}">
                      <a16:colId xmlns:a16="http://schemas.microsoft.com/office/drawing/2014/main" val="160029111"/>
                    </a:ext>
                  </a:extLst>
                </a:gridCol>
                <a:gridCol w="5726040">
                  <a:extLst>
                    <a:ext uri="{9D8B030D-6E8A-4147-A177-3AD203B41FA5}">
                      <a16:colId xmlns:a16="http://schemas.microsoft.com/office/drawing/2014/main" val="1856314664"/>
                    </a:ext>
                  </a:extLst>
                </a:gridCol>
              </a:tblGrid>
              <a:tr h="361950">
                <a:tc>
                  <a:txBody>
                    <a:bodyPr/>
                    <a:lstStyle/>
                    <a:p>
                      <a:pPr algn="ctr" rtl="0" fontAlgn="t">
                        <a:spcBef>
                          <a:spcPts val="0"/>
                        </a:spcBef>
                        <a:spcAft>
                          <a:spcPts val="0"/>
                        </a:spcAft>
                      </a:pPr>
                      <a:r>
                        <a:rPr lang="en-US" sz="2000" b="1">
                          <a:effectLst/>
                          <a:highlight>
                            <a:srgbClr val="D8D8D8"/>
                          </a:highlight>
                          <a:latin typeface="Georgia"/>
                        </a:rPr>
                        <a:t>2017 SOL</a:t>
                      </a:r>
                      <a:endParaRPr lang="en-US">
                        <a:effectLst/>
                        <a:highlight>
                          <a:srgbClr val="D8D8D8"/>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tc>
                  <a:txBody>
                    <a:bodyPr/>
                    <a:lstStyle/>
                    <a:p>
                      <a:pPr algn="ctr" rtl="0" fontAlgn="t">
                        <a:spcBef>
                          <a:spcPts val="0"/>
                        </a:spcBef>
                        <a:spcAft>
                          <a:spcPts val="0"/>
                        </a:spcAft>
                      </a:pPr>
                      <a:r>
                        <a:rPr lang="en-US" sz="2000" b="1">
                          <a:effectLst/>
                          <a:highlight>
                            <a:srgbClr val="D8D8D8"/>
                          </a:highlight>
                          <a:latin typeface="Georgia"/>
                        </a:rPr>
                        <a:t>2024 SOL</a:t>
                      </a:r>
                      <a:endParaRPr lang="en-US">
                        <a:effectLst/>
                        <a:highlight>
                          <a:srgbClr val="D8D8D8"/>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extLst>
                  <a:ext uri="{0D108BD9-81ED-4DB2-BD59-A6C34878D82A}">
                    <a16:rowId xmlns:a16="http://schemas.microsoft.com/office/drawing/2014/main" val="767866329"/>
                  </a:ext>
                </a:extLst>
              </a:tr>
              <a:tr h="2686050">
                <a:tc>
                  <a:txBody>
                    <a:bodyPr/>
                    <a:lstStyle/>
                    <a:p>
                      <a:pPr lvl="0" algn="l">
                        <a:lnSpc>
                          <a:spcPct val="100000"/>
                        </a:lnSpc>
                        <a:spcBef>
                          <a:spcPts val="0"/>
                        </a:spcBef>
                        <a:spcAft>
                          <a:spcPts val="0"/>
                        </a:spcAft>
                        <a:buNone/>
                      </a:pPr>
                      <a:r>
                        <a:rPr lang="en-US" sz="1400" b="1">
                          <a:highlight>
                            <a:srgbClr val="FFFFFF"/>
                          </a:highlight>
                          <a:latin typeface="+mj-lt"/>
                        </a:rPr>
                        <a:t>1.9 The student will read and demonstrate comprehension of a variety of fictional texts. </a:t>
                      </a:r>
                    </a:p>
                    <a:p>
                      <a:pPr lvl="0" algn="l">
                        <a:lnSpc>
                          <a:spcPct val="100000"/>
                        </a:lnSpc>
                        <a:spcBef>
                          <a:spcPts val="0"/>
                        </a:spcBef>
                        <a:spcAft>
                          <a:spcPts val="0"/>
                        </a:spcAft>
                        <a:buNone/>
                      </a:pPr>
                      <a:r>
                        <a:rPr lang="en-US" sz="1200">
                          <a:highlight>
                            <a:srgbClr val="FFFFFF"/>
                          </a:highlight>
                          <a:latin typeface="+mj-lt"/>
                        </a:rPr>
                        <a:t>g) Retell stories and events, using beginning, middle, and end in a sequential order.</a:t>
                      </a:r>
                    </a:p>
                    <a:p>
                      <a:pPr lvl="0" algn="l">
                        <a:lnSpc>
                          <a:spcPct val="100000"/>
                        </a:lnSpc>
                        <a:spcBef>
                          <a:spcPts val="0"/>
                        </a:spcBef>
                        <a:spcAft>
                          <a:spcPts val="0"/>
                        </a:spcAft>
                        <a:buNone/>
                      </a:pPr>
                      <a:r>
                        <a:rPr lang="en-US" sz="1200" err="1">
                          <a:highlight>
                            <a:srgbClr val="FFFFFF"/>
                          </a:highlight>
                          <a:latin typeface="+mj-lt"/>
                        </a:rPr>
                        <a:t>i</a:t>
                      </a:r>
                      <a:r>
                        <a:rPr lang="en-US" sz="1200">
                          <a:highlight>
                            <a:srgbClr val="FFFFFF"/>
                          </a:highlight>
                          <a:latin typeface="+mj-lt"/>
                        </a:rPr>
                        <a:t>) Read and reread familiar stories and poems with fluency, accuracy, and meaningful expression. </a:t>
                      </a:r>
                    </a:p>
                    <a:p>
                      <a:pPr lvl="0" algn="l">
                        <a:lnSpc>
                          <a:spcPct val="100000"/>
                        </a:lnSpc>
                        <a:spcBef>
                          <a:spcPts val="0"/>
                        </a:spcBef>
                        <a:spcAft>
                          <a:spcPts val="0"/>
                        </a:spcAft>
                        <a:buNone/>
                      </a:pPr>
                      <a:endParaRPr lang="en-US" sz="1400">
                        <a:highlight>
                          <a:srgbClr val="FFFFFF"/>
                        </a:highlight>
                        <a:latin typeface="+mj-lt"/>
                      </a:endParaRPr>
                    </a:p>
                    <a:p>
                      <a:pPr lvl="0" algn="l">
                        <a:lnSpc>
                          <a:spcPct val="100000"/>
                        </a:lnSpc>
                        <a:spcBef>
                          <a:spcPts val="0"/>
                        </a:spcBef>
                        <a:spcAft>
                          <a:spcPts val="0"/>
                        </a:spcAft>
                        <a:buNone/>
                      </a:pPr>
                      <a:r>
                        <a:rPr lang="en-US" sz="1400" b="1">
                          <a:highlight>
                            <a:srgbClr val="FFFFFF"/>
                          </a:highlight>
                          <a:latin typeface="+mj-lt"/>
                        </a:rPr>
                        <a:t>1.10 The student will read and demonstrate comprehension of nonfiction texts. </a:t>
                      </a:r>
                    </a:p>
                    <a:p>
                      <a:pPr marL="228600" lvl="0" indent="-228600" algn="l">
                        <a:lnSpc>
                          <a:spcPct val="100000"/>
                        </a:lnSpc>
                        <a:spcBef>
                          <a:spcPts val="0"/>
                        </a:spcBef>
                        <a:spcAft>
                          <a:spcPts val="0"/>
                        </a:spcAft>
                        <a:buAutoNum type="alphaLcParenR"/>
                      </a:pPr>
                      <a:r>
                        <a:rPr lang="en-US" sz="1200">
                          <a:highlight>
                            <a:srgbClr val="FFFFFF"/>
                          </a:highlight>
                          <a:latin typeface="+mj-lt"/>
                        </a:rPr>
                        <a:t>Preview the selection</a:t>
                      </a:r>
                    </a:p>
                    <a:p>
                      <a:pPr marL="228600" lvl="0" indent="-228600" algn="l">
                        <a:lnSpc>
                          <a:spcPct val="100000"/>
                        </a:lnSpc>
                        <a:spcBef>
                          <a:spcPts val="0"/>
                        </a:spcBef>
                        <a:spcAft>
                          <a:spcPts val="0"/>
                        </a:spcAft>
                        <a:buAutoNum type="alphaLcParenR"/>
                      </a:pPr>
                      <a:r>
                        <a:rPr lang="en-US" sz="1200">
                          <a:highlight>
                            <a:srgbClr val="FFFFFF"/>
                          </a:highlight>
                          <a:latin typeface="+mj-lt"/>
                        </a:rPr>
                        <a:t>Use prior and background knowledge as context for new learning.</a:t>
                      </a:r>
                    </a:p>
                    <a:p>
                      <a:pPr marL="228600" lvl="0" indent="-228600" algn="l">
                        <a:lnSpc>
                          <a:spcPct val="100000"/>
                        </a:lnSpc>
                        <a:spcBef>
                          <a:spcPts val="0"/>
                        </a:spcBef>
                        <a:spcAft>
                          <a:spcPts val="0"/>
                        </a:spcAft>
                        <a:buAutoNum type="alphaLcParenR"/>
                      </a:pPr>
                      <a:r>
                        <a:rPr lang="en-US" sz="1200">
                          <a:highlight>
                            <a:srgbClr val="FFFFFF"/>
                          </a:highlight>
                          <a:latin typeface="+mj-lt"/>
                        </a:rPr>
                        <a:t>Set a purpose for reading</a:t>
                      </a:r>
                    </a:p>
                    <a:p>
                      <a:pPr lvl="0" algn="l">
                        <a:lnSpc>
                          <a:spcPct val="100000"/>
                        </a:lnSpc>
                        <a:spcBef>
                          <a:spcPts val="0"/>
                        </a:spcBef>
                        <a:spcAft>
                          <a:spcPts val="0"/>
                        </a:spcAft>
                        <a:buNone/>
                      </a:pPr>
                      <a:r>
                        <a:rPr lang="en-US" sz="1200">
                          <a:highlight>
                            <a:srgbClr val="FFFFFF"/>
                          </a:highlight>
                          <a:latin typeface="+mj-lt"/>
                        </a:rPr>
                        <a:t>g)  Identify main idea</a:t>
                      </a:r>
                    </a:p>
                    <a:p>
                      <a:pPr lvl="0" algn="l">
                        <a:lnSpc>
                          <a:spcPct val="100000"/>
                        </a:lnSpc>
                        <a:spcBef>
                          <a:spcPts val="0"/>
                        </a:spcBef>
                        <a:spcAft>
                          <a:spcPts val="0"/>
                        </a:spcAft>
                        <a:buNone/>
                      </a:pPr>
                      <a:endParaRPr lang="en-US" sz="1400">
                        <a:highlight>
                          <a:srgbClr val="FFFFFF"/>
                        </a:highlight>
                        <a:latin typeface="+mj-lt"/>
                      </a:endParaRPr>
                    </a:p>
                    <a:p>
                      <a:pPr fontAlgn="t"/>
                      <a:br>
                        <a:rPr lang="en-US">
                          <a:effectLst/>
                          <a:highlight>
                            <a:srgbClr val="FFFFFF"/>
                          </a:highlight>
                        </a:rPr>
                      </a:br>
                      <a:endParaRPr lang="en-US">
                        <a:solidFill>
                          <a:schemeClr val="accent1"/>
                        </a:solidFill>
                        <a:effectLst/>
                        <a:highlight>
                          <a:srgbClr val="FFFFFF"/>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FFFFFF"/>
                    </a:solidFill>
                  </a:tcPr>
                </a:tc>
                <a:tc>
                  <a:txBody>
                    <a:bodyPr/>
                    <a:lstStyle/>
                    <a:p>
                      <a:pPr lvl="0" algn="l">
                        <a:lnSpc>
                          <a:spcPct val="100000"/>
                        </a:lnSpc>
                        <a:spcBef>
                          <a:spcPts val="0"/>
                        </a:spcBef>
                        <a:spcAft>
                          <a:spcPts val="0"/>
                        </a:spcAft>
                        <a:buClr>
                          <a:srgbClr val="003C71"/>
                        </a:buClr>
                        <a:buFontTx/>
                        <a:buNone/>
                      </a:pPr>
                      <a:r>
                        <a:rPr lang="en-US" sz="1400" b="1">
                          <a:latin typeface="+mj-lt"/>
                        </a:rPr>
                        <a:t>1.DSR The student will build knowledge and comprehension skills from reading and listening to a range of challenging, content-rich texts. This includes fluently reading decodable texts and gathering evidence from reading widely (through content-rich read </a:t>
                      </a:r>
                      <a:r>
                        <a:rPr lang="en-US" sz="1400" b="1" err="1">
                          <a:latin typeface="+mj-lt"/>
                        </a:rPr>
                        <a:t>alouds</a:t>
                      </a:r>
                      <a:r>
                        <a:rPr lang="en-US" sz="1400" b="1">
                          <a:latin typeface="+mj-lt"/>
                        </a:rPr>
                        <a:t>) on topics to gain worthwhile knowledge and vocabulary. </a:t>
                      </a:r>
                      <a:endParaRPr lang="en-US" sz="1400">
                        <a:latin typeface="+mj-lt"/>
                      </a:endParaRPr>
                    </a:p>
                    <a:p>
                      <a:pPr lvl="0" algn="l">
                        <a:lnSpc>
                          <a:spcPct val="100000"/>
                        </a:lnSpc>
                        <a:spcBef>
                          <a:spcPts val="0"/>
                        </a:spcBef>
                        <a:spcAft>
                          <a:spcPts val="0"/>
                        </a:spcAft>
                        <a:buClr>
                          <a:srgbClr val="003C71"/>
                        </a:buClr>
                        <a:buFontTx/>
                        <a:buNone/>
                      </a:pPr>
                      <a:endParaRPr lang="en-US" sz="1400" kern="1200">
                        <a:solidFill>
                          <a:schemeClr val="dk1"/>
                        </a:solidFill>
                        <a:latin typeface="+mj-lt"/>
                        <a:ea typeface="+mn-ea"/>
                        <a:cs typeface="+mn-cs"/>
                      </a:endParaRPr>
                    </a:p>
                    <a:p>
                      <a:pPr marL="228600" lvl="0" indent="-228600" algn="l">
                        <a:lnSpc>
                          <a:spcPct val="100000"/>
                        </a:lnSpc>
                        <a:spcBef>
                          <a:spcPts val="0"/>
                        </a:spcBef>
                        <a:spcAft>
                          <a:spcPts val="0"/>
                        </a:spcAft>
                        <a:buClr>
                          <a:srgbClr val="003C71"/>
                        </a:buClr>
                        <a:buFont typeface="+mj-lt"/>
                        <a:buAutoNum type="alphaUcPeriod" startAt="3"/>
                      </a:pPr>
                      <a:r>
                        <a:rPr lang="en-US" sz="1200" kern="1200">
                          <a:solidFill>
                            <a:schemeClr val="dk1"/>
                          </a:solidFill>
                          <a:latin typeface="+mj-lt"/>
                          <a:ea typeface="+mn-ea"/>
                          <a:cs typeface="+mn-cs"/>
                        </a:rPr>
                        <a:t>With prompting and support, when responding to text through discussions and/or writing, draw several pieces of evidence from read-</a:t>
                      </a:r>
                      <a:r>
                        <a:rPr lang="en-US" sz="1200" kern="1200" err="1">
                          <a:solidFill>
                            <a:schemeClr val="dk1"/>
                          </a:solidFill>
                          <a:latin typeface="+mj-lt"/>
                          <a:ea typeface="+mn-ea"/>
                          <a:cs typeface="+mn-cs"/>
                        </a:rPr>
                        <a:t>alouds</a:t>
                      </a:r>
                      <a:r>
                        <a:rPr lang="en-US" sz="1200" kern="1200">
                          <a:solidFill>
                            <a:schemeClr val="dk1"/>
                          </a:solidFill>
                          <a:latin typeface="+mj-lt"/>
                          <a:ea typeface="+mn-ea"/>
                          <a:cs typeface="+mn-cs"/>
                        </a:rPr>
                        <a:t> to support claims, conclusions, and inferences, including quoting or paraphrasing from texts accurately and tracing where relevant evidence is located (Textual Evidence, K-12). </a:t>
                      </a:r>
                    </a:p>
                    <a:p>
                      <a:pPr marL="228600" lvl="0" indent="-228600" algn="l">
                        <a:lnSpc>
                          <a:spcPct val="100000"/>
                        </a:lnSpc>
                        <a:spcBef>
                          <a:spcPts val="0"/>
                        </a:spcBef>
                        <a:spcAft>
                          <a:spcPts val="0"/>
                        </a:spcAft>
                        <a:buClr>
                          <a:srgbClr val="003C71"/>
                        </a:buClr>
                        <a:buFont typeface="+mj-lt"/>
                        <a:buAutoNum type="alphaUcPeriod" startAt="3"/>
                      </a:pPr>
                      <a:r>
                        <a:rPr lang="en-US" sz="1200">
                          <a:latin typeface="+mj-lt"/>
                        </a:rPr>
                        <a:t>Regularly engage in listening to a series of conceptually related texts organized around topics of study to build knowledge and vocabulary. Use this background knowledge as context for new learning (Deep Reading on Topics to Build Knowledge and Vocabulary, K-12). </a:t>
                      </a:r>
                    </a:p>
                    <a:p>
                      <a:pPr marL="228600" lvl="0" indent="-228600" algn="l">
                        <a:lnSpc>
                          <a:spcPct val="100000"/>
                        </a:lnSpc>
                        <a:spcBef>
                          <a:spcPts val="0"/>
                        </a:spcBef>
                        <a:spcAft>
                          <a:spcPts val="0"/>
                        </a:spcAft>
                        <a:buClr>
                          <a:srgbClr val="003C71"/>
                        </a:buClr>
                        <a:buFont typeface="+mj-lt"/>
                        <a:buAutoNum type="alphaUcPeriod" startAt="3"/>
                      </a:pPr>
                      <a:r>
                        <a:rPr lang="en-US" sz="1200">
                          <a:latin typeface="+mj-lt"/>
                        </a:rPr>
                        <a:t>(Reading Strategies, 3-12): Introduced in Grade Three</a:t>
                      </a:r>
                      <a:endParaRPr lang="en-US" sz="1200" kern="1200">
                        <a:solidFill>
                          <a:schemeClr val="dk1"/>
                        </a:solidFill>
                        <a:latin typeface="+mj-lt"/>
                        <a:ea typeface="+mn-ea"/>
                        <a:cs typeface="+mn-cs"/>
                      </a:endParaRPr>
                    </a:p>
                    <a:p>
                      <a:pPr marL="342900" lvl="0" indent="-342900" algn="l">
                        <a:lnSpc>
                          <a:spcPct val="100000"/>
                        </a:lnSpc>
                        <a:spcBef>
                          <a:spcPts val="0"/>
                        </a:spcBef>
                        <a:spcAft>
                          <a:spcPts val="0"/>
                        </a:spcAft>
                        <a:buClr>
                          <a:srgbClr val="003C71"/>
                        </a:buClr>
                        <a:buFont typeface="+mj-lt"/>
                        <a:buAutoNum type="alphaLcPeriod" startAt="3"/>
                      </a:pPr>
                      <a:endParaRPr lang="en-US" sz="1200">
                        <a:solidFill>
                          <a:schemeClr val="accent1"/>
                        </a:solidFill>
                        <a:latin typeface="+mj-lt"/>
                      </a:endParaRPr>
                    </a:p>
                    <a:p>
                      <a:pPr marL="0" indent="0" rtl="0" fontAlgn="t">
                        <a:spcBef>
                          <a:spcPts val="0"/>
                        </a:spcBef>
                        <a:spcAft>
                          <a:spcPts val="0"/>
                        </a:spcAft>
                        <a:buFontTx/>
                        <a:buNone/>
                      </a:pPr>
                      <a:r>
                        <a:rPr lang="en-US" sz="1200">
                          <a:latin typeface="+mj-lt"/>
                        </a:rPr>
                        <a:t>*Note: These standards will be applied when students are reading, writing, collaborating, and researching as described in the remaining standards.</a:t>
                      </a:r>
                      <a:br>
                        <a:rPr lang="en-US" sz="1400">
                          <a:solidFill>
                            <a:srgbClr val="003C71"/>
                          </a:solidFill>
                          <a:effectLst/>
                          <a:highlight>
                            <a:srgbClr val="FFFFFF"/>
                          </a:highlight>
                          <a:latin typeface="+mj-lt"/>
                        </a:rPr>
                      </a:br>
                      <a:r>
                        <a:rPr lang="en-US" sz="1400" b="1">
                          <a:solidFill>
                            <a:schemeClr val="accent1"/>
                          </a:solidFill>
                          <a:effectLst/>
                          <a:highlight>
                            <a:srgbClr val="FFFFFF"/>
                          </a:highlight>
                          <a:latin typeface="+mj-lt"/>
                        </a:rPr>
                        <a:t> </a:t>
                      </a:r>
                      <a:endParaRPr lang="en-US" sz="1400">
                        <a:solidFill>
                          <a:schemeClr val="accent1"/>
                        </a:solidFill>
                        <a:effectLst/>
                        <a:highlight>
                          <a:srgbClr val="FFFFFF"/>
                        </a:highlight>
                        <a:latin typeface="+mj-lt"/>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814399256"/>
                  </a:ext>
                </a:extLst>
              </a:tr>
            </a:tbl>
          </a:graphicData>
        </a:graphic>
      </p:graphicFrame>
      <p:sp>
        <p:nvSpPr>
          <p:cNvPr id="11" name="TextBox 10">
            <a:extLst>
              <a:ext uri="{FF2B5EF4-FFF2-40B4-BE49-F238E27FC236}">
                <a16:creationId xmlns:a16="http://schemas.microsoft.com/office/drawing/2014/main" id="{A0670C76-E038-85D8-56F5-1AC265E63170}"/>
              </a:ext>
            </a:extLst>
          </p:cNvPr>
          <p:cNvSpPr txBox="1"/>
          <p:nvPr/>
        </p:nvSpPr>
        <p:spPr>
          <a:xfrm>
            <a:off x="369960" y="4903103"/>
            <a:ext cx="11456505" cy="1323439"/>
          </a:xfrm>
          <a:prstGeom prst="rect">
            <a:avLst/>
          </a:prstGeom>
          <a:solidFill>
            <a:schemeClr val="tx2"/>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u="sng">
                <a:solidFill>
                  <a:schemeClr val="bg1"/>
                </a:solidFill>
                <a:latin typeface="+mj-lt"/>
                <a:cs typeface="Calibri"/>
              </a:rPr>
              <a:t>Revisions</a:t>
            </a:r>
            <a:r>
              <a:rPr lang="en-US" sz="1600" b="1">
                <a:solidFill>
                  <a:schemeClr val="bg1"/>
                </a:solidFill>
                <a:latin typeface="+mj-lt"/>
                <a:cs typeface="Calibri"/>
              </a:rPr>
              <a:t>:</a:t>
            </a:r>
          </a:p>
          <a:p>
            <a:pPr lvl="1"/>
            <a:r>
              <a:rPr lang="en-US" sz="1600">
                <a:solidFill>
                  <a:schemeClr val="bg1"/>
                </a:solidFill>
                <a:latin typeface="+mj-lt"/>
              </a:rPr>
              <a:t>• 1.DSR C.-Combines skills addressed in 1.9g, and 1.10 a/b/c/g from the 2017 Standards; applies comprehension of what is read through discussion and writing utilizing skills such as supporting claims, drawing conclusions, and making inferences. </a:t>
            </a:r>
          </a:p>
          <a:p>
            <a:pPr lvl="1"/>
            <a:r>
              <a:rPr lang="en-US" sz="1600">
                <a:solidFill>
                  <a:schemeClr val="bg1"/>
                </a:solidFill>
                <a:latin typeface="+mj-lt"/>
              </a:rPr>
              <a:t>• 1.DSR D.-Specifies building vocabulary knowledge by reading texts on the same topic or theme.</a:t>
            </a:r>
            <a:endParaRPr lang="en-US">
              <a:solidFill>
                <a:schemeClr val="bg1"/>
              </a:solidFill>
              <a:latin typeface="+mj-lt"/>
            </a:endParaRPr>
          </a:p>
        </p:txBody>
      </p:sp>
      <p:sp>
        <p:nvSpPr>
          <p:cNvPr id="2" name="TextBox 1">
            <a:extLst>
              <a:ext uri="{FF2B5EF4-FFF2-40B4-BE49-F238E27FC236}">
                <a16:creationId xmlns:a16="http://schemas.microsoft.com/office/drawing/2014/main" id="{E0EF8DE5-A39A-0E49-2FCA-EEDABD550B1E}"/>
              </a:ext>
            </a:extLst>
          </p:cNvPr>
          <p:cNvSpPr txBox="1"/>
          <p:nvPr/>
        </p:nvSpPr>
        <p:spPr>
          <a:xfrm>
            <a:off x="4112587" y="39985"/>
            <a:ext cx="3962400" cy="461665"/>
          </a:xfrm>
          <a:prstGeom prst="rect">
            <a:avLst/>
          </a:prstGeom>
          <a:noFill/>
        </p:spPr>
        <p:txBody>
          <a:bodyPr wrap="square" rtlCol="0">
            <a:spAutoFit/>
          </a:bodyPr>
          <a:lstStyle/>
          <a:p>
            <a:pPr algn="ctr"/>
            <a:r>
              <a:rPr lang="en-US" sz="2400" b="1">
                <a:latin typeface="+mj-lt"/>
              </a:rPr>
              <a:t>DSR Slide 2 of 2</a:t>
            </a:r>
          </a:p>
        </p:txBody>
      </p:sp>
      <p:pic>
        <p:nvPicPr>
          <p:cNvPr id="17" name="Audio 16">
            <a:extLst>
              <a:ext uri="{FF2B5EF4-FFF2-40B4-BE49-F238E27FC236}">
                <a16:creationId xmlns:a16="http://schemas.microsoft.com/office/drawing/2014/main" id="{E9F79C5D-89C0-636A-51EE-8B1ADF1B060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12152" y="5903532"/>
            <a:ext cx="812800" cy="812800"/>
          </a:xfrm>
          <a:prstGeom prst="rect">
            <a:avLst/>
          </a:prstGeom>
        </p:spPr>
      </p:pic>
    </p:spTree>
    <p:extLst>
      <p:ext uri="{BB962C8B-B14F-4D97-AF65-F5344CB8AC3E}">
        <p14:creationId xmlns:p14="http://schemas.microsoft.com/office/powerpoint/2010/main" val="2190564809"/>
      </p:ext>
    </p:extLst>
  </p:cSld>
  <p:clrMapOvr>
    <a:masterClrMapping/>
  </p:clrMapOvr>
  <mc:AlternateContent xmlns:mc="http://schemas.openxmlformats.org/markup-compatibility/2006" xmlns:p14="http://schemas.microsoft.com/office/powerpoint/2010/main">
    <mc:Choice Requires="p14">
      <p:transition spd="slow" p14:dur="2000" advTm="35371"/>
    </mc:Choice>
    <mc:Fallback xmlns="">
      <p:transition spd="slow" advTm="353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D5A96-047A-342E-09EE-C077F6271E57}"/>
              </a:ext>
            </a:extLst>
          </p:cNvPr>
          <p:cNvSpPr>
            <a:spLocks noGrp="1"/>
          </p:cNvSpPr>
          <p:nvPr>
            <p:ph type="title"/>
          </p:nvPr>
        </p:nvSpPr>
        <p:spPr/>
        <p:txBody>
          <a:bodyPr/>
          <a:lstStyle/>
          <a:p>
            <a:r>
              <a:rPr lang="en-US"/>
              <a:t>Reading and Vocabulary </a:t>
            </a:r>
          </a:p>
        </p:txBody>
      </p:sp>
      <p:sp>
        <p:nvSpPr>
          <p:cNvPr id="4" name="Slide Number Placeholder 3">
            <a:extLst>
              <a:ext uri="{FF2B5EF4-FFF2-40B4-BE49-F238E27FC236}">
                <a16:creationId xmlns:a16="http://schemas.microsoft.com/office/drawing/2014/main" id="{658943E4-7A5C-C33C-5A80-970143976D15}"/>
              </a:ext>
            </a:extLst>
          </p:cNvPr>
          <p:cNvSpPr>
            <a:spLocks noGrp="1"/>
          </p:cNvSpPr>
          <p:nvPr>
            <p:ph type="sldNum" sz="quarter" idx="12"/>
          </p:nvPr>
        </p:nvSpPr>
        <p:spPr/>
        <p:txBody>
          <a:bodyPr/>
          <a:lstStyle/>
          <a:p>
            <a:fld id="{B2102BAA-C61A-4A39-BDF1-4340D572B82C}" type="slidenum">
              <a:rPr lang="en-US" smtClean="0"/>
              <a:t>17</a:t>
            </a:fld>
            <a:endParaRPr lang="en-US"/>
          </a:p>
        </p:txBody>
      </p:sp>
      <p:pic>
        <p:nvPicPr>
          <p:cNvPr id="6" name="Audio 5">
            <a:extLst>
              <a:ext uri="{FF2B5EF4-FFF2-40B4-BE49-F238E27FC236}">
                <a16:creationId xmlns:a16="http://schemas.microsoft.com/office/drawing/2014/main" id="{0696B4CB-9D30-686B-5C30-72D04B6C2B3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587019935"/>
      </p:ext>
    </p:extLst>
  </p:cSld>
  <p:clrMapOvr>
    <a:masterClrMapping/>
  </p:clrMapOvr>
  <mc:AlternateContent xmlns:mc="http://schemas.openxmlformats.org/markup-compatibility/2006" xmlns:p14="http://schemas.microsoft.com/office/powerpoint/2010/main">
    <mc:Choice Requires="p14">
      <p:transition spd="slow" p14:dur="2000" advTm="13437"/>
    </mc:Choice>
    <mc:Fallback xmlns="">
      <p:transition spd="slow" advTm="134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C1D20A-DD95-B136-7A0B-2D955011D416}"/>
              </a:ext>
            </a:extLst>
          </p:cNvPr>
          <p:cNvSpPr>
            <a:spLocks noGrp="1"/>
          </p:cNvSpPr>
          <p:nvPr>
            <p:ph type="sldNum" sz="quarter" idx="12"/>
          </p:nvPr>
        </p:nvSpPr>
        <p:spPr/>
        <p:txBody>
          <a:bodyPr/>
          <a:lstStyle/>
          <a:p>
            <a:fld id="{B2102BAA-C61A-4A39-BDF1-4340D572B82C}" type="slidenum">
              <a:rPr lang="en-US" smtClean="0"/>
              <a:t>18</a:t>
            </a:fld>
            <a:endParaRPr lang="en-US"/>
          </a:p>
        </p:txBody>
      </p:sp>
      <p:graphicFrame>
        <p:nvGraphicFramePr>
          <p:cNvPr id="10" name="Table 9">
            <a:extLst>
              <a:ext uri="{FF2B5EF4-FFF2-40B4-BE49-F238E27FC236}">
                <a16:creationId xmlns:a16="http://schemas.microsoft.com/office/drawing/2014/main" id="{BDFF1672-FEF2-00AD-7154-75D43FF1341E}"/>
              </a:ext>
            </a:extLst>
          </p:cNvPr>
          <p:cNvGraphicFramePr>
            <a:graphicFrameLocks noGrp="1"/>
          </p:cNvGraphicFramePr>
          <p:nvPr>
            <p:extLst>
              <p:ext uri="{D42A27DB-BD31-4B8C-83A1-F6EECF244321}">
                <p14:modId xmlns:p14="http://schemas.microsoft.com/office/powerpoint/2010/main" val="674463745"/>
              </p:ext>
            </p:extLst>
          </p:nvPr>
        </p:nvGraphicFramePr>
        <p:xfrm>
          <a:off x="353391" y="265043"/>
          <a:ext cx="11452080" cy="5852160"/>
        </p:xfrm>
        <a:graphic>
          <a:graphicData uri="http://schemas.openxmlformats.org/drawingml/2006/table">
            <a:tbl>
              <a:tblPr bandRow="1">
                <a:tableStyleId>{5C22544A-7EE6-4342-B048-85BDC9FD1C3A}</a:tableStyleId>
              </a:tblPr>
              <a:tblGrid>
                <a:gridCol w="5726040">
                  <a:extLst>
                    <a:ext uri="{9D8B030D-6E8A-4147-A177-3AD203B41FA5}">
                      <a16:colId xmlns:a16="http://schemas.microsoft.com/office/drawing/2014/main" val="160029111"/>
                    </a:ext>
                  </a:extLst>
                </a:gridCol>
                <a:gridCol w="5726040">
                  <a:extLst>
                    <a:ext uri="{9D8B030D-6E8A-4147-A177-3AD203B41FA5}">
                      <a16:colId xmlns:a16="http://schemas.microsoft.com/office/drawing/2014/main" val="1856314664"/>
                    </a:ext>
                  </a:extLst>
                </a:gridCol>
              </a:tblGrid>
              <a:tr h="361950">
                <a:tc>
                  <a:txBody>
                    <a:bodyPr/>
                    <a:lstStyle/>
                    <a:p>
                      <a:pPr algn="ctr" rtl="0" fontAlgn="t">
                        <a:spcBef>
                          <a:spcPts val="0"/>
                        </a:spcBef>
                        <a:spcAft>
                          <a:spcPts val="0"/>
                        </a:spcAft>
                      </a:pPr>
                      <a:r>
                        <a:rPr lang="en-US" sz="2000" b="1">
                          <a:effectLst/>
                          <a:highlight>
                            <a:srgbClr val="D8D8D8"/>
                          </a:highlight>
                          <a:latin typeface="Georgia"/>
                        </a:rPr>
                        <a:t>2017 SOL</a:t>
                      </a:r>
                      <a:endParaRPr lang="en-US">
                        <a:effectLst/>
                        <a:highlight>
                          <a:srgbClr val="D8D8D8"/>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tc>
                  <a:txBody>
                    <a:bodyPr/>
                    <a:lstStyle/>
                    <a:p>
                      <a:pPr algn="ctr" rtl="0" fontAlgn="t">
                        <a:spcBef>
                          <a:spcPts val="0"/>
                        </a:spcBef>
                        <a:spcAft>
                          <a:spcPts val="0"/>
                        </a:spcAft>
                      </a:pPr>
                      <a:r>
                        <a:rPr lang="en-US" sz="2000" b="1">
                          <a:effectLst/>
                          <a:highlight>
                            <a:srgbClr val="D8D8D8"/>
                          </a:highlight>
                          <a:latin typeface="Georgia"/>
                        </a:rPr>
                        <a:t>2024 SOL</a:t>
                      </a:r>
                      <a:endParaRPr lang="en-US">
                        <a:effectLst/>
                        <a:highlight>
                          <a:srgbClr val="D8D8D8"/>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extLst>
                  <a:ext uri="{0D108BD9-81ED-4DB2-BD59-A6C34878D82A}">
                    <a16:rowId xmlns:a16="http://schemas.microsoft.com/office/drawing/2014/main" val="767866329"/>
                  </a:ext>
                </a:extLst>
              </a:tr>
              <a:tr h="2686050">
                <a:tc>
                  <a:txBody>
                    <a:bodyPr/>
                    <a:lstStyle/>
                    <a:p>
                      <a:pPr lvl="0" algn="l">
                        <a:lnSpc>
                          <a:spcPct val="100000"/>
                        </a:lnSpc>
                        <a:spcBef>
                          <a:spcPts val="0"/>
                        </a:spcBef>
                        <a:spcAft>
                          <a:spcPts val="0"/>
                        </a:spcAft>
                        <a:buNone/>
                      </a:pPr>
                      <a:r>
                        <a:rPr lang="en-US" sz="1400" b="1" i="0" u="none" strike="noStrike" noProof="0">
                          <a:solidFill>
                            <a:schemeClr val="accent1"/>
                          </a:solidFill>
                          <a:effectLst/>
                          <a:highlight>
                            <a:srgbClr val="FFFFFF"/>
                          </a:highlight>
                          <a:latin typeface="Georgia"/>
                        </a:rPr>
                        <a:t>1.7 The student will expand vocabulary and use of word meanings.</a:t>
                      </a:r>
                      <a:endParaRPr lang="en-US" sz="1800" b="0" i="0" u="none" strike="noStrike" noProof="0">
                        <a:solidFill>
                          <a:schemeClr val="accent1"/>
                        </a:solidFill>
                        <a:effectLst/>
                        <a:highlight>
                          <a:srgbClr val="FFFFFF"/>
                        </a:highlight>
                        <a:latin typeface="Georgia"/>
                      </a:endParaRPr>
                    </a:p>
                    <a:p>
                      <a:pPr marL="228600" lvl="0" indent="-228600" algn="l">
                        <a:lnSpc>
                          <a:spcPct val="100000"/>
                        </a:lnSpc>
                        <a:spcBef>
                          <a:spcPts val="0"/>
                        </a:spcBef>
                        <a:spcAft>
                          <a:spcPts val="0"/>
                        </a:spcAft>
                        <a:buFont typeface="+mj-lt"/>
                        <a:buAutoNum type="alphaLcPeriod"/>
                      </a:pPr>
                      <a:r>
                        <a:rPr lang="en-US" sz="1200">
                          <a:latin typeface="+mj-lt"/>
                        </a:rPr>
                        <a:t>Discuss meanings of words in context. </a:t>
                      </a:r>
                    </a:p>
                    <a:p>
                      <a:pPr marL="228600" lvl="0" indent="-228600" algn="l">
                        <a:lnSpc>
                          <a:spcPct val="100000"/>
                        </a:lnSpc>
                        <a:spcBef>
                          <a:spcPts val="0"/>
                        </a:spcBef>
                        <a:spcAft>
                          <a:spcPts val="0"/>
                        </a:spcAft>
                        <a:buFont typeface="+mj-lt"/>
                        <a:buAutoNum type="alphaLcPeriod"/>
                      </a:pPr>
                      <a:r>
                        <a:rPr lang="en-US" sz="1200">
                          <a:latin typeface="+mj-lt"/>
                        </a:rPr>
                        <a:t>Develop vocabulary by listening to and reading a variety of texts.</a:t>
                      </a:r>
                    </a:p>
                    <a:p>
                      <a:pPr marL="228600" lvl="0" indent="-228600" algn="l">
                        <a:lnSpc>
                          <a:spcPct val="100000"/>
                        </a:lnSpc>
                        <a:spcBef>
                          <a:spcPts val="0"/>
                        </a:spcBef>
                        <a:spcAft>
                          <a:spcPts val="0"/>
                        </a:spcAft>
                        <a:buFont typeface="+mj-lt"/>
                        <a:buAutoNum type="alphaLcPeriod"/>
                      </a:pPr>
                      <a:r>
                        <a:rPr lang="en-US" sz="1200">
                          <a:latin typeface="+mj-lt"/>
                        </a:rPr>
                        <a:t>Ask for the meaning of unknown words and make connections to familiar words. </a:t>
                      </a:r>
                    </a:p>
                    <a:p>
                      <a:pPr marL="228600" lvl="0" indent="-228600" algn="l">
                        <a:lnSpc>
                          <a:spcPct val="100000"/>
                        </a:lnSpc>
                        <a:spcBef>
                          <a:spcPts val="0"/>
                        </a:spcBef>
                        <a:spcAft>
                          <a:spcPts val="0"/>
                        </a:spcAft>
                        <a:buFont typeface="+mj-lt"/>
                        <a:buAutoNum type="alphaLcPeriod"/>
                      </a:pPr>
                      <a:r>
                        <a:rPr lang="en-US" sz="1200">
                          <a:latin typeface="+mj-lt"/>
                        </a:rPr>
                        <a:t>Use text clues such as words or pictures to discern meanings of unknown words. </a:t>
                      </a:r>
                    </a:p>
                    <a:p>
                      <a:pPr marL="228600" lvl="0" indent="-228600" algn="l">
                        <a:lnSpc>
                          <a:spcPct val="100000"/>
                        </a:lnSpc>
                        <a:spcBef>
                          <a:spcPts val="0"/>
                        </a:spcBef>
                        <a:spcAft>
                          <a:spcPts val="0"/>
                        </a:spcAft>
                        <a:buFont typeface="+mj-lt"/>
                        <a:buAutoNum type="alphaLcPeriod"/>
                      </a:pPr>
                      <a:r>
                        <a:rPr lang="en-US" sz="1200">
                          <a:latin typeface="+mj-lt"/>
                        </a:rPr>
                        <a:t>Use vocabulary from other content areas.</a:t>
                      </a:r>
                    </a:p>
                    <a:p>
                      <a:pPr marL="228600" lvl="0" indent="-228600" algn="l">
                        <a:lnSpc>
                          <a:spcPct val="100000"/>
                        </a:lnSpc>
                        <a:spcBef>
                          <a:spcPts val="0"/>
                        </a:spcBef>
                        <a:spcAft>
                          <a:spcPts val="0"/>
                        </a:spcAft>
                        <a:buFont typeface="+mj-lt"/>
                        <a:buAutoNum type="alphaLcPeriod"/>
                      </a:pPr>
                      <a:r>
                        <a:rPr lang="en-US" sz="1200">
                          <a:latin typeface="+mj-lt"/>
                        </a:rPr>
                        <a:t>Use singular and plural nouns</a:t>
                      </a:r>
                    </a:p>
                    <a:p>
                      <a:pPr marL="228600" lvl="0" indent="-228600" algn="l">
                        <a:lnSpc>
                          <a:spcPct val="100000"/>
                        </a:lnSpc>
                        <a:spcBef>
                          <a:spcPts val="0"/>
                        </a:spcBef>
                        <a:spcAft>
                          <a:spcPts val="0"/>
                        </a:spcAft>
                        <a:buFont typeface="+mj-lt"/>
                        <a:buAutoNum type="alphaLcPeriod"/>
                      </a:pPr>
                      <a:r>
                        <a:rPr lang="en-US" sz="1200">
                          <a:latin typeface="+mj-lt"/>
                        </a:rPr>
                        <a:t>Use adjectives to describe nouns</a:t>
                      </a:r>
                    </a:p>
                    <a:p>
                      <a:pPr marL="228600" lvl="0" indent="-228600" algn="l">
                        <a:lnSpc>
                          <a:spcPct val="100000"/>
                        </a:lnSpc>
                        <a:spcBef>
                          <a:spcPts val="0"/>
                        </a:spcBef>
                        <a:spcAft>
                          <a:spcPts val="0"/>
                        </a:spcAft>
                        <a:buFont typeface="+mj-lt"/>
                        <a:buAutoNum type="alphaLcPeriod"/>
                      </a:pPr>
                      <a:r>
                        <a:rPr lang="en-US" sz="1200">
                          <a:latin typeface="+mj-lt"/>
                        </a:rPr>
                        <a:t>Use verbs to identify actions.</a:t>
                      </a:r>
                    </a:p>
                    <a:p>
                      <a:pPr marL="228600" lvl="0" indent="-228600" algn="l">
                        <a:lnSpc>
                          <a:spcPct val="100000"/>
                        </a:lnSpc>
                        <a:spcBef>
                          <a:spcPts val="0"/>
                        </a:spcBef>
                        <a:spcAft>
                          <a:spcPts val="0"/>
                        </a:spcAft>
                        <a:buFont typeface="+mj-lt"/>
                        <a:buAutoNum type="alphaLcPeriod"/>
                      </a:pPr>
                      <a:endParaRPr lang="en-US" sz="1200" b="0" i="0" u="none" strike="noStrike" noProof="0">
                        <a:solidFill>
                          <a:srgbClr val="000000"/>
                        </a:solidFill>
                        <a:effectLst/>
                        <a:highlight>
                          <a:srgbClr val="FFFFFF"/>
                        </a:highlight>
                        <a:latin typeface="+mj-lt"/>
                      </a:endParaRPr>
                    </a:p>
                    <a:p>
                      <a:pPr marL="228600" lvl="0" indent="-228600" algn="l">
                        <a:lnSpc>
                          <a:spcPct val="100000"/>
                        </a:lnSpc>
                        <a:spcBef>
                          <a:spcPts val="0"/>
                        </a:spcBef>
                        <a:spcAft>
                          <a:spcPts val="0"/>
                        </a:spcAft>
                        <a:buFont typeface="+mj-lt"/>
                        <a:buAutoNum type="alphaLcPeriod"/>
                      </a:pPr>
                      <a:endParaRPr lang="en-US" sz="1200" b="1" i="0" u="none" strike="noStrike" noProof="0">
                        <a:solidFill>
                          <a:srgbClr val="000000"/>
                        </a:solidFill>
                        <a:effectLst/>
                        <a:highlight>
                          <a:srgbClr val="FFFFFF"/>
                        </a:highlight>
                        <a:latin typeface="+mj-lt"/>
                      </a:endParaRPr>
                    </a:p>
                    <a:p>
                      <a:pPr marL="0" lvl="0" indent="0" algn="l">
                        <a:lnSpc>
                          <a:spcPct val="100000"/>
                        </a:lnSpc>
                        <a:spcBef>
                          <a:spcPts val="0"/>
                        </a:spcBef>
                        <a:spcAft>
                          <a:spcPts val="0"/>
                        </a:spcAft>
                        <a:buFontTx/>
                        <a:buNone/>
                      </a:pPr>
                      <a:r>
                        <a:rPr lang="en-US" sz="1600" b="1" i="0" u="none" strike="noStrike" noProof="0">
                          <a:solidFill>
                            <a:schemeClr val="tx1"/>
                          </a:solidFill>
                          <a:effectLst/>
                          <a:highlight>
                            <a:srgbClr val="FFFFFF"/>
                          </a:highlight>
                          <a:latin typeface="+mj-lt"/>
                        </a:rPr>
                        <a:t>1.8 The student will use simple reference materials.</a:t>
                      </a:r>
                    </a:p>
                    <a:p>
                      <a:pPr marL="0" lvl="0" indent="0" algn="l">
                        <a:lnSpc>
                          <a:spcPct val="100000"/>
                        </a:lnSpc>
                        <a:spcBef>
                          <a:spcPts val="0"/>
                        </a:spcBef>
                        <a:spcAft>
                          <a:spcPts val="0"/>
                        </a:spcAft>
                        <a:buFontTx/>
                        <a:buNone/>
                      </a:pPr>
                      <a:endParaRPr lang="en-US" sz="1600" b="0" i="0" u="none" strike="noStrike" noProof="0">
                        <a:solidFill>
                          <a:schemeClr val="tx1"/>
                        </a:solidFill>
                        <a:effectLst/>
                        <a:highlight>
                          <a:srgbClr val="FFFFFF"/>
                        </a:highlight>
                        <a:latin typeface="+mj-lt"/>
                      </a:endParaRPr>
                    </a:p>
                    <a:p>
                      <a:pPr marL="0" lvl="0" indent="0" algn="l">
                        <a:lnSpc>
                          <a:spcPct val="100000"/>
                        </a:lnSpc>
                        <a:spcBef>
                          <a:spcPts val="0"/>
                        </a:spcBef>
                        <a:spcAft>
                          <a:spcPts val="0"/>
                        </a:spcAft>
                        <a:buFontTx/>
                        <a:buNone/>
                      </a:pPr>
                      <a:br>
                        <a:rPr lang="en-US" sz="1100" b="0" i="0" u="none" strike="noStrike" noProof="0">
                          <a:solidFill>
                            <a:srgbClr val="000000"/>
                          </a:solidFill>
                          <a:effectLst/>
                          <a:highlight>
                            <a:srgbClr val="FFFFFF"/>
                          </a:highlight>
                          <a:latin typeface="Georgia"/>
                        </a:rPr>
                      </a:br>
                      <a:endParaRPr lang="en-US" sz="1100" b="0" i="0" u="none" strike="noStrike" noProof="0">
                        <a:solidFill>
                          <a:srgbClr val="000000"/>
                        </a:solidFill>
                        <a:effectLst/>
                        <a:highlight>
                          <a:srgbClr val="FFFFFF"/>
                        </a:highlight>
                        <a:latin typeface="Georgia"/>
                      </a:endParaRPr>
                    </a:p>
                    <a:p>
                      <a:pPr marL="342900" lvl="0" indent="-342900" algn="l">
                        <a:lnSpc>
                          <a:spcPct val="100000"/>
                        </a:lnSpc>
                        <a:spcBef>
                          <a:spcPts val="0"/>
                        </a:spcBef>
                        <a:spcAft>
                          <a:spcPts val="0"/>
                        </a:spcAft>
                        <a:buClr>
                          <a:srgbClr val="003C71"/>
                        </a:buClr>
                        <a:buAutoNum type="alphaLcPeriod"/>
                      </a:pPr>
                      <a:endParaRPr lang="en-US" sz="1100" b="0" i="0" u="none" strike="noStrike" noProof="0">
                        <a:solidFill>
                          <a:srgbClr val="000000"/>
                        </a:solidFill>
                        <a:effectLst/>
                        <a:highlight>
                          <a:srgbClr val="FFFFFF"/>
                        </a:highlight>
                        <a:latin typeface="Georgia"/>
                      </a:endParaRPr>
                    </a:p>
                    <a:p>
                      <a:pPr lvl="0" algn="l">
                        <a:lnSpc>
                          <a:spcPct val="100000"/>
                        </a:lnSpc>
                        <a:spcBef>
                          <a:spcPts val="0"/>
                        </a:spcBef>
                        <a:spcAft>
                          <a:spcPts val="0"/>
                        </a:spcAft>
                        <a:buNone/>
                      </a:pPr>
                      <a:endParaRPr lang="en-US" sz="1400" b="1" i="0" u="none" strike="noStrike" noProof="0">
                        <a:solidFill>
                          <a:schemeClr val="accent1"/>
                        </a:solidFill>
                        <a:effectLst/>
                        <a:highlight>
                          <a:srgbClr val="FFFFFF"/>
                        </a:highlight>
                        <a:latin typeface="Georgia"/>
                      </a:endParaRPr>
                    </a:p>
                    <a:p>
                      <a:pPr lvl="0" indent="0" algn="l">
                        <a:lnSpc>
                          <a:spcPct val="100000"/>
                        </a:lnSpc>
                        <a:spcBef>
                          <a:spcPts val="0"/>
                        </a:spcBef>
                        <a:spcAft>
                          <a:spcPts val="0"/>
                        </a:spcAft>
                        <a:buClr>
                          <a:srgbClr val="003C71"/>
                        </a:buClr>
                        <a:buNone/>
                      </a:pPr>
                      <a:br>
                        <a:rPr lang="en-US" sz="1100" b="0" i="0" u="none" strike="noStrike" noProof="0">
                          <a:solidFill>
                            <a:srgbClr val="000000"/>
                          </a:solidFill>
                          <a:effectLst/>
                          <a:highlight>
                            <a:srgbClr val="FFFFFF"/>
                          </a:highlight>
                          <a:latin typeface="Times New Roman"/>
                        </a:rPr>
                      </a:br>
                      <a:endParaRPr lang="en-US" sz="1100" b="0" i="0" u="none" strike="noStrike" noProof="0">
                        <a:solidFill>
                          <a:srgbClr val="000000"/>
                        </a:solidFill>
                        <a:effectLst/>
                        <a:highlight>
                          <a:srgbClr val="FFFFFF"/>
                        </a:highlight>
                        <a:latin typeface="Georgia"/>
                      </a:endParaRPr>
                    </a:p>
                    <a:p>
                      <a:pPr marL="342900" lvl="0" indent="-342900" algn="l">
                        <a:lnSpc>
                          <a:spcPct val="100000"/>
                        </a:lnSpc>
                        <a:spcBef>
                          <a:spcPts val="0"/>
                        </a:spcBef>
                        <a:spcAft>
                          <a:spcPts val="0"/>
                        </a:spcAft>
                        <a:buClr>
                          <a:srgbClr val="003C71"/>
                        </a:buClr>
                        <a:buAutoNum type="alphaLcPeriod"/>
                      </a:pPr>
                      <a:endParaRPr lang="en-US" sz="1100" b="0" i="0" u="none" strike="noStrike" noProof="0">
                        <a:solidFill>
                          <a:srgbClr val="000000"/>
                        </a:solidFill>
                        <a:effectLst/>
                        <a:highlight>
                          <a:srgbClr val="FFFFFF"/>
                        </a:highlight>
                        <a:latin typeface="Georgia"/>
                      </a:endParaRPr>
                    </a:p>
                    <a:p>
                      <a:pPr lvl="0" algn="l">
                        <a:lnSpc>
                          <a:spcPct val="100000"/>
                        </a:lnSpc>
                        <a:spcBef>
                          <a:spcPts val="0"/>
                        </a:spcBef>
                        <a:spcAft>
                          <a:spcPts val="0"/>
                        </a:spcAft>
                        <a:buNone/>
                      </a:pPr>
                      <a:endParaRPr lang="en-US" sz="1400" b="1" i="0" u="none" strike="noStrike" noProof="0">
                        <a:solidFill>
                          <a:schemeClr val="accent1"/>
                        </a:solidFill>
                        <a:effectLst/>
                        <a:highlight>
                          <a:srgbClr val="FFFFFF"/>
                        </a:highlight>
                        <a:latin typeface="Georgia"/>
                      </a:endParaRPr>
                    </a:p>
                    <a:p>
                      <a:pPr marL="0" lvl="0" indent="0">
                        <a:spcBef>
                          <a:spcPts val="0"/>
                        </a:spcBef>
                        <a:spcAft>
                          <a:spcPts val="0"/>
                        </a:spcAft>
                        <a:buClr>
                          <a:srgbClr val="003C71"/>
                        </a:buClr>
                        <a:buNone/>
                      </a:pPr>
                      <a:endParaRPr lang="en-US">
                        <a:solidFill>
                          <a:schemeClr val="accent1"/>
                        </a:solidFill>
                        <a:latin typeface="Georgia"/>
                      </a:endParaRPr>
                    </a:p>
                    <a:p>
                      <a:pPr fontAlgn="t"/>
                      <a:br>
                        <a:rPr lang="en-US">
                          <a:effectLst/>
                          <a:highlight>
                            <a:srgbClr val="FFFFFF"/>
                          </a:highlight>
                        </a:rPr>
                      </a:br>
                      <a:endParaRPr lang="en-US">
                        <a:solidFill>
                          <a:schemeClr val="accent1"/>
                        </a:solidFill>
                        <a:effectLst/>
                        <a:highlight>
                          <a:srgbClr val="FFFFFF"/>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FFFFFF"/>
                    </a:solidFill>
                  </a:tcPr>
                </a:tc>
                <a:tc>
                  <a:txBody>
                    <a:bodyPr/>
                    <a:lstStyle/>
                    <a:p>
                      <a:pPr lvl="0" algn="l">
                        <a:lnSpc>
                          <a:spcPct val="100000"/>
                        </a:lnSpc>
                        <a:spcBef>
                          <a:spcPts val="0"/>
                        </a:spcBef>
                        <a:spcAft>
                          <a:spcPts val="0"/>
                        </a:spcAft>
                        <a:buNone/>
                      </a:pPr>
                      <a:r>
                        <a:rPr lang="en-US" sz="1400" b="1" i="0" u="none" strike="noStrike" noProof="0">
                          <a:solidFill>
                            <a:schemeClr val="accent1"/>
                          </a:solidFill>
                          <a:effectLst/>
                          <a:highlight>
                            <a:srgbClr val="FFFFFF"/>
                          </a:highlight>
                          <a:latin typeface="Georgia"/>
                        </a:rPr>
                        <a:t>1. RV.1- Vocabulary Development and Word Analysis</a:t>
                      </a:r>
                      <a:endParaRPr lang="en-US">
                        <a:solidFill>
                          <a:schemeClr val="accent1"/>
                        </a:solidFill>
                        <a:latin typeface="Georgia"/>
                      </a:endParaRPr>
                    </a:p>
                    <a:p>
                      <a:pPr marL="285750" lvl="0" indent="-285750" algn="l">
                        <a:lnSpc>
                          <a:spcPct val="100000"/>
                        </a:lnSpc>
                        <a:spcBef>
                          <a:spcPts val="0"/>
                        </a:spcBef>
                        <a:spcAft>
                          <a:spcPts val="0"/>
                        </a:spcAft>
                        <a:buFont typeface="+mj-lt"/>
                        <a:buAutoNum type="alphaUcPeriod"/>
                      </a:pPr>
                      <a:r>
                        <a:rPr lang="en-US" sz="1200">
                          <a:highlight>
                            <a:srgbClr val="FFFFFF"/>
                          </a:highlight>
                          <a:latin typeface="+mj-lt"/>
                        </a:rPr>
                        <a:t>Increase vocabulary by listening to and reading a variety of texts. </a:t>
                      </a:r>
                    </a:p>
                    <a:p>
                      <a:pPr marL="285750" lvl="0" indent="-285750" algn="l">
                        <a:lnSpc>
                          <a:spcPct val="100000"/>
                        </a:lnSpc>
                        <a:spcBef>
                          <a:spcPts val="0"/>
                        </a:spcBef>
                        <a:spcAft>
                          <a:spcPts val="0"/>
                        </a:spcAft>
                        <a:buFont typeface="+mj-lt"/>
                        <a:buAutoNum type="alphaUcPeriod"/>
                      </a:pPr>
                      <a:r>
                        <a:rPr lang="en-US" sz="1200">
                          <a:highlight>
                            <a:srgbClr val="FFFFFF"/>
                          </a:highlight>
                          <a:latin typeface="+mj-lt"/>
                        </a:rPr>
                        <a:t>Discuss meanings of words in context from a variety of texts. </a:t>
                      </a:r>
                    </a:p>
                    <a:p>
                      <a:pPr marL="285750" lvl="0" indent="-285750" algn="l">
                        <a:lnSpc>
                          <a:spcPct val="100000"/>
                        </a:lnSpc>
                        <a:spcBef>
                          <a:spcPts val="0"/>
                        </a:spcBef>
                        <a:spcAft>
                          <a:spcPts val="0"/>
                        </a:spcAft>
                        <a:buFont typeface="+mj-lt"/>
                        <a:buAutoNum type="alphaUcPeriod"/>
                      </a:pPr>
                      <a:r>
                        <a:rPr lang="en-US" sz="1200">
                          <a:highlight>
                            <a:srgbClr val="FFFFFF"/>
                          </a:highlight>
                          <a:latin typeface="+mj-lt"/>
                        </a:rPr>
                        <a:t>Identify antonyms and synonyms of familiar words to deepen understanding of word meaning and relationships. </a:t>
                      </a:r>
                    </a:p>
                    <a:p>
                      <a:pPr marL="285750" lvl="0" indent="-285750" algn="l">
                        <a:lnSpc>
                          <a:spcPct val="100000"/>
                        </a:lnSpc>
                        <a:spcBef>
                          <a:spcPts val="0"/>
                        </a:spcBef>
                        <a:spcAft>
                          <a:spcPts val="0"/>
                        </a:spcAft>
                        <a:buFont typeface="+mj-lt"/>
                        <a:buAutoNum type="alphaUcPeriod"/>
                      </a:pPr>
                      <a:r>
                        <a:rPr lang="en-US" sz="1200">
                          <a:highlight>
                            <a:srgbClr val="FFFFFF"/>
                          </a:highlight>
                          <a:latin typeface="+mj-lt"/>
                        </a:rPr>
                        <a:t>Ask for the meaning of unknown words and make connections to familiar words. </a:t>
                      </a:r>
                    </a:p>
                    <a:p>
                      <a:pPr marL="285750" lvl="0" indent="-285750" algn="l">
                        <a:lnSpc>
                          <a:spcPct val="100000"/>
                        </a:lnSpc>
                        <a:spcBef>
                          <a:spcPts val="0"/>
                        </a:spcBef>
                        <a:spcAft>
                          <a:spcPts val="0"/>
                        </a:spcAft>
                        <a:buFont typeface="+mj-lt"/>
                        <a:buAutoNum type="alphaUcPeriod"/>
                      </a:pPr>
                      <a:r>
                        <a:rPr lang="en-US" sz="1200">
                          <a:highlight>
                            <a:srgbClr val="FFFFFF"/>
                          </a:highlight>
                          <a:latin typeface="+mj-lt"/>
                        </a:rPr>
                        <a:t>Use vocabulary across content areas. </a:t>
                      </a:r>
                    </a:p>
                    <a:p>
                      <a:pPr marL="285750" lvl="0" indent="-285750" algn="l">
                        <a:lnSpc>
                          <a:spcPct val="100000"/>
                        </a:lnSpc>
                        <a:spcBef>
                          <a:spcPts val="0"/>
                        </a:spcBef>
                        <a:spcAft>
                          <a:spcPts val="0"/>
                        </a:spcAft>
                        <a:buFont typeface="+mj-lt"/>
                        <a:buAutoNum type="alphaUcPeriod"/>
                      </a:pPr>
                      <a:r>
                        <a:rPr lang="en-US" sz="1200">
                          <a:highlight>
                            <a:srgbClr val="FFFFFF"/>
                          </a:highlight>
                          <a:latin typeface="+mj-lt"/>
                        </a:rPr>
                        <a:t>Determine the meaning of an unknown word using frequently occurring root words and inflectional affixes (e.g. -s, -</a:t>
                      </a:r>
                      <a:r>
                        <a:rPr lang="en-US" sz="1200" err="1">
                          <a:highlight>
                            <a:srgbClr val="FFFFFF"/>
                          </a:highlight>
                          <a:latin typeface="+mj-lt"/>
                        </a:rPr>
                        <a:t>ing</a:t>
                      </a:r>
                      <a:r>
                        <a:rPr lang="en-US" sz="1200">
                          <a:highlight>
                            <a:srgbClr val="FFFFFF"/>
                          </a:highlight>
                          <a:latin typeface="+mj-lt"/>
                        </a:rPr>
                        <a:t>, -ed). </a:t>
                      </a:r>
                    </a:p>
                    <a:p>
                      <a:pPr marL="285750" lvl="0" indent="-285750" algn="l">
                        <a:lnSpc>
                          <a:spcPct val="100000"/>
                        </a:lnSpc>
                        <a:spcBef>
                          <a:spcPts val="0"/>
                        </a:spcBef>
                        <a:spcAft>
                          <a:spcPts val="0"/>
                        </a:spcAft>
                        <a:buFont typeface="+mj-lt"/>
                        <a:buAutoNum type="alphaUcPeriod"/>
                      </a:pPr>
                      <a:r>
                        <a:rPr lang="en-US" sz="1200">
                          <a:highlight>
                            <a:srgbClr val="FFFFFF"/>
                          </a:highlight>
                          <a:latin typeface="+mj-lt"/>
                        </a:rPr>
                        <a:t>Distinguish shades of meaning among verbs and adjectives. </a:t>
                      </a:r>
                    </a:p>
                    <a:p>
                      <a:pPr marL="285750" lvl="0" indent="-285750" algn="l">
                        <a:lnSpc>
                          <a:spcPct val="100000"/>
                        </a:lnSpc>
                        <a:spcBef>
                          <a:spcPts val="0"/>
                        </a:spcBef>
                        <a:spcAft>
                          <a:spcPts val="0"/>
                        </a:spcAft>
                        <a:buFont typeface="+mj-lt"/>
                        <a:buAutoNum type="alphaUcPeriod"/>
                      </a:pPr>
                      <a:r>
                        <a:rPr lang="en-US" sz="1200">
                          <a:highlight>
                            <a:srgbClr val="FFFFFF"/>
                          </a:highlight>
                          <a:latin typeface="+mj-lt"/>
                        </a:rPr>
                        <a:t>Identify the purpose of simple reference materials (e.g., picture dictionary, digital dictionary). </a:t>
                      </a:r>
                    </a:p>
                    <a:p>
                      <a:pPr marL="285750" lvl="0" indent="-285750" algn="l">
                        <a:lnSpc>
                          <a:spcPct val="100000"/>
                        </a:lnSpc>
                        <a:spcBef>
                          <a:spcPts val="0"/>
                        </a:spcBef>
                        <a:spcAft>
                          <a:spcPts val="0"/>
                        </a:spcAft>
                        <a:buFont typeface="+mj-lt"/>
                        <a:buAutoNum type="alphaUcPeriod"/>
                      </a:pPr>
                      <a:r>
                        <a:rPr lang="en-US" sz="1200">
                          <a:highlight>
                            <a:srgbClr val="FFFFFF"/>
                          </a:highlight>
                          <a:latin typeface="+mj-lt"/>
                        </a:rPr>
                        <a:t>Develop breadth of vocabulary knowledge by listening to high quality, complex text. </a:t>
                      </a:r>
                    </a:p>
                    <a:p>
                      <a:pPr marL="285750" lvl="0" indent="-285750" algn="l">
                        <a:lnSpc>
                          <a:spcPct val="100000"/>
                        </a:lnSpc>
                        <a:spcBef>
                          <a:spcPts val="0"/>
                        </a:spcBef>
                        <a:spcAft>
                          <a:spcPts val="0"/>
                        </a:spcAft>
                        <a:buFont typeface="+mj-lt"/>
                        <a:buAutoNum type="alphaUcPeriod"/>
                      </a:pPr>
                      <a:r>
                        <a:rPr lang="en-US" sz="1200">
                          <a:highlight>
                            <a:srgbClr val="FFFFFF"/>
                          </a:highlight>
                          <a:latin typeface="+mj-lt"/>
                        </a:rPr>
                        <a:t>Use newly learned words and phrases in discussions and speaking activities. </a:t>
                      </a:r>
                      <a:endParaRPr lang="en-US" sz="1200">
                        <a:latin typeface="+mj-lt"/>
                      </a:endParaRPr>
                    </a:p>
                    <a:p>
                      <a:pPr lvl="0" algn="l">
                        <a:lnSpc>
                          <a:spcPct val="100000"/>
                        </a:lnSpc>
                        <a:spcBef>
                          <a:spcPts val="0"/>
                        </a:spcBef>
                        <a:spcAft>
                          <a:spcPts val="0"/>
                        </a:spcAft>
                        <a:buClr>
                          <a:srgbClr val="003C71"/>
                        </a:buClr>
                        <a:buAutoNum type="alphaUcPeriod"/>
                      </a:pPr>
                      <a:endParaRPr lang="en-US"/>
                    </a:p>
                    <a:p>
                      <a:pPr marL="285750" lvl="0" indent="-285750" algn="l">
                        <a:lnSpc>
                          <a:spcPct val="100000"/>
                        </a:lnSpc>
                        <a:spcBef>
                          <a:spcPts val="0"/>
                        </a:spcBef>
                        <a:spcAft>
                          <a:spcPts val="0"/>
                        </a:spcAft>
                        <a:buClr>
                          <a:srgbClr val="003C71"/>
                        </a:buClr>
                        <a:buAutoNum type="alphaUcPeriod"/>
                      </a:pPr>
                      <a:endParaRPr lang="en-US"/>
                    </a:p>
                    <a:p>
                      <a:pPr lvl="0" indent="0">
                        <a:spcBef>
                          <a:spcPts val="0"/>
                        </a:spcBef>
                        <a:spcAft>
                          <a:spcPts val="0"/>
                        </a:spcAft>
                        <a:buClr>
                          <a:srgbClr val="003C71"/>
                        </a:buClr>
                        <a:buNone/>
                      </a:pPr>
                      <a:endParaRPr lang="en-US">
                        <a:solidFill>
                          <a:schemeClr val="accent1"/>
                        </a:solidFill>
                      </a:endParaRPr>
                    </a:p>
                    <a:p>
                      <a:pPr marL="52070" indent="-287020" rtl="0" fontAlgn="t">
                        <a:spcBef>
                          <a:spcPts val="0"/>
                        </a:spcBef>
                        <a:spcAft>
                          <a:spcPts val="0"/>
                        </a:spcAft>
                      </a:pPr>
                      <a:br>
                        <a:rPr lang="en-US">
                          <a:solidFill>
                            <a:srgbClr val="003C71"/>
                          </a:solidFill>
                          <a:effectLst/>
                          <a:highlight>
                            <a:srgbClr val="FFFFFF"/>
                          </a:highlight>
                        </a:rPr>
                      </a:br>
                      <a:r>
                        <a:rPr lang="en-US" sz="1400" b="1">
                          <a:solidFill>
                            <a:schemeClr val="accent1"/>
                          </a:solidFill>
                          <a:effectLst/>
                          <a:highlight>
                            <a:srgbClr val="FFFFFF"/>
                          </a:highlight>
                          <a:latin typeface="Calibri"/>
                        </a:rPr>
                        <a:t> </a:t>
                      </a:r>
                      <a:endParaRPr lang="en-US">
                        <a:solidFill>
                          <a:schemeClr val="accent1"/>
                        </a:solidFill>
                        <a:effectLst/>
                        <a:highlight>
                          <a:srgbClr val="FFFFFF"/>
                        </a:highlight>
                        <a:latin typeface="Calibri"/>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814399256"/>
                  </a:ext>
                </a:extLst>
              </a:tr>
            </a:tbl>
          </a:graphicData>
        </a:graphic>
      </p:graphicFrame>
      <p:sp>
        <p:nvSpPr>
          <p:cNvPr id="11" name="TextBox 10">
            <a:extLst>
              <a:ext uri="{FF2B5EF4-FFF2-40B4-BE49-F238E27FC236}">
                <a16:creationId xmlns:a16="http://schemas.microsoft.com/office/drawing/2014/main" id="{A0670C76-E038-85D8-56F5-1AC265E63170}"/>
              </a:ext>
            </a:extLst>
          </p:cNvPr>
          <p:cNvSpPr txBox="1"/>
          <p:nvPr/>
        </p:nvSpPr>
        <p:spPr>
          <a:xfrm>
            <a:off x="366687" y="3801805"/>
            <a:ext cx="11456505" cy="2554545"/>
          </a:xfrm>
          <a:prstGeom prst="rect">
            <a:avLst/>
          </a:prstGeom>
          <a:solidFill>
            <a:schemeClr val="tx2"/>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chemeClr val="bg1"/>
                </a:solidFill>
                <a:latin typeface="+mj-lt"/>
              </a:rPr>
              <a:t> </a:t>
            </a:r>
            <a:br>
              <a:rPr lang="en-US" sz="1600">
                <a:solidFill>
                  <a:schemeClr val="bg1"/>
                </a:solidFill>
                <a:latin typeface="+mj-lt"/>
              </a:rPr>
            </a:br>
            <a:r>
              <a:rPr lang="en-US" sz="1600" b="1" u="sng">
                <a:solidFill>
                  <a:schemeClr val="bg1"/>
                </a:solidFill>
                <a:latin typeface="+mj-lt"/>
                <a:cs typeface="Calibri"/>
              </a:rPr>
              <a:t>Revisions</a:t>
            </a:r>
            <a:r>
              <a:rPr lang="en-US" sz="1600" b="1">
                <a:solidFill>
                  <a:schemeClr val="bg1"/>
                </a:solidFill>
                <a:latin typeface="+mj-lt"/>
                <a:cs typeface="Calibri"/>
              </a:rPr>
              <a:t>:</a:t>
            </a:r>
          </a:p>
          <a:p>
            <a:pPr marL="742950" lvl="1" indent="-285750">
              <a:buFont typeface="Arial" panose="020B0604020202020204" pitchFamily="34" charset="0"/>
              <a:buChar char="•"/>
            </a:pPr>
            <a:r>
              <a:rPr lang="en-US" sz="1600">
                <a:solidFill>
                  <a:schemeClr val="bg1"/>
                </a:solidFill>
                <a:latin typeface="+mj-lt"/>
              </a:rPr>
              <a:t>1.RV.1- Focuses on students systematically building vocabulary from listening to texts, and discussions. </a:t>
            </a:r>
          </a:p>
          <a:p>
            <a:pPr marL="742950" lvl="1" indent="-285750">
              <a:buFont typeface="Arial" panose="020B0604020202020204" pitchFamily="34" charset="0"/>
              <a:buChar char="•"/>
            </a:pPr>
            <a:r>
              <a:rPr lang="en-US" sz="1600">
                <a:solidFill>
                  <a:schemeClr val="bg1"/>
                </a:solidFill>
                <a:latin typeface="+mj-lt"/>
              </a:rPr>
              <a:t>1.RV.1 A- Combines to address skills from 1.7a/b in the 2017 Standards </a:t>
            </a:r>
          </a:p>
          <a:p>
            <a:pPr marL="742950" lvl="1" indent="-285750">
              <a:buFont typeface="Arial" panose="020B0604020202020204" pitchFamily="34" charset="0"/>
              <a:buChar char="•"/>
            </a:pPr>
            <a:r>
              <a:rPr lang="en-US" sz="1600">
                <a:solidFill>
                  <a:schemeClr val="bg1"/>
                </a:solidFill>
                <a:latin typeface="+mj-lt"/>
              </a:rPr>
              <a:t>1.RV.1 C- Addresses skills from 1.7c in the 2017 Standards  </a:t>
            </a:r>
          </a:p>
          <a:p>
            <a:pPr marL="742950" lvl="1" indent="-285750">
              <a:buFont typeface="Arial" panose="020B0604020202020204" pitchFamily="34" charset="0"/>
              <a:buChar char="•"/>
            </a:pPr>
            <a:r>
              <a:rPr lang="en-US" sz="1600">
                <a:solidFill>
                  <a:schemeClr val="bg1"/>
                </a:solidFill>
                <a:latin typeface="+mj-lt"/>
              </a:rPr>
              <a:t>1.RV.1 D- Addresses skills in 1.7e in the 2017 Standards </a:t>
            </a:r>
          </a:p>
          <a:p>
            <a:pPr marL="742950" lvl="1" indent="-285750">
              <a:buFont typeface="Arial" panose="020B0604020202020204" pitchFamily="34" charset="0"/>
              <a:buChar char="•"/>
            </a:pPr>
            <a:r>
              <a:rPr lang="en-US" sz="1600">
                <a:solidFill>
                  <a:schemeClr val="bg1"/>
                </a:solidFill>
                <a:latin typeface="+mj-lt"/>
              </a:rPr>
              <a:t>1.RV.1 F- Increased rigor in the 2017 Standards.</a:t>
            </a:r>
          </a:p>
          <a:p>
            <a:pPr marL="742950" lvl="1" indent="-285750">
              <a:buFont typeface="Arial" panose="020B0604020202020204" pitchFamily="34" charset="0"/>
              <a:buChar char="•"/>
            </a:pPr>
            <a:r>
              <a:rPr lang="en-US" sz="1600">
                <a:solidFill>
                  <a:schemeClr val="bg1"/>
                </a:solidFill>
                <a:latin typeface="+mj-lt"/>
              </a:rPr>
              <a:t>1.RV.1 G- Increased rigor of 1.7 g/h in the 2017 Standards.</a:t>
            </a:r>
          </a:p>
          <a:p>
            <a:pPr marL="742950" lvl="1" indent="-285750">
              <a:buFont typeface="Arial" panose="020B0604020202020204" pitchFamily="34" charset="0"/>
              <a:buChar char="•"/>
            </a:pPr>
            <a:r>
              <a:rPr lang="en-US" sz="1600">
                <a:solidFill>
                  <a:schemeClr val="bg1"/>
                </a:solidFill>
                <a:latin typeface="+mj-lt"/>
              </a:rPr>
              <a:t>1.RV.1 H-Addresses skills in 1.8 in the 2017 Standards.</a:t>
            </a:r>
          </a:p>
          <a:p>
            <a:pPr marL="742950" lvl="1" indent="-285750">
              <a:buFont typeface="Arial" panose="020B0604020202020204" pitchFamily="34" charset="0"/>
              <a:buChar char="•"/>
            </a:pPr>
            <a:r>
              <a:rPr lang="en-US" sz="1600">
                <a:solidFill>
                  <a:schemeClr val="bg1"/>
                </a:solidFill>
                <a:latin typeface="+mj-lt"/>
              </a:rPr>
              <a:t>1.RV.1 I- Increased rigor of the 1.7 Standards.</a:t>
            </a:r>
          </a:p>
        </p:txBody>
      </p:sp>
      <p:pic>
        <p:nvPicPr>
          <p:cNvPr id="5" name="Audio 4">
            <a:extLst>
              <a:ext uri="{FF2B5EF4-FFF2-40B4-BE49-F238E27FC236}">
                <a16:creationId xmlns:a16="http://schemas.microsoft.com/office/drawing/2014/main" id="{E144CF12-B806-FD7F-DA7A-56DF3921D2A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463719107"/>
      </p:ext>
    </p:extLst>
  </p:cSld>
  <p:clrMapOvr>
    <a:masterClrMapping/>
  </p:clrMapOvr>
  <mc:AlternateContent xmlns:mc="http://schemas.openxmlformats.org/markup-compatibility/2006" xmlns:p14="http://schemas.microsoft.com/office/powerpoint/2010/main">
    <mc:Choice Requires="p14">
      <p:transition spd="slow" p14:dur="2000" advTm="13715"/>
    </mc:Choice>
    <mc:Fallback xmlns="">
      <p:transition spd="slow" advTm="137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D5A96-047A-342E-09EE-C077F6271E57}"/>
              </a:ext>
            </a:extLst>
          </p:cNvPr>
          <p:cNvSpPr>
            <a:spLocks noGrp="1"/>
          </p:cNvSpPr>
          <p:nvPr>
            <p:ph type="title"/>
          </p:nvPr>
        </p:nvSpPr>
        <p:spPr/>
        <p:txBody>
          <a:bodyPr/>
          <a:lstStyle/>
          <a:p>
            <a:r>
              <a:rPr lang="en-US"/>
              <a:t>Reading Literary Text</a:t>
            </a:r>
          </a:p>
        </p:txBody>
      </p:sp>
      <p:sp>
        <p:nvSpPr>
          <p:cNvPr id="4" name="Slide Number Placeholder 3">
            <a:extLst>
              <a:ext uri="{FF2B5EF4-FFF2-40B4-BE49-F238E27FC236}">
                <a16:creationId xmlns:a16="http://schemas.microsoft.com/office/drawing/2014/main" id="{658943E4-7A5C-C33C-5A80-970143976D15}"/>
              </a:ext>
            </a:extLst>
          </p:cNvPr>
          <p:cNvSpPr>
            <a:spLocks noGrp="1"/>
          </p:cNvSpPr>
          <p:nvPr>
            <p:ph type="sldNum" sz="quarter" idx="12"/>
          </p:nvPr>
        </p:nvSpPr>
        <p:spPr/>
        <p:txBody>
          <a:bodyPr/>
          <a:lstStyle/>
          <a:p>
            <a:fld id="{B2102BAA-C61A-4A39-BDF1-4340D572B82C}" type="slidenum">
              <a:rPr lang="en-US" smtClean="0"/>
              <a:t>19</a:t>
            </a:fld>
            <a:endParaRPr lang="en-US"/>
          </a:p>
        </p:txBody>
      </p:sp>
      <p:pic>
        <p:nvPicPr>
          <p:cNvPr id="6" name="Audio 5">
            <a:extLst>
              <a:ext uri="{FF2B5EF4-FFF2-40B4-BE49-F238E27FC236}">
                <a16:creationId xmlns:a16="http://schemas.microsoft.com/office/drawing/2014/main" id="{3CE6BABA-8AD5-DB2D-74B3-7A43FE85518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311975068"/>
      </p:ext>
    </p:extLst>
  </p:cSld>
  <p:clrMapOvr>
    <a:masterClrMapping/>
  </p:clrMapOvr>
  <mc:AlternateContent xmlns:mc="http://schemas.openxmlformats.org/markup-compatibility/2006" xmlns:p14="http://schemas.microsoft.com/office/powerpoint/2010/main">
    <mc:Choice Requires="p14">
      <p:transition spd="slow" p14:dur="2000" advTm="10890"/>
    </mc:Choice>
    <mc:Fallback xmlns="">
      <p:transition spd="slow" advTm="108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DC20867-FB48-8916-757D-BC6E3D0E6F4A}"/>
              </a:ext>
            </a:extLst>
          </p:cNvPr>
          <p:cNvSpPr>
            <a:spLocks noGrp="1"/>
          </p:cNvSpPr>
          <p:nvPr>
            <p:ph type="body" sz="quarter" idx="13"/>
          </p:nvPr>
        </p:nvSpPr>
        <p:spPr/>
        <p:txBody>
          <a:bodyPr vert="horz" lIns="822960" tIns="640080" rIns="91440" bIns="45720" rtlCol="0" anchor="t">
            <a:normAutofit/>
          </a:bodyPr>
          <a:lstStyle/>
          <a:p>
            <a:r>
              <a:rPr lang="en-US" sz="3600">
                <a:ea typeface="+mj-lt"/>
                <a:cs typeface="+mj-lt"/>
              </a:rPr>
              <a:t>Purpose</a:t>
            </a:r>
            <a:endParaRPr lang="en-US"/>
          </a:p>
          <a:p>
            <a:endParaRPr lang="en-US"/>
          </a:p>
        </p:txBody>
      </p:sp>
      <p:sp>
        <p:nvSpPr>
          <p:cNvPr id="3" name="Content Placeholder 2">
            <a:extLst>
              <a:ext uri="{FF2B5EF4-FFF2-40B4-BE49-F238E27FC236}">
                <a16:creationId xmlns:a16="http://schemas.microsoft.com/office/drawing/2014/main" id="{207452D8-F8DE-17E6-1965-DC4AD21C598D}"/>
              </a:ext>
            </a:extLst>
          </p:cNvPr>
          <p:cNvSpPr>
            <a:spLocks noGrp="1"/>
          </p:cNvSpPr>
          <p:nvPr>
            <p:ph idx="1"/>
          </p:nvPr>
        </p:nvSpPr>
        <p:spPr/>
        <p:txBody>
          <a:bodyPr vert="horz" lIns="91440" tIns="45720" rIns="91440" bIns="45720" rtlCol="0" anchor="t">
            <a:normAutofit/>
          </a:bodyPr>
          <a:lstStyle/>
          <a:p>
            <a:endParaRPr lang="en-US">
              <a:latin typeface="Georgia"/>
              <a:cs typeface="Calibri"/>
            </a:endParaRPr>
          </a:p>
          <a:p>
            <a:r>
              <a:rPr lang="en-US" sz="3600">
                <a:solidFill>
                  <a:srgbClr val="000000"/>
                </a:solidFill>
                <a:latin typeface="Georgia"/>
                <a:cs typeface="Arial"/>
              </a:rPr>
              <a:t>Overview of the 2024 </a:t>
            </a:r>
            <a:r>
              <a:rPr lang="en-US" sz="3600" i="1">
                <a:solidFill>
                  <a:srgbClr val="000000"/>
                </a:solidFill>
                <a:latin typeface="Georgia"/>
                <a:cs typeface="Arial"/>
              </a:rPr>
              <a:t>English Standards of Learning</a:t>
            </a:r>
            <a:r>
              <a:rPr lang="en-US" sz="3600">
                <a:solidFill>
                  <a:srgbClr val="000000"/>
                </a:solidFill>
                <a:latin typeface="Georgia"/>
                <a:cs typeface="Arial"/>
              </a:rPr>
              <a:t> </a:t>
            </a:r>
            <a:endParaRPr lang="en-US" sz="3600">
              <a:latin typeface="Georgia"/>
              <a:cs typeface="Calibri"/>
            </a:endParaRPr>
          </a:p>
          <a:p>
            <a:pPr>
              <a:buFont typeface="Calibri" panose="020B0604020202020204" pitchFamily="34" charset="0"/>
            </a:pPr>
            <a:r>
              <a:rPr lang="en-US" sz="3600">
                <a:solidFill>
                  <a:srgbClr val="000000"/>
                </a:solidFill>
                <a:latin typeface="Georgia"/>
                <a:cs typeface="Arial"/>
              </a:rPr>
              <a:t>Highlight the changes in the structure and content between the 2017 and 2024 </a:t>
            </a:r>
            <a:r>
              <a:rPr lang="en-US" sz="3600" i="1">
                <a:solidFill>
                  <a:srgbClr val="000000"/>
                </a:solidFill>
                <a:latin typeface="Georgia"/>
                <a:cs typeface="Arial"/>
              </a:rPr>
              <a:t>English Standards of </a:t>
            </a:r>
            <a:r>
              <a:rPr lang="en-US" sz="3600" i="1">
                <a:solidFill>
                  <a:srgbClr val="000000"/>
                </a:solidFill>
                <a:latin typeface="Georgia"/>
                <a:ea typeface="+mn-lt"/>
                <a:cs typeface="Arial"/>
              </a:rPr>
              <a:t>Learning</a:t>
            </a:r>
            <a:endParaRPr lang="en-US" sz="3600" i="1">
              <a:latin typeface="Georgia"/>
              <a:cs typeface="Arial"/>
            </a:endParaRPr>
          </a:p>
          <a:p>
            <a:endParaRPr lang="en-US" sz="3200" i="1">
              <a:solidFill>
                <a:srgbClr val="000000"/>
              </a:solidFill>
              <a:latin typeface="Arial"/>
              <a:cs typeface="Arial"/>
            </a:endParaRPr>
          </a:p>
        </p:txBody>
      </p:sp>
      <p:sp>
        <p:nvSpPr>
          <p:cNvPr id="2" name="Slide Number Placeholder 1">
            <a:extLst>
              <a:ext uri="{FF2B5EF4-FFF2-40B4-BE49-F238E27FC236}">
                <a16:creationId xmlns:a16="http://schemas.microsoft.com/office/drawing/2014/main" id="{24FD08F6-7DC4-982C-B91C-DC9B3F87F5D3}"/>
              </a:ext>
            </a:extLst>
          </p:cNvPr>
          <p:cNvSpPr>
            <a:spLocks noGrp="1"/>
          </p:cNvSpPr>
          <p:nvPr>
            <p:ph type="sldNum" sz="quarter" idx="12"/>
          </p:nvPr>
        </p:nvSpPr>
        <p:spPr/>
        <p:txBody>
          <a:bodyPr/>
          <a:lstStyle/>
          <a:p>
            <a:fld id="{B2102BAA-C61A-4A39-BDF1-4340D572B82C}" type="slidenum">
              <a:rPr lang="en-US" smtClean="0"/>
              <a:t>2</a:t>
            </a:fld>
            <a:endParaRPr lang="en-US"/>
          </a:p>
        </p:txBody>
      </p:sp>
      <p:pic>
        <p:nvPicPr>
          <p:cNvPr id="12" name="Audio 11">
            <a:extLst>
              <a:ext uri="{FF2B5EF4-FFF2-40B4-BE49-F238E27FC236}">
                <a16:creationId xmlns:a16="http://schemas.microsoft.com/office/drawing/2014/main" id="{27F84F05-7EEC-7E71-A07C-1DEE63B9A95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464685916"/>
      </p:ext>
    </p:extLst>
  </p:cSld>
  <p:clrMapOvr>
    <a:masterClrMapping/>
  </p:clrMapOvr>
  <mc:AlternateContent xmlns:mc="http://schemas.openxmlformats.org/markup-compatibility/2006" xmlns:p14="http://schemas.microsoft.com/office/powerpoint/2010/main">
    <mc:Choice Requires="p14">
      <p:transition spd="slow" p14:dur="2000" advTm="14515"/>
    </mc:Choice>
    <mc:Fallback xmlns="">
      <p:transition spd="slow" advTm="145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C1D20A-DD95-B136-7A0B-2D955011D416}"/>
              </a:ext>
            </a:extLst>
          </p:cNvPr>
          <p:cNvSpPr>
            <a:spLocks noGrp="1"/>
          </p:cNvSpPr>
          <p:nvPr>
            <p:ph type="sldNum" sz="quarter" idx="12"/>
          </p:nvPr>
        </p:nvSpPr>
        <p:spPr/>
        <p:txBody>
          <a:bodyPr/>
          <a:lstStyle/>
          <a:p>
            <a:fld id="{B2102BAA-C61A-4A39-BDF1-4340D572B82C}" type="slidenum">
              <a:rPr lang="en-US" smtClean="0"/>
              <a:t>20</a:t>
            </a:fld>
            <a:endParaRPr lang="en-US"/>
          </a:p>
        </p:txBody>
      </p:sp>
      <p:graphicFrame>
        <p:nvGraphicFramePr>
          <p:cNvPr id="10" name="Table 9">
            <a:extLst>
              <a:ext uri="{FF2B5EF4-FFF2-40B4-BE49-F238E27FC236}">
                <a16:creationId xmlns:a16="http://schemas.microsoft.com/office/drawing/2014/main" id="{BDFF1672-FEF2-00AD-7154-75D43FF1341E}"/>
              </a:ext>
            </a:extLst>
          </p:cNvPr>
          <p:cNvGraphicFramePr>
            <a:graphicFrameLocks noGrp="1"/>
          </p:cNvGraphicFramePr>
          <p:nvPr>
            <p:extLst>
              <p:ext uri="{D42A27DB-BD31-4B8C-83A1-F6EECF244321}">
                <p14:modId xmlns:p14="http://schemas.microsoft.com/office/powerpoint/2010/main" val="682136269"/>
              </p:ext>
            </p:extLst>
          </p:nvPr>
        </p:nvGraphicFramePr>
        <p:xfrm>
          <a:off x="353391" y="265043"/>
          <a:ext cx="11452080" cy="4998720"/>
        </p:xfrm>
        <a:graphic>
          <a:graphicData uri="http://schemas.openxmlformats.org/drawingml/2006/table">
            <a:tbl>
              <a:tblPr bandRow="1">
                <a:tableStyleId>{5C22544A-7EE6-4342-B048-85BDC9FD1C3A}</a:tableStyleId>
              </a:tblPr>
              <a:tblGrid>
                <a:gridCol w="5726040">
                  <a:extLst>
                    <a:ext uri="{9D8B030D-6E8A-4147-A177-3AD203B41FA5}">
                      <a16:colId xmlns:a16="http://schemas.microsoft.com/office/drawing/2014/main" val="160029111"/>
                    </a:ext>
                  </a:extLst>
                </a:gridCol>
                <a:gridCol w="5726040">
                  <a:extLst>
                    <a:ext uri="{9D8B030D-6E8A-4147-A177-3AD203B41FA5}">
                      <a16:colId xmlns:a16="http://schemas.microsoft.com/office/drawing/2014/main" val="1856314664"/>
                    </a:ext>
                  </a:extLst>
                </a:gridCol>
              </a:tblGrid>
              <a:tr h="361950">
                <a:tc>
                  <a:txBody>
                    <a:bodyPr/>
                    <a:lstStyle/>
                    <a:p>
                      <a:pPr algn="ctr" rtl="0" fontAlgn="t">
                        <a:spcBef>
                          <a:spcPts val="0"/>
                        </a:spcBef>
                        <a:spcAft>
                          <a:spcPts val="0"/>
                        </a:spcAft>
                      </a:pPr>
                      <a:r>
                        <a:rPr lang="en-US" sz="2000" b="1">
                          <a:effectLst/>
                          <a:highlight>
                            <a:srgbClr val="D8D8D8"/>
                          </a:highlight>
                          <a:latin typeface="Georgia"/>
                        </a:rPr>
                        <a:t>2017 SOL</a:t>
                      </a:r>
                      <a:endParaRPr lang="en-US">
                        <a:effectLst/>
                        <a:highlight>
                          <a:srgbClr val="D8D8D8"/>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tc>
                  <a:txBody>
                    <a:bodyPr/>
                    <a:lstStyle/>
                    <a:p>
                      <a:pPr algn="ctr" rtl="0" fontAlgn="t">
                        <a:spcBef>
                          <a:spcPts val="0"/>
                        </a:spcBef>
                        <a:spcAft>
                          <a:spcPts val="0"/>
                        </a:spcAft>
                      </a:pPr>
                      <a:r>
                        <a:rPr lang="en-US" sz="2000" b="1">
                          <a:effectLst/>
                          <a:highlight>
                            <a:srgbClr val="D8D8D8"/>
                          </a:highlight>
                          <a:latin typeface="Georgia"/>
                        </a:rPr>
                        <a:t>2024 SOL</a:t>
                      </a:r>
                      <a:endParaRPr lang="en-US">
                        <a:effectLst/>
                        <a:highlight>
                          <a:srgbClr val="D8D8D8"/>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extLst>
                  <a:ext uri="{0D108BD9-81ED-4DB2-BD59-A6C34878D82A}">
                    <a16:rowId xmlns:a16="http://schemas.microsoft.com/office/drawing/2014/main" val="767866329"/>
                  </a:ext>
                </a:extLst>
              </a:tr>
              <a:tr h="2686050">
                <a:tc>
                  <a:txBody>
                    <a:bodyPr/>
                    <a:lstStyle/>
                    <a:p>
                      <a:pPr lvl="0" algn="l">
                        <a:lnSpc>
                          <a:spcPct val="100000"/>
                        </a:lnSpc>
                        <a:spcBef>
                          <a:spcPts val="0"/>
                        </a:spcBef>
                        <a:spcAft>
                          <a:spcPts val="0"/>
                        </a:spcAft>
                        <a:buNone/>
                      </a:pPr>
                      <a:r>
                        <a:rPr lang="en-US" sz="1400" b="1" i="0" u="none" strike="noStrike" noProof="0">
                          <a:solidFill>
                            <a:schemeClr val="accent1"/>
                          </a:solidFill>
                          <a:effectLst/>
                          <a:highlight>
                            <a:srgbClr val="FFFFFF"/>
                          </a:highlight>
                          <a:latin typeface="Georgia"/>
                        </a:rPr>
                        <a:t>1.9 The student will demonstrate comprehension of fictional texts.</a:t>
                      </a:r>
                    </a:p>
                    <a:p>
                      <a:pPr marL="228600" lvl="0" indent="-228600" algn="l">
                        <a:lnSpc>
                          <a:spcPct val="100000"/>
                        </a:lnSpc>
                        <a:spcBef>
                          <a:spcPts val="0"/>
                        </a:spcBef>
                        <a:spcAft>
                          <a:spcPts val="0"/>
                        </a:spcAft>
                        <a:buFont typeface="+mj-lt"/>
                        <a:buAutoNum type="alphaLcPeriod"/>
                      </a:pPr>
                      <a:r>
                        <a:rPr lang="en-US" sz="1200">
                          <a:highlight>
                            <a:srgbClr val="FFFFFF"/>
                          </a:highlight>
                          <a:latin typeface="+mj-lt"/>
                        </a:rPr>
                        <a:t>Preview the selection. </a:t>
                      </a:r>
                    </a:p>
                    <a:p>
                      <a:pPr marL="228600" lvl="0" indent="-228600" algn="l">
                        <a:lnSpc>
                          <a:spcPct val="100000"/>
                        </a:lnSpc>
                        <a:spcBef>
                          <a:spcPts val="0"/>
                        </a:spcBef>
                        <a:spcAft>
                          <a:spcPts val="0"/>
                        </a:spcAft>
                        <a:buFont typeface="+mj-lt"/>
                        <a:buAutoNum type="alphaLcPeriod"/>
                      </a:pPr>
                      <a:r>
                        <a:rPr lang="en-US" sz="1200">
                          <a:highlight>
                            <a:srgbClr val="FFFFFF"/>
                          </a:highlight>
                          <a:latin typeface="+mj-lt"/>
                        </a:rPr>
                        <a:t>Set a purpose for reading. </a:t>
                      </a:r>
                    </a:p>
                    <a:p>
                      <a:pPr marL="228600" lvl="0" indent="-228600" algn="l">
                        <a:lnSpc>
                          <a:spcPct val="100000"/>
                        </a:lnSpc>
                        <a:spcBef>
                          <a:spcPts val="0"/>
                        </a:spcBef>
                        <a:spcAft>
                          <a:spcPts val="0"/>
                        </a:spcAft>
                        <a:buFont typeface="+mj-lt"/>
                        <a:buAutoNum type="alphaLcPeriod"/>
                      </a:pPr>
                      <a:r>
                        <a:rPr lang="en-US" sz="1200">
                          <a:highlight>
                            <a:srgbClr val="FFFFFF"/>
                          </a:highlight>
                          <a:latin typeface="+mj-lt"/>
                        </a:rPr>
                        <a:t>Relate previous experiences to what is read. </a:t>
                      </a:r>
                    </a:p>
                    <a:p>
                      <a:pPr marL="228600" lvl="0" indent="-228600" algn="l">
                        <a:lnSpc>
                          <a:spcPct val="100000"/>
                        </a:lnSpc>
                        <a:spcBef>
                          <a:spcPts val="0"/>
                        </a:spcBef>
                        <a:spcAft>
                          <a:spcPts val="0"/>
                        </a:spcAft>
                        <a:buFont typeface="+mj-lt"/>
                        <a:buAutoNum type="alphaLcPeriod"/>
                      </a:pPr>
                      <a:r>
                        <a:rPr lang="en-US" sz="1200">
                          <a:highlight>
                            <a:srgbClr val="FFFFFF"/>
                          </a:highlight>
                          <a:latin typeface="+mj-lt"/>
                        </a:rPr>
                        <a:t>Make and confirm predictions. </a:t>
                      </a:r>
                    </a:p>
                    <a:p>
                      <a:pPr marL="228600" lvl="0" indent="-228600" algn="l">
                        <a:lnSpc>
                          <a:spcPct val="100000"/>
                        </a:lnSpc>
                        <a:spcBef>
                          <a:spcPts val="0"/>
                        </a:spcBef>
                        <a:spcAft>
                          <a:spcPts val="0"/>
                        </a:spcAft>
                        <a:buFont typeface="+mj-lt"/>
                        <a:buAutoNum type="alphaLcPeriod"/>
                      </a:pPr>
                      <a:r>
                        <a:rPr lang="en-US" sz="1200">
                          <a:highlight>
                            <a:srgbClr val="FFFFFF"/>
                          </a:highlight>
                          <a:latin typeface="+mj-lt"/>
                        </a:rPr>
                        <a:t>Ask and answer who, what, when, where, why, and how questions about what is read. </a:t>
                      </a:r>
                    </a:p>
                    <a:p>
                      <a:pPr marL="228600" lvl="0" indent="-228600" algn="l">
                        <a:lnSpc>
                          <a:spcPct val="100000"/>
                        </a:lnSpc>
                        <a:spcBef>
                          <a:spcPts val="0"/>
                        </a:spcBef>
                        <a:spcAft>
                          <a:spcPts val="0"/>
                        </a:spcAft>
                        <a:buFont typeface="+mj-lt"/>
                        <a:buAutoNum type="alphaLcPeriod"/>
                      </a:pPr>
                      <a:r>
                        <a:rPr lang="en-US" sz="1200">
                          <a:highlight>
                            <a:srgbClr val="FFFFFF"/>
                          </a:highlight>
                          <a:latin typeface="+mj-lt"/>
                        </a:rPr>
                        <a:t>Identify characters, setting, and important events. </a:t>
                      </a:r>
                    </a:p>
                    <a:p>
                      <a:pPr marL="228600" lvl="0" indent="-228600" algn="l">
                        <a:lnSpc>
                          <a:spcPct val="100000"/>
                        </a:lnSpc>
                        <a:spcBef>
                          <a:spcPts val="0"/>
                        </a:spcBef>
                        <a:spcAft>
                          <a:spcPts val="0"/>
                        </a:spcAft>
                        <a:buFont typeface="+mj-lt"/>
                        <a:buAutoNum type="alphaLcPeriod"/>
                      </a:pPr>
                      <a:r>
                        <a:rPr lang="en-US" sz="1200">
                          <a:highlight>
                            <a:srgbClr val="FFFFFF"/>
                          </a:highlight>
                          <a:latin typeface="+mj-lt"/>
                        </a:rPr>
                        <a:t>Retell stories and events, using beginning, middle, and end in a sequential order.  Identify theme.</a:t>
                      </a:r>
                    </a:p>
                    <a:p>
                      <a:pPr marL="228600" lvl="0" indent="-228600" algn="l">
                        <a:lnSpc>
                          <a:spcPct val="100000"/>
                        </a:lnSpc>
                        <a:spcBef>
                          <a:spcPts val="0"/>
                        </a:spcBef>
                        <a:spcAft>
                          <a:spcPts val="0"/>
                        </a:spcAft>
                        <a:buFont typeface="+mj-lt"/>
                        <a:buAutoNum type="alphaLcPeriod"/>
                      </a:pPr>
                      <a:r>
                        <a:rPr lang="en-US" sz="1200" b="0" i="0" u="none" strike="noStrike" noProof="0">
                          <a:solidFill>
                            <a:schemeClr val="tx1"/>
                          </a:solidFill>
                          <a:effectLst/>
                          <a:highlight>
                            <a:srgbClr val="FFFFFF"/>
                          </a:highlight>
                          <a:latin typeface="+mj-lt"/>
                        </a:rPr>
                        <a:t>Draw conclusions based on the text.</a:t>
                      </a:r>
                    </a:p>
                    <a:p>
                      <a:pPr lvl="0" algn="l">
                        <a:lnSpc>
                          <a:spcPct val="100000"/>
                        </a:lnSpc>
                        <a:spcBef>
                          <a:spcPts val="0"/>
                        </a:spcBef>
                        <a:spcAft>
                          <a:spcPts val="0"/>
                        </a:spcAft>
                        <a:buNone/>
                      </a:pPr>
                      <a:br>
                        <a:rPr lang="en-US" sz="1100" b="0" i="0" u="none" strike="noStrike" noProof="0">
                          <a:solidFill>
                            <a:srgbClr val="000000"/>
                          </a:solidFill>
                          <a:effectLst/>
                          <a:highlight>
                            <a:srgbClr val="FFFFFF"/>
                          </a:highlight>
                          <a:latin typeface="Times New Roman"/>
                        </a:rPr>
                      </a:br>
                      <a:endParaRPr lang="en-US" sz="1100" b="0" i="0" u="none" strike="noStrike" noProof="0">
                        <a:solidFill>
                          <a:srgbClr val="000000"/>
                        </a:solidFill>
                        <a:effectLst/>
                        <a:highlight>
                          <a:srgbClr val="FFFFFF"/>
                        </a:highlight>
                        <a:latin typeface="Times New Roman"/>
                      </a:endParaRPr>
                    </a:p>
                    <a:p>
                      <a:pPr marL="342900" lvl="0" indent="-342900" algn="l">
                        <a:lnSpc>
                          <a:spcPct val="100000"/>
                        </a:lnSpc>
                        <a:spcBef>
                          <a:spcPts val="0"/>
                        </a:spcBef>
                        <a:spcAft>
                          <a:spcPts val="0"/>
                        </a:spcAft>
                        <a:buClr>
                          <a:srgbClr val="003C71"/>
                        </a:buClr>
                        <a:buAutoNum type="alphaLcPeriod"/>
                      </a:pPr>
                      <a:endParaRPr lang="en-US" sz="1100" b="0" i="0" u="none" strike="noStrike" noProof="0">
                        <a:solidFill>
                          <a:srgbClr val="000000"/>
                        </a:solidFill>
                        <a:effectLst/>
                        <a:highlight>
                          <a:srgbClr val="FFFFFF"/>
                        </a:highlight>
                        <a:latin typeface="Times New Roman"/>
                      </a:endParaRPr>
                    </a:p>
                    <a:p>
                      <a:pPr lvl="0" algn="l">
                        <a:lnSpc>
                          <a:spcPct val="100000"/>
                        </a:lnSpc>
                        <a:spcBef>
                          <a:spcPts val="0"/>
                        </a:spcBef>
                        <a:spcAft>
                          <a:spcPts val="0"/>
                        </a:spcAft>
                        <a:buNone/>
                      </a:pPr>
                      <a:endParaRPr lang="en-US" sz="1400" b="1" i="0" u="none" strike="noStrike" noProof="0">
                        <a:solidFill>
                          <a:schemeClr val="accent1"/>
                        </a:solidFill>
                        <a:effectLst/>
                        <a:highlight>
                          <a:srgbClr val="FFFFFF"/>
                        </a:highlight>
                        <a:latin typeface="Times New Roman"/>
                      </a:endParaRPr>
                    </a:p>
                    <a:p>
                      <a:pPr lvl="0" indent="0" algn="l">
                        <a:lnSpc>
                          <a:spcPct val="100000"/>
                        </a:lnSpc>
                        <a:spcBef>
                          <a:spcPts val="0"/>
                        </a:spcBef>
                        <a:spcAft>
                          <a:spcPts val="0"/>
                        </a:spcAft>
                        <a:buClr>
                          <a:srgbClr val="003C71"/>
                        </a:buClr>
                        <a:buNone/>
                      </a:pPr>
                      <a:br>
                        <a:rPr lang="en-US" sz="1100" b="0" i="0" u="none" strike="noStrike" noProof="0">
                          <a:solidFill>
                            <a:srgbClr val="000000"/>
                          </a:solidFill>
                          <a:effectLst/>
                          <a:highlight>
                            <a:srgbClr val="FFFFFF"/>
                          </a:highlight>
                          <a:latin typeface="Times New Roman"/>
                        </a:rPr>
                      </a:br>
                      <a:endParaRPr lang="en-US" sz="1100" b="0" i="0" u="none" strike="noStrike" noProof="0">
                        <a:solidFill>
                          <a:srgbClr val="000000"/>
                        </a:solidFill>
                        <a:effectLst/>
                        <a:highlight>
                          <a:srgbClr val="FFFFFF"/>
                        </a:highlight>
                        <a:latin typeface="Times New Roman"/>
                      </a:endParaRPr>
                    </a:p>
                    <a:p>
                      <a:pPr marL="342900" lvl="0" indent="-342900" algn="l">
                        <a:lnSpc>
                          <a:spcPct val="100000"/>
                        </a:lnSpc>
                        <a:spcBef>
                          <a:spcPts val="0"/>
                        </a:spcBef>
                        <a:spcAft>
                          <a:spcPts val="0"/>
                        </a:spcAft>
                        <a:buClr>
                          <a:srgbClr val="003C71"/>
                        </a:buClr>
                        <a:buAutoNum type="alphaLcPeriod"/>
                      </a:pPr>
                      <a:endParaRPr lang="en-US" sz="1100" b="0" i="0" u="none" strike="noStrike" noProof="0">
                        <a:solidFill>
                          <a:srgbClr val="000000"/>
                        </a:solidFill>
                        <a:effectLst/>
                        <a:highlight>
                          <a:srgbClr val="FFFFFF"/>
                        </a:highlight>
                        <a:latin typeface="Times New Roman"/>
                      </a:endParaRPr>
                    </a:p>
                    <a:p>
                      <a:pPr lvl="0" algn="l">
                        <a:lnSpc>
                          <a:spcPct val="100000"/>
                        </a:lnSpc>
                        <a:spcBef>
                          <a:spcPts val="0"/>
                        </a:spcBef>
                        <a:spcAft>
                          <a:spcPts val="0"/>
                        </a:spcAft>
                        <a:buNone/>
                      </a:pPr>
                      <a:endParaRPr lang="en-US" sz="1400" b="1" i="0" u="none" strike="noStrike" noProof="0">
                        <a:solidFill>
                          <a:schemeClr val="accent1"/>
                        </a:solidFill>
                        <a:effectLst/>
                        <a:highlight>
                          <a:srgbClr val="FFFFFF"/>
                        </a:highlight>
                      </a:endParaRPr>
                    </a:p>
                    <a:p>
                      <a:pPr marL="0" lvl="0" indent="0">
                        <a:spcBef>
                          <a:spcPts val="0"/>
                        </a:spcBef>
                        <a:spcAft>
                          <a:spcPts val="0"/>
                        </a:spcAft>
                        <a:buClr>
                          <a:srgbClr val="003C71"/>
                        </a:buClr>
                        <a:buNone/>
                      </a:pPr>
                      <a:endParaRPr lang="en-US">
                        <a:solidFill>
                          <a:schemeClr val="accent1"/>
                        </a:solidFill>
                      </a:endParaRPr>
                    </a:p>
                    <a:p>
                      <a:pPr fontAlgn="t"/>
                      <a:br>
                        <a:rPr lang="en-US">
                          <a:effectLst/>
                          <a:highlight>
                            <a:srgbClr val="FFFFFF"/>
                          </a:highlight>
                        </a:rPr>
                      </a:br>
                      <a:endParaRPr lang="en-US">
                        <a:solidFill>
                          <a:schemeClr val="accent1"/>
                        </a:solidFill>
                        <a:effectLst/>
                        <a:highlight>
                          <a:srgbClr val="FFFFFF"/>
                        </a:highlight>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FFFFFF"/>
                    </a:solidFill>
                  </a:tcPr>
                </a:tc>
                <a:tc>
                  <a:txBody>
                    <a:bodyPr/>
                    <a:lstStyle/>
                    <a:p>
                      <a:pPr marL="0" lvl="0" indent="0" algn="l">
                        <a:lnSpc>
                          <a:spcPct val="100000"/>
                        </a:lnSpc>
                        <a:spcBef>
                          <a:spcPts val="0"/>
                        </a:spcBef>
                        <a:spcAft>
                          <a:spcPts val="0"/>
                        </a:spcAft>
                        <a:buNone/>
                      </a:pPr>
                      <a:r>
                        <a:rPr lang="en-US" sz="1400" b="1" i="0" u="none" strike="noStrike" noProof="0">
                          <a:solidFill>
                            <a:schemeClr val="accent1"/>
                          </a:solidFill>
                          <a:effectLst/>
                          <a:highlight>
                            <a:srgbClr val="FFFFFF"/>
                          </a:highlight>
                          <a:latin typeface="Georgia"/>
                        </a:rPr>
                        <a:t>1.RL.1- Key Ideas and Plot Details </a:t>
                      </a:r>
                      <a:endParaRPr lang="en-US">
                        <a:solidFill>
                          <a:schemeClr val="accent1"/>
                        </a:solidFill>
                        <a:latin typeface="Georgia"/>
                      </a:endParaRPr>
                    </a:p>
                    <a:p>
                      <a:pPr marL="228600" lvl="0" indent="-228600" algn="l">
                        <a:lnSpc>
                          <a:spcPct val="100000"/>
                        </a:lnSpc>
                        <a:spcBef>
                          <a:spcPts val="0"/>
                        </a:spcBef>
                        <a:spcAft>
                          <a:spcPts val="0"/>
                        </a:spcAft>
                        <a:buClr>
                          <a:srgbClr val="003C71"/>
                        </a:buClr>
                        <a:buFont typeface="+mj-lt"/>
                        <a:buAutoNum type="alphaUcPeriod"/>
                      </a:pPr>
                      <a:r>
                        <a:rPr lang="en-US" sz="1200">
                          <a:latin typeface="+mj-lt"/>
                        </a:rPr>
                        <a:t>Retell familiar stories sequentially and demonstrate an understanding of the story structure, the central message or lesson, and the details. </a:t>
                      </a:r>
                    </a:p>
                    <a:p>
                      <a:pPr marL="228600" lvl="0" indent="-228600" algn="l">
                        <a:lnSpc>
                          <a:spcPct val="100000"/>
                        </a:lnSpc>
                        <a:spcBef>
                          <a:spcPts val="0"/>
                        </a:spcBef>
                        <a:spcAft>
                          <a:spcPts val="0"/>
                        </a:spcAft>
                        <a:buClr>
                          <a:srgbClr val="003C71"/>
                        </a:buClr>
                        <a:buFont typeface="+mj-lt"/>
                        <a:buAutoNum type="alphaUcPeriod"/>
                      </a:pPr>
                      <a:r>
                        <a:rPr lang="en-US" sz="1200">
                          <a:latin typeface="+mj-lt"/>
                        </a:rPr>
                        <a:t>Identify the elements of a familiar story, including the characters, setting, and important events (e.g., conflict and resolution). </a:t>
                      </a:r>
                    </a:p>
                    <a:p>
                      <a:pPr marL="228600" lvl="0" indent="-228600" algn="l">
                        <a:lnSpc>
                          <a:spcPct val="100000"/>
                        </a:lnSpc>
                        <a:spcBef>
                          <a:spcPts val="0"/>
                        </a:spcBef>
                        <a:spcAft>
                          <a:spcPts val="0"/>
                        </a:spcAft>
                        <a:buClr>
                          <a:srgbClr val="003C71"/>
                        </a:buClr>
                        <a:buFont typeface="+mj-lt"/>
                        <a:buAutoNum type="alphaUcPeriod"/>
                      </a:pPr>
                      <a:r>
                        <a:rPr lang="en-US" sz="1200">
                          <a:latin typeface="+mj-lt"/>
                        </a:rPr>
                        <a:t>Ask and answer literal (who, what, when, where) or inferential (how, why) questions about what is read.</a:t>
                      </a:r>
                    </a:p>
                    <a:p>
                      <a:pPr marL="228600" lvl="0" indent="-228600" algn="l">
                        <a:lnSpc>
                          <a:spcPct val="100000"/>
                        </a:lnSpc>
                        <a:spcBef>
                          <a:spcPts val="0"/>
                        </a:spcBef>
                        <a:spcAft>
                          <a:spcPts val="0"/>
                        </a:spcAft>
                        <a:buClr>
                          <a:srgbClr val="003C71"/>
                        </a:buClr>
                        <a:buFont typeface="+mj-lt"/>
                        <a:buAutoNum type="alphaUcPeriod"/>
                      </a:pPr>
                      <a:r>
                        <a:rPr lang="en-US" sz="1200">
                          <a:latin typeface="+mj-lt"/>
                        </a:rPr>
                        <a:t>Generate predictions about story characters and events using the text.</a:t>
                      </a:r>
                    </a:p>
                    <a:p>
                      <a:pPr lvl="0" algn="l">
                        <a:lnSpc>
                          <a:spcPct val="100000"/>
                        </a:lnSpc>
                        <a:spcBef>
                          <a:spcPts val="0"/>
                        </a:spcBef>
                        <a:spcAft>
                          <a:spcPts val="0"/>
                        </a:spcAft>
                        <a:buClr>
                          <a:srgbClr val="003C71"/>
                        </a:buClr>
                        <a:buAutoNum type="alphaUcPeriod"/>
                      </a:pPr>
                      <a:endParaRPr lang="en-US"/>
                    </a:p>
                    <a:p>
                      <a:pPr lvl="0" algn="l">
                        <a:lnSpc>
                          <a:spcPct val="100000"/>
                        </a:lnSpc>
                        <a:spcBef>
                          <a:spcPts val="0"/>
                        </a:spcBef>
                        <a:spcAft>
                          <a:spcPts val="0"/>
                        </a:spcAft>
                        <a:buClr>
                          <a:srgbClr val="003C71"/>
                        </a:buClr>
                        <a:buAutoNum type="alphaUcPeriod"/>
                      </a:pPr>
                      <a:endParaRPr lang="en-US"/>
                    </a:p>
                    <a:p>
                      <a:pPr marL="285750" lvl="0" indent="-285750" algn="l">
                        <a:lnSpc>
                          <a:spcPct val="100000"/>
                        </a:lnSpc>
                        <a:spcBef>
                          <a:spcPts val="0"/>
                        </a:spcBef>
                        <a:spcAft>
                          <a:spcPts val="0"/>
                        </a:spcAft>
                        <a:buClr>
                          <a:srgbClr val="003C71"/>
                        </a:buClr>
                        <a:buAutoNum type="alphaUcPeriod"/>
                      </a:pPr>
                      <a:endParaRPr lang="en-US"/>
                    </a:p>
                    <a:p>
                      <a:pPr lvl="0" indent="0">
                        <a:spcBef>
                          <a:spcPts val="0"/>
                        </a:spcBef>
                        <a:spcAft>
                          <a:spcPts val="0"/>
                        </a:spcAft>
                        <a:buClr>
                          <a:srgbClr val="003C71"/>
                        </a:buClr>
                        <a:buNone/>
                      </a:pPr>
                      <a:endParaRPr lang="en-US">
                        <a:solidFill>
                          <a:schemeClr val="accent1"/>
                        </a:solidFill>
                      </a:endParaRPr>
                    </a:p>
                    <a:p>
                      <a:pPr marL="52070" indent="-287020" rtl="0" fontAlgn="t">
                        <a:spcBef>
                          <a:spcPts val="0"/>
                        </a:spcBef>
                        <a:spcAft>
                          <a:spcPts val="0"/>
                        </a:spcAft>
                      </a:pPr>
                      <a:br>
                        <a:rPr lang="en-US">
                          <a:solidFill>
                            <a:srgbClr val="003C71"/>
                          </a:solidFill>
                          <a:effectLst/>
                          <a:highlight>
                            <a:srgbClr val="FFFFFF"/>
                          </a:highlight>
                        </a:rPr>
                      </a:br>
                      <a:r>
                        <a:rPr lang="en-US" sz="1400" b="1">
                          <a:solidFill>
                            <a:schemeClr val="accent1"/>
                          </a:solidFill>
                          <a:effectLst/>
                          <a:highlight>
                            <a:srgbClr val="FFFFFF"/>
                          </a:highlight>
                          <a:latin typeface="Calibri"/>
                        </a:rPr>
                        <a:t> </a:t>
                      </a:r>
                      <a:endParaRPr lang="en-US">
                        <a:solidFill>
                          <a:schemeClr val="accent1"/>
                        </a:solidFill>
                        <a:effectLst/>
                        <a:highlight>
                          <a:srgbClr val="FFFFFF"/>
                        </a:highlight>
                        <a:latin typeface="Calibri"/>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814399256"/>
                  </a:ext>
                </a:extLst>
              </a:tr>
            </a:tbl>
          </a:graphicData>
        </a:graphic>
      </p:graphicFrame>
      <p:sp>
        <p:nvSpPr>
          <p:cNvPr id="11" name="TextBox 10">
            <a:extLst>
              <a:ext uri="{FF2B5EF4-FFF2-40B4-BE49-F238E27FC236}">
                <a16:creationId xmlns:a16="http://schemas.microsoft.com/office/drawing/2014/main" id="{A0670C76-E038-85D8-56F5-1AC265E63170}"/>
              </a:ext>
            </a:extLst>
          </p:cNvPr>
          <p:cNvSpPr txBox="1"/>
          <p:nvPr/>
        </p:nvSpPr>
        <p:spPr>
          <a:xfrm>
            <a:off x="348966" y="4078803"/>
            <a:ext cx="11456505" cy="2277547"/>
          </a:xfrm>
          <a:prstGeom prst="rect">
            <a:avLst/>
          </a:prstGeom>
          <a:solidFill>
            <a:schemeClr val="tx2"/>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bg1"/>
                </a:solidFill>
                <a:latin typeface="+mj-lt"/>
              </a:rPr>
              <a:t> </a:t>
            </a:r>
            <a:br>
              <a:rPr lang="en-US">
                <a:solidFill>
                  <a:schemeClr val="bg1"/>
                </a:solidFill>
                <a:latin typeface="+mj-lt"/>
              </a:rPr>
            </a:br>
            <a:r>
              <a:rPr lang="en-US" sz="1600" b="1" u="sng">
                <a:solidFill>
                  <a:schemeClr val="bg1"/>
                </a:solidFill>
                <a:latin typeface="+mj-lt"/>
                <a:ea typeface="+mn-lt"/>
                <a:cs typeface="+mn-lt"/>
              </a:rPr>
              <a:t>Revisions</a:t>
            </a:r>
            <a:r>
              <a:rPr lang="en-US" sz="1600" b="1">
                <a:solidFill>
                  <a:schemeClr val="bg1"/>
                </a:solidFill>
                <a:latin typeface="+mj-lt"/>
                <a:ea typeface="+mn-lt"/>
                <a:cs typeface="+mn-lt"/>
              </a:rPr>
              <a:t>:</a:t>
            </a:r>
          </a:p>
          <a:p>
            <a:pPr lvl="1">
              <a:buFont typeface="Arial"/>
              <a:buChar char="•"/>
            </a:pPr>
            <a:r>
              <a:rPr lang="en-US">
                <a:solidFill>
                  <a:schemeClr val="bg1"/>
                </a:solidFill>
                <a:latin typeface="+mj-lt"/>
              </a:rPr>
              <a:t>1.RL.1- Focuses on key ideas and plot details in literary texts. </a:t>
            </a:r>
          </a:p>
          <a:p>
            <a:pPr lvl="1">
              <a:buFont typeface="Arial"/>
              <a:buChar char="•"/>
            </a:pPr>
            <a:endParaRPr lang="en-US">
              <a:solidFill>
                <a:schemeClr val="bg1"/>
              </a:solidFill>
              <a:latin typeface="+mj-lt"/>
            </a:endParaRPr>
          </a:p>
          <a:p>
            <a:pPr lvl="1">
              <a:buFont typeface="Arial"/>
              <a:buChar char="•"/>
            </a:pPr>
            <a:r>
              <a:rPr lang="en-US">
                <a:solidFill>
                  <a:schemeClr val="bg1"/>
                </a:solidFill>
                <a:latin typeface="+mj-lt"/>
              </a:rPr>
              <a:t> 1.RL.1 A- Combines and addresses skills in 1.9g/h in the 2017 Standards.</a:t>
            </a:r>
          </a:p>
          <a:p>
            <a:pPr lvl="1">
              <a:buFont typeface="Arial"/>
              <a:buChar char="•"/>
            </a:pPr>
            <a:r>
              <a:rPr lang="en-US">
                <a:solidFill>
                  <a:schemeClr val="bg1"/>
                </a:solidFill>
                <a:latin typeface="+mj-lt"/>
              </a:rPr>
              <a:t> 1.RL.1 B- Addresses and adds specificity to skills in 1.9f in the 2017 Standards. </a:t>
            </a:r>
          </a:p>
          <a:p>
            <a:pPr lvl="1">
              <a:buFont typeface="Arial"/>
              <a:buChar char="•"/>
            </a:pPr>
            <a:r>
              <a:rPr lang="en-US">
                <a:solidFill>
                  <a:schemeClr val="bg1"/>
                </a:solidFill>
                <a:latin typeface="+mj-lt"/>
              </a:rPr>
              <a:t> 1.RL.1 C- Addresses and adds specificity to skills in 1.9e in the 2017 Standards. </a:t>
            </a:r>
          </a:p>
          <a:p>
            <a:pPr lvl="1">
              <a:buFont typeface="Arial"/>
              <a:buChar char="•"/>
            </a:pPr>
            <a:r>
              <a:rPr lang="en-US">
                <a:solidFill>
                  <a:schemeClr val="bg1"/>
                </a:solidFill>
                <a:latin typeface="+mj-lt"/>
              </a:rPr>
              <a:t> 1.RL.1 D- Addresses and adds specificity to skills in 1.9d .</a:t>
            </a:r>
          </a:p>
        </p:txBody>
      </p:sp>
      <p:pic>
        <p:nvPicPr>
          <p:cNvPr id="12" name="Audio 11">
            <a:extLst>
              <a:ext uri="{FF2B5EF4-FFF2-40B4-BE49-F238E27FC236}">
                <a16:creationId xmlns:a16="http://schemas.microsoft.com/office/drawing/2014/main" id="{D38C5247-F9E4-3B3B-3582-1EE1924016B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907665471"/>
      </p:ext>
    </p:extLst>
  </p:cSld>
  <p:clrMapOvr>
    <a:masterClrMapping/>
  </p:clrMapOvr>
  <mc:AlternateContent xmlns:mc="http://schemas.openxmlformats.org/markup-compatibility/2006" xmlns:p14="http://schemas.microsoft.com/office/powerpoint/2010/main">
    <mc:Choice Requires="p14">
      <p:transition spd="slow" p14:dur="2000" advTm="45994"/>
    </mc:Choice>
    <mc:Fallback xmlns="">
      <p:transition spd="slow" advTm="459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C1D20A-DD95-B136-7A0B-2D955011D416}"/>
              </a:ext>
            </a:extLst>
          </p:cNvPr>
          <p:cNvSpPr>
            <a:spLocks noGrp="1"/>
          </p:cNvSpPr>
          <p:nvPr>
            <p:ph type="sldNum" sz="quarter" idx="12"/>
          </p:nvPr>
        </p:nvSpPr>
        <p:spPr/>
        <p:txBody>
          <a:bodyPr/>
          <a:lstStyle/>
          <a:p>
            <a:fld id="{B2102BAA-C61A-4A39-BDF1-4340D572B82C}" type="slidenum">
              <a:rPr lang="en-US" smtClean="0"/>
              <a:t>21</a:t>
            </a:fld>
            <a:endParaRPr lang="en-US"/>
          </a:p>
        </p:txBody>
      </p:sp>
      <p:graphicFrame>
        <p:nvGraphicFramePr>
          <p:cNvPr id="10" name="Table 9">
            <a:extLst>
              <a:ext uri="{FF2B5EF4-FFF2-40B4-BE49-F238E27FC236}">
                <a16:creationId xmlns:a16="http://schemas.microsoft.com/office/drawing/2014/main" id="{BDFF1672-FEF2-00AD-7154-75D43FF1341E}"/>
              </a:ext>
            </a:extLst>
          </p:cNvPr>
          <p:cNvGraphicFramePr>
            <a:graphicFrameLocks noGrp="1"/>
          </p:cNvGraphicFramePr>
          <p:nvPr>
            <p:extLst>
              <p:ext uri="{D42A27DB-BD31-4B8C-83A1-F6EECF244321}">
                <p14:modId xmlns:p14="http://schemas.microsoft.com/office/powerpoint/2010/main" val="3188328732"/>
              </p:ext>
            </p:extLst>
          </p:nvPr>
        </p:nvGraphicFramePr>
        <p:xfrm>
          <a:off x="353391" y="265043"/>
          <a:ext cx="11452080" cy="6126480"/>
        </p:xfrm>
        <a:graphic>
          <a:graphicData uri="http://schemas.openxmlformats.org/drawingml/2006/table">
            <a:tbl>
              <a:tblPr bandRow="1">
                <a:tableStyleId>{5C22544A-7EE6-4342-B048-85BDC9FD1C3A}</a:tableStyleId>
              </a:tblPr>
              <a:tblGrid>
                <a:gridCol w="5726040">
                  <a:extLst>
                    <a:ext uri="{9D8B030D-6E8A-4147-A177-3AD203B41FA5}">
                      <a16:colId xmlns:a16="http://schemas.microsoft.com/office/drawing/2014/main" val="160029111"/>
                    </a:ext>
                  </a:extLst>
                </a:gridCol>
                <a:gridCol w="5726040">
                  <a:extLst>
                    <a:ext uri="{9D8B030D-6E8A-4147-A177-3AD203B41FA5}">
                      <a16:colId xmlns:a16="http://schemas.microsoft.com/office/drawing/2014/main" val="1856314664"/>
                    </a:ext>
                  </a:extLst>
                </a:gridCol>
              </a:tblGrid>
              <a:tr h="361950">
                <a:tc>
                  <a:txBody>
                    <a:bodyPr/>
                    <a:lstStyle/>
                    <a:p>
                      <a:pPr algn="ctr" rtl="0" fontAlgn="t">
                        <a:spcBef>
                          <a:spcPts val="0"/>
                        </a:spcBef>
                        <a:spcAft>
                          <a:spcPts val="0"/>
                        </a:spcAft>
                      </a:pPr>
                      <a:r>
                        <a:rPr lang="en-US" sz="2000" b="1">
                          <a:effectLst/>
                          <a:highlight>
                            <a:srgbClr val="D8D8D8"/>
                          </a:highlight>
                          <a:latin typeface="Georgia"/>
                        </a:rPr>
                        <a:t>2017 SOL</a:t>
                      </a:r>
                      <a:endParaRPr lang="en-US">
                        <a:effectLst/>
                        <a:highlight>
                          <a:srgbClr val="D8D8D8"/>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tc>
                  <a:txBody>
                    <a:bodyPr/>
                    <a:lstStyle/>
                    <a:p>
                      <a:pPr algn="ctr" rtl="0" fontAlgn="t">
                        <a:spcBef>
                          <a:spcPts val="0"/>
                        </a:spcBef>
                        <a:spcAft>
                          <a:spcPts val="0"/>
                        </a:spcAft>
                      </a:pPr>
                      <a:r>
                        <a:rPr lang="en-US" sz="2000" b="1">
                          <a:effectLst/>
                          <a:highlight>
                            <a:srgbClr val="D8D8D8"/>
                          </a:highlight>
                          <a:latin typeface="Georgia"/>
                        </a:rPr>
                        <a:t>2024 SOL</a:t>
                      </a:r>
                      <a:endParaRPr lang="en-US">
                        <a:effectLst/>
                        <a:highlight>
                          <a:srgbClr val="D8D8D8"/>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extLst>
                  <a:ext uri="{0D108BD9-81ED-4DB2-BD59-A6C34878D82A}">
                    <a16:rowId xmlns:a16="http://schemas.microsoft.com/office/drawing/2014/main" val="767866329"/>
                  </a:ext>
                </a:extLst>
              </a:tr>
              <a:tr h="2686050">
                <a:tc>
                  <a:txBody>
                    <a:bodyPr/>
                    <a:lstStyle/>
                    <a:p>
                      <a:pPr lvl="0" algn="l">
                        <a:lnSpc>
                          <a:spcPct val="100000"/>
                        </a:lnSpc>
                        <a:spcBef>
                          <a:spcPts val="0"/>
                        </a:spcBef>
                        <a:spcAft>
                          <a:spcPts val="0"/>
                        </a:spcAft>
                        <a:buNone/>
                      </a:pPr>
                      <a:r>
                        <a:rPr lang="en-US" sz="1400" b="1" i="0" u="none" strike="noStrike" noProof="0">
                          <a:solidFill>
                            <a:schemeClr val="accent1"/>
                          </a:solidFill>
                          <a:effectLst/>
                          <a:highlight>
                            <a:srgbClr val="FFFFFF"/>
                          </a:highlight>
                          <a:latin typeface="Georgia"/>
                        </a:rPr>
                        <a:t>1.9 The student will demonstrate comprehension of fictional texts.</a:t>
                      </a:r>
                    </a:p>
                    <a:p>
                      <a:pPr marL="228600" lvl="0" indent="-228600" algn="l">
                        <a:lnSpc>
                          <a:spcPct val="100000"/>
                        </a:lnSpc>
                        <a:spcBef>
                          <a:spcPts val="0"/>
                        </a:spcBef>
                        <a:spcAft>
                          <a:spcPts val="0"/>
                        </a:spcAft>
                        <a:buFont typeface="+mj-lt"/>
                        <a:buAutoNum type="alphaLcPeriod"/>
                      </a:pPr>
                      <a:r>
                        <a:rPr lang="en-US" sz="1200" kern="1200">
                          <a:solidFill>
                            <a:schemeClr val="dk1"/>
                          </a:solidFill>
                          <a:highlight>
                            <a:srgbClr val="FFFFFF"/>
                          </a:highlight>
                          <a:latin typeface="+mj-lt"/>
                          <a:ea typeface="+mn-ea"/>
                          <a:cs typeface="+mn-cs"/>
                        </a:rPr>
                        <a:t>Preview the selection. </a:t>
                      </a:r>
                    </a:p>
                    <a:p>
                      <a:pPr marL="228600" lvl="0" indent="-228600" algn="l">
                        <a:lnSpc>
                          <a:spcPct val="100000"/>
                        </a:lnSpc>
                        <a:spcBef>
                          <a:spcPts val="0"/>
                        </a:spcBef>
                        <a:spcAft>
                          <a:spcPts val="0"/>
                        </a:spcAft>
                        <a:buFont typeface="+mj-lt"/>
                        <a:buAutoNum type="alphaLcPeriod"/>
                      </a:pPr>
                      <a:r>
                        <a:rPr lang="en-US" sz="1200" kern="1200">
                          <a:solidFill>
                            <a:schemeClr val="dk1"/>
                          </a:solidFill>
                          <a:highlight>
                            <a:srgbClr val="FFFFFF"/>
                          </a:highlight>
                          <a:latin typeface="+mj-lt"/>
                          <a:ea typeface="+mn-ea"/>
                          <a:cs typeface="+mn-cs"/>
                        </a:rPr>
                        <a:t>Set a purpose for reading. </a:t>
                      </a:r>
                    </a:p>
                    <a:p>
                      <a:pPr marL="228600" lvl="0" indent="-228600" algn="l">
                        <a:lnSpc>
                          <a:spcPct val="100000"/>
                        </a:lnSpc>
                        <a:spcBef>
                          <a:spcPts val="0"/>
                        </a:spcBef>
                        <a:spcAft>
                          <a:spcPts val="0"/>
                        </a:spcAft>
                        <a:buFont typeface="+mj-lt"/>
                        <a:buAutoNum type="alphaLcPeriod"/>
                      </a:pPr>
                      <a:r>
                        <a:rPr lang="en-US" sz="1200" kern="1200">
                          <a:solidFill>
                            <a:schemeClr val="dk1"/>
                          </a:solidFill>
                          <a:highlight>
                            <a:srgbClr val="FFFFFF"/>
                          </a:highlight>
                          <a:latin typeface="+mj-lt"/>
                          <a:ea typeface="+mn-ea"/>
                          <a:cs typeface="+mn-cs"/>
                        </a:rPr>
                        <a:t>Relate previous experiences to what is read. </a:t>
                      </a:r>
                    </a:p>
                    <a:p>
                      <a:pPr marL="228600" lvl="0" indent="-228600" algn="l">
                        <a:lnSpc>
                          <a:spcPct val="100000"/>
                        </a:lnSpc>
                        <a:spcBef>
                          <a:spcPts val="0"/>
                        </a:spcBef>
                        <a:spcAft>
                          <a:spcPts val="0"/>
                        </a:spcAft>
                        <a:buFont typeface="+mj-lt"/>
                        <a:buAutoNum type="alphaLcPeriod"/>
                      </a:pPr>
                      <a:r>
                        <a:rPr lang="en-US" sz="1200" kern="1200">
                          <a:solidFill>
                            <a:schemeClr val="dk1"/>
                          </a:solidFill>
                          <a:highlight>
                            <a:srgbClr val="FFFFFF"/>
                          </a:highlight>
                          <a:latin typeface="+mj-lt"/>
                          <a:ea typeface="+mn-ea"/>
                          <a:cs typeface="+mn-cs"/>
                        </a:rPr>
                        <a:t>Make and confirm predictions. </a:t>
                      </a:r>
                    </a:p>
                    <a:p>
                      <a:pPr marL="228600" lvl="0" indent="-228600" algn="l">
                        <a:lnSpc>
                          <a:spcPct val="100000"/>
                        </a:lnSpc>
                        <a:spcBef>
                          <a:spcPts val="0"/>
                        </a:spcBef>
                        <a:spcAft>
                          <a:spcPts val="0"/>
                        </a:spcAft>
                        <a:buFont typeface="+mj-lt"/>
                        <a:buAutoNum type="alphaLcPeriod"/>
                      </a:pPr>
                      <a:r>
                        <a:rPr lang="en-US" sz="1200" kern="1200">
                          <a:solidFill>
                            <a:schemeClr val="dk1"/>
                          </a:solidFill>
                          <a:highlight>
                            <a:srgbClr val="FFFFFF"/>
                          </a:highlight>
                          <a:latin typeface="+mj-lt"/>
                          <a:ea typeface="+mn-ea"/>
                          <a:cs typeface="+mn-cs"/>
                        </a:rPr>
                        <a:t>Ask and answer who, what, when, where, why, and how questions about what is read. </a:t>
                      </a:r>
                    </a:p>
                    <a:p>
                      <a:pPr marL="228600" lvl="0" indent="-228600" algn="l">
                        <a:lnSpc>
                          <a:spcPct val="100000"/>
                        </a:lnSpc>
                        <a:spcBef>
                          <a:spcPts val="0"/>
                        </a:spcBef>
                        <a:spcAft>
                          <a:spcPts val="0"/>
                        </a:spcAft>
                        <a:buFont typeface="+mj-lt"/>
                        <a:buAutoNum type="alphaLcPeriod"/>
                      </a:pPr>
                      <a:r>
                        <a:rPr lang="en-US" sz="1200" kern="1200">
                          <a:solidFill>
                            <a:schemeClr val="dk1"/>
                          </a:solidFill>
                          <a:highlight>
                            <a:srgbClr val="FFFFFF"/>
                          </a:highlight>
                          <a:latin typeface="+mj-lt"/>
                          <a:ea typeface="+mn-ea"/>
                          <a:cs typeface="+mn-cs"/>
                        </a:rPr>
                        <a:t>Identify characters, setting, and important events. </a:t>
                      </a:r>
                    </a:p>
                    <a:p>
                      <a:pPr marL="228600" lvl="0" indent="-228600" algn="l">
                        <a:lnSpc>
                          <a:spcPct val="100000"/>
                        </a:lnSpc>
                        <a:spcBef>
                          <a:spcPts val="0"/>
                        </a:spcBef>
                        <a:spcAft>
                          <a:spcPts val="0"/>
                        </a:spcAft>
                        <a:buFont typeface="+mj-lt"/>
                        <a:buAutoNum type="alphaLcPeriod"/>
                      </a:pPr>
                      <a:r>
                        <a:rPr lang="en-US" sz="1200" kern="1200">
                          <a:solidFill>
                            <a:schemeClr val="dk1"/>
                          </a:solidFill>
                          <a:highlight>
                            <a:srgbClr val="FFFFFF"/>
                          </a:highlight>
                          <a:latin typeface="+mj-lt"/>
                          <a:ea typeface="+mn-ea"/>
                          <a:cs typeface="+mn-cs"/>
                        </a:rPr>
                        <a:t>Retell stories and events, using beginning, middle, and end in a sequential order.  Identify theme.</a:t>
                      </a:r>
                    </a:p>
                    <a:p>
                      <a:pPr marL="228600" lvl="0" indent="-228600" algn="l">
                        <a:lnSpc>
                          <a:spcPct val="100000"/>
                        </a:lnSpc>
                        <a:spcBef>
                          <a:spcPts val="0"/>
                        </a:spcBef>
                        <a:spcAft>
                          <a:spcPts val="0"/>
                        </a:spcAft>
                        <a:buFont typeface="+mj-lt"/>
                        <a:buAutoNum type="alphaLcPeriod"/>
                      </a:pPr>
                      <a:r>
                        <a:rPr lang="en-US" sz="1200" b="0" i="0" u="none" strike="noStrike" kern="1200" noProof="0">
                          <a:solidFill>
                            <a:schemeClr val="tx1"/>
                          </a:solidFill>
                          <a:effectLst/>
                          <a:highlight>
                            <a:srgbClr val="FFFFFF"/>
                          </a:highlight>
                          <a:latin typeface="+mj-lt"/>
                          <a:ea typeface="+mn-ea"/>
                          <a:cs typeface="+mn-cs"/>
                        </a:rPr>
                        <a:t>Draw conclusions based on the text.</a:t>
                      </a:r>
                    </a:p>
                    <a:p>
                      <a:pPr lvl="0" algn="l">
                        <a:lnSpc>
                          <a:spcPct val="100000"/>
                        </a:lnSpc>
                        <a:spcBef>
                          <a:spcPts val="0"/>
                        </a:spcBef>
                        <a:spcAft>
                          <a:spcPts val="0"/>
                        </a:spcAft>
                        <a:buNone/>
                      </a:pPr>
                      <a:br>
                        <a:rPr lang="en-US" sz="1100" b="0" i="0" u="none" strike="noStrike" noProof="0">
                          <a:solidFill>
                            <a:srgbClr val="000000"/>
                          </a:solidFill>
                          <a:effectLst/>
                          <a:highlight>
                            <a:srgbClr val="FFFFFF"/>
                          </a:highlight>
                          <a:latin typeface="Times New Roman"/>
                        </a:rPr>
                      </a:br>
                      <a:r>
                        <a:rPr lang="en-US" sz="1400" b="1" i="0" u="none" strike="noStrike" noProof="0">
                          <a:solidFill>
                            <a:schemeClr val="tx1"/>
                          </a:solidFill>
                          <a:effectLst/>
                          <a:highlight>
                            <a:srgbClr val="FFFFFF"/>
                          </a:highlight>
                          <a:latin typeface="Times New Roman"/>
                        </a:rPr>
                        <a:t>3.5 The student will read and demonstrate comprehension of fictional texts, literary nonfiction, and poetry.</a:t>
                      </a:r>
                    </a:p>
                    <a:p>
                      <a:pPr lvl="0" algn="l">
                        <a:lnSpc>
                          <a:spcPct val="100000"/>
                        </a:lnSpc>
                        <a:spcBef>
                          <a:spcPts val="0"/>
                        </a:spcBef>
                        <a:spcAft>
                          <a:spcPts val="0"/>
                        </a:spcAft>
                        <a:buNone/>
                      </a:pPr>
                      <a:r>
                        <a:rPr lang="en-US" sz="1200" b="0" i="0" u="none" strike="noStrike" noProof="0">
                          <a:solidFill>
                            <a:schemeClr val="tx1"/>
                          </a:solidFill>
                          <a:effectLst/>
                          <a:highlight>
                            <a:srgbClr val="FFFFFF"/>
                          </a:highlight>
                          <a:latin typeface="Times New Roman"/>
                        </a:rPr>
                        <a:t>b) Make connections between reading selections.</a:t>
                      </a:r>
                    </a:p>
                    <a:p>
                      <a:pPr lvl="0" algn="l">
                        <a:lnSpc>
                          <a:spcPct val="100000"/>
                        </a:lnSpc>
                        <a:spcBef>
                          <a:spcPts val="0"/>
                        </a:spcBef>
                        <a:spcAft>
                          <a:spcPts val="0"/>
                        </a:spcAft>
                        <a:buNone/>
                      </a:pPr>
                      <a:r>
                        <a:rPr lang="en-US" sz="1200" b="0" i="0" u="none" strike="noStrike" noProof="0">
                          <a:solidFill>
                            <a:schemeClr val="tx1"/>
                          </a:solidFill>
                          <a:effectLst/>
                          <a:highlight>
                            <a:srgbClr val="FFFFFF"/>
                          </a:highlight>
                          <a:latin typeface="Times New Roman"/>
                        </a:rPr>
                        <a:t>d) Compare and contrast settings, characters, and plot events.</a:t>
                      </a:r>
                      <a:endParaRPr lang="en-US" sz="1200" b="0" i="0" u="none" strike="noStrike" noProof="0">
                        <a:solidFill>
                          <a:schemeClr val="tx1"/>
                        </a:solidFill>
                        <a:effectLst/>
                        <a:highlight>
                          <a:srgbClr val="FFFFFF"/>
                        </a:highlight>
                        <a:latin typeface="Georgia"/>
                      </a:endParaRPr>
                    </a:p>
                    <a:p>
                      <a:pPr marL="342900" lvl="0" indent="-342900" algn="l">
                        <a:lnSpc>
                          <a:spcPct val="100000"/>
                        </a:lnSpc>
                        <a:spcBef>
                          <a:spcPts val="0"/>
                        </a:spcBef>
                        <a:spcAft>
                          <a:spcPts val="0"/>
                        </a:spcAft>
                        <a:buClr>
                          <a:srgbClr val="003C71"/>
                        </a:buClr>
                        <a:buAutoNum type="alphaLcPeriod"/>
                      </a:pPr>
                      <a:endParaRPr lang="en-US" sz="1100" b="0" i="0" u="none" strike="noStrike" noProof="0">
                        <a:solidFill>
                          <a:srgbClr val="000000"/>
                        </a:solidFill>
                        <a:effectLst/>
                        <a:highlight>
                          <a:srgbClr val="FFFFFF"/>
                        </a:highlight>
                        <a:latin typeface="Georgia"/>
                      </a:endParaRPr>
                    </a:p>
                    <a:p>
                      <a:pPr lvl="0" algn="l">
                        <a:lnSpc>
                          <a:spcPct val="100000"/>
                        </a:lnSpc>
                        <a:spcBef>
                          <a:spcPts val="0"/>
                        </a:spcBef>
                        <a:spcAft>
                          <a:spcPts val="0"/>
                        </a:spcAft>
                        <a:buNone/>
                      </a:pPr>
                      <a:br>
                        <a:rPr lang="en-US" sz="1100" b="0" i="0" u="none" strike="noStrike" noProof="0">
                          <a:solidFill>
                            <a:srgbClr val="000000"/>
                          </a:solidFill>
                          <a:effectLst/>
                          <a:highlight>
                            <a:srgbClr val="FFFFFF"/>
                          </a:highlight>
                          <a:latin typeface="Times New Roman"/>
                        </a:rPr>
                      </a:br>
                      <a:endParaRPr lang="en-US" sz="1100" b="0" i="0" u="none" strike="noStrike" noProof="0">
                        <a:solidFill>
                          <a:srgbClr val="000000"/>
                        </a:solidFill>
                        <a:effectLst/>
                        <a:highlight>
                          <a:srgbClr val="FFFFFF"/>
                        </a:highlight>
                        <a:latin typeface="Georgia"/>
                      </a:endParaRPr>
                    </a:p>
                    <a:p>
                      <a:pPr marL="342900" lvl="0" indent="-342900" algn="l">
                        <a:lnSpc>
                          <a:spcPct val="100000"/>
                        </a:lnSpc>
                        <a:spcBef>
                          <a:spcPts val="0"/>
                        </a:spcBef>
                        <a:spcAft>
                          <a:spcPts val="0"/>
                        </a:spcAft>
                        <a:buClr>
                          <a:srgbClr val="003C71"/>
                        </a:buClr>
                        <a:buAutoNum type="alphaLcPeriod"/>
                      </a:pPr>
                      <a:endParaRPr lang="en-US" sz="1100" b="0" i="0" u="none" strike="noStrike" noProof="0">
                        <a:solidFill>
                          <a:srgbClr val="000000"/>
                        </a:solidFill>
                        <a:effectLst/>
                        <a:highlight>
                          <a:srgbClr val="FFFFFF"/>
                        </a:highlight>
                        <a:latin typeface="Georgia"/>
                      </a:endParaRPr>
                    </a:p>
                    <a:p>
                      <a:pPr lvl="0" algn="l">
                        <a:lnSpc>
                          <a:spcPct val="100000"/>
                        </a:lnSpc>
                        <a:spcBef>
                          <a:spcPts val="0"/>
                        </a:spcBef>
                        <a:spcAft>
                          <a:spcPts val="0"/>
                        </a:spcAft>
                        <a:buNone/>
                      </a:pPr>
                      <a:endParaRPr lang="en-US" sz="1400" b="1" i="0" u="none" strike="noStrike" noProof="0">
                        <a:solidFill>
                          <a:schemeClr val="accent1"/>
                        </a:solidFill>
                        <a:effectLst/>
                        <a:highlight>
                          <a:srgbClr val="FFFFFF"/>
                        </a:highlight>
                        <a:latin typeface="Georgia"/>
                      </a:endParaRPr>
                    </a:p>
                    <a:p>
                      <a:pPr lvl="0" indent="0" algn="l">
                        <a:lnSpc>
                          <a:spcPct val="100000"/>
                        </a:lnSpc>
                        <a:spcBef>
                          <a:spcPts val="0"/>
                        </a:spcBef>
                        <a:spcAft>
                          <a:spcPts val="0"/>
                        </a:spcAft>
                        <a:buClr>
                          <a:srgbClr val="003C71"/>
                        </a:buClr>
                        <a:buNone/>
                      </a:pPr>
                      <a:br>
                        <a:rPr lang="en-US" sz="1100" b="0" i="0" u="none" strike="noStrike" noProof="0">
                          <a:solidFill>
                            <a:srgbClr val="000000"/>
                          </a:solidFill>
                          <a:effectLst/>
                          <a:highlight>
                            <a:srgbClr val="FFFFFF"/>
                          </a:highlight>
                          <a:latin typeface="Times New Roman"/>
                        </a:rPr>
                      </a:br>
                      <a:endParaRPr lang="en-US" sz="1100" b="0" i="0" u="none" strike="noStrike" noProof="0">
                        <a:solidFill>
                          <a:srgbClr val="000000"/>
                        </a:solidFill>
                        <a:effectLst/>
                        <a:highlight>
                          <a:srgbClr val="FFFFFF"/>
                        </a:highlight>
                        <a:latin typeface="Georgia"/>
                      </a:endParaRPr>
                    </a:p>
                    <a:p>
                      <a:pPr marL="342900" lvl="0" indent="-342900" algn="l">
                        <a:lnSpc>
                          <a:spcPct val="100000"/>
                        </a:lnSpc>
                        <a:spcBef>
                          <a:spcPts val="0"/>
                        </a:spcBef>
                        <a:spcAft>
                          <a:spcPts val="0"/>
                        </a:spcAft>
                        <a:buClr>
                          <a:srgbClr val="003C71"/>
                        </a:buClr>
                        <a:buAutoNum type="alphaLcPeriod"/>
                      </a:pPr>
                      <a:endParaRPr lang="en-US" sz="1100" b="0" i="0" u="none" strike="noStrike" noProof="0">
                        <a:solidFill>
                          <a:srgbClr val="000000"/>
                        </a:solidFill>
                        <a:effectLst/>
                        <a:highlight>
                          <a:srgbClr val="FFFFFF"/>
                        </a:highlight>
                        <a:latin typeface="Georgia"/>
                      </a:endParaRPr>
                    </a:p>
                    <a:p>
                      <a:pPr lvl="0" algn="l">
                        <a:lnSpc>
                          <a:spcPct val="100000"/>
                        </a:lnSpc>
                        <a:spcBef>
                          <a:spcPts val="0"/>
                        </a:spcBef>
                        <a:spcAft>
                          <a:spcPts val="0"/>
                        </a:spcAft>
                        <a:buNone/>
                      </a:pPr>
                      <a:endParaRPr lang="en-US" sz="1400" b="1" i="0" u="none" strike="noStrike" noProof="0">
                        <a:solidFill>
                          <a:schemeClr val="accent1"/>
                        </a:solidFill>
                        <a:effectLst/>
                        <a:highlight>
                          <a:srgbClr val="FFFFFF"/>
                        </a:highlight>
                        <a:latin typeface="Georgia"/>
                      </a:endParaRPr>
                    </a:p>
                    <a:p>
                      <a:pPr marL="0" lvl="0" indent="0">
                        <a:spcBef>
                          <a:spcPts val="0"/>
                        </a:spcBef>
                        <a:spcAft>
                          <a:spcPts val="0"/>
                        </a:spcAft>
                        <a:buClr>
                          <a:srgbClr val="003C71"/>
                        </a:buClr>
                        <a:buNone/>
                      </a:pPr>
                      <a:endParaRPr lang="en-US">
                        <a:solidFill>
                          <a:schemeClr val="accent1"/>
                        </a:solidFill>
                        <a:latin typeface="Georgia"/>
                      </a:endParaRPr>
                    </a:p>
                    <a:p>
                      <a:pPr fontAlgn="t"/>
                      <a:br>
                        <a:rPr lang="en-US">
                          <a:effectLst/>
                          <a:highlight>
                            <a:srgbClr val="FFFFFF"/>
                          </a:highlight>
                        </a:rPr>
                      </a:br>
                      <a:endParaRPr lang="en-US">
                        <a:solidFill>
                          <a:schemeClr val="accent1"/>
                        </a:solidFill>
                        <a:effectLst/>
                        <a:highlight>
                          <a:srgbClr val="FFFFFF"/>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FFFFFF"/>
                    </a:solidFill>
                  </a:tcPr>
                </a:tc>
                <a:tc>
                  <a:txBody>
                    <a:bodyPr/>
                    <a:lstStyle/>
                    <a:p>
                      <a:pPr marL="0" lvl="0" indent="0" algn="l">
                        <a:lnSpc>
                          <a:spcPct val="100000"/>
                        </a:lnSpc>
                        <a:spcBef>
                          <a:spcPts val="0"/>
                        </a:spcBef>
                        <a:spcAft>
                          <a:spcPts val="0"/>
                        </a:spcAft>
                        <a:buNone/>
                      </a:pPr>
                      <a:r>
                        <a:rPr lang="en-US" sz="1400" b="1" i="0" u="none" strike="noStrike" noProof="0">
                          <a:solidFill>
                            <a:schemeClr val="accent1"/>
                          </a:solidFill>
                          <a:effectLst/>
                          <a:highlight>
                            <a:srgbClr val="FFFFFF"/>
                          </a:highlight>
                          <a:latin typeface="Georgia"/>
                        </a:rPr>
                        <a:t>1.RL.3- Integration of Concepts</a:t>
                      </a:r>
                      <a:endParaRPr lang="en-US">
                        <a:solidFill>
                          <a:schemeClr val="accent1"/>
                        </a:solidFill>
                        <a:latin typeface="Georgia"/>
                      </a:endParaRPr>
                    </a:p>
                    <a:p>
                      <a:pPr marL="285750" lvl="0" indent="-285750" algn="l">
                        <a:lnSpc>
                          <a:spcPct val="100000"/>
                        </a:lnSpc>
                        <a:spcBef>
                          <a:spcPts val="0"/>
                        </a:spcBef>
                        <a:spcAft>
                          <a:spcPts val="0"/>
                        </a:spcAft>
                        <a:buFont typeface="+mj-lt"/>
                        <a:buAutoNum type="alphaUcPeriod"/>
                      </a:pPr>
                      <a:r>
                        <a:rPr lang="en-US" sz="1200">
                          <a:highlight>
                            <a:srgbClr val="FFFFFF"/>
                          </a:highlight>
                          <a:latin typeface="+mj-lt"/>
                        </a:rPr>
                        <a:t>Set a purpose for reading by providing a guiding question, activating prior (experience) and background (content) knowledge. </a:t>
                      </a:r>
                    </a:p>
                    <a:p>
                      <a:pPr marL="285750" lvl="0" indent="-285750" algn="l">
                        <a:lnSpc>
                          <a:spcPct val="100000"/>
                        </a:lnSpc>
                        <a:spcBef>
                          <a:spcPts val="0"/>
                        </a:spcBef>
                        <a:spcAft>
                          <a:spcPts val="0"/>
                        </a:spcAft>
                        <a:buFont typeface="+mj-lt"/>
                        <a:buAutoNum type="alphaUcPeriod"/>
                      </a:pPr>
                      <a:r>
                        <a:rPr lang="en-US" sz="1200">
                          <a:highlight>
                            <a:srgbClr val="FFFFFF"/>
                          </a:highlight>
                          <a:latin typeface="+mj-lt"/>
                        </a:rPr>
                        <a:t>Make connections between characters, settings, and major events in stories heard, using key details. </a:t>
                      </a:r>
                    </a:p>
                    <a:p>
                      <a:pPr marL="285750" lvl="0" indent="-285750" algn="l">
                        <a:lnSpc>
                          <a:spcPct val="100000"/>
                        </a:lnSpc>
                        <a:spcBef>
                          <a:spcPts val="0"/>
                        </a:spcBef>
                        <a:spcAft>
                          <a:spcPts val="0"/>
                        </a:spcAft>
                        <a:buFont typeface="+mj-lt"/>
                        <a:buAutoNum type="alphaUcPeriod"/>
                      </a:pPr>
                      <a:r>
                        <a:rPr lang="en-US" sz="1200">
                          <a:highlight>
                            <a:srgbClr val="FFFFFF"/>
                          </a:highlight>
                          <a:latin typeface="+mj-lt"/>
                        </a:rPr>
                        <a:t>Compare and contrast the adventures or experiences of characters in stories heard, using key details.</a:t>
                      </a:r>
                      <a:endParaRPr lang="en-US" sz="1200">
                        <a:latin typeface="+mj-lt"/>
                      </a:endParaRPr>
                    </a:p>
                    <a:p>
                      <a:pPr lvl="0" algn="l">
                        <a:lnSpc>
                          <a:spcPct val="100000"/>
                        </a:lnSpc>
                        <a:spcBef>
                          <a:spcPts val="0"/>
                        </a:spcBef>
                        <a:spcAft>
                          <a:spcPts val="0"/>
                        </a:spcAft>
                        <a:buClr>
                          <a:srgbClr val="003C71"/>
                        </a:buClr>
                        <a:buAutoNum type="alphaUcPeriod"/>
                      </a:pPr>
                      <a:endParaRPr lang="en-US">
                        <a:latin typeface="Georgia"/>
                      </a:endParaRPr>
                    </a:p>
                    <a:p>
                      <a:pPr lvl="0" indent="0" algn="l">
                        <a:lnSpc>
                          <a:spcPct val="100000"/>
                        </a:lnSpc>
                        <a:spcBef>
                          <a:spcPts val="0"/>
                        </a:spcBef>
                        <a:spcAft>
                          <a:spcPts val="0"/>
                        </a:spcAft>
                        <a:buClr>
                          <a:srgbClr val="003C71"/>
                        </a:buClr>
                        <a:buNone/>
                      </a:pPr>
                      <a:endParaRPr lang="en-US">
                        <a:latin typeface="Georgia"/>
                      </a:endParaRPr>
                    </a:p>
                    <a:p>
                      <a:pPr lvl="0" algn="l">
                        <a:lnSpc>
                          <a:spcPct val="100000"/>
                        </a:lnSpc>
                        <a:spcBef>
                          <a:spcPts val="0"/>
                        </a:spcBef>
                        <a:spcAft>
                          <a:spcPts val="0"/>
                        </a:spcAft>
                        <a:buClr>
                          <a:srgbClr val="003C71"/>
                        </a:buClr>
                        <a:buAutoNum type="alphaUcPeriod"/>
                      </a:pPr>
                      <a:endParaRPr lang="en-US">
                        <a:latin typeface="Georgia"/>
                      </a:endParaRPr>
                    </a:p>
                    <a:p>
                      <a:pPr lvl="0" algn="l">
                        <a:lnSpc>
                          <a:spcPct val="100000"/>
                        </a:lnSpc>
                        <a:spcBef>
                          <a:spcPts val="0"/>
                        </a:spcBef>
                        <a:spcAft>
                          <a:spcPts val="0"/>
                        </a:spcAft>
                        <a:buClr>
                          <a:srgbClr val="003C71"/>
                        </a:buClr>
                        <a:buAutoNum type="alphaUcPeriod"/>
                      </a:pPr>
                      <a:endParaRPr lang="en-US">
                        <a:latin typeface="Georgia"/>
                      </a:endParaRPr>
                    </a:p>
                    <a:p>
                      <a:pPr marL="285750" lvl="0" indent="-285750" algn="l">
                        <a:lnSpc>
                          <a:spcPct val="100000"/>
                        </a:lnSpc>
                        <a:spcBef>
                          <a:spcPts val="0"/>
                        </a:spcBef>
                        <a:spcAft>
                          <a:spcPts val="0"/>
                        </a:spcAft>
                        <a:buClr>
                          <a:srgbClr val="003C71"/>
                        </a:buClr>
                        <a:buAutoNum type="alphaUcPeriod"/>
                      </a:pPr>
                      <a:endParaRPr lang="en-US">
                        <a:latin typeface="Georgia"/>
                      </a:endParaRPr>
                    </a:p>
                    <a:p>
                      <a:pPr lvl="0" indent="0">
                        <a:spcBef>
                          <a:spcPts val="0"/>
                        </a:spcBef>
                        <a:spcAft>
                          <a:spcPts val="0"/>
                        </a:spcAft>
                        <a:buClr>
                          <a:srgbClr val="003C71"/>
                        </a:buClr>
                        <a:buNone/>
                      </a:pPr>
                      <a:endParaRPr lang="en-US">
                        <a:solidFill>
                          <a:schemeClr val="accent1"/>
                        </a:solidFill>
                        <a:latin typeface="Georgia"/>
                      </a:endParaRPr>
                    </a:p>
                    <a:p>
                      <a:pPr marL="52070" indent="-287020" rtl="0" fontAlgn="t">
                        <a:spcBef>
                          <a:spcPts val="0"/>
                        </a:spcBef>
                        <a:spcAft>
                          <a:spcPts val="0"/>
                        </a:spcAft>
                      </a:pPr>
                      <a:br>
                        <a:rPr lang="en-US">
                          <a:solidFill>
                            <a:srgbClr val="003C71"/>
                          </a:solidFill>
                          <a:effectLst/>
                          <a:highlight>
                            <a:srgbClr val="FFFFFF"/>
                          </a:highlight>
                          <a:latin typeface="Georgia"/>
                        </a:rPr>
                      </a:br>
                      <a:r>
                        <a:rPr lang="en-US" sz="1400" b="1">
                          <a:solidFill>
                            <a:schemeClr val="accent1"/>
                          </a:solidFill>
                          <a:effectLst/>
                          <a:highlight>
                            <a:srgbClr val="FFFFFF"/>
                          </a:highlight>
                          <a:latin typeface="Georgia"/>
                        </a:rPr>
                        <a:t> </a:t>
                      </a:r>
                      <a:endParaRPr lang="en-US">
                        <a:solidFill>
                          <a:schemeClr val="accent1"/>
                        </a:solidFill>
                        <a:effectLst/>
                        <a:highlight>
                          <a:srgbClr val="FFFFFF"/>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814399256"/>
                  </a:ext>
                </a:extLst>
              </a:tr>
            </a:tbl>
          </a:graphicData>
        </a:graphic>
      </p:graphicFrame>
      <p:sp>
        <p:nvSpPr>
          <p:cNvPr id="11" name="TextBox 10">
            <a:extLst>
              <a:ext uri="{FF2B5EF4-FFF2-40B4-BE49-F238E27FC236}">
                <a16:creationId xmlns:a16="http://schemas.microsoft.com/office/drawing/2014/main" id="{A0670C76-E038-85D8-56F5-1AC265E63170}"/>
              </a:ext>
            </a:extLst>
          </p:cNvPr>
          <p:cNvSpPr txBox="1"/>
          <p:nvPr/>
        </p:nvSpPr>
        <p:spPr>
          <a:xfrm>
            <a:off x="367747" y="4443928"/>
            <a:ext cx="11456505" cy="2277547"/>
          </a:xfrm>
          <a:prstGeom prst="rect">
            <a:avLst/>
          </a:prstGeom>
          <a:solidFill>
            <a:schemeClr val="tx2"/>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 </a:t>
            </a:r>
            <a:br>
              <a:rPr lang="en-US"/>
            </a:br>
            <a:r>
              <a:rPr lang="en-US" sz="1600" b="1" u="sng">
                <a:solidFill>
                  <a:srgbClr val="FFFFFF"/>
                </a:solidFill>
                <a:latin typeface="Georgia"/>
                <a:ea typeface="+mn-lt"/>
                <a:cs typeface="+mn-lt"/>
              </a:rPr>
              <a:t>Revisions</a:t>
            </a:r>
            <a:r>
              <a:rPr lang="en-US" sz="1600" b="1">
                <a:solidFill>
                  <a:srgbClr val="FFFFFF"/>
                </a:solidFill>
                <a:latin typeface="Georgia"/>
                <a:ea typeface="+mn-lt"/>
                <a:cs typeface="+mn-lt"/>
              </a:rPr>
              <a:t>:</a:t>
            </a:r>
          </a:p>
          <a:p>
            <a:pPr lvl="1">
              <a:buFont typeface="Arial"/>
              <a:buChar char="•"/>
            </a:pPr>
            <a:r>
              <a:rPr lang="en-US">
                <a:solidFill>
                  <a:schemeClr val="bg1"/>
                </a:solidFill>
                <a:latin typeface="+mj-lt"/>
              </a:rPr>
              <a:t> 1.RL.3- Focuses on students making connections between and within literary texts.</a:t>
            </a:r>
          </a:p>
          <a:p>
            <a:pPr lvl="1"/>
            <a:r>
              <a:rPr lang="en-US">
                <a:solidFill>
                  <a:schemeClr val="bg1"/>
                </a:solidFill>
                <a:latin typeface="+mj-lt"/>
              </a:rPr>
              <a:t> </a:t>
            </a:r>
          </a:p>
          <a:p>
            <a:pPr lvl="1">
              <a:buFont typeface="Arial"/>
              <a:buChar char="•"/>
            </a:pPr>
            <a:r>
              <a:rPr lang="en-US">
                <a:solidFill>
                  <a:schemeClr val="bg1"/>
                </a:solidFill>
                <a:latin typeface="+mj-lt"/>
              </a:rPr>
              <a:t> 1.RL.3 A- Combines and addresses skills in 1.9a/b/c in the 2017 Standards.</a:t>
            </a:r>
          </a:p>
          <a:p>
            <a:pPr lvl="1">
              <a:buFont typeface="Arial"/>
              <a:buChar char="•"/>
            </a:pPr>
            <a:r>
              <a:rPr lang="en-US">
                <a:solidFill>
                  <a:schemeClr val="bg1"/>
                </a:solidFill>
                <a:latin typeface="+mj-lt"/>
              </a:rPr>
              <a:t>1.RL.3 B- Increased the rigor of 2017 Standards. Use to be 3.5b.</a:t>
            </a:r>
          </a:p>
          <a:p>
            <a:pPr lvl="1">
              <a:buFont typeface="Arial"/>
              <a:buChar char="•"/>
            </a:pPr>
            <a:r>
              <a:rPr lang="en-US">
                <a:solidFill>
                  <a:schemeClr val="bg1"/>
                </a:solidFill>
                <a:latin typeface="+mj-lt"/>
              </a:rPr>
              <a:t>1.RL.3 C-Increased the rigor of 2017 Standards. Use to be 3.5d.</a:t>
            </a:r>
          </a:p>
          <a:p>
            <a:pPr>
              <a:buFont typeface="Arial,Sans-Serif"/>
              <a:buChar char="•"/>
            </a:pPr>
            <a:endParaRPr lang="en-US"/>
          </a:p>
        </p:txBody>
      </p:sp>
      <p:pic>
        <p:nvPicPr>
          <p:cNvPr id="6" name="Audio 5">
            <a:extLst>
              <a:ext uri="{FF2B5EF4-FFF2-40B4-BE49-F238E27FC236}">
                <a16:creationId xmlns:a16="http://schemas.microsoft.com/office/drawing/2014/main" id="{9B0FC4A4-9AC9-0857-A37B-BD90CFB15B5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672281529"/>
      </p:ext>
    </p:extLst>
  </p:cSld>
  <p:clrMapOvr>
    <a:masterClrMapping/>
  </p:clrMapOvr>
  <mc:AlternateContent xmlns:mc="http://schemas.openxmlformats.org/markup-compatibility/2006" xmlns:p14="http://schemas.microsoft.com/office/powerpoint/2010/main">
    <mc:Choice Requires="p14">
      <p:transition spd="slow" p14:dur="2000" advTm="42583"/>
    </mc:Choice>
    <mc:Fallback xmlns="">
      <p:transition spd="slow" advTm="425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D5A96-047A-342E-09EE-C077F6271E57}"/>
              </a:ext>
            </a:extLst>
          </p:cNvPr>
          <p:cNvSpPr>
            <a:spLocks noGrp="1"/>
          </p:cNvSpPr>
          <p:nvPr>
            <p:ph type="title"/>
          </p:nvPr>
        </p:nvSpPr>
        <p:spPr/>
        <p:txBody>
          <a:bodyPr/>
          <a:lstStyle/>
          <a:p>
            <a:r>
              <a:rPr lang="en-US"/>
              <a:t>Reading Informational Text</a:t>
            </a:r>
          </a:p>
        </p:txBody>
      </p:sp>
      <p:sp>
        <p:nvSpPr>
          <p:cNvPr id="4" name="Slide Number Placeholder 3">
            <a:extLst>
              <a:ext uri="{FF2B5EF4-FFF2-40B4-BE49-F238E27FC236}">
                <a16:creationId xmlns:a16="http://schemas.microsoft.com/office/drawing/2014/main" id="{658943E4-7A5C-C33C-5A80-970143976D15}"/>
              </a:ext>
            </a:extLst>
          </p:cNvPr>
          <p:cNvSpPr>
            <a:spLocks noGrp="1"/>
          </p:cNvSpPr>
          <p:nvPr>
            <p:ph type="sldNum" sz="quarter" idx="12"/>
          </p:nvPr>
        </p:nvSpPr>
        <p:spPr/>
        <p:txBody>
          <a:bodyPr/>
          <a:lstStyle/>
          <a:p>
            <a:fld id="{B2102BAA-C61A-4A39-BDF1-4340D572B82C}" type="slidenum">
              <a:rPr lang="en-US" smtClean="0"/>
              <a:t>22</a:t>
            </a:fld>
            <a:endParaRPr lang="en-US"/>
          </a:p>
        </p:txBody>
      </p:sp>
      <p:pic>
        <p:nvPicPr>
          <p:cNvPr id="6" name="Audio 5">
            <a:extLst>
              <a:ext uri="{FF2B5EF4-FFF2-40B4-BE49-F238E27FC236}">
                <a16:creationId xmlns:a16="http://schemas.microsoft.com/office/drawing/2014/main" id="{2A4B087E-60B9-923E-57AF-35D3579BF79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657561133"/>
      </p:ext>
    </p:extLst>
  </p:cSld>
  <p:clrMapOvr>
    <a:masterClrMapping/>
  </p:clrMapOvr>
  <mc:AlternateContent xmlns:mc="http://schemas.openxmlformats.org/markup-compatibility/2006" xmlns:p14="http://schemas.microsoft.com/office/powerpoint/2010/main">
    <mc:Choice Requires="p14">
      <p:transition spd="slow" p14:dur="2000" advTm="6944"/>
    </mc:Choice>
    <mc:Fallback xmlns="">
      <p:transition spd="slow" advTm="69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C1D20A-DD95-B136-7A0B-2D955011D416}"/>
              </a:ext>
            </a:extLst>
          </p:cNvPr>
          <p:cNvSpPr>
            <a:spLocks noGrp="1"/>
          </p:cNvSpPr>
          <p:nvPr>
            <p:ph type="sldNum" sz="quarter" idx="12"/>
          </p:nvPr>
        </p:nvSpPr>
        <p:spPr/>
        <p:txBody>
          <a:bodyPr/>
          <a:lstStyle/>
          <a:p>
            <a:fld id="{B2102BAA-C61A-4A39-BDF1-4340D572B82C}" type="slidenum">
              <a:rPr lang="en-US" smtClean="0"/>
              <a:t>23</a:t>
            </a:fld>
            <a:endParaRPr lang="en-US"/>
          </a:p>
        </p:txBody>
      </p:sp>
      <p:graphicFrame>
        <p:nvGraphicFramePr>
          <p:cNvPr id="10" name="Table 9">
            <a:extLst>
              <a:ext uri="{FF2B5EF4-FFF2-40B4-BE49-F238E27FC236}">
                <a16:creationId xmlns:a16="http://schemas.microsoft.com/office/drawing/2014/main" id="{BDFF1672-FEF2-00AD-7154-75D43FF1341E}"/>
              </a:ext>
            </a:extLst>
          </p:cNvPr>
          <p:cNvGraphicFramePr>
            <a:graphicFrameLocks noGrp="1"/>
          </p:cNvGraphicFramePr>
          <p:nvPr>
            <p:extLst>
              <p:ext uri="{D42A27DB-BD31-4B8C-83A1-F6EECF244321}">
                <p14:modId xmlns:p14="http://schemas.microsoft.com/office/powerpoint/2010/main" val="2120978219"/>
              </p:ext>
            </p:extLst>
          </p:nvPr>
        </p:nvGraphicFramePr>
        <p:xfrm>
          <a:off x="353391" y="265043"/>
          <a:ext cx="11452080" cy="6126480"/>
        </p:xfrm>
        <a:graphic>
          <a:graphicData uri="http://schemas.openxmlformats.org/drawingml/2006/table">
            <a:tbl>
              <a:tblPr bandRow="1">
                <a:tableStyleId>{5C22544A-7EE6-4342-B048-85BDC9FD1C3A}</a:tableStyleId>
              </a:tblPr>
              <a:tblGrid>
                <a:gridCol w="5726040">
                  <a:extLst>
                    <a:ext uri="{9D8B030D-6E8A-4147-A177-3AD203B41FA5}">
                      <a16:colId xmlns:a16="http://schemas.microsoft.com/office/drawing/2014/main" val="160029111"/>
                    </a:ext>
                  </a:extLst>
                </a:gridCol>
                <a:gridCol w="5726040">
                  <a:extLst>
                    <a:ext uri="{9D8B030D-6E8A-4147-A177-3AD203B41FA5}">
                      <a16:colId xmlns:a16="http://schemas.microsoft.com/office/drawing/2014/main" val="1856314664"/>
                    </a:ext>
                  </a:extLst>
                </a:gridCol>
              </a:tblGrid>
              <a:tr h="361950">
                <a:tc>
                  <a:txBody>
                    <a:bodyPr/>
                    <a:lstStyle/>
                    <a:p>
                      <a:pPr algn="ctr" rtl="0" fontAlgn="t">
                        <a:spcBef>
                          <a:spcPts val="0"/>
                        </a:spcBef>
                        <a:spcAft>
                          <a:spcPts val="0"/>
                        </a:spcAft>
                      </a:pPr>
                      <a:r>
                        <a:rPr lang="en-US" sz="2000" b="1">
                          <a:effectLst/>
                          <a:highlight>
                            <a:srgbClr val="D8D8D8"/>
                          </a:highlight>
                          <a:latin typeface="Georgia"/>
                        </a:rPr>
                        <a:t>2017 SOL</a:t>
                      </a:r>
                      <a:endParaRPr lang="en-US">
                        <a:effectLst/>
                        <a:highlight>
                          <a:srgbClr val="D8D8D8"/>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tc>
                  <a:txBody>
                    <a:bodyPr/>
                    <a:lstStyle/>
                    <a:p>
                      <a:pPr algn="ctr" rtl="0" fontAlgn="t">
                        <a:spcBef>
                          <a:spcPts val="0"/>
                        </a:spcBef>
                        <a:spcAft>
                          <a:spcPts val="0"/>
                        </a:spcAft>
                      </a:pPr>
                      <a:r>
                        <a:rPr lang="en-US" sz="2000" b="1">
                          <a:effectLst/>
                          <a:highlight>
                            <a:srgbClr val="D8D8D8"/>
                          </a:highlight>
                          <a:latin typeface="Georgia"/>
                        </a:rPr>
                        <a:t>2024 SOL</a:t>
                      </a:r>
                      <a:endParaRPr lang="en-US">
                        <a:effectLst/>
                        <a:highlight>
                          <a:srgbClr val="D8D8D8"/>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extLst>
                  <a:ext uri="{0D108BD9-81ED-4DB2-BD59-A6C34878D82A}">
                    <a16:rowId xmlns:a16="http://schemas.microsoft.com/office/drawing/2014/main" val="767866329"/>
                  </a:ext>
                </a:extLst>
              </a:tr>
              <a:tr h="2686050">
                <a:tc>
                  <a:txBody>
                    <a:bodyPr/>
                    <a:lstStyle/>
                    <a:p>
                      <a:pPr lvl="0" algn="l">
                        <a:lnSpc>
                          <a:spcPct val="100000"/>
                        </a:lnSpc>
                        <a:spcBef>
                          <a:spcPts val="0"/>
                        </a:spcBef>
                        <a:spcAft>
                          <a:spcPts val="0"/>
                        </a:spcAft>
                        <a:buNone/>
                      </a:pPr>
                      <a:r>
                        <a:rPr lang="en-US" sz="1400" b="1">
                          <a:highlight>
                            <a:srgbClr val="FFFFFF"/>
                          </a:highlight>
                          <a:latin typeface="+mj-lt"/>
                        </a:rPr>
                        <a:t>1.10 The student will read and demonstrate comprehension of nonfiction texts. </a:t>
                      </a:r>
                    </a:p>
                    <a:p>
                      <a:pPr marL="342900" lvl="0" indent="-342900" algn="l">
                        <a:lnSpc>
                          <a:spcPct val="100000"/>
                        </a:lnSpc>
                        <a:spcBef>
                          <a:spcPts val="0"/>
                        </a:spcBef>
                        <a:spcAft>
                          <a:spcPts val="0"/>
                        </a:spcAft>
                        <a:buFont typeface="+mj-lt"/>
                        <a:buAutoNum type="alphaLcPeriod"/>
                      </a:pPr>
                      <a:r>
                        <a:rPr lang="en-US" sz="1200">
                          <a:highlight>
                            <a:srgbClr val="FFFFFF"/>
                          </a:highlight>
                          <a:latin typeface="+mj-lt"/>
                        </a:rPr>
                        <a:t>Preview the selection. </a:t>
                      </a:r>
                    </a:p>
                    <a:p>
                      <a:pPr marL="342900" lvl="0" indent="-342900" algn="l">
                        <a:lnSpc>
                          <a:spcPct val="100000"/>
                        </a:lnSpc>
                        <a:spcBef>
                          <a:spcPts val="0"/>
                        </a:spcBef>
                        <a:spcAft>
                          <a:spcPts val="0"/>
                        </a:spcAft>
                        <a:buFont typeface="+mj-lt"/>
                        <a:buAutoNum type="alphaLcPeriod"/>
                      </a:pPr>
                      <a:r>
                        <a:rPr lang="en-US" sz="1200">
                          <a:highlight>
                            <a:srgbClr val="FFFFFF"/>
                          </a:highlight>
                          <a:latin typeface="+mj-lt"/>
                        </a:rPr>
                        <a:t>Use prior and background knowledge as context for new learning. </a:t>
                      </a:r>
                    </a:p>
                    <a:p>
                      <a:pPr marL="342900" lvl="0" indent="-342900" algn="l">
                        <a:lnSpc>
                          <a:spcPct val="100000"/>
                        </a:lnSpc>
                        <a:spcBef>
                          <a:spcPts val="0"/>
                        </a:spcBef>
                        <a:spcAft>
                          <a:spcPts val="0"/>
                        </a:spcAft>
                        <a:buFont typeface="+mj-lt"/>
                        <a:buAutoNum type="alphaLcPeriod"/>
                      </a:pPr>
                      <a:r>
                        <a:rPr lang="en-US" sz="1200">
                          <a:highlight>
                            <a:srgbClr val="FFFFFF"/>
                          </a:highlight>
                          <a:latin typeface="+mj-lt"/>
                        </a:rPr>
                        <a:t>Set a purpose for reading.</a:t>
                      </a:r>
                    </a:p>
                    <a:p>
                      <a:pPr marL="342900" lvl="0" indent="-342900" algn="l">
                        <a:lnSpc>
                          <a:spcPct val="100000"/>
                        </a:lnSpc>
                        <a:spcBef>
                          <a:spcPts val="0"/>
                        </a:spcBef>
                        <a:spcAft>
                          <a:spcPts val="0"/>
                        </a:spcAft>
                        <a:buFont typeface="+mj-lt"/>
                        <a:buAutoNum type="alphaLcPeriod"/>
                      </a:pPr>
                      <a:r>
                        <a:rPr lang="en-US" sz="1200">
                          <a:highlight>
                            <a:srgbClr val="FFFFFF"/>
                          </a:highlight>
                          <a:latin typeface="+mj-lt"/>
                        </a:rPr>
                        <a:t>Identify text features such as pictures, headings, charts, and captions.  Make and confirm predictions. </a:t>
                      </a:r>
                    </a:p>
                    <a:p>
                      <a:pPr marL="342900" lvl="0" indent="-342900" algn="l">
                        <a:lnSpc>
                          <a:spcPct val="100000"/>
                        </a:lnSpc>
                        <a:spcBef>
                          <a:spcPts val="0"/>
                        </a:spcBef>
                        <a:spcAft>
                          <a:spcPts val="0"/>
                        </a:spcAft>
                        <a:buFont typeface="+mj-lt"/>
                        <a:buAutoNum type="alphaLcPeriod"/>
                      </a:pPr>
                      <a:r>
                        <a:rPr lang="en-US" sz="1200">
                          <a:highlight>
                            <a:srgbClr val="FFFFFF"/>
                          </a:highlight>
                          <a:latin typeface="+mj-lt"/>
                        </a:rPr>
                        <a:t>Ask and answer who, what, where, when, why, and how questions about what is read. </a:t>
                      </a:r>
                    </a:p>
                    <a:p>
                      <a:pPr marL="342900" lvl="0" indent="-342900" algn="l">
                        <a:lnSpc>
                          <a:spcPct val="100000"/>
                        </a:lnSpc>
                        <a:spcBef>
                          <a:spcPts val="0"/>
                        </a:spcBef>
                        <a:spcAft>
                          <a:spcPts val="0"/>
                        </a:spcAft>
                        <a:buFont typeface="+mj-lt"/>
                        <a:buAutoNum type="alphaLcPeriod"/>
                      </a:pPr>
                      <a:r>
                        <a:rPr lang="en-US" sz="1200">
                          <a:highlight>
                            <a:srgbClr val="FFFFFF"/>
                          </a:highlight>
                          <a:latin typeface="+mj-lt"/>
                        </a:rPr>
                        <a:t>Summarize information found in nonfiction texts.</a:t>
                      </a:r>
                    </a:p>
                    <a:p>
                      <a:pPr marL="342900" lvl="0" indent="-342900" algn="l">
                        <a:lnSpc>
                          <a:spcPct val="100000"/>
                        </a:lnSpc>
                        <a:spcBef>
                          <a:spcPts val="0"/>
                        </a:spcBef>
                        <a:spcAft>
                          <a:spcPts val="0"/>
                        </a:spcAft>
                        <a:buFont typeface="+mj-lt"/>
                        <a:buAutoNum type="alphaLcPeriod"/>
                      </a:pPr>
                      <a:r>
                        <a:rPr lang="en-US" sz="1200">
                          <a:highlight>
                            <a:srgbClr val="FFFFFF"/>
                          </a:highlight>
                          <a:latin typeface="+mj-lt"/>
                        </a:rPr>
                        <a:t>Identify the main idea.</a:t>
                      </a:r>
                    </a:p>
                    <a:p>
                      <a:pPr marL="342900" lvl="0" indent="-342900" algn="l">
                        <a:lnSpc>
                          <a:spcPct val="100000"/>
                        </a:lnSpc>
                        <a:spcBef>
                          <a:spcPts val="0"/>
                        </a:spcBef>
                        <a:spcAft>
                          <a:spcPts val="0"/>
                        </a:spcAft>
                        <a:buFont typeface="+mj-lt"/>
                        <a:buAutoNum type="alphaLcPeriod"/>
                      </a:pPr>
                      <a:r>
                        <a:rPr lang="en-US" sz="1200">
                          <a:highlight>
                            <a:srgbClr val="FFFFFF"/>
                          </a:highlight>
                          <a:latin typeface="+mj-lt"/>
                        </a:rPr>
                        <a:t>Identify supporting details.</a:t>
                      </a:r>
                      <a:br>
                        <a:rPr lang="en-US" sz="1200" b="0" i="0" u="none" strike="noStrike" noProof="0">
                          <a:solidFill>
                            <a:srgbClr val="000000"/>
                          </a:solidFill>
                          <a:effectLst/>
                          <a:highlight>
                            <a:srgbClr val="FFFFFF"/>
                          </a:highlight>
                          <a:latin typeface="Georgia"/>
                        </a:rPr>
                      </a:br>
                      <a:endParaRPr lang="en-US" sz="1200" b="0" i="0" u="none" strike="noStrike" noProof="0">
                        <a:solidFill>
                          <a:srgbClr val="000000"/>
                        </a:solidFill>
                        <a:effectLst/>
                        <a:highlight>
                          <a:srgbClr val="FFFFFF"/>
                        </a:highlight>
                        <a:latin typeface="Georgia"/>
                      </a:endParaRPr>
                    </a:p>
                    <a:p>
                      <a:pPr lvl="0" algn="l">
                        <a:lnSpc>
                          <a:spcPct val="100000"/>
                        </a:lnSpc>
                        <a:spcBef>
                          <a:spcPts val="0"/>
                        </a:spcBef>
                        <a:spcAft>
                          <a:spcPts val="0"/>
                        </a:spcAft>
                        <a:buNone/>
                      </a:pPr>
                      <a:r>
                        <a:rPr lang="en-US" sz="1400" b="1" i="0" u="none" strike="noStrike" noProof="0">
                          <a:solidFill>
                            <a:schemeClr val="tx1"/>
                          </a:solidFill>
                          <a:effectLst/>
                          <a:highlight>
                            <a:srgbClr val="FFFFFF"/>
                          </a:highlight>
                          <a:latin typeface="Times New Roman"/>
                        </a:rPr>
                        <a:t>4.6 The student will read and demonstrate comprehension of nonfiction texts.</a:t>
                      </a:r>
                    </a:p>
                    <a:p>
                      <a:pPr lvl="0" algn="l">
                        <a:lnSpc>
                          <a:spcPct val="100000"/>
                        </a:lnSpc>
                        <a:spcBef>
                          <a:spcPts val="0"/>
                        </a:spcBef>
                        <a:spcAft>
                          <a:spcPts val="0"/>
                        </a:spcAft>
                        <a:buNone/>
                      </a:pPr>
                      <a:r>
                        <a:rPr lang="en-US" sz="1200" b="0" i="0" u="none" strike="noStrike" noProof="0">
                          <a:solidFill>
                            <a:schemeClr val="tx1"/>
                          </a:solidFill>
                          <a:effectLst/>
                          <a:highlight>
                            <a:srgbClr val="FFFFFF"/>
                          </a:highlight>
                          <a:latin typeface="Times New Roman"/>
                        </a:rPr>
                        <a:t>g) Distinguish between fact and opinion.</a:t>
                      </a:r>
                      <a:br>
                        <a:rPr lang="en-US" sz="1200" b="0" i="0" u="none" strike="noStrike" noProof="0">
                          <a:solidFill>
                            <a:srgbClr val="000000"/>
                          </a:solidFill>
                          <a:effectLst/>
                          <a:highlight>
                            <a:srgbClr val="FFFFFF"/>
                          </a:highlight>
                          <a:latin typeface="Times New Roman"/>
                        </a:rPr>
                      </a:br>
                      <a:endParaRPr lang="en-US" sz="1100" b="0" i="0" u="none" strike="noStrike" noProof="0">
                        <a:solidFill>
                          <a:srgbClr val="000000"/>
                        </a:solidFill>
                        <a:effectLst/>
                        <a:highlight>
                          <a:srgbClr val="FFFFFF"/>
                        </a:highlight>
                        <a:latin typeface="Georgia"/>
                      </a:endParaRPr>
                    </a:p>
                    <a:p>
                      <a:pPr marL="342900" lvl="0" indent="-342900" algn="l">
                        <a:lnSpc>
                          <a:spcPct val="100000"/>
                        </a:lnSpc>
                        <a:spcBef>
                          <a:spcPts val="0"/>
                        </a:spcBef>
                        <a:spcAft>
                          <a:spcPts val="0"/>
                        </a:spcAft>
                        <a:buClr>
                          <a:srgbClr val="003C71"/>
                        </a:buClr>
                        <a:buAutoNum type="alphaLcPeriod"/>
                      </a:pPr>
                      <a:endParaRPr lang="en-US" sz="1100" b="0" i="0" u="none" strike="noStrike" noProof="0">
                        <a:solidFill>
                          <a:srgbClr val="000000"/>
                        </a:solidFill>
                        <a:effectLst/>
                        <a:highlight>
                          <a:srgbClr val="FFFFFF"/>
                        </a:highlight>
                        <a:latin typeface="Georgia"/>
                      </a:endParaRPr>
                    </a:p>
                    <a:p>
                      <a:pPr lvl="0" algn="l">
                        <a:lnSpc>
                          <a:spcPct val="100000"/>
                        </a:lnSpc>
                        <a:spcBef>
                          <a:spcPts val="0"/>
                        </a:spcBef>
                        <a:spcAft>
                          <a:spcPts val="0"/>
                        </a:spcAft>
                        <a:buNone/>
                      </a:pPr>
                      <a:br>
                        <a:rPr lang="en-US" sz="1100" b="0" i="0" u="none" strike="noStrike" noProof="0">
                          <a:solidFill>
                            <a:srgbClr val="000000"/>
                          </a:solidFill>
                          <a:effectLst/>
                          <a:highlight>
                            <a:srgbClr val="FFFFFF"/>
                          </a:highlight>
                          <a:latin typeface="Times New Roman"/>
                        </a:rPr>
                      </a:br>
                      <a:endParaRPr lang="en-US" sz="1100" b="0" i="0" u="none" strike="noStrike" noProof="0">
                        <a:solidFill>
                          <a:srgbClr val="000000"/>
                        </a:solidFill>
                        <a:effectLst/>
                        <a:highlight>
                          <a:srgbClr val="FFFFFF"/>
                        </a:highlight>
                        <a:latin typeface="Georgia"/>
                      </a:endParaRPr>
                    </a:p>
                    <a:p>
                      <a:pPr marL="342900" lvl="0" indent="-342900" algn="l">
                        <a:lnSpc>
                          <a:spcPct val="100000"/>
                        </a:lnSpc>
                        <a:spcBef>
                          <a:spcPts val="0"/>
                        </a:spcBef>
                        <a:spcAft>
                          <a:spcPts val="0"/>
                        </a:spcAft>
                        <a:buClr>
                          <a:srgbClr val="003C71"/>
                        </a:buClr>
                        <a:buAutoNum type="alphaLcPeriod"/>
                      </a:pPr>
                      <a:endParaRPr lang="en-US" sz="1100" b="0" i="0" u="none" strike="noStrike" noProof="0">
                        <a:solidFill>
                          <a:srgbClr val="000000"/>
                        </a:solidFill>
                        <a:effectLst/>
                        <a:highlight>
                          <a:srgbClr val="FFFFFF"/>
                        </a:highlight>
                        <a:latin typeface="Georgia"/>
                      </a:endParaRPr>
                    </a:p>
                    <a:p>
                      <a:pPr lvl="0" algn="l">
                        <a:lnSpc>
                          <a:spcPct val="100000"/>
                        </a:lnSpc>
                        <a:spcBef>
                          <a:spcPts val="0"/>
                        </a:spcBef>
                        <a:spcAft>
                          <a:spcPts val="0"/>
                        </a:spcAft>
                        <a:buNone/>
                      </a:pPr>
                      <a:endParaRPr lang="en-US" sz="1400" b="1" i="0" u="none" strike="noStrike" noProof="0">
                        <a:solidFill>
                          <a:schemeClr val="accent1"/>
                        </a:solidFill>
                        <a:effectLst/>
                        <a:highlight>
                          <a:srgbClr val="FFFFFF"/>
                        </a:highlight>
                        <a:latin typeface="Georgia"/>
                      </a:endParaRPr>
                    </a:p>
                    <a:p>
                      <a:pPr lvl="0" indent="0" algn="l">
                        <a:lnSpc>
                          <a:spcPct val="100000"/>
                        </a:lnSpc>
                        <a:spcBef>
                          <a:spcPts val="0"/>
                        </a:spcBef>
                        <a:spcAft>
                          <a:spcPts val="0"/>
                        </a:spcAft>
                        <a:buClr>
                          <a:srgbClr val="003C71"/>
                        </a:buClr>
                        <a:buNone/>
                      </a:pPr>
                      <a:br>
                        <a:rPr lang="en-US" sz="1100" b="0" i="0" u="none" strike="noStrike" noProof="0">
                          <a:solidFill>
                            <a:srgbClr val="000000"/>
                          </a:solidFill>
                          <a:effectLst/>
                          <a:highlight>
                            <a:srgbClr val="FFFFFF"/>
                          </a:highlight>
                          <a:latin typeface="Times New Roman"/>
                        </a:rPr>
                      </a:br>
                      <a:endParaRPr lang="en-US" sz="1100" b="0" i="0" u="none" strike="noStrike" noProof="0">
                        <a:solidFill>
                          <a:srgbClr val="000000"/>
                        </a:solidFill>
                        <a:effectLst/>
                        <a:highlight>
                          <a:srgbClr val="FFFFFF"/>
                        </a:highlight>
                        <a:latin typeface="Georgia"/>
                      </a:endParaRPr>
                    </a:p>
                    <a:p>
                      <a:pPr marL="342900" lvl="0" indent="-342900" algn="l">
                        <a:lnSpc>
                          <a:spcPct val="100000"/>
                        </a:lnSpc>
                        <a:spcBef>
                          <a:spcPts val="0"/>
                        </a:spcBef>
                        <a:spcAft>
                          <a:spcPts val="0"/>
                        </a:spcAft>
                        <a:buClr>
                          <a:srgbClr val="003C71"/>
                        </a:buClr>
                        <a:buAutoNum type="alphaLcPeriod"/>
                      </a:pPr>
                      <a:endParaRPr lang="en-US" sz="1100" b="0" i="0" u="none" strike="noStrike" noProof="0">
                        <a:solidFill>
                          <a:srgbClr val="000000"/>
                        </a:solidFill>
                        <a:effectLst/>
                        <a:highlight>
                          <a:srgbClr val="FFFFFF"/>
                        </a:highlight>
                        <a:latin typeface="Georgia"/>
                      </a:endParaRPr>
                    </a:p>
                    <a:p>
                      <a:pPr lvl="0" algn="l">
                        <a:lnSpc>
                          <a:spcPct val="100000"/>
                        </a:lnSpc>
                        <a:spcBef>
                          <a:spcPts val="0"/>
                        </a:spcBef>
                        <a:spcAft>
                          <a:spcPts val="0"/>
                        </a:spcAft>
                        <a:buNone/>
                      </a:pPr>
                      <a:endParaRPr lang="en-US" sz="1400" b="1" i="0" u="none" strike="noStrike" noProof="0">
                        <a:solidFill>
                          <a:schemeClr val="accent1"/>
                        </a:solidFill>
                        <a:effectLst/>
                        <a:highlight>
                          <a:srgbClr val="FFFFFF"/>
                        </a:highlight>
                        <a:latin typeface="Georgia"/>
                      </a:endParaRPr>
                    </a:p>
                    <a:p>
                      <a:pPr marL="0" lvl="0" indent="0">
                        <a:spcBef>
                          <a:spcPts val="0"/>
                        </a:spcBef>
                        <a:spcAft>
                          <a:spcPts val="0"/>
                        </a:spcAft>
                        <a:buClr>
                          <a:srgbClr val="003C71"/>
                        </a:buClr>
                        <a:buNone/>
                      </a:pPr>
                      <a:endParaRPr lang="en-US">
                        <a:solidFill>
                          <a:schemeClr val="accent1"/>
                        </a:solidFill>
                        <a:latin typeface="Georgia"/>
                      </a:endParaRPr>
                    </a:p>
                    <a:p>
                      <a:pPr fontAlgn="t"/>
                      <a:br>
                        <a:rPr lang="en-US">
                          <a:effectLst/>
                          <a:highlight>
                            <a:srgbClr val="FFFFFF"/>
                          </a:highlight>
                        </a:rPr>
                      </a:br>
                      <a:endParaRPr lang="en-US">
                        <a:solidFill>
                          <a:schemeClr val="accent1"/>
                        </a:solidFill>
                        <a:effectLst/>
                        <a:highlight>
                          <a:srgbClr val="FFFFFF"/>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FFFFFF"/>
                    </a:solidFill>
                  </a:tcPr>
                </a:tc>
                <a:tc>
                  <a:txBody>
                    <a:bodyPr/>
                    <a:lstStyle/>
                    <a:p>
                      <a:pPr marL="0" lvl="0" indent="0" algn="l">
                        <a:lnSpc>
                          <a:spcPct val="100000"/>
                        </a:lnSpc>
                        <a:spcBef>
                          <a:spcPts val="0"/>
                        </a:spcBef>
                        <a:spcAft>
                          <a:spcPts val="0"/>
                        </a:spcAft>
                        <a:buNone/>
                      </a:pPr>
                      <a:r>
                        <a:rPr lang="en-US" sz="1400" b="1" i="0" u="none" strike="noStrike" noProof="0">
                          <a:solidFill>
                            <a:schemeClr val="accent1"/>
                          </a:solidFill>
                          <a:effectLst/>
                          <a:highlight>
                            <a:srgbClr val="FFFFFF"/>
                          </a:highlight>
                          <a:latin typeface="Georgia"/>
                        </a:rPr>
                        <a:t>1.RI.1 Key Ideas and Confirming Details</a:t>
                      </a:r>
                      <a:r>
                        <a:rPr lang="en-US" sz="1400" b="0" i="0" u="none" strike="noStrike" noProof="0">
                          <a:solidFill>
                            <a:schemeClr val="accent1"/>
                          </a:solidFill>
                          <a:effectLst/>
                          <a:highlight>
                            <a:srgbClr val="FFFFFF"/>
                          </a:highlight>
                          <a:latin typeface="Georgia"/>
                        </a:rPr>
                        <a:t> </a:t>
                      </a:r>
                      <a:endParaRPr lang="en-US">
                        <a:solidFill>
                          <a:schemeClr val="accent1"/>
                        </a:solidFill>
                        <a:latin typeface="Georgia"/>
                      </a:endParaRPr>
                    </a:p>
                    <a:p>
                      <a:pPr marL="342900" lvl="0" indent="-342900">
                        <a:buFont typeface="+mj-lt"/>
                        <a:buAutoNum type="alphaUcPeriod"/>
                      </a:pPr>
                      <a:r>
                        <a:rPr lang="en-US" sz="1200" kern="1200">
                          <a:solidFill>
                            <a:schemeClr val="dk1"/>
                          </a:solidFill>
                          <a:effectLst/>
                          <a:highlight>
                            <a:srgbClr val="FFFFFF"/>
                          </a:highlight>
                          <a:latin typeface="+mj-lt"/>
                          <a:ea typeface="+mn-ea"/>
                          <a:cs typeface="+mn-cs"/>
                        </a:rPr>
                        <a:t>Ask and answer literal (who, what, when, where) and inferential (why, how) questions about what is read, including demonstrating an understanding of the main topics.</a:t>
                      </a:r>
                    </a:p>
                    <a:p>
                      <a:pPr marL="342900" lvl="0" indent="-342900">
                        <a:buFont typeface="+mj-lt"/>
                        <a:buAutoNum type="alphaUcPeriod"/>
                      </a:pPr>
                      <a:r>
                        <a:rPr lang="en-US" sz="1200" kern="1200">
                          <a:solidFill>
                            <a:schemeClr val="dk1"/>
                          </a:solidFill>
                          <a:effectLst/>
                          <a:highlight>
                            <a:srgbClr val="FFFFFF"/>
                          </a:highlight>
                          <a:latin typeface="+mj-lt"/>
                          <a:ea typeface="+mn-ea"/>
                          <a:cs typeface="+mn-cs"/>
                        </a:rPr>
                        <a:t>Identify the main idea and supporting details of a text. </a:t>
                      </a:r>
                    </a:p>
                    <a:p>
                      <a:pPr marL="342900" lvl="0" indent="-342900">
                        <a:buFont typeface="+mj-lt"/>
                        <a:buAutoNum type="alphaUcPeriod"/>
                      </a:pPr>
                      <a:r>
                        <a:rPr lang="en-US" sz="1200" kern="1200">
                          <a:solidFill>
                            <a:schemeClr val="dk1"/>
                          </a:solidFill>
                          <a:effectLst/>
                          <a:highlight>
                            <a:srgbClr val="FFFFFF"/>
                          </a:highlight>
                          <a:latin typeface="+mj-lt"/>
                          <a:ea typeface="+mn-ea"/>
                          <a:cs typeface="+mn-cs"/>
                        </a:rPr>
                        <a:t>Explain the difference between facts and opinions in a text.</a:t>
                      </a:r>
                    </a:p>
                    <a:p>
                      <a:pPr lvl="0" algn="l">
                        <a:lnSpc>
                          <a:spcPct val="100000"/>
                        </a:lnSpc>
                        <a:spcBef>
                          <a:spcPts val="0"/>
                        </a:spcBef>
                        <a:spcAft>
                          <a:spcPts val="0"/>
                        </a:spcAft>
                        <a:buClr>
                          <a:srgbClr val="003C71"/>
                        </a:buClr>
                        <a:buNone/>
                      </a:pPr>
                      <a:endParaRPr lang="en-US">
                        <a:latin typeface="Georgia"/>
                      </a:endParaRPr>
                    </a:p>
                    <a:p>
                      <a:pPr lvl="0" algn="l">
                        <a:lnSpc>
                          <a:spcPct val="100000"/>
                        </a:lnSpc>
                        <a:spcBef>
                          <a:spcPts val="0"/>
                        </a:spcBef>
                        <a:spcAft>
                          <a:spcPts val="0"/>
                        </a:spcAft>
                        <a:buClr>
                          <a:srgbClr val="003C71"/>
                        </a:buClr>
                        <a:buAutoNum type="alphaUcPeriod"/>
                      </a:pPr>
                      <a:endParaRPr lang="en-US">
                        <a:latin typeface="Georgia"/>
                      </a:endParaRPr>
                    </a:p>
                    <a:p>
                      <a:pPr lvl="0" indent="0" algn="l">
                        <a:lnSpc>
                          <a:spcPct val="100000"/>
                        </a:lnSpc>
                        <a:spcBef>
                          <a:spcPts val="0"/>
                        </a:spcBef>
                        <a:spcAft>
                          <a:spcPts val="0"/>
                        </a:spcAft>
                        <a:buClr>
                          <a:srgbClr val="003C71"/>
                        </a:buClr>
                        <a:buNone/>
                      </a:pPr>
                      <a:endParaRPr lang="en-US">
                        <a:latin typeface="Georgia"/>
                      </a:endParaRPr>
                    </a:p>
                    <a:p>
                      <a:pPr lvl="0" algn="l">
                        <a:lnSpc>
                          <a:spcPct val="100000"/>
                        </a:lnSpc>
                        <a:spcBef>
                          <a:spcPts val="0"/>
                        </a:spcBef>
                        <a:spcAft>
                          <a:spcPts val="0"/>
                        </a:spcAft>
                        <a:buClr>
                          <a:srgbClr val="003C71"/>
                        </a:buClr>
                        <a:buNone/>
                      </a:pPr>
                      <a:endParaRPr lang="en-US">
                        <a:latin typeface="Georgia"/>
                      </a:endParaRPr>
                    </a:p>
                    <a:p>
                      <a:pPr lvl="0" algn="l">
                        <a:lnSpc>
                          <a:spcPct val="100000"/>
                        </a:lnSpc>
                        <a:spcBef>
                          <a:spcPts val="0"/>
                        </a:spcBef>
                        <a:spcAft>
                          <a:spcPts val="0"/>
                        </a:spcAft>
                        <a:buClr>
                          <a:srgbClr val="003C71"/>
                        </a:buClr>
                        <a:buAutoNum type="alphaUcPeriod"/>
                      </a:pPr>
                      <a:endParaRPr lang="en-US">
                        <a:latin typeface="Georgia"/>
                      </a:endParaRPr>
                    </a:p>
                    <a:p>
                      <a:pPr marL="285750" lvl="0" indent="-285750" algn="l">
                        <a:lnSpc>
                          <a:spcPct val="100000"/>
                        </a:lnSpc>
                        <a:spcBef>
                          <a:spcPts val="0"/>
                        </a:spcBef>
                        <a:spcAft>
                          <a:spcPts val="0"/>
                        </a:spcAft>
                        <a:buClr>
                          <a:srgbClr val="003C71"/>
                        </a:buClr>
                        <a:buAutoNum type="alphaUcPeriod"/>
                      </a:pPr>
                      <a:endParaRPr lang="en-US">
                        <a:latin typeface="Georgia"/>
                      </a:endParaRPr>
                    </a:p>
                    <a:p>
                      <a:pPr lvl="0" indent="0">
                        <a:spcBef>
                          <a:spcPts val="0"/>
                        </a:spcBef>
                        <a:spcAft>
                          <a:spcPts val="0"/>
                        </a:spcAft>
                        <a:buClr>
                          <a:srgbClr val="003C71"/>
                        </a:buClr>
                        <a:buNone/>
                      </a:pPr>
                      <a:endParaRPr lang="en-US">
                        <a:solidFill>
                          <a:schemeClr val="accent1"/>
                        </a:solidFill>
                        <a:latin typeface="Georgia"/>
                      </a:endParaRPr>
                    </a:p>
                    <a:p>
                      <a:pPr marL="52070" indent="-287020" rtl="0" fontAlgn="t">
                        <a:spcBef>
                          <a:spcPts val="0"/>
                        </a:spcBef>
                        <a:spcAft>
                          <a:spcPts val="0"/>
                        </a:spcAft>
                      </a:pPr>
                      <a:br>
                        <a:rPr lang="en-US">
                          <a:solidFill>
                            <a:srgbClr val="003C71"/>
                          </a:solidFill>
                          <a:effectLst/>
                          <a:highlight>
                            <a:srgbClr val="FFFFFF"/>
                          </a:highlight>
                          <a:latin typeface="Georgia"/>
                        </a:rPr>
                      </a:br>
                      <a:r>
                        <a:rPr lang="en-US" sz="1400" b="1">
                          <a:solidFill>
                            <a:schemeClr val="accent1"/>
                          </a:solidFill>
                          <a:effectLst/>
                          <a:highlight>
                            <a:srgbClr val="FFFFFF"/>
                          </a:highlight>
                          <a:latin typeface="Georgia"/>
                        </a:rPr>
                        <a:t> </a:t>
                      </a:r>
                      <a:endParaRPr lang="en-US">
                        <a:solidFill>
                          <a:schemeClr val="accent1"/>
                        </a:solidFill>
                        <a:effectLst/>
                        <a:highlight>
                          <a:srgbClr val="FFFFFF"/>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814399256"/>
                  </a:ext>
                </a:extLst>
              </a:tr>
            </a:tbl>
          </a:graphicData>
        </a:graphic>
      </p:graphicFrame>
      <p:sp>
        <p:nvSpPr>
          <p:cNvPr id="11" name="TextBox 10">
            <a:extLst>
              <a:ext uri="{FF2B5EF4-FFF2-40B4-BE49-F238E27FC236}">
                <a16:creationId xmlns:a16="http://schemas.microsoft.com/office/drawing/2014/main" id="{A0670C76-E038-85D8-56F5-1AC265E63170}"/>
              </a:ext>
            </a:extLst>
          </p:cNvPr>
          <p:cNvSpPr txBox="1"/>
          <p:nvPr/>
        </p:nvSpPr>
        <p:spPr>
          <a:xfrm>
            <a:off x="351178" y="4136152"/>
            <a:ext cx="11456505" cy="2308324"/>
          </a:xfrm>
          <a:prstGeom prst="rect">
            <a:avLst/>
          </a:prstGeom>
          <a:solidFill>
            <a:schemeClr val="tx2"/>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bg1"/>
                </a:solidFill>
                <a:latin typeface="+mj-lt"/>
              </a:rPr>
              <a:t> </a:t>
            </a:r>
            <a:br>
              <a:rPr lang="en-US">
                <a:solidFill>
                  <a:schemeClr val="bg1"/>
                </a:solidFill>
                <a:latin typeface="+mj-lt"/>
              </a:rPr>
            </a:br>
            <a:r>
              <a:rPr lang="en-US" b="1" u="sng">
                <a:solidFill>
                  <a:schemeClr val="bg1"/>
                </a:solidFill>
                <a:latin typeface="+mj-lt"/>
                <a:ea typeface="+mn-lt"/>
                <a:cs typeface="+mn-lt"/>
              </a:rPr>
              <a:t>Revisions</a:t>
            </a:r>
            <a:r>
              <a:rPr lang="en-US" b="1">
                <a:solidFill>
                  <a:schemeClr val="bg1"/>
                </a:solidFill>
                <a:latin typeface="+mj-lt"/>
                <a:ea typeface="+mn-lt"/>
                <a:cs typeface="+mn-lt"/>
              </a:rPr>
              <a:t>:</a:t>
            </a:r>
          </a:p>
          <a:p>
            <a:pPr marL="285750" indent="-285750">
              <a:buFont typeface="Arial" panose="020B0604020202020204" pitchFamily="34" charset="0"/>
              <a:buChar char="•"/>
            </a:pPr>
            <a:r>
              <a:rPr lang="en-US">
                <a:solidFill>
                  <a:schemeClr val="bg1"/>
                </a:solidFill>
                <a:latin typeface="+mj-lt"/>
              </a:rPr>
              <a:t>1.RI.1- Focuses on key ideas and confirming details in informational texts. </a:t>
            </a:r>
          </a:p>
          <a:p>
            <a:pPr marL="285750" indent="-285750">
              <a:buFont typeface="Arial" panose="020B0604020202020204" pitchFamily="34" charset="0"/>
              <a:buChar char="•"/>
            </a:pPr>
            <a:endParaRPr lang="en-US">
              <a:solidFill>
                <a:schemeClr val="bg1"/>
              </a:solidFill>
              <a:latin typeface="+mj-lt"/>
            </a:endParaRPr>
          </a:p>
          <a:p>
            <a:pPr marL="285750" indent="-285750">
              <a:buFont typeface="Arial" panose="020B0604020202020204" pitchFamily="34" charset="0"/>
              <a:buChar char="•"/>
            </a:pPr>
            <a:r>
              <a:rPr lang="en-US">
                <a:solidFill>
                  <a:schemeClr val="bg1"/>
                </a:solidFill>
                <a:latin typeface="+mj-lt"/>
              </a:rPr>
              <a:t>1.RI.1 A- Addresses and adds specificity to skills in 1.10f in the 2017 Standards </a:t>
            </a:r>
          </a:p>
          <a:p>
            <a:pPr marL="285750" indent="-285750">
              <a:buFont typeface="Arial" panose="020B0604020202020204" pitchFamily="34" charset="0"/>
              <a:buChar char="•"/>
            </a:pPr>
            <a:r>
              <a:rPr lang="en-US">
                <a:solidFill>
                  <a:schemeClr val="bg1"/>
                </a:solidFill>
                <a:latin typeface="+mj-lt"/>
              </a:rPr>
              <a:t>1.RI.1 B- Increases the rigor from 2017 Standards. This skill was a 4</a:t>
            </a:r>
            <a:r>
              <a:rPr lang="en-US" baseline="30000">
                <a:solidFill>
                  <a:schemeClr val="bg1"/>
                </a:solidFill>
                <a:latin typeface="+mj-lt"/>
              </a:rPr>
              <a:t>th</a:t>
            </a:r>
            <a:r>
              <a:rPr lang="en-US">
                <a:solidFill>
                  <a:schemeClr val="bg1"/>
                </a:solidFill>
                <a:latin typeface="+mj-lt"/>
              </a:rPr>
              <a:t> grade standard. </a:t>
            </a:r>
          </a:p>
          <a:p>
            <a:pPr marL="285750" indent="-285750">
              <a:buFont typeface="Arial" panose="020B0604020202020204" pitchFamily="34" charset="0"/>
              <a:buChar char="•"/>
            </a:pPr>
            <a:endParaRPr lang="en-US">
              <a:solidFill>
                <a:schemeClr val="bg1"/>
              </a:solidFill>
              <a:latin typeface="+mj-lt"/>
            </a:endParaRPr>
          </a:p>
          <a:p>
            <a:pPr marL="285750" indent="-285750">
              <a:buFont typeface="Arial" panose="020B0604020202020204" pitchFamily="34" charset="0"/>
              <a:buChar char="•"/>
            </a:pPr>
            <a:endParaRPr lang="en-US">
              <a:solidFill>
                <a:schemeClr val="bg1"/>
              </a:solidFill>
              <a:latin typeface="+mj-lt"/>
            </a:endParaRPr>
          </a:p>
        </p:txBody>
      </p:sp>
      <p:pic>
        <p:nvPicPr>
          <p:cNvPr id="6" name="Audio 5">
            <a:extLst>
              <a:ext uri="{FF2B5EF4-FFF2-40B4-BE49-F238E27FC236}">
                <a16:creationId xmlns:a16="http://schemas.microsoft.com/office/drawing/2014/main" id="{6839140E-28DE-728E-CDF2-A0EB6E63AD6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4102542810"/>
      </p:ext>
    </p:extLst>
  </p:cSld>
  <p:clrMapOvr>
    <a:masterClrMapping/>
  </p:clrMapOvr>
  <mc:AlternateContent xmlns:mc="http://schemas.openxmlformats.org/markup-compatibility/2006" xmlns:p14="http://schemas.microsoft.com/office/powerpoint/2010/main">
    <mc:Choice Requires="p14">
      <p:transition spd="slow" p14:dur="2000" advTm="56525"/>
    </mc:Choice>
    <mc:Fallback xmlns="">
      <p:transition spd="slow" advTm="565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C1D20A-DD95-B136-7A0B-2D955011D416}"/>
              </a:ext>
            </a:extLst>
          </p:cNvPr>
          <p:cNvSpPr>
            <a:spLocks noGrp="1"/>
          </p:cNvSpPr>
          <p:nvPr>
            <p:ph type="sldNum" sz="quarter" idx="12"/>
          </p:nvPr>
        </p:nvSpPr>
        <p:spPr/>
        <p:txBody>
          <a:bodyPr/>
          <a:lstStyle/>
          <a:p>
            <a:fld id="{B2102BAA-C61A-4A39-BDF1-4340D572B82C}" type="slidenum">
              <a:rPr lang="en-US" smtClean="0"/>
              <a:t>24</a:t>
            </a:fld>
            <a:endParaRPr lang="en-US"/>
          </a:p>
        </p:txBody>
      </p:sp>
      <p:graphicFrame>
        <p:nvGraphicFramePr>
          <p:cNvPr id="10" name="Table 9">
            <a:extLst>
              <a:ext uri="{FF2B5EF4-FFF2-40B4-BE49-F238E27FC236}">
                <a16:creationId xmlns:a16="http://schemas.microsoft.com/office/drawing/2014/main" id="{BDFF1672-FEF2-00AD-7154-75D43FF1341E}"/>
              </a:ext>
            </a:extLst>
          </p:cNvPr>
          <p:cNvGraphicFramePr>
            <a:graphicFrameLocks noGrp="1"/>
          </p:cNvGraphicFramePr>
          <p:nvPr>
            <p:extLst>
              <p:ext uri="{D42A27DB-BD31-4B8C-83A1-F6EECF244321}">
                <p14:modId xmlns:p14="http://schemas.microsoft.com/office/powerpoint/2010/main" val="606416129"/>
              </p:ext>
            </p:extLst>
          </p:nvPr>
        </p:nvGraphicFramePr>
        <p:xfrm>
          <a:off x="353391" y="265043"/>
          <a:ext cx="11452080" cy="4358640"/>
        </p:xfrm>
        <a:graphic>
          <a:graphicData uri="http://schemas.openxmlformats.org/drawingml/2006/table">
            <a:tbl>
              <a:tblPr bandRow="1">
                <a:tableStyleId>{5C22544A-7EE6-4342-B048-85BDC9FD1C3A}</a:tableStyleId>
              </a:tblPr>
              <a:tblGrid>
                <a:gridCol w="5726040">
                  <a:extLst>
                    <a:ext uri="{9D8B030D-6E8A-4147-A177-3AD203B41FA5}">
                      <a16:colId xmlns:a16="http://schemas.microsoft.com/office/drawing/2014/main" val="160029111"/>
                    </a:ext>
                  </a:extLst>
                </a:gridCol>
                <a:gridCol w="5726040">
                  <a:extLst>
                    <a:ext uri="{9D8B030D-6E8A-4147-A177-3AD203B41FA5}">
                      <a16:colId xmlns:a16="http://schemas.microsoft.com/office/drawing/2014/main" val="1856314664"/>
                    </a:ext>
                  </a:extLst>
                </a:gridCol>
              </a:tblGrid>
              <a:tr h="361950">
                <a:tc>
                  <a:txBody>
                    <a:bodyPr/>
                    <a:lstStyle/>
                    <a:p>
                      <a:pPr algn="ctr" rtl="0" fontAlgn="t">
                        <a:spcBef>
                          <a:spcPts val="0"/>
                        </a:spcBef>
                        <a:spcAft>
                          <a:spcPts val="0"/>
                        </a:spcAft>
                      </a:pPr>
                      <a:r>
                        <a:rPr lang="en-US" sz="2000" b="1">
                          <a:effectLst/>
                          <a:highlight>
                            <a:srgbClr val="D8D8D8"/>
                          </a:highlight>
                          <a:latin typeface="Georgia"/>
                        </a:rPr>
                        <a:t>2017 SOL</a:t>
                      </a:r>
                      <a:endParaRPr lang="en-US">
                        <a:effectLst/>
                        <a:highlight>
                          <a:srgbClr val="D8D8D8"/>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tc>
                  <a:txBody>
                    <a:bodyPr/>
                    <a:lstStyle/>
                    <a:p>
                      <a:pPr algn="ctr" rtl="0" fontAlgn="t">
                        <a:spcBef>
                          <a:spcPts val="0"/>
                        </a:spcBef>
                        <a:spcAft>
                          <a:spcPts val="0"/>
                        </a:spcAft>
                      </a:pPr>
                      <a:r>
                        <a:rPr lang="en-US" sz="2000" b="1">
                          <a:effectLst/>
                          <a:highlight>
                            <a:srgbClr val="D8D8D8"/>
                          </a:highlight>
                          <a:latin typeface="Georgia"/>
                        </a:rPr>
                        <a:t>2024 SOL</a:t>
                      </a:r>
                      <a:endParaRPr lang="en-US">
                        <a:effectLst/>
                        <a:highlight>
                          <a:srgbClr val="D8D8D8"/>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extLst>
                  <a:ext uri="{0D108BD9-81ED-4DB2-BD59-A6C34878D82A}">
                    <a16:rowId xmlns:a16="http://schemas.microsoft.com/office/drawing/2014/main" val="767866329"/>
                  </a:ext>
                </a:extLst>
              </a:tr>
              <a:tr h="2686050">
                <a:tc>
                  <a:txBody>
                    <a:bodyPr/>
                    <a:lstStyle/>
                    <a:p>
                      <a:pPr lvl="0" algn="l">
                        <a:lnSpc>
                          <a:spcPct val="100000"/>
                        </a:lnSpc>
                        <a:spcBef>
                          <a:spcPts val="0"/>
                        </a:spcBef>
                        <a:spcAft>
                          <a:spcPts val="0"/>
                        </a:spcAft>
                        <a:buNone/>
                      </a:pPr>
                      <a:r>
                        <a:rPr lang="en-US" sz="1400" b="1" kern="1200">
                          <a:solidFill>
                            <a:schemeClr val="dk1"/>
                          </a:solidFill>
                          <a:highlight>
                            <a:srgbClr val="FFFFFF"/>
                          </a:highlight>
                          <a:latin typeface="+mj-lt"/>
                          <a:ea typeface="+mn-ea"/>
                          <a:cs typeface="+mn-cs"/>
                        </a:rPr>
                        <a:t>1.10 The student will read and demonstrate comprehension of nonfiction texts. </a:t>
                      </a:r>
                    </a:p>
                    <a:p>
                      <a:pPr marL="0" lvl="0" indent="0" algn="l">
                        <a:lnSpc>
                          <a:spcPct val="100000"/>
                        </a:lnSpc>
                        <a:spcBef>
                          <a:spcPts val="0"/>
                        </a:spcBef>
                        <a:spcAft>
                          <a:spcPts val="0"/>
                        </a:spcAft>
                        <a:buNone/>
                        <a:tabLst/>
                      </a:pPr>
                      <a:r>
                        <a:rPr lang="en-US" sz="1200" kern="1200">
                          <a:solidFill>
                            <a:schemeClr val="dk1"/>
                          </a:solidFill>
                          <a:highlight>
                            <a:srgbClr val="FFFFFF"/>
                          </a:highlight>
                          <a:latin typeface="+mj-lt"/>
                          <a:ea typeface="+mn-ea"/>
                          <a:cs typeface="+mn-cs"/>
                        </a:rPr>
                        <a:t>d.     Identify text features such as pictures, headings, charts, and captions.  </a:t>
                      </a:r>
                      <a:br>
                        <a:rPr lang="en-US" sz="1100" b="0" i="0" u="none" strike="noStrike" noProof="0">
                          <a:solidFill>
                            <a:srgbClr val="003C71"/>
                          </a:solidFill>
                          <a:effectLst/>
                          <a:highlight>
                            <a:srgbClr val="FFFFFF"/>
                          </a:highlight>
                          <a:latin typeface="Georgia"/>
                        </a:rPr>
                      </a:br>
                      <a:br>
                        <a:rPr lang="en-US" sz="1100" b="0" i="0" u="none" strike="noStrike" noProof="0">
                          <a:solidFill>
                            <a:srgbClr val="003C71"/>
                          </a:solidFill>
                          <a:effectLst/>
                          <a:highlight>
                            <a:srgbClr val="FFFFFF"/>
                          </a:highlight>
                          <a:latin typeface="Georgia"/>
                        </a:rPr>
                      </a:br>
                      <a:endParaRPr lang="en-US" sz="1100" b="0" i="0" u="none" strike="noStrike" noProof="0">
                        <a:solidFill>
                          <a:srgbClr val="003C71"/>
                        </a:solidFill>
                        <a:effectLst/>
                        <a:highlight>
                          <a:srgbClr val="FFFFFF"/>
                        </a:highlight>
                        <a:latin typeface="Georgia"/>
                      </a:endParaRPr>
                    </a:p>
                    <a:p>
                      <a:pPr lvl="0" algn="l">
                        <a:lnSpc>
                          <a:spcPct val="100000"/>
                        </a:lnSpc>
                        <a:spcBef>
                          <a:spcPts val="0"/>
                        </a:spcBef>
                        <a:spcAft>
                          <a:spcPts val="0"/>
                        </a:spcAft>
                        <a:buNone/>
                      </a:pPr>
                      <a:br>
                        <a:rPr lang="en-US" sz="1100" b="0" i="0" u="none" strike="noStrike" noProof="0">
                          <a:solidFill>
                            <a:srgbClr val="000000"/>
                          </a:solidFill>
                          <a:effectLst/>
                          <a:highlight>
                            <a:srgbClr val="FFFFFF"/>
                          </a:highlight>
                          <a:latin typeface="Times New Roman"/>
                        </a:rPr>
                      </a:br>
                      <a:br>
                        <a:rPr lang="en-US" sz="1100" b="0" i="0" u="none" strike="noStrike" noProof="0">
                          <a:solidFill>
                            <a:srgbClr val="000000"/>
                          </a:solidFill>
                          <a:effectLst/>
                          <a:highlight>
                            <a:srgbClr val="FFFFFF"/>
                          </a:highlight>
                          <a:latin typeface="Times New Roman"/>
                        </a:rPr>
                      </a:br>
                      <a:endParaRPr lang="en-US" sz="1100" b="0" i="0" u="none" strike="noStrike" noProof="0">
                        <a:solidFill>
                          <a:schemeClr val="accent1"/>
                        </a:solidFill>
                        <a:effectLst/>
                        <a:highlight>
                          <a:srgbClr val="FFFFFF"/>
                        </a:highlight>
                        <a:latin typeface="Georgia"/>
                      </a:endParaRPr>
                    </a:p>
                    <a:p>
                      <a:pPr marL="342900" lvl="0" indent="-342900" algn="l">
                        <a:lnSpc>
                          <a:spcPct val="100000"/>
                        </a:lnSpc>
                        <a:spcBef>
                          <a:spcPts val="0"/>
                        </a:spcBef>
                        <a:spcAft>
                          <a:spcPts val="0"/>
                        </a:spcAft>
                        <a:buClr>
                          <a:srgbClr val="003C71"/>
                        </a:buClr>
                        <a:buAutoNum type="alphaLcPeriod"/>
                      </a:pPr>
                      <a:endParaRPr lang="en-US" sz="1100" b="0" i="0" u="none" strike="noStrike" noProof="0">
                        <a:solidFill>
                          <a:schemeClr val="accent1"/>
                        </a:solidFill>
                        <a:effectLst/>
                        <a:highlight>
                          <a:srgbClr val="FFFFFF"/>
                        </a:highlight>
                        <a:latin typeface="Georgia"/>
                      </a:endParaRPr>
                    </a:p>
                    <a:p>
                      <a:pPr lvl="0" algn="l">
                        <a:lnSpc>
                          <a:spcPct val="100000"/>
                        </a:lnSpc>
                        <a:spcBef>
                          <a:spcPts val="0"/>
                        </a:spcBef>
                        <a:spcAft>
                          <a:spcPts val="0"/>
                        </a:spcAft>
                        <a:buNone/>
                      </a:pPr>
                      <a:br>
                        <a:rPr lang="en-US" sz="1100" b="0" i="0" u="none" strike="noStrike" noProof="0">
                          <a:solidFill>
                            <a:srgbClr val="000000"/>
                          </a:solidFill>
                          <a:effectLst/>
                          <a:highlight>
                            <a:srgbClr val="FFFFFF"/>
                          </a:highlight>
                          <a:latin typeface="Times New Roman"/>
                        </a:rPr>
                      </a:br>
                      <a:endParaRPr lang="en-US" sz="1100" b="0" i="0" u="none" strike="noStrike" noProof="0">
                        <a:solidFill>
                          <a:schemeClr val="accent1"/>
                        </a:solidFill>
                        <a:effectLst/>
                        <a:highlight>
                          <a:srgbClr val="FFFFFF"/>
                        </a:highlight>
                        <a:latin typeface="Georgia"/>
                      </a:endParaRPr>
                    </a:p>
                    <a:p>
                      <a:pPr marL="342900" lvl="0" indent="-342900" algn="l">
                        <a:lnSpc>
                          <a:spcPct val="100000"/>
                        </a:lnSpc>
                        <a:spcBef>
                          <a:spcPts val="0"/>
                        </a:spcBef>
                        <a:spcAft>
                          <a:spcPts val="0"/>
                        </a:spcAft>
                        <a:buClr>
                          <a:srgbClr val="003C71"/>
                        </a:buClr>
                        <a:buAutoNum type="alphaLcPeriod"/>
                      </a:pPr>
                      <a:endParaRPr lang="en-US" sz="1100" b="0" i="0" u="none" strike="noStrike" noProof="0">
                        <a:solidFill>
                          <a:schemeClr val="accent1"/>
                        </a:solidFill>
                        <a:effectLst/>
                        <a:highlight>
                          <a:srgbClr val="FFFFFF"/>
                        </a:highlight>
                        <a:latin typeface="Georgia"/>
                      </a:endParaRPr>
                    </a:p>
                    <a:p>
                      <a:pPr lvl="0" algn="l">
                        <a:lnSpc>
                          <a:spcPct val="100000"/>
                        </a:lnSpc>
                        <a:spcBef>
                          <a:spcPts val="0"/>
                        </a:spcBef>
                        <a:spcAft>
                          <a:spcPts val="0"/>
                        </a:spcAft>
                        <a:buNone/>
                      </a:pPr>
                      <a:endParaRPr lang="en-US" sz="1400" b="1" i="0" u="none" strike="noStrike" noProof="0">
                        <a:solidFill>
                          <a:schemeClr val="accent1"/>
                        </a:solidFill>
                        <a:effectLst/>
                        <a:highlight>
                          <a:srgbClr val="FFFFFF"/>
                        </a:highlight>
                        <a:latin typeface="Georgia"/>
                      </a:endParaRPr>
                    </a:p>
                    <a:p>
                      <a:pPr lvl="0" indent="0" algn="l">
                        <a:lnSpc>
                          <a:spcPct val="100000"/>
                        </a:lnSpc>
                        <a:spcBef>
                          <a:spcPts val="0"/>
                        </a:spcBef>
                        <a:spcAft>
                          <a:spcPts val="0"/>
                        </a:spcAft>
                        <a:buClr>
                          <a:srgbClr val="003C71"/>
                        </a:buClr>
                        <a:buNone/>
                      </a:pPr>
                      <a:br>
                        <a:rPr lang="en-US" sz="1100" b="0" i="0" u="none" strike="noStrike" noProof="0">
                          <a:solidFill>
                            <a:srgbClr val="000000"/>
                          </a:solidFill>
                          <a:effectLst/>
                          <a:highlight>
                            <a:srgbClr val="FFFFFF"/>
                          </a:highlight>
                          <a:latin typeface="Times New Roman"/>
                        </a:rPr>
                      </a:br>
                      <a:endParaRPr lang="en-US" sz="1100" b="0" i="0" u="none" strike="noStrike" noProof="0">
                        <a:solidFill>
                          <a:schemeClr val="accent1"/>
                        </a:solidFill>
                        <a:effectLst/>
                        <a:highlight>
                          <a:srgbClr val="FFFFFF"/>
                        </a:highlight>
                        <a:latin typeface="Georgia"/>
                      </a:endParaRPr>
                    </a:p>
                    <a:p>
                      <a:pPr marL="342900" lvl="0" indent="-342900" algn="l">
                        <a:lnSpc>
                          <a:spcPct val="100000"/>
                        </a:lnSpc>
                        <a:spcBef>
                          <a:spcPts val="0"/>
                        </a:spcBef>
                        <a:spcAft>
                          <a:spcPts val="0"/>
                        </a:spcAft>
                        <a:buClr>
                          <a:srgbClr val="003C71"/>
                        </a:buClr>
                        <a:buAutoNum type="alphaLcPeriod"/>
                      </a:pPr>
                      <a:endParaRPr lang="en-US" sz="1100" b="0" i="0" u="none" strike="noStrike" noProof="0">
                        <a:solidFill>
                          <a:schemeClr val="accent1"/>
                        </a:solidFill>
                        <a:effectLst/>
                        <a:highlight>
                          <a:srgbClr val="FFFFFF"/>
                        </a:highlight>
                        <a:latin typeface="Georgia"/>
                      </a:endParaRPr>
                    </a:p>
                    <a:p>
                      <a:pPr lvl="0" algn="l">
                        <a:lnSpc>
                          <a:spcPct val="100000"/>
                        </a:lnSpc>
                        <a:spcBef>
                          <a:spcPts val="0"/>
                        </a:spcBef>
                        <a:spcAft>
                          <a:spcPts val="0"/>
                        </a:spcAft>
                        <a:buNone/>
                      </a:pPr>
                      <a:endParaRPr lang="en-US" sz="1400" b="1" i="0" u="none" strike="noStrike" noProof="0">
                        <a:solidFill>
                          <a:schemeClr val="accent1"/>
                        </a:solidFill>
                        <a:effectLst/>
                        <a:highlight>
                          <a:srgbClr val="FFFFFF"/>
                        </a:highlight>
                        <a:latin typeface="Georgia"/>
                      </a:endParaRPr>
                    </a:p>
                    <a:p>
                      <a:pPr marL="0" lvl="0" indent="0">
                        <a:spcBef>
                          <a:spcPts val="0"/>
                        </a:spcBef>
                        <a:spcAft>
                          <a:spcPts val="0"/>
                        </a:spcAft>
                        <a:buClr>
                          <a:srgbClr val="003C71"/>
                        </a:buClr>
                        <a:buNone/>
                      </a:pPr>
                      <a:endParaRPr lang="en-US">
                        <a:solidFill>
                          <a:schemeClr val="accent1"/>
                        </a:solidFill>
                        <a:latin typeface="Georgia"/>
                      </a:endParaRPr>
                    </a:p>
                    <a:p>
                      <a:pPr fontAlgn="t"/>
                      <a:br>
                        <a:rPr lang="en-US">
                          <a:effectLst/>
                          <a:highlight>
                            <a:srgbClr val="FFFFFF"/>
                          </a:highlight>
                        </a:rPr>
                      </a:br>
                      <a:endParaRPr lang="en-US">
                        <a:solidFill>
                          <a:schemeClr val="accent1"/>
                        </a:solidFill>
                        <a:effectLst/>
                        <a:highlight>
                          <a:srgbClr val="FFFFFF"/>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FFFFFF"/>
                    </a:solidFill>
                  </a:tcPr>
                </a:tc>
                <a:tc>
                  <a:txBody>
                    <a:bodyPr/>
                    <a:lstStyle/>
                    <a:p>
                      <a:pPr lvl="0" algn="l">
                        <a:lnSpc>
                          <a:spcPct val="100000"/>
                        </a:lnSpc>
                        <a:spcBef>
                          <a:spcPts val="0"/>
                        </a:spcBef>
                        <a:spcAft>
                          <a:spcPts val="0"/>
                        </a:spcAft>
                        <a:buNone/>
                      </a:pPr>
                      <a:r>
                        <a:rPr lang="en-US" sz="1400" b="1" i="0" u="none" strike="noStrike" noProof="0">
                          <a:solidFill>
                            <a:schemeClr val="accent1"/>
                          </a:solidFill>
                          <a:effectLst/>
                          <a:highlight>
                            <a:srgbClr val="FFFFFF"/>
                          </a:highlight>
                          <a:latin typeface="Georgia"/>
                        </a:rPr>
                        <a:t>1.RI.2 Craft and Style </a:t>
                      </a:r>
                      <a:endParaRPr lang="en-US">
                        <a:solidFill>
                          <a:schemeClr val="accent1"/>
                        </a:solidFill>
                        <a:latin typeface="Georgia"/>
                      </a:endParaRPr>
                    </a:p>
                    <a:p>
                      <a:pPr marL="285750" lvl="0" indent="-285750" algn="l">
                        <a:lnSpc>
                          <a:spcPct val="100000"/>
                        </a:lnSpc>
                        <a:spcBef>
                          <a:spcPts val="0"/>
                        </a:spcBef>
                        <a:spcAft>
                          <a:spcPts val="0"/>
                        </a:spcAft>
                        <a:buFont typeface="+mj-lt"/>
                        <a:buAutoNum type="alphaUcPeriod"/>
                      </a:pPr>
                      <a:r>
                        <a:rPr lang="en-US" sz="1200">
                          <a:highlight>
                            <a:srgbClr val="FFFFFF"/>
                          </a:highlight>
                          <a:latin typeface="+mj-lt"/>
                        </a:rPr>
                        <a:t>Identify and use common text features to gain information, table of contents, headings, bolded words, pictures, captions, and diagrams. </a:t>
                      </a:r>
                    </a:p>
                    <a:p>
                      <a:pPr marL="285750" lvl="0" indent="-285750" algn="l">
                        <a:lnSpc>
                          <a:spcPct val="100000"/>
                        </a:lnSpc>
                        <a:spcBef>
                          <a:spcPts val="0"/>
                        </a:spcBef>
                        <a:spcAft>
                          <a:spcPts val="0"/>
                        </a:spcAft>
                        <a:buFont typeface="+mj-lt"/>
                        <a:buAutoNum type="alphaUcPeriod"/>
                      </a:pPr>
                      <a:r>
                        <a:rPr lang="en-US" sz="1200">
                          <a:highlight>
                            <a:srgbClr val="FFFFFF"/>
                          </a:highlight>
                          <a:latin typeface="+mj-lt"/>
                        </a:rPr>
                        <a:t>Distinguish between information provided by pictures or other illustrations and information provided by the words in a text.</a:t>
                      </a:r>
                      <a:endParaRPr lang="en-US" sz="1200">
                        <a:solidFill>
                          <a:schemeClr val="accent1"/>
                        </a:solidFill>
                        <a:latin typeface="+mj-lt"/>
                      </a:endParaRPr>
                    </a:p>
                    <a:p>
                      <a:pPr lvl="0" algn="l">
                        <a:lnSpc>
                          <a:spcPct val="100000"/>
                        </a:lnSpc>
                        <a:spcBef>
                          <a:spcPts val="0"/>
                        </a:spcBef>
                        <a:spcAft>
                          <a:spcPts val="0"/>
                        </a:spcAft>
                        <a:buClr>
                          <a:srgbClr val="003C71"/>
                        </a:buClr>
                        <a:buAutoNum type="alphaUcPeriod"/>
                      </a:pPr>
                      <a:endParaRPr lang="en-US">
                        <a:solidFill>
                          <a:schemeClr val="accent1"/>
                        </a:solidFill>
                        <a:latin typeface="Georgia"/>
                      </a:endParaRPr>
                    </a:p>
                    <a:p>
                      <a:pPr lvl="0" algn="l">
                        <a:lnSpc>
                          <a:spcPct val="100000"/>
                        </a:lnSpc>
                        <a:spcBef>
                          <a:spcPts val="0"/>
                        </a:spcBef>
                        <a:spcAft>
                          <a:spcPts val="0"/>
                        </a:spcAft>
                        <a:buClr>
                          <a:srgbClr val="003C71"/>
                        </a:buClr>
                        <a:buAutoNum type="alphaUcPeriod"/>
                      </a:pPr>
                      <a:endParaRPr lang="en-US">
                        <a:solidFill>
                          <a:schemeClr val="accent1"/>
                        </a:solidFill>
                        <a:latin typeface="Georgia"/>
                      </a:endParaRPr>
                    </a:p>
                    <a:p>
                      <a:pPr lvl="0" indent="0" algn="l">
                        <a:lnSpc>
                          <a:spcPct val="100000"/>
                        </a:lnSpc>
                        <a:spcBef>
                          <a:spcPts val="0"/>
                        </a:spcBef>
                        <a:spcAft>
                          <a:spcPts val="0"/>
                        </a:spcAft>
                        <a:buClr>
                          <a:srgbClr val="003C71"/>
                        </a:buClr>
                        <a:buNone/>
                      </a:pPr>
                      <a:endParaRPr lang="en-US">
                        <a:solidFill>
                          <a:schemeClr val="accent1"/>
                        </a:solidFill>
                        <a:latin typeface="Georgia"/>
                      </a:endParaRPr>
                    </a:p>
                    <a:p>
                      <a:pPr lvl="0" algn="l">
                        <a:lnSpc>
                          <a:spcPct val="100000"/>
                        </a:lnSpc>
                        <a:spcBef>
                          <a:spcPts val="0"/>
                        </a:spcBef>
                        <a:spcAft>
                          <a:spcPts val="0"/>
                        </a:spcAft>
                        <a:buClr>
                          <a:srgbClr val="003C71"/>
                        </a:buClr>
                        <a:buAutoNum type="alphaUcPeriod"/>
                      </a:pPr>
                      <a:endParaRPr lang="en-US">
                        <a:solidFill>
                          <a:schemeClr val="accent1"/>
                        </a:solidFill>
                        <a:latin typeface="Georgia"/>
                      </a:endParaRPr>
                    </a:p>
                    <a:p>
                      <a:pPr lvl="0" algn="l">
                        <a:lnSpc>
                          <a:spcPct val="100000"/>
                        </a:lnSpc>
                        <a:spcBef>
                          <a:spcPts val="0"/>
                        </a:spcBef>
                        <a:spcAft>
                          <a:spcPts val="0"/>
                        </a:spcAft>
                        <a:buClr>
                          <a:srgbClr val="003C71"/>
                        </a:buClr>
                        <a:buAutoNum type="alphaUcPeriod"/>
                      </a:pPr>
                      <a:endParaRPr lang="en-US">
                        <a:solidFill>
                          <a:schemeClr val="accent1"/>
                        </a:solidFill>
                        <a:latin typeface="Georgia"/>
                      </a:endParaRPr>
                    </a:p>
                    <a:p>
                      <a:pPr marL="285750" lvl="0" indent="-285750" algn="l">
                        <a:lnSpc>
                          <a:spcPct val="100000"/>
                        </a:lnSpc>
                        <a:spcBef>
                          <a:spcPts val="0"/>
                        </a:spcBef>
                        <a:spcAft>
                          <a:spcPts val="0"/>
                        </a:spcAft>
                        <a:buClr>
                          <a:srgbClr val="003C71"/>
                        </a:buClr>
                        <a:buAutoNum type="alphaUcPeriod"/>
                      </a:pPr>
                      <a:endParaRPr lang="en-US">
                        <a:solidFill>
                          <a:schemeClr val="accent1"/>
                        </a:solidFill>
                        <a:latin typeface="Georgia"/>
                      </a:endParaRPr>
                    </a:p>
                    <a:p>
                      <a:pPr lvl="0" indent="0">
                        <a:spcBef>
                          <a:spcPts val="0"/>
                        </a:spcBef>
                        <a:spcAft>
                          <a:spcPts val="0"/>
                        </a:spcAft>
                        <a:buClr>
                          <a:srgbClr val="003C71"/>
                        </a:buClr>
                        <a:buNone/>
                      </a:pPr>
                      <a:endParaRPr lang="en-US">
                        <a:solidFill>
                          <a:schemeClr val="accent1"/>
                        </a:solidFill>
                        <a:latin typeface="Georgia"/>
                      </a:endParaRPr>
                    </a:p>
                    <a:p>
                      <a:pPr marL="52070" indent="-287020" rtl="0" fontAlgn="t">
                        <a:spcBef>
                          <a:spcPts val="0"/>
                        </a:spcBef>
                        <a:spcAft>
                          <a:spcPts val="0"/>
                        </a:spcAft>
                      </a:pPr>
                      <a:br>
                        <a:rPr lang="en-US">
                          <a:solidFill>
                            <a:srgbClr val="003C71"/>
                          </a:solidFill>
                          <a:effectLst/>
                          <a:highlight>
                            <a:srgbClr val="FFFFFF"/>
                          </a:highlight>
                          <a:latin typeface="Georgia"/>
                        </a:rPr>
                      </a:br>
                      <a:r>
                        <a:rPr lang="en-US" sz="1400" b="1">
                          <a:solidFill>
                            <a:schemeClr val="accent1"/>
                          </a:solidFill>
                          <a:effectLst/>
                          <a:highlight>
                            <a:srgbClr val="FFFFFF"/>
                          </a:highlight>
                          <a:latin typeface="Georgia"/>
                        </a:rPr>
                        <a:t> </a:t>
                      </a:r>
                      <a:endParaRPr lang="en-US">
                        <a:solidFill>
                          <a:schemeClr val="accent1"/>
                        </a:solidFill>
                        <a:effectLst/>
                        <a:highlight>
                          <a:srgbClr val="FFFFFF"/>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814399256"/>
                  </a:ext>
                </a:extLst>
              </a:tr>
            </a:tbl>
          </a:graphicData>
        </a:graphic>
      </p:graphicFrame>
      <p:sp>
        <p:nvSpPr>
          <p:cNvPr id="11" name="TextBox 10">
            <a:extLst>
              <a:ext uri="{FF2B5EF4-FFF2-40B4-BE49-F238E27FC236}">
                <a16:creationId xmlns:a16="http://schemas.microsoft.com/office/drawing/2014/main" id="{A0670C76-E038-85D8-56F5-1AC265E63170}"/>
              </a:ext>
            </a:extLst>
          </p:cNvPr>
          <p:cNvSpPr txBox="1"/>
          <p:nvPr/>
        </p:nvSpPr>
        <p:spPr>
          <a:xfrm>
            <a:off x="353391" y="3580983"/>
            <a:ext cx="11446479" cy="2246769"/>
          </a:xfrm>
          <a:prstGeom prst="rect">
            <a:avLst/>
          </a:prstGeom>
          <a:solidFill>
            <a:schemeClr val="tx2"/>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 </a:t>
            </a:r>
            <a:br>
              <a:rPr lang="en-US"/>
            </a:br>
            <a:r>
              <a:rPr lang="en-US" sz="1600" b="1" u="sng">
                <a:solidFill>
                  <a:srgbClr val="FFFFFF"/>
                </a:solidFill>
                <a:latin typeface="Georgia"/>
                <a:ea typeface="+mn-lt"/>
                <a:cs typeface="+mn-lt"/>
              </a:rPr>
              <a:t>Revisions</a:t>
            </a:r>
            <a:r>
              <a:rPr lang="en-US" sz="1600" b="1">
                <a:solidFill>
                  <a:srgbClr val="FFFFFF"/>
                </a:solidFill>
                <a:latin typeface="Georgia"/>
                <a:ea typeface="+mn-lt"/>
                <a:cs typeface="+mn-lt"/>
              </a:rPr>
              <a:t>:</a:t>
            </a:r>
          </a:p>
          <a:p>
            <a:pPr marL="285750" indent="-285750">
              <a:buFont typeface="Arial" panose="020B0604020202020204" pitchFamily="34" charset="0"/>
              <a:buChar char="•"/>
            </a:pPr>
            <a:r>
              <a:rPr lang="en-US">
                <a:solidFill>
                  <a:schemeClr val="bg1"/>
                </a:solidFill>
                <a:latin typeface="+mj-lt"/>
              </a:rPr>
              <a:t>1.RI.2- Focuses on craft and style for informational texts</a:t>
            </a:r>
            <a:r>
              <a:rPr lang="en-US" sz="1600">
                <a:solidFill>
                  <a:schemeClr val="bg1"/>
                </a:solidFill>
                <a:latin typeface="+mj-lt"/>
              </a:rPr>
              <a:t>.</a:t>
            </a:r>
          </a:p>
          <a:p>
            <a:pPr marL="285750" indent="-285750">
              <a:buFont typeface="Arial" panose="020B0604020202020204" pitchFamily="34" charset="0"/>
              <a:buChar char="•"/>
            </a:pPr>
            <a:endParaRPr lang="en-US" sz="1600" b="1">
              <a:solidFill>
                <a:schemeClr val="bg1"/>
              </a:solidFill>
              <a:latin typeface="+mj-lt"/>
              <a:ea typeface="+mn-lt"/>
              <a:cs typeface="+mn-lt"/>
            </a:endParaRPr>
          </a:p>
          <a:p>
            <a:pPr marL="285750" indent="-285750">
              <a:buFont typeface="Arial" panose="020B0604020202020204" pitchFamily="34" charset="0"/>
              <a:buChar char="•"/>
            </a:pPr>
            <a:r>
              <a:rPr lang="en-US">
                <a:solidFill>
                  <a:schemeClr val="bg1"/>
                </a:solidFill>
                <a:latin typeface="+mj-lt"/>
                <a:ea typeface="+mn-lt"/>
                <a:cs typeface="+mn-lt"/>
              </a:rPr>
              <a:t>1.RI.2 A/B- Addresses and adds specificity to skills in 1.10d in the 2017 Standards.</a:t>
            </a:r>
            <a:endParaRPr lang="en-US"/>
          </a:p>
          <a:p>
            <a:pPr>
              <a:buFont typeface="Arial,Sans-Serif"/>
              <a:buChar char="•"/>
            </a:pPr>
            <a:endParaRPr lang="en-US"/>
          </a:p>
          <a:p>
            <a:pPr>
              <a:buFont typeface="Arial,Sans-Serif"/>
              <a:buChar char="•"/>
            </a:pPr>
            <a:endParaRPr lang="en-US"/>
          </a:p>
          <a:p>
            <a:pPr>
              <a:buFont typeface="Arial"/>
              <a:buChar char="•"/>
            </a:pPr>
            <a:endParaRPr lang="en-US">
              <a:cs typeface="Calibri"/>
            </a:endParaRPr>
          </a:p>
        </p:txBody>
      </p:sp>
      <p:pic>
        <p:nvPicPr>
          <p:cNvPr id="7" name="Audio 6">
            <a:extLst>
              <a:ext uri="{FF2B5EF4-FFF2-40B4-BE49-F238E27FC236}">
                <a16:creationId xmlns:a16="http://schemas.microsoft.com/office/drawing/2014/main" id="{9CE8B818-9C49-C51A-32FB-6BC66E0DD38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350279798"/>
      </p:ext>
    </p:extLst>
  </p:cSld>
  <p:clrMapOvr>
    <a:masterClrMapping/>
  </p:clrMapOvr>
  <mc:AlternateContent xmlns:mc="http://schemas.openxmlformats.org/markup-compatibility/2006" xmlns:p14="http://schemas.microsoft.com/office/powerpoint/2010/main">
    <mc:Choice Requires="p14">
      <p:transition spd="slow" p14:dur="2000" advTm="55589"/>
    </mc:Choice>
    <mc:Fallback xmlns="">
      <p:transition spd="slow" advTm="555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C1D20A-DD95-B136-7A0B-2D955011D416}"/>
              </a:ext>
            </a:extLst>
          </p:cNvPr>
          <p:cNvSpPr>
            <a:spLocks noGrp="1"/>
          </p:cNvSpPr>
          <p:nvPr>
            <p:ph type="sldNum" sz="quarter" idx="12"/>
          </p:nvPr>
        </p:nvSpPr>
        <p:spPr/>
        <p:txBody>
          <a:bodyPr/>
          <a:lstStyle/>
          <a:p>
            <a:fld id="{B2102BAA-C61A-4A39-BDF1-4340D572B82C}" type="slidenum">
              <a:rPr lang="en-US" smtClean="0"/>
              <a:t>25</a:t>
            </a:fld>
            <a:endParaRPr lang="en-US"/>
          </a:p>
        </p:txBody>
      </p:sp>
      <p:graphicFrame>
        <p:nvGraphicFramePr>
          <p:cNvPr id="10" name="Table 9">
            <a:extLst>
              <a:ext uri="{FF2B5EF4-FFF2-40B4-BE49-F238E27FC236}">
                <a16:creationId xmlns:a16="http://schemas.microsoft.com/office/drawing/2014/main" id="{BDFF1672-FEF2-00AD-7154-75D43FF1341E}"/>
              </a:ext>
            </a:extLst>
          </p:cNvPr>
          <p:cNvGraphicFramePr>
            <a:graphicFrameLocks noGrp="1"/>
          </p:cNvGraphicFramePr>
          <p:nvPr>
            <p:extLst>
              <p:ext uri="{D42A27DB-BD31-4B8C-83A1-F6EECF244321}">
                <p14:modId xmlns:p14="http://schemas.microsoft.com/office/powerpoint/2010/main" val="3451204444"/>
              </p:ext>
            </p:extLst>
          </p:nvPr>
        </p:nvGraphicFramePr>
        <p:xfrm>
          <a:off x="353391" y="265043"/>
          <a:ext cx="11452080" cy="4663440"/>
        </p:xfrm>
        <a:graphic>
          <a:graphicData uri="http://schemas.openxmlformats.org/drawingml/2006/table">
            <a:tbl>
              <a:tblPr bandRow="1">
                <a:tableStyleId>{5C22544A-7EE6-4342-B048-85BDC9FD1C3A}</a:tableStyleId>
              </a:tblPr>
              <a:tblGrid>
                <a:gridCol w="5726040">
                  <a:extLst>
                    <a:ext uri="{9D8B030D-6E8A-4147-A177-3AD203B41FA5}">
                      <a16:colId xmlns:a16="http://schemas.microsoft.com/office/drawing/2014/main" val="160029111"/>
                    </a:ext>
                  </a:extLst>
                </a:gridCol>
                <a:gridCol w="5726040">
                  <a:extLst>
                    <a:ext uri="{9D8B030D-6E8A-4147-A177-3AD203B41FA5}">
                      <a16:colId xmlns:a16="http://schemas.microsoft.com/office/drawing/2014/main" val="1856314664"/>
                    </a:ext>
                  </a:extLst>
                </a:gridCol>
              </a:tblGrid>
              <a:tr h="361950">
                <a:tc>
                  <a:txBody>
                    <a:bodyPr/>
                    <a:lstStyle/>
                    <a:p>
                      <a:pPr algn="ctr" rtl="0" fontAlgn="t">
                        <a:spcBef>
                          <a:spcPts val="0"/>
                        </a:spcBef>
                        <a:spcAft>
                          <a:spcPts val="0"/>
                        </a:spcAft>
                      </a:pPr>
                      <a:r>
                        <a:rPr lang="en-US" sz="2000" b="1">
                          <a:effectLst/>
                          <a:highlight>
                            <a:srgbClr val="D8D8D8"/>
                          </a:highlight>
                          <a:latin typeface="Georgia"/>
                        </a:rPr>
                        <a:t>2017 SOL</a:t>
                      </a:r>
                      <a:endParaRPr lang="en-US">
                        <a:effectLst/>
                        <a:highlight>
                          <a:srgbClr val="D8D8D8"/>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tc>
                  <a:txBody>
                    <a:bodyPr/>
                    <a:lstStyle/>
                    <a:p>
                      <a:pPr algn="ctr" rtl="0" fontAlgn="t">
                        <a:spcBef>
                          <a:spcPts val="0"/>
                        </a:spcBef>
                        <a:spcAft>
                          <a:spcPts val="0"/>
                        </a:spcAft>
                      </a:pPr>
                      <a:r>
                        <a:rPr lang="en-US" sz="2000" b="1">
                          <a:effectLst/>
                          <a:highlight>
                            <a:srgbClr val="D8D8D8"/>
                          </a:highlight>
                          <a:latin typeface="Georgia"/>
                        </a:rPr>
                        <a:t>2024 SOL</a:t>
                      </a:r>
                      <a:endParaRPr lang="en-US">
                        <a:effectLst/>
                        <a:highlight>
                          <a:srgbClr val="D8D8D8"/>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extLst>
                  <a:ext uri="{0D108BD9-81ED-4DB2-BD59-A6C34878D82A}">
                    <a16:rowId xmlns:a16="http://schemas.microsoft.com/office/drawing/2014/main" val="767866329"/>
                  </a:ext>
                </a:extLst>
              </a:tr>
              <a:tr h="2686050">
                <a:tc>
                  <a:txBody>
                    <a:bodyPr/>
                    <a:lstStyle/>
                    <a:p>
                      <a:pPr lvl="0" algn="l">
                        <a:lnSpc>
                          <a:spcPct val="100000"/>
                        </a:lnSpc>
                        <a:spcBef>
                          <a:spcPts val="0"/>
                        </a:spcBef>
                        <a:spcAft>
                          <a:spcPts val="0"/>
                        </a:spcAft>
                        <a:buNone/>
                      </a:pPr>
                      <a:endParaRPr lang="en-US" sz="1400" b="1" i="0" u="none" strike="noStrike" noProof="0">
                        <a:solidFill>
                          <a:schemeClr val="accent1"/>
                        </a:solidFill>
                        <a:effectLst/>
                        <a:highlight>
                          <a:srgbClr val="FFFFFF"/>
                        </a:highlight>
                        <a:latin typeface="Georgia"/>
                      </a:endParaRPr>
                    </a:p>
                    <a:p>
                      <a:pPr lvl="0" algn="l">
                        <a:lnSpc>
                          <a:spcPct val="100000"/>
                        </a:lnSpc>
                        <a:spcBef>
                          <a:spcPts val="0"/>
                        </a:spcBef>
                        <a:spcAft>
                          <a:spcPts val="0"/>
                        </a:spcAft>
                        <a:buNone/>
                      </a:pPr>
                      <a:br>
                        <a:rPr lang="en-US"/>
                      </a:br>
                      <a:br>
                        <a:rPr lang="en-US" sz="1100" b="0" i="0" u="none" strike="noStrike" noProof="0">
                          <a:solidFill>
                            <a:srgbClr val="003C71"/>
                          </a:solidFill>
                          <a:effectLst/>
                          <a:highlight>
                            <a:srgbClr val="FFFFFF"/>
                          </a:highlight>
                          <a:latin typeface="Times New Roman"/>
                        </a:rPr>
                      </a:br>
                      <a:br>
                        <a:rPr lang="en-US" sz="1100" b="0" i="0" u="none" strike="noStrike" noProof="0">
                          <a:solidFill>
                            <a:srgbClr val="003C71"/>
                          </a:solidFill>
                          <a:effectLst/>
                          <a:highlight>
                            <a:srgbClr val="FFFFFF"/>
                          </a:highlight>
                          <a:latin typeface="Times New Roman"/>
                        </a:rPr>
                      </a:br>
                      <a:endParaRPr lang="en-US" sz="1100" b="0" i="0" u="none" strike="noStrike" noProof="0">
                        <a:solidFill>
                          <a:schemeClr val="accent1"/>
                        </a:solidFill>
                        <a:effectLst/>
                        <a:highlight>
                          <a:srgbClr val="FFFFFF"/>
                        </a:highlight>
                        <a:latin typeface="Georgia"/>
                      </a:endParaRPr>
                    </a:p>
                    <a:p>
                      <a:pPr lvl="0" algn="l">
                        <a:lnSpc>
                          <a:spcPct val="100000"/>
                        </a:lnSpc>
                        <a:spcBef>
                          <a:spcPts val="0"/>
                        </a:spcBef>
                        <a:spcAft>
                          <a:spcPts val="0"/>
                        </a:spcAft>
                        <a:buNone/>
                      </a:pPr>
                      <a:br>
                        <a:rPr lang="en-US" sz="1100" b="0" i="0" u="none" strike="noStrike" noProof="0">
                          <a:solidFill>
                            <a:srgbClr val="000000"/>
                          </a:solidFill>
                          <a:effectLst/>
                          <a:highlight>
                            <a:srgbClr val="FFFFFF"/>
                          </a:highlight>
                          <a:latin typeface="Times New Roman"/>
                        </a:rPr>
                      </a:br>
                      <a:br>
                        <a:rPr lang="en-US" sz="1100" b="0" i="0" u="none" strike="noStrike" noProof="0">
                          <a:solidFill>
                            <a:srgbClr val="000000"/>
                          </a:solidFill>
                          <a:effectLst/>
                          <a:highlight>
                            <a:srgbClr val="FFFFFF"/>
                          </a:highlight>
                          <a:latin typeface="Times New Roman"/>
                        </a:rPr>
                      </a:br>
                      <a:endParaRPr lang="en-US" sz="1100" b="0" i="0" u="none" strike="noStrike" noProof="0">
                        <a:solidFill>
                          <a:schemeClr val="accent1"/>
                        </a:solidFill>
                        <a:effectLst/>
                        <a:highlight>
                          <a:srgbClr val="FFFFFF"/>
                        </a:highlight>
                        <a:latin typeface="Georgia"/>
                      </a:endParaRPr>
                    </a:p>
                    <a:p>
                      <a:pPr marL="342900" lvl="0" indent="-342900" algn="l">
                        <a:lnSpc>
                          <a:spcPct val="100000"/>
                        </a:lnSpc>
                        <a:spcBef>
                          <a:spcPts val="0"/>
                        </a:spcBef>
                        <a:spcAft>
                          <a:spcPts val="0"/>
                        </a:spcAft>
                        <a:buClr>
                          <a:srgbClr val="003C71"/>
                        </a:buClr>
                        <a:buAutoNum type="alphaLcPeriod"/>
                      </a:pPr>
                      <a:endParaRPr lang="en-US" sz="1100" b="0" i="0" u="none" strike="noStrike" noProof="0">
                        <a:solidFill>
                          <a:schemeClr val="accent1"/>
                        </a:solidFill>
                        <a:effectLst/>
                        <a:highlight>
                          <a:srgbClr val="FFFFFF"/>
                        </a:highlight>
                        <a:latin typeface="Georgia"/>
                      </a:endParaRPr>
                    </a:p>
                    <a:p>
                      <a:pPr lvl="0" algn="l">
                        <a:lnSpc>
                          <a:spcPct val="100000"/>
                        </a:lnSpc>
                        <a:spcBef>
                          <a:spcPts val="0"/>
                        </a:spcBef>
                        <a:spcAft>
                          <a:spcPts val="0"/>
                        </a:spcAft>
                        <a:buNone/>
                      </a:pPr>
                      <a:br>
                        <a:rPr lang="en-US" sz="1100" b="0" i="0" u="none" strike="noStrike" noProof="0">
                          <a:solidFill>
                            <a:srgbClr val="000000"/>
                          </a:solidFill>
                          <a:effectLst/>
                          <a:highlight>
                            <a:srgbClr val="FFFFFF"/>
                          </a:highlight>
                          <a:latin typeface="Times New Roman"/>
                        </a:rPr>
                      </a:br>
                      <a:endParaRPr lang="en-US" sz="1100" b="0" i="0" u="none" strike="noStrike" noProof="0">
                        <a:solidFill>
                          <a:schemeClr val="accent1"/>
                        </a:solidFill>
                        <a:effectLst/>
                        <a:highlight>
                          <a:srgbClr val="FFFFFF"/>
                        </a:highlight>
                        <a:latin typeface="Georgia"/>
                      </a:endParaRPr>
                    </a:p>
                    <a:p>
                      <a:pPr marL="342900" lvl="0" indent="-342900" algn="l">
                        <a:lnSpc>
                          <a:spcPct val="100000"/>
                        </a:lnSpc>
                        <a:spcBef>
                          <a:spcPts val="0"/>
                        </a:spcBef>
                        <a:spcAft>
                          <a:spcPts val="0"/>
                        </a:spcAft>
                        <a:buClr>
                          <a:srgbClr val="003C71"/>
                        </a:buClr>
                        <a:buAutoNum type="alphaLcPeriod"/>
                      </a:pPr>
                      <a:endParaRPr lang="en-US" sz="1100" b="0" i="0" u="none" strike="noStrike" noProof="0">
                        <a:solidFill>
                          <a:schemeClr val="accent1"/>
                        </a:solidFill>
                        <a:effectLst/>
                        <a:highlight>
                          <a:srgbClr val="FFFFFF"/>
                        </a:highlight>
                        <a:latin typeface="Georgia"/>
                      </a:endParaRPr>
                    </a:p>
                    <a:p>
                      <a:pPr lvl="0" algn="l">
                        <a:lnSpc>
                          <a:spcPct val="100000"/>
                        </a:lnSpc>
                        <a:spcBef>
                          <a:spcPts val="0"/>
                        </a:spcBef>
                        <a:spcAft>
                          <a:spcPts val="0"/>
                        </a:spcAft>
                        <a:buNone/>
                      </a:pPr>
                      <a:endParaRPr lang="en-US" sz="1400" b="1" i="0" u="none" strike="noStrike" noProof="0">
                        <a:solidFill>
                          <a:schemeClr val="accent1"/>
                        </a:solidFill>
                        <a:effectLst/>
                        <a:highlight>
                          <a:srgbClr val="FFFFFF"/>
                        </a:highlight>
                        <a:latin typeface="Georgia"/>
                      </a:endParaRPr>
                    </a:p>
                    <a:p>
                      <a:pPr lvl="0" indent="0" algn="l">
                        <a:lnSpc>
                          <a:spcPct val="100000"/>
                        </a:lnSpc>
                        <a:spcBef>
                          <a:spcPts val="0"/>
                        </a:spcBef>
                        <a:spcAft>
                          <a:spcPts val="0"/>
                        </a:spcAft>
                        <a:buClr>
                          <a:srgbClr val="003C71"/>
                        </a:buClr>
                        <a:buNone/>
                      </a:pPr>
                      <a:br>
                        <a:rPr lang="en-US" sz="1100" b="0" i="0" u="none" strike="noStrike" noProof="0">
                          <a:solidFill>
                            <a:srgbClr val="000000"/>
                          </a:solidFill>
                          <a:effectLst/>
                          <a:highlight>
                            <a:srgbClr val="FFFFFF"/>
                          </a:highlight>
                          <a:latin typeface="Times New Roman"/>
                        </a:rPr>
                      </a:br>
                      <a:endParaRPr lang="en-US" sz="1100" b="0" i="0" u="none" strike="noStrike" noProof="0">
                        <a:solidFill>
                          <a:schemeClr val="accent1"/>
                        </a:solidFill>
                        <a:effectLst/>
                        <a:highlight>
                          <a:srgbClr val="FFFFFF"/>
                        </a:highlight>
                        <a:latin typeface="Georgia"/>
                      </a:endParaRPr>
                    </a:p>
                    <a:p>
                      <a:pPr marL="342900" lvl="0" indent="-342900" algn="l">
                        <a:lnSpc>
                          <a:spcPct val="100000"/>
                        </a:lnSpc>
                        <a:spcBef>
                          <a:spcPts val="0"/>
                        </a:spcBef>
                        <a:spcAft>
                          <a:spcPts val="0"/>
                        </a:spcAft>
                        <a:buClr>
                          <a:srgbClr val="003C71"/>
                        </a:buClr>
                        <a:buAutoNum type="alphaLcPeriod"/>
                      </a:pPr>
                      <a:endParaRPr lang="en-US" sz="1100" b="0" i="0" u="none" strike="noStrike" noProof="0">
                        <a:solidFill>
                          <a:schemeClr val="accent1"/>
                        </a:solidFill>
                        <a:effectLst/>
                        <a:highlight>
                          <a:srgbClr val="FFFFFF"/>
                        </a:highlight>
                        <a:latin typeface="Georgia"/>
                      </a:endParaRPr>
                    </a:p>
                    <a:p>
                      <a:pPr lvl="0" algn="l">
                        <a:lnSpc>
                          <a:spcPct val="100000"/>
                        </a:lnSpc>
                        <a:spcBef>
                          <a:spcPts val="0"/>
                        </a:spcBef>
                        <a:spcAft>
                          <a:spcPts val="0"/>
                        </a:spcAft>
                        <a:buNone/>
                      </a:pPr>
                      <a:endParaRPr lang="en-US" sz="1400" b="1" i="0" u="none" strike="noStrike" noProof="0">
                        <a:solidFill>
                          <a:schemeClr val="accent1"/>
                        </a:solidFill>
                        <a:effectLst/>
                        <a:highlight>
                          <a:srgbClr val="FFFFFF"/>
                        </a:highlight>
                        <a:latin typeface="Georgia"/>
                      </a:endParaRPr>
                    </a:p>
                    <a:p>
                      <a:pPr marL="0" lvl="0" indent="0">
                        <a:spcBef>
                          <a:spcPts val="0"/>
                        </a:spcBef>
                        <a:spcAft>
                          <a:spcPts val="0"/>
                        </a:spcAft>
                        <a:buClr>
                          <a:srgbClr val="003C71"/>
                        </a:buClr>
                        <a:buNone/>
                      </a:pPr>
                      <a:endParaRPr lang="en-US">
                        <a:solidFill>
                          <a:schemeClr val="accent1"/>
                        </a:solidFill>
                        <a:latin typeface="Georgia"/>
                      </a:endParaRPr>
                    </a:p>
                    <a:p>
                      <a:pPr fontAlgn="t"/>
                      <a:br>
                        <a:rPr lang="en-US">
                          <a:effectLst/>
                          <a:highlight>
                            <a:srgbClr val="FFFFFF"/>
                          </a:highlight>
                        </a:rPr>
                      </a:br>
                      <a:endParaRPr lang="en-US">
                        <a:solidFill>
                          <a:schemeClr val="accent1"/>
                        </a:solidFill>
                        <a:effectLst/>
                        <a:highlight>
                          <a:srgbClr val="FFFFFF"/>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FFFFFF"/>
                    </a:solidFill>
                  </a:tcPr>
                </a:tc>
                <a:tc>
                  <a:txBody>
                    <a:bodyPr/>
                    <a:lstStyle/>
                    <a:p>
                      <a:pPr lvl="0" algn="l">
                        <a:lnSpc>
                          <a:spcPct val="100000"/>
                        </a:lnSpc>
                        <a:spcBef>
                          <a:spcPts val="0"/>
                        </a:spcBef>
                        <a:spcAft>
                          <a:spcPts val="0"/>
                        </a:spcAft>
                        <a:buNone/>
                      </a:pPr>
                      <a:r>
                        <a:rPr lang="en-US" sz="1400" b="1" i="0" u="none" strike="noStrike" noProof="0">
                          <a:solidFill>
                            <a:schemeClr val="accent1"/>
                          </a:solidFill>
                          <a:effectLst/>
                          <a:highlight>
                            <a:srgbClr val="FFFFFF"/>
                          </a:highlight>
                          <a:latin typeface="Georgia"/>
                        </a:rPr>
                        <a:t>1.RI.3 Integration of Concepts</a:t>
                      </a:r>
                      <a:r>
                        <a:rPr lang="en-US" sz="1400" b="0" i="0" u="none" strike="noStrike" noProof="0">
                          <a:solidFill>
                            <a:schemeClr val="accent1"/>
                          </a:solidFill>
                          <a:effectLst/>
                          <a:highlight>
                            <a:srgbClr val="FFFFFF"/>
                          </a:highlight>
                          <a:latin typeface="Georgia"/>
                        </a:rPr>
                        <a:t> </a:t>
                      </a:r>
                      <a:endParaRPr lang="en-US">
                        <a:solidFill>
                          <a:schemeClr val="accent1"/>
                        </a:solidFill>
                        <a:latin typeface="Georgia"/>
                      </a:endParaRPr>
                    </a:p>
                    <a:p>
                      <a:pPr marL="285750" lvl="0" indent="-285750" algn="l">
                        <a:lnSpc>
                          <a:spcPct val="100000"/>
                        </a:lnSpc>
                        <a:spcBef>
                          <a:spcPts val="0"/>
                        </a:spcBef>
                        <a:spcAft>
                          <a:spcPts val="0"/>
                        </a:spcAft>
                        <a:buFont typeface="+mj-lt"/>
                        <a:buAutoNum type="alphaUcPeriod"/>
                      </a:pPr>
                      <a:r>
                        <a:rPr lang="en-US" sz="1200">
                          <a:latin typeface="+mj-lt"/>
                        </a:rPr>
                        <a:t>Identify basic similarities in and differences between two texts on the same topic. </a:t>
                      </a:r>
                    </a:p>
                    <a:p>
                      <a:pPr marL="285750" lvl="0" indent="-285750" algn="l">
                        <a:lnSpc>
                          <a:spcPct val="100000"/>
                        </a:lnSpc>
                        <a:spcBef>
                          <a:spcPts val="0"/>
                        </a:spcBef>
                        <a:spcAft>
                          <a:spcPts val="0"/>
                        </a:spcAft>
                        <a:buFont typeface="+mj-lt"/>
                        <a:buAutoNum type="alphaUcPeriod"/>
                      </a:pPr>
                      <a:r>
                        <a:rPr lang="en-US" sz="1200">
                          <a:latin typeface="+mj-lt"/>
                        </a:rPr>
                        <a:t>Describe the connection between two individuals, events, ideas, or pieces of information in a text</a:t>
                      </a:r>
                      <a:r>
                        <a:rPr lang="en-US" sz="1200" b="0" i="0" u="none" strike="noStrike" noProof="0">
                          <a:solidFill>
                            <a:schemeClr val="accent1"/>
                          </a:solidFill>
                          <a:effectLst/>
                          <a:highlight>
                            <a:srgbClr val="FFFFFF"/>
                          </a:highlight>
                          <a:latin typeface="+mj-lt"/>
                        </a:rPr>
                        <a:t>. </a:t>
                      </a:r>
                      <a:endParaRPr lang="en-US">
                        <a:latin typeface="Georgia"/>
                      </a:endParaRPr>
                    </a:p>
                    <a:p>
                      <a:pPr lvl="0" algn="l">
                        <a:lnSpc>
                          <a:spcPct val="100000"/>
                        </a:lnSpc>
                        <a:spcBef>
                          <a:spcPts val="0"/>
                        </a:spcBef>
                        <a:spcAft>
                          <a:spcPts val="0"/>
                        </a:spcAft>
                        <a:buClr>
                          <a:srgbClr val="003C71"/>
                        </a:buClr>
                        <a:buAutoNum type="alphaUcPeriod"/>
                      </a:pPr>
                      <a:endParaRPr lang="en-US">
                        <a:solidFill>
                          <a:schemeClr val="accent1"/>
                        </a:solidFill>
                        <a:latin typeface="Georgia"/>
                      </a:endParaRPr>
                    </a:p>
                    <a:p>
                      <a:pPr marL="0" lvl="0" indent="0" algn="l">
                        <a:lnSpc>
                          <a:spcPct val="100000"/>
                        </a:lnSpc>
                        <a:spcBef>
                          <a:spcPts val="0"/>
                        </a:spcBef>
                        <a:spcAft>
                          <a:spcPts val="0"/>
                        </a:spcAft>
                        <a:buClr>
                          <a:srgbClr val="003C71"/>
                        </a:buClr>
                        <a:buAutoNum type="alphaUcPeriod"/>
                      </a:pPr>
                      <a:endParaRPr lang="en-US">
                        <a:solidFill>
                          <a:schemeClr val="accent1"/>
                        </a:solidFill>
                        <a:latin typeface="Georgia"/>
                      </a:endParaRPr>
                    </a:p>
                    <a:p>
                      <a:pPr lvl="0" algn="l">
                        <a:lnSpc>
                          <a:spcPct val="100000"/>
                        </a:lnSpc>
                        <a:spcBef>
                          <a:spcPts val="0"/>
                        </a:spcBef>
                        <a:spcAft>
                          <a:spcPts val="0"/>
                        </a:spcAft>
                        <a:buClr>
                          <a:srgbClr val="003C71"/>
                        </a:buClr>
                        <a:buAutoNum type="alphaUcPeriod"/>
                      </a:pPr>
                      <a:endParaRPr lang="en-US">
                        <a:solidFill>
                          <a:schemeClr val="accent1"/>
                        </a:solidFill>
                        <a:latin typeface="Georgia"/>
                      </a:endParaRPr>
                    </a:p>
                    <a:p>
                      <a:pPr lvl="0" algn="l">
                        <a:lnSpc>
                          <a:spcPct val="100000"/>
                        </a:lnSpc>
                        <a:spcBef>
                          <a:spcPts val="0"/>
                        </a:spcBef>
                        <a:spcAft>
                          <a:spcPts val="0"/>
                        </a:spcAft>
                        <a:buClr>
                          <a:srgbClr val="003C71"/>
                        </a:buClr>
                        <a:buAutoNum type="alphaUcPeriod"/>
                      </a:pPr>
                      <a:endParaRPr lang="en-US">
                        <a:solidFill>
                          <a:schemeClr val="accent1"/>
                        </a:solidFill>
                        <a:latin typeface="Georgia"/>
                      </a:endParaRPr>
                    </a:p>
                    <a:p>
                      <a:pPr lvl="0" algn="l">
                        <a:lnSpc>
                          <a:spcPct val="100000"/>
                        </a:lnSpc>
                        <a:spcBef>
                          <a:spcPts val="0"/>
                        </a:spcBef>
                        <a:spcAft>
                          <a:spcPts val="0"/>
                        </a:spcAft>
                        <a:buClr>
                          <a:srgbClr val="003C71"/>
                        </a:buClr>
                        <a:buAutoNum type="alphaUcPeriod"/>
                      </a:pPr>
                      <a:endParaRPr lang="en-US">
                        <a:solidFill>
                          <a:schemeClr val="accent1"/>
                        </a:solidFill>
                        <a:latin typeface="Georgia"/>
                      </a:endParaRPr>
                    </a:p>
                    <a:p>
                      <a:pPr lvl="0" indent="0" algn="l">
                        <a:lnSpc>
                          <a:spcPct val="100000"/>
                        </a:lnSpc>
                        <a:spcBef>
                          <a:spcPts val="0"/>
                        </a:spcBef>
                        <a:spcAft>
                          <a:spcPts val="0"/>
                        </a:spcAft>
                        <a:buClr>
                          <a:srgbClr val="003C71"/>
                        </a:buClr>
                        <a:buNone/>
                      </a:pPr>
                      <a:endParaRPr lang="en-US">
                        <a:solidFill>
                          <a:schemeClr val="accent1"/>
                        </a:solidFill>
                        <a:latin typeface="Georgia"/>
                      </a:endParaRPr>
                    </a:p>
                    <a:p>
                      <a:pPr lvl="0" algn="l">
                        <a:lnSpc>
                          <a:spcPct val="100000"/>
                        </a:lnSpc>
                        <a:spcBef>
                          <a:spcPts val="0"/>
                        </a:spcBef>
                        <a:spcAft>
                          <a:spcPts val="0"/>
                        </a:spcAft>
                        <a:buClr>
                          <a:srgbClr val="003C71"/>
                        </a:buClr>
                        <a:buAutoNum type="alphaUcPeriod"/>
                      </a:pPr>
                      <a:endParaRPr lang="en-US">
                        <a:solidFill>
                          <a:schemeClr val="accent1"/>
                        </a:solidFill>
                        <a:latin typeface="Georgia"/>
                      </a:endParaRPr>
                    </a:p>
                    <a:p>
                      <a:pPr lvl="0" algn="l">
                        <a:lnSpc>
                          <a:spcPct val="100000"/>
                        </a:lnSpc>
                        <a:spcBef>
                          <a:spcPts val="0"/>
                        </a:spcBef>
                        <a:spcAft>
                          <a:spcPts val="0"/>
                        </a:spcAft>
                        <a:buClr>
                          <a:srgbClr val="003C71"/>
                        </a:buClr>
                        <a:buAutoNum type="alphaUcPeriod"/>
                      </a:pPr>
                      <a:endParaRPr lang="en-US">
                        <a:solidFill>
                          <a:schemeClr val="accent1"/>
                        </a:solidFill>
                        <a:latin typeface="Georgia"/>
                      </a:endParaRPr>
                    </a:p>
                    <a:p>
                      <a:pPr marL="285750" lvl="0" indent="-285750" algn="l">
                        <a:lnSpc>
                          <a:spcPct val="100000"/>
                        </a:lnSpc>
                        <a:spcBef>
                          <a:spcPts val="0"/>
                        </a:spcBef>
                        <a:spcAft>
                          <a:spcPts val="0"/>
                        </a:spcAft>
                        <a:buClr>
                          <a:srgbClr val="003C71"/>
                        </a:buClr>
                        <a:buAutoNum type="alphaUcPeriod"/>
                      </a:pPr>
                      <a:endParaRPr lang="en-US">
                        <a:solidFill>
                          <a:schemeClr val="accent1"/>
                        </a:solidFill>
                        <a:latin typeface="Georgia"/>
                      </a:endParaRPr>
                    </a:p>
                    <a:p>
                      <a:pPr lvl="0" indent="0">
                        <a:spcBef>
                          <a:spcPts val="0"/>
                        </a:spcBef>
                        <a:spcAft>
                          <a:spcPts val="0"/>
                        </a:spcAft>
                        <a:buClr>
                          <a:srgbClr val="003C71"/>
                        </a:buClr>
                        <a:buNone/>
                      </a:pPr>
                      <a:endParaRPr lang="en-US">
                        <a:solidFill>
                          <a:schemeClr val="accent1"/>
                        </a:solidFill>
                        <a:latin typeface="Georgia"/>
                      </a:endParaRPr>
                    </a:p>
                    <a:p>
                      <a:pPr marL="52070" indent="-287020" rtl="0" fontAlgn="t">
                        <a:spcBef>
                          <a:spcPts val="0"/>
                        </a:spcBef>
                        <a:spcAft>
                          <a:spcPts val="0"/>
                        </a:spcAft>
                      </a:pPr>
                      <a:br>
                        <a:rPr lang="en-US">
                          <a:solidFill>
                            <a:srgbClr val="003C71"/>
                          </a:solidFill>
                          <a:effectLst/>
                          <a:highlight>
                            <a:srgbClr val="FFFFFF"/>
                          </a:highlight>
                          <a:latin typeface="Georgia"/>
                        </a:rPr>
                      </a:br>
                      <a:r>
                        <a:rPr lang="en-US" sz="1400" b="1">
                          <a:solidFill>
                            <a:schemeClr val="accent1"/>
                          </a:solidFill>
                          <a:effectLst/>
                          <a:highlight>
                            <a:srgbClr val="FFFFFF"/>
                          </a:highlight>
                          <a:latin typeface="Georgia"/>
                        </a:rPr>
                        <a:t> </a:t>
                      </a:r>
                      <a:endParaRPr lang="en-US">
                        <a:solidFill>
                          <a:schemeClr val="accent1"/>
                        </a:solidFill>
                        <a:effectLst/>
                        <a:highlight>
                          <a:srgbClr val="FFFFFF"/>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814399256"/>
                  </a:ext>
                </a:extLst>
              </a:tr>
            </a:tbl>
          </a:graphicData>
        </a:graphic>
      </p:graphicFrame>
      <p:sp>
        <p:nvSpPr>
          <p:cNvPr id="11" name="TextBox 10">
            <a:extLst>
              <a:ext uri="{FF2B5EF4-FFF2-40B4-BE49-F238E27FC236}">
                <a16:creationId xmlns:a16="http://schemas.microsoft.com/office/drawing/2014/main" id="{A0670C76-E038-85D8-56F5-1AC265E63170}"/>
              </a:ext>
            </a:extLst>
          </p:cNvPr>
          <p:cNvSpPr txBox="1"/>
          <p:nvPr/>
        </p:nvSpPr>
        <p:spPr>
          <a:xfrm>
            <a:off x="351181" y="4039704"/>
            <a:ext cx="11446479" cy="2554545"/>
          </a:xfrm>
          <a:prstGeom prst="rect">
            <a:avLst/>
          </a:prstGeom>
          <a:solidFill>
            <a:schemeClr val="tx2"/>
          </a:solidFill>
          <a:ln>
            <a:solidFill>
              <a:srgbClr val="4472C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Georgia"/>
              </a:rPr>
              <a:t> </a:t>
            </a:r>
            <a:br>
              <a:rPr lang="en-US">
                <a:latin typeface="Georgia"/>
              </a:rPr>
            </a:br>
            <a:r>
              <a:rPr lang="en-US" sz="1600" b="1" u="sng">
                <a:solidFill>
                  <a:srgbClr val="FFFFFF"/>
                </a:solidFill>
                <a:latin typeface="Georgia"/>
                <a:ea typeface="+mn-lt"/>
                <a:cs typeface="+mn-lt"/>
              </a:rPr>
              <a:t>Revisions</a:t>
            </a:r>
            <a:r>
              <a:rPr lang="en-US" sz="1600" b="1">
                <a:solidFill>
                  <a:srgbClr val="FFFFFF"/>
                </a:solidFill>
                <a:latin typeface="Georgia"/>
                <a:ea typeface="+mn-lt"/>
                <a:cs typeface="+mn-lt"/>
              </a:rPr>
              <a:t>:</a:t>
            </a:r>
          </a:p>
          <a:p>
            <a:pPr marL="285750" indent="-285750">
              <a:buFont typeface="Arial"/>
              <a:buChar char="•"/>
            </a:pPr>
            <a:r>
              <a:rPr lang="en-US">
                <a:solidFill>
                  <a:srgbClr val="FFFFFF"/>
                </a:solidFill>
                <a:latin typeface="Georgia"/>
                <a:ea typeface="+mn-lt"/>
                <a:cs typeface="+mn-lt"/>
              </a:rPr>
              <a:t>1.RI.3 A/B- Added to reflect science-based reading research and sets the foundation for students’ thinking across and between texts. </a:t>
            </a:r>
          </a:p>
          <a:p>
            <a:pPr marL="285750" indent="-285750">
              <a:buFont typeface="Arial"/>
              <a:buChar char="•"/>
            </a:pPr>
            <a:endParaRPr lang="en-US">
              <a:solidFill>
                <a:srgbClr val="FFFFFF"/>
              </a:solidFill>
              <a:latin typeface="Georgia"/>
              <a:ea typeface="+mn-lt"/>
              <a:cs typeface="+mn-lt"/>
            </a:endParaRPr>
          </a:p>
          <a:p>
            <a:pPr marL="285750" indent="-285750">
              <a:buFont typeface="Arial"/>
              <a:buChar char="•"/>
            </a:pPr>
            <a:r>
              <a:rPr lang="en-US">
                <a:solidFill>
                  <a:srgbClr val="FFFFFF"/>
                </a:solidFill>
                <a:latin typeface="Georgia"/>
                <a:ea typeface="+mn-lt"/>
                <a:cs typeface="+mn-lt"/>
              </a:rPr>
              <a:t>1.RI.3 A- Increases the rigor from the 2017 standards.</a:t>
            </a:r>
          </a:p>
          <a:p>
            <a:pPr marL="285750" indent="-285750">
              <a:buFont typeface="Arial"/>
              <a:buChar char="•"/>
            </a:pPr>
            <a:r>
              <a:rPr lang="en-US">
                <a:solidFill>
                  <a:srgbClr val="FFFFFF"/>
                </a:solidFill>
                <a:latin typeface="Georgia"/>
                <a:ea typeface="+mn-lt"/>
                <a:cs typeface="+mn-lt"/>
              </a:rPr>
              <a:t>1.RI.3 B- Increases the rigor from the 2017 standards.</a:t>
            </a:r>
          </a:p>
          <a:p>
            <a:pPr marL="285750" indent="-285750">
              <a:buFont typeface="Arial"/>
              <a:buChar char="•"/>
            </a:pPr>
            <a:endParaRPr lang="en-US">
              <a:solidFill>
                <a:srgbClr val="FFFFFF"/>
              </a:solidFill>
              <a:latin typeface="Georgia"/>
              <a:ea typeface="+mn-lt"/>
              <a:cs typeface="+mn-lt"/>
            </a:endParaRPr>
          </a:p>
          <a:p>
            <a:pPr marL="285750" indent="-285750">
              <a:buFont typeface="Arial"/>
              <a:buChar char="•"/>
            </a:pPr>
            <a:endParaRPr lang="en-US">
              <a:latin typeface="Georgia"/>
            </a:endParaRPr>
          </a:p>
        </p:txBody>
      </p:sp>
      <p:pic>
        <p:nvPicPr>
          <p:cNvPr id="5" name="Audio 4">
            <a:extLst>
              <a:ext uri="{FF2B5EF4-FFF2-40B4-BE49-F238E27FC236}">
                <a16:creationId xmlns:a16="http://schemas.microsoft.com/office/drawing/2014/main" id="{C3D21114-9AEB-D5B2-967F-34C6F8D83F5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895209012"/>
      </p:ext>
    </p:extLst>
  </p:cSld>
  <p:clrMapOvr>
    <a:masterClrMapping/>
  </p:clrMapOvr>
  <mc:AlternateContent xmlns:mc="http://schemas.openxmlformats.org/markup-compatibility/2006" xmlns:p14="http://schemas.microsoft.com/office/powerpoint/2010/main">
    <mc:Choice Requires="p14">
      <p:transition spd="slow" p14:dur="2000" advTm="44028"/>
    </mc:Choice>
    <mc:Fallback xmlns="">
      <p:transition spd="slow" advTm="440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D5A96-047A-342E-09EE-C077F6271E57}"/>
              </a:ext>
            </a:extLst>
          </p:cNvPr>
          <p:cNvSpPr>
            <a:spLocks noGrp="1"/>
          </p:cNvSpPr>
          <p:nvPr>
            <p:ph type="title"/>
          </p:nvPr>
        </p:nvSpPr>
        <p:spPr/>
        <p:txBody>
          <a:bodyPr/>
          <a:lstStyle/>
          <a:p>
            <a:r>
              <a:rPr lang="en-US"/>
              <a:t>Foundations for Writing </a:t>
            </a:r>
          </a:p>
        </p:txBody>
      </p:sp>
      <p:sp>
        <p:nvSpPr>
          <p:cNvPr id="4" name="Slide Number Placeholder 3">
            <a:extLst>
              <a:ext uri="{FF2B5EF4-FFF2-40B4-BE49-F238E27FC236}">
                <a16:creationId xmlns:a16="http://schemas.microsoft.com/office/drawing/2014/main" id="{658943E4-7A5C-C33C-5A80-970143976D15}"/>
              </a:ext>
            </a:extLst>
          </p:cNvPr>
          <p:cNvSpPr>
            <a:spLocks noGrp="1"/>
          </p:cNvSpPr>
          <p:nvPr>
            <p:ph type="sldNum" sz="quarter" idx="12"/>
          </p:nvPr>
        </p:nvSpPr>
        <p:spPr/>
        <p:txBody>
          <a:bodyPr/>
          <a:lstStyle/>
          <a:p>
            <a:fld id="{B2102BAA-C61A-4A39-BDF1-4340D572B82C}" type="slidenum">
              <a:rPr lang="en-US" smtClean="0"/>
              <a:t>26</a:t>
            </a:fld>
            <a:endParaRPr lang="en-US"/>
          </a:p>
        </p:txBody>
      </p:sp>
      <p:pic>
        <p:nvPicPr>
          <p:cNvPr id="6" name="Audio 5">
            <a:extLst>
              <a:ext uri="{FF2B5EF4-FFF2-40B4-BE49-F238E27FC236}">
                <a16:creationId xmlns:a16="http://schemas.microsoft.com/office/drawing/2014/main" id="{353E9F01-318C-3AD2-519F-86A13AB46C9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27897106"/>
      </p:ext>
    </p:extLst>
  </p:cSld>
  <p:clrMapOvr>
    <a:masterClrMapping/>
  </p:clrMapOvr>
  <mc:AlternateContent xmlns:mc="http://schemas.openxmlformats.org/markup-compatibility/2006" xmlns:p14="http://schemas.microsoft.com/office/powerpoint/2010/main">
    <mc:Choice Requires="p14">
      <p:transition spd="slow" p14:dur="2000" advTm="19002"/>
    </mc:Choice>
    <mc:Fallback xmlns="">
      <p:transition spd="slow" advTm="190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6"/>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C1D20A-DD95-B136-7A0B-2D955011D416}"/>
              </a:ext>
            </a:extLst>
          </p:cNvPr>
          <p:cNvSpPr>
            <a:spLocks noGrp="1"/>
          </p:cNvSpPr>
          <p:nvPr>
            <p:ph type="sldNum" sz="quarter" idx="12"/>
          </p:nvPr>
        </p:nvSpPr>
        <p:spPr/>
        <p:txBody>
          <a:bodyPr/>
          <a:lstStyle/>
          <a:p>
            <a:fld id="{B2102BAA-C61A-4A39-BDF1-4340D572B82C}" type="slidenum">
              <a:rPr lang="en-US" smtClean="0"/>
              <a:t>27</a:t>
            </a:fld>
            <a:endParaRPr lang="en-US"/>
          </a:p>
        </p:txBody>
      </p:sp>
      <p:graphicFrame>
        <p:nvGraphicFramePr>
          <p:cNvPr id="10" name="Table 9">
            <a:extLst>
              <a:ext uri="{FF2B5EF4-FFF2-40B4-BE49-F238E27FC236}">
                <a16:creationId xmlns:a16="http://schemas.microsoft.com/office/drawing/2014/main" id="{BDFF1672-FEF2-00AD-7154-75D43FF1341E}"/>
              </a:ext>
            </a:extLst>
          </p:cNvPr>
          <p:cNvGraphicFramePr>
            <a:graphicFrameLocks noGrp="1"/>
          </p:cNvGraphicFramePr>
          <p:nvPr>
            <p:extLst>
              <p:ext uri="{D42A27DB-BD31-4B8C-83A1-F6EECF244321}">
                <p14:modId xmlns:p14="http://schemas.microsoft.com/office/powerpoint/2010/main" val="3786866415"/>
              </p:ext>
            </p:extLst>
          </p:nvPr>
        </p:nvGraphicFramePr>
        <p:xfrm>
          <a:off x="353391" y="265043"/>
          <a:ext cx="11452080" cy="5120640"/>
        </p:xfrm>
        <a:graphic>
          <a:graphicData uri="http://schemas.openxmlformats.org/drawingml/2006/table">
            <a:tbl>
              <a:tblPr bandRow="1">
                <a:tableStyleId>{5C22544A-7EE6-4342-B048-85BDC9FD1C3A}</a:tableStyleId>
              </a:tblPr>
              <a:tblGrid>
                <a:gridCol w="5726040">
                  <a:extLst>
                    <a:ext uri="{9D8B030D-6E8A-4147-A177-3AD203B41FA5}">
                      <a16:colId xmlns:a16="http://schemas.microsoft.com/office/drawing/2014/main" val="160029111"/>
                    </a:ext>
                  </a:extLst>
                </a:gridCol>
                <a:gridCol w="5726040">
                  <a:extLst>
                    <a:ext uri="{9D8B030D-6E8A-4147-A177-3AD203B41FA5}">
                      <a16:colId xmlns:a16="http://schemas.microsoft.com/office/drawing/2014/main" val="1856314664"/>
                    </a:ext>
                  </a:extLst>
                </a:gridCol>
              </a:tblGrid>
              <a:tr h="361950">
                <a:tc>
                  <a:txBody>
                    <a:bodyPr/>
                    <a:lstStyle/>
                    <a:p>
                      <a:pPr algn="ctr" rtl="0" fontAlgn="t">
                        <a:spcBef>
                          <a:spcPts val="0"/>
                        </a:spcBef>
                        <a:spcAft>
                          <a:spcPts val="0"/>
                        </a:spcAft>
                      </a:pPr>
                      <a:r>
                        <a:rPr lang="en-US" sz="2000" b="1">
                          <a:effectLst/>
                          <a:highlight>
                            <a:srgbClr val="D8D8D8"/>
                          </a:highlight>
                          <a:latin typeface="Georgia"/>
                        </a:rPr>
                        <a:t>2017 SOL</a:t>
                      </a:r>
                      <a:endParaRPr lang="en-US">
                        <a:effectLst/>
                        <a:highlight>
                          <a:srgbClr val="D8D8D8"/>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tc>
                  <a:txBody>
                    <a:bodyPr/>
                    <a:lstStyle/>
                    <a:p>
                      <a:pPr algn="ctr" rtl="0" fontAlgn="t">
                        <a:spcBef>
                          <a:spcPts val="0"/>
                        </a:spcBef>
                        <a:spcAft>
                          <a:spcPts val="0"/>
                        </a:spcAft>
                      </a:pPr>
                      <a:r>
                        <a:rPr lang="en-US" sz="2000" b="1">
                          <a:effectLst/>
                          <a:highlight>
                            <a:srgbClr val="D8D8D8"/>
                          </a:highlight>
                          <a:latin typeface="Georgia"/>
                        </a:rPr>
                        <a:t>2024 SOL</a:t>
                      </a:r>
                      <a:endParaRPr lang="en-US">
                        <a:effectLst/>
                        <a:highlight>
                          <a:srgbClr val="D8D8D8"/>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extLst>
                  <a:ext uri="{0D108BD9-81ED-4DB2-BD59-A6C34878D82A}">
                    <a16:rowId xmlns:a16="http://schemas.microsoft.com/office/drawing/2014/main" val="767866329"/>
                  </a:ext>
                </a:extLst>
              </a:tr>
              <a:tr h="2686050">
                <a:tc>
                  <a:txBody>
                    <a:bodyPr/>
                    <a:lstStyle/>
                    <a:p>
                      <a:pPr lvl="0" algn="l">
                        <a:lnSpc>
                          <a:spcPct val="100000"/>
                        </a:lnSpc>
                        <a:spcBef>
                          <a:spcPts val="0"/>
                        </a:spcBef>
                        <a:spcAft>
                          <a:spcPts val="0"/>
                        </a:spcAft>
                        <a:buNone/>
                      </a:pPr>
                      <a:r>
                        <a:rPr lang="en-US" sz="1600" b="1">
                          <a:highlight>
                            <a:srgbClr val="FFFFFF"/>
                          </a:highlight>
                          <a:latin typeface="+mj-lt"/>
                        </a:rPr>
                        <a:t>1.11 The student will print legibly in manuscript. </a:t>
                      </a:r>
                    </a:p>
                    <a:p>
                      <a:pPr marL="228600" lvl="0" indent="-228600" algn="l">
                        <a:lnSpc>
                          <a:spcPct val="100000"/>
                        </a:lnSpc>
                        <a:spcBef>
                          <a:spcPts val="0"/>
                        </a:spcBef>
                        <a:spcAft>
                          <a:spcPts val="0"/>
                        </a:spcAft>
                        <a:buFont typeface="+mj-lt"/>
                        <a:buAutoNum type="alphaLcPeriod"/>
                      </a:pPr>
                      <a:r>
                        <a:rPr lang="en-US" sz="1200">
                          <a:highlight>
                            <a:srgbClr val="FFFFFF"/>
                          </a:highlight>
                          <a:latin typeface="+mj-lt"/>
                        </a:rPr>
                        <a:t>Form letters accurately. </a:t>
                      </a:r>
                    </a:p>
                    <a:p>
                      <a:pPr marL="228600" lvl="0" indent="-228600" algn="l">
                        <a:lnSpc>
                          <a:spcPct val="100000"/>
                        </a:lnSpc>
                        <a:spcBef>
                          <a:spcPts val="0"/>
                        </a:spcBef>
                        <a:spcAft>
                          <a:spcPts val="0"/>
                        </a:spcAft>
                        <a:buFont typeface="+mj-lt"/>
                        <a:buAutoNum type="alphaLcPeriod"/>
                      </a:pPr>
                      <a:r>
                        <a:rPr lang="en-US" sz="1200">
                          <a:highlight>
                            <a:srgbClr val="FFFFFF"/>
                          </a:highlight>
                          <a:latin typeface="+mj-lt"/>
                        </a:rPr>
                        <a:t>Space words within sentences. </a:t>
                      </a:r>
                    </a:p>
                    <a:p>
                      <a:pPr lvl="0" algn="l">
                        <a:lnSpc>
                          <a:spcPct val="100000"/>
                        </a:lnSpc>
                        <a:spcBef>
                          <a:spcPts val="0"/>
                        </a:spcBef>
                        <a:spcAft>
                          <a:spcPts val="0"/>
                        </a:spcAft>
                        <a:buNone/>
                      </a:pPr>
                      <a:endParaRPr lang="en-US" sz="1400">
                        <a:highlight>
                          <a:srgbClr val="FFFFFF"/>
                        </a:highlight>
                        <a:latin typeface="+mj-lt"/>
                      </a:endParaRPr>
                    </a:p>
                    <a:p>
                      <a:pPr lvl="0" algn="l">
                        <a:lnSpc>
                          <a:spcPct val="100000"/>
                        </a:lnSpc>
                        <a:spcBef>
                          <a:spcPts val="0"/>
                        </a:spcBef>
                        <a:spcAft>
                          <a:spcPts val="0"/>
                        </a:spcAft>
                        <a:buNone/>
                      </a:pPr>
                      <a:br>
                        <a:rPr lang="en-US" sz="1100" b="0" i="0" u="none" strike="noStrike" noProof="0">
                          <a:solidFill>
                            <a:srgbClr val="000000"/>
                          </a:solidFill>
                          <a:effectLst/>
                          <a:highlight>
                            <a:srgbClr val="FFFFFF"/>
                          </a:highlight>
                          <a:latin typeface="Georgia"/>
                        </a:rPr>
                      </a:br>
                      <a:br>
                        <a:rPr lang="en-US" sz="1100" b="0" i="0" u="none" strike="noStrike" noProof="0">
                          <a:solidFill>
                            <a:srgbClr val="000000"/>
                          </a:solidFill>
                          <a:effectLst/>
                          <a:highlight>
                            <a:srgbClr val="FFFFFF"/>
                          </a:highlight>
                          <a:latin typeface="Georgia"/>
                        </a:rPr>
                      </a:br>
                      <a:endParaRPr lang="en-US" sz="1100" b="0" i="0" u="none" strike="noStrike" noProof="0">
                        <a:solidFill>
                          <a:schemeClr val="accent1"/>
                        </a:solidFill>
                        <a:effectLst/>
                        <a:highlight>
                          <a:srgbClr val="FFFFFF"/>
                        </a:highlight>
                        <a:latin typeface="Georgia"/>
                      </a:endParaRPr>
                    </a:p>
                    <a:p>
                      <a:pPr marL="342900" lvl="0" indent="-342900" algn="l">
                        <a:lnSpc>
                          <a:spcPct val="100000"/>
                        </a:lnSpc>
                        <a:spcBef>
                          <a:spcPts val="0"/>
                        </a:spcBef>
                        <a:spcAft>
                          <a:spcPts val="0"/>
                        </a:spcAft>
                        <a:buClr>
                          <a:srgbClr val="003C71"/>
                        </a:buClr>
                        <a:buAutoNum type="alphaLcPeriod"/>
                      </a:pPr>
                      <a:endParaRPr lang="en-US" sz="1100" b="0" i="0" u="none" strike="noStrike" noProof="0">
                        <a:solidFill>
                          <a:schemeClr val="accent1"/>
                        </a:solidFill>
                        <a:effectLst/>
                        <a:highlight>
                          <a:srgbClr val="FFFFFF"/>
                        </a:highlight>
                        <a:latin typeface="Georgia"/>
                      </a:endParaRPr>
                    </a:p>
                    <a:p>
                      <a:pPr lvl="0" algn="l">
                        <a:lnSpc>
                          <a:spcPct val="100000"/>
                        </a:lnSpc>
                        <a:spcBef>
                          <a:spcPts val="0"/>
                        </a:spcBef>
                        <a:spcAft>
                          <a:spcPts val="0"/>
                        </a:spcAft>
                        <a:buNone/>
                      </a:pPr>
                      <a:endParaRPr lang="en-US" sz="1400" b="1" i="0" u="none" strike="noStrike" noProof="0">
                        <a:solidFill>
                          <a:schemeClr val="accent1"/>
                        </a:solidFill>
                        <a:effectLst/>
                        <a:highlight>
                          <a:srgbClr val="FFFFFF"/>
                        </a:highlight>
                        <a:latin typeface="Georgia"/>
                      </a:endParaRPr>
                    </a:p>
                    <a:p>
                      <a:pPr lvl="0" indent="0" algn="l">
                        <a:lnSpc>
                          <a:spcPct val="100000"/>
                        </a:lnSpc>
                        <a:spcBef>
                          <a:spcPts val="0"/>
                        </a:spcBef>
                        <a:spcAft>
                          <a:spcPts val="0"/>
                        </a:spcAft>
                        <a:buClr>
                          <a:srgbClr val="003C71"/>
                        </a:buClr>
                        <a:buNone/>
                      </a:pPr>
                      <a:br>
                        <a:rPr lang="en-US" sz="1100" b="0" i="0" u="none" strike="noStrike" noProof="0">
                          <a:solidFill>
                            <a:srgbClr val="000000"/>
                          </a:solidFill>
                          <a:effectLst/>
                          <a:highlight>
                            <a:srgbClr val="FFFFFF"/>
                          </a:highlight>
                          <a:latin typeface="Times New Roman"/>
                        </a:rPr>
                      </a:br>
                      <a:endParaRPr lang="en-US" sz="1100" b="0" i="0" u="none" strike="noStrike" noProof="0">
                        <a:solidFill>
                          <a:schemeClr val="accent1"/>
                        </a:solidFill>
                        <a:effectLst/>
                        <a:highlight>
                          <a:srgbClr val="FFFFFF"/>
                        </a:highlight>
                        <a:latin typeface="Georgia"/>
                      </a:endParaRPr>
                    </a:p>
                    <a:p>
                      <a:pPr marL="342900" lvl="0" indent="-342900" algn="l">
                        <a:lnSpc>
                          <a:spcPct val="100000"/>
                        </a:lnSpc>
                        <a:spcBef>
                          <a:spcPts val="0"/>
                        </a:spcBef>
                        <a:spcAft>
                          <a:spcPts val="0"/>
                        </a:spcAft>
                        <a:buClr>
                          <a:srgbClr val="003C71"/>
                        </a:buClr>
                        <a:buAutoNum type="alphaLcPeriod"/>
                      </a:pPr>
                      <a:endParaRPr lang="en-US" sz="1100" b="0" i="0" u="none" strike="noStrike" noProof="0">
                        <a:solidFill>
                          <a:schemeClr val="accent1"/>
                        </a:solidFill>
                        <a:effectLst/>
                        <a:highlight>
                          <a:srgbClr val="FFFFFF"/>
                        </a:highlight>
                        <a:latin typeface="Georgia"/>
                      </a:endParaRPr>
                    </a:p>
                    <a:p>
                      <a:pPr lvl="0" algn="l">
                        <a:lnSpc>
                          <a:spcPct val="100000"/>
                        </a:lnSpc>
                        <a:spcBef>
                          <a:spcPts val="0"/>
                        </a:spcBef>
                        <a:spcAft>
                          <a:spcPts val="0"/>
                        </a:spcAft>
                        <a:buNone/>
                      </a:pPr>
                      <a:endParaRPr lang="en-US" sz="1400" b="1" i="0" u="none" strike="noStrike" noProof="0">
                        <a:solidFill>
                          <a:schemeClr val="accent1"/>
                        </a:solidFill>
                        <a:effectLst/>
                        <a:highlight>
                          <a:srgbClr val="FFFFFF"/>
                        </a:highlight>
                        <a:latin typeface="Georgia"/>
                      </a:endParaRPr>
                    </a:p>
                    <a:p>
                      <a:pPr marL="0" lvl="0" indent="0">
                        <a:spcBef>
                          <a:spcPts val="0"/>
                        </a:spcBef>
                        <a:spcAft>
                          <a:spcPts val="0"/>
                        </a:spcAft>
                        <a:buClr>
                          <a:srgbClr val="003C71"/>
                        </a:buClr>
                        <a:buNone/>
                      </a:pPr>
                      <a:endParaRPr lang="en-US">
                        <a:solidFill>
                          <a:schemeClr val="accent1"/>
                        </a:solidFill>
                        <a:latin typeface="Georgia"/>
                      </a:endParaRPr>
                    </a:p>
                    <a:p>
                      <a:pPr fontAlgn="t"/>
                      <a:br>
                        <a:rPr lang="en-US">
                          <a:effectLst/>
                          <a:highlight>
                            <a:srgbClr val="FFFFFF"/>
                          </a:highlight>
                        </a:rPr>
                      </a:br>
                      <a:endParaRPr lang="en-US">
                        <a:solidFill>
                          <a:schemeClr val="accent1"/>
                        </a:solidFill>
                        <a:effectLst/>
                        <a:highlight>
                          <a:srgbClr val="FFFFFF"/>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FFFFFF"/>
                    </a:solidFill>
                  </a:tcPr>
                </a:tc>
                <a:tc>
                  <a:txBody>
                    <a:bodyPr/>
                    <a:lstStyle/>
                    <a:p>
                      <a:pPr lvl="0" algn="l">
                        <a:lnSpc>
                          <a:spcPct val="100000"/>
                        </a:lnSpc>
                        <a:spcBef>
                          <a:spcPts val="0"/>
                        </a:spcBef>
                        <a:spcAft>
                          <a:spcPts val="0"/>
                        </a:spcAft>
                        <a:buNone/>
                      </a:pPr>
                      <a:r>
                        <a:rPr lang="en-US" sz="1400" b="1" i="0" u="none" strike="noStrike" noProof="0">
                          <a:solidFill>
                            <a:schemeClr val="accent1"/>
                          </a:solidFill>
                          <a:effectLst/>
                          <a:highlight>
                            <a:srgbClr val="FFFFFF"/>
                          </a:highlight>
                          <a:latin typeface="Georgia"/>
                        </a:rPr>
                        <a:t>1.FFW.1 Handwriting </a:t>
                      </a:r>
                      <a:endParaRPr lang="en-US">
                        <a:solidFill>
                          <a:schemeClr val="accent1"/>
                        </a:solidFill>
                        <a:latin typeface="Georgia"/>
                      </a:endParaRPr>
                    </a:p>
                    <a:p>
                      <a:pPr marL="342900" lvl="0" indent="-342900">
                        <a:buFont typeface="+mj-lt"/>
                        <a:buAutoNum type="alphaUcPeriod"/>
                      </a:pPr>
                      <a:r>
                        <a:rPr lang="en-US" sz="1200" kern="1200">
                          <a:solidFill>
                            <a:schemeClr val="dk1"/>
                          </a:solidFill>
                          <a:effectLst/>
                          <a:highlight>
                            <a:srgbClr val="FFFFFF"/>
                          </a:highlight>
                          <a:latin typeface="+mj-lt"/>
                          <a:ea typeface="+mn-ea"/>
                          <a:cs typeface="+mn-cs"/>
                        </a:rPr>
                        <a:t>Use functional pencil grasp for letter formation.</a:t>
                      </a:r>
                    </a:p>
                    <a:p>
                      <a:pPr marL="342900" lvl="0" indent="-342900">
                        <a:buFont typeface="+mj-lt"/>
                        <a:buAutoNum type="alphaUcPeriod"/>
                      </a:pPr>
                      <a:r>
                        <a:rPr lang="en-US" sz="1200" kern="1200">
                          <a:solidFill>
                            <a:schemeClr val="dk1"/>
                          </a:solidFill>
                          <a:effectLst/>
                          <a:highlight>
                            <a:srgbClr val="FFFFFF"/>
                          </a:highlight>
                          <a:latin typeface="+mj-lt"/>
                          <a:ea typeface="+mn-ea"/>
                          <a:cs typeface="+mn-cs"/>
                        </a:rPr>
                        <a:t>Accurately and automatically form all capital and lowercase letters and numbers using manuscript letter formation. </a:t>
                      </a:r>
                    </a:p>
                    <a:p>
                      <a:pPr marL="342900" lvl="0" indent="-342900">
                        <a:buFont typeface="+mj-lt"/>
                        <a:buAutoNum type="alphaUcPeriod"/>
                      </a:pPr>
                      <a:r>
                        <a:rPr lang="en-US" sz="1200" kern="1200">
                          <a:solidFill>
                            <a:schemeClr val="dk1"/>
                          </a:solidFill>
                          <a:effectLst/>
                          <a:highlight>
                            <a:srgbClr val="FFFFFF"/>
                          </a:highlight>
                          <a:latin typeface="+mj-lt"/>
                          <a:ea typeface="+mn-ea"/>
                          <a:cs typeface="+mn-cs"/>
                        </a:rPr>
                        <a:t>Accurately and automatically apply spaces between written words in phrases or sentence-level writing.</a:t>
                      </a:r>
                    </a:p>
                    <a:p>
                      <a:pPr lvl="0" algn="l">
                        <a:lnSpc>
                          <a:spcPct val="100000"/>
                        </a:lnSpc>
                        <a:spcBef>
                          <a:spcPts val="0"/>
                        </a:spcBef>
                        <a:spcAft>
                          <a:spcPts val="0"/>
                        </a:spcAft>
                        <a:buClr>
                          <a:srgbClr val="003C71"/>
                        </a:buClr>
                        <a:buAutoNum type="alphaUcPeriod"/>
                      </a:pPr>
                      <a:endParaRPr lang="en-US">
                        <a:solidFill>
                          <a:schemeClr val="accent1"/>
                        </a:solidFill>
                        <a:latin typeface="Georgia"/>
                      </a:endParaRPr>
                    </a:p>
                    <a:p>
                      <a:pPr lvl="0" algn="l">
                        <a:lnSpc>
                          <a:spcPct val="100000"/>
                        </a:lnSpc>
                        <a:spcBef>
                          <a:spcPts val="0"/>
                        </a:spcBef>
                        <a:spcAft>
                          <a:spcPts val="0"/>
                        </a:spcAft>
                        <a:buClr>
                          <a:srgbClr val="003C71"/>
                        </a:buClr>
                        <a:buAutoNum type="alphaUcPeriod"/>
                      </a:pPr>
                      <a:endParaRPr lang="en-US">
                        <a:solidFill>
                          <a:schemeClr val="accent1"/>
                        </a:solidFill>
                        <a:latin typeface="Georgia"/>
                      </a:endParaRPr>
                    </a:p>
                    <a:p>
                      <a:pPr marL="0" lvl="0" indent="0" algn="l">
                        <a:lnSpc>
                          <a:spcPct val="100000"/>
                        </a:lnSpc>
                        <a:spcBef>
                          <a:spcPts val="0"/>
                        </a:spcBef>
                        <a:spcAft>
                          <a:spcPts val="0"/>
                        </a:spcAft>
                        <a:buClr>
                          <a:srgbClr val="003C71"/>
                        </a:buClr>
                        <a:buAutoNum type="alphaUcPeriod"/>
                      </a:pPr>
                      <a:endParaRPr lang="en-US">
                        <a:solidFill>
                          <a:schemeClr val="accent1"/>
                        </a:solidFill>
                        <a:latin typeface="Georgia"/>
                      </a:endParaRPr>
                    </a:p>
                    <a:p>
                      <a:pPr lvl="0" algn="l">
                        <a:lnSpc>
                          <a:spcPct val="100000"/>
                        </a:lnSpc>
                        <a:spcBef>
                          <a:spcPts val="0"/>
                        </a:spcBef>
                        <a:spcAft>
                          <a:spcPts val="0"/>
                        </a:spcAft>
                        <a:buClr>
                          <a:srgbClr val="003C71"/>
                        </a:buClr>
                        <a:buAutoNum type="alphaUcPeriod"/>
                      </a:pPr>
                      <a:endParaRPr lang="en-US">
                        <a:solidFill>
                          <a:schemeClr val="accent1"/>
                        </a:solidFill>
                        <a:latin typeface="Georgia"/>
                      </a:endParaRPr>
                    </a:p>
                    <a:p>
                      <a:pPr lvl="0" algn="l">
                        <a:lnSpc>
                          <a:spcPct val="100000"/>
                        </a:lnSpc>
                        <a:spcBef>
                          <a:spcPts val="0"/>
                        </a:spcBef>
                        <a:spcAft>
                          <a:spcPts val="0"/>
                        </a:spcAft>
                        <a:buClr>
                          <a:srgbClr val="003C71"/>
                        </a:buClr>
                        <a:buAutoNum type="alphaUcPeriod"/>
                      </a:pPr>
                      <a:endParaRPr lang="en-US">
                        <a:solidFill>
                          <a:schemeClr val="accent1"/>
                        </a:solidFill>
                        <a:latin typeface="Georgia"/>
                      </a:endParaRPr>
                    </a:p>
                    <a:p>
                      <a:pPr lvl="0" algn="l">
                        <a:lnSpc>
                          <a:spcPct val="100000"/>
                        </a:lnSpc>
                        <a:spcBef>
                          <a:spcPts val="0"/>
                        </a:spcBef>
                        <a:spcAft>
                          <a:spcPts val="0"/>
                        </a:spcAft>
                        <a:buClr>
                          <a:srgbClr val="003C71"/>
                        </a:buClr>
                        <a:buAutoNum type="alphaUcPeriod"/>
                      </a:pPr>
                      <a:endParaRPr lang="en-US">
                        <a:solidFill>
                          <a:schemeClr val="accent1"/>
                        </a:solidFill>
                        <a:latin typeface="Georgia"/>
                      </a:endParaRPr>
                    </a:p>
                    <a:p>
                      <a:pPr lvl="0" indent="0" algn="l">
                        <a:lnSpc>
                          <a:spcPct val="100000"/>
                        </a:lnSpc>
                        <a:spcBef>
                          <a:spcPts val="0"/>
                        </a:spcBef>
                        <a:spcAft>
                          <a:spcPts val="0"/>
                        </a:spcAft>
                        <a:buClr>
                          <a:srgbClr val="003C71"/>
                        </a:buClr>
                        <a:buNone/>
                      </a:pPr>
                      <a:endParaRPr lang="en-US">
                        <a:solidFill>
                          <a:schemeClr val="accent1"/>
                        </a:solidFill>
                        <a:latin typeface="Georgia"/>
                      </a:endParaRPr>
                    </a:p>
                    <a:p>
                      <a:pPr lvl="0" algn="l">
                        <a:lnSpc>
                          <a:spcPct val="100000"/>
                        </a:lnSpc>
                        <a:spcBef>
                          <a:spcPts val="0"/>
                        </a:spcBef>
                        <a:spcAft>
                          <a:spcPts val="0"/>
                        </a:spcAft>
                        <a:buClr>
                          <a:srgbClr val="003C71"/>
                        </a:buClr>
                        <a:buAutoNum type="alphaUcPeriod"/>
                      </a:pPr>
                      <a:endParaRPr lang="en-US">
                        <a:solidFill>
                          <a:schemeClr val="accent1"/>
                        </a:solidFill>
                        <a:latin typeface="Georgia"/>
                      </a:endParaRPr>
                    </a:p>
                    <a:p>
                      <a:pPr lvl="0" algn="l">
                        <a:lnSpc>
                          <a:spcPct val="100000"/>
                        </a:lnSpc>
                        <a:spcBef>
                          <a:spcPts val="0"/>
                        </a:spcBef>
                        <a:spcAft>
                          <a:spcPts val="0"/>
                        </a:spcAft>
                        <a:buClr>
                          <a:srgbClr val="003C71"/>
                        </a:buClr>
                        <a:buAutoNum type="alphaUcPeriod"/>
                      </a:pPr>
                      <a:endParaRPr lang="en-US">
                        <a:solidFill>
                          <a:schemeClr val="accent1"/>
                        </a:solidFill>
                        <a:latin typeface="Georgia"/>
                      </a:endParaRPr>
                    </a:p>
                    <a:p>
                      <a:pPr marL="285750" lvl="0" indent="-285750" algn="l">
                        <a:lnSpc>
                          <a:spcPct val="100000"/>
                        </a:lnSpc>
                        <a:spcBef>
                          <a:spcPts val="0"/>
                        </a:spcBef>
                        <a:spcAft>
                          <a:spcPts val="0"/>
                        </a:spcAft>
                        <a:buClr>
                          <a:srgbClr val="003C71"/>
                        </a:buClr>
                        <a:buAutoNum type="alphaUcPeriod"/>
                      </a:pPr>
                      <a:endParaRPr lang="en-US">
                        <a:solidFill>
                          <a:schemeClr val="accent1"/>
                        </a:solidFill>
                        <a:latin typeface="Georgia"/>
                      </a:endParaRPr>
                    </a:p>
                    <a:p>
                      <a:pPr lvl="0" indent="0">
                        <a:spcBef>
                          <a:spcPts val="0"/>
                        </a:spcBef>
                        <a:spcAft>
                          <a:spcPts val="0"/>
                        </a:spcAft>
                        <a:buClr>
                          <a:srgbClr val="003C71"/>
                        </a:buClr>
                        <a:buNone/>
                      </a:pPr>
                      <a:endParaRPr lang="en-US">
                        <a:solidFill>
                          <a:schemeClr val="accent1"/>
                        </a:solidFill>
                        <a:latin typeface="Georgia"/>
                      </a:endParaRPr>
                    </a:p>
                    <a:p>
                      <a:pPr marL="52070" indent="-287020" rtl="0" fontAlgn="t">
                        <a:spcBef>
                          <a:spcPts val="0"/>
                        </a:spcBef>
                        <a:spcAft>
                          <a:spcPts val="0"/>
                        </a:spcAft>
                      </a:pPr>
                      <a:br>
                        <a:rPr lang="en-US">
                          <a:solidFill>
                            <a:srgbClr val="003C71"/>
                          </a:solidFill>
                          <a:effectLst/>
                          <a:highlight>
                            <a:srgbClr val="FFFFFF"/>
                          </a:highlight>
                          <a:latin typeface="Georgia"/>
                        </a:rPr>
                      </a:br>
                      <a:r>
                        <a:rPr lang="en-US" sz="1400" b="1">
                          <a:solidFill>
                            <a:schemeClr val="accent1"/>
                          </a:solidFill>
                          <a:effectLst/>
                          <a:highlight>
                            <a:srgbClr val="FFFFFF"/>
                          </a:highlight>
                          <a:latin typeface="Georgia"/>
                        </a:rPr>
                        <a:t> </a:t>
                      </a:r>
                      <a:endParaRPr lang="en-US">
                        <a:solidFill>
                          <a:schemeClr val="accent1"/>
                        </a:solidFill>
                        <a:effectLst/>
                        <a:highlight>
                          <a:srgbClr val="FFFFFF"/>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814399256"/>
                  </a:ext>
                </a:extLst>
              </a:tr>
            </a:tbl>
          </a:graphicData>
        </a:graphic>
      </p:graphicFrame>
      <p:sp>
        <p:nvSpPr>
          <p:cNvPr id="11" name="TextBox 10">
            <a:extLst>
              <a:ext uri="{FF2B5EF4-FFF2-40B4-BE49-F238E27FC236}">
                <a16:creationId xmlns:a16="http://schemas.microsoft.com/office/drawing/2014/main" id="{A0670C76-E038-85D8-56F5-1AC265E63170}"/>
              </a:ext>
            </a:extLst>
          </p:cNvPr>
          <p:cNvSpPr txBox="1"/>
          <p:nvPr/>
        </p:nvSpPr>
        <p:spPr>
          <a:xfrm>
            <a:off x="351181" y="4039704"/>
            <a:ext cx="11446479" cy="2308324"/>
          </a:xfrm>
          <a:prstGeom prst="rect">
            <a:avLst/>
          </a:prstGeom>
          <a:solidFill>
            <a:schemeClr val="tx2"/>
          </a:solidFill>
          <a:ln>
            <a:solidFill>
              <a:srgbClr val="4472C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bg1"/>
                </a:solidFill>
                <a:latin typeface="+mj-lt"/>
              </a:rPr>
              <a:t> </a:t>
            </a:r>
            <a:r>
              <a:rPr lang="en-US" b="1" u="sng">
                <a:solidFill>
                  <a:schemeClr val="bg1"/>
                </a:solidFill>
                <a:latin typeface="+mj-lt"/>
                <a:ea typeface="+mn-lt"/>
                <a:cs typeface="+mn-lt"/>
              </a:rPr>
              <a:t>Revisions</a:t>
            </a:r>
            <a:r>
              <a:rPr lang="en-US" b="1">
                <a:solidFill>
                  <a:schemeClr val="bg1"/>
                </a:solidFill>
                <a:latin typeface="+mj-lt"/>
                <a:ea typeface="+mn-lt"/>
                <a:cs typeface="+mn-lt"/>
              </a:rPr>
              <a:t>:</a:t>
            </a:r>
          </a:p>
          <a:p>
            <a:pPr marL="285750" indent="-285750">
              <a:buFont typeface="Arial" panose="020B0604020202020204" pitchFamily="34" charset="0"/>
              <a:buChar char="•"/>
            </a:pPr>
            <a:r>
              <a:rPr lang="en-US">
                <a:solidFill>
                  <a:schemeClr val="bg1"/>
                </a:solidFill>
                <a:latin typeface="+mj-lt"/>
              </a:rPr>
              <a:t>1.FFW.1- Focuses on students' ability to print legibly. </a:t>
            </a:r>
          </a:p>
          <a:p>
            <a:pPr marL="285750" indent="-285750">
              <a:buFont typeface="Arial" panose="020B0604020202020204" pitchFamily="34" charset="0"/>
              <a:buChar char="•"/>
            </a:pPr>
            <a:endParaRPr lang="en-US">
              <a:solidFill>
                <a:schemeClr val="bg1"/>
              </a:solidFill>
              <a:latin typeface="+mj-lt"/>
            </a:endParaRPr>
          </a:p>
          <a:p>
            <a:pPr marL="285750" indent="-285750">
              <a:buFont typeface="Arial" panose="020B0604020202020204" pitchFamily="34" charset="0"/>
              <a:buChar char="•"/>
            </a:pPr>
            <a:r>
              <a:rPr lang="en-US">
                <a:solidFill>
                  <a:schemeClr val="bg1"/>
                </a:solidFill>
                <a:latin typeface="+mj-lt"/>
              </a:rPr>
              <a:t>1.FFW.1 B- Addresses and adds rigor to the skills in 1.11a in the 2017 Standards. </a:t>
            </a:r>
          </a:p>
          <a:p>
            <a:pPr marL="285750" indent="-285750">
              <a:buFont typeface="Arial" panose="020B0604020202020204" pitchFamily="34" charset="0"/>
              <a:buChar char="•"/>
            </a:pPr>
            <a:r>
              <a:rPr lang="en-US">
                <a:solidFill>
                  <a:schemeClr val="bg1"/>
                </a:solidFill>
                <a:latin typeface="+mj-lt"/>
              </a:rPr>
              <a:t>1.FFW.1 C- Addresses and adds rigor to the skills in 1.11b in the 2017 Standards. </a:t>
            </a:r>
          </a:p>
          <a:p>
            <a:pPr>
              <a:buFont typeface="Arial,Sans-Serif"/>
              <a:buChar char="•"/>
            </a:pPr>
            <a:endParaRPr lang="en-US">
              <a:solidFill>
                <a:schemeClr val="bg1"/>
              </a:solidFill>
              <a:latin typeface="+mj-lt"/>
              <a:cs typeface="Calibri"/>
            </a:endParaRPr>
          </a:p>
          <a:p>
            <a:pPr>
              <a:buFont typeface="Arial"/>
              <a:buChar char="•"/>
            </a:pPr>
            <a:endParaRPr lang="en-US">
              <a:solidFill>
                <a:schemeClr val="bg1"/>
              </a:solidFill>
              <a:latin typeface="+mj-lt"/>
              <a:cs typeface="Calibri"/>
            </a:endParaRPr>
          </a:p>
          <a:p>
            <a:pPr marL="228600" indent="-228600">
              <a:buFont typeface=""/>
              <a:buChar char="•"/>
            </a:pPr>
            <a:endParaRPr lang="en-US">
              <a:solidFill>
                <a:schemeClr val="bg1"/>
              </a:solidFill>
              <a:latin typeface="+mj-lt"/>
              <a:cs typeface="Calibri"/>
            </a:endParaRPr>
          </a:p>
        </p:txBody>
      </p:sp>
      <p:pic>
        <p:nvPicPr>
          <p:cNvPr id="5" name="Audio 4">
            <a:extLst>
              <a:ext uri="{FF2B5EF4-FFF2-40B4-BE49-F238E27FC236}">
                <a16:creationId xmlns:a16="http://schemas.microsoft.com/office/drawing/2014/main" id="{175FF369-2D91-10CD-2033-AC14383A4E6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769272585"/>
      </p:ext>
    </p:extLst>
  </p:cSld>
  <p:clrMapOvr>
    <a:masterClrMapping/>
  </p:clrMapOvr>
  <mc:AlternateContent xmlns:mc="http://schemas.openxmlformats.org/markup-compatibility/2006" xmlns:p14="http://schemas.microsoft.com/office/powerpoint/2010/main">
    <mc:Choice Requires="p14">
      <p:transition spd="slow" p14:dur="2000" advTm="38157"/>
    </mc:Choice>
    <mc:Fallback xmlns="">
      <p:transition spd="slow" advTm="381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C1D20A-DD95-B136-7A0B-2D955011D416}"/>
              </a:ext>
            </a:extLst>
          </p:cNvPr>
          <p:cNvSpPr>
            <a:spLocks noGrp="1"/>
          </p:cNvSpPr>
          <p:nvPr>
            <p:ph type="sldNum" sz="quarter" idx="12"/>
          </p:nvPr>
        </p:nvSpPr>
        <p:spPr/>
        <p:txBody>
          <a:bodyPr/>
          <a:lstStyle/>
          <a:p>
            <a:fld id="{B2102BAA-C61A-4A39-BDF1-4340D572B82C}" type="slidenum">
              <a:rPr lang="en-US" smtClean="0"/>
              <a:t>28</a:t>
            </a:fld>
            <a:endParaRPr lang="en-US"/>
          </a:p>
        </p:txBody>
      </p:sp>
      <p:graphicFrame>
        <p:nvGraphicFramePr>
          <p:cNvPr id="10" name="Table 9">
            <a:extLst>
              <a:ext uri="{FF2B5EF4-FFF2-40B4-BE49-F238E27FC236}">
                <a16:creationId xmlns:a16="http://schemas.microsoft.com/office/drawing/2014/main" id="{BDFF1672-FEF2-00AD-7154-75D43FF1341E}"/>
              </a:ext>
            </a:extLst>
          </p:cNvPr>
          <p:cNvGraphicFramePr>
            <a:graphicFrameLocks noGrp="1"/>
          </p:cNvGraphicFramePr>
          <p:nvPr>
            <p:extLst>
              <p:ext uri="{D42A27DB-BD31-4B8C-83A1-F6EECF244321}">
                <p14:modId xmlns:p14="http://schemas.microsoft.com/office/powerpoint/2010/main" val="2278606508"/>
              </p:ext>
            </p:extLst>
          </p:nvPr>
        </p:nvGraphicFramePr>
        <p:xfrm>
          <a:off x="353391" y="265043"/>
          <a:ext cx="11452080" cy="6126480"/>
        </p:xfrm>
        <a:graphic>
          <a:graphicData uri="http://schemas.openxmlformats.org/drawingml/2006/table">
            <a:tbl>
              <a:tblPr bandRow="1">
                <a:tableStyleId>{5C22544A-7EE6-4342-B048-85BDC9FD1C3A}</a:tableStyleId>
              </a:tblPr>
              <a:tblGrid>
                <a:gridCol w="5726040">
                  <a:extLst>
                    <a:ext uri="{9D8B030D-6E8A-4147-A177-3AD203B41FA5}">
                      <a16:colId xmlns:a16="http://schemas.microsoft.com/office/drawing/2014/main" val="160029111"/>
                    </a:ext>
                  </a:extLst>
                </a:gridCol>
                <a:gridCol w="5726040">
                  <a:extLst>
                    <a:ext uri="{9D8B030D-6E8A-4147-A177-3AD203B41FA5}">
                      <a16:colId xmlns:a16="http://schemas.microsoft.com/office/drawing/2014/main" val="1856314664"/>
                    </a:ext>
                  </a:extLst>
                </a:gridCol>
              </a:tblGrid>
              <a:tr h="361950">
                <a:tc>
                  <a:txBody>
                    <a:bodyPr/>
                    <a:lstStyle/>
                    <a:p>
                      <a:pPr algn="ctr" rtl="0" fontAlgn="t">
                        <a:spcBef>
                          <a:spcPts val="0"/>
                        </a:spcBef>
                        <a:spcAft>
                          <a:spcPts val="0"/>
                        </a:spcAft>
                      </a:pPr>
                      <a:r>
                        <a:rPr lang="en-US" sz="2000" b="1">
                          <a:effectLst/>
                          <a:highlight>
                            <a:srgbClr val="D8D8D8"/>
                          </a:highlight>
                          <a:latin typeface="Georgia"/>
                        </a:rPr>
                        <a:t>2017 SOL</a:t>
                      </a:r>
                      <a:endParaRPr lang="en-US">
                        <a:effectLst/>
                        <a:highlight>
                          <a:srgbClr val="D8D8D8"/>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tc>
                  <a:txBody>
                    <a:bodyPr/>
                    <a:lstStyle/>
                    <a:p>
                      <a:pPr algn="ctr" rtl="0" fontAlgn="t">
                        <a:spcBef>
                          <a:spcPts val="0"/>
                        </a:spcBef>
                        <a:spcAft>
                          <a:spcPts val="0"/>
                        </a:spcAft>
                      </a:pPr>
                      <a:r>
                        <a:rPr lang="en-US" sz="2000" b="1">
                          <a:effectLst/>
                          <a:highlight>
                            <a:srgbClr val="D8D8D8"/>
                          </a:highlight>
                          <a:latin typeface="Georgia"/>
                        </a:rPr>
                        <a:t>2024 SOL</a:t>
                      </a:r>
                      <a:endParaRPr lang="en-US">
                        <a:effectLst/>
                        <a:highlight>
                          <a:srgbClr val="D8D8D8"/>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extLst>
                  <a:ext uri="{0D108BD9-81ED-4DB2-BD59-A6C34878D82A}">
                    <a16:rowId xmlns:a16="http://schemas.microsoft.com/office/drawing/2014/main" val="767866329"/>
                  </a:ext>
                </a:extLst>
              </a:tr>
              <a:tr h="2686050">
                <a:tc>
                  <a:txBody>
                    <a:bodyPr/>
                    <a:lstStyle/>
                    <a:p>
                      <a:pPr algn="l"/>
                      <a:r>
                        <a:rPr lang="en-US" sz="1400" b="1" kern="1200">
                          <a:solidFill>
                            <a:schemeClr val="dk1"/>
                          </a:solidFill>
                          <a:effectLst/>
                          <a:highlight>
                            <a:srgbClr val="FFFFFF"/>
                          </a:highlight>
                          <a:latin typeface="+mj-lt"/>
                          <a:ea typeface="+mn-ea"/>
                          <a:cs typeface="+mn-cs"/>
                        </a:rPr>
                        <a:t>1.5 The student will apply phonetic principles to read and spell.</a:t>
                      </a:r>
                    </a:p>
                    <a:p>
                      <a:pPr algn="l"/>
                      <a:r>
                        <a:rPr lang="en-US" sz="1200" kern="1200">
                          <a:solidFill>
                            <a:schemeClr val="dk1"/>
                          </a:solidFill>
                          <a:effectLst/>
                          <a:highlight>
                            <a:srgbClr val="FFFFFF"/>
                          </a:highlight>
                          <a:latin typeface="+mj-lt"/>
                          <a:ea typeface="+mn-ea"/>
                          <a:cs typeface="+mn-cs"/>
                        </a:rPr>
                        <a:t>a. Use initial and final consonants to decode and spell one- syllable words.</a:t>
                      </a:r>
                    </a:p>
                    <a:p>
                      <a:pPr algn="l"/>
                      <a:r>
                        <a:rPr lang="en-US" sz="1200" kern="1200">
                          <a:solidFill>
                            <a:schemeClr val="dk1"/>
                          </a:solidFill>
                          <a:effectLst/>
                          <a:highlight>
                            <a:srgbClr val="FFFFFF"/>
                          </a:highlight>
                          <a:latin typeface="+mj-lt"/>
                          <a:ea typeface="+mn-ea"/>
                          <a:cs typeface="+mn-cs"/>
                        </a:rPr>
                        <a:t>b. Use two-letter consonant blends to decode and spell one-syllable words.</a:t>
                      </a:r>
                    </a:p>
                    <a:p>
                      <a:pPr algn="l"/>
                      <a:r>
                        <a:rPr lang="en-US" sz="1200" kern="1200">
                          <a:solidFill>
                            <a:schemeClr val="dk1"/>
                          </a:solidFill>
                          <a:effectLst/>
                          <a:highlight>
                            <a:srgbClr val="FFFFFF"/>
                          </a:highlight>
                          <a:latin typeface="+mj-lt"/>
                          <a:ea typeface="+mn-ea"/>
                          <a:cs typeface="+mn-cs"/>
                        </a:rPr>
                        <a:t>c. Use consonant digraphs to decode and spell one-syllable words. </a:t>
                      </a:r>
                    </a:p>
                    <a:p>
                      <a:pPr lvl="0" algn="l">
                        <a:lnSpc>
                          <a:spcPct val="100000"/>
                        </a:lnSpc>
                        <a:spcBef>
                          <a:spcPts val="0"/>
                        </a:spcBef>
                        <a:spcAft>
                          <a:spcPts val="0"/>
                        </a:spcAft>
                        <a:buNone/>
                      </a:pPr>
                      <a:r>
                        <a:rPr lang="en-US" sz="1200" b="0">
                          <a:highlight>
                            <a:srgbClr val="FFFFFF"/>
                          </a:highlight>
                          <a:latin typeface="+mj-lt"/>
                        </a:rPr>
                        <a:t>g. Read and spell simple two-syllable compound words.</a:t>
                      </a:r>
                    </a:p>
                    <a:p>
                      <a:pPr lvl="0" algn="l">
                        <a:lnSpc>
                          <a:spcPct val="100000"/>
                        </a:lnSpc>
                        <a:spcBef>
                          <a:spcPts val="0"/>
                        </a:spcBef>
                        <a:spcAft>
                          <a:spcPts val="0"/>
                        </a:spcAft>
                        <a:buNone/>
                      </a:pPr>
                      <a:endParaRPr lang="en-US" sz="1200" b="0">
                        <a:highlight>
                          <a:srgbClr val="FFFFFF"/>
                        </a:highlight>
                        <a:latin typeface="+mj-lt"/>
                      </a:endParaRPr>
                    </a:p>
                    <a:p>
                      <a:pPr lvl="0" algn="l">
                        <a:lnSpc>
                          <a:spcPct val="100000"/>
                        </a:lnSpc>
                        <a:spcBef>
                          <a:spcPts val="0"/>
                        </a:spcBef>
                        <a:spcAft>
                          <a:spcPts val="0"/>
                        </a:spcAft>
                        <a:buNone/>
                      </a:pPr>
                      <a:r>
                        <a:rPr lang="en-US" sz="1400" b="1">
                          <a:highlight>
                            <a:srgbClr val="FFFFFF"/>
                          </a:highlight>
                          <a:latin typeface="+mj-lt"/>
                        </a:rPr>
                        <a:t>1.12 The student will write in a variety of forms to include narrative, descriptive, and opinion. </a:t>
                      </a:r>
                    </a:p>
                    <a:p>
                      <a:pPr lvl="0" algn="l">
                        <a:lnSpc>
                          <a:spcPct val="100000"/>
                        </a:lnSpc>
                        <a:spcBef>
                          <a:spcPts val="0"/>
                        </a:spcBef>
                        <a:spcAft>
                          <a:spcPts val="0"/>
                        </a:spcAft>
                        <a:buNone/>
                      </a:pPr>
                      <a:r>
                        <a:rPr lang="en-US" sz="1200">
                          <a:highlight>
                            <a:srgbClr val="FFFFFF"/>
                          </a:highlight>
                          <a:latin typeface="+mj-lt"/>
                        </a:rPr>
                        <a:t>g. Use letters to phonetically spell words. </a:t>
                      </a:r>
                    </a:p>
                    <a:p>
                      <a:pPr lvl="0" algn="l">
                        <a:lnSpc>
                          <a:spcPct val="100000"/>
                        </a:lnSpc>
                        <a:spcBef>
                          <a:spcPts val="0"/>
                        </a:spcBef>
                        <a:spcAft>
                          <a:spcPts val="0"/>
                        </a:spcAft>
                        <a:buNone/>
                      </a:pPr>
                      <a:endParaRPr lang="en-US" sz="1600">
                        <a:highlight>
                          <a:srgbClr val="FFFFFF"/>
                        </a:highlight>
                        <a:latin typeface="+mj-lt"/>
                      </a:endParaRPr>
                    </a:p>
                    <a:p>
                      <a:pPr lvl="0" algn="l">
                        <a:lnSpc>
                          <a:spcPct val="100000"/>
                        </a:lnSpc>
                        <a:spcBef>
                          <a:spcPts val="0"/>
                        </a:spcBef>
                        <a:spcAft>
                          <a:spcPts val="0"/>
                        </a:spcAft>
                        <a:buNone/>
                      </a:pPr>
                      <a:r>
                        <a:rPr lang="en-US" sz="1400" b="1">
                          <a:highlight>
                            <a:srgbClr val="FFFFFF"/>
                          </a:highlight>
                          <a:latin typeface="+mj-lt"/>
                        </a:rPr>
                        <a:t>1.13 The student will edit writing for capitalization, punctuation, and spelling. </a:t>
                      </a:r>
                    </a:p>
                    <a:p>
                      <a:pPr lvl="0" algn="l">
                        <a:lnSpc>
                          <a:spcPct val="100000"/>
                        </a:lnSpc>
                        <a:spcBef>
                          <a:spcPts val="0"/>
                        </a:spcBef>
                        <a:spcAft>
                          <a:spcPts val="0"/>
                        </a:spcAft>
                        <a:buNone/>
                      </a:pPr>
                      <a:r>
                        <a:rPr lang="en-US" sz="1200">
                          <a:highlight>
                            <a:srgbClr val="FFFFFF"/>
                          </a:highlight>
                          <a:latin typeface="+mj-lt"/>
                        </a:rPr>
                        <a:t>c. Use correct spelling for commonly used sight words and phonetically regular words.</a:t>
                      </a:r>
                      <a:br>
                        <a:rPr lang="en-US" sz="1400">
                          <a:highlight>
                            <a:srgbClr val="FFFFFF"/>
                          </a:highlight>
                        </a:rPr>
                      </a:br>
                      <a:br>
                        <a:rPr lang="en-US" sz="1400" b="0" i="0" u="none" strike="noStrike" noProof="0">
                          <a:solidFill>
                            <a:srgbClr val="000000"/>
                          </a:solidFill>
                          <a:effectLst/>
                          <a:highlight>
                            <a:srgbClr val="FFFFFF"/>
                          </a:highlight>
                          <a:latin typeface="Times New Roman"/>
                        </a:rPr>
                      </a:br>
                      <a:br>
                        <a:rPr lang="en-US">
                          <a:effectLst/>
                          <a:highlight>
                            <a:srgbClr val="FFFFFF"/>
                          </a:highlight>
                        </a:rPr>
                      </a:br>
                      <a:endParaRPr lang="en-US">
                        <a:solidFill>
                          <a:schemeClr val="accent1"/>
                        </a:solidFill>
                        <a:effectLst/>
                        <a:highlight>
                          <a:srgbClr val="FFFFFF"/>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FFFFFF"/>
                    </a:solidFill>
                  </a:tcPr>
                </a:tc>
                <a:tc>
                  <a:txBody>
                    <a:bodyPr/>
                    <a:lstStyle/>
                    <a:p>
                      <a:pPr lvl="0" algn="l">
                        <a:lnSpc>
                          <a:spcPct val="100000"/>
                        </a:lnSpc>
                        <a:spcBef>
                          <a:spcPts val="0"/>
                        </a:spcBef>
                        <a:spcAft>
                          <a:spcPts val="0"/>
                        </a:spcAft>
                        <a:buNone/>
                      </a:pPr>
                      <a:r>
                        <a:rPr lang="en-US" sz="1400" b="1" i="0" u="none" strike="noStrike" noProof="0">
                          <a:solidFill>
                            <a:schemeClr val="accent1"/>
                          </a:solidFill>
                          <a:effectLst/>
                          <a:highlight>
                            <a:srgbClr val="FFFFFF"/>
                          </a:highlight>
                          <a:latin typeface="Georgia"/>
                        </a:rPr>
                        <a:t>1.FFW.2 Spelling </a:t>
                      </a:r>
                      <a:r>
                        <a:rPr lang="en-US" sz="1400" b="0" i="0" u="none" strike="noStrike" noProof="0">
                          <a:solidFill>
                            <a:schemeClr val="accent1"/>
                          </a:solidFill>
                          <a:effectLst/>
                          <a:highlight>
                            <a:srgbClr val="FFFFFF"/>
                          </a:highlight>
                          <a:latin typeface="Georgia"/>
                        </a:rPr>
                        <a:t> </a:t>
                      </a:r>
                      <a:endParaRPr lang="en-US" sz="1400">
                        <a:solidFill>
                          <a:schemeClr val="accent1"/>
                        </a:solidFill>
                        <a:latin typeface="Georgia"/>
                      </a:endParaRPr>
                    </a:p>
                    <a:p>
                      <a:pPr marL="342900" lvl="0" indent="-342900">
                        <a:buFont typeface="+mj-lt"/>
                        <a:buAutoNum type="alphaUcPeriod"/>
                      </a:pPr>
                      <a:r>
                        <a:rPr lang="en-US" sz="1200" kern="1200">
                          <a:solidFill>
                            <a:schemeClr val="dk1"/>
                          </a:solidFill>
                          <a:effectLst/>
                          <a:highlight>
                            <a:srgbClr val="FFFFFF"/>
                          </a:highlight>
                          <a:latin typeface="+mj-lt"/>
                          <a:ea typeface="+mn-ea"/>
                          <a:cs typeface="+mn-cs"/>
                        </a:rPr>
                        <a:t>Use phoneme-grapheme (sound/symbol) correspondence to encode (spell) single-syllable words containing closed syllables (</a:t>
                      </a:r>
                      <a:r>
                        <a:rPr lang="en-US" sz="1200" kern="1200" err="1">
                          <a:solidFill>
                            <a:schemeClr val="dk1"/>
                          </a:solidFill>
                          <a:effectLst/>
                          <a:highlight>
                            <a:srgbClr val="FFFFFF"/>
                          </a:highlight>
                          <a:latin typeface="+mj-lt"/>
                          <a:ea typeface="+mn-ea"/>
                          <a:cs typeface="+mn-cs"/>
                        </a:rPr>
                        <a:t>cvc</a:t>
                      </a:r>
                      <a:r>
                        <a:rPr lang="en-US" sz="1200" kern="1200">
                          <a:solidFill>
                            <a:schemeClr val="dk1"/>
                          </a:solidFill>
                          <a:effectLst/>
                          <a:highlight>
                            <a:srgbClr val="FFFFFF"/>
                          </a:highlight>
                          <a:latin typeface="+mj-lt"/>
                          <a:ea typeface="+mn-ea"/>
                          <a:cs typeface="+mn-cs"/>
                        </a:rPr>
                        <a:t>, </a:t>
                      </a:r>
                      <a:r>
                        <a:rPr lang="en-US" sz="1200" kern="1200" err="1">
                          <a:solidFill>
                            <a:schemeClr val="dk1"/>
                          </a:solidFill>
                          <a:effectLst/>
                          <a:highlight>
                            <a:srgbClr val="FFFFFF"/>
                          </a:highlight>
                          <a:latin typeface="+mj-lt"/>
                          <a:ea typeface="+mn-ea"/>
                          <a:cs typeface="+mn-cs"/>
                        </a:rPr>
                        <a:t>ccvc</a:t>
                      </a:r>
                      <a:r>
                        <a:rPr lang="en-US" sz="1200" kern="1200">
                          <a:solidFill>
                            <a:schemeClr val="dk1"/>
                          </a:solidFill>
                          <a:effectLst/>
                          <a:highlight>
                            <a:srgbClr val="FFFFFF"/>
                          </a:highlight>
                          <a:latin typeface="+mj-lt"/>
                          <a:ea typeface="+mn-ea"/>
                          <a:cs typeface="+mn-cs"/>
                        </a:rPr>
                        <a:t>, </a:t>
                      </a:r>
                      <a:r>
                        <a:rPr lang="en-US" sz="1200" kern="1200" err="1">
                          <a:solidFill>
                            <a:schemeClr val="dk1"/>
                          </a:solidFill>
                          <a:effectLst/>
                          <a:highlight>
                            <a:srgbClr val="FFFFFF"/>
                          </a:highlight>
                          <a:latin typeface="+mj-lt"/>
                          <a:ea typeface="+mn-ea"/>
                          <a:cs typeface="+mn-cs"/>
                        </a:rPr>
                        <a:t>cvcc</a:t>
                      </a:r>
                      <a:r>
                        <a:rPr lang="en-US" sz="1200" kern="1200">
                          <a:solidFill>
                            <a:schemeClr val="dk1"/>
                          </a:solidFill>
                          <a:effectLst/>
                          <a:highlight>
                            <a:srgbClr val="FFFFFF"/>
                          </a:highlight>
                          <a:latin typeface="+mj-lt"/>
                          <a:ea typeface="+mn-ea"/>
                          <a:cs typeface="+mn-cs"/>
                        </a:rPr>
                        <a:t>, and </a:t>
                      </a:r>
                      <a:r>
                        <a:rPr lang="en-US" sz="1200" kern="1200" err="1">
                          <a:solidFill>
                            <a:schemeClr val="dk1"/>
                          </a:solidFill>
                          <a:effectLst/>
                          <a:highlight>
                            <a:srgbClr val="FFFFFF"/>
                          </a:highlight>
                          <a:latin typeface="+mj-lt"/>
                          <a:ea typeface="+mn-ea"/>
                          <a:cs typeface="+mn-cs"/>
                        </a:rPr>
                        <a:t>ccvcc</a:t>
                      </a:r>
                      <a:r>
                        <a:rPr lang="en-US" sz="1200" kern="1200">
                          <a:solidFill>
                            <a:schemeClr val="dk1"/>
                          </a:solidFill>
                          <a:effectLst/>
                          <a:highlight>
                            <a:srgbClr val="FFFFFF"/>
                          </a:highlight>
                          <a:latin typeface="+mj-lt"/>
                          <a:ea typeface="+mn-ea"/>
                          <a:cs typeface="+mn-cs"/>
                        </a:rPr>
                        <a:t>), open syllables (cv, ccv), vowel-consonant-e (</a:t>
                      </a:r>
                      <a:r>
                        <a:rPr lang="en-US" sz="1200" kern="1200" err="1">
                          <a:solidFill>
                            <a:schemeClr val="dk1"/>
                          </a:solidFill>
                          <a:effectLst/>
                          <a:highlight>
                            <a:srgbClr val="FFFFFF"/>
                          </a:highlight>
                          <a:latin typeface="+mj-lt"/>
                          <a:ea typeface="+mn-ea"/>
                          <a:cs typeface="+mn-cs"/>
                        </a:rPr>
                        <a:t>cvce</a:t>
                      </a:r>
                      <a:r>
                        <a:rPr lang="en-US" sz="1200" kern="1200">
                          <a:solidFill>
                            <a:schemeClr val="dk1"/>
                          </a:solidFill>
                          <a:effectLst/>
                          <a:highlight>
                            <a:srgbClr val="FFFFFF"/>
                          </a:highlight>
                          <a:latin typeface="+mj-lt"/>
                          <a:ea typeface="+mn-ea"/>
                          <a:cs typeface="+mn-cs"/>
                        </a:rPr>
                        <a:t>, </a:t>
                      </a:r>
                      <a:r>
                        <a:rPr lang="en-US" sz="1200" kern="1200" err="1">
                          <a:solidFill>
                            <a:schemeClr val="dk1"/>
                          </a:solidFill>
                          <a:effectLst/>
                          <a:highlight>
                            <a:srgbClr val="FFFFFF"/>
                          </a:highlight>
                          <a:latin typeface="+mj-lt"/>
                          <a:ea typeface="+mn-ea"/>
                          <a:cs typeface="+mn-cs"/>
                        </a:rPr>
                        <a:t>ccvce</a:t>
                      </a:r>
                      <a:r>
                        <a:rPr lang="en-US" sz="1200" kern="1200">
                          <a:solidFill>
                            <a:schemeClr val="dk1"/>
                          </a:solidFill>
                          <a:effectLst/>
                          <a:highlight>
                            <a:srgbClr val="FFFFFF"/>
                          </a:highlight>
                          <a:latin typeface="+mj-lt"/>
                          <a:ea typeface="+mn-ea"/>
                          <a:cs typeface="+mn-cs"/>
                        </a:rPr>
                        <a:t>).</a:t>
                      </a:r>
                    </a:p>
                    <a:p>
                      <a:pPr marL="342900" lvl="0" indent="-342900">
                        <a:buFont typeface="+mj-lt"/>
                        <a:buAutoNum type="alphaUcPeriod"/>
                      </a:pPr>
                      <a:r>
                        <a:rPr lang="en-US" sz="1200" kern="1200">
                          <a:solidFill>
                            <a:schemeClr val="dk1"/>
                          </a:solidFill>
                          <a:effectLst/>
                          <a:highlight>
                            <a:srgbClr val="FFFFFF"/>
                          </a:highlight>
                          <a:latin typeface="+mj-lt"/>
                          <a:ea typeface="+mn-ea"/>
                          <a:cs typeface="+mn-cs"/>
                        </a:rPr>
                        <a:t>Encode (spell) 2-syllable words (e.g., </a:t>
                      </a:r>
                      <a:r>
                        <a:rPr lang="en-US" sz="1200" i="1" kern="1200">
                          <a:solidFill>
                            <a:schemeClr val="dk1"/>
                          </a:solidFill>
                          <a:effectLst/>
                          <a:highlight>
                            <a:srgbClr val="FFFFFF"/>
                          </a:highlight>
                          <a:latin typeface="+mj-lt"/>
                          <a:ea typeface="+mn-ea"/>
                          <a:cs typeface="+mn-cs"/>
                        </a:rPr>
                        <a:t>pancake</a:t>
                      </a:r>
                      <a:r>
                        <a:rPr lang="en-US" sz="1200" kern="1200">
                          <a:solidFill>
                            <a:schemeClr val="dk1"/>
                          </a:solidFill>
                          <a:effectLst/>
                          <a:highlight>
                            <a:srgbClr val="FFFFFF"/>
                          </a:highlight>
                          <a:latin typeface="+mj-lt"/>
                          <a:ea typeface="+mn-ea"/>
                          <a:cs typeface="+mn-cs"/>
                        </a:rPr>
                        <a:t>) following basic patterns by breaking the words into syllables. </a:t>
                      </a:r>
                    </a:p>
                    <a:p>
                      <a:pPr marL="342900" lvl="0" indent="-342900">
                        <a:buFont typeface="+mj-lt"/>
                        <a:buAutoNum type="alphaUcPeriod"/>
                      </a:pPr>
                      <a:r>
                        <a:rPr lang="en-US" sz="1200" kern="1200">
                          <a:solidFill>
                            <a:schemeClr val="dk1"/>
                          </a:solidFill>
                          <a:effectLst/>
                          <a:highlight>
                            <a:srgbClr val="FFFFFF"/>
                          </a:highlight>
                          <a:latin typeface="+mj-lt"/>
                          <a:ea typeface="+mn-ea"/>
                          <a:cs typeface="+mn-cs"/>
                        </a:rPr>
                        <a:t>Encode (spell) unfamiliar words by recognizing and applying taught word patterns. </a:t>
                      </a:r>
                    </a:p>
                    <a:p>
                      <a:pPr marL="342900" lvl="0" indent="-342900">
                        <a:buFont typeface="+mj-lt"/>
                        <a:buAutoNum type="alphaUcPeriod"/>
                      </a:pPr>
                      <a:r>
                        <a:rPr lang="en-US" sz="1200" kern="1200">
                          <a:solidFill>
                            <a:schemeClr val="dk1"/>
                          </a:solidFill>
                          <a:effectLst/>
                          <a:highlight>
                            <a:srgbClr val="FFFFFF"/>
                          </a:highlight>
                          <a:latin typeface="+mj-lt"/>
                          <a:ea typeface="+mn-ea"/>
                          <a:cs typeface="+mn-cs"/>
                        </a:rPr>
                        <a:t>Use phoneme/grapheme (sound/symbol) correspondences to encode (spell) grade-level high-frequency words with automaticity and accuracy.</a:t>
                      </a:r>
                    </a:p>
                    <a:p>
                      <a:pPr lvl="0" algn="l">
                        <a:lnSpc>
                          <a:spcPct val="100000"/>
                        </a:lnSpc>
                        <a:spcBef>
                          <a:spcPts val="0"/>
                        </a:spcBef>
                        <a:spcAft>
                          <a:spcPts val="0"/>
                        </a:spcAft>
                        <a:buClr>
                          <a:srgbClr val="003C71"/>
                        </a:buClr>
                        <a:buAutoNum type="alphaUcPeriod"/>
                      </a:pPr>
                      <a:endParaRPr lang="en-US">
                        <a:solidFill>
                          <a:schemeClr val="accent1"/>
                        </a:solidFill>
                        <a:latin typeface="Georgia"/>
                      </a:endParaRPr>
                    </a:p>
                    <a:p>
                      <a:pPr lvl="0" algn="l">
                        <a:lnSpc>
                          <a:spcPct val="100000"/>
                        </a:lnSpc>
                        <a:spcBef>
                          <a:spcPts val="0"/>
                        </a:spcBef>
                        <a:spcAft>
                          <a:spcPts val="0"/>
                        </a:spcAft>
                        <a:buClr>
                          <a:srgbClr val="003C71"/>
                        </a:buClr>
                        <a:buAutoNum type="alphaUcPeriod"/>
                      </a:pPr>
                      <a:endParaRPr lang="en-US">
                        <a:solidFill>
                          <a:schemeClr val="accent1"/>
                        </a:solidFill>
                        <a:latin typeface="Georgia"/>
                      </a:endParaRPr>
                    </a:p>
                    <a:p>
                      <a:pPr lvl="0" algn="l">
                        <a:lnSpc>
                          <a:spcPct val="100000"/>
                        </a:lnSpc>
                        <a:spcBef>
                          <a:spcPts val="0"/>
                        </a:spcBef>
                        <a:spcAft>
                          <a:spcPts val="0"/>
                        </a:spcAft>
                        <a:buClr>
                          <a:srgbClr val="003C71"/>
                        </a:buClr>
                        <a:buAutoNum type="alphaUcPeriod"/>
                      </a:pPr>
                      <a:endParaRPr lang="en-US">
                        <a:solidFill>
                          <a:schemeClr val="accent1"/>
                        </a:solidFill>
                        <a:latin typeface="Georgia"/>
                      </a:endParaRPr>
                    </a:p>
                    <a:p>
                      <a:pPr marL="0" lvl="0" indent="0" algn="l">
                        <a:lnSpc>
                          <a:spcPct val="100000"/>
                        </a:lnSpc>
                        <a:spcBef>
                          <a:spcPts val="0"/>
                        </a:spcBef>
                        <a:spcAft>
                          <a:spcPts val="0"/>
                        </a:spcAft>
                        <a:buClr>
                          <a:srgbClr val="003C71"/>
                        </a:buClr>
                        <a:buAutoNum type="alphaUcPeriod"/>
                      </a:pPr>
                      <a:endParaRPr lang="en-US">
                        <a:solidFill>
                          <a:schemeClr val="accent1"/>
                        </a:solidFill>
                        <a:latin typeface="Georgia"/>
                      </a:endParaRPr>
                    </a:p>
                    <a:p>
                      <a:pPr lvl="0" algn="l">
                        <a:lnSpc>
                          <a:spcPct val="100000"/>
                        </a:lnSpc>
                        <a:spcBef>
                          <a:spcPts val="0"/>
                        </a:spcBef>
                        <a:spcAft>
                          <a:spcPts val="0"/>
                        </a:spcAft>
                        <a:buClr>
                          <a:srgbClr val="003C71"/>
                        </a:buClr>
                        <a:buAutoNum type="alphaUcPeriod"/>
                      </a:pPr>
                      <a:endParaRPr lang="en-US">
                        <a:solidFill>
                          <a:schemeClr val="accent1"/>
                        </a:solidFill>
                        <a:latin typeface="Georgia"/>
                      </a:endParaRPr>
                    </a:p>
                    <a:p>
                      <a:pPr lvl="0" algn="l">
                        <a:lnSpc>
                          <a:spcPct val="100000"/>
                        </a:lnSpc>
                        <a:spcBef>
                          <a:spcPts val="0"/>
                        </a:spcBef>
                        <a:spcAft>
                          <a:spcPts val="0"/>
                        </a:spcAft>
                        <a:buClr>
                          <a:srgbClr val="003C71"/>
                        </a:buClr>
                        <a:buAutoNum type="alphaUcPeriod"/>
                      </a:pPr>
                      <a:endParaRPr lang="en-US">
                        <a:solidFill>
                          <a:schemeClr val="accent1"/>
                        </a:solidFill>
                        <a:latin typeface="Georgia"/>
                      </a:endParaRPr>
                    </a:p>
                    <a:p>
                      <a:pPr lvl="0" algn="l">
                        <a:lnSpc>
                          <a:spcPct val="100000"/>
                        </a:lnSpc>
                        <a:spcBef>
                          <a:spcPts val="0"/>
                        </a:spcBef>
                        <a:spcAft>
                          <a:spcPts val="0"/>
                        </a:spcAft>
                        <a:buClr>
                          <a:srgbClr val="003C71"/>
                        </a:buClr>
                        <a:buAutoNum type="alphaUcPeriod"/>
                      </a:pPr>
                      <a:endParaRPr lang="en-US">
                        <a:solidFill>
                          <a:schemeClr val="accent1"/>
                        </a:solidFill>
                        <a:latin typeface="Georgia"/>
                      </a:endParaRPr>
                    </a:p>
                    <a:p>
                      <a:pPr lvl="0" indent="0" algn="l">
                        <a:lnSpc>
                          <a:spcPct val="100000"/>
                        </a:lnSpc>
                        <a:spcBef>
                          <a:spcPts val="0"/>
                        </a:spcBef>
                        <a:spcAft>
                          <a:spcPts val="0"/>
                        </a:spcAft>
                        <a:buClr>
                          <a:srgbClr val="003C71"/>
                        </a:buClr>
                        <a:buNone/>
                      </a:pPr>
                      <a:endParaRPr lang="en-US">
                        <a:solidFill>
                          <a:schemeClr val="accent1"/>
                        </a:solidFill>
                        <a:latin typeface="Georgia"/>
                      </a:endParaRPr>
                    </a:p>
                    <a:p>
                      <a:pPr lvl="0" algn="l">
                        <a:lnSpc>
                          <a:spcPct val="100000"/>
                        </a:lnSpc>
                        <a:spcBef>
                          <a:spcPts val="0"/>
                        </a:spcBef>
                        <a:spcAft>
                          <a:spcPts val="0"/>
                        </a:spcAft>
                        <a:buClr>
                          <a:srgbClr val="003C71"/>
                        </a:buClr>
                        <a:buAutoNum type="alphaUcPeriod"/>
                      </a:pPr>
                      <a:endParaRPr lang="en-US">
                        <a:solidFill>
                          <a:schemeClr val="accent1"/>
                        </a:solidFill>
                        <a:latin typeface="Georgia"/>
                      </a:endParaRPr>
                    </a:p>
                    <a:p>
                      <a:pPr lvl="0" algn="l">
                        <a:lnSpc>
                          <a:spcPct val="100000"/>
                        </a:lnSpc>
                        <a:spcBef>
                          <a:spcPts val="0"/>
                        </a:spcBef>
                        <a:spcAft>
                          <a:spcPts val="0"/>
                        </a:spcAft>
                        <a:buClr>
                          <a:srgbClr val="003C71"/>
                        </a:buClr>
                        <a:buAutoNum type="alphaUcPeriod"/>
                      </a:pPr>
                      <a:endParaRPr lang="en-US">
                        <a:solidFill>
                          <a:schemeClr val="accent1"/>
                        </a:solidFill>
                        <a:latin typeface="Georgia"/>
                      </a:endParaRPr>
                    </a:p>
                    <a:p>
                      <a:pPr marL="285750" lvl="0" indent="-285750" algn="l">
                        <a:lnSpc>
                          <a:spcPct val="100000"/>
                        </a:lnSpc>
                        <a:spcBef>
                          <a:spcPts val="0"/>
                        </a:spcBef>
                        <a:spcAft>
                          <a:spcPts val="0"/>
                        </a:spcAft>
                        <a:buClr>
                          <a:srgbClr val="003C71"/>
                        </a:buClr>
                        <a:buAutoNum type="alphaUcPeriod"/>
                      </a:pPr>
                      <a:endParaRPr lang="en-US">
                        <a:solidFill>
                          <a:schemeClr val="accent1"/>
                        </a:solidFill>
                        <a:latin typeface="Georgia"/>
                      </a:endParaRPr>
                    </a:p>
                    <a:p>
                      <a:pPr lvl="0" indent="0">
                        <a:spcBef>
                          <a:spcPts val="0"/>
                        </a:spcBef>
                        <a:spcAft>
                          <a:spcPts val="0"/>
                        </a:spcAft>
                        <a:buClr>
                          <a:srgbClr val="003C71"/>
                        </a:buClr>
                        <a:buNone/>
                      </a:pPr>
                      <a:endParaRPr lang="en-US">
                        <a:solidFill>
                          <a:schemeClr val="accent1"/>
                        </a:solidFill>
                        <a:latin typeface="Georgia"/>
                      </a:endParaRPr>
                    </a:p>
                    <a:p>
                      <a:pPr marL="52070" indent="-287020" rtl="0" fontAlgn="t">
                        <a:spcBef>
                          <a:spcPts val="0"/>
                        </a:spcBef>
                        <a:spcAft>
                          <a:spcPts val="0"/>
                        </a:spcAft>
                      </a:pPr>
                      <a:br>
                        <a:rPr lang="en-US">
                          <a:solidFill>
                            <a:srgbClr val="003C71"/>
                          </a:solidFill>
                          <a:effectLst/>
                          <a:highlight>
                            <a:srgbClr val="FFFFFF"/>
                          </a:highlight>
                          <a:latin typeface="Georgia"/>
                        </a:rPr>
                      </a:br>
                      <a:r>
                        <a:rPr lang="en-US" sz="1400" b="1">
                          <a:solidFill>
                            <a:schemeClr val="accent1"/>
                          </a:solidFill>
                          <a:effectLst/>
                          <a:highlight>
                            <a:srgbClr val="FFFFFF"/>
                          </a:highlight>
                          <a:latin typeface="Georgia"/>
                        </a:rPr>
                        <a:t> </a:t>
                      </a:r>
                      <a:endParaRPr lang="en-US">
                        <a:solidFill>
                          <a:schemeClr val="accent1"/>
                        </a:solidFill>
                        <a:effectLst/>
                        <a:highlight>
                          <a:srgbClr val="FFFFFF"/>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814399256"/>
                  </a:ext>
                </a:extLst>
              </a:tr>
            </a:tbl>
          </a:graphicData>
        </a:graphic>
      </p:graphicFrame>
      <p:sp>
        <p:nvSpPr>
          <p:cNvPr id="11" name="TextBox 10">
            <a:extLst>
              <a:ext uri="{FF2B5EF4-FFF2-40B4-BE49-F238E27FC236}">
                <a16:creationId xmlns:a16="http://schemas.microsoft.com/office/drawing/2014/main" id="{A0670C76-E038-85D8-56F5-1AC265E63170}"/>
              </a:ext>
            </a:extLst>
          </p:cNvPr>
          <p:cNvSpPr txBox="1"/>
          <p:nvPr/>
        </p:nvSpPr>
        <p:spPr>
          <a:xfrm>
            <a:off x="351181" y="4039704"/>
            <a:ext cx="11446479" cy="2585323"/>
          </a:xfrm>
          <a:prstGeom prst="rect">
            <a:avLst/>
          </a:prstGeom>
          <a:solidFill>
            <a:schemeClr val="tx2"/>
          </a:solidFill>
          <a:ln>
            <a:solidFill>
              <a:srgbClr val="4472C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bg1"/>
                </a:solidFill>
                <a:latin typeface="+mj-lt"/>
              </a:rPr>
              <a:t> </a:t>
            </a:r>
            <a:r>
              <a:rPr lang="en-US" b="1" u="sng">
                <a:solidFill>
                  <a:schemeClr val="bg1"/>
                </a:solidFill>
                <a:latin typeface="+mj-lt"/>
                <a:ea typeface="+mn-lt"/>
                <a:cs typeface="+mn-lt"/>
              </a:rPr>
              <a:t>Revisions</a:t>
            </a:r>
            <a:r>
              <a:rPr lang="en-US" b="1">
                <a:solidFill>
                  <a:schemeClr val="bg1"/>
                </a:solidFill>
                <a:latin typeface="+mj-lt"/>
                <a:ea typeface="+mn-lt"/>
                <a:cs typeface="+mn-lt"/>
              </a:rPr>
              <a:t>:</a:t>
            </a:r>
          </a:p>
          <a:p>
            <a:pPr>
              <a:buFont typeface="Arial,Sans-Serif"/>
              <a:buChar char="•"/>
            </a:pPr>
            <a:r>
              <a:rPr lang="en-US">
                <a:solidFill>
                  <a:schemeClr val="bg1"/>
                </a:solidFill>
                <a:latin typeface="+mj-lt"/>
              </a:rPr>
              <a:t>1.FFW2- Focuses on grade level expectations for students’ spelling. </a:t>
            </a:r>
          </a:p>
          <a:p>
            <a:pPr>
              <a:buFont typeface="Arial,Sans-Serif"/>
              <a:buChar char="•"/>
            </a:pPr>
            <a:endParaRPr lang="en-US">
              <a:solidFill>
                <a:schemeClr val="bg1"/>
              </a:solidFill>
              <a:latin typeface="+mj-lt"/>
            </a:endParaRPr>
          </a:p>
          <a:p>
            <a:pPr>
              <a:buFont typeface="Arial,Sans-Serif"/>
              <a:buChar char="•"/>
            </a:pPr>
            <a:r>
              <a:rPr lang="en-US">
                <a:solidFill>
                  <a:schemeClr val="bg1"/>
                </a:solidFill>
                <a:latin typeface="+mj-lt"/>
              </a:rPr>
              <a:t>1.FFW2 A- Addresses encoding (spelling) skills in 1.5a/b/c/d in the 2017 Standards. </a:t>
            </a:r>
          </a:p>
          <a:p>
            <a:pPr>
              <a:buFont typeface="Arial,Sans-Serif"/>
              <a:buChar char="•"/>
            </a:pPr>
            <a:r>
              <a:rPr lang="en-US">
                <a:solidFill>
                  <a:schemeClr val="bg1"/>
                </a:solidFill>
                <a:latin typeface="+mj-lt"/>
              </a:rPr>
              <a:t>1.FFW2 B- Addresses encoding (spelling) skills in 1.5g in the 2017 Standards. </a:t>
            </a:r>
          </a:p>
          <a:p>
            <a:pPr>
              <a:buFont typeface="Arial,Sans-Serif"/>
              <a:buChar char="•"/>
            </a:pPr>
            <a:r>
              <a:rPr lang="en-US">
                <a:solidFill>
                  <a:schemeClr val="bg1"/>
                </a:solidFill>
                <a:latin typeface="+mj-lt"/>
              </a:rPr>
              <a:t>1.FFW2 C- Addresses skills in 1.12g in the 2017 Standards. </a:t>
            </a:r>
          </a:p>
          <a:p>
            <a:pPr>
              <a:buFont typeface="Arial,Sans-Serif"/>
              <a:buChar char="•"/>
            </a:pPr>
            <a:r>
              <a:rPr lang="en-US">
                <a:solidFill>
                  <a:schemeClr val="bg1"/>
                </a:solidFill>
                <a:latin typeface="+mj-lt"/>
              </a:rPr>
              <a:t>1.FFW2 D- Addresses skills in 1.13c in the 2017 Standards.</a:t>
            </a:r>
          </a:p>
          <a:p>
            <a:endParaRPr lang="en-US">
              <a:solidFill>
                <a:schemeClr val="bg1"/>
              </a:solidFill>
              <a:latin typeface="+mj-lt"/>
              <a:cs typeface="Calibri"/>
            </a:endParaRPr>
          </a:p>
          <a:p>
            <a:pPr marL="228600" indent="-228600">
              <a:buFont typeface=""/>
              <a:buChar char="•"/>
            </a:pPr>
            <a:endParaRPr lang="en-US">
              <a:solidFill>
                <a:schemeClr val="bg1"/>
              </a:solidFill>
              <a:latin typeface="+mj-lt"/>
              <a:cs typeface="Calibri"/>
            </a:endParaRPr>
          </a:p>
        </p:txBody>
      </p:sp>
      <p:pic>
        <p:nvPicPr>
          <p:cNvPr id="5" name="Audio 4">
            <a:extLst>
              <a:ext uri="{FF2B5EF4-FFF2-40B4-BE49-F238E27FC236}">
                <a16:creationId xmlns:a16="http://schemas.microsoft.com/office/drawing/2014/main" id="{BD12AD74-FFCB-31D0-E278-ADDB5226A68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192666665"/>
      </p:ext>
    </p:extLst>
  </p:cSld>
  <p:clrMapOvr>
    <a:masterClrMapping/>
  </p:clrMapOvr>
  <mc:AlternateContent xmlns:mc="http://schemas.openxmlformats.org/markup-compatibility/2006" xmlns:p14="http://schemas.microsoft.com/office/powerpoint/2010/main">
    <mc:Choice Requires="p14">
      <p:transition spd="slow" p14:dur="2000" advTm="57710"/>
    </mc:Choice>
    <mc:Fallback xmlns="">
      <p:transition spd="slow" advTm="577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 fill="hold"/>
                                        <p:tgtEl>
                                          <p:spTgt spid="5"/>
                                        </p:tgtEl>
                                      </p:cBhvr>
                                    </p:cmd>
                                  </p:childTnLst>
                                </p:cTn>
                              </p:par>
                            </p:childTnLst>
                          </p:cTn>
                        </p:par>
                        <p:par>
                          <p:cTn id="10" fill="hold">
                            <p:stCondLst>
                              <p:cond delay="0"/>
                            </p:stCondLst>
                            <p:childTnLst>
                              <p:par>
                                <p:cTn id="11" presetID="1" presetClass="mediacall" presetSubtype="0" fill="hold" nodeType="afterEffect">
                                  <p:stCondLst>
                                    <p:cond delay="0"/>
                                  </p:stCondLst>
                                  <p:childTnLst>
                                    <p:cmd type="call" cmd="playFrom(0.0)">
                                      <p:cBhvr>
                                        <p:cTn id="12"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5"/>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D5A96-047A-342E-09EE-C077F6271E57}"/>
              </a:ext>
            </a:extLst>
          </p:cNvPr>
          <p:cNvSpPr>
            <a:spLocks noGrp="1"/>
          </p:cNvSpPr>
          <p:nvPr>
            <p:ph type="title"/>
          </p:nvPr>
        </p:nvSpPr>
        <p:spPr/>
        <p:txBody>
          <a:bodyPr/>
          <a:lstStyle/>
          <a:p>
            <a:r>
              <a:rPr lang="en-US"/>
              <a:t>Writing </a:t>
            </a:r>
          </a:p>
        </p:txBody>
      </p:sp>
      <p:sp>
        <p:nvSpPr>
          <p:cNvPr id="4" name="Slide Number Placeholder 3">
            <a:extLst>
              <a:ext uri="{FF2B5EF4-FFF2-40B4-BE49-F238E27FC236}">
                <a16:creationId xmlns:a16="http://schemas.microsoft.com/office/drawing/2014/main" id="{658943E4-7A5C-C33C-5A80-970143976D15}"/>
              </a:ext>
            </a:extLst>
          </p:cNvPr>
          <p:cNvSpPr>
            <a:spLocks noGrp="1"/>
          </p:cNvSpPr>
          <p:nvPr>
            <p:ph type="sldNum" sz="quarter" idx="12"/>
          </p:nvPr>
        </p:nvSpPr>
        <p:spPr/>
        <p:txBody>
          <a:bodyPr/>
          <a:lstStyle/>
          <a:p>
            <a:fld id="{B2102BAA-C61A-4A39-BDF1-4340D572B82C}" type="slidenum">
              <a:rPr lang="en-US" smtClean="0"/>
              <a:t>29</a:t>
            </a:fld>
            <a:endParaRPr lang="en-US"/>
          </a:p>
        </p:txBody>
      </p:sp>
      <p:pic>
        <p:nvPicPr>
          <p:cNvPr id="6" name="Audio 5">
            <a:extLst>
              <a:ext uri="{FF2B5EF4-FFF2-40B4-BE49-F238E27FC236}">
                <a16:creationId xmlns:a16="http://schemas.microsoft.com/office/drawing/2014/main" id="{D112CFC8-ACB5-99CA-89BC-61903C87931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141045290"/>
      </p:ext>
    </p:extLst>
  </p:cSld>
  <p:clrMapOvr>
    <a:masterClrMapping/>
  </p:clrMapOvr>
  <mc:AlternateContent xmlns:mc="http://schemas.openxmlformats.org/markup-compatibility/2006" xmlns:p14="http://schemas.microsoft.com/office/powerpoint/2010/main">
    <mc:Choice Requires="p14">
      <p:transition spd="slow" p14:dur="2000" advTm="5828"/>
    </mc:Choice>
    <mc:Fallback xmlns="">
      <p:transition spd="slow" advTm="58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DC20867-FB48-8916-757D-BC6E3D0E6F4A}"/>
              </a:ext>
            </a:extLst>
          </p:cNvPr>
          <p:cNvSpPr>
            <a:spLocks noGrp="1"/>
          </p:cNvSpPr>
          <p:nvPr>
            <p:ph type="body" sz="quarter" idx="13"/>
          </p:nvPr>
        </p:nvSpPr>
        <p:spPr/>
        <p:txBody>
          <a:bodyPr vert="horz" lIns="822960" tIns="640080" rIns="91440" bIns="45720" rtlCol="0" anchor="t">
            <a:normAutofit/>
          </a:bodyPr>
          <a:lstStyle/>
          <a:p>
            <a:r>
              <a:rPr lang="en-US" sz="3600">
                <a:ea typeface="+mj-lt"/>
                <a:cs typeface="+mj-lt"/>
              </a:rPr>
              <a:t>Agenda</a:t>
            </a:r>
            <a:endParaRPr lang="en-US"/>
          </a:p>
          <a:p>
            <a:endParaRPr lang="en-US"/>
          </a:p>
        </p:txBody>
      </p:sp>
      <p:sp>
        <p:nvSpPr>
          <p:cNvPr id="3" name="Content Placeholder 2">
            <a:extLst>
              <a:ext uri="{FF2B5EF4-FFF2-40B4-BE49-F238E27FC236}">
                <a16:creationId xmlns:a16="http://schemas.microsoft.com/office/drawing/2014/main" id="{207452D8-F8DE-17E6-1965-DC4AD21C598D}"/>
              </a:ext>
            </a:extLst>
          </p:cNvPr>
          <p:cNvSpPr>
            <a:spLocks noGrp="1"/>
          </p:cNvSpPr>
          <p:nvPr>
            <p:ph idx="1"/>
          </p:nvPr>
        </p:nvSpPr>
        <p:spPr/>
        <p:txBody>
          <a:bodyPr vert="horz" lIns="91440" tIns="45720" rIns="91440" bIns="45720" rtlCol="0" anchor="t">
            <a:normAutofit/>
          </a:bodyPr>
          <a:lstStyle/>
          <a:p>
            <a:pPr marL="0" indent="0">
              <a:buNone/>
            </a:pPr>
            <a:endParaRPr lang="en-US">
              <a:cs typeface="Calibri"/>
            </a:endParaRPr>
          </a:p>
          <a:p>
            <a:r>
              <a:rPr lang="en-US" sz="3200">
                <a:solidFill>
                  <a:srgbClr val="000000"/>
                </a:solidFill>
                <a:latin typeface="Georgia"/>
                <a:cs typeface="Arial"/>
              </a:rPr>
              <a:t>Implementation Timeline</a:t>
            </a:r>
            <a:endParaRPr lang="en-US" sz="3200">
              <a:latin typeface="Georgia"/>
              <a:cs typeface="Calibri"/>
            </a:endParaRPr>
          </a:p>
          <a:p>
            <a:r>
              <a:rPr lang="en-US" sz="3200">
                <a:solidFill>
                  <a:srgbClr val="000000"/>
                </a:solidFill>
                <a:latin typeface="Georgia"/>
                <a:cs typeface="Arial"/>
              </a:rPr>
              <a:t>Resources Currently Available</a:t>
            </a:r>
            <a:endParaRPr lang="en-US" sz="3200">
              <a:latin typeface="Georgia"/>
              <a:cs typeface="Calibri"/>
            </a:endParaRPr>
          </a:p>
          <a:p>
            <a:pPr lvl="1"/>
            <a:r>
              <a:rPr lang="en-US" sz="2800">
                <a:solidFill>
                  <a:srgbClr val="000000"/>
                </a:solidFill>
                <a:latin typeface="Georgia"/>
                <a:cs typeface="Arial"/>
              </a:rPr>
              <a:t>Standards</a:t>
            </a:r>
            <a:endParaRPr lang="en-US" sz="2800">
              <a:latin typeface="Georgia"/>
              <a:cs typeface="Calibri"/>
            </a:endParaRPr>
          </a:p>
          <a:p>
            <a:pPr lvl="1"/>
            <a:r>
              <a:rPr lang="en-US" sz="2800">
                <a:solidFill>
                  <a:srgbClr val="000000"/>
                </a:solidFill>
                <a:latin typeface="Georgia"/>
                <a:cs typeface="Arial"/>
              </a:rPr>
              <a:t>Crosswalk (Summary of Revisions) </a:t>
            </a:r>
            <a:endParaRPr lang="en-US" sz="2800">
              <a:latin typeface="Georgia"/>
              <a:cs typeface="Calibri"/>
            </a:endParaRPr>
          </a:p>
          <a:p>
            <a:r>
              <a:rPr lang="en-US" sz="3200">
                <a:solidFill>
                  <a:srgbClr val="000000"/>
                </a:solidFill>
                <a:latin typeface="Georgia"/>
                <a:cs typeface="Arial"/>
              </a:rPr>
              <a:t>Comparison of 2017 to 2024 Standards</a:t>
            </a:r>
            <a:endParaRPr lang="en-US" sz="3200">
              <a:latin typeface="Georgia"/>
              <a:cs typeface="Calibri"/>
            </a:endParaRPr>
          </a:p>
          <a:p>
            <a:pPr lvl="1"/>
            <a:r>
              <a:rPr lang="en-US" sz="2800">
                <a:solidFill>
                  <a:srgbClr val="000000"/>
                </a:solidFill>
                <a:latin typeface="Georgia"/>
                <a:cs typeface="Arial"/>
              </a:rPr>
              <a:t>Strands </a:t>
            </a:r>
            <a:endParaRPr lang="en-US" sz="2800">
              <a:latin typeface="Georgia"/>
              <a:cs typeface="Calibri"/>
            </a:endParaRPr>
          </a:p>
          <a:p>
            <a:pPr lvl="1"/>
            <a:r>
              <a:rPr lang="en-US" sz="2800">
                <a:solidFill>
                  <a:srgbClr val="000000"/>
                </a:solidFill>
                <a:latin typeface="Georgia"/>
                <a:cs typeface="Arial"/>
              </a:rPr>
              <a:t>Content</a:t>
            </a:r>
            <a:r>
              <a:rPr lang="en-US" sz="2800">
                <a:solidFill>
                  <a:srgbClr val="000000"/>
                </a:solidFill>
                <a:latin typeface="Georgia"/>
                <a:ea typeface="+mn-lt"/>
                <a:cs typeface="Arial"/>
              </a:rPr>
              <a:t> </a:t>
            </a:r>
            <a:endParaRPr lang="en-US" sz="2800">
              <a:latin typeface="Georgia"/>
              <a:cs typeface="Calibri"/>
            </a:endParaRPr>
          </a:p>
          <a:p>
            <a:endParaRPr lang="en-US"/>
          </a:p>
          <a:p>
            <a:endParaRPr lang="en-US" sz="3200" i="1">
              <a:solidFill>
                <a:srgbClr val="000000"/>
              </a:solidFill>
              <a:latin typeface="Arial"/>
              <a:cs typeface="Arial"/>
            </a:endParaRPr>
          </a:p>
        </p:txBody>
      </p:sp>
      <p:sp>
        <p:nvSpPr>
          <p:cNvPr id="2" name="Slide Number Placeholder 1">
            <a:extLst>
              <a:ext uri="{FF2B5EF4-FFF2-40B4-BE49-F238E27FC236}">
                <a16:creationId xmlns:a16="http://schemas.microsoft.com/office/drawing/2014/main" id="{24FD08F6-7DC4-982C-B91C-DC9B3F87F5D3}"/>
              </a:ext>
            </a:extLst>
          </p:cNvPr>
          <p:cNvSpPr>
            <a:spLocks noGrp="1"/>
          </p:cNvSpPr>
          <p:nvPr>
            <p:ph type="sldNum" sz="quarter" idx="12"/>
          </p:nvPr>
        </p:nvSpPr>
        <p:spPr/>
        <p:txBody>
          <a:bodyPr/>
          <a:lstStyle/>
          <a:p>
            <a:fld id="{B2102BAA-C61A-4A39-BDF1-4340D572B82C}" type="slidenum">
              <a:rPr lang="en-US" smtClean="0"/>
              <a:t>3</a:t>
            </a:fld>
            <a:endParaRPr lang="en-US"/>
          </a:p>
        </p:txBody>
      </p:sp>
      <p:pic>
        <p:nvPicPr>
          <p:cNvPr id="7" name="Audio 6">
            <a:extLst>
              <a:ext uri="{FF2B5EF4-FFF2-40B4-BE49-F238E27FC236}">
                <a16:creationId xmlns:a16="http://schemas.microsoft.com/office/drawing/2014/main" id="{E4D35B39-0203-5D13-D987-9D6AB43B646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868565712"/>
      </p:ext>
    </p:extLst>
  </p:cSld>
  <p:clrMapOvr>
    <a:masterClrMapping/>
  </p:clrMapOvr>
  <mc:AlternateContent xmlns:mc="http://schemas.openxmlformats.org/markup-compatibility/2006" xmlns:p14="http://schemas.microsoft.com/office/powerpoint/2010/main">
    <mc:Choice Requires="p14">
      <p:transition spd="slow" p14:dur="2000" advTm="35783"/>
    </mc:Choice>
    <mc:Fallback xmlns="">
      <p:transition spd="slow" advTm="357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C1D20A-DD95-B136-7A0B-2D955011D416}"/>
              </a:ext>
            </a:extLst>
          </p:cNvPr>
          <p:cNvSpPr>
            <a:spLocks noGrp="1"/>
          </p:cNvSpPr>
          <p:nvPr>
            <p:ph type="sldNum" sz="quarter" idx="12"/>
          </p:nvPr>
        </p:nvSpPr>
        <p:spPr/>
        <p:txBody>
          <a:bodyPr/>
          <a:lstStyle/>
          <a:p>
            <a:fld id="{B2102BAA-C61A-4A39-BDF1-4340D572B82C}" type="slidenum">
              <a:rPr lang="en-US" smtClean="0"/>
              <a:t>30</a:t>
            </a:fld>
            <a:endParaRPr lang="en-US"/>
          </a:p>
        </p:txBody>
      </p:sp>
      <p:graphicFrame>
        <p:nvGraphicFramePr>
          <p:cNvPr id="10" name="Table 9">
            <a:extLst>
              <a:ext uri="{FF2B5EF4-FFF2-40B4-BE49-F238E27FC236}">
                <a16:creationId xmlns:a16="http://schemas.microsoft.com/office/drawing/2014/main" id="{BDFF1672-FEF2-00AD-7154-75D43FF1341E}"/>
              </a:ext>
            </a:extLst>
          </p:cNvPr>
          <p:cNvGraphicFramePr>
            <a:graphicFrameLocks noGrp="1"/>
          </p:cNvGraphicFramePr>
          <p:nvPr>
            <p:extLst>
              <p:ext uri="{D42A27DB-BD31-4B8C-83A1-F6EECF244321}">
                <p14:modId xmlns:p14="http://schemas.microsoft.com/office/powerpoint/2010/main" val="943209925"/>
              </p:ext>
            </p:extLst>
          </p:nvPr>
        </p:nvGraphicFramePr>
        <p:xfrm>
          <a:off x="353391" y="265043"/>
          <a:ext cx="11452080" cy="5394960"/>
        </p:xfrm>
        <a:graphic>
          <a:graphicData uri="http://schemas.openxmlformats.org/drawingml/2006/table">
            <a:tbl>
              <a:tblPr bandRow="1">
                <a:tableStyleId>{5C22544A-7EE6-4342-B048-85BDC9FD1C3A}</a:tableStyleId>
              </a:tblPr>
              <a:tblGrid>
                <a:gridCol w="5726040">
                  <a:extLst>
                    <a:ext uri="{9D8B030D-6E8A-4147-A177-3AD203B41FA5}">
                      <a16:colId xmlns:a16="http://schemas.microsoft.com/office/drawing/2014/main" val="160029111"/>
                    </a:ext>
                  </a:extLst>
                </a:gridCol>
                <a:gridCol w="5726040">
                  <a:extLst>
                    <a:ext uri="{9D8B030D-6E8A-4147-A177-3AD203B41FA5}">
                      <a16:colId xmlns:a16="http://schemas.microsoft.com/office/drawing/2014/main" val="1856314664"/>
                    </a:ext>
                  </a:extLst>
                </a:gridCol>
              </a:tblGrid>
              <a:tr h="361950">
                <a:tc>
                  <a:txBody>
                    <a:bodyPr/>
                    <a:lstStyle/>
                    <a:p>
                      <a:pPr algn="ctr" rtl="0" fontAlgn="t">
                        <a:spcBef>
                          <a:spcPts val="0"/>
                        </a:spcBef>
                        <a:spcAft>
                          <a:spcPts val="0"/>
                        </a:spcAft>
                      </a:pPr>
                      <a:r>
                        <a:rPr lang="en-US" sz="2000" b="1">
                          <a:effectLst/>
                          <a:highlight>
                            <a:srgbClr val="D8D8D8"/>
                          </a:highlight>
                          <a:latin typeface="Georgia"/>
                        </a:rPr>
                        <a:t>2017 SOL</a:t>
                      </a:r>
                      <a:endParaRPr lang="en-US">
                        <a:effectLst/>
                        <a:highlight>
                          <a:srgbClr val="D8D8D8"/>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tc>
                  <a:txBody>
                    <a:bodyPr/>
                    <a:lstStyle/>
                    <a:p>
                      <a:pPr algn="ctr" rtl="0" fontAlgn="t">
                        <a:spcBef>
                          <a:spcPts val="0"/>
                        </a:spcBef>
                        <a:spcAft>
                          <a:spcPts val="0"/>
                        </a:spcAft>
                      </a:pPr>
                      <a:r>
                        <a:rPr lang="en-US" sz="2000" b="1">
                          <a:effectLst/>
                          <a:highlight>
                            <a:srgbClr val="D8D8D8"/>
                          </a:highlight>
                          <a:latin typeface="Georgia"/>
                        </a:rPr>
                        <a:t>2024 SOL</a:t>
                      </a:r>
                      <a:endParaRPr lang="en-US">
                        <a:effectLst/>
                        <a:highlight>
                          <a:srgbClr val="D8D8D8"/>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extLst>
                  <a:ext uri="{0D108BD9-81ED-4DB2-BD59-A6C34878D82A}">
                    <a16:rowId xmlns:a16="http://schemas.microsoft.com/office/drawing/2014/main" val="767866329"/>
                  </a:ext>
                </a:extLst>
              </a:tr>
              <a:tr h="2686050">
                <a:tc>
                  <a:txBody>
                    <a:bodyPr/>
                    <a:lstStyle/>
                    <a:p>
                      <a:pPr lvl="0" algn="l">
                        <a:lnSpc>
                          <a:spcPct val="100000"/>
                        </a:lnSpc>
                        <a:spcBef>
                          <a:spcPts val="0"/>
                        </a:spcBef>
                        <a:spcAft>
                          <a:spcPts val="0"/>
                        </a:spcAft>
                        <a:buNone/>
                      </a:pPr>
                      <a:r>
                        <a:rPr lang="en-US" sz="1400" b="1">
                          <a:latin typeface="+mj-lt"/>
                        </a:rPr>
                        <a:t>1.12 The student will write in a variety of forms to include narrative, descriptive, and opinion. </a:t>
                      </a:r>
                    </a:p>
                    <a:p>
                      <a:pPr marL="228600" lvl="0" indent="-228600" algn="l">
                        <a:lnSpc>
                          <a:spcPct val="100000"/>
                        </a:lnSpc>
                        <a:spcBef>
                          <a:spcPts val="0"/>
                        </a:spcBef>
                        <a:spcAft>
                          <a:spcPts val="0"/>
                        </a:spcAft>
                        <a:buAutoNum type="alphaLcParenR"/>
                      </a:pPr>
                      <a:r>
                        <a:rPr lang="en-US" sz="1200">
                          <a:latin typeface="+mj-lt"/>
                        </a:rPr>
                        <a:t>Identify audience and purpose. </a:t>
                      </a:r>
                    </a:p>
                    <a:p>
                      <a:pPr marL="228600" lvl="0" indent="-228600" algn="l">
                        <a:lnSpc>
                          <a:spcPct val="100000"/>
                        </a:lnSpc>
                        <a:spcBef>
                          <a:spcPts val="0"/>
                        </a:spcBef>
                        <a:spcAft>
                          <a:spcPts val="0"/>
                        </a:spcAft>
                        <a:buAutoNum type="alphaLcParenR"/>
                      </a:pPr>
                      <a:r>
                        <a:rPr lang="en-US" sz="1200">
                          <a:latin typeface="+mj-lt"/>
                        </a:rPr>
                        <a:t>Use prewriting activities to generate ideas. </a:t>
                      </a:r>
                    </a:p>
                    <a:p>
                      <a:pPr marL="228600" lvl="0" indent="-228600" algn="l">
                        <a:lnSpc>
                          <a:spcPct val="100000"/>
                        </a:lnSpc>
                        <a:spcBef>
                          <a:spcPts val="0"/>
                        </a:spcBef>
                        <a:spcAft>
                          <a:spcPts val="0"/>
                        </a:spcAft>
                        <a:buAutoNum type="alphaLcParenR"/>
                      </a:pPr>
                      <a:r>
                        <a:rPr lang="en-US" sz="1200">
                          <a:latin typeface="+mj-lt"/>
                        </a:rPr>
                        <a:t>Focus on one topic. </a:t>
                      </a:r>
                    </a:p>
                    <a:p>
                      <a:pPr marL="228600" lvl="0" indent="-228600" algn="l">
                        <a:lnSpc>
                          <a:spcPct val="100000"/>
                        </a:lnSpc>
                        <a:spcBef>
                          <a:spcPts val="0"/>
                        </a:spcBef>
                        <a:spcAft>
                          <a:spcPts val="0"/>
                        </a:spcAft>
                        <a:buAutoNum type="alphaLcParenR"/>
                      </a:pPr>
                      <a:r>
                        <a:rPr lang="en-US" sz="1200">
                          <a:latin typeface="+mj-lt"/>
                        </a:rPr>
                        <a:t>Organize writing to suit purpose. </a:t>
                      </a:r>
                    </a:p>
                    <a:p>
                      <a:pPr marL="228600" lvl="0" indent="-228600" algn="l">
                        <a:lnSpc>
                          <a:spcPct val="100000"/>
                        </a:lnSpc>
                        <a:spcBef>
                          <a:spcPts val="0"/>
                        </a:spcBef>
                        <a:spcAft>
                          <a:spcPts val="0"/>
                        </a:spcAft>
                        <a:buAutoNum type="alphaLcParenR"/>
                      </a:pPr>
                      <a:r>
                        <a:rPr lang="en-US" sz="1200">
                          <a:latin typeface="+mj-lt"/>
                        </a:rPr>
                        <a:t>Revise by adding descriptive words when writing about people, place, things, and events. </a:t>
                      </a:r>
                    </a:p>
                    <a:p>
                      <a:pPr marL="228600" lvl="0" indent="-228600" algn="l">
                        <a:lnSpc>
                          <a:spcPct val="100000"/>
                        </a:lnSpc>
                        <a:spcBef>
                          <a:spcPts val="0"/>
                        </a:spcBef>
                        <a:spcAft>
                          <a:spcPts val="0"/>
                        </a:spcAft>
                        <a:buAutoNum type="alphaLcParenR"/>
                      </a:pPr>
                      <a:r>
                        <a:rPr lang="en-US" sz="1200">
                          <a:latin typeface="+mj-lt"/>
                        </a:rPr>
                        <a:t>Write to express an opinion and give a reason. </a:t>
                      </a:r>
                    </a:p>
                    <a:p>
                      <a:pPr marL="228600" lvl="0" indent="-228600" algn="l">
                        <a:lnSpc>
                          <a:spcPct val="100000"/>
                        </a:lnSpc>
                        <a:spcBef>
                          <a:spcPts val="0"/>
                        </a:spcBef>
                        <a:spcAft>
                          <a:spcPts val="0"/>
                        </a:spcAft>
                        <a:buAutoNum type="alphaLcParenR"/>
                      </a:pPr>
                      <a:r>
                        <a:rPr lang="en-US" sz="1200">
                          <a:latin typeface="+mj-lt"/>
                        </a:rPr>
                        <a:t>Share writing with others.</a:t>
                      </a:r>
                      <a:endParaRPr lang="en-US" sz="1200">
                        <a:solidFill>
                          <a:schemeClr val="accent1"/>
                        </a:solidFill>
                        <a:latin typeface="+mj-lt"/>
                      </a:endParaRPr>
                    </a:p>
                    <a:p>
                      <a:pPr lvl="0" algn="l">
                        <a:lnSpc>
                          <a:spcPct val="100000"/>
                        </a:lnSpc>
                        <a:spcBef>
                          <a:spcPts val="0"/>
                        </a:spcBef>
                        <a:spcAft>
                          <a:spcPts val="0"/>
                        </a:spcAft>
                        <a:buNone/>
                      </a:pPr>
                      <a:br>
                        <a:rPr lang="en-US"/>
                      </a:br>
                      <a:endParaRPr lang="en-US" sz="1100" b="0" i="0" u="none" strike="noStrike" noProof="0">
                        <a:solidFill>
                          <a:srgbClr val="000000"/>
                        </a:solidFill>
                        <a:effectLst/>
                        <a:highlight>
                          <a:srgbClr val="FFFFFF"/>
                        </a:highlight>
                        <a:latin typeface="Georgia"/>
                      </a:endParaRPr>
                    </a:p>
                    <a:p>
                      <a:pPr fontAlgn="t"/>
                      <a:br>
                        <a:rPr lang="en-US">
                          <a:effectLst/>
                          <a:highlight>
                            <a:srgbClr val="FFFFFF"/>
                          </a:highlight>
                        </a:rPr>
                      </a:br>
                      <a:endParaRPr lang="en-US">
                        <a:solidFill>
                          <a:schemeClr val="accent1"/>
                        </a:solidFill>
                        <a:effectLst/>
                        <a:highlight>
                          <a:srgbClr val="FFFFFF"/>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FFFFFF"/>
                    </a:solidFill>
                  </a:tcPr>
                </a:tc>
                <a:tc>
                  <a:txBody>
                    <a:bodyPr/>
                    <a:lstStyle/>
                    <a:p>
                      <a:pPr lvl="0" algn="l">
                        <a:lnSpc>
                          <a:spcPct val="100000"/>
                        </a:lnSpc>
                        <a:spcBef>
                          <a:spcPts val="0"/>
                        </a:spcBef>
                        <a:spcAft>
                          <a:spcPts val="0"/>
                        </a:spcAft>
                        <a:buNone/>
                      </a:pPr>
                      <a:r>
                        <a:rPr lang="en-US" sz="1400" b="1" i="0" u="none" strike="noStrike" noProof="0">
                          <a:solidFill>
                            <a:schemeClr val="accent1"/>
                          </a:solidFill>
                          <a:effectLst/>
                          <a:highlight>
                            <a:srgbClr val="FFFFFF"/>
                          </a:highlight>
                          <a:latin typeface="Georgia"/>
                        </a:rPr>
                        <a:t>1.W.1 Modes and Purposes for Writing</a:t>
                      </a:r>
                      <a:r>
                        <a:rPr lang="en-US" sz="1400" b="0" i="0" u="none" strike="noStrike" noProof="0">
                          <a:solidFill>
                            <a:schemeClr val="accent1"/>
                          </a:solidFill>
                          <a:effectLst/>
                          <a:highlight>
                            <a:srgbClr val="FFFFFF"/>
                          </a:highlight>
                          <a:latin typeface="Georgia"/>
                        </a:rPr>
                        <a:t> </a:t>
                      </a:r>
                      <a:endParaRPr lang="en-US">
                        <a:solidFill>
                          <a:schemeClr val="accent1"/>
                        </a:solidFill>
                        <a:latin typeface="Georgia"/>
                      </a:endParaRPr>
                    </a:p>
                    <a:p>
                      <a:pPr marL="228600" lvl="0" indent="-228600">
                        <a:buFont typeface="+mj-lt"/>
                        <a:buAutoNum type="alphaUcPeriod"/>
                      </a:pPr>
                      <a:r>
                        <a:rPr lang="en-US" sz="1200" kern="1200">
                          <a:solidFill>
                            <a:schemeClr val="dk1"/>
                          </a:solidFill>
                          <a:effectLst/>
                          <a:highlight>
                            <a:srgbClr val="FFFFFF"/>
                          </a:highlight>
                          <a:latin typeface="+mj-lt"/>
                          <a:ea typeface="+mn-ea"/>
                          <a:cs typeface="+mn-cs"/>
                        </a:rPr>
                        <a:t>Use a combination of drawing, dictating, and writing to recount two or more sequenced events or experiences and include details about the events and characters.</a:t>
                      </a:r>
                    </a:p>
                    <a:p>
                      <a:pPr marL="228600" lvl="0" indent="-228600">
                        <a:buFont typeface="+mj-lt"/>
                        <a:buAutoNum type="alphaUcPeriod"/>
                      </a:pPr>
                      <a:r>
                        <a:rPr lang="en-US" sz="1200" kern="1200">
                          <a:solidFill>
                            <a:schemeClr val="dk1"/>
                          </a:solidFill>
                          <a:effectLst/>
                          <a:highlight>
                            <a:srgbClr val="FFFFFF"/>
                          </a:highlight>
                          <a:latin typeface="+mj-lt"/>
                          <a:ea typeface="+mn-ea"/>
                          <a:cs typeface="+mn-cs"/>
                        </a:rPr>
                        <a:t>Use a combination of drawing, dictating, and writing to compose informative/expository texts that name a topic and supply some facts about the topic.</a:t>
                      </a:r>
                    </a:p>
                    <a:p>
                      <a:pPr marL="228600" lvl="0" indent="-228600">
                        <a:buFont typeface="+mj-lt"/>
                        <a:buAutoNum type="alphaUcPeriod"/>
                      </a:pPr>
                      <a:r>
                        <a:rPr lang="en-US" sz="1200" kern="1200">
                          <a:solidFill>
                            <a:schemeClr val="dk1"/>
                          </a:solidFill>
                          <a:effectLst/>
                          <a:highlight>
                            <a:srgbClr val="FFFFFF"/>
                          </a:highlight>
                          <a:latin typeface="+mj-lt"/>
                          <a:ea typeface="+mn-ea"/>
                          <a:cs typeface="+mn-cs"/>
                        </a:rPr>
                        <a:t>Use a combination of drawing, dictating, and writing to compose opinion pieces that state an opinion and supply a reason for the opinion.</a:t>
                      </a:r>
                    </a:p>
                    <a:p>
                      <a:pPr marL="228600" lvl="0" indent="-228600">
                        <a:buFont typeface="+mj-lt"/>
                        <a:buAutoNum type="alphaUcPeriod"/>
                      </a:pPr>
                      <a:r>
                        <a:rPr lang="en-US" sz="1200" kern="1200">
                          <a:solidFill>
                            <a:schemeClr val="dk1"/>
                          </a:solidFill>
                          <a:effectLst/>
                          <a:highlight>
                            <a:srgbClr val="FFFFFF"/>
                          </a:highlight>
                          <a:latin typeface="+mj-lt"/>
                          <a:ea typeface="+mn-ea"/>
                          <a:cs typeface="+mn-cs"/>
                        </a:rPr>
                        <a:t>Use a combination of drawing, dictating, and writing about text(s) read or heard in which students share their thinking with a couple of supporting details from the text.</a:t>
                      </a:r>
                    </a:p>
                    <a:p>
                      <a:pPr lvl="0" algn="l">
                        <a:lnSpc>
                          <a:spcPct val="100000"/>
                        </a:lnSpc>
                        <a:spcBef>
                          <a:spcPts val="0"/>
                        </a:spcBef>
                        <a:spcAft>
                          <a:spcPts val="0"/>
                        </a:spcAft>
                        <a:buClr>
                          <a:srgbClr val="003C71"/>
                        </a:buClr>
                        <a:buAutoNum type="alphaUcPeriod"/>
                      </a:pPr>
                      <a:endParaRPr lang="en-US">
                        <a:solidFill>
                          <a:schemeClr val="accent1"/>
                        </a:solidFill>
                        <a:latin typeface="Georgia"/>
                      </a:endParaRPr>
                    </a:p>
                    <a:p>
                      <a:pPr lvl="0" indent="0" algn="l">
                        <a:lnSpc>
                          <a:spcPct val="100000"/>
                        </a:lnSpc>
                        <a:spcBef>
                          <a:spcPts val="0"/>
                        </a:spcBef>
                        <a:spcAft>
                          <a:spcPts val="0"/>
                        </a:spcAft>
                        <a:buClr>
                          <a:srgbClr val="003C71"/>
                        </a:buClr>
                        <a:buNone/>
                      </a:pPr>
                      <a:endParaRPr lang="en-US">
                        <a:solidFill>
                          <a:schemeClr val="accent1"/>
                        </a:solidFill>
                        <a:latin typeface="Georgia"/>
                      </a:endParaRPr>
                    </a:p>
                    <a:p>
                      <a:pPr lvl="0" algn="l">
                        <a:lnSpc>
                          <a:spcPct val="100000"/>
                        </a:lnSpc>
                        <a:spcBef>
                          <a:spcPts val="0"/>
                        </a:spcBef>
                        <a:spcAft>
                          <a:spcPts val="0"/>
                        </a:spcAft>
                        <a:buClr>
                          <a:srgbClr val="003C71"/>
                        </a:buClr>
                        <a:buAutoNum type="alphaUcPeriod"/>
                      </a:pPr>
                      <a:endParaRPr lang="en-US">
                        <a:solidFill>
                          <a:schemeClr val="accent1"/>
                        </a:solidFill>
                        <a:latin typeface="Georgia"/>
                      </a:endParaRPr>
                    </a:p>
                    <a:p>
                      <a:pPr lvl="0" algn="l">
                        <a:lnSpc>
                          <a:spcPct val="100000"/>
                        </a:lnSpc>
                        <a:spcBef>
                          <a:spcPts val="0"/>
                        </a:spcBef>
                        <a:spcAft>
                          <a:spcPts val="0"/>
                        </a:spcAft>
                        <a:buClr>
                          <a:srgbClr val="003C71"/>
                        </a:buClr>
                        <a:buAutoNum type="alphaUcPeriod"/>
                      </a:pPr>
                      <a:endParaRPr lang="en-US">
                        <a:solidFill>
                          <a:schemeClr val="accent1"/>
                        </a:solidFill>
                        <a:latin typeface="Georgia"/>
                      </a:endParaRPr>
                    </a:p>
                    <a:p>
                      <a:pPr lvl="0" indent="0" algn="l">
                        <a:lnSpc>
                          <a:spcPct val="100000"/>
                        </a:lnSpc>
                        <a:spcBef>
                          <a:spcPts val="0"/>
                        </a:spcBef>
                        <a:spcAft>
                          <a:spcPts val="0"/>
                        </a:spcAft>
                        <a:buClr>
                          <a:srgbClr val="003C71"/>
                        </a:buClr>
                        <a:buNone/>
                      </a:pPr>
                      <a:endParaRPr lang="en-US">
                        <a:solidFill>
                          <a:schemeClr val="accent1"/>
                        </a:solidFill>
                        <a:latin typeface="Georgia"/>
                      </a:endParaRPr>
                    </a:p>
                    <a:p>
                      <a:pPr lvl="0" algn="l">
                        <a:lnSpc>
                          <a:spcPct val="100000"/>
                        </a:lnSpc>
                        <a:spcBef>
                          <a:spcPts val="0"/>
                        </a:spcBef>
                        <a:spcAft>
                          <a:spcPts val="0"/>
                        </a:spcAft>
                        <a:buClr>
                          <a:srgbClr val="003C71"/>
                        </a:buClr>
                        <a:buAutoNum type="alphaUcPeriod"/>
                      </a:pPr>
                      <a:endParaRPr lang="en-US">
                        <a:solidFill>
                          <a:schemeClr val="accent1"/>
                        </a:solidFill>
                        <a:latin typeface="Georgia"/>
                      </a:endParaRPr>
                    </a:p>
                    <a:p>
                      <a:pPr lvl="0" algn="l">
                        <a:lnSpc>
                          <a:spcPct val="100000"/>
                        </a:lnSpc>
                        <a:spcBef>
                          <a:spcPts val="0"/>
                        </a:spcBef>
                        <a:spcAft>
                          <a:spcPts val="0"/>
                        </a:spcAft>
                        <a:buClr>
                          <a:srgbClr val="003C71"/>
                        </a:buClr>
                        <a:buAutoNum type="alphaUcPeriod"/>
                      </a:pPr>
                      <a:endParaRPr lang="en-US">
                        <a:solidFill>
                          <a:schemeClr val="accent1"/>
                        </a:solidFill>
                        <a:latin typeface="Georgia"/>
                      </a:endParaRPr>
                    </a:p>
                    <a:p>
                      <a:pPr marL="285750" lvl="0" indent="-285750" algn="l">
                        <a:lnSpc>
                          <a:spcPct val="100000"/>
                        </a:lnSpc>
                        <a:spcBef>
                          <a:spcPts val="0"/>
                        </a:spcBef>
                        <a:spcAft>
                          <a:spcPts val="0"/>
                        </a:spcAft>
                        <a:buClr>
                          <a:srgbClr val="003C71"/>
                        </a:buClr>
                        <a:buAutoNum type="alphaUcPeriod"/>
                      </a:pPr>
                      <a:endParaRPr lang="en-US">
                        <a:solidFill>
                          <a:schemeClr val="accent1"/>
                        </a:solidFill>
                        <a:latin typeface="Georgia"/>
                      </a:endParaRPr>
                    </a:p>
                    <a:p>
                      <a:pPr marL="52070" indent="-287020" rtl="0" fontAlgn="t">
                        <a:spcBef>
                          <a:spcPts val="0"/>
                        </a:spcBef>
                        <a:spcAft>
                          <a:spcPts val="0"/>
                        </a:spcAft>
                      </a:pPr>
                      <a:br>
                        <a:rPr lang="en-US">
                          <a:solidFill>
                            <a:srgbClr val="003C71"/>
                          </a:solidFill>
                          <a:effectLst/>
                          <a:highlight>
                            <a:srgbClr val="FFFFFF"/>
                          </a:highlight>
                          <a:latin typeface="Georgia"/>
                        </a:rPr>
                      </a:br>
                      <a:r>
                        <a:rPr lang="en-US" sz="1400" b="1">
                          <a:solidFill>
                            <a:schemeClr val="accent1"/>
                          </a:solidFill>
                          <a:effectLst/>
                          <a:highlight>
                            <a:srgbClr val="FFFFFF"/>
                          </a:highlight>
                          <a:latin typeface="Georgia"/>
                        </a:rPr>
                        <a:t> </a:t>
                      </a:r>
                      <a:endParaRPr lang="en-US">
                        <a:solidFill>
                          <a:schemeClr val="accent1"/>
                        </a:solidFill>
                        <a:effectLst/>
                        <a:highlight>
                          <a:srgbClr val="FFFFFF"/>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814399256"/>
                  </a:ext>
                </a:extLst>
              </a:tr>
            </a:tbl>
          </a:graphicData>
        </a:graphic>
      </p:graphicFrame>
      <p:sp>
        <p:nvSpPr>
          <p:cNvPr id="11" name="TextBox 10">
            <a:extLst>
              <a:ext uri="{FF2B5EF4-FFF2-40B4-BE49-F238E27FC236}">
                <a16:creationId xmlns:a16="http://schemas.microsoft.com/office/drawing/2014/main" id="{A0670C76-E038-85D8-56F5-1AC265E63170}"/>
              </a:ext>
            </a:extLst>
          </p:cNvPr>
          <p:cNvSpPr txBox="1"/>
          <p:nvPr/>
        </p:nvSpPr>
        <p:spPr>
          <a:xfrm>
            <a:off x="353391" y="2985254"/>
            <a:ext cx="11446479" cy="3139321"/>
          </a:xfrm>
          <a:prstGeom prst="rect">
            <a:avLst/>
          </a:prstGeom>
          <a:solidFill>
            <a:schemeClr val="tx2"/>
          </a:solidFill>
          <a:ln>
            <a:solidFill>
              <a:srgbClr val="4472C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u="sng">
                <a:solidFill>
                  <a:schemeClr val="bg1"/>
                </a:solidFill>
                <a:latin typeface="+mj-lt"/>
                <a:ea typeface="+mn-lt"/>
                <a:cs typeface="+mn-lt"/>
              </a:rPr>
              <a:t>Revisions</a:t>
            </a:r>
            <a:r>
              <a:rPr lang="en-US" b="1">
                <a:solidFill>
                  <a:schemeClr val="bg1"/>
                </a:solidFill>
                <a:latin typeface="+mj-lt"/>
                <a:ea typeface="+mn-lt"/>
                <a:cs typeface="+mn-lt"/>
              </a:rPr>
              <a:t>:</a:t>
            </a:r>
            <a:endParaRPr lang="en-US">
              <a:solidFill>
                <a:schemeClr val="bg1"/>
              </a:solidFill>
              <a:latin typeface="+mj-lt"/>
              <a:ea typeface="+mn-lt"/>
              <a:cs typeface="+mn-lt"/>
            </a:endParaRPr>
          </a:p>
          <a:p>
            <a:pPr marL="285750" indent="-285750">
              <a:buFont typeface="Arial"/>
              <a:buChar char="•"/>
            </a:pPr>
            <a:r>
              <a:rPr lang="en-US">
                <a:solidFill>
                  <a:schemeClr val="bg1"/>
                </a:solidFill>
                <a:latin typeface="+mj-lt"/>
              </a:rPr>
              <a:t>1.W.1- Focuses on students’ ability to write in a variety of forms including narratives, descriptive, and in response to texts. </a:t>
            </a:r>
          </a:p>
          <a:p>
            <a:pPr marL="285750" indent="-285750">
              <a:buFont typeface="Arial"/>
              <a:buChar char="•"/>
            </a:pPr>
            <a:endParaRPr lang="en-US">
              <a:solidFill>
                <a:schemeClr val="bg1"/>
              </a:solidFill>
              <a:latin typeface="+mj-lt"/>
            </a:endParaRPr>
          </a:p>
          <a:p>
            <a:pPr marL="285750" indent="-285750">
              <a:buFont typeface="Arial"/>
              <a:buChar char="•"/>
            </a:pPr>
            <a:r>
              <a:rPr lang="en-US">
                <a:solidFill>
                  <a:schemeClr val="bg1"/>
                </a:solidFill>
                <a:latin typeface="+mj-lt"/>
              </a:rPr>
              <a:t>1.W.1 A- Provides specificity on the components to include in a narrative piece, based on 1.12 d in the 2017 Standards.</a:t>
            </a:r>
          </a:p>
          <a:p>
            <a:pPr marL="285750" indent="-285750">
              <a:buFont typeface="Arial"/>
              <a:buChar char="•"/>
            </a:pPr>
            <a:r>
              <a:rPr lang="en-US">
                <a:solidFill>
                  <a:schemeClr val="bg1"/>
                </a:solidFill>
                <a:latin typeface="+mj-lt"/>
              </a:rPr>
              <a:t>1.W.1 B- Provides specificity on the components to include in an informative/expository text based on the 1.12 d in the 2017 Standards. </a:t>
            </a:r>
          </a:p>
          <a:p>
            <a:pPr marL="285750" indent="-285750">
              <a:buFont typeface="Arial"/>
              <a:buChar char="•"/>
            </a:pPr>
            <a:r>
              <a:rPr lang="en-US">
                <a:solidFill>
                  <a:schemeClr val="bg1"/>
                </a:solidFill>
                <a:latin typeface="+mj-lt"/>
              </a:rPr>
              <a:t>1.W.1 C- Provides specificity on the components to include in an opinion text based on the 1.12 f in the 2017 Standards. </a:t>
            </a:r>
          </a:p>
          <a:p>
            <a:pPr>
              <a:buFont typeface="Arial,Sans-Serif"/>
              <a:buChar char="•"/>
            </a:pPr>
            <a:endParaRPr lang="en-US">
              <a:solidFill>
                <a:schemeClr val="bg1"/>
              </a:solidFill>
              <a:latin typeface="+mj-lt"/>
            </a:endParaRPr>
          </a:p>
        </p:txBody>
      </p:sp>
      <p:pic>
        <p:nvPicPr>
          <p:cNvPr id="5" name="Audio 4">
            <a:extLst>
              <a:ext uri="{FF2B5EF4-FFF2-40B4-BE49-F238E27FC236}">
                <a16:creationId xmlns:a16="http://schemas.microsoft.com/office/drawing/2014/main" id="{94D869D8-1C8B-5FF9-45D8-26C1F3277DD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817917418"/>
      </p:ext>
    </p:extLst>
  </p:cSld>
  <p:clrMapOvr>
    <a:masterClrMapping/>
  </p:clrMapOvr>
  <mc:AlternateContent xmlns:mc="http://schemas.openxmlformats.org/markup-compatibility/2006" xmlns:p14="http://schemas.microsoft.com/office/powerpoint/2010/main">
    <mc:Choice Requires="p14">
      <p:transition spd="slow" p14:dur="2000" advTm="50570"/>
    </mc:Choice>
    <mc:Fallback xmlns="">
      <p:transition spd="slow" advTm="505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C1D20A-DD95-B136-7A0B-2D955011D416}"/>
              </a:ext>
            </a:extLst>
          </p:cNvPr>
          <p:cNvSpPr>
            <a:spLocks noGrp="1"/>
          </p:cNvSpPr>
          <p:nvPr>
            <p:ph type="sldNum" sz="quarter" idx="12"/>
          </p:nvPr>
        </p:nvSpPr>
        <p:spPr/>
        <p:txBody>
          <a:bodyPr/>
          <a:lstStyle/>
          <a:p>
            <a:fld id="{B2102BAA-C61A-4A39-BDF1-4340D572B82C}" type="slidenum">
              <a:rPr lang="en-US" smtClean="0"/>
              <a:t>31</a:t>
            </a:fld>
            <a:endParaRPr lang="en-US"/>
          </a:p>
        </p:txBody>
      </p:sp>
      <p:graphicFrame>
        <p:nvGraphicFramePr>
          <p:cNvPr id="10" name="Table 9">
            <a:extLst>
              <a:ext uri="{FF2B5EF4-FFF2-40B4-BE49-F238E27FC236}">
                <a16:creationId xmlns:a16="http://schemas.microsoft.com/office/drawing/2014/main" id="{BDFF1672-FEF2-00AD-7154-75D43FF1341E}"/>
              </a:ext>
            </a:extLst>
          </p:cNvPr>
          <p:cNvGraphicFramePr>
            <a:graphicFrameLocks noGrp="1"/>
          </p:cNvGraphicFramePr>
          <p:nvPr>
            <p:extLst>
              <p:ext uri="{D42A27DB-BD31-4B8C-83A1-F6EECF244321}">
                <p14:modId xmlns:p14="http://schemas.microsoft.com/office/powerpoint/2010/main" val="3246001600"/>
              </p:ext>
            </p:extLst>
          </p:nvPr>
        </p:nvGraphicFramePr>
        <p:xfrm>
          <a:off x="353391" y="265043"/>
          <a:ext cx="11452080" cy="5120640"/>
        </p:xfrm>
        <a:graphic>
          <a:graphicData uri="http://schemas.openxmlformats.org/drawingml/2006/table">
            <a:tbl>
              <a:tblPr bandRow="1">
                <a:tableStyleId>{5C22544A-7EE6-4342-B048-85BDC9FD1C3A}</a:tableStyleId>
              </a:tblPr>
              <a:tblGrid>
                <a:gridCol w="5726040">
                  <a:extLst>
                    <a:ext uri="{9D8B030D-6E8A-4147-A177-3AD203B41FA5}">
                      <a16:colId xmlns:a16="http://schemas.microsoft.com/office/drawing/2014/main" val="160029111"/>
                    </a:ext>
                  </a:extLst>
                </a:gridCol>
                <a:gridCol w="5726040">
                  <a:extLst>
                    <a:ext uri="{9D8B030D-6E8A-4147-A177-3AD203B41FA5}">
                      <a16:colId xmlns:a16="http://schemas.microsoft.com/office/drawing/2014/main" val="1856314664"/>
                    </a:ext>
                  </a:extLst>
                </a:gridCol>
              </a:tblGrid>
              <a:tr h="361950">
                <a:tc>
                  <a:txBody>
                    <a:bodyPr/>
                    <a:lstStyle/>
                    <a:p>
                      <a:pPr algn="ctr" rtl="0" fontAlgn="t">
                        <a:spcBef>
                          <a:spcPts val="0"/>
                        </a:spcBef>
                        <a:spcAft>
                          <a:spcPts val="0"/>
                        </a:spcAft>
                      </a:pPr>
                      <a:r>
                        <a:rPr lang="en-US" sz="2000" b="1">
                          <a:effectLst/>
                          <a:highlight>
                            <a:srgbClr val="D8D8D8"/>
                          </a:highlight>
                          <a:latin typeface="Georgia"/>
                        </a:rPr>
                        <a:t>2017 SOL</a:t>
                      </a:r>
                      <a:endParaRPr lang="en-US">
                        <a:effectLst/>
                        <a:highlight>
                          <a:srgbClr val="D8D8D8"/>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tc>
                  <a:txBody>
                    <a:bodyPr/>
                    <a:lstStyle/>
                    <a:p>
                      <a:pPr algn="ctr" rtl="0" fontAlgn="t">
                        <a:spcBef>
                          <a:spcPts val="0"/>
                        </a:spcBef>
                        <a:spcAft>
                          <a:spcPts val="0"/>
                        </a:spcAft>
                      </a:pPr>
                      <a:r>
                        <a:rPr lang="en-US" sz="2000" b="1">
                          <a:effectLst/>
                          <a:highlight>
                            <a:srgbClr val="D8D8D8"/>
                          </a:highlight>
                          <a:latin typeface="Georgia"/>
                        </a:rPr>
                        <a:t>2024 SOL</a:t>
                      </a:r>
                      <a:endParaRPr lang="en-US">
                        <a:effectLst/>
                        <a:highlight>
                          <a:srgbClr val="D8D8D8"/>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extLst>
                  <a:ext uri="{0D108BD9-81ED-4DB2-BD59-A6C34878D82A}">
                    <a16:rowId xmlns:a16="http://schemas.microsoft.com/office/drawing/2014/main" val="767866329"/>
                  </a:ext>
                </a:extLst>
              </a:tr>
              <a:tr h="2686050">
                <a:tc>
                  <a:txBody>
                    <a:bodyPr/>
                    <a:lstStyle/>
                    <a:p>
                      <a:pPr lvl="0" algn="l">
                        <a:lnSpc>
                          <a:spcPct val="100000"/>
                        </a:lnSpc>
                        <a:spcBef>
                          <a:spcPts val="0"/>
                        </a:spcBef>
                        <a:spcAft>
                          <a:spcPts val="0"/>
                        </a:spcAft>
                        <a:buNone/>
                      </a:pPr>
                      <a:r>
                        <a:rPr lang="en-US" sz="1400" b="1" kern="1200">
                          <a:solidFill>
                            <a:schemeClr val="dk1"/>
                          </a:solidFill>
                          <a:latin typeface="+mj-lt"/>
                          <a:ea typeface="+mn-ea"/>
                          <a:cs typeface="+mn-cs"/>
                        </a:rPr>
                        <a:t>1.12 The student will write in a variety of forms to include narrative, descriptive, and opinion. </a:t>
                      </a:r>
                    </a:p>
                    <a:p>
                      <a:pPr marL="228600" lvl="0" indent="-228600" algn="l">
                        <a:lnSpc>
                          <a:spcPct val="100000"/>
                        </a:lnSpc>
                        <a:spcBef>
                          <a:spcPts val="0"/>
                        </a:spcBef>
                        <a:spcAft>
                          <a:spcPts val="0"/>
                        </a:spcAft>
                        <a:buAutoNum type="alphaLcParenR"/>
                      </a:pPr>
                      <a:r>
                        <a:rPr lang="en-US" sz="1100" kern="1200">
                          <a:solidFill>
                            <a:schemeClr val="dk1"/>
                          </a:solidFill>
                          <a:latin typeface="+mj-lt"/>
                          <a:ea typeface="+mn-ea"/>
                          <a:cs typeface="+mn-cs"/>
                        </a:rPr>
                        <a:t>Identify audience and purpose. </a:t>
                      </a:r>
                    </a:p>
                    <a:p>
                      <a:pPr marL="228600" lvl="0" indent="-228600" algn="l">
                        <a:lnSpc>
                          <a:spcPct val="100000"/>
                        </a:lnSpc>
                        <a:spcBef>
                          <a:spcPts val="0"/>
                        </a:spcBef>
                        <a:spcAft>
                          <a:spcPts val="0"/>
                        </a:spcAft>
                        <a:buAutoNum type="alphaLcParenR"/>
                      </a:pPr>
                      <a:r>
                        <a:rPr lang="en-US" sz="1100" kern="1200">
                          <a:solidFill>
                            <a:schemeClr val="dk1"/>
                          </a:solidFill>
                          <a:latin typeface="+mj-lt"/>
                          <a:ea typeface="+mn-ea"/>
                          <a:cs typeface="+mn-cs"/>
                        </a:rPr>
                        <a:t>Use prewriting activities to generate ideas. </a:t>
                      </a:r>
                    </a:p>
                    <a:p>
                      <a:pPr marL="228600" lvl="0" indent="-228600" algn="l">
                        <a:lnSpc>
                          <a:spcPct val="100000"/>
                        </a:lnSpc>
                        <a:spcBef>
                          <a:spcPts val="0"/>
                        </a:spcBef>
                        <a:spcAft>
                          <a:spcPts val="0"/>
                        </a:spcAft>
                        <a:buAutoNum type="alphaLcParenR"/>
                      </a:pPr>
                      <a:r>
                        <a:rPr lang="en-US" sz="1100" kern="1200">
                          <a:solidFill>
                            <a:schemeClr val="dk1"/>
                          </a:solidFill>
                          <a:latin typeface="+mj-lt"/>
                          <a:ea typeface="+mn-ea"/>
                          <a:cs typeface="+mn-cs"/>
                        </a:rPr>
                        <a:t>Focus on one topic. </a:t>
                      </a:r>
                    </a:p>
                    <a:p>
                      <a:pPr marL="228600" lvl="0" indent="-228600" algn="l">
                        <a:lnSpc>
                          <a:spcPct val="100000"/>
                        </a:lnSpc>
                        <a:spcBef>
                          <a:spcPts val="0"/>
                        </a:spcBef>
                        <a:spcAft>
                          <a:spcPts val="0"/>
                        </a:spcAft>
                        <a:buAutoNum type="alphaLcParenR"/>
                      </a:pPr>
                      <a:r>
                        <a:rPr lang="en-US" sz="1100" kern="1200">
                          <a:solidFill>
                            <a:schemeClr val="dk1"/>
                          </a:solidFill>
                          <a:latin typeface="+mj-lt"/>
                          <a:ea typeface="+mn-ea"/>
                          <a:cs typeface="+mn-cs"/>
                        </a:rPr>
                        <a:t>Organize writing to suit purpose. </a:t>
                      </a:r>
                    </a:p>
                    <a:p>
                      <a:pPr marL="228600" lvl="0" indent="-228600" algn="l">
                        <a:lnSpc>
                          <a:spcPct val="100000"/>
                        </a:lnSpc>
                        <a:spcBef>
                          <a:spcPts val="0"/>
                        </a:spcBef>
                        <a:spcAft>
                          <a:spcPts val="0"/>
                        </a:spcAft>
                        <a:buAutoNum type="alphaLcParenR"/>
                      </a:pPr>
                      <a:r>
                        <a:rPr lang="en-US" sz="1100" kern="1200">
                          <a:solidFill>
                            <a:schemeClr val="dk1"/>
                          </a:solidFill>
                          <a:latin typeface="+mj-lt"/>
                          <a:ea typeface="+mn-ea"/>
                          <a:cs typeface="+mn-cs"/>
                        </a:rPr>
                        <a:t>Revise by adding descriptive words when writing about people, place, things, and events. </a:t>
                      </a:r>
                    </a:p>
                    <a:p>
                      <a:pPr marL="228600" lvl="0" indent="-228600" algn="l">
                        <a:lnSpc>
                          <a:spcPct val="100000"/>
                        </a:lnSpc>
                        <a:spcBef>
                          <a:spcPts val="0"/>
                        </a:spcBef>
                        <a:spcAft>
                          <a:spcPts val="0"/>
                        </a:spcAft>
                        <a:buAutoNum type="alphaLcParenR"/>
                      </a:pPr>
                      <a:r>
                        <a:rPr lang="en-US" sz="1100" kern="1200">
                          <a:solidFill>
                            <a:schemeClr val="dk1"/>
                          </a:solidFill>
                          <a:latin typeface="+mj-lt"/>
                          <a:ea typeface="+mn-ea"/>
                          <a:cs typeface="+mn-cs"/>
                        </a:rPr>
                        <a:t>Write to express an opinion and give a reason. </a:t>
                      </a:r>
                    </a:p>
                    <a:p>
                      <a:pPr marL="228600" lvl="0" indent="-228600" algn="l">
                        <a:lnSpc>
                          <a:spcPct val="100000"/>
                        </a:lnSpc>
                        <a:spcBef>
                          <a:spcPts val="0"/>
                        </a:spcBef>
                        <a:spcAft>
                          <a:spcPts val="0"/>
                        </a:spcAft>
                        <a:buAutoNum type="alphaLcParenR"/>
                      </a:pPr>
                      <a:r>
                        <a:rPr lang="en-US" sz="1100" kern="1200">
                          <a:solidFill>
                            <a:schemeClr val="dk1"/>
                          </a:solidFill>
                          <a:latin typeface="+mj-lt"/>
                          <a:ea typeface="+mn-ea"/>
                          <a:cs typeface="+mn-cs"/>
                        </a:rPr>
                        <a:t>Share writing with others.</a:t>
                      </a:r>
                      <a:endParaRPr lang="en-US" sz="1100" u="none" strike="noStrike" kern="1200">
                        <a:solidFill>
                          <a:schemeClr val="accent1"/>
                        </a:solidFill>
                        <a:effectLst/>
                        <a:latin typeface="+mj-lt"/>
                        <a:ea typeface="+mn-ea"/>
                        <a:cs typeface="+mn-cs"/>
                      </a:endParaRPr>
                    </a:p>
                    <a:p>
                      <a:pPr marL="228600" lvl="0" indent="-228600" algn="l">
                        <a:lnSpc>
                          <a:spcPct val="100000"/>
                        </a:lnSpc>
                        <a:spcBef>
                          <a:spcPts val="0"/>
                        </a:spcBef>
                        <a:spcAft>
                          <a:spcPts val="0"/>
                        </a:spcAft>
                        <a:buAutoNum type="alphaLcParenR"/>
                      </a:pPr>
                      <a:endParaRPr lang="en-US" sz="1100" u="none" strike="noStrike" kern="1200">
                        <a:solidFill>
                          <a:schemeClr val="accent1"/>
                        </a:solidFill>
                        <a:effectLst/>
                        <a:latin typeface="+mj-lt"/>
                        <a:ea typeface="+mn-ea"/>
                        <a:cs typeface="+mn-cs"/>
                      </a:endParaRPr>
                    </a:p>
                    <a:p>
                      <a:pPr marL="0" lvl="0" indent="0" algn="l">
                        <a:lnSpc>
                          <a:spcPct val="100000"/>
                        </a:lnSpc>
                        <a:spcBef>
                          <a:spcPts val="0"/>
                        </a:spcBef>
                        <a:spcAft>
                          <a:spcPts val="0"/>
                        </a:spcAft>
                        <a:buFontTx/>
                        <a:buNone/>
                      </a:pPr>
                      <a:r>
                        <a:rPr lang="en-US" sz="1400" b="1" u="none" strike="noStrike" kern="1200">
                          <a:solidFill>
                            <a:schemeClr val="accent1"/>
                          </a:solidFill>
                          <a:effectLst/>
                          <a:latin typeface="+mj-lt"/>
                          <a:ea typeface="+mn-ea"/>
                          <a:cs typeface="+mn-cs"/>
                        </a:rPr>
                        <a:t>1.13 </a:t>
                      </a:r>
                      <a:r>
                        <a:rPr lang="en-US" sz="1400" b="1" u="none" strike="noStrike" kern="1200">
                          <a:solidFill>
                            <a:schemeClr val="dk1"/>
                          </a:solidFill>
                          <a:effectLst/>
                          <a:latin typeface="+mj-lt"/>
                          <a:ea typeface="+mn-ea"/>
                          <a:cs typeface="+mn-cs"/>
                        </a:rPr>
                        <a:t>The student will edit writing for capitalization, punctuation, and spelling.</a:t>
                      </a:r>
                    </a:p>
                    <a:p>
                      <a:pPr marL="0" lvl="0" indent="0" algn="l">
                        <a:lnSpc>
                          <a:spcPct val="100000"/>
                        </a:lnSpc>
                        <a:spcBef>
                          <a:spcPts val="0"/>
                        </a:spcBef>
                        <a:spcAft>
                          <a:spcPts val="0"/>
                        </a:spcAft>
                        <a:buFontTx/>
                        <a:buNone/>
                      </a:pPr>
                      <a:r>
                        <a:rPr lang="en-US" sz="1200" kern="1200">
                          <a:solidFill>
                            <a:schemeClr val="dk1"/>
                          </a:solidFill>
                          <a:effectLst/>
                          <a:latin typeface="+mj-lt"/>
                          <a:ea typeface="+mn-ea"/>
                          <a:cs typeface="+mn-cs"/>
                        </a:rPr>
                        <a:t>a) Use complete sentences.</a:t>
                      </a:r>
                    </a:p>
                    <a:p>
                      <a:pPr marL="0" lvl="0" indent="0" algn="l">
                        <a:lnSpc>
                          <a:spcPct val="100000"/>
                        </a:lnSpc>
                        <a:spcBef>
                          <a:spcPts val="0"/>
                        </a:spcBef>
                        <a:spcAft>
                          <a:spcPts val="0"/>
                        </a:spcAft>
                        <a:buFontTx/>
                        <a:buNone/>
                      </a:pPr>
                      <a:endParaRPr lang="en-US" sz="1200" kern="1200">
                        <a:solidFill>
                          <a:schemeClr val="dk1"/>
                        </a:solidFill>
                        <a:effectLst/>
                        <a:latin typeface="+mj-lt"/>
                        <a:ea typeface="+mn-ea"/>
                        <a:cs typeface="+mn-cs"/>
                      </a:endParaRPr>
                    </a:p>
                    <a:p>
                      <a:pPr marL="228600" indent="-228600">
                        <a:buAutoNum type="alphaLcParenR"/>
                      </a:pPr>
                      <a:endParaRPr lang="en-US" sz="1200" kern="1200">
                        <a:solidFill>
                          <a:schemeClr val="dk1"/>
                        </a:solidFill>
                        <a:effectLst/>
                        <a:latin typeface="+mj-lt"/>
                        <a:ea typeface="+mn-ea"/>
                        <a:cs typeface="+mn-cs"/>
                      </a:endParaRPr>
                    </a:p>
                    <a:p>
                      <a:pPr lvl="0" algn="l">
                        <a:lnSpc>
                          <a:spcPct val="100000"/>
                        </a:lnSpc>
                        <a:spcBef>
                          <a:spcPts val="0"/>
                        </a:spcBef>
                        <a:spcAft>
                          <a:spcPts val="0"/>
                        </a:spcAft>
                        <a:buNone/>
                      </a:pPr>
                      <a:endParaRPr lang="en-US" sz="1100" b="0" i="0" u="none" strike="noStrike" noProof="0">
                        <a:solidFill>
                          <a:srgbClr val="000000"/>
                        </a:solidFill>
                        <a:latin typeface="Georgia"/>
                      </a:endParaRPr>
                    </a:p>
                    <a:p>
                      <a:pPr lvl="0" algn="l">
                        <a:lnSpc>
                          <a:spcPct val="100000"/>
                        </a:lnSpc>
                        <a:spcBef>
                          <a:spcPts val="0"/>
                        </a:spcBef>
                        <a:spcAft>
                          <a:spcPts val="0"/>
                        </a:spcAft>
                        <a:buNone/>
                      </a:pPr>
                      <a:endParaRPr lang="en-US">
                        <a:solidFill>
                          <a:schemeClr val="accent1"/>
                        </a:solidFill>
                        <a:latin typeface="Georgia"/>
                      </a:endParaRPr>
                    </a:p>
                    <a:p>
                      <a:pPr lvl="0" algn="l">
                        <a:lnSpc>
                          <a:spcPct val="100000"/>
                        </a:lnSpc>
                        <a:spcBef>
                          <a:spcPts val="0"/>
                        </a:spcBef>
                        <a:spcAft>
                          <a:spcPts val="0"/>
                        </a:spcAft>
                        <a:buNone/>
                      </a:pPr>
                      <a:br>
                        <a:rPr lang="en-US"/>
                      </a:br>
                      <a:endParaRPr lang="en-US" sz="1100" b="0" i="0" u="none" strike="noStrike" noProof="0">
                        <a:solidFill>
                          <a:srgbClr val="000000"/>
                        </a:solidFill>
                        <a:effectLst/>
                        <a:highlight>
                          <a:srgbClr val="FFFFFF"/>
                        </a:highlight>
                        <a:latin typeface="Georgia"/>
                      </a:endParaRPr>
                    </a:p>
                    <a:p>
                      <a:pPr fontAlgn="t"/>
                      <a:br>
                        <a:rPr lang="en-US">
                          <a:effectLst/>
                          <a:highlight>
                            <a:srgbClr val="FFFFFF"/>
                          </a:highlight>
                        </a:rPr>
                      </a:br>
                      <a:endParaRPr lang="en-US">
                        <a:solidFill>
                          <a:schemeClr val="accent1"/>
                        </a:solidFill>
                        <a:effectLst/>
                        <a:highlight>
                          <a:srgbClr val="FFFFFF"/>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FFFFFF"/>
                    </a:solidFill>
                  </a:tcPr>
                </a:tc>
                <a:tc>
                  <a:txBody>
                    <a:bodyPr/>
                    <a:lstStyle/>
                    <a:p>
                      <a:pPr lvl="0" algn="l">
                        <a:lnSpc>
                          <a:spcPct val="100000"/>
                        </a:lnSpc>
                        <a:spcBef>
                          <a:spcPts val="0"/>
                        </a:spcBef>
                        <a:spcAft>
                          <a:spcPts val="0"/>
                        </a:spcAft>
                        <a:buNone/>
                      </a:pPr>
                      <a:r>
                        <a:rPr lang="en-US" sz="1400" b="1" i="0" u="none" strike="noStrike" noProof="0">
                          <a:solidFill>
                            <a:schemeClr val="accent1"/>
                          </a:solidFill>
                          <a:effectLst/>
                          <a:highlight>
                            <a:srgbClr val="FFFFFF"/>
                          </a:highlight>
                          <a:latin typeface="Georgia"/>
                        </a:rPr>
                        <a:t>1.W.2 Organization and Composition</a:t>
                      </a:r>
                      <a:endParaRPr lang="en-US" sz="1400" b="0" i="0" u="none" strike="noStrike" noProof="0">
                        <a:solidFill>
                          <a:schemeClr val="accent1"/>
                        </a:solidFill>
                        <a:effectLst/>
                        <a:highlight>
                          <a:srgbClr val="FFFFFF"/>
                        </a:highlight>
                        <a:latin typeface="Georgia"/>
                      </a:endParaRPr>
                    </a:p>
                    <a:p>
                      <a:pPr marL="228600" lvl="0" indent="-228600" algn="l">
                        <a:lnSpc>
                          <a:spcPct val="100000"/>
                        </a:lnSpc>
                        <a:spcBef>
                          <a:spcPts val="0"/>
                        </a:spcBef>
                        <a:spcAft>
                          <a:spcPts val="0"/>
                        </a:spcAft>
                        <a:buFont typeface="+mj-lt"/>
                        <a:buAutoNum type="alphaUcPeriod"/>
                      </a:pPr>
                      <a:r>
                        <a:rPr lang="en-US" sz="1200">
                          <a:highlight>
                            <a:srgbClr val="FFFFFF"/>
                          </a:highlight>
                          <a:latin typeface="+mj-lt"/>
                        </a:rPr>
                        <a:t>With guidance and support, use a variety of prewriting activities, such as brainstorming, drawing and graphic organizers, to generate ideas and draft writing or dictation. This includes: </a:t>
                      </a:r>
                    </a:p>
                    <a:p>
                      <a:pPr marL="742950" lvl="1" indent="-285750" algn="l">
                        <a:lnSpc>
                          <a:spcPct val="100000"/>
                        </a:lnSpc>
                        <a:spcBef>
                          <a:spcPts val="0"/>
                        </a:spcBef>
                        <a:spcAft>
                          <a:spcPts val="0"/>
                        </a:spcAft>
                        <a:buFont typeface="+mj-lt"/>
                        <a:buAutoNum type="romanLcPeriod"/>
                      </a:pPr>
                      <a:r>
                        <a:rPr lang="en-US" sz="1200">
                          <a:highlight>
                            <a:srgbClr val="FFFFFF"/>
                          </a:highlight>
                          <a:latin typeface="+mj-lt"/>
                        </a:rPr>
                        <a:t>Identifying the audience and purpose of the writing (e.g., letters, stories, journals, etc.). </a:t>
                      </a:r>
                    </a:p>
                    <a:p>
                      <a:pPr marL="742950" lvl="1" indent="-285750" algn="l">
                        <a:lnSpc>
                          <a:spcPct val="100000"/>
                        </a:lnSpc>
                        <a:spcBef>
                          <a:spcPts val="0"/>
                        </a:spcBef>
                        <a:spcAft>
                          <a:spcPts val="0"/>
                        </a:spcAft>
                        <a:buFont typeface="+mj-lt"/>
                        <a:buAutoNum type="romanLcPeriod"/>
                      </a:pPr>
                      <a:r>
                        <a:rPr lang="en-US" sz="1200">
                          <a:highlight>
                            <a:srgbClr val="FFFFFF"/>
                          </a:highlight>
                          <a:latin typeface="+mj-lt"/>
                        </a:rPr>
                        <a:t>Composing a series of simple sentences focused on the topic, including sentences with a subject and predicate, subject/verb agreement, and one or more descriptive adjectives.</a:t>
                      </a:r>
                      <a:endParaRPr lang="en-US" sz="1200">
                        <a:latin typeface="+mj-lt"/>
                      </a:endParaRPr>
                    </a:p>
                    <a:p>
                      <a:pPr lvl="0" algn="l">
                        <a:lnSpc>
                          <a:spcPct val="100000"/>
                        </a:lnSpc>
                        <a:spcBef>
                          <a:spcPts val="0"/>
                        </a:spcBef>
                        <a:spcAft>
                          <a:spcPts val="0"/>
                        </a:spcAft>
                        <a:buClr>
                          <a:srgbClr val="003C71"/>
                        </a:buClr>
                        <a:buAutoNum type="alphaUcPeriod"/>
                      </a:pPr>
                      <a:endParaRPr lang="en-US">
                        <a:solidFill>
                          <a:schemeClr val="accent1"/>
                        </a:solidFill>
                        <a:latin typeface="Georgia"/>
                      </a:endParaRPr>
                    </a:p>
                    <a:p>
                      <a:pPr lvl="0" indent="0" algn="l">
                        <a:lnSpc>
                          <a:spcPct val="100000"/>
                        </a:lnSpc>
                        <a:spcBef>
                          <a:spcPts val="0"/>
                        </a:spcBef>
                        <a:spcAft>
                          <a:spcPts val="0"/>
                        </a:spcAft>
                        <a:buClr>
                          <a:srgbClr val="003C71"/>
                        </a:buClr>
                        <a:buNone/>
                      </a:pPr>
                      <a:endParaRPr lang="en-US">
                        <a:solidFill>
                          <a:schemeClr val="accent1"/>
                        </a:solidFill>
                        <a:latin typeface="Georgia"/>
                      </a:endParaRPr>
                    </a:p>
                    <a:p>
                      <a:pPr lvl="0" algn="l">
                        <a:lnSpc>
                          <a:spcPct val="100000"/>
                        </a:lnSpc>
                        <a:spcBef>
                          <a:spcPts val="0"/>
                        </a:spcBef>
                        <a:spcAft>
                          <a:spcPts val="0"/>
                        </a:spcAft>
                        <a:buClr>
                          <a:srgbClr val="003C71"/>
                        </a:buClr>
                        <a:buAutoNum type="alphaUcPeriod"/>
                      </a:pPr>
                      <a:endParaRPr lang="en-US">
                        <a:solidFill>
                          <a:schemeClr val="accent1"/>
                        </a:solidFill>
                        <a:latin typeface="Georgia"/>
                      </a:endParaRPr>
                    </a:p>
                    <a:p>
                      <a:pPr lvl="0" algn="l">
                        <a:lnSpc>
                          <a:spcPct val="100000"/>
                        </a:lnSpc>
                        <a:spcBef>
                          <a:spcPts val="0"/>
                        </a:spcBef>
                        <a:spcAft>
                          <a:spcPts val="0"/>
                        </a:spcAft>
                        <a:buClr>
                          <a:srgbClr val="003C71"/>
                        </a:buClr>
                        <a:buAutoNum type="alphaUcPeriod"/>
                      </a:pPr>
                      <a:endParaRPr lang="en-US">
                        <a:solidFill>
                          <a:schemeClr val="accent1"/>
                        </a:solidFill>
                        <a:latin typeface="Georgia"/>
                      </a:endParaRPr>
                    </a:p>
                    <a:p>
                      <a:pPr lvl="0" indent="0" algn="l">
                        <a:lnSpc>
                          <a:spcPct val="100000"/>
                        </a:lnSpc>
                        <a:spcBef>
                          <a:spcPts val="0"/>
                        </a:spcBef>
                        <a:spcAft>
                          <a:spcPts val="0"/>
                        </a:spcAft>
                        <a:buClr>
                          <a:srgbClr val="003C71"/>
                        </a:buClr>
                        <a:buNone/>
                      </a:pPr>
                      <a:endParaRPr lang="en-US">
                        <a:solidFill>
                          <a:schemeClr val="accent1"/>
                        </a:solidFill>
                        <a:latin typeface="Georgia"/>
                      </a:endParaRPr>
                    </a:p>
                    <a:p>
                      <a:pPr lvl="0" algn="l">
                        <a:lnSpc>
                          <a:spcPct val="100000"/>
                        </a:lnSpc>
                        <a:spcBef>
                          <a:spcPts val="0"/>
                        </a:spcBef>
                        <a:spcAft>
                          <a:spcPts val="0"/>
                        </a:spcAft>
                        <a:buClr>
                          <a:srgbClr val="003C71"/>
                        </a:buClr>
                        <a:buAutoNum type="alphaUcPeriod"/>
                      </a:pPr>
                      <a:endParaRPr lang="en-US">
                        <a:solidFill>
                          <a:schemeClr val="accent1"/>
                        </a:solidFill>
                        <a:latin typeface="Georgia"/>
                      </a:endParaRPr>
                    </a:p>
                    <a:p>
                      <a:pPr lvl="0" algn="l">
                        <a:lnSpc>
                          <a:spcPct val="100000"/>
                        </a:lnSpc>
                        <a:spcBef>
                          <a:spcPts val="0"/>
                        </a:spcBef>
                        <a:spcAft>
                          <a:spcPts val="0"/>
                        </a:spcAft>
                        <a:buClr>
                          <a:srgbClr val="003C71"/>
                        </a:buClr>
                        <a:buAutoNum type="alphaUcPeriod"/>
                      </a:pPr>
                      <a:endParaRPr lang="en-US">
                        <a:solidFill>
                          <a:schemeClr val="accent1"/>
                        </a:solidFill>
                        <a:latin typeface="Georgia"/>
                      </a:endParaRPr>
                    </a:p>
                    <a:p>
                      <a:pPr marL="285750" lvl="0" indent="-285750" algn="l">
                        <a:lnSpc>
                          <a:spcPct val="100000"/>
                        </a:lnSpc>
                        <a:spcBef>
                          <a:spcPts val="0"/>
                        </a:spcBef>
                        <a:spcAft>
                          <a:spcPts val="0"/>
                        </a:spcAft>
                        <a:buClr>
                          <a:srgbClr val="003C71"/>
                        </a:buClr>
                        <a:buAutoNum type="alphaUcPeriod"/>
                      </a:pPr>
                      <a:endParaRPr lang="en-US">
                        <a:solidFill>
                          <a:schemeClr val="accent1"/>
                        </a:solidFill>
                        <a:latin typeface="Georgia"/>
                      </a:endParaRPr>
                    </a:p>
                    <a:p>
                      <a:pPr lvl="0" indent="0">
                        <a:spcBef>
                          <a:spcPts val="0"/>
                        </a:spcBef>
                        <a:spcAft>
                          <a:spcPts val="0"/>
                        </a:spcAft>
                        <a:buClr>
                          <a:srgbClr val="003C71"/>
                        </a:buClr>
                        <a:buNone/>
                      </a:pPr>
                      <a:endParaRPr lang="en-US">
                        <a:solidFill>
                          <a:schemeClr val="accent1"/>
                        </a:solidFill>
                        <a:latin typeface="Georgia"/>
                      </a:endParaRPr>
                    </a:p>
                    <a:p>
                      <a:pPr marL="52070" indent="-287020" rtl="0" fontAlgn="t">
                        <a:spcBef>
                          <a:spcPts val="0"/>
                        </a:spcBef>
                        <a:spcAft>
                          <a:spcPts val="0"/>
                        </a:spcAft>
                      </a:pPr>
                      <a:br>
                        <a:rPr lang="en-US">
                          <a:solidFill>
                            <a:srgbClr val="003C71"/>
                          </a:solidFill>
                          <a:effectLst/>
                          <a:highlight>
                            <a:srgbClr val="FFFFFF"/>
                          </a:highlight>
                          <a:latin typeface="Georgia"/>
                        </a:rPr>
                      </a:br>
                      <a:r>
                        <a:rPr lang="en-US" sz="1400" b="1">
                          <a:solidFill>
                            <a:schemeClr val="accent1"/>
                          </a:solidFill>
                          <a:effectLst/>
                          <a:highlight>
                            <a:srgbClr val="FFFFFF"/>
                          </a:highlight>
                          <a:latin typeface="Georgia"/>
                        </a:rPr>
                        <a:t> </a:t>
                      </a:r>
                      <a:endParaRPr lang="en-US">
                        <a:solidFill>
                          <a:schemeClr val="accent1"/>
                        </a:solidFill>
                        <a:effectLst/>
                        <a:highlight>
                          <a:srgbClr val="FFFFFF"/>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814399256"/>
                  </a:ext>
                </a:extLst>
              </a:tr>
            </a:tbl>
          </a:graphicData>
        </a:graphic>
      </p:graphicFrame>
      <p:sp>
        <p:nvSpPr>
          <p:cNvPr id="11" name="TextBox 10">
            <a:extLst>
              <a:ext uri="{FF2B5EF4-FFF2-40B4-BE49-F238E27FC236}">
                <a16:creationId xmlns:a16="http://schemas.microsoft.com/office/drawing/2014/main" id="{A0670C76-E038-85D8-56F5-1AC265E63170}"/>
              </a:ext>
            </a:extLst>
          </p:cNvPr>
          <p:cNvSpPr txBox="1"/>
          <p:nvPr/>
        </p:nvSpPr>
        <p:spPr>
          <a:xfrm>
            <a:off x="351181" y="4039704"/>
            <a:ext cx="11446479" cy="2308324"/>
          </a:xfrm>
          <a:prstGeom prst="rect">
            <a:avLst/>
          </a:prstGeom>
          <a:solidFill>
            <a:schemeClr val="tx2"/>
          </a:solidFill>
          <a:ln>
            <a:solidFill>
              <a:srgbClr val="4472C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u="sng">
                <a:solidFill>
                  <a:schemeClr val="bg1"/>
                </a:solidFill>
                <a:latin typeface="+mj-lt"/>
                <a:ea typeface="+mn-lt"/>
                <a:cs typeface="+mn-lt"/>
              </a:rPr>
              <a:t>Revisions</a:t>
            </a:r>
            <a:r>
              <a:rPr lang="en-US" b="1">
                <a:solidFill>
                  <a:schemeClr val="bg1"/>
                </a:solidFill>
                <a:latin typeface="+mj-lt"/>
                <a:ea typeface="+mn-lt"/>
                <a:cs typeface="+mn-lt"/>
              </a:rPr>
              <a:t>:</a:t>
            </a:r>
            <a:endParaRPr lang="en-US">
              <a:solidFill>
                <a:schemeClr val="bg1"/>
              </a:solidFill>
              <a:latin typeface="+mj-lt"/>
              <a:ea typeface="+mn-lt"/>
              <a:cs typeface="+mn-lt"/>
            </a:endParaRPr>
          </a:p>
          <a:p>
            <a:pPr marL="285750" indent="-285750">
              <a:buFont typeface="Arial" panose="020B0604020202020204" pitchFamily="34" charset="0"/>
              <a:buChar char="•"/>
            </a:pPr>
            <a:r>
              <a:rPr lang="en-US">
                <a:solidFill>
                  <a:schemeClr val="bg1"/>
                </a:solidFill>
                <a:latin typeface="+mj-lt"/>
              </a:rPr>
              <a:t>1.W.2- Focuses on setting for the foundation for students’ writing organization and composition skills.</a:t>
            </a:r>
          </a:p>
          <a:p>
            <a:endParaRPr lang="en-US">
              <a:solidFill>
                <a:schemeClr val="bg1"/>
              </a:solidFill>
              <a:latin typeface="+mj-lt"/>
            </a:endParaRPr>
          </a:p>
          <a:p>
            <a:pPr marL="285750" indent="-285750">
              <a:buFont typeface="Arial" panose="020B0604020202020204" pitchFamily="34" charset="0"/>
              <a:buChar char="•"/>
            </a:pPr>
            <a:r>
              <a:rPr lang="en-US">
                <a:solidFill>
                  <a:schemeClr val="bg1"/>
                </a:solidFill>
                <a:latin typeface="+mj-lt"/>
              </a:rPr>
              <a:t>1.W.2 A- Addresses skills from 1.12b in the 2017 Standards </a:t>
            </a:r>
          </a:p>
          <a:p>
            <a:pPr marL="285750" indent="-285750">
              <a:buFont typeface="Arial" panose="020B0604020202020204" pitchFamily="34" charset="0"/>
              <a:buChar char="•"/>
            </a:pPr>
            <a:r>
              <a:rPr lang="en-US">
                <a:solidFill>
                  <a:schemeClr val="bg1"/>
                </a:solidFill>
                <a:latin typeface="+mj-lt"/>
              </a:rPr>
              <a:t>1.W.2 A </a:t>
            </a:r>
            <a:r>
              <a:rPr lang="en-US" err="1">
                <a:solidFill>
                  <a:schemeClr val="bg1"/>
                </a:solidFill>
                <a:latin typeface="+mj-lt"/>
              </a:rPr>
              <a:t>i</a:t>
            </a:r>
            <a:r>
              <a:rPr lang="en-US">
                <a:solidFill>
                  <a:schemeClr val="bg1"/>
                </a:solidFill>
                <a:latin typeface="+mj-lt"/>
              </a:rPr>
              <a:t>- Addresses skills from 1.12a in the 2017 Standards </a:t>
            </a:r>
          </a:p>
          <a:p>
            <a:pPr marL="285750" indent="-285750">
              <a:buFont typeface="Arial" panose="020B0604020202020204" pitchFamily="34" charset="0"/>
              <a:buChar char="•"/>
            </a:pPr>
            <a:r>
              <a:rPr lang="en-US">
                <a:solidFill>
                  <a:schemeClr val="bg1"/>
                </a:solidFill>
                <a:latin typeface="+mj-lt"/>
              </a:rPr>
              <a:t>1.W.2 A ii- Combines skills addressed in 1.12 c/e/ and 1.13a in the 2017 Standards</a:t>
            </a:r>
          </a:p>
          <a:p>
            <a:pPr>
              <a:buFont typeface="Arial,Sans-Serif"/>
              <a:buChar char="•"/>
            </a:pPr>
            <a:endParaRPr lang="en-US">
              <a:solidFill>
                <a:schemeClr val="bg1"/>
              </a:solidFill>
              <a:latin typeface="+mj-lt"/>
            </a:endParaRPr>
          </a:p>
          <a:p>
            <a:pPr>
              <a:buFont typeface="Arial,Sans-Serif"/>
              <a:buChar char="•"/>
            </a:pPr>
            <a:endParaRPr lang="en-US">
              <a:solidFill>
                <a:schemeClr val="bg1"/>
              </a:solidFill>
              <a:latin typeface="+mj-lt"/>
            </a:endParaRPr>
          </a:p>
        </p:txBody>
      </p:sp>
      <p:pic>
        <p:nvPicPr>
          <p:cNvPr id="5" name="Audio 4">
            <a:extLst>
              <a:ext uri="{FF2B5EF4-FFF2-40B4-BE49-F238E27FC236}">
                <a16:creationId xmlns:a16="http://schemas.microsoft.com/office/drawing/2014/main" id="{355045ED-DE7B-DECF-9A5D-A894D82A01B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4194111348"/>
      </p:ext>
    </p:extLst>
  </p:cSld>
  <p:clrMapOvr>
    <a:masterClrMapping/>
  </p:clrMapOvr>
  <mc:AlternateContent xmlns:mc="http://schemas.openxmlformats.org/markup-compatibility/2006" xmlns:p14="http://schemas.microsoft.com/office/powerpoint/2010/main">
    <mc:Choice Requires="p14">
      <p:transition spd="slow" p14:dur="2000" advTm="21973"/>
    </mc:Choice>
    <mc:Fallback xmlns="">
      <p:transition spd="slow" advTm="219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C1D20A-DD95-B136-7A0B-2D955011D416}"/>
              </a:ext>
            </a:extLst>
          </p:cNvPr>
          <p:cNvSpPr>
            <a:spLocks noGrp="1"/>
          </p:cNvSpPr>
          <p:nvPr>
            <p:ph type="sldNum" sz="quarter" idx="12"/>
          </p:nvPr>
        </p:nvSpPr>
        <p:spPr/>
        <p:txBody>
          <a:bodyPr/>
          <a:lstStyle/>
          <a:p>
            <a:fld id="{B2102BAA-C61A-4A39-BDF1-4340D572B82C}" type="slidenum">
              <a:rPr lang="en-US" smtClean="0"/>
              <a:t>32</a:t>
            </a:fld>
            <a:endParaRPr lang="en-US"/>
          </a:p>
        </p:txBody>
      </p:sp>
      <p:graphicFrame>
        <p:nvGraphicFramePr>
          <p:cNvPr id="10" name="Table 9">
            <a:extLst>
              <a:ext uri="{FF2B5EF4-FFF2-40B4-BE49-F238E27FC236}">
                <a16:creationId xmlns:a16="http://schemas.microsoft.com/office/drawing/2014/main" id="{BDFF1672-FEF2-00AD-7154-75D43FF1341E}"/>
              </a:ext>
            </a:extLst>
          </p:cNvPr>
          <p:cNvGraphicFramePr>
            <a:graphicFrameLocks noGrp="1"/>
          </p:cNvGraphicFramePr>
          <p:nvPr>
            <p:extLst>
              <p:ext uri="{D42A27DB-BD31-4B8C-83A1-F6EECF244321}">
                <p14:modId xmlns:p14="http://schemas.microsoft.com/office/powerpoint/2010/main" val="1972967447"/>
              </p:ext>
            </p:extLst>
          </p:nvPr>
        </p:nvGraphicFramePr>
        <p:xfrm>
          <a:off x="353391" y="265043"/>
          <a:ext cx="11452080" cy="3931920"/>
        </p:xfrm>
        <a:graphic>
          <a:graphicData uri="http://schemas.openxmlformats.org/drawingml/2006/table">
            <a:tbl>
              <a:tblPr bandRow="1">
                <a:tableStyleId>{5C22544A-7EE6-4342-B048-85BDC9FD1C3A}</a:tableStyleId>
              </a:tblPr>
              <a:tblGrid>
                <a:gridCol w="5726040">
                  <a:extLst>
                    <a:ext uri="{9D8B030D-6E8A-4147-A177-3AD203B41FA5}">
                      <a16:colId xmlns:a16="http://schemas.microsoft.com/office/drawing/2014/main" val="160029111"/>
                    </a:ext>
                  </a:extLst>
                </a:gridCol>
                <a:gridCol w="5726040">
                  <a:extLst>
                    <a:ext uri="{9D8B030D-6E8A-4147-A177-3AD203B41FA5}">
                      <a16:colId xmlns:a16="http://schemas.microsoft.com/office/drawing/2014/main" val="1856314664"/>
                    </a:ext>
                  </a:extLst>
                </a:gridCol>
              </a:tblGrid>
              <a:tr h="361950">
                <a:tc>
                  <a:txBody>
                    <a:bodyPr/>
                    <a:lstStyle/>
                    <a:p>
                      <a:pPr algn="ctr" rtl="0" fontAlgn="t">
                        <a:spcBef>
                          <a:spcPts val="0"/>
                        </a:spcBef>
                        <a:spcAft>
                          <a:spcPts val="0"/>
                        </a:spcAft>
                      </a:pPr>
                      <a:r>
                        <a:rPr lang="en-US" sz="2000" b="1">
                          <a:effectLst/>
                          <a:highlight>
                            <a:srgbClr val="D8D8D8"/>
                          </a:highlight>
                          <a:latin typeface="Georgia"/>
                        </a:rPr>
                        <a:t>2017 SOL</a:t>
                      </a:r>
                      <a:endParaRPr lang="en-US">
                        <a:effectLst/>
                        <a:highlight>
                          <a:srgbClr val="D8D8D8"/>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tc>
                  <a:txBody>
                    <a:bodyPr/>
                    <a:lstStyle/>
                    <a:p>
                      <a:pPr algn="ctr" rtl="0" fontAlgn="t">
                        <a:spcBef>
                          <a:spcPts val="0"/>
                        </a:spcBef>
                        <a:spcAft>
                          <a:spcPts val="0"/>
                        </a:spcAft>
                      </a:pPr>
                      <a:r>
                        <a:rPr lang="en-US" sz="2000" b="1">
                          <a:effectLst/>
                          <a:highlight>
                            <a:srgbClr val="D8D8D8"/>
                          </a:highlight>
                          <a:latin typeface="Georgia"/>
                        </a:rPr>
                        <a:t>2024 SOL</a:t>
                      </a:r>
                      <a:endParaRPr lang="en-US">
                        <a:effectLst/>
                        <a:highlight>
                          <a:srgbClr val="D8D8D8"/>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extLst>
                  <a:ext uri="{0D108BD9-81ED-4DB2-BD59-A6C34878D82A}">
                    <a16:rowId xmlns:a16="http://schemas.microsoft.com/office/drawing/2014/main" val="767866329"/>
                  </a:ext>
                </a:extLst>
              </a:tr>
              <a:tr h="2686050">
                <a:tc>
                  <a:txBody>
                    <a:bodyPr/>
                    <a:lstStyle/>
                    <a:p>
                      <a:pPr marL="0" lvl="0" indent="0" algn="l">
                        <a:lnSpc>
                          <a:spcPct val="100000"/>
                        </a:lnSpc>
                        <a:spcBef>
                          <a:spcPts val="0"/>
                        </a:spcBef>
                        <a:spcAft>
                          <a:spcPts val="0"/>
                        </a:spcAft>
                        <a:buFontTx/>
                        <a:buNone/>
                      </a:pPr>
                      <a:r>
                        <a:rPr lang="en-US" sz="1400" b="1" u="none" strike="noStrike" kern="1200">
                          <a:solidFill>
                            <a:schemeClr val="accent1"/>
                          </a:solidFill>
                          <a:effectLst/>
                          <a:latin typeface="+mj-lt"/>
                          <a:ea typeface="+mn-ea"/>
                          <a:cs typeface="+mn-cs"/>
                        </a:rPr>
                        <a:t>1.13 </a:t>
                      </a:r>
                      <a:r>
                        <a:rPr lang="en-US" sz="1400" b="1" u="none" strike="noStrike" kern="1200">
                          <a:solidFill>
                            <a:schemeClr val="dk1"/>
                          </a:solidFill>
                          <a:effectLst/>
                          <a:latin typeface="+mj-lt"/>
                          <a:ea typeface="+mn-ea"/>
                          <a:cs typeface="+mn-cs"/>
                        </a:rPr>
                        <a:t>The student will edit writing for capitalization, punctuation, and spelling.</a:t>
                      </a:r>
                    </a:p>
                    <a:p>
                      <a:pPr marL="228600" lvl="0" indent="-228600" algn="l">
                        <a:lnSpc>
                          <a:spcPct val="100000"/>
                        </a:lnSpc>
                        <a:spcBef>
                          <a:spcPts val="0"/>
                        </a:spcBef>
                        <a:spcAft>
                          <a:spcPts val="0"/>
                        </a:spcAft>
                        <a:buFontTx/>
                        <a:buAutoNum type="alphaLcParenR"/>
                      </a:pPr>
                      <a:r>
                        <a:rPr lang="en-US" sz="1200" kern="1200">
                          <a:solidFill>
                            <a:schemeClr val="dk1"/>
                          </a:solidFill>
                          <a:effectLst/>
                          <a:latin typeface="+mj-lt"/>
                          <a:ea typeface="+mn-ea"/>
                          <a:cs typeface="+mn-cs"/>
                        </a:rPr>
                        <a:t>Use complete sentences.</a:t>
                      </a:r>
                    </a:p>
                    <a:p>
                      <a:pPr marL="228600" lvl="0" indent="-228600" algn="l">
                        <a:lnSpc>
                          <a:spcPct val="100000"/>
                        </a:lnSpc>
                        <a:spcBef>
                          <a:spcPts val="0"/>
                        </a:spcBef>
                        <a:spcAft>
                          <a:spcPts val="0"/>
                        </a:spcAft>
                        <a:buFontTx/>
                        <a:buAutoNum type="alphaLcParenR"/>
                      </a:pPr>
                      <a:r>
                        <a:rPr lang="en-US" sz="1200" kern="1200">
                          <a:solidFill>
                            <a:schemeClr val="dk1"/>
                          </a:solidFill>
                          <a:effectLst/>
                          <a:latin typeface="+mj-lt"/>
                          <a:ea typeface="+mn-ea"/>
                          <a:cs typeface="+mn-cs"/>
                        </a:rPr>
                        <a:t>Begin each sentence with a capital letter and use ending punctuation.</a:t>
                      </a:r>
                    </a:p>
                    <a:p>
                      <a:pPr marL="228600" lvl="0" indent="-228600" algn="l">
                        <a:lnSpc>
                          <a:spcPct val="100000"/>
                        </a:lnSpc>
                        <a:spcBef>
                          <a:spcPts val="0"/>
                        </a:spcBef>
                        <a:spcAft>
                          <a:spcPts val="0"/>
                        </a:spcAft>
                        <a:buFontTx/>
                        <a:buAutoNum type="alphaLcParenR"/>
                      </a:pPr>
                      <a:r>
                        <a:rPr lang="en-US" sz="1200" kern="1200">
                          <a:solidFill>
                            <a:schemeClr val="dk1"/>
                          </a:solidFill>
                          <a:effectLst/>
                          <a:latin typeface="+mj-lt"/>
                          <a:ea typeface="+mn-ea"/>
                          <a:cs typeface="+mn-cs"/>
                        </a:rPr>
                        <a:t>Use correct spelling for commonly used sight words and phonetically regular words.</a:t>
                      </a:r>
                    </a:p>
                    <a:p>
                      <a:pPr marL="0" lvl="0" indent="0" algn="l">
                        <a:lnSpc>
                          <a:spcPct val="100000"/>
                        </a:lnSpc>
                        <a:spcBef>
                          <a:spcPts val="0"/>
                        </a:spcBef>
                        <a:spcAft>
                          <a:spcPts val="0"/>
                        </a:spcAft>
                        <a:buFontTx/>
                        <a:buNone/>
                      </a:pPr>
                      <a:endParaRPr lang="en-US" sz="1200" kern="1200">
                        <a:solidFill>
                          <a:schemeClr val="dk1"/>
                        </a:solidFill>
                        <a:effectLst/>
                        <a:latin typeface="+mj-lt"/>
                        <a:ea typeface="+mn-ea"/>
                        <a:cs typeface="+mn-cs"/>
                      </a:endParaRPr>
                    </a:p>
                    <a:p>
                      <a:pPr marL="228600" indent="-228600">
                        <a:buAutoNum type="alphaLcParenR"/>
                      </a:pPr>
                      <a:endParaRPr lang="en-US" sz="1200" kern="1200">
                        <a:solidFill>
                          <a:schemeClr val="dk1"/>
                        </a:solidFill>
                        <a:effectLst/>
                        <a:latin typeface="+mj-lt"/>
                        <a:ea typeface="+mn-ea"/>
                        <a:cs typeface="+mn-cs"/>
                      </a:endParaRPr>
                    </a:p>
                    <a:p>
                      <a:pPr lvl="0" algn="l">
                        <a:lnSpc>
                          <a:spcPct val="100000"/>
                        </a:lnSpc>
                        <a:spcBef>
                          <a:spcPts val="0"/>
                        </a:spcBef>
                        <a:spcAft>
                          <a:spcPts val="0"/>
                        </a:spcAft>
                        <a:buNone/>
                      </a:pPr>
                      <a:endParaRPr lang="en-US" sz="1100" b="0" i="0" u="none" strike="noStrike" noProof="0">
                        <a:solidFill>
                          <a:srgbClr val="000000"/>
                        </a:solidFill>
                        <a:latin typeface="Georgia"/>
                      </a:endParaRPr>
                    </a:p>
                    <a:p>
                      <a:pPr lvl="0" algn="l">
                        <a:lnSpc>
                          <a:spcPct val="100000"/>
                        </a:lnSpc>
                        <a:spcBef>
                          <a:spcPts val="0"/>
                        </a:spcBef>
                        <a:spcAft>
                          <a:spcPts val="0"/>
                        </a:spcAft>
                        <a:buNone/>
                      </a:pPr>
                      <a:endParaRPr lang="en-US">
                        <a:solidFill>
                          <a:schemeClr val="accent1"/>
                        </a:solidFill>
                        <a:latin typeface="Georgia"/>
                      </a:endParaRPr>
                    </a:p>
                    <a:p>
                      <a:pPr lvl="0" algn="l">
                        <a:lnSpc>
                          <a:spcPct val="100000"/>
                        </a:lnSpc>
                        <a:spcBef>
                          <a:spcPts val="0"/>
                        </a:spcBef>
                        <a:spcAft>
                          <a:spcPts val="0"/>
                        </a:spcAft>
                        <a:buNone/>
                      </a:pPr>
                      <a:br>
                        <a:rPr lang="en-US"/>
                      </a:br>
                      <a:endParaRPr lang="en-US" sz="1100" b="0" i="0" u="none" strike="noStrike" noProof="0">
                        <a:solidFill>
                          <a:srgbClr val="000000"/>
                        </a:solidFill>
                        <a:effectLst/>
                        <a:highlight>
                          <a:srgbClr val="FFFFFF"/>
                        </a:highlight>
                        <a:latin typeface="Georgia"/>
                      </a:endParaRPr>
                    </a:p>
                    <a:p>
                      <a:pPr fontAlgn="t"/>
                      <a:br>
                        <a:rPr lang="en-US">
                          <a:effectLst/>
                          <a:highlight>
                            <a:srgbClr val="FFFFFF"/>
                          </a:highlight>
                        </a:rPr>
                      </a:br>
                      <a:endParaRPr lang="en-US">
                        <a:solidFill>
                          <a:schemeClr val="accent1"/>
                        </a:solidFill>
                        <a:effectLst/>
                        <a:highlight>
                          <a:srgbClr val="FFFFFF"/>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FFFFFF"/>
                    </a:solidFill>
                  </a:tcPr>
                </a:tc>
                <a:tc>
                  <a:txBody>
                    <a:bodyPr/>
                    <a:lstStyle/>
                    <a:p>
                      <a:pPr lvl="0" algn="l">
                        <a:lnSpc>
                          <a:spcPct val="100000"/>
                        </a:lnSpc>
                        <a:spcBef>
                          <a:spcPts val="0"/>
                        </a:spcBef>
                        <a:spcAft>
                          <a:spcPts val="0"/>
                        </a:spcAft>
                        <a:buNone/>
                      </a:pPr>
                      <a:r>
                        <a:rPr lang="en-US" sz="1400" b="1" i="0" u="none" strike="noStrike" noProof="0">
                          <a:solidFill>
                            <a:schemeClr val="accent1"/>
                          </a:solidFill>
                          <a:effectLst/>
                          <a:highlight>
                            <a:srgbClr val="FFFFFF"/>
                          </a:highlight>
                          <a:latin typeface="Georgia"/>
                        </a:rPr>
                        <a:t>1.W.3 Usage and Mechanics</a:t>
                      </a:r>
                      <a:endParaRPr lang="en-US" sz="1400" b="0" i="0" u="none" strike="noStrike" noProof="0">
                        <a:solidFill>
                          <a:schemeClr val="accent1"/>
                        </a:solidFill>
                        <a:effectLst/>
                        <a:highlight>
                          <a:srgbClr val="FFFFFF"/>
                        </a:highlight>
                        <a:latin typeface="Georgia"/>
                      </a:endParaRPr>
                    </a:p>
                    <a:p>
                      <a:pPr marL="228600" lvl="0" indent="-228600" algn="l">
                        <a:lnSpc>
                          <a:spcPct val="100000"/>
                        </a:lnSpc>
                        <a:spcBef>
                          <a:spcPts val="0"/>
                        </a:spcBef>
                        <a:spcAft>
                          <a:spcPts val="0"/>
                        </a:spcAft>
                        <a:buFont typeface="+mj-lt"/>
                        <a:buAutoNum type="alphaUcPeriod"/>
                      </a:pPr>
                      <a:r>
                        <a:rPr lang="en-US" sz="1200">
                          <a:highlight>
                            <a:srgbClr val="FFFFFF"/>
                          </a:highlight>
                          <a:latin typeface="+mj-lt"/>
                        </a:rPr>
                        <a:t>With guidance and support from adults, edit writing for conventions (e.g., spelling, capitalization, usage, punctuation).  (See Language Usage for grade level expectations.)</a:t>
                      </a:r>
                      <a:endParaRPr lang="en-US">
                        <a:solidFill>
                          <a:schemeClr val="accent1"/>
                        </a:solidFill>
                        <a:latin typeface="Georgia"/>
                      </a:endParaRPr>
                    </a:p>
                    <a:p>
                      <a:pPr lvl="0" indent="0" algn="l">
                        <a:lnSpc>
                          <a:spcPct val="100000"/>
                        </a:lnSpc>
                        <a:spcBef>
                          <a:spcPts val="0"/>
                        </a:spcBef>
                        <a:spcAft>
                          <a:spcPts val="0"/>
                        </a:spcAft>
                        <a:buClr>
                          <a:srgbClr val="003C71"/>
                        </a:buClr>
                        <a:buNone/>
                      </a:pPr>
                      <a:endParaRPr lang="en-US">
                        <a:solidFill>
                          <a:schemeClr val="accent1"/>
                        </a:solidFill>
                        <a:latin typeface="Georgia"/>
                      </a:endParaRPr>
                    </a:p>
                    <a:p>
                      <a:pPr lvl="0" algn="l">
                        <a:lnSpc>
                          <a:spcPct val="100000"/>
                        </a:lnSpc>
                        <a:spcBef>
                          <a:spcPts val="0"/>
                        </a:spcBef>
                        <a:spcAft>
                          <a:spcPts val="0"/>
                        </a:spcAft>
                        <a:buClr>
                          <a:srgbClr val="003C71"/>
                        </a:buClr>
                        <a:buAutoNum type="alphaUcPeriod"/>
                      </a:pPr>
                      <a:endParaRPr lang="en-US">
                        <a:solidFill>
                          <a:schemeClr val="accent1"/>
                        </a:solidFill>
                        <a:latin typeface="Georgia"/>
                      </a:endParaRPr>
                    </a:p>
                    <a:p>
                      <a:pPr lvl="0" algn="l">
                        <a:lnSpc>
                          <a:spcPct val="100000"/>
                        </a:lnSpc>
                        <a:spcBef>
                          <a:spcPts val="0"/>
                        </a:spcBef>
                        <a:spcAft>
                          <a:spcPts val="0"/>
                        </a:spcAft>
                        <a:buClr>
                          <a:srgbClr val="003C71"/>
                        </a:buClr>
                        <a:buAutoNum type="alphaUcPeriod"/>
                      </a:pPr>
                      <a:endParaRPr lang="en-US">
                        <a:solidFill>
                          <a:schemeClr val="accent1"/>
                        </a:solidFill>
                        <a:latin typeface="Georgia"/>
                      </a:endParaRPr>
                    </a:p>
                    <a:p>
                      <a:pPr lvl="0" indent="0" algn="l">
                        <a:lnSpc>
                          <a:spcPct val="100000"/>
                        </a:lnSpc>
                        <a:spcBef>
                          <a:spcPts val="0"/>
                        </a:spcBef>
                        <a:spcAft>
                          <a:spcPts val="0"/>
                        </a:spcAft>
                        <a:buClr>
                          <a:srgbClr val="003C71"/>
                        </a:buClr>
                        <a:buNone/>
                      </a:pPr>
                      <a:endParaRPr lang="en-US">
                        <a:solidFill>
                          <a:schemeClr val="accent1"/>
                        </a:solidFill>
                        <a:latin typeface="Georgia"/>
                      </a:endParaRPr>
                    </a:p>
                    <a:p>
                      <a:pPr lvl="0" algn="l">
                        <a:lnSpc>
                          <a:spcPct val="100000"/>
                        </a:lnSpc>
                        <a:spcBef>
                          <a:spcPts val="0"/>
                        </a:spcBef>
                        <a:spcAft>
                          <a:spcPts val="0"/>
                        </a:spcAft>
                        <a:buClr>
                          <a:srgbClr val="003C71"/>
                        </a:buClr>
                        <a:buAutoNum type="alphaUcPeriod"/>
                      </a:pPr>
                      <a:endParaRPr lang="en-US">
                        <a:solidFill>
                          <a:schemeClr val="accent1"/>
                        </a:solidFill>
                        <a:latin typeface="Georgia"/>
                      </a:endParaRPr>
                    </a:p>
                    <a:p>
                      <a:pPr lvl="0" algn="l">
                        <a:lnSpc>
                          <a:spcPct val="100000"/>
                        </a:lnSpc>
                        <a:spcBef>
                          <a:spcPts val="0"/>
                        </a:spcBef>
                        <a:spcAft>
                          <a:spcPts val="0"/>
                        </a:spcAft>
                        <a:buClr>
                          <a:srgbClr val="003C71"/>
                        </a:buClr>
                        <a:buAutoNum type="alphaUcPeriod"/>
                      </a:pPr>
                      <a:endParaRPr lang="en-US">
                        <a:solidFill>
                          <a:schemeClr val="accent1"/>
                        </a:solidFill>
                        <a:latin typeface="Georgia"/>
                      </a:endParaRPr>
                    </a:p>
                    <a:p>
                      <a:pPr marL="285750" lvl="0" indent="-285750" algn="l">
                        <a:lnSpc>
                          <a:spcPct val="100000"/>
                        </a:lnSpc>
                        <a:spcBef>
                          <a:spcPts val="0"/>
                        </a:spcBef>
                        <a:spcAft>
                          <a:spcPts val="0"/>
                        </a:spcAft>
                        <a:buClr>
                          <a:srgbClr val="003C71"/>
                        </a:buClr>
                        <a:buAutoNum type="alphaUcPeriod"/>
                      </a:pPr>
                      <a:endParaRPr lang="en-US">
                        <a:solidFill>
                          <a:schemeClr val="accent1"/>
                        </a:solidFill>
                        <a:latin typeface="Georgia"/>
                      </a:endParaRPr>
                    </a:p>
                    <a:p>
                      <a:pPr lvl="0" indent="0">
                        <a:spcBef>
                          <a:spcPts val="0"/>
                        </a:spcBef>
                        <a:spcAft>
                          <a:spcPts val="0"/>
                        </a:spcAft>
                        <a:buClr>
                          <a:srgbClr val="003C71"/>
                        </a:buClr>
                        <a:buNone/>
                      </a:pPr>
                      <a:endParaRPr lang="en-US">
                        <a:solidFill>
                          <a:schemeClr val="accent1"/>
                        </a:solidFill>
                        <a:latin typeface="Georgia"/>
                      </a:endParaRPr>
                    </a:p>
                    <a:p>
                      <a:pPr marL="52070" indent="-287020" rtl="0" fontAlgn="t">
                        <a:spcBef>
                          <a:spcPts val="0"/>
                        </a:spcBef>
                        <a:spcAft>
                          <a:spcPts val="0"/>
                        </a:spcAft>
                      </a:pPr>
                      <a:br>
                        <a:rPr lang="en-US">
                          <a:solidFill>
                            <a:srgbClr val="003C71"/>
                          </a:solidFill>
                          <a:effectLst/>
                          <a:highlight>
                            <a:srgbClr val="FFFFFF"/>
                          </a:highlight>
                          <a:latin typeface="Georgia"/>
                        </a:rPr>
                      </a:br>
                      <a:r>
                        <a:rPr lang="en-US" sz="1400" b="1">
                          <a:solidFill>
                            <a:schemeClr val="accent1"/>
                          </a:solidFill>
                          <a:effectLst/>
                          <a:highlight>
                            <a:srgbClr val="FFFFFF"/>
                          </a:highlight>
                          <a:latin typeface="Georgia"/>
                        </a:rPr>
                        <a:t> </a:t>
                      </a:r>
                      <a:endParaRPr lang="en-US">
                        <a:solidFill>
                          <a:schemeClr val="accent1"/>
                        </a:solidFill>
                        <a:effectLst/>
                        <a:highlight>
                          <a:srgbClr val="FFFFFF"/>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814399256"/>
                  </a:ext>
                </a:extLst>
              </a:tr>
            </a:tbl>
          </a:graphicData>
        </a:graphic>
      </p:graphicFrame>
      <p:sp>
        <p:nvSpPr>
          <p:cNvPr id="11" name="TextBox 10">
            <a:extLst>
              <a:ext uri="{FF2B5EF4-FFF2-40B4-BE49-F238E27FC236}">
                <a16:creationId xmlns:a16="http://schemas.microsoft.com/office/drawing/2014/main" id="{A0670C76-E038-85D8-56F5-1AC265E63170}"/>
              </a:ext>
            </a:extLst>
          </p:cNvPr>
          <p:cNvSpPr txBox="1"/>
          <p:nvPr/>
        </p:nvSpPr>
        <p:spPr>
          <a:xfrm>
            <a:off x="351181" y="4039704"/>
            <a:ext cx="11446479" cy="2308324"/>
          </a:xfrm>
          <a:prstGeom prst="rect">
            <a:avLst/>
          </a:prstGeom>
          <a:solidFill>
            <a:schemeClr val="tx2"/>
          </a:solidFill>
          <a:ln>
            <a:solidFill>
              <a:srgbClr val="4472C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u="sng">
                <a:solidFill>
                  <a:schemeClr val="bg1"/>
                </a:solidFill>
                <a:latin typeface="+mj-lt"/>
                <a:ea typeface="+mn-lt"/>
                <a:cs typeface="+mn-lt"/>
              </a:rPr>
              <a:t>Revisions</a:t>
            </a:r>
            <a:r>
              <a:rPr lang="en-US" b="1">
                <a:solidFill>
                  <a:schemeClr val="bg1"/>
                </a:solidFill>
                <a:latin typeface="+mj-lt"/>
                <a:ea typeface="+mn-lt"/>
                <a:cs typeface="+mn-lt"/>
              </a:rPr>
              <a:t>:</a:t>
            </a:r>
            <a:endParaRPr lang="en-US">
              <a:solidFill>
                <a:schemeClr val="bg1"/>
              </a:solidFill>
              <a:latin typeface="+mj-lt"/>
              <a:ea typeface="+mn-lt"/>
              <a:cs typeface="+mn-lt"/>
            </a:endParaRPr>
          </a:p>
          <a:p>
            <a:pPr marL="285750" indent="-285750">
              <a:buFont typeface="Arial" panose="020B0604020202020204" pitchFamily="34" charset="0"/>
              <a:buChar char="•"/>
            </a:pPr>
            <a:r>
              <a:rPr lang="en-US">
                <a:solidFill>
                  <a:schemeClr val="bg1"/>
                </a:solidFill>
                <a:latin typeface="+mj-lt"/>
              </a:rPr>
              <a:t>1.W.3- Focuses on students’ editing skills. </a:t>
            </a:r>
          </a:p>
          <a:p>
            <a:endParaRPr lang="en-US">
              <a:solidFill>
                <a:schemeClr val="bg1"/>
              </a:solidFill>
              <a:latin typeface="+mj-lt"/>
            </a:endParaRPr>
          </a:p>
          <a:p>
            <a:pPr marL="285750" indent="-285750">
              <a:buFont typeface="Arial" panose="020B0604020202020204" pitchFamily="34" charset="0"/>
              <a:buChar char="•"/>
            </a:pPr>
            <a:r>
              <a:rPr lang="en-US">
                <a:solidFill>
                  <a:schemeClr val="bg1"/>
                </a:solidFill>
                <a:latin typeface="+mj-lt"/>
              </a:rPr>
              <a:t>1.W.3 A- Combines skills addressed in 1.13 a/b/c in the 2017 Standards.</a:t>
            </a:r>
          </a:p>
          <a:p>
            <a:pPr marL="285750" indent="-285750">
              <a:buFont typeface="Arial" panose="020B0604020202020204" pitchFamily="34" charset="0"/>
              <a:buChar char="•"/>
            </a:pPr>
            <a:endParaRPr lang="en-US">
              <a:solidFill>
                <a:schemeClr val="bg1"/>
              </a:solidFill>
              <a:latin typeface="+mj-lt"/>
            </a:endParaRPr>
          </a:p>
          <a:p>
            <a:pPr marL="285750" indent="-285750">
              <a:buFont typeface="Arial" panose="020B0604020202020204" pitchFamily="34" charset="0"/>
              <a:buChar char="•"/>
            </a:pPr>
            <a:endParaRPr lang="en-US">
              <a:solidFill>
                <a:schemeClr val="bg1"/>
              </a:solidFill>
              <a:latin typeface="+mj-lt"/>
            </a:endParaRPr>
          </a:p>
          <a:p>
            <a:endParaRPr lang="en-US">
              <a:solidFill>
                <a:schemeClr val="bg1"/>
              </a:solidFill>
              <a:latin typeface="+mj-lt"/>
            </a:endParaRPr>
          </a:p>
          <a:p>
            <a:pPr>
              <a:buFont typeface="Arial,Sans-Serif"/>
              <a:buChar char="•"/>
            </a:pPr>
            <a:endParaRPr lang="en-US">
              <a:solidFill>
                <a:schemeClr val="bg1"/>
              </a:solidFill>
              <a:latin typeface="+mj-lt"/>
            </a:endParaRPr>
          </a:p>
        </p:txBody>
      </p:sp>
      <p:pic>
        <p:nvPicPr>
          <p:cNvPr id="5" name="Audio 4">
            <a:extLst>
              <a:ext uri="{FF2B5EF4-FFF2-40B4-BE49-F238E27FC236}">
                <a16:creationId xmlns:a16="http://schemas.microsoft.com/office/drawing/2014/main" id="{37FAD4AA-4CBA-A553-DACE-0B45AA12D11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000083536"/>
      </p:ext>
    </p:extLst>
  </p:cSld>
  <p:clrMapOvr>
    <a:masterClrMapping/>
  </p:clrMapOvr>
  <mc:AlternateContent xmlns:mc="http://schemas.openxmlformats.org/markup-compatibility/2006" xmlns:p14="http://schemas.microsoft.com/office/powerpoint/2010/main">
    <mc:Choice Requires="p14">
      <p:transition spd="slow" p14:dur="2000" advTm="17872"/>
    </mc:Choice>
    <mc:Fallback xmlns="">
      <p:transition spd="slow" advTm="178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D5A96-047A-342E-09EE-C077F6271E57}"/>
              </a:ext>
            </a:extLst>
          </p:cNvPr>
          <p:cNvSpPr>
            <a:spLocks noGrp="1"/>
          </p:cNvSpPr>
          <p:nvPr>
            <p:ph type="title"/>
          </p:nvPr>
        </p:nvSpPr>
        <p:spPr/>
        <p:txBody>
          <a:bodyPr/>
          <a:lstStyle/>
          <a:p>
            <a:r>
              <a:rPr lang="en-US"/>
              <a:t>Language Usage </a:t>
            </a:r>
          </a:p>
        </p:txBody>
      </p:sp>
      <p:sp>
        <p:nvSpPr>
          <p:cNvPr id="4" name="Slide Number Placeholder 3">
            <a:extLst>
              <a:ext uri="{FF2B5EF4-FFF2-40B4-BE49-F238E27FC236}">
                <a16:creationId xmlns:a16="http://schemas.microsoft.com/office/drawing/2014/main" id="{658943E4-7A5C-C33C-5A80-970143976D15}"/>
              </a:ext>
            </a:extLst>
          </p:cNvPr>
          <p:cNvSpPr>
            <a:spLocks noGrp="1"/>
          </p:cNvSpPr>
          <p:nvPr>
            <p:ph type="sldNum" sz="quarter" idx="12"/>
          </p:nvPr>
        </p:nvSpPr>
        <p:spPr/>
        <p:txBody>
          <a:bodyPr/>
          <a:lstStyle/>
          <a:p>
            <a:fld id="{B2102BAA-C61A-4A39-BDF1-4340D572B82C}" type="slidenum">
              <a:rPr lang="en-US" smtClean="0"/>
              <a:t>33</a:t>
            </a:fld>
            <a:endParaRPr lang="en-US"/>
          </a:p>
        </p:txBody>
      </p:sp>
      <p:pic>
        <p:nvPicPr>
          <p:cNvPr id="6" name="Audio 5">
            <a:extLst>
              <a:ext uri="{FF2B5EF4-FFF2-40B4-BE49-F238E27FC236}">
                <a16:creationId xmlns:a16="http://schemas.microsoft.com/office/drawing/2014/main" id="{E0FA85AC-1519-E6DE-17D9-6053DDE3EA4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4011433069"/>
      </p:ext>
    </p:extLst>
  </p:cSld>
  <p:clrMapOvr>
    <a:masterClrMapping/>
  </p:clrMapOvr>
  <mc:AlternateContent xmlns:mc="http://schemas.openxmlformats.org/markup-compatibility/2006" xmlns:p14="http://schemas.microsoft.com/office/powerpoint/2010/main">
    <mc:Choice Requires="p14">
      <p:transition spd="slow" p14:dur="2000" advTm="21632"/>
    </mc:Choice>
    <mc:Fallback xmlns="">
      <p:transition spd="slow" advTm="216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C1D20A-DD95-B136-7A0B-2D955011D416}"/>
              </a:ext>
            </a:extLst>
          </p:cNvPr>
          <p:cNvSpPr>
            <a:spLocks noGrp="1"/>
          </p:cNvSpPr>
          <p:nvPr>
            <p:ph type="sldNum" sz="quarter" idx="12"/>
          </p:nvPr>
        </p:nvSpPr>
        <p:spPr/>
        <p:txBody>
          <a:bodyPr/>
          <a:lstStyle/>
          <a:p>
            <a:fld id="{B2102BAA-C61A-4A39-BDF1-4340D572B82C}" type="slidenum">
              <a:rPr lang="en-US" smtClean="0"/>
              <a:t>34</a:t>
            </a:fld>
            <a:endParaRPr lang="en-US"/>
          </a:p>
        </p:txBody>
      </p:sp>
      <p:graphicFrame>
        <p:nvGraphicFramePr>
          <p:cNvPr id="10" name="Table 9">
            <a:extLst>
              <a:ext uri="{FF2B5EF4-FFF2-40B4-BE49-F238E27FC236}">
                <a16:creationId xmlns:a16="http://schemas.microsoft.com/office/drawing/2014/main" id="{BDFF1672-FEF2-00AD-7154-75D43FF1341E}"/>
              </a:ext>
            </a:extLst>
          </p:cNvPr>
          <p:cNvGraphicFramePr>
            <a:graphicFrameLocks noGrp="1"/>
          </p:cNvGraphicFramePr>
          <p:nvPr>
            <p:extLst>
              <p:ext uri="{D42A27DB-BD31-4B8C-83A1-F6EECF244321}">
                <p14:modId xmlns:p14="http://schemas.microsoft.com/office/powerpoint/2010/main" val="2554418138"/>
              </p:ext>
            </p:extLst>
          </p:nvPr>
        </p:nvGraphicFramePr>
        <p:xfrm>
          <a:off x="353391" y="265043"/>
          <a:ext cx="11452080" cy="6187440"/>
        </p:xfrm>
        <a:graphic>
          <a:graphicData uri="http://schemas.openxmlformats.org/drawingml/2006/table">
            <a:tbl>
              <a:tblPr bandRow="1">
                <a:tableStyleId>{5C22544A-7EE6-4342-B048-85BDC9FD1C3A}</a:tableStyleId>
              </a:tblPr>
              <a:tblGrid>
                <a:gridCol w="5726040">
                  <a:extLst>
                    <a:ext uri="{9D8B030D-6E8A-4147-A177-3AD203B41FA5}">
                      <a16:colId xmlns:a16="http://schemas.microsoft.com/office/drawing/2014/main" val="160029111"/>
                    </a:ext>
                  </a:extLst>
                </a:gridCol>
                <a:gridCol w="5726040">
                  <a:extLst>
                    <a:ext uri="{9D8B030D-6E8A-4147-A177-3AD203B41FA5}">
                      <a16:colId xmlns:a16="http://schemas.microsoft.com/office/drawing/2014/main" val="1856314664"/>
                    </a:ext>
                  </a:extLst>
                </a:gridCol>
              </a:tblGrid>
              <a:tr h="361950">
                <a:tc>
                  <a:txBody>
                    <a:bodyPr/>
                    <a:lstStyle/>
                    <a:p>
                      <a:pPr algn="ctr" rtl="0" fontAlgn="t">
                        <a:spcBef>
                          <a:spcPts val="0"/>
                        </a:spcBef>
                        <a:spcAft>
                          <a:spcPts val="0"/>
                        </a:spcAft>
                      </a:pPr>
                      <a:r>
                        <a:rPr lang="en-US" sz="2000" b="1">
                          <a:effectLst/>
                          <a:highlight>
                            <a:srgbClr val="D8D8D8"/>
                          </a:highlight>
                          <a:latin typeface="Georgia"/>
                        </a:rPr>
                        <a:t>2017 SOL</a:t>
                      </a:r>
                      <a:endParaRPr lang="en-US">
                        <a:effectLst/>
                        <a:highlight>
                          <a:srgbClr val="D8D8D8"/>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tc>
                  <a:txBody>
                    <a:bodyPr/>
                    <a:lstStyle/>
                    <a:p>
                      <a:pPr algn="ctr" rtl="0" fontAlgn="t">
                        <a:spcBef>
                          <a:spcPts val="0"/>
                        </a:spcBef>
                        <a:spcAft>
                          <a:spcPts val="0"/>
                        </a:spcAft>
                      </a:pPr>
                      <a:r>
                        <a:rPr lang="en-US" sz="2000" b="1">
                          <a:effectLst/>
                          <a:highlight>
                            <a:srgbClr val="D8D8D8"/>
                          </a:highlight>
                          <a:latin typeface="Georgia"/>
                        </a:rPr>
                        <a:t>2024 SOL</a:t>
                      </a:r>
                      <a:endParaRPr lang="en-US">
                        <a:effectLst/>
                        <a:highlight>
                          <a:srgbClr val="D8D8D8"/>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extLst>
                  <a:ext uri="{0D108BD9-81ED-4DB2-BD59-A6C34878D82A}">
                    <a16:rowId xmlns:a16="http://schemas.microsoft.com/office/drawing/2014/main" val="767866329"/>
                  </a:ext>
                </a:extLst>
              </a:tr>
              <a:tr h="2686050">
                <a:tc>
                  <a:txBody>
                    <a:bodyPr/>
                    <a:lstStyle/>
                    <a:p>
                      <a:pPr lvl="0" algn="l">
                        <a:lnSpc>
                          <a:spcPct val="100000"/>
                        </a:lnSpc>
                        <a:spcBef>
                          <a:spcPts val="0"/>
                        </a:spcBef>
                        <a:spcAft>
                          <a:spcPts val="0"/>
                        </a:spcAft>
                        <a:buNone/>
                      </a:pPr>
                      <a:r>
                        <a:rPr lang="en-US" sz="1400" b="1">
                          <a:latin typeface="+mj-lt"/>
                        </a:rPr>
                        <a:t>1.1 The student will develop oral communication skills</a:t>
                      </a:r>
                    </a:p>
                    <a:p>
                      <a:pPr lvl="0" algn="l">
                        <a:lnSpc>
                          <a:spcPct val="100000"/>
                        </a:lnSpc>
                        <a:spcBef>
                          <a:spcPts val="0"/>
                        </a:spcBef>
                        <a:spcAft>
                          <a:spcPts val="0"/>
                        </a:spcAft>
                        <a:buNone/>
                      </a:pPr>
                      <a:r>
                        <a:rPr lang="en-US" sz="1200" b="0">
                          <a:latin typeface="+mj-lt"/>
                        </a:rPr>
                        <a:t>h) Restate and follow simple two-step oral directions</a:t>
                      </a:r>
                    </a:p>
                    <a:p>
                      <a:pPr lvl="0" algn="l">
                        <a:lnSpc>
                          <a:spcPct val="100000"/>
                        </a:lnSpc>
                        <a:spcBef>
                          <a:spcPts val="0"/>
                        </a:spcBef>
                        <a:spcAft>
                          <a:spcPts val="0"/>
                        </a:spcAft>
                        <a:buNone/>
                      </a:pPr>
                      <a:r>
                        <a:rPr lang="en-US" sz="1200" b="0">
                          <a:latin typeface="+mj-lt"/>
                        </a:rPr>
                        <a:t>j) Express ideas orally in complete sentences</a:t>
                      </a:r>
                    </a:p>
                    <a:p>
                      <a:pPr lvl="0" algn="l">
                        <a:lnSpc>
                          <a:spcPct val="100000"/>
                        </a:lnSpc>
                        <a:spcBef>
                          <a:spcPts val="0"/>
                        </a:spcBef>
                        <a:spcAft>
                          <a:spcPts val="0"/>
                        </a:spcAft>
                        <a:buNone/>
                      </a:pPr>
                      <a:endParaRPr lang="en-US" sz="1400" b="1">
                        <a:latin typeface="+mj-lt"/>
                      </a:endParaRPr>
                    </a:p>
                    <a:p>
                      <a:pPr lvl="0" algn="l">
                        <a:lnSpc>
                          <a:spcPct val="100000"/>
                        </a:lnSpc>
                        <a:spcBef>
                          <a:spcPts val="0"/>
                        </a:spcBef>
                        <a:spcAft>
                          <a:spcPts val="0"/>
                        </a:spcAft>
                        <a:buNone/>
                      </a:pPr>
                      <a:r>
                        <a:rPr lang="en-US" sz="1400" b="1">
                          <a:latin typeface="+mj-lt"/>
                        </a:rPr>
                        <a:t>1.7 The student will expand vocabulary and use of word meanings. </a:t>
                      </a:r>
                    </a:p>
                    <a:p>
                      <a:pPr lvl="0" algn="l">
                        <a:lnSpc>
                          <a:spcPct val="100000"/>
                        </a:lnSpc>
                        <a:spcBef>
                          <a:spcPts val="0"/>
                        </a:spcBef>
                        <a:spcAft>
                          <a:spcPts val="0"/>
                        </a:spcAft>
                        <a:buNone/>
                      </a:pPr>
                      <a:r>
                        <a:rPr lang="en-US" sz="1200">
                          <a:latin typeface="+mj-lt"/>
                        </a:rPr>
                        <a:t>f) Use singular and plural nouns. </a:t>
                      </a:r>
                    </a:p>
                    <a:p>
                      <a:pPr lvl="0" algn="l">
                        <a:lnSpc>
                          <a:spcPct val="100000"/>
                        </a:lnSpc>
                        <a:spcBef>
                          <a:spcPts val="0"/>
                        </a:spcBef>
                        <a:spcAft>
                          <a:spcPts val="0"/>
                        </a:spcAft>
                        <a:buNone/>
                      </a:pPr>
                      <a:r>
                        <a:rPr lang="en-US" sz="1200">
                          <a:latin typeface="+mj-lt"/>
                        </a:rPr>
                        <a:t>g) Use adjectives to describe nouns. </a:t>
                      </a:r>
                    </a:p>
                    <a:p>
                      <a:pPr lvl="0" algn="l">
                        <a:lnSpc>
                          <a:spcPct val="100000"/>
                        </a:lnSpc>
                        <a:spcBef>
                          <a:spcPts val="0"/>
                        </a:spcBef>
                        <a:spcAft>
                          <a:spcPts val="0"/>
                        </a:spcAft>
                        <a:buNone/>
                      </a:pPr>
                      <a:r>
                        <a:rPr lang="en-US" sz="1200">
                          <a:latin typeface="+mj-lt"/>
                        </a:rPr>
                        <a:t>h) Use verbs to identify actions. </a:t>
                      </a:r>
                    </a:p>
                    <a:p>
                      <a:pPr marL="228600" lvl="0" indent="-228600" algn="l">
                        <a:lnSpc>
                          <a:spcPct val="100000"/>
                        </a:lnSpc>
                        <a:spcBef>
                          <a:spcPts val="0"/>
                        </a:spcBef>
                        <a:spcAft>
                          <a:spcPts val="0"/>
                        </a:spcAft>
                        <a:buAutoNum type="alphaLcParenR"/>
                      </a:pPr>
                      <a:endParaRPr lang="en-US" sz="1200">
                        <a:latin typeface="+mj-lt"/>
                      </a:endParaRPr>
                    </a:p>
                    <a:p>
                      <a:pPr marL="0" lvl="0" indent="0" algn="l">
                        <a:lnSpc>
                          <a:spcPct val="100000"/>
                        </a:lnSpc>
                        <a:spcBef>
                          <a:spcPts val="0"/>
                        </a:spcBef>
                        <a:spcAft>
                          <a:spcPts val="0"/>
                        </a:spcAft>
                        <a:buFontTx/>
                        <a:buNone/>
                      </a:pPr>
                      <a:r>
                        <a:rPr lang="en-US" sz="1400" b="1">
                          <a:latin typeface="+mj-lt"/>
                        </a:rPr>
                        <a:t>1.13 The student will edit writing for capitalization, punctuation, and spelling. </a:t>
                      </a:r>
                    </a:p>
                    <a:p>
                      <a:pPr marL="228600" lvl="0" indent="-228600" algn="l">
                        <a:lnSpc>
                          <a:spcPct val="100000"/>
                        </a:lnSpc>
                        <a:spcBef>
                          <a:spcPts val="0"/>
                        </a:spcBef>
                        <a:spcAft>
                          <a:spcPts val="0"/>
                        </a:spcAft>
                        <a:buFontTx/>
                        <a:buAutoNum type="alphaLcParenR"/>
                      </a:pPr>
                      <a:r>
                        <a:rPr lang="en-US" sz="1200">
                          <a:latin typeface="+mj-lt"/>
                        </a:rPr>
                        <a:t>Use complete sentences. </a:t>
                      </a:r>
                    </a:p>
                    <a:p>
                      <a:pPr marL="228600" lvl="0" indent="-228600" algn="l">
                        <a:lnSpc>
                          <a:spcPct val="100000"/>
                        </a:lnSpc>
                        <a:spcBef>
                          <a:spcPts val="0"/>
                        </a:spcBef>
                        <a:spcAft>
                          <a:spcPts val="0"/>
                        </a:spcAft>
                        <a:buFontTx/>
                        <a:buAutoNum type="alphaLcParenR"/>
                      </a:pPr>
                      <a:r>
                        <a:rPr lang="en-US" sz="1200">
                          <a:latin typeface="+mj-lt"/>
                        </a:rPr>
                        <a:t>Begin each sentence with a capital letter and use ending punctuation.</a:t>
                      </a:r>
                    </a:p>
                    <a:p>
                      <a:pPr marL="0" lvl="0" indent="0" algn="l">
                        <a:lnSpc>
                          <a:spcPct val="100000"/>
                        </a:lnSpc>
                        <a:spcBef>
                          <a:spcPts val="0"/>
                        </a:spcBef>
                        <a:spcAft>
                          <a:spcPts val="0"/>
                        </a:spcAft>
                        <a:buFontTx/>
                        <a:buNone/>
                      </a:pPr>
                      <a:r>
                        <a:rPr lang="en-US" sz="1400" b="1" i="0" u="none" strike="noStrike" noProof="0">
                          <a:solidFill>
                            <a:srgbClr val="000000"/>
                          </a:solidFill>
                          <a:latin typeface="+mj-lt"/>
                        </a:rPr>
                        <a:t> </a:t>
                      </a:r>
                    </a:p>
                    <a:p>
                      <a:pPr marL="0" lvl="0" indent="0" algn="l">
                        <a:lnSpc>
                          <a:spcPct val="100000"/>
                        </a:lnSpc>
                        <a:spcBef>
                          <a:spcPts val="0"/>
                        </a:spcBef>
                        <a:spcAft>
                          <a:spcPts val="0"/>
                        </a:spcAft>
                        <a:buFontTx/>
                        <a:buNone/>
                      </a:pPr>
                      <a:r>
                        <a:rPr lang="en-US" sz="1400" b="1" i="0" u="none" strike="noStrike" noProof="0">
                          <a:solidFill>
                            <a:schemeClr val="tx1"/>
                          </a:solidFill>
                          <a:latin typeface="+mj-lt"/>
                        </a:rPr>
                        <a:t>2.11 The student will edit writing for capitalization, punctuation, spelling and Standard English</a:t>
                      </a:r>
                    </a:p>
                    <a:p>
                      <a:pPr marL="0" lvl="0" indent="0" algn="l">
                        <a:lnSpc>
                          <a:spcPct val="100000"/>
                        </a:lnSpc>
                        <a:spcBef>
                          <a:spcPts val="0"/>
                        </a:spcBef>
                        <a:spcAft>
                          <a:spcPts val="0"/>
                        </a:spcAft>
                        <a:buFontTx/>
                        <a:buNone/>
                      </a:pPr>
                      <a:r>
                        <a:rPr lang="en-US" sz="1200" b="0" i="0" u="none" strike="noStrike" noProof="0">
                          <a:solidFill>
                            <a:schemeClr val="tx1"/>
                          </a:solidFill>
                          <a:latin typeface="+mj-lt"/>
                        </a:rPr>
                        <a:t>d) Use singular and plural nouns and pronouns.</a:t>
                      </a:r>
                    </a:p>
                    <a:p>
                      <a:pPr marL="0" lvl="0" indent="0" algn="l">
                        <a:lnSpc>
                          <a:spcPct val="100000"/>
                        </a:lnSpc>
                        <a:spcBef>
                          <a:spcPts val="0"/>
                        </a:spcBef>
                        <a:spcAft>
                          <a:spcPts val="0"/>
                        </a:spcAft>
                        <a:buFontTx/>
                        <a:buNone/>
                      </a:pPr>
                      <a:r>
                        <a:rPr lang="en-US" sz="1200" b="0" i="0" u="none" strike="noStrike" noProof="0">
                          <a:solidFill>
                            <a:schemeClr val="tx1"/>
                          </a:solidFill>
                          <a:latin typeface="+mj-lt"/>
                        </a:rPr>
                        <a:t>e) Use apostrophes in contractions and possessives.</a:t>
                      </a:r>
                    </a:p>
                    <a:p>
                      <a:pPr marL="0" lvl="0" indent="0" algn="l">
                        <a:lnSpc>
                          <a:spcPct val="100000"/>
                        </a:lnSpc>
                        <a:spcBef>
                          <a:spcPts val="0"/>
                        </a:spcBef>
                        <a:spcAft>
                          <a:spcPts val="0"/>
                        </a:spcAft>
                        <a:buFontTx/>
                        <a:buNone/>
                      </a:pPr>
                      <a:r>
                        <a:rPr lang="en-US" sz="1200" b="0" i="0" u="none" strike="noStrike" noProof="0">
                          <a:solidFill>
                            <a:schemeClr val="tx1"/>
                          </a:solidFill>
                          <a:latin typeface="+mj-lt"/>
                        </a:rPr>
                        <a:t>f) Use contractions and singular possessives.</a:t>
                      </a:r>
                      <a:br>
                        <a:rPr lang="en-US" sz="1100" b="0" i="0" u="none" strike="noStrike" noProof="0">
                          <a:solidFill>
                            <a:srgbClr val="000000"/>
                          </a:solidFill>
                          <a:latin typeface="Georgia"/>
                        </a:rPr>
                      </a:br>
                      <a:br>
                        <a:rPr lang="en-US" sz="1100" b="0" i="0" u="none" strike="noStrike" noProof="0">
                          <a:solidFill>
                            <a:srgbClr val="000000"/>
                          </a:solidFill>
                          <a:latin typeface="Georgia"/>
                        </a:rPr>
                      </a:br>
                      <a:br>
                        <a:rPr lang="en-US" sz="1100" b="0" i="0" u="none" strike="noStrike" noProof="0">
                          <a:solidFill>
                            <a:srgbClr val="000000"/>
                          </a:solidFill>
                          <a:latin typeface="Georgia"/>
                        </a:rPr>
                      </a:br>
                      <a:endParaRPr lang="en-US" sz="1100" b="0" i="0" u="none" strike="noStrike" noProof="0">
                        <a:solidFill>
                          <a:srgbClr val="000000"/>
                        </a:solidFill>
                        <a:latin typeface="Georgia"/>
                      </a:endParaRPr>
                    </a:p>
                    <a:p>
                      <a:pPr lvl="0" algn="l">
                        <a:lnSpc>
                          <a:spcPct val="100000"/>
                        </a:lnSpc>
                        <a:spcBef>
                          <a:spcPts val="0"/>
                        </a:spcBef>
                        <a:spcAft>
                          <a:spcPts val="0"/>
                        </a:spcAft>
                        <a:buNone/>
                      </a:pPr>
                      <a:endParaRPr lang="en-US">
                        <a:solidFill>
                          <a:schemeClr val="accent1"/>
                        </a:solidFill>
                        <a:latin typeface="Georgia"/>
                      </a:endParaRPr>
                    </a:p>
                    <a:p>
                      <a:pPr lvl="0" algn="l">
                        <a:lnSpc>
                          <a:spcPct val="100000"/>
                        </a:lnSpc>
                        <a:spcBef>
                          <a:spcPts val="0"/>
                        </a:spcBef>
                        <a:spcAft>
                          <a:spcPts val="0"/>
                        </a:spcAft>
                        <a:buNone/>
                      </a:pPr>
                      <a:br>
                        <a:rPr lang="en-US"/>
                      </a:br>
                      <a:endParaRPr lang="en-US" sz="1100" b="0" i="0" u="none" strike="noStrike" noProof="0">
                        <a:solidFill>
                          <a:srgbClr val="000000"/>
                        </a:solidFill>
                        <a:effectLst/>
                        <a:highlight>
                          <a:srgbClr val="FFFFFF"/>
                        </a:highlight>
                        <a:latin typeface="Georgia"/>
                      </a:endParaRPr>
                    </a:p>
                    <a:p>
                      <a:pPr fontAlgn="t"/>
                      <a:br>
                        <a:rPr lang="en-US">
                          <a:effectLst/>
                          <a:highlight>
                            <a:srgbClr val="FFFFFF"/>
                          </a:highlight>
                        </a:rPr>
                      </a:br>
                      <a:endParaRPr lang="en-US">
                        <a:solidFill>
                          <a:schemeClr val="accent1"/>
                        </a:solidFill>
                        <a:effectLst/>
                        <a:highlight>
                          <a:srgbClr val="FFFFFF"/>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FFFFFF"/>
                    </a:solidFill>
                  </a:tcPr>
                </a:tc>
                <a:tc>
                  <a:txBody>
                    <a:bodyPr/>
                    <a:lstStyle/>
                    <a:p>
                      <a:pPr lvl="0" algn="l">
                        <a:lnSpc>
                          <a:spcPct val="100000"/>
                        </a:lnSpc>
                        <a:spcBef>
                          <a:spcPts val="0"/>
                        </a:spcBef>
                        <a:spcAft>
                          <a:spcPts val="0"/>
                        </a:spcAft>
                        <a:buNone/>
                      </a:pPr>
                      <a:r>
                        <a:rPr lang="en-US" sz="1400" b="1" i="0" u="none" strike="noStrike" noProof="0">
                          <a:solidFill>
                            <a:schemeClr val="accent1"/>
                          </a:solidFill>
                          <a:effectLst/>
                          <a:highlight>
                            <a:srgbClr val="FFFFFF"/>
                          </a:highlight>
                          <a:latin typeface="Georgia"/>
                        </a:rPr>
                        <a:t>1.LU.1 Grammar </a:t>
                      </a:r>
                      <a:r>
                        <a:rPr lang="en-US" sz="1400" b="0" i="0" u="none" strike="noStrike" noProof="0">
                          <a:solidFill>
                            <a:schemeClr val="accent1"/>
                          </a:solidFill>
                          <a:effectLst/>
                          <a:highlight>
                            <a:srgbClr val="FFFFFF"/>
                          </a:highlight>
                          <a:latin typeface="Georgia"/>
                        </a:rPr>
                        <a:t> </a:t>
                      </a:r>
                      <a:endParaRPr lang="en-US">
                        <a:solidFill>
                          <a:schemeClr val="accent1"/>
                        </a:solidFill>
                        <a:latin typeface="Georgia"/>
                      </a:endParaRPr>
                    </a:p>
                    <a:p>
                      <a:pPr marL="285750" lvl="0" indent="-285750" algn="l">
                        <a:lnSpc>
                          <a:spcPct val="100000"/>
                        </a:lnSpc>
                        <a:spcBef>
                          <a:spcPts val="0"/>
                        </a:spcBef>
                        <a:spcAft>
                          <a:spcPts val="0"/>
                        </a:spcAft>
                        <a:buFont typeface="+mj-lt"/>
                        <a:buAutoNum type="alphaUcPeriod"/>
                      </a:pPr>
                      <a:r>
                        <a:rPr lang="en-US" sz="1200">
                          <a:latin typeface="+mj-lt"/>
                        </a:rPr>
                        <a:t>Produce and expand simple sentences, including a noun, verb, and adjective. </a:t>
                      </a:r>
                    </a:p>
                    <a:p>
                      <a:pPr marL="285750" lvl="0" indent="-285750" algn="l">
                        <a:lnSpc>
                          <a:spcPct val="100000"/>
                        </a:lnSpc>
                        <a:spcBef>
                          <a:spcPts val="0"/>
                        </a:spcBef>
                        <a:spcAft>
                          <a:spcPts val="0"/>
                        </a:spcAft>
                        <a:buFont typeface="+mj-lt"/>
                        <a:buAutoNum type="alphaUcPeriod"/>
                      </a:pPr>
                      <a:r>
                        <a:rPr lang="en-US" sz="1200">
                          <a:latin typeface="+mj-lt"/>
                        </a:rPr>
                        <a:t>Form regular plural nouns orally by adding ‘s’ or ‘es’ sound. </a:t>
                      </a:r>
                    </a:p>
                    <a:p>
                      <a:pPr marL="285750" lvl="0" indent="-285750" algn="l">
                        <a:lnSpc>
                          <a:spcPct val="100000"/>
                        </a:lnSpc>
                        <a:spcBef>
                          <a:spcPts val="0"/>
                        </a:spcBef>
                        <a:spcAft>
                          <a:spcPts val="0"/>
                        </a:spcAft>
                        <a:buFont typeface="+mj-lt"/>
                        <a:buAutoNum type="alphaUcPeriod"/>
                      </a:pPr>
                      <a:r>
                        <a:rPr lang="en-US" sz="1200">
                          <a:latin typeface="+mj-lt"/>
                        </a:rPr>
                        <a:t>Use personal and possessive pronouns to represent nouns. </a:t>
                      </a:r>
                    </a:p>
                    <a:p>
                      <a:pPr marL="285750" lvl="0" indent="-285750" algn="l">
                        <a:lnSpc>
                          <a:spcPct val="100000"/>
                        </a:lnSpc>
                        <a:spcBef>
                          <a:spcPts val="0"/>
                        </a:spcBef>
                        <a:spcAft>
                          <a:spcPts val="0"/>
                        </a:spcAft>
                        <a:buFont typeface="+mj-lt"/>
                        <a:buAutoNum type="alphaUcPeriod"/>
                      </a:pPr>
                      <a:r>
                        <a:rPr lang="en-US" sz="1200">
                          <a:latin typeface="+mj-lt"/>
                        </a:rPr>
                        <a:t>Use frequently occurring adjectives to describe specific objects (quantity, size, age, shape, color, or location). </a:t>
                      </a:r>
                    </a:p>
                    <a:p>
                      <a:pPr marL="285750" lvl="0" indent="-285750" algn="l">
                        <a:lnSpc>
                          <a:spcPct val="100000"/>
                        </a:lnSpc>
                        <a:spcBef>
                          <a:spcPts val="0"/>
                        </a:spcBef>
                        <a:spcAft>
                          <a:spcPts val="0"/>
                        </a:spcAft>
                        <a:buFont typeface="+mj-lt"/>
                        <a:buAutoNum type="alphaUcPeriod"/>
                      </a:pPr>
                      <a:r>
                        <a:rPr lang="en-US" sz="1200">
                          <a:latin typeface="+mj-lt"/>
                        </a:rPr>
                        <a:t>Form and use simple verb tenses (past, present, and future) for regular verbs. </a:t>
                      </a:r>
                    </a:p>
                    <a:p>
                      <a:pPr marL="285750" lvl="0" indent="-285750" algn="l">
                        <a:lnSpc>
                          <a:spcPct val="100000"/>
                        </a:lnSpc>
                        <a:spcBef>
                          <a:spcPts val="0"/>
                        </a:spcBef>
                        <a:spcAft>
                          <a:spcPts val="0"/>
                        </a:spcAft>
                        <a:buFont typeface="+mj-lt"/>
                        <a:buAutoNum type="alphaUcPeriod"/>
                      </a:pPr>
                      <a:r>
                        <a:rPr lang="en-US" sz="1200">
                          <a:latin typeface="+mj-lt"/>
                        </a:rPr>
                        <a:t>Use proper verb tense and correct subject-verb agreement. </a:t>
                      </a:r>
                    </a:p>
                    <a:p>
                      <a:pPr marL="285750" lvl="0" indent="-285750" algn="l">
                        <a:lnSpc>
                          <a:spcPct val="100000"/>
                        </a:lnSpc>
                        <a:spcBef>
                          <a:spcPts val="0"/>
                        </a:spcBef>
                        <a:spcAft>
                          <a:spcPts val="0"/>
                        </a:spcAft>
                        <a:buFont typeface="+mj-lt"/>
                        <a:buAutoNum type="alphaUcPeriod"/>
                      </a:pPr>
                      <a:r>
                        <a:rPr lang="en-US" sz="1200">
                          <a:latin typeface="+mj-lt"/>
                        </a:rPr>
                        <a:t>Use articles correctly (e.g., a, an, the). </a:t>
                      </a:r>
                    </a:p>
                    <a:p>
                      <a:pPr marL="285750" lvl="0" indent="-285750" algn="l">
                        <a:lnSpc>
                          <a:spcPct val="100000"/>
                        </a:lnSpc>
                        <a:spcBef>
                          <a:spcPts val="0"/>
                        </a:spcBef>
                        <a:spcAft>
                          <a:spcPts val="0"/>
                        </a:spcAft>
                        <a:buFont typeface="+mj-lt"/>
                        <a:buAutoNum type="alphaUcPeriod"/>
                      </a:pPr>
                      <a:r>
                        <a:rPr lang="en-US" sz="1200">
                          <a:latin typeface="+mj-lt"/>
                        </a:rPr>
                        <a:t>Use interrogatives to ask questions in complete sentences (e.g., who, what, where, when, why, how).</a:t>
                      </a:r>
                      <a:r>
                        <a:rPr lang="en-US" sz="1200" b="0" i="0" u="none" strike="noStrike" noProof="0">
                          <a:solidFill>
                            <a:schemeClr val="accent1"/>
                          </a:solidFill>
                          <a:effectLst/>
                          <a:highlight>
                            <a:srgbClr val="FFFFFF"/>
                          </a:highlight>
                          <a:latin typeface="+mj-lt"/>
                        </a:rPr>
                        <a:t>Produce and expand complete sentences in shared language activities.  </a:t>
                      </a:r>
                      <a:endParaRPr lang="en-US">
                        <a:latin typeface="Georgia"/>
                      </a:endParaRPr>
                    </a:p>
                    <a:p>
                      <a:pPr lvl="0" indent="0" algn="l">
                        <a:lnSpc>
                          <a:spcPct val="100000"/>
                        </a:lnSpc>
                        <a:spcBef>
                          <a:spcPts val="0"/>
                        </a:spcBef>
                        <a:spcAft>
                          <a:spcPts val="0"/>
                        </a:spcAft>
                        <a:buClr>
                          <a:srgbClr val="003C71"/>
                        </a:buClr>
                        <a:buNone/>
                      </a:pPr>
                      <a:endParaRPr lang="en-US">
                        <a:latin typeface="Georgia"/>
                      </a:endParaRPr>
                    </a:p>
                    <a:p>
                      <a:pPr lvl="0" algn="l">
                        <a:lnSpc>
                          <a:spcPct val="100000"/>
                        </a:lnSpc>
                        <a:spcBef>
                          <a:spcPts val="0"/>
                        </a:spcBef>
                        <a:spcAft>
                          <a:spcPts val="0"/>
                        </a:spcAft>
                        <a:buClr>
                          <a:srgbClr val="003C71"/>
                        </a:buClr>
                        <a:buAutoNum type="alphaUcPeriod"/>
                      </a:pPr>
                      <a:endParaRPr lang="en-US">
                        <a:solidFill>
                          <a:schemeClr val="accent1"/>
                        </a:solidFill>
                        <a:latin typeface="Georgia"/>
                      </a:endParaRPr>
                    </a:p>
                    <a:p>
                      <a:pPr lvl="0" indent="0" algn="l">
                        <a:lnSpc>
                          <a:spcPct val="100000"/>
                        </a:lnSpc>
                        <a:spcBef>
                          <a:spcPts val="0"/>
                        </a:spcBef>
                        <a:spcAft>
                          <a:spcPts val="0"/>
                        </a:spcAft>
                        <a:buClr>
                          <a:srgbClr val="003C71"/>
                        </a:buClr>
                        <a:buNone/>
                      </a:pPr>
                      <a:endParaRPr lang="en-US">
                        <a:solidFill>
                          <a:schemeClr val="accent1"/>
                        </a:solidFill>
                        <a:latin typeface="Georgia"/>
                      </a:endParaRPr>
                    </a:p>
                    <a:p>
                      <a:pPr lvl="0" algn="l">
                        <a:lnSpc>
                          <a:spcPct val="100000"/>
                        </a:lnSpc>
                        <a:spcBef>
                          <a:spcPts val="0"/>
                        </a:spcBef>
                        <a:spcAft>
                          <a:spcPts val="0"/>
                        </a:spcAft>
                        <a:buClr>
                          <a:srgbClr val="003C71"/>
                        </a:buClr>
                        <a:buAutoNum type="alphaUcPeriod"/>
                      </a:pPr>
                      <a:endParaRPr lang="en-US">
                        <a:solidFill>
                          <a:schemeClr val="accent1"/>
                        </a:solidFill>
                        <a:latin typeface="Georgia"/>
                      </a:endParaRPr>
                    </a:p>
                    <a:p>
                      <a:pPr lvl="0" algn="l">
                        <a:lnSpc>
                          <a:spcPct val="100000"/>
                        </a:lnSpc>
                        <a:spcBef>
                          <a:spcPts val="0"/>
                        </a:spcBef>
                        <a:spcAft>
                          <a:spcPts val="0"/>
                        </a:spcAft>
                        <a:buClr>
                          <a:srgbClr val="003C71"/>
                        </a:buClr>
                        <a:buAutoNum type="alphaUcPeriod"/>
                      </a:pPr>
                      <a:endParaRPr lang="en-US">
                        <a:solidFill>
                          <a:schemeClr val="accent1"/>
                        </a:solidFill>
                        <a:latin typeface="Georgia"/>
                      </a:endParaRPr>
                    </a:p>
                    <a:p>
                      <a:pPr lvl="0" indent="0" algn="l">
                        <a:lnSpc>
                          <a:spcPct val="100000"/>
                        </a:lnSpc>
                        <a:spcBef>
                          <a:spcPts val="0"/>
                        </a:spcBef>
                        <a:spcAft>
                          <a:spcPts val="0"/>
                        </a:spcAft>
                        <a:buClr>
                          <a:srgbClr val="003C71"/>
                        </a:buClr>
                        <a:buNone/>
                      </a:pPr>
                      <a:endParaRPr lang="en-US">
                        <a:solidFill>
                          <a:schemeClr val="accent1"/>
                        </a:solidFill>
                        <a:latin typeface="Georgia"/>
                      </a:endParaRPr>
                    </a:p>
                    <a:p>
                      <a:pPr lvl="0" algn="l">
                        <a:lnSpc>
                          <a:spcPct val="100000"/>
                        </a:lnSpc>
                        <a:spcBef>
                          <a:spcPts val="0"/>
                        </a:spcBef>
                        <a:spcAft>
                          <a:spcPts val="0"/>
                        </a:spcAft>
                        <a:buClr>
                          <a:srgbClr val="003C71"/>
                        </a:buClr>
                        <a:buAutoNum type="alphaUcPeriod"/>
                      </a:pPr>
                      <a:endParaRPr lang="en-US">
                        <a:solidFill>
                          <a:schemeClr val="accent1"/>
                        </a:solidFill>
                        <a:latin typeface="Georgia"/>
                      </a:endParaRPr>
                    </a:p>
                    <a:p>
                      <a:pPr lvl="0" algn="l">
                        <a:lnSpc>
                          <a:spcPct val="100000"/>
                        </a:lnSpc>
                        <a:spcBef>
                          <a:spcPts val="0"/>
                        </a:spcBef>
                        <a:spcAft>
                          <a:spcPts val="0"/>
                        </a:spcAft>
                        <a:buClr>
                          <a:srgbClr val="003C71"/>
                        </a:buClr>
                        <a:buAutoNum type="alphaUcPeriod"/>
                      </a:pPr>
                      <a:endParaRPr lang="en-US">
                        <a:solidFill>
                          <a:schemeClr val="accent1"/>
                        </a:solidFill>
                        <a:latin typeface="Georgia"/>
                      </a:endParaRPr>
                    </a:p>
                    <a:p>
                      <a:pPr marL="285750" lvl="0" indent="-285750" algn="l">
                        <a:lnSpc>
                          <a:spcPct val="100000"/>
                        </a:lnSpc>
                        <a:spcBef>
                          <a:spcPts val="0"/>
                        </a:spcBef>
                        <a:spcAft>
                          <a:spcPts val="0"/>
                        </a:spcAft>
                        <a:buClr>
                          <a:srgbClr val="003C71"/>
                        </a:buClr>
                        <a:buAutoNum type="alphaUcPeriod"/>
                      </a:pPr>
                      <a:endParaRPr lang="en-US">
                        <a:solidFill>
                          <a:schemeClr val="accent1"/>
                        </a:solidFill>
                        <a:latin typeface="Georgia"/>
                      </a:endParaRPr>
                    </a:p>
                    <a:p>
                      <a:pPr lvl="0" indent="0">
                        <a:spcBef>
                          <a:spcPts val="0"/>
                        </a:spcBef>
                        <a:spcAft>
                          <a:spcPts val="0"/>
                        </a:spcAft>
                        <a:buClr>
                          <a:srgbClr val="003C71"/>
                        </a:buClr>
                        <a:buNone/>
                      </a:pPr>
                      <a:endParaRPr lang="en-US">
                        <a:solidFill>
                          <a:schemeClr val="accent1"/>
                        </a:solidFill>
                        <a:latin typeface="Georgia"/>
                      </a:endParaRPr>
                    </a:p>
                    <a:p>
                      <a:pPr marL="52070" indent="-287020" rtl="0" fontAlgn="t">
                        <a:spcBef>
                          <a:spcPts val="0"/>
                        </a:spcBef>
                        <a:spcAft>
                          <a:spcPts val="0"/>
                        </a:spcAft>
                      </a:pPr>
                      <a:br>
                        <a:rPr lang="en-US">
                          <a:solidFill>
                            <a:srgbClr val="003C71"/>
                          </a:solidFill>
                          <a:effectLst/>
                          <a:highlight>
                            <a:srgbClr val="FFFFFF"/>
                          </a:highlight>
                          <a:latin typeface="Georgia"/>
                        </a:rPr>
                      </a:br>
                      <a:r>
                        <a:rPr lang="en-US" sz="1400" b="1">
                          <a:solidFill>
                            <a:schemeClr val="accent1"/>
                          </a:solidFill>
                          <a:effectLst/>
                          <a:highlight>
                            <a:srgbClr val="FFFFFF"/>
                          </a:highlight>
                          <a:latin typeface="Georgia"/>
                        </a:rPr>
                        <a:t> </a:t>
                      </a:r>
                      <a:endParaRPr lang="en-US">
                        <a:solidFill>
                          <a:schemeClr val="accent1"/>
                        </a:solidFill>
                        <a:effectLst/>
                        <a:highlight>
                          <a:srgbClr val="FFFFFF"/>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814399256"/>
                  </a:ext>
                </a:extLst>
              </a:tr>
            </a:tbl>
          </a:graphicData>
        </a:graphic>
      </p:graphicFrame>
      <p:sp>
        <p:nvSpPr>
          <p:cNvPr id="11" name="TextBox 10">
            <a:extLst>
              <a:ext uri="{FF2B5EF4-FFF2-40B4-BE49-F238E27FC236}">
                <a16:creationId xmlns:a16="http://schemas.microsoft.com/office/drawing/2014/main" id="{A0670C76-E038-85D8-56F5-1AC265E63170}"/>
              </a:ext>
            </a:extLst>
          </p:cNvPr>
          <p:cNvSpPr txBox="1"/>
          <p:nvPr/>
        </p:nvSpPr>
        <p:spPr>
          <a:xfrm>
            <a:off x="381398" y="4690150"/>
            <a:ext cx="11457211" cy="2031325"/>
          </a:xfrm>
          <a:prstGeom prst="rect">
            <a:avLst/>
          </a:prstGeom>
          <a:solidFill>
            <a:schemeClr val="tx2"/>
          </a:solidFill>
          <a:ln>
            <a:solidFill>
              <a:srgbClr val="4472C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u="sng">
                <a:solidFill>
                  <a:schemeClr val="bg1"/>
                </a:solidFill>
                <a:latin typeface="+mj-lt"/>
                <a:ea typeface="+mn-lt"/>
                <a:cs typeface="+mn-lt"/>
              </a:rPr>
              <a:t>Revisions</a:t>
            </a:r>
            <a:r>
              <a:rPr lang="en-US" b="1">
                <a:solidFill>
                  <a:schemeClr val="bg1"/>
                </a:solidFill>
                <a:latin typeface="+mj-lt"/>
                <a:ea typeface="+mn-lt"/>
                <a:cs typeface="+mn-lt"/>
              </a:rPr>
              <a:t>:</a:t>
            </a:r>
            <a:endParaRPr lang="en-US">
              <a:solidFill>
                <a:schemeClr val="bg1"/>
              </a:solidFill>
              <a:latin typeface="+mj-lt"/>
              <a:ea typeface="+mn-lt"/>
              <a:cs typeface="+mn-lt"/>
            </a:endParaRPr>
          </a:p>
          <a:p>
            <a:pPr marL="285750" indent="-285750">
              <a:buFont typeface="Arial"/>
              <a:buChar char="•"/>
            </a:pPr>
            <a:r>
              <a:rPr lang="en-US">
                <a:solidFill>
                  <a:schemeClr val="bg1"/>
                </a:solidFill>
                <a:latin typeface="+mj-lt"/>
              </a:rPr>
              <a:t>1. LU.1- Focuses on students’ using conventions of Standard English when speaking and writing.</a:t>
            </a:r>
          </a:p>
          <a:p>
            <a:pPr marL="285750" indent="-285750">
              <a:buFont typeface="Arial"/>
              <a:buChar char="•"/>
            </a:pPr>
            <a:endParaRPr lang="en-US">
              <a:solidFill>
                <a:schemeClr val="bg1"/>
              </a:solidFill>
              <a:latin typeface="+mj-lt"/>
            </a:endParaRPr>
          </a:p>
          <a:p>
            <a:pPr marL="285750" indent="-285750">
              <a:buFont typeface="Arial"/>
              <a:buChar char="•"/>
            </a:pPr>
            <a:r>
              <a:rPr lang="en-US">
                <a:solidFill>
                  <a:schemeClr val="bg1"/>
                </a:solidFill>
                <a:latin typeface="+mj-lt"/>
              </a:rPr>
              <a:t>1. LU.1 A- Combines skills addressed in 1.1j and 1.13a in the 2017 Standards</a:t>
            </a:r>
          </a:p>
          <a:p>
            <a:pPr marL="285750" indent="-285750">
              <a:buFont typeface="Arial"/>
              <a:buChar char="•"/>
            </a:pPr>
            <a:r>
              <a:rPr lang="en-US">
                <a:solidFill>
                  <a:schemeClr val="bg1"/>
                </a:solidFill>
                <a:latin typeface="+mj-lt"/>
              </a:rPr>
              <a:t>1. LU.1 B- Addresses skills from 1.7f in the 2017 Standards </a:t>
            </a:r>
          </a:p>
          <a:p>
            <a:pPr marL="285750" indent="-285750">
              <a:buFont typeface="Arial"/>
              <a:buChar char="•"/>
            </a:pPr>
            <a:r>
              <a:rPr lang="en-US">
                <a:solidFill>
                  <a:schemeClr val="bg1"/>
                </a:solidFill>
                <a:latin typeface="+mj-lt"/>
              </a:rPr>
              <a:t>1.LU.1 C- Increases the rigor from the 2017 Standards. This standard was formerly 2.11 d/e/f.</a:t>
            </a:r>
          </a:p>
          <a:p>
            <a:pPr marL="285750" indent="-285750">
              <a:buFont typeface="Arial"/>
              <a:buChar char="•"/>
            </a:pPr>
            <a:r>
              <a:rPr lang="en-US">
                <a:solidFill>
                  <a:schemeClr val="bg1"/>
                </a:solidFill>
                <a:latin typeface="+mj-lt"/>
              </a:rPr>
              <a:t>1. LU.1 H- Addresses skills from 1.1h in the 2017 Standards</a:t>
            </a:r>
          </a:p>
        </p:txBody>
      </p:sp>
      <p:pic>
        <p:nvPicPr>
          <p:cNvPr id="5" name="Audio 4">
            <a:extLst>
              <a:ext uri="{FF2B5EF4-FFF2-40B4-BE49-F238E27FC236}">
                <a16:creationId xmlns:a16="http://schemas.microsoft.com/office/drawing/2014/main" id="{21AACBD1-3B2A-8DB4-0A5A-9E2823F47BB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896682042"/>
      </p:ext>
    </p:extLst>
  </p:cSld>
  <p:clrMapOvr>
    <a:masterClrMapping/>
  </p:clrMapOvr>
  <mc:AlternateContent xmlns:mc="http://schemas.openxmlformats.org/markup-compatibility/2006" xmlns:p14="http://schemas.microsoft.com/office/powerpoint/2010/main">
    <mc:Choice Requires="p14">
      <p:transition spd="slow" p14:dur="2000" advTm="53493"/>
    </mc:Choice>
    <mc:Fallback xmlns="">
      <p:transition spd="slow" advTm="534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5"/>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C1D20A-DD95-B136-7A0B-2D955011D416}"/>
              </a:ext>
            </a:extLst>
          </p:cNvPr>
          <p:cNvSpPr>
            <a:spLocks noGrp="1"/>
          </p:cNvSpPr>
          <p:nvPr>
            <p:ph type="sldNum" sz="quarter" idx="12"/>
          </p:nvPr>
        </p:nvSpPr>
        <p:spPr/>
        <p:txBody>
          <a:bodyPr/>
          <a:lstStyle/>
          <a:p>
            <a:fld id="{B2102BAA-C61A-4A39-BDF1-4340D572B82C}" type="slidenum">
              <a:rPr lang="en-US" smtClean="0"/>
              <a:t>35</a:t>
            </a:fld>
            <a:endParaRPr lang="en-US"/>
          </a:p>
        </p:txBody>
      </p:sp>
      <p:graphicFrame>
        <p:nvGraphicFramePr>
          <p:cNvPr id="10" name="Table 9">
            <a:extLst>
              <a:ext uri="{FF2B5EF4-FFF2-40B4-BE49-F238E27FC236}">
                <a16:creationId xmlns:a16="http://schemas.microsoft.com/office/drawing/2014/main" id="{BDFF1672-FEF2-00AD-7154-75D43FF1341E}"/>
              </a:ext>
            </a:extLst>
          </p:cNvPr>
          <p:cNvGraphicFramePr>
            <a:graphicFrameLocks noGrp="1"/>
          </p:cNvGraphicFramePr>
          <p:nvPr>
            <p:extLst>
              <p:ext uri="{D42A27DB-BD31-4B8C-83A1-F6EECF244321}">
                <p14:modId xmlns:p14="http://schemas.microsoft.com/office/powerpoint/2010/main" val="4236902605"/>
              </p:ext>
            </p:extLst>
          </p:nvPr>
        </p:nvGraphicFramePr>
        <p:xfrm>
          <a:off x="353391" y="265043"/>
          <a:ext cx="11452080" cy="5638800"/>
        </p:xfrm>
        <a:graphic>
          <a:graphicData uri="http://schemas.openxmlformats.org/drawingml/2006/table">
            <a:tbl>
              <a:tblPr bandRow="1">
                <a:tableStyleId>{5C22544A-7EE6-4342-B048-85BDC9FD1C3A}</a:tableStyleId>
              </a:tblPr>
              <a:tblGrid>
                <a:gridCol w="5726040">
                  <a:extLst>
                    <a:ext uri="{9D8B030D-6E8A-4147-A177-3AD203B41FA5}">
                      <a16:colId xmlns:a16="http://schemas.microsoft.com/office/drawing/2014/main" val="160029111"/>
                    </a:ext>
                  </a:extLst>
                </a:gridCol>
                <a:gridCol w="5726040">
                  <a:extLst>
                    <a:ext uri="{9D8B030D-6E8A-4147-A177-3AD203B41FA5}">
                      <a16:colId xmlns:a16="http://schemas.microsoft.com/office/drawing/2014/main" val="1856314664"/>
                    </a:ext>
                  </a:extLst>
                </a:gridCol>
              </a:tblGrid>
              <a:tr h="361950">
                <a:tc>
                  <a:txBody>
                    <a:bodyPr/>
                    <a:lstStyle/>
                    <a:p>
                      <a:pPr algn="ctr" rtl="0" fontAlgn="t">
                        <a:spcBef>
                          <a:spcPts val="0"/>
                        </a:spcBef>
                        <a:spcAft>
                          <a:spcPts val="0"/>
                        </a:spcAft>
                      </a:pPr>
                      <a:r>
                        <a:rPr lang="en-US" sz="2000" b="1">
                          <a:effectLst/>
                          <a:highlight>
                            <a:srgbClr val="D8D8D8"/>
                          </a:highlight>
                          <a:latin typeface="Georgia"/>
                        </a:rPr>
                        <a:t>2017 SOL</a:t>
                      </a:r>
                      <a:endParaRPr lang="en-US">
                        <a:effectLst/>
                        <a:highlight>
                          <a:srgbClr val="D8D8D8"/>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tc>
                  <a:txBody>
                    <a:bodyPr/>
                    <a:lstStyle/>
                    <a:p>
                      <a:pPr algn="ctr" rtl="0" fontAlgn="t">
                        <a:spcBef>
                          <a:spcPts val="0"/>
                        </a:spcBef>
                        <a:spcAft>
                          <a:spcPts val="0"/>
                        </a:spcAft>
                      </a:pPr>
                      <a:r>
                        <a:rPr lang="en-US" sz="2000" b="1">
                          <a:effectLst/>
                          <a:highlight>
                            <a:srgbClr val="D8D8D8"/>
                          </a:highlight>
                          <a:latin typeface="Georgia"/>
                        </a:rPr>
                        <a:t>2024 SOL</a:t>
                      </a:r>
                      <a:endParaRPr lang="en-US">
                        <a:effectLst/>
                        <a:highlight>
                          <a:srgbClr val="D8D8D8"/>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extLst>
                  <a:ext uri="{0D108BD9-81ED-4DB2-BD59-A6C34878D82A}">
                    <a16:rowId xmlns:a16="http://schemas.microsoft.com/office/drawing/2014/main" val="767866329"/>
                  </a:ext>
                </a:extLst>
              </a:tr>
              <a:tr h="2686050">
                <a:tc>
                  <a:txBody>
                    <a:bodyPr/>
                    <a:lstStyle/>
                    <a:p>
                      <a:pPr marL="0" lvl="0" indent="0" algn="l">
                        <a:lnSpc>
                          <a:spcPct val="100000"/>
                        </a:lnSpc>
                        <a:spcBef>
                          <a:spcPts val="0"/>
                        </a:spcBef>
                        <a:spcAft>
                          <a:spcPts val="0"/>
                        </a:spcAft>
                        <a:buFontTx/>
                        <a:buNone/>
                      </a:pPr>
                      <a:r>
                        <a:rPr lang="en-US" sz="1400" b="1" kern="1200">
                          <a:solidFill>
                            <a:schemeClr val="dk1"/>
                          </a:solidFill>
                          <a:latin typeface="+mj-lt"/>
                          <a:ea typeface="+mn-ea"/>
                          <a:cs typeface="+mn-cs"/>
                        </a:rPr>
                        <a:t>1.13 The student will edit writing for capitalization, punctuation, and spelling. </a:t>
                      </a:r>
                    </a:p>
                    <a:p>
                      <a:pPr marL="0" lvl="0" indent="0" algn="l">
                        <a:lnSpc>
                          <a:spcPct val="100000"/>
                        </a:lnSpc>
                        <a:spcBef>
                          <a:spcPts val="0"/>
                        </a:spcBef>
                        <a:spcAft>
                          <a:spcPts val="0"/>
                        </a:spcAft>
                        <a:buFontTx/>
                        <a:buNone/>
                      </a:pPr>
                      <a:r>
                        <a:rPr lang="en-US" sz="1200" b="0" kern="1200">
                          <a:solidFill>
                            <a:schemeClr val="dk1"/>
                          </a:solidFill>
                          <a:latin typeface="+mj-lt"/>
                          <a:ea typeface="+mn-ea"/>
                          <a:cs typeface="+mn-cs"/>
                        </a:rPr>
                        <a:t>c)  </a:t>
                      </a:r>
                      <a:r>
                        <a:rPr lang="en-US" sz="1200" kern="1200">
                          <a:solidFill>
                            <a:schemeClr val="dk1"/>
                          </a:solidFill>
                          <a:latin typeface="+mj-lt"/>
                          <a:ea typeface="+mn-ea"/>
                          <a:cs typeface="+mn-cs"/>
                        </a:rPr>
                        <a:t>Use correct spelling for commonly used sight words and phonetically regular words.</a:t>
                      </a:r>
                    </a:p>
                    <a:p>
                      <a:pPr marL="228600" lvl="0" indent="-228600" algn="l">
                        <a:lnSpc>
                          <a:spcPct val="100000"/>
                        </a:lnSpc>
                        <a:spcBef>
                          <a:spcPts val="0"/>
                        </a:spcBef>
                        <a:spcAft>
                          <a:spcPts val="0"/>
                        </a:spcAft>
                        <a:buFontTx/>
                        <a:buAutoNum type="alphaLcParenR"/>
                      </a:pPr>
                      <a:endParaRPr lang="en-US" sz="1200" kern="1200">
                        <a:solidFill>
                          <a:schemeClr val="dk1"/>
                        </a:solidFill>
                        <a:latin typeface="+mj-lt"/>
                        <a:ea typeface="+mn-ea"/>
                        <a:cs typeface="+mn-cs"/>
                      </a:endParaRPr>
                    </a:p>
                    <a:p>
                      <a:r>
                        <a:rPr lang="en-US" sz="1400" b="1" kern="1200">
                          <a:solidFill>
                            <a:schemeClr val="dk1"/>
                          </a:solidFill>
                          <a:effectLst/>
                          <a:latin typeface="+mj-lt"/>
                          <a:ea typeface="+mn-ea"/>
                          <a:cs typeface="+mn-cs"/>
                        </a:rPr>
                        <a:t>1.5 The student will apply phonetic principles to read and spell.</a:t>
                      </a:r>
                    </a:p>
                    <a:p>
                      <a:r>
                        <a:rPr lang="en-US" sz="1200" kern="1200">
                          <a:solidFill>
                            <a:schemeClr val="dk1"/>
                          </a:solidFill>
                          <a:effectLst/>
                          <a:latin typeface="+mj-lt"/>
                          <a:ea typeface="+mn-ea"/>
                          <a:cs typeface="+mn-cs"/>
                        </a:rPr>
                        <a:t>a)  Use initial and final consonants to decode and spell one- syllable words.</a:t>
                      </a:r>
                    </a:p>
                    <a:p>
                      <a:r>
                        <a:rPr lang="en-US" sz="1200" kern="1200">
                          <a:solidFill>
                            <a:schemeClr val="dk1"/>
                          </a:solidFill>
                          <a:effectLst/>
                          <a:latin typeface="+mj-lt"/>
                          <a:ea typeface="+mn-ea"/>
                          <a:cs typeface="+mn-cs"/>
                        </a:rPr>
                        <a:t>b)  Use two-letter consonant blends to decode and spell one-syllable words.</a:t>
                      </a:r>
                    </a:p>
                    <a:p>
                      <a:r>
                        <a:rPr lang="en-US" sz="1200" kern="1200">
                          <a:solidFill>
                            <a:schemeClr val="dk1"/>
                          </a:solidFill>
                          <a:effectLst/>
                          <a:latin typeface="+mj-lt"/>
                          <a:ea typeface="+mn-ea"/>
                          <a:cs typeface="+mn-cs"/>
                        </a:rPr>
                        <a:t>c) Use consonant digraphs to decode and spell one-syllable words. </a:t>
                      </a:r>
                    </a:p>
                    <a:p>
                      <a:r>
                        <a:rPr lang="en-US" sz="1200" kern="1200">
                          <a:solidFill>
                            <a:schemeClr val="dk1"/>
                          </a:solidFill>
                          <a:effectLst/>
                          <a:latin typeface="+mj-lt"/>
                          <a:ea typeface="+mn-ea"/>
                          <a:cs typeface="+mn-cs"/>
                        </a:rPr>
                        <a:t>d) Use short vowel sounds to decode and spell one-syllable words.</a:t>
                      </a:r>
                    </a:p>
                    <a:p>
                      <a:r>
                        <a:rPr lang="en-US" sz="1200" kern="1200">
                          <a:solidFill>
                            <a:schemeClr val="dk1"/>
                          </a:solidFill>
                          <a:effectLst/>
                          <a:latin typeface="+mj-lt"/>
                          <a:ea typeface="+mn-ea"/>
                          <a:cs typeface="+mn-cs"/>
                        </a:rPr>
                        <a:t>e)  Blend initial, medial, and final sounds to recognize and read words.</a:t>
                      </a:r>
                    </a:p>
                    <a:p>
                      <a:r>
                        <a:rPr lang="en-US" sz="1200" kern="1200">
                          <a:solidFill>
                            <a:schemeClr val="dk1"/>
                          </a:solidFill>
                          <a:effectLst/>
                          <a:latin typeface="+mj-lt"/>
                          <a:ea typeface="+mn-ea"/>
                          <a:cs typeface="+mn-cs"/>
                        </a:rPr>
                        <a:t>f)  Use word patterns to decode unfamiliar words.</a:t>
                      </a:r>
                    </a:p>
                    <a:p>
                      <a:r>
                        <a:rPr lang="en-US" sz="1200" kern="1200">
                          <a:solidFill>
                            <a:schemeClr val="dk1"/>
                          </a:solidFill>
                          <a:effectLst/>
                          <a:latin typeface="+mj-lt"/>
                          <a:ea typeface="+mn-ea"/>
                          <a:cs typeface="+mn-cs"/>
                        </a:rPr>
                        <a:t>g)  Read and spell simple two-syllable compound words.</a:t>
                      </a:r>
                    </a:p>
                    <a:p>
                      <a:r>
                        <a:rPr lang="en-US" sz="1200" kern="1200">
                          <a:solidFill>
                            <a:schemeClr val="dk1"/>
                          </a:solidFill>
                          <a:effectLst/>
                          <a:latin typeface="+mj-lt"/>
                          <a:ea typeface="+mn-ea"/>
                          <a:cs typeface="+mn-cs"/>
                        </a:rPr>
                        <a:t>h)  Read and spell commonly used sight words.</a:t>
                      </a:r>
                    </a:p>
                    <a:p>
                      <a:pPr marL="0" lvl="0" indent="0" algn="l">
                        <a:lnSpc>
                          <a:spcPct val="100000"/>
                        </a:lnSpc>
                        <a:spcBef>
                          <a:spcPts val="0"/>
                        </a:spcBef>
                        <a:spcAft>
                          <a:spcPts val="0"/>
                        </a:spcAft>
                        <a:buFontTx/>
                        <a:buNone/>
                      </a:pPr>
                      <a:endParaRPr lang="en-US" sz="1200" kern="1200">
                        <a:solidFill>
                          <a:schemeClr val="dk1"/>
                        </a:solidFill>
                        <a:latin typeface="+mj-lt"/>
                        <a:ea typeface="+mn-ea"/>
                        <a:cs typeface="+mn-cs"/>
                      </a:endParaRPr>
                    </a:p>
                    <a:p>
                      <a:pPr lvl="0" algn="l">
                        <a:lnSpc>
                          <a:spcPct val="100000"/>
                        </a:lnSpc>
                        <a:spcBef>
                          <a:spcPts val="0"/>
                        </a:spcBef>
                        <a:spcAft>
                          <a:spcPts val="0"/>
                        </a:spcAft>
                        <a:buNone/>
                      </a:pPr>
                      <a:br>
                        <a:rPr lang="en-US" sz="1100" b="0" i="0" u="none" strike="noStrike" noProof="0">
                          <a:solidFill>
                            <a:srgbClr val="000000"/>
                          </a:solidFill>
                          <a:latin typeface="Georgia"/>
                        </a:rPr>
                      </a:br>
                      <a:br>
                        <a:rPr lang="en-US" sz="1100" b="0" i="0" u="none" strike="noStrike" noProof="0">
                          <a:solidFill>
                            <a:srgbClr val="000000"/>
                          </a:solidFill>
                          <a:latin typeface="Georgia"/>
                        </a:rPr>
                      </a:br>
                      <a:br>
                        <a:rPr lang="en-US" sz="1100" b="0" i="0" u="none" strike="noStrike" noProof="0">
                          <a:solidFill>
                            <a:srgbClr val="000000"/>
                          </a:solidFill>
                          <a:latin typeface="Georgia"/>
                        </a:rPr>
                      </a:br>
                      <a:br>
                        <a:rPr lang="en-US" sz="1100" b="0" i="0" u="none" strike="noStrike" noProof="0">
                          <a:solidFill>
                            <a:srgbClr val="000000"/>
                          </a:solidFill>
                          <a:latin typeface="Georgia"/>
                        </a:rPr>
                      </a:br>
                      <a:endParaRPr lang="en-US" sz="1100" b="0" i="0" u="none" strike="noStrike" noProof="0">
                        <a:solidFill>
                          <a:srgbClr val="000000"/>
                        </a:solidFill>
                        <a:latin typeface="Georgia"/>
                      </a:endParaRPr>
                    </a:p>
                    <a:p>
                      <a:pPr lvl="0" algn="l">
                        <a:lnSpc>
                          <a:spcPct val="100000"/>
                        </a:lnSpc>
                        <a:spcBef>
                          <a:spcPts val="0"/>
                        </a:spcBef>
                        <a:spcAft>
                          <a:spcPts val="0"/>
                        </a:spcAft>
                        <a:buNone/>
                      </a:pPr>
                      <a:endParaRPr lang="en-US">
                        <a:solidFill>
                          <a:schemeClr val="accent1"/>
                        </a:solidFill>
                        <a:latin typeface="Georgia"/>
                      </a:endParaRPr>
                    </a:p>
                    <a:p>
                      <a:pPr lvl="0" algn="l">
                        <a:lnSpc>
                          <a:spcPct val="100000"/>
                        </a:lnSpc>
                        <a:spcBef>
                          <a:spcPts val="0"/>
                        </a:spcBef>
                        <a:spcAft>
                          <a:spcPts val="0"/>
                        </a:spcAft>
                        <a:buNone/>
                      </a:pPr>
                      <a:br>
                        <a:rPr lang="en-US"/>
                      </a:br>
                      <a:endParaRPr lang="en-US" sz="1100" b="0" i="0" u="none" strike="noStrike" noProof="0">
                        <a:solidFill>
                          <a:srgbClr val="000000"/>
                        </a:solidFill>
                        <a:effectLst/>
                        <a:highlight>
                          <a:srgbClr val="FFFFFF"/>
                        </a:highlight>
                        <a:latin typeface="Georgia"/>
                      </a:endParaRPr>
                    </a:p>
                    <a:p>
                      <a:pPr fontAlgn="t"/>
                      <a:br>
                        <a:rPr lang="en-US">
                          <a:effectLst/>
                          <a:highlight>
                            <a:srgbClr val="FFFFFF"/>
                          </a:highlight>
                        </a:rPr>
                      </a:br>
                      <a:endParaRPr lang="en-US">
                        <a:solidFill>
                          <a:schemeClr val="accent1"/>
                        </a:solidFill>
                        <a:effectLst/>
                        <a:highlight>
                          <a:srgbClr val="FFFFFF"/>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FFFFFF"/>
                    </a:solidFill>
                  </a:tcPr>
                </a:tc>
                <a:tc>
                  <a:txBody>
                    <a:bodyPr/>
                    <a:lstStyle/>
                    <a:p>
                      <a:pPr lvl="0" algn="l">
                        <a:lnSpc>
                          <a:spcPct val="100000"/>
                        </a:lnSpc>
                        <a:spcBef>
                          <a:spcPts val="0"/>
                        </a:spcBef>
                        <a:spcAft>
                          <a:spcPts val="0"/>
                        </a:spcAft>
                        <a:buNone/>
                      </a:pPr>
                      <a:r>
                        <a:rPr lang="en-US" sz="1400" b="1" i="0" u="none" strike="noStrike" noProof="0">
                          <a:solidFill>
                            <a:schemeClr val="accent1"/>
                          </a:solidFill>
                          <a:effectLst/>
                          <a:highlight>
                            <a:srgbClr val="FFFFFF"/>
                          </a:highlight>
                          <a:latin typeface="Georgia"/>
                        </a:rPr>
                        <a:t>1.LU.2 Mechanics</a:t>
                      </a:r>
                      <a:r>
                        <a:rPr lang="en-US" sz="1400" b="0" i="0" u="none" strike="noStrike" noProof="0">
                          <a:solidFill>
                            <a:schemeClr val="accent1"/>
                          </a:solidFill>
                          <a:effectLst/>
                          <a:highlight>
                            <a:srgbClr val="FFFFFF"/>
                          </a:highlight>
                          <a:latin typeface="Georgia"/>
                        </a:rPr>
                        <a:t> </a:t>
                      </a:r>
                      <a:endParaRPr lang="en-US">
                        <a:solidFill>
                          <a:schemeClr val="accent1"/>
                        </a:solidFill>
                        <a:latin typeface="Georgia"/>
                      </a:endParaRPr>
                    </a:p>
                    <a:p>
                      <a:pPr marL="285750" lvl="0" indent="-285750" algn="l">
                        <a:lnSpc>
                          <a:spcPct val="100000"/>
                        </a:lnSpc>
                        <a:spcBef>
                          <a:spcPts val="0"/>
                        </a:spcBef>
                        <a:spcAft>
                          <a:spcPts val="0"/>
                        </a:spcAft>
                        <a:buFont typeface="+mj-lt"/>
                        <a:buAutoNum type="alphaUcPeriod"/>
                      </a:pPr>
                      <a:r>
                        <a:rPr lang="en-US" sz="1200">
                          <a:highlight>
                            <a:srgbClr val="FFFFFF"/>
                          </a:highlight>
                          <a:latin typeface="+mj-lt"/>
                        </a:rPr>
                        <a:t>Capitalize the first word in a sentence, proper nouns, and the pronoun I. </a:t>
                      </a:r>
                    </a:p>
                    <a:p>
                      <a:pPr marL="285750" lvl="0" indent="-285750" algn="l">
                        <a:lnSpc>
                          <a:spcPct val="100000"/>
                        </a:lnSpc>
                        <a:spcBef>
                          <a:spcPts val="0"/>
                        </a:spcBef>
                        <a:spcAft>
                          <a:spcPts val="0"/>
                        </a:spcAft>
                        <a:buFont typeface="+mj-lt"/>
                        <a:buAutoNum type="alphaUcPeriod"/>
                      </a:pPr>
                      <a:r>
                        <a:rPr lang="en-US" sz="1200">
                          <a:highlight>
                            <a:srgbClr val="FFFFFF"/>
                          </a:highlight>
                          <a:latin typeface="+mj-lt"/>
                        </a:rPr>
                        <a:t>Identify statements and questions and, use correct ending punctuation (e.g., period, questions mark, and exclamation points). </a:t>
                      </a:r>
                    </a:p>
                    <a:p>
                      <a:pPr marL="285750" lvl="0" indent="-285750" algn="l">
                        <a:lnSpc>
                          <a:spcPct val="100000"/>
                        </a:lnSpc>
                        <a:spcBef>
                          <a:spcPts val="0"/>
                        </a:spcBef>
                        <a:spcAft>
                          <a:spcPts val="0"/>
                        </a:spcAft>
                        <a:buFont typeface="+mj-lt"/>
                        <a:buAutoNum type="alphaUcPeriod"/>
                      </a:pPr>
                      <a:r>
                        <a:rPr lang="en-US" sz="1200">
                          <a:highlight>
                            <a:srgbClr val="FFFFFF"/>
                          </a:highlight>
                          <a:latin typeface="+mj-lt"/>
                        </a:rPr>
                        <a:t>Use conventional spelling of words with commonly taught spelling patterns and for frequently occurring irregular words.</a:t>
                      </a:r>
                      <a:endParaRPr lang="en-US" sz="1200">
                        <a:solidFill>
                          <a:schemeClr val="accent1"/>
                        </a:solidFill>
                        <a:latin typeface="+mj-lt"/>
                      </a:endParaRPr>
                    </a:p>
                    <a:p>
                      <a:pPr lvl="0" indent="0" algn="l">
                        <a:lnSpc>
                          <a:spcPct val="100000"/>
                        </a:lnSpc>
                        <a:spcBef>
                          <a:spcPts val="0"/>
                        </a:spcBef>
                        <a:spcAft>
                          <a:spcPts val="0"/>
                        </a:spcAft>
                        <a:buClr>
                          <a:srgbClr val="003C71"/>
                        </a:buClr>
                        <a:buNone/>
                      </a:pPr>
                      <a:endParaRPr lang="en-US">
                        <a:solidFill>
                          <a:schemeClr val="accent1"/>
                        </a:solidFill>
                        <a:latin typeface="Georgia"/>
                      </a:endParaRPr>
                    </a:p>
                    <a:p>
                      <a:pPr lvl="0" algn="l">
                        <a:lnSpc>
                          <a:spcPct val="100000"/>
                        </a:lnSpc>
                        <a:spcBef>
                          <a:spcPts val="0"/>
                        </a:spcBef>
                        <a:spcAft>
                          <a:spcPts val="0"/>
                        </a:spcAft>
                        <a:buClr>
                          <a:srgbClr val="003C71"/>
                        </a:buClr>
                        <a:buAutoNum type="alphaUcPeriod"/>
                      </a:pPr>
                      <a:endParaRPr lang="en-US">
                        <a:solidFill>
                          <a:schemeClr val="accent1"/>
                        </a:solidFill>
                        <a:latin typeface="Georgia"/>
                      </a:endParaRPr>
                    </a:p>
                    <a:p>
                      <a:pPr lvl="0" algn="l">
                        <a:lnSpc>
                          <a:spcPct val="100000"/>
                        </a:lnSpc>
                        <a:spcBef>
                          <a:spcPts val="0"/>
                        </a:spcBef>
                        <a:spcAft>
                          <a:spcPts val="0"/>
                        </a:spcAft>
                        <a:buClr>
                          <a:srgbClr val="003C71"/>
                        </a:buClr>
                        <a:buAutoNum type="alphaUcPeriod"/>
                      </a:pPr>
                      <a:endParaRPr lang="en-US">
                        <a:solidFill>
                          <a:schemeClr val="accent1"/>
                        </a:solidFill>
                        <a:latin typeface="Georgia"/>
                      </a:endParaRPr>
                    </a:p>
                    <a:p>
                      <a:pPr lvl="0" indent="0" algn="l">
                        <a:lnSpc>
                          <a:spcPct val="100000"/>
                        </a:lnSpc>
                        <a:spcBef>
                          <a:spcPts val="0"/>
                        </a:spcBef>
                        <a:spcAft>
                          <a:spcPts val="0"/>
                        </a:spcAft>
                        <a:buClr>
                          <a:srgbClr val="003C71"/>
                        </a:buClr>
                        <a:buNone/>
                      </a:pPr>
                      <a:endParaRPr lang="en-US">
                        <a:solidFill>
                          <a:schemeClr val="accent1"/>
                        </a:solidFill>
                        <a:latin typeface="Georgia"/>
                      </a:endParaRPr>
                    </a:p>
                    <a:p>
                      <a:pPr lvl="0" algn="l">
                        <a:lnSpc>
                          <a:spcPct val="100000"/>
                        </a:lnSpc>
                        <a:spcBef>
                          <a:spcPts val="0"/>
                        </a:spcBef>
                        <a:spcAft>
                          <a:spcPts val="0"/>
                        </a:spcAft>
                        <a:buClr>
                          <a:srgbClr val="003C71"/>
                        </a:buClr>
                        <a:buAutoNum type="alphaUcPeriod"/>
                      </a:pPr>
                      <a:endParaRPr lang="en-US">
                        <a:solidFill>
                          <a:schemeClr val="accent1"/>
                        </a:solidFill>
                        <a:latin typeface="Georgia"/>
                      </a:endParaRPr>
                    </a:p>
                    <a:p>
                      <a:pPr lvl="0" algn="l">
                        <a:lnSpc>
                          <a:spcPct val="100000"/>
                        </a:lnSpc>
                        <a:spcBef>
                          <a:spcPts val="0"/>
                        </a:spcBef>
                        <a:spcAft>
                          <a:spcPts val="0"/>
                        </a:spcAft>
                        <a:buClr>
                          <a:srgbClr val="003C71"/>
                        </a:buClr>
                        <a:buAutoNum type="alphaUcPeriod"/>
                      </a:pPr>
                      <a:endParaRPr lang="en-US">
                        <a:solidFill>
                          <a:schemeClr val="accent1"/>
                        </a:solidFill>
                        <a:latin typeface="Georgia"/>
                      </a:endParaRPr>
                    </a:p>
                    <a:p>
                      <a:pPr marL="285750" lvl="0" indent="-285750" algn="l">
                        <a:lnSpc>
                          <a:spcPct val="100000"/>
                        </a:lnSpc>
                        <a:spcBef>
                          <a:spcPts val="0"/>
                        </a:spcBef>
                        <a:spcAft>
                          <a:spcPts val="0"/>
                        </a:spcAft>
                        <a:buClr>
                          <a:srgbClr val="003C71"/>
                        </a:buClr>
                        <a:buAutoNum type="alphaUcPeriod"/>
                      </a:pPr>
                      <a:endParaRPr lang="en-US">
                        <a:solidFill>
                          <a:schemeClr val="accent1"/>
                        </a:solidFill>
                        <a:latin typeface="Georgia"/>
                      </a:endParaRPr>
                    </a:p>
                    <a:p>
                      <a:pPr lvl="0" indent="0">
                        <a:spcBef>
                          <a:spcPts val="0"/>
                        </a:spcBef>
                        <a:spcAft>
                          <a:spcPts val="0"/>
                        </a:spcAft>
                        <a:buClr>
                          <a:srgbClr val="003C71"/>
                        </a:buClr>
                        <a:buNone/>
                      </a:pPr>
                      <a:endParaRPr lang="en-US">
                        <a:solidFill>
                          <a:schemeClr val="accent1"/>
                        </a:solidFill>
                        <a:latin typeface="Georgia"/>
                      </a:endParaRPr>
                    </a:p>
                    <a:p>
                      <a:pPr marL="52070" indent="-287020" rtl="0" fontAlgn="t">
                        <a:spcBef>
                          <a:spcPts val="0"/>
                        </a:spcBef>
                        <a:spcAft>
                          <a:spcPts val="0"/>
                        </a:spcAft>
                      </a:pPr>
                      <a:br>
                        <a:rPr lang="en-US">
                          <a:solidFill>
                            <a:srgbClr val="003C71"/>
                          </a:solidFill>
                          <a:effectLst/>
                          <a:highlight>
                            <a:srgbClr val="FFFFFF"/>
                          </a:highlight>
                          <a:latin typeface="Georgia"/>
                        </a:rPr>
                      </a:br>
                      <a:r>
                        <a:rPr lang="en-US" sz="1400" b="1">
                          <a:solidFill>
                            <a:schemeClr val="accent1"/>
                          </a:solidFill>
                          <a:effectLst/>
                          <a:highlight>
                            <a:srgbClr val="FFFFFF"/>
                          </a:highlight>
                          <a:latin typeface="Georgia"/>
                        </a:rPr>
                        <a:t> </a:t>
                      </a:r>
                      <a:endParaRPr lang="en-US">
                        <a:solidFill>
                          <a:schemeClr val="accent1"/>
                        </a:solidFill>
                        <a:effectLst/>
                        <a:highlight>
                          <a:srgbClr val="FFFFFF"/>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814399256"/>
                  </a:ext>
                </a:extLst>
              </a:tr>
            </a:tbl>
          </a:graphicData>
        </a:graphic>
      </p:graphicFrame>
      <p:sp>
        <p:nvSpPr>
          <p:cNvPr id="11" name="TextBox 10">
            <a:extLst>
              <a:ext uri="{FF2B5EF4-FFF2-40B4-BE49-F238E27FC236}">
                <a16:creationId xmlns:a16="http://schemas.microsoft.com/office/drawing/2014/main" id="{A0670C76-E038-85D8-56F5-1AC265E63170}"/>
              </a:ext>
            </a:extLst>
          </p:cNvPr>
          <p:cNvSpPr txBox="1"/>
          <p:nvPr/>
        </p:nvSpPr>
        <p:spPr>
          <a:xfrm>
            <a:off x="348260" y="3872518"/>
            <a:ext cx="11457211" cy="2031325"/>
          </a:xfrm>
          <a:prstGeom prst="rect">
            <a:avLst/>
          </a:prstGeom>
          <a:solidFill>
            <a:schemeClr val="tx2"/>
          </a:solidFill>
          <a:ln>
            <a:solidFill>
              <a:srgbClr val="4472C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u="sng">
                <a:solidFill>
                  <a:schemeClr val="bg1"/>
                </a:solidFill>
                <a:latin typeface="+mj-lt"/>
                <a:ea typeface="+mn-lt"/>
                <a:cs typeface="+mn-lt"/>
              </a:rPr>
              <a:t>Revisions</a:t>
            </a:r>
            <a:r>
              <a:rPr lang="en-US" b="1">
                <a:solidFill>
                  <a:schemeClr val="bg1"/>
                </a:solidFill>
                <a:latin typeface="+mj-lt"/>
                <a:ea typeface="+mn-lt"/>
                <a:cs typeface="+mn-lt"/>
              </a:rPr>
              <a:t>:</a:t>
            </a:r>
            <a:endParaRPr lang="en-US">
              <a:solidFill>
                <a:schemeClr val="bg1"/>
              </a:solidFill>
              <a:latin typeface="+mj-lt"/>
              <a:ea typeface="+mn-lt"/>
              <a:cs typeface="+mn-lt"/>
            </a:endParaRPr>
          </a:p>
          <a:p>
            <a:pPr marL="285750" indent="-285750">
              <a:buFont typeface="Arial" panose="020B0604020202020204" pitchFamily="34" charset="0"/>
              <a:buChar char="•"/>
            </a:pPr>
            <a:r>
              <a:rPr lang="en-US">
                <a:solidFill>
                  <a:schemeClr val="bg1"/>
                </a:solidFill>
                <a:latin typeface="+mj-lt"/>
              </a:rPr>
              <a:t>1.LU.2- Focuses on grade level expectations for students’ mechanics in writing. </a:t>
            </a:r>
          </a:p>
          <a:p>
            <a:endParaRPr lang="en-US">
              <a:solidFill>
                <a:schemeClr val="bg1"/>
              </a:solidFill>
              <a:latin typeface="+mj-lt"/>
            </a:endParaRPr>
          </a:p>
          <a:p>
            <a:pPr marL="285750" indent="-285750">
              <a:buFont typeface="Arial" panose="020B0604020202020204" pitchFamily="34" charset="0"/>
              <a:buChar char="•"/>
            </a:pPr>
            <a:r>
              <a:rPr lang="en-US">
                <a:solidFill>
                  <a:schemeClr val="bg1"/>
                </a:solidFill>
                <a:latin typeface="+mj-lt"/>
              </a:rPr>
              <a:t>1.LU.2 C- Combines skills addressed in 1.13c and 1.5 a/b/c/d/g/h in the 2017 Standards.</a:t>
            </a:r>
          </a:p>
          <a:p>
            <a:pPr>
              <a:buFont typeface="Arial,Sans-Serif"/>
              <a:buChar char="•"/>
            </a:pPr>
            <a:endParaRPr lang="en-US">
              <a:solidFill>
                <a:schemeClr val="bg1"/>
              </a:solidFill>
              <a:latin typeface="+mj-lt"/>
            </a:endParaRPr>
          </a:p>
          <a:p>
            <a:pPr>
              <a:buFont typeface="Arial,Sans-Serif"/>
              <a:buChar char="•"/>
            </a:pPr>
            <a:endParaRPr lang="en-US">
              <a:solidFill>
                <a:schemeClr val="bg1"/>
              </a:solidFill>
              <a:latin typeface="+mj-lt"/>
              <a:cs typeface="Calibri"/>
            </a:endParaRPr>
          </a:p>
          <a:p>
            <a:pPr>
              <a:buFont typeface="Arial,Sans-Serif"/>
              <a:buChar char="•"/>
            </a:pPr>
            <a:endParaRPr lang="en-US">
              <a:solidFill>
                <a:schemeClr val="bg1"/>
              </a:solidFill>
              <a:latin typeface="+mj-lt"/>
              <a:cs typeface="Calibri"/>
            </a:endParaRPr>
          </a:p>
        </p:txBody>
      </p:sp>
      <p:pic>
        <p:nvPicPr>
          <p:cNvPr id="5" name="Audio 4">
            <a:extLst>
              <a:ext uri="{FF2B5EF4-FFF2-40B4-BE49-F238E27FC236}">
                <a16:creationId xmlns:a16="http://schemas.microsoft.com/office/drawing/2014/main" id="{9CBD7B1C-76B8-A4ED-70CA-29329E87B05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795147985"/>
      </p:ext>
    </p:extLst>
  </p:cSld>
  <p:clrMapOvr>
    <a:masterClrMapping/>
  </p:clrMapOvr>
  <mc:AlternateContent xmlns:mc="http://schemas.openxmlformats.org/markup-compatibility/2006" xmlns:p14="http://schemas.microsoft.com/office/powerpoint/2010/main">
    <mc:Choice Requires="p14">
      <p:transition spd="slow" p14:dur="2000" advTm="53215"/>
    </mc:Choice>
    <mc:Fallback xmlns="">
      <p:transition spd="slow" advTm="532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D5A96-047A-342E-09EE-C077F6271E57}"/>
              </a:ext>
            </a:extLst>
          </p:cNvPr>
          <p:cNvSpPr>
            <a:spLocks noGrp="1"/>
          </p:cNvSpPr>
          <p:nvPr>
            <p:ph type="title"/>
          </p:nvPr>
        </p:nvSpPr>
        <p:spPr/>
        <p:txBody>
          <a:bodyPr/>
          <a:lstStyle/>
          <a:p>
            <a:r>
              <a:rPr lang="en-US"/>
              <a:t>Communications and Multimodal Literacies</a:t>
            </a:r>
          </a:p>
        </p:txBody>
      </p:sp>
      <p:sp>
        <p:nvSpPr>
          <p:cNvPr id="4" name="Slide Number Placeholder 3">
            <a:extLst>
              <a:ext uri="{FF2B5EF4-FFF2-40B4-BE49-F238E27FC236}">
                <a16:creationId xmlns:a16="http://schemas.microsoft.com/office/drawing/2014/main" id="{658943E4-7A5C-C33C-5A80-970143976D15}"/>
              </a:ext>
            </a:extLst>
          </p:cNvPr>
          <p:cNvSpPr>
            <a:spLocks noGrp="1"/>
          </p:cNvSpPr>
          <p:nvPr>
            <p:ph type="sldNum" sz="quarter" idx="12"/>
          </p:nvPr>
        </p:nvSpPr>
        <p:spPr/>
        <p:txBody>
          <a:bodyPr/>
          <a:lstStyle/>
          <a:p>
            <a:fld id="{B2102BAA-C61A-4A39-BDF1-4340D572B82C}" type="slidenum">
              <a:rPr lang="en-US" smtClean="0"/>
              <a:t>36</a:t>
            </a:fld>
            <a:endParaRPr lang="en-US"/>
          </a:p>
        </p:txBody>
      </p:sp>
      <p:pic>
        <p:nvPicPr>
          <p:cNvPr id="6" name="Audio 5">
            <a:extLst>
              <a:ext uri="{FF2B5EF4-FFF2-40B4-BE49-F238E27FC236}">
                <a16:creationId xmlns:a16="http://schemas.microsoft.com/office/drawing/2014/main" id="{94B5642F-054E-E555-B9DF-C53E270B809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237840485"/>
      </p:ext>
    </p:extLst>
  </p:cSld>
  <p:clrMapOvr>
    <a:masterClrMapping/>
  </p:clrMapOvr>
  <mc:AlternateContent xmlns:mc="http://schemas.openxmlformats.org/markup-compatibility/2006" xmlns:p14="http://schemas.microsoft.com/office/powerpoint/2010/main">
    <mc:Choice Requires="p14">
      <p:transition spd="slow" p14:dur="2000" advTm="19605"/>
    </mc:Choice>
    <mc:Fallback xmlns="">
      <p:transition spd="slow" advTm="196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C1D20A-DD95-B136-7A0B-2D955011D416}"/>
              </a:ext>
            </a:extLst>
          </p:cNvPr>
          <p:cNvSpPr>
            <a:spLocks noGrp="1"/>
          </p:cNvSpPr>
          <p:nvPr>
            <p:ph type="sldNum" sz="quarter" idx="12"/>
          </p:nvPr>
        </p:nvSpPr>
        <p:spPr/>
        <p:txBody>
          <a:bodyPr/>
          <a:lstStyle/>
          <a:p>
            <a:fld id="{B2102BAA-C61A-4A39-BDF1-4340D572B82C}" type="slidenum">
              <a:rPr lang="en-US" smtClean="0"/>
              <a:t>37</a:t>
            </a:fld>
            <a:endParaRPr lang="en-US"/>
          </a:p>
        </p:txBody>
      </p:sp>
      <p:graphicFrame>
        <p:nvGraphicFramePr>
          <p:cNvPr id="10" name="Table 9">
            <a:extLst>
              <a:ext uri="{FF2B5EF4-FFF2-40B4-BE49-F238E27FC236}">
                <a16:creationId xmlns:a16="http://schemas.microsoft.com/office/drawing/2014/main" id="{BDFF1672-FEF2-00AD-7154-75D43FF1341E}"/>
              </a:ext>
            </a:extLst>
          </p:cNvPr>
          <p:cNvGraphicFramePr>
            <a:graphicFrameLocks noGrp="1"/>
          </p:cNvGraphicFramePr>
          <p:nvPr>
            <p:extLst>
              <p:ext uri="{D42A27DB-BD31-4B8C-83A1-F6EECF244321}">
                <p14:modId xmlns:p14="http://schemas.microsoft.com/office/powerpoint/2010/main" val="2771460544"/>
              </p:ext>
            </p:extLst>
          </p:nvPr>
        </p:nvGraphicFramePr>
        <p:xfrm>
          <a:off x="353391" y="265043"/>
          <a:ext cx="11452080" cy="4709160"/>
        </p:xfrm>
        <a:graphic>
          <a:graphicData uri="http://schemas.openxmlformats.org/drawingml/2006/table">
            <a:tbl>
              <a:tblPr bandRow="1">
                <a:tableStyleId>{5C22544A-7EE6-4342-B048-85BDC9FD1C3A}</a:tableStyleId>
              </a:tblPr>
              <a:tblGrid>
                <a:gridCol w="5726040">
                  <a:extLst>
                    <a:ext uri="{9D8B030D-6E8A-4147-A177-3AD203B41FA5}">
                      <a16:colId xmlns:a16="http://schemas.microsoft.com/office/drawing/2014/main" val="160029111"/>
                    </a:ext>
                  </a:extLst>
                </a:gridCol>
                <a:gridCol w="5726040">
                  <a:extLst>
                    <a:ext uri="{9D8B030D-6E8A-4147-A177-3AD203B41FA5}">
                      <a16:colId xmlns:a16="http://schemas.microsoft.com/office/drawing/2014/main" val="1856314664"/>
                    </a:ext>
                  </a:extLst>
                </a:gridCol>
              </a:tblGrid>
              <a:tr h="361950">
                <a:tc>
                  <a:txBody>
                    <a:bodyPr/>
                    <a:lstStyle/>
                    <a:p>
                      <a:pPr algn="ctr" rtl="0" fontAlgn="t">
                        <a:spcBef>
                          <a:spcPts val="0"/>
                        </a:spcBef>
                        <a:spcAft>
                          <a:spcPts val="0"/>
                        </a:spcAft>
                      </a:pPr>
                      <a:r>
                        <a:rPr lang="en-US" sz="2000" b="1">
                          <a:effectLst/>
                          <a:highlight>
                            <a:srgbClr val="D8D8D8"/>
                          </a:highlight>
                          <a:latin typeface="Georgia"/>
                        </a:rPr>
                        <a:t>2017 SOL</a:t>
                      </a:r>
                      <a:endParaRPr lang="en-US">
                        <a:effectLst/>
                        <a:highlight>
                          <a:srgbClr val="D8D8D8"/>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tc>
                  <a:txBody>
                    <a:bodyPr/>
                    <a:lstStyle/>
                    <a:p>
                      <a:pPr algn="ctr" rtl="0" fontAlgn="t">
                        <a:spcBef>
                          <a:spcPts val="0"/>
                        </a:spcBef>
                        <a:spcAft>
                          <a:spcPts val="0"/>
                        </a:spcAft>
                      </a:pPr>
                      <a:r>
                        <a:rPr lang="en-US" sz="2000" b="1">
                          <a:effectLst/>
                          <a:highlight>
                            <a:srgbClr val="D8D8D8"/>
                          </a:highlight>
                          <a:latin typeface="Georgia"/>
                        </a:rPr>
                        <a:t>2024 SOL</a:t>
                      </a:r>
                      <a:endParaRPr lang="en-US">
                        <a:effectLst/>
                        <a:highlight>
                          <a:srgbClr val="D8D8D8"/>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extLst>
                  <a:ext uri="{0D108BD9-81ED-4DB2-BD59-A6C34878D82A}">
                    <a16:rowId xmlns:a16="http://schemas.microsoft.com/office/drawing/2014/main" val="767866329"/>
                  </a:ext>
                </a:extLst>
              </a:tr>
              <a:tr h="2686050">
                <a:tc>
                  <a:txBody>
                    <a:bodyPr/>
                    <a:lstStyle/>
                    <a:p>
                      <a:pPr lvl="0" algn="l">
                        <a:lnSpc>
                          <a:spcPct val="100000"/>
                        </a:lnSpc>
                        <a:spcBef>
                          <a:spcPts val="0"/>
                        </a:spcBef>
                        <a:spcAft>
                          <a:spcPts val="0"/>
                        </a:spcAft>
                        <a:buNone/>
                      </a:pPr>
                      <a:r>
                        <a:rPr lang="en-US" sz="1400" b="1">
                          <a:latin typeface="+mj-lt"/>
                        </a:rPr>
                        <a:t>1.1 The student will develop oral communication skills.</a:t>
                      </a:r>
                    </a:p>
                    <a:p>
                      <a:pPr marL="228600" lvl="0" indent="-228600" algn="l">
                        <a:lnSpc>
                          <a:spcPct val="100000"/>
                        </a:lnSpc>
                        <a:spcBef>
                          <a:spcPts val="0"/>
                        </a:spcBef>
                        <a:spcAft>
                          <a:spcPts val="0"/>
                        </a:spcAft>
                        <a:buAutoNum type="alphaLcParenR"/>
                      </a:pPr>
                      <a:r>
                        <a:rPr lang="en-US" sz="1200" b="0">
                          <a:latin typeface="+mj-lt"/>
                        </a:rPr>
                        <a:t>Listen actively and speak using agreed-upon rules for discussion. </a:t>
                      </a:r>
                    </a:p>
                    <a:p>
                      <a:pPr marL="228600" lvl="0" indent="-228600" algn="l">
                        <a:lnSpc>
                          <a:spcPct val="100000"/>
                        </a:lnSpc>
                        <a:spcBef>
                          <a:spcPts val="0"/>
                        </a:spcBef>
                        <a:spcAft>
                          <a:spcPts val="0"/>
                        </a:spcAft>
                        <a:buAutoNum type="alphaLcParenR"/>
                      </a:pPr>
                      <a:r>
                        <a:rPr lang="en-US" sz="1200" b="0">
                          <a:latin typeface="+mj-lt"/>
                        </a:rPr>
                        <a:t>Initiate conversation with peers and adults. </a:t>
                      </a:r>
                    </a:p>
                    <a:p>
                      <a:pPr marL="228600" lvl="0" indent="-228600" algn="l">
                        <a:lnSpc>
                          <a:spcPct val="100000"/>
                        </a:lnSpc>
                        <a:spcBef>
                          <a:spcPts val="0"/>
                        </a:spcBef>
                        <a:spcAft>
                          <a:spcPts val="0"/>
                        </a:spcAft>
                        <a:buAutoNum type="alphaLcParenR"/>
                      </a:pPr>
                      <a:r>
                        <a:rPr lang="en-US" sz="1200" b="0">
                          <a:latin typeface="+mj-lt"/>
                        </a:rPr>
                        <a:t>Adapt or change oral language to fit the situation. </a:t>
                      </a:r>
                    </a:p>
                    <a:p>
                      <a:pPr marL="228600" lvl="0" indent="-228600" algn="l">
                        <a:lnSpc>
                          <a:spcPct val="100000"/>
                        </a:lnSpc>
                        <a:spcBef>
                          <a:spcPts val="0"/>
                        </a:spcBef>
                        <a:spcAft>
                          <a:spcPts val="0"/>
                        </a:spcAft>
                        <a:buAutoNum type="alphaLcParenR"/>
                      </a:pPr>
                      <a:r>
                        <a:rPr lang="en-US" sz="1200" b="0">
                          <a:latin typeface="+mj-lt"/>
                        </a:rPr>
                        <a:t>Use appropriate voice level, phrasing, and intonation. </a:t>
                      </a:r>
                    </a:p>
                    <a:p>
                      <a:pPr marL="228600" lvl="0" indent="-228600" algn="l">
                        <a:lnSpc>
                          <a:spcPct val="100000"/>
                        </a:lnSpc>
                        <a:spcBef>
                          <a:spcPts val="0"/>
                        </a:spcBef>
                        <a:spcAft>
                          <a:spcPts val="0"/>
                        </a:spcAft>
                        <a:buAutoNum type="alphaLcParenR"/>
                      </a:pPr>
                      <a:r>
                        <a:rPr lang="en-US" sz="1200" b="0">
                          <a:latin typeface="+mj-lt"/>
                        </a:rPr>
                        <a:t>Participate in collaborative and partner discussions about various texts and topics. </a:t>
                      </a:r>
                    </a:p>
                    <a:p>
                      <a:pPr marL="228600" lvl="0" indent="-228600" algn="l">
                        <a:lnSpc>
                          <a:spcPct val="100000"/>
                        </a:lnSpc>
                        <a:spcBef>
                          <a:spcPts val="0"/>
                        </a:spcBef>
                        <a:spcAft>
                          <a:spcPts val="0"/>
                        </a:spcAft>
                        <a:buAutoNum type="alphaLcParenR"/>
                      </a:pPr>
                      <a:r>
                        <a:rPr lang="en-US" sz="1200" b="0">
                          <a:latin typeface="+mj-lt"/>
                        </a:rPr>
                        <a:t>Follow rules for conversation, using appropriate voice level in small-group settings. </a:t>
                      </a:r>
                    </a:p>
                    <a:p>
                      <a:pPr marL="228600" lvl="0" indent="-228600" algn="l">
                        <a:lnSpc>
                          <a:spcPct val="100000"/>
                        </a:lnSpc>
                        <a:spcBef>
                          <a:spcPts val="0"/>
                        </a:spcBef>
                        <a:spcAft>
                          <a:spcPts val="0"/>
                        </a:spcAft>
                        <a:buAutoNum type="alphaLcParenR"/>
                      </a:pPr>
                      <a:r>
                        <a:rPr lang="en-US" sz="1200" b="0">
                          <a:latin typeface="+mj-lt"/>
                        </a:rPr>
                        <a:t>Ask and respond to questions to seek help, get information, or clarify information. </a:t>
                      </a:r>
                    </a:p>
                    <a:p>
                      <a:pPr marL="228600" lvl="0" indent="-228600" algn="l">
                        <a:lnSpc>
                          <a:spcPct val="100000"/>
                        </a:lnSpc>
                        <a:spcBef>
                          <a:spcPts val="0"/>
                        </a:spcBef>
                        <a:spcAft>
                          <a:spcPts val="0"/>
                        </a:spcAft>
                        <a:buAutoNum type="alphaLcParenR"/>
                      </a:pPr>
                      <a:r>
                        <a:rPr lang="en-US" sz="1200" b="0">
                          <a:latin typeface="+mj-lt"/>
                        </a:rPr>
                        <a:t>Restate and follow simple two-step oral directions. </a:t>
                      </a:r>
                    </a:p>
                    <a:p>
                      <a:pPr marL="228600" lvl="0" indent="-228600" algn="l">
                        <a:lnSpc>
                          <a:spcPct val="100000"/>
                        </a:lnSpc>
                        <a:spcBef>
                          <a:spcPts val="0"/>
                        </a:spcBef>
                        <a:spcAft>
                          <a:spcPts val="0"/>
                        </a:spcAft>
                        <a:buAutoNum type="alphaLcParenR"/>
                      </a:pPr>
                      <a:r>
                        <a:rPr lang="en-US" sz="1200" b="0">
                          <a:latin typeface="+mj-lt"/>
                        </a:rPr>
                        <a:t>Give simple two-step oral directions.</a:t>
                      </a:r>
                    </a:p>
                    <a:p>
                      <a:pPr marL="228600" lvl="0" indent="-228600" algn="l">
                        <a:lnSpc>
                          <a:spcPct val="100000"/>
                        </a:lnSpc>
                        <a:spcBef>
                          <a:spcPts val="0"/>
                        </a:spcBef>
                        <a:spcAft>
                          <a:spcPts val="0"/>
                        </a:spcAft>
                        <a:buAutoNum type="alphaLcParenR"/>
                      </a:pPr>
                      <a:r>
                        <a:rPr lang="en-US" sz="1200" b="0" i="0" u="none" strike="noStrike" noProof="0">
                          <a:solidFill>
                            <a:schemeClr val="tx1"/>
                          </a:solidFill>
                          <a:latin typeface="+mj-lt"/>
                        </a:rPr>
                        <a:t>Express ideas orally in complete sentences.</a:t>
                      </a:r>
                    </a:p>
                    <a:p>
                      <a:pPr marL="228600" lvl="0" indent="-228600" algn="l">
                        <a:lnSpc>
                          <a:spcPct val="100000"/>
                        </a:lnSpc>
                        <a:spcBef>
                          <a:spcPts val="0"/>
                        </a:spcBef>
                        <a:spcAft>
                          <a:spcPts val="0"/>
                        </a:spcAft>
                        <a:buAutoNum type="alphaLcParenR"/>
                      </a:pPr>
                      <a:r>
                        <a:rPr lang="en-US" sz="1200" b="0" i="0" u="none" strike="noStrike" noProof="0">
                          <a:solidFill>
                            <a:schemeClr val="tx1"/>
                          </a:solidFill>
                          <a:latin typeface="+mj-lt"/>
                        </a:rPr>
                        <a:t>Work respectfully with others.</a:t>
                      </a:r>
                    </a:p>
                    <a:p>
                      <a:pPr marL="228600" lvl="0" indent="-228600" algn="l">
                        <a:lnSpc>
                          <a:spcPct val="100000"/>
                        </a:lnSpc>
                        <a:spcBef>
                          <a:spcPts val="0"/>
                        </a:spcBef>
                        <a:spcAft>
                          <a:spcPts val="0"/>
                        </a:spcAft>
                        <a:buAutoNum type="alphaLcParenR"/>
                      </a:pPr>
                      <a:r>
                        <a:rPr lang="en-US" sz="1200" b="0" i="0" u="none" strike="noStrike" noProof="0">
                          <a:solidFill>
                            <a:schemeClr val="tx1"/>
                          </a:solidFill>
                          <a:latin typeface="+mj-lt"/>
                        </a:rPr>
                        <a:t>Increase listening and speaking vocabularies.</a:t>
                      </a:r>
                      <a:br>
                        <a:rPr lang="en-US" sz="1100" b="0" i="0" u="none" strike="noStrike" noProof="0">
                          <a:solidFill>
                            <a:srgbClr val="000000"/>
                          </a:solidFill>
                          <a:latin typeface="Times New Roman"/>
                        </a:rPr>
                      </a:br>
                      <a:br>
                        <a:rPr lang="en-US" sz="1100" b="0" i="0" u="none" strike="noStrike" noProof="0">
                          <a:solidFill>
                            <a:srgbClr val="000000"/>
                          </a:solidFill>
                          <a:latin typeface="Times New Roman"/>
                        </a:rPr>
                      </a:br>
                      <a:br>
                        <a:rPr lang="en-US"/>
                      </a:br>
                      <a:endParaRPr lang="en-US">
                        <a:solidFill>
                          <a:schemeClr val="tx1"/>
                        </a:solidFill>
                        <a:effectLst/>
                        <a:highlight>
                          <a:srgbClr val="FFFFFF"/>
                        </a:highlight>
                        <a:latin typeface="Georgia"/>
                      </a:endParaRPr>
                    </a:p>
                    <a:p>
                      <a:pPr fontAlgn="t"/>
                      <a:br>
                        <a:rPr lang="en-US">
                          <a:effectLst/>
                          <a:highlight>
                            <a:srgbClr val="FFFFFF"/>
                          </a:highlight>
                        </a:rPr>
                      </a:br>
                      <a:endParaRPr lang="en-US">
                        <a:solidFill>
                          <a:schemeClr val="tx1"/>
                        </a:solidFill>
                        <a:effectLst/>
                        <a:highlight>
                          <a:srgbClr val="FFFFFF"/>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FFFFFF"/>
                    </a:solidFill>
                  </a:tcPr>
                </a:tc>
                <a:tc>
                  <a:txBody>
                    <a:bodyPr/>
                    <a:lstStyle/>
                    <a:p>
                      <a:pPr lvl="0" algn="l">
                        <a:lnSpc>
                          <a:spcPct val="100000"/>
                        </a:lnSpc>
                        <a:spcBef>
                          <a:spcPts val="0"/>
                        </a:spcBef>
                        <a:spcAft>
                          <a:spcPts val="0"/>
                        </a:spcAft>
                        <a:buNone/>
                      </a:pPr>
                      <a:r>
                        <a:rPr lang="en-US" sz="1400" b="1" i="0" u="none" strike="noStrike" noProof="0">
                          <a:solidFill>
                            <a:schemeClr val="tx1"/>
                          </a:solidFill>
                          <a:effectLst/>
                          <a:highlight>
                            <a:srgbClr val="FFFFFF"/>
                          </a:highlight>
                          <a:latin typeface="Georgia"/>
                        </a:rPr>
                        <a:t>1.C.1 Communication, Listening, and Collaboration</a:t>
                      </a:r>
                      <a:r>
                        <a:rPr lang="en-US" sz="1400" b="0" i="0" u="none" strike="noStrike" noProof="0">
                          <a:solidFill>
                            <a:schemeClr val="tx1"/>
                          </a:solidFill>
                          <a:effectLst/>
                          <a:highlight>
                            <a:srgbClr val="FFFFFF"/>
                          </a:highlight>
                          <a:latin typeface="Georgia"/>
                        </a:rPr>
                        <a:t> </a:t>
                      </a:r>
                      <a:endParaRPr lang="en-US" sz="1800" b="0" i="0" u="none" strike="noStrike" noProof="0">
                        <a:solidFill>
                          <a:schemeClr val="tx1"/>
                        </a:solidFill>
                        <a:effectLst/>
                        <a:highlight>
                          <a:srgbClr val="FFFFFF"/>
                        </a:highlight>
                        <a:latin typeface="Georgia"/>
                      </a:endParaRPr>
                    </a:p>
                    <a:p>
                      <a:pPr marL="228600" lvl="0" indent="-228600" algn="l">
                        <a:lnSpc>
                          <a:spcPct val="100000"/>
                        </a:lnSpc>
                        <a:spcBef>
                          <a:spcPts val="0"/>
                        </a:spcBef>
                        <a:spcAft>
                          <a:spcPts val="0"/>
                        </a:spcAft>
                        <a:buFont typeface="+mj-lt"/>
                        <a:buAutoNum type="alphaUcPeriod"/>
                      </a:pPr>
                      <a:r>
                        <a:rPr lang="en-US" sz="1200">
                          <a:highlight>
                            <a:srgbClr val="FFFFFF"/>
                          </a:highlight>
                          <a:latin typeface="+mj-lt"/>
                        </a:rPr>
                        <a:t>Participate in a range of collaborative discussions (one-on-one, in groups, and teacher-led) on grade one topics and texts. This includes: </a:t>
                      </a:r>
                    </a:p>
                    <a:p>
                      <a:pPr marL="742950" lvl="1" indent="-285750" algn="l">
                        <a:lnSpc>
                          <a:spcPct val="100000"/>
                        </a:lnSpc>
                        <a:spcBef>
                          <a:spcPts val="0"/>
                        </a:spcBef>
                        <a:spcAft>
                          <a:spcPts val="0"/>
                        </a:spcAft>
                        <a:buFont typeface="+mj-lt"/>
                        <a:buAutoNum type="romanLcPeriod"/>
                      </a:pPr>
                      <a:r>
                        <a:rPr lang="en-US" sz="1200">
                          <a:highlight>
                            <a:srgbClr val="FFFFFF"/>
                          </a:highlight>
                          <a:latin typeface="+mj-lt"/>
                        </a:rPr>
                        <a:t>Listening actively and following agreed-upon rules for participating in discussions (e.g., waiting for a turn to speak without unnecessary interruptions and staying on topic). </a:t>
                      </a:r>
                    </a:p>
                    <a:p>
                      <a:pPr marL="742950" lvl="1" indent="-285750" algn="l">
                        <a:lnSpc>
                          <a:spcPct val="100000"/>
                        </a:lnSpc>
                        <a:spcBef>
                          <a:spcPts val="0"/>
                        </a:spcBef>
                        <a:spcAft>
                          <a:spcPts val="0"/>
                        </a:spcAft>
                        <a:buFont typeface="+mj-lt"/>
                        <a:buAutoNum type="romanLcPeriod"/>
                      </a:pPr>
                      <a:r>
                        <a:rPr lang="en-US" sz="1200">
                          <a:highlight>
                            <a:srgbClr val="FFFFFF"/>
                          </a:highlight>
                          <a:latin typeface="+mj-lt"/>
                        </a:rPr>
                        <a:t>Respectfully building on others’ ideas and expressing their own clearly. </a:t>
                      </a:r>
                    </a:p>
                    <a:p>
                      <a:pPr marL="742950" lvl="1" indent="-285750" algn="l">
                        <a:lnSpc>
                          <a:spcPct val="100000"/>
                        </a:lnSpc>
                        <a:spcBef>
                          <a:spcPts val="0"/>
                        </a:spcBef>
                        <a:spcAft>
                          <a:spcPts val="0"/>
                        </a:spcAft>
                        <a:buFont typeface="+mj-lt"/>
                        <a:buAutoNum type="romanLcPeriod"/>
                      </a:pPr>
                      <a:r>
                        <a:rPr lang="en-US" sz="1200">
                          <a:highlight>
                            <a:srgbClr val="FFFFFF"/>
                          </a:highlight>
                          <a:latin typeface="+mj-lt"/>
                        </a:rPr>
                        <a:t>Asking questions to seek help, get information, or clarify information for further understanding. </a:t>
                      </a:r>
                    </a:p>
                    <a:p>
                      <a:pPr marL="742950" lvl="1" indent="-285750" algn="l">
                        <a:lnSpc>
                          <a:spcPct val="100000"/>
                        </a:lnSpc>
                        <a:spcBef>
                          <a:spcPts val="0"/>
                        </a:spcBef>
                        <a:spcAft>
                          <a:spcPts val="0"/>
                        </a:spcAft>
                        <a:buFont typeface="+mj-lt"/>
                        <a:buAutoNum type="romanLcPeriod"/>
                      </a:pPr>
                      <a:r>
                        <a:rPr lang="en-US" sz="1200">
                          <a:highlight>
                            <a:srgbClr val="FFFFFF"/>
                          </a:highlight>
                          <a:latin typeface="+mj-lt"/>
                        </a:rPr>
                        <a:t>Expressing ideas and needs in complete sentences.</a:t>
                      </a:r>
                      <a:endParaRPr lang="en-US" sz="1200">
                        <a:solidFill>
                          <a:schemeClr val="tx1"/>
                        </a:solidFill>
                        <a:latin typeface="+mj-lt"/>
                      </a:endParaRPr>
                    </a:p>
                    <a:p>
                      <a:pPr lvl="0" indent="0" algn="l">
                        <a:lnSpc>
                          <a:spcPct val="100000"/>
                        </a:lnSpc>
                        <a:spcBef>
                          <a:spcPts val="0"/>
                        </a:spcBef>
                        <a:spcAft>
                          <a:spcPts val="0"/>
                        </a:spcAft>
                        <a:buNone/>
                      </a:pPr>
                      <a:endParaRPr lang="en-US">
                        <a:solidFill>
                          <a:schemeClr val="tx1"/>
                        </a:solidFill>
                        <a:latin typeface="Georgia"/>
                      </a:endParaRPr>
                    </a:p>
                    <a:p>
                      <a:pPr lvl="0" indent="0" algn="l">
                        <a:lnSpc>
                          <a:spcPct val="100000"/>
                        </a:lnSpc>
                        <a:spcBef>
                          <a:spcPts val="0"/>
                        </a:spcBef>
                        <a:spcAft>
                          <a:spcPts val="0"/>
                        </a:spcAft>
                        <a:buNone/>
                      </a:pPr>
                      <a:endParaRPr lang="en-US">
                        <a:solidFill>
                          <a:schemeClr val="tx1"/>
                        </a:solidFill>
                        <a:latin typeface="Georgia"/>
                      </a:endParaRPr>
                    </a:p>
                    <a:p>
                      <a:pPr lvl="0" indent="0" algn="l">
                        <a:lnSpc>
                          <a:spcPct val="100000"/>
                        </a:lnSpc>
                        <a:spcBef>
                          <a:spcPts val="0"/>
                        </a:spcBef>
                        <a:spcAft>
                          <a:spcPts val="0"/>
                        </a:spcAft>
                        <a:buNone/>
                      </a:pPr>
                      <a:endParaRPr lang="en-US">
                        <a:solidFill>
                          <a:schemeClr val="tx1"/>
                        </a:solidFill>
                        <a:latin typeface="Georgia"/>
                      </a:endParaRPr>
                    </a:p>
                    <a:p>
                      <a:pPr lvl="0" indent="0" algn="l">
                        <a:lnSpc>
                          <a:spcPct val="100000"/>
                        </a:lnSpc>
                        <a:spcBef>
                          <a:spcPts val="0"/>
                        </a:spcBef>
                        <a:spcAft>
                          <a:spcPts val="0"/>
                        </a:spcAft>
                        <a:buNone/>
                      </a:pPr>
                      <a:endParaRPr lang="en-US">
                        <a:solidFill>
                          <a:schemeClr val="tx1"/>
                        </a:solidFill>
                        <a:latin typeface="Georgia"/>
                      </a:endParaRPr>
                    </a:p>
                    <a:p>
                      <a:pPr lvl="0" indent="0" algn="l">
                        <a:lnSpc>
                          <a:spcPct val="100000"/>
                        </a:lnSpc>
                        <a:spcBef>
                          <a:spcPts val="0"/>
                        </a:spcBef>
                        <a:spcAft>
                          <a:spcPts val="0"/>
                        </a:spcAft>
                        <a:buNone/>
                      </a:pPr>
                      <a:endParaRPr lang="en-US">
                        <a:solidFill>
                          <a:schemeClr val="tx1"/>
                        </a:solidFill>
                        <a:latin typeface="Georgia"/>
                      </a:endParaRPr>
                    </a:p>
                    <a:p>
                      <a:pPr lvl="0" indent="0" algn="l">
                        <a:lnSpc>
                          <a:spcPct val="100000"/>
                        </a:lnSpc>
                        <a:spcBef>
                          <a:spcPts val="0"/>
                        </a:spcBef>
                        <a:spcAft>
                          <a:spcPts val="0"/>
                        </a:spcAft>
                        <a:buNone/>
                      </a:pPr>
                      <a:endParaRPr lang="en-US">
                        <a:solidFill>
                          <a:schemeClr val="tx1"/>
                        </a:solidFill>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814399256"/>
                  </a:ext>
                </a:extLst>
              </a:tr>
            </a:tbl>
          </a:graphicData>
        </a:graphic>
      </p:graphicFrame>
      <p:sp>
        <p:nvSpPr>
          <p:cNvPr id="11" name="TextBox 10">
            <a:extLst>
              <a:ext uri="{FF2B5EF4-FFF2-40B4-BE49-F238E27FC236}">
                <a16:creationId xmlns:a16="http://schemas.microsoft.com/office/drawing/2014/main" id="{A0670C76-E038-85D8-56F5-1AC265E63170}"/>
              </a:ext>
            </a:extLst>
          </p:cNvPr>
          <p:cNvSpPr txBox="1"/>
          <p:nvPr/>
        </p:nvSpPr>
        <p:spPr>
          <a:xfrm>
            <a:off x="351181" y="4039704"/>
            <a:ext cx="11457211" cy="2554545"/>
          </a:xfrm>
          <a:prstGeom prst="rect">
            <a:avLst/>
          </a:prstGeom>
          <a:solidFill>
            <a:schemeClr val="tx2"/>
          </a:solidFill>
          <a:ln>
            <a:solidFill>
              <a:srgbClr val="4472C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u="sng">
                <a:solidFill>
                  <a:schemeClr val="bg1"/>
                </a:solidFill>
                <a:latin typeface="+mj-lt"/>
                <a:ea typeface="+mn-lt"/>
                <a:cs typeface="+mn-lt"/>
              </a:rPr>
              <a:t>Revisions</a:t>
            </a:r>
            <a:r>
              <a:rPr lang="en-US" sz="1600" b="1">
                <a:solidFill>
                  <a:schemeClr val="bg1"/>
                </a:solidFill>
                <a:latin typeface="+mj-lt"/>
                <a:ea typeface="+mn-lt"/>
                <a:cs typeface="+mn-lt"/>
              </a:rPr>
              <a:t>:</a:t>
            </a:r>
            <a:endParaRPr lang="en-US">
              <a:solidFill>
                <a:schemeClr val="bg1"/>
              </a:solidFill>
              <a:latin typeface="+mj-lt"/>
              <a:ea typeface="+mn-lt"/>
              <a:cs typeface="+mn-lt"/>
            </a:endParaRPr>
          </a:p>
          <a:p>
            <a:pPr marL="285750" indent="-285750">
              <a:buFont typeface="Arial"/>
              <a:buChar char="•"/>
            </a:pPr>
            <a:r>
              <a:rPr lang="en-US">
                <a:solidFill>
                  <a:schemeClr val="bg1"/>
                </a:solidFill>
                <a:latin typeface="+mj-lt"/>
              </a:rPr>
              <a:t>1.C.1- Focuses on students building skills around communication, listening, and collaboration. </a:t>
            </a:r>
          </a:p>
          <a:p>
            <a:endParaRPr lang="en-US">
              <a:solidFill>
                <a:schemeClr val="bg1"/>
              </a:solidFill>
              <a:latin typeface="+mj-lt"/>
            </a:endParaRPr>
          </a:p>
          <a:p>
            <a:pPr marL="285750" indent="-285750">
              <a:buFont typeface="Arial"/>
              <a:buChar char="•"/>
            </a:pPr>
            <a:r>
              <a:rPr lang="en-US">
                <a:solidFill>
                  <a:schemeClr val="bg1"/>
                </a:solidFill>
                <a:latin typeface="+mj-lt"/>
              </a:rPr>
              <a:t>1.C.1 A- Address skills in 1.1b/c/d/e in the 2017 Standards .</a:t>
            </a:r>
          </a:p>
          <a:p>
            <a:pPr marL="285750" indent="-285750">
              <a:buFont typeface="Arial"/>
              <a:buChar char="•"/>
            </a:pPr>
            <a:r>
              <a:rPr lang="en-US">
                <a:solidFill>
                  <a:schemeClr val="bg1"/>
                </a:solidFill>
                <a:latin typeface="+mj-lt"/>
              </a:rPr>
              <a:t>1.C.1 A </a:t>
            </a:r>
            <a:r>
              <a:rPr lang="en-US" err="1">
                <a:solidFill>
                  <a:schemeClr val="bg1"/>
                </a:solidFill>
                <a:latin typeface="+mj-lt"/>
              </a:rPr>
              <a:t>i</a:t>
            </a:r>
            <a:r>
              <a:rPr lang="en-US">
                <a:solidFill>
                  <a:schemeClr val="bg1"/>
                </a:solidFill>
                <a:latin typeface="+mj-lt"/>
              </a:rPr>
              <a:t>- Combines skills addressed from 1.1a/f and provides clarity for how students participate.</a:t>
            </a:r>
          </a:p>
          <a:p>
            <a:pPr marL="285750" indent="-285750">
              <a:buFont typeface="Arial"/>
              <a:buChar char="•"/>
            </a:pPr>
            <a:r>
              <a:rPr lang="en-US">
                <a:solidFill>
                  <a:schemeClr val="bg1"/>
                </a:solidFill>
                <a:latin typeface="+mj-lt"/>
              </a:rPr>
              <a:t>1.C.1 A ii- Addresses skills from 1.1k and provides clarity.</a:t>
            </a:r>
          </a:p>
          <a:p>
            <a:pPr marL="285750" indent="-285750">
              <a:buFont typeface="Arial"/>
              <a:buChar char="•"/>
            </a:pPr>
            <a:r>
              <a:rPr lang="en-US">
                <a:solidFill>
                  <a:schemeClr val="bg1"/>
                </a:solidFill>
                <a:latin typeface="+mj-lt"/>
              </a:rPr>
              <a:t>1.C.1 A iii- Addresses skills from 1.1g .</a:t>
            </a:r>
          </a:p>
          <a:p>
            <a:pPr marL="285750" indent="-285750">
              <a:buFont typeface="Arial"/>
              <a:buChar char="•"/>
            </a:pPr>
            <a:r>
              <a:rPr lang="en-US">
                <a:solidFill>
                  <a:schemeClr val="bg1"/>
                </a:solidFill>
                <a:latin typeface="+mj-lt"/>
              </a:rPr>
              <a:t>1.C.1 A iv- Addresses skills from 1.1j.</a:t>
            </a:r>
          </a:p>
          <a:p>
            <a:endParaRPr lang="en-US">
              <a:solidFill>
                <a:schemeClr val="bg1"/>
              </a:solidFill>
              <a:latin typeface="+mj-lt"/>
              <a:cs typeface="Calibri"/>
            </a:endParaRPr>
          </a:p>
        </p:txBody>
      </p:sp>
      <p:pic>
        <p:nvPicPr>
          <p:cNvPr id="5" name="Audio 4">
            <a:extLst>
              <a:ext uri="{FF2B5EF4-FFF2-40B4-BE49-F238E27FC236}">
                <a16:creationId xmlns:a16="http://schemas.microsoft.com/office/drawing/2014/main" id="{10572B44-6E7D-02FC-1314-A2A935A93CB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751974298"/>
      </p:ext>
    </p:extLst>
  </p:cSld>
  <p:clrMapOvr>
    <a:masterClrMapping/>
  </p:clrMapOvr>
  <mc:AlternateContent xmlns:mc="http://schemas.openxmlformats.org/markup-compatibility/2006" xmlns:p14="http://schemas.microsoft.com/office/powerpoint/2010/main">
    <mc:Choice Requires="p14">
      <p:transition spd="slow" p14:dur="2000" advTm="67850"/>
    </mc:Choice>
    <mc:Fallback xmlns="">
      <p:transition spd="slow" advTm="678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C1D20A-DD95-B136-7A0B-2D955011D416}"/>
              </a:ext>
            </a:extLst>
          </p:cNvPr>
          <p:cNvSpPr>
            <a:spLocks noGrp="1"/>
          </p:cNvSpPr>
          <p:nvPr>
            <p:ph type="sldNum" sz="quarter" idx="12"/>
          </p:nvPr>
        </p:nvSpPr>
        <p:spPr/>
        <p:txBody>
          <a:bodyPr/>
          <a:lstStyle/>
          <a:p>
            <a:fld id="{B2102BAA-C61A-4A39-BDF1-4340D572B82C}" type="slidenum">
              <a:rPr lang="en-US" dirty="0" smtClean="0"/>
              <a:t>38</a:t>
            </a:fld>
            <a:endParaRPr lang="en-US"/>
          </a:p>
        </p:txBody>
      </p:sp>
      <p:graphicFrame>
        <p:nvGraphicFramePr>
          <p:cNvPr id="10" name="Table 9">
            <a:extLst>
              <a:ext uri="{FF2B5EF4-FFF2-40B4-BE49-F238E27FC236}">
                <a16:creationId xmlns:a16="http://schemas.microsoft.com/office/drawing/2014/main" id="{BDFF1672-FEF2-00AD-7154-75D43FF1341E}"/>
              </a:ext>
            </a:extLst>
          </p:cNvPr>
          <p:cNvGraphicFramePr>
            <a:graphicFrameLocks noGrp="1"/>
          </p:cNvGraphicFramePr>
          <p:nvPr>
            <p:extLst>
              <p:ext uri="{D42A27DB-BD31-4B8C-83A1-F6EECF244321}">
                <p14:modId xmlns:p14="http://schemas.microsoft.com/office/powerpoint/2010/main" val="542885830"/>
              </p:ext>
            </p:extLst>
          </p:nvPr>
        </p:nvGraphicFramePr>
        <p:xfrm>
          <a:off x="353391" y="265043"/>
          <a:ext cx="11452080" cy="3992880"/>
        </p:xfrm>
        <a:graphic>
          <a:graphicData uri="http://schemas.openxmlformats.org/drawingml/2006/table">
            <a:tbl>
              <a:tblPr bandRow="1">
                <a:tableStyleId>{5C22544A-7EE6-4342-B048-85BDC9FD1C3A}</a:tableStyleId>
              </a:tblPr>
              <a:tblGrid>
                <a:gridCol w="5726040">
                  <a:extLst>
                    <a:ext uri="{9D8B030D-6E8A-4147-A177-3AD203B41FA5}">
                      <a16:colId xmlns:a16="http://schemas.microsoft.com/office/drawing/2014/main" val="160029111"/>
                    </a:ext>
                  </a:extLst>
                </a:gridCol>
                <a:gridCol w="5726040">
                  <a:extLst>
                    <a:ext uri="{9D8B030D-6E8A-4147-A177-3AD203B41FA5}">
                      <a16:colId xmlns:a16="http://schemas.microsoft.com/office/drawing/2014/main" val="1856314664"/>
                    </a:ext>
                  </a:extLst>
                </a:gridCol>
              </a:tblGrid>
              <a:tr h="361950">
                <a:tc>
                  <a:txBody>
                    <a:bodyPr/>
                    <a:lstStyle/>
                    <a:p>
                      <a:pPr algn="ctr" rtl="0" fontAlgn="t">
                        <a:spcBef>
                          <a:spcPts val="0"/>
                        </a:spcBef>
                        <a:spcAft>
                          <a:spcPts val="0"/>
                        </a:spcAft>
                      </a:pPr>
                      <a:r>
                        <a:rPr lang="en-US" sz="2000" b="1">
                          <a:effectLst/>
                          <a:highlight>
                            <a:srgbClr val="D8D8D8"/>
                          </a:highlight>
                          <a:latin typeface="Georgia"/>
                        </a:rPr>
                        <a:t>2017 SOL</a:t>
                      </a:r>
                      <a:endParaRPr lang="en-US">
                        <a:effectLst/>
                        <a:highlight>
                          <a:srgbClr val="D8D8D8"/>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tc>
                  <a:txBody>
                    <a:bodyPr/>
                    <a:lstStyle/>
                    <a:p>
                      <a:pPr algn="ctr" rtl="0" fontAlgn="t">
                        <a:spcBef>
                          <a:spcPts val="0"/>
                        </a:spcBef>
                        <a:spcAft>
                          <a:spcPts val="0"/>
                        </a:spcAft>
                      </a:pPr>
                      <a:r>
                        <a:rPr lang="en-US" sz="2000" b="1">
                          <a:effectLst/>
                          <a:highlight>
                            <a:srgbClr val="D8D8D8"/>
                          </a:highlight>
                          <a:latin typeface="Georgia"/>
                        </a:rPr>
                        <a:t>2024 SOL</a:t>
                      </a:r>
                      <a:endParaRPr lang="en-US">
                        <a:effectLst/>
                        <a:highlight>
                          <a:srgbClr val="D8D8D8"/>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extLst>
                  <a:ext uri="{0D108BD9-81ED-4DB2-BD59-A6C34878D82A}">
                    <a16:rowId xmlns:a16="http://schemas.microsoft.com/office/drawing/2014/main" val="767866329"/>
                  </a:ext>
                </a:extLst>
              </a:tr>
              <a:tr h="2686050">
                <a:tc>
                  <a:txBody>
                    <a:bodyPr/>
                    <a:lstStyle/>
                    <a:p>
                      <a:pPr lvl="0" algn="l">
                        <a:lnSpc>
                          <a:spcPct val="100000"/>
                        </a:lnSpc>
                        <a:spcBef>
                          <a:spcPts val="0"/>
                        </a:spcBef>
                        <a:spcAft>
                          <a:spcPts val="0"/>
                        </a:spcAft>
                        <a:buNone/>
                      </a:pPr>
                      <a:r>
                        <a:rPr lang="en-US" sz="1400" b="1">
                          <a:latin typeface="+mj-lt"/>
                        </a:rPr>
                        <a:t>1.2 The student will demonstrate growth in oral early literacy skills. </a:t>
                      </a:r>
                    </a:p>
                    <a:p>
                      <a:pPr lvl="0" algn="l">
                        <a:lnSpc>
                          <a:spcPct val="100000"/>
                        </a:lnSpc>
                        <a:spcBef>
                          <a:spcPts val="0"/>
                        </a:spcBef>
                        <a:spcAft>
                          <a:spcPts val="0"/>
                        </a:spcAft>
                        <a:buNone/>
                      </a:pPr>
                      <a:r>
                        <a:rPr lang="en-US" sz="1200" b="0">
                          <a:latin typeface="+mj-lt"/>
                        </a:rPr>
                        <a:t>b) Tell and retell stories and events in sequential order. </a:t>
                      </a:r>
                    </a:p>
                    <a:p>
                      <a:pPr lvl="0" algn="l">
                        <a:lnSpc>
                          <a:spcPct val="100000"/>
                        </a:lnSpc>
                        <a:spcBef>
                          <a:spcPts val="0"/>
                        </a:spcBef>
                        <a:spcAft>
                          <a:spcPts val="0"/>
                        </a:spcAft>
                        <a:buNone/>
                      </a:pPr>
                      <a:r>
                        <a:rPr lang="en-US" sz="1200" b="0">
                          <a:latin typeface="+mj-lt"/>
                        </a:rPr>
                        <a:t>c) Participate in a variety of oral language activities, including choral speaking and recitation. </a:t>
                      </a:r>
                    </a:p>
                    <a:p>
                      <a:pPr lvl="0" algn="l">
                        <a:lnSpc>
                          <a:spcPct val="100000"/>
                        </a:lnSpc>
                        <a:spcBef>
                          <a:spcPts val="0"/>
                        </a:spcBef>
                        <a:spcAft>
                          <a:spcPts val="0"/>
                        </a:spcAft>
                        <a:buNone/>
                      </a:pPr>
                      <a:r>
                        <a:rPr lang="en-US" sz="1200" b="0">
                          <a:latin typeface="+mj-lt"/>
                        </a:rPr>
                        <a:t>d) Participate in creative dramatics.</a:t>
                      </a:r>
                      <a:br>
                        <a:rPr lang="en-US" sz="1100" b="0" i="0" u="none" strike="noStrike" noProof="0">
                          <a:solidFill>
                            <a:srgbClr val="000000"/>
                          </a:solidFill>
                          <a:latin typeface="Times New Roman"/>
                        </a:rPr>
                      </a:br>
                      <a:br>
                        <a:rPr lang="en-US" sz="1100" b="0" i="0" u="none" strike="noStrike" noProof="0">
                          <a:solidFill>
                            <a:srgbClr val="000000"/>
                          </a:solidFill>
                          <a:latin typeface="Times New Roman"/>
                        </a:rPr>
                      </a:br>
                      <a:r>
                        <a:rPr lang="en-US" sz="1400" b="1" i="0" u="none" strike="noStrike" noProof="0">
                          <a:solidFill>
                            <a:schemeClr val="tx1"/>
                          </a:solidFill>
                          <a:latin typeface="+mj-lt"/>
                        </a:rPr>
                        <a:t>1.7 The student will expand vocabulary and use of word meanings.</a:t>
                      </a:r>
                    </a:p>
                    <a:p>
                      <a:pPr lvl="0" algn="l">
                        <a:lnSpc>
                          <a:spcPct val="100000"/>
                        </a:lnSpc>
                        <a:spcBef>
                          <a:spcPts val="0"/>
                        </a:spcBef>
                        <a:spcAft>
                          <a:spcPts val="0"/>
                        </a:spcAft>
                        <a:buNone/>
                      </a:pPr>
                      <a:r>
                        <a:rPr lang="en-US" sz="1400" b="0" i="0" u="none" strike="noStrike" noProof="0">
                          <a:solidFill>
                            <a:schemeClr val="tx1"/>
                          </a:solidFill>
                          <a:latin typeface="+mj-lt"/>
                        </a:rPr>
                        <a:t>g) Use adjectives to describe nouns</a:t>
                      </a:r>
                    </a:p>
                    <a:p>
                      <a:pPr lvl="0" algn="l">
                        <a:lnSpc>
                          <a:spcPct val="100000"/>
                        </a:lnSpc>
                        <a:spcBef>
                          <a:spcPts val="0"/>
                        </a:spcBef>
                        <a:spcAft>
                          <a:spcPts val="0"/>
                        </a:spcAft>
                        <a:buNone/>
                      </a:pPr>
                      <a:endParaRPr lang="en-US" sz="1100" b="0" i="0" u="none" strike="noStrike" noProof="0">
                        <a:solidFill>
                          <a:schemeClr val="tx1"/>
                        </a:solidFill>
                        <a:latin typeface="+mj-lt"/>
                      </a:endParaRPr>
                    </a:p>
                    <a:p>
                      <a:pPr lvl="0" algn="l">
                        <a:lnSpc>
                          <a:spcPct val="100000"/>
                        </a:lnSpc>
                        <a:spcBef>
                          <a:spcPts val="0"/>
                        </a:spcBef>
                        <a:spcAft>
                          <a:spcPts val="0"/>
                        </a:spcAft>
                        <a:buNone/>
                      </a:pPr>
                      <a:r>
                        <a:rPr lang="en-US" sz="1400" b="1" i="0" u="none" strike="noStrike" noProof="0">
                          <a:solidFill>
                            <a:schemeClr val="tx1"/>
                          </a:solidFill>
                          <a:latin typeface="+mj-lt"/>
                        </a:rPr>
                        <a:t>1.1 The student will develop oral communication skills.</a:t>
                      </a:r>
                    </a:p>
                    <a:p>
                      <a:pPr lvl="0" algn="l">
                        <a:lnSpc>
                          <a:spcPct val="100000"/>
                        </a:lnSpc>
                        <a:spcBef>
                          <a:spcPts val="0"/>
                        </a:spcBef>
                        <a:spcAft>
                          <a:spcPts val="0"/>
                        </a:spcAft>
                        <a:buNone/>
                      </a:pPr>
                      <a:r>
                        <a:rPr lang="en-US" sz="1200" b="0" i="0" u="none" strike="noStrike" noProof="0">
                          <a:solidFill>
                            <a:schemeClr val="tx1"/>
                          </a:solidFill>
                          <a:latin typeface="+mj-lt"/>
                        </a:rPr>
                        <a:t>c) Adapt or change oral language to fit the situation.</a:t>
                      </a:r>
                      <a:br>
                        <a:rPr lang="en-US"/>
                      </a:br>
                      <a:endParaRPr lang="en-US">
                        <a:solidFill>
                          <a:schemeClr val="accent1"/>
                        </a:solidFill>
                        <a:effectLst/>
                        <a:highlight>
                          <a:srgbClr val="FFFFFF"/>
                        </a:highlight>
                        <a:latin typeface="Georgia"/>
                      </a:endParaRPr>
                    </a:p>
                    <a:p>
                      <a:pPr fontAlgn="t"/>
                      <a:br>
                        <a:rPr lang="en-US">
                          <a:effectLst/>
                          <a:highlight>
                            <a:srgbClr val="FFFFFF"/>
                          </a:highlight>
                        </a:rPr>
                      </a:br>
                      <a:endParaRPr lang="en-US">
                        <a:solidFill>
                          <a:schemeClr val="accent1"/>
                        </a:solidFill>
                        <a:effectLst/>
                        <a:highlight>
                          <a:srgbClr val="FFFFFF"/>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FFFFFF"/>
                    </a:solidFill>
                  </a:tcPr>
                </a:tc>
                <a:tc>
                  <a:txBody>
                    <a:bodyPr/>
                    <a:lstStyle/>
                    <a:p>
                      <a:pPr lvl="0" algn="l">
                        <a:lnSpc>
                          <a:spcPct val="100000"/>
                        </a:lnSpc>
                        <a:spcBef>
                          <a:spcPts val="0"/>
                        </a:spcBef>
                        <a:spcAft>
                          <a:spcPts val="0"/>
                        </a:spcAft>
                        <a:buNone/>
                      </a:pPr>
                      <a:r>
                        <a:rPr lang="en-US" sz="1400" b="1" i="0" u="none" strike="noStrike" noProof="0">
                          <a:solidFill>
                            <a:schemeClr val="accent1"/>
                          </a:solidFill>
                          <a:effectLst/>
                          <a:highlight>
                            <a:srgbClr val="FFFFFF"/>
                          </a:highlight>
                          <a:latin typeface="Georgia"/>
                        </a:rPr>
                        <a:t>1.C.2 Speaking and Presentation of Ideas</a:t>
                      </a:r>
                      <a:r>
                        <a:rPr lang="en-US" sz="1400" b="0" i="0" u="none" strike="noStrike" noProof="0">
                          <a:solidFill>
                            <a:schemeClr val="accent1"/>
                          </a:solidFill>
                          <a:effectLst/>
                          <a:highlight>
                            <a:srgbClr val="FFFFFF"/>
                          </a:highlight>
                          <a:latin typeface="Georgia"/>
                        </a:rPr>
                        <a:t> </a:t>
                      </a:r>
                      <a:endParaRPr lang="en-US">
                        <a:solidFill>
                          <a:schemeClr val="accent1"/>
                        </a:solidFill>
                        <a:latin typeface="Georgia"/>
                      </a:endParaRPr>
                    </a:p>
                    <a:p>
                      <a:pPr marL="285750" lvl="0" indent="-285750" algn="l">
                        <a:lnSpc>
                          <a:spcPct val="100000"/>
                        </a:lnSpc>
                        <a:spcBef>
                          <a:spcPts val="0"/>
                        </a:spcBef>
                        <a:spcAft>
                          <a:spcPts val="0"/>
                        </a:spcAft>
                        <a:buFont typeface="+mj-lt"/>
                        <a:buAutoNum type="alphaUcPeriod"/>
                      </a:pPr>
                      <a:r>
                        <a:rPr lang="en-US" sz="1200">
                          <a:highlight>
                            <a:srgbClr val="FFFFFF"/>
                          </a:highlight>
                          <a:latin typeface="+mj-lt"/>
                        </a:rPr>
                        <a:t>Describe people, places, things, and events with relevant details and using appropriate vocabulary. </a:t>
                      </a:r>
                    </a:p>
                    <a:p>
                      <a:pPr marL="285750" lvl="0" indent="-285750" algn="l">
                        <a:lnSpc>
                          <a:spcPct val="100000"/>
                        </a:lnSpc>
                        <a:spcBef>
                          <a:spcPts val="0"/>
                        </a:spcBef>
                        <a:spcAft>
                          <a:spcPts val="0"/>
                        </a:spcAft>
                        <a:buFont typeface="+mj-lt"/>
                        <a:buAutoNum type="alphaUcPeriod"/>
                      </a:pPr>
                      <a:r>
                        <a:rPr lang="en-US" sz="1200">
                          <a:highlight>
                            <a:srgbClr val="FFFFFF"/>
                          </a:highlight>
                          <a:latin typeface="+mj-lt"/>
                        </a:rPr>
                        <a:t>Speak audibly with appropriate pacing, prosody, and voice level. </a:t>
                      </a:r>
                    </a:p>
                    <a:p>
                      <a:pPr marL="285750" lvl="0" indent="-285750" algn="l">
                        <a:lnSpc>
                          <a:spcPct val="100000"/>
                        </a:lnSpc>
                        <a:spcBef>
                          <a:spcPts val="0"/>
                        </a:spcBef>
                        <a:spcAft>
                          <a:spcPts val="0"/>
                        </a:spcAft>
                        <a:buFont typeface="+mj-lt"/>
                        <a:buAutoNum type="alphaUcPeriod"/>
                      </a:pPr>
                      <a:r>
                        <a:rPr lang="en-US" sz="1200">
                          <a:highlight>
                            <a:srgbClr val="FFFFFF"/>
                          </a:highlight>
                          <a:latin typeface="+mj-lt"/>
                        </a:rPr>
                        <a:t>Participate in a variety of oral language activities, including choral speaking and recitation of short poems, rhymes, songs, and stories with repeated patterns and refrains. </a:t>
                      </a:r>
                    </a:p>
                    <a:p>
                      <a:pPr marL="285750" lvl="0" indent="-285750" algn="l">
                        <a:lnSpc>
                          <a:spcPct val="100000"/>
                        </a:lnSpc>
                        <a:spcBef>
                          <a:spcPts val="0"/>
                        </a:spcBef>
                        <a:spcAft>
                          <a:spcPts val="0"/>
                        </a:spcAft>
                        <a:buFont typeface="+mj-lt"/>
                        <a:buAutoNum type="alphaUcPeriod"/>
                      </a:pPr>
                      <a:r>
                        <a:rPr lang="en-US" sz="1200">
                          <a:highlight>
                            <a:srgbClr val="FFFFFF"/>
                          </a:highlight>
                          <a:latin typeface="+mj-lt"/>
                        </a:rPr>
                        <a:t>Retell, create, and dictate stories, rhymes, poems, and events in sequential order using drama, props, and/or pictures indicating first, next, and last events in a story.</a:t>
                      </a:r>
                      <a:endParaRPr lang="en-US" sz="1200">
                        <a:solidFill>
                          <a:schemeClr val="accent1"/>
                        </a:solidFill>
                        <a:latin typeface="+mj-lt"/>
                      </a:endParaRPr>
                    </a:p>
                    <a:p>
                      <a:pPr lvl="0" indent="0" algn="l">
                        <a:lnSpc>
                          <a:spcPct val="100000"/>
                        </a:lnSpc>
                        <a:spcBef>
                          <a:spcPts val="0"/>
                        </a:spcBef>
                        <a:spcAft>
                          <a:spcPts val="0"/>
                        </a:spcAft>
                        <a:buNone/>
                      </a:pPr>
                      <a:endParaRPr lang="en-US">
                        <a:solidFill>
                          <a:schemeClr val="accent1"/>
                        </a:solidFill>
                        <a:latin typeface="Georgia"/>
                      </a:endParaRPr>
                    </a:p>
                    <a:p>
                      <a:pPr lvl="0" indent="0" algn="l">
                        <a:lnSpc>
                          <a:spcPct val="100000"/>
                        </a:lnSpc>
                        <a:spcBef>
                          <a:spcPts val="0"/>
                        </a:spcBef>
                        <a:spcAft>
                          <a:spcPts val="0"/>
                        </a:spcAft>
                        <a:buNone/>
                      </a:pPr>
                      <a:endParaRPr lang="en-US">
                        <a:solidFill>
                          <a:schemeClr val="accent1"/>
                        </a:solidFill>
                        <a:latin typeface="Georgia"/>
                      </a:endParaRPr>
                    </a:p>
                    <a:p>
                      <a:pPr lvl="0" indent="0" algn="l">
                        <a:lnSpc>
                          <a:spcPct val="100000"/>
                        </a:lnSpc>
                        <a:spcBef>
                          <a:spcPts val="0"/>
                        </a:spcBef>
                        <a:spcAft>
                          <a:spcPts val="0"/>
                        </a:spcAft>
                        <a:buNone/>
                      </a:pPr>
                      <a:endParaRPr lang="en-US">
                        <a:solidFill>
                          <a:schemeClr val="accent1"/>
                        </a:solidFill>
                        <a:latin typeface="Georgia"/>
                      </a:endParaRPr>
                    </a:p>
                    <a:p>
                      <a:pPr lvl="0" indent="0" algn="l">
                        <a:lnSpc>
                          <a:spcPct val="100000"/>
                        </a:lnSpc>
                        <a:spcBef>
                          <a:spcPts val="0"/>
                        </a:spcBef>
                        <a:spcAft>
                          <a:spcPts val="0"/>
                        </a:spcAft>
                        <a:buNone/>
                      </a:pPr>
                      <a:endParaRPr lang="en-US">
                        <a:solidFill>
                          <a:schemeClr val="accent1"/>
                        </a:solidFill>
                        <a:latin typeface="Georgia"/>
                      </a:endParaRPr>
                    </a:p>
                    <a:p>
                      <a:pPr lvl="0" indent="0" algn="l">
                        <a:lnSpc>
                          <a:spcPct val="100000"/>
                        </a:lnSpc>
                        <a:spcBef>
                          <a:spcPts val="0"/>
                        </a:spcBef>
                        <a:spcAft>
                          <a:spcPts val="0"/>
                        </a:spcAft>
                        <a:buNone/>
                      </a:pPr>
                      <a:endParaRPr lang="en-US">
                        <a:solidFill>
                          <a:schemeClr val="accent1"/>
                        </a:solidFill>
                        <a:latin typeface="Georgia"/>
                      </a:endParaRPr>
                    </a:p>
                    <a:p>
                      <a:pPr lvl="0" indent="0" algn="l">
                        <a:lnSpc>
                          <a:spcPct val="100000"/>
                        </a:lnSpc>
                        <a:spcBef>
                          <a:spcPts val="0"/>
                        </a:spcBef>
                        <a:spcAft>
                          <a:spcPts val="0"/>
                        </a:spcAft>
                        <a:buNone/>
                      </a:pPr>
                      <a:endParaRPr lang="en-US">
                        <a:solidFill>
                          <a:schemeClr val="accent1"/>
                        </a:solidFill>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814399256"/>
                  </a:ext>
                </a:extLst>
              </a:tr>
            </a:tbl>
          </a:graphicData>
        </a:graphic>
      </p:graphicFrame>
      <p:sp>
        <p:nvSpPr>
          <p:cNvPr id="11" name="TextBox 10">
            <a:extLst>
              <a:ext uri="{FF2B5EF4-FFF2-40B4-BE49-F238E27FC236}">
                <a16:creationId xmlns:a16="http://schemas.microsoft.com/office/drawing/2014/main" id="{A0670C76-E038-85D8-56F5-1AC265E63170}"/>
              </a:ext>
            </a:extLst>
          </p:cNvPr>
          <p:cNvSpPr txBox="1"/>
          <p:nvPr/>
        </p:nvSpPr>
        <p:spPr>
          <a:xfrm>
            <a:off x="351181" y="4039704"/>
            <a:ext cx="11457211" cy="2308324"/>
          </a:xfrm>
          <a:prstGeom prst="rect">
            <a:avLst/>
          </a:prstGeom>
          <a:solidFill>
            <a:schemeClr val="tx2"/>
          </a:solidFill>
          <a:ln>
            <a:solidFill>
              <a:srgbClr val="4472C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u="sng">
                <a:solidFill>
                  <a:schemeClr val="bg1"/>
                </a:solidFill>
                <a:latin typeface="+mj-lt"/>
                <a:ea typeface="+mn-lt"/>
                <a:cs typeface="+mn-lt"/>
              </a:rPr>
              <a:t>Revisions</a:t>
            </a:r>
            <a:r>
              <a:rPr lang="en-US" b="1">
                <a:solidFill>
                  <a:schemeClr val="bg1"/>
                </a:solidFill>
                <a:latin typeface="+mj-lt"/>
                <a:ea typeface="+mn-lt"/>
                <a:cs typeface="+mn-lt"/>
              </a:rPr>
              <a:t>:</a:t>
            </a:r>
            <a:endParaRPr lang="en-US">
              <a:solidFill>
                <a:schemeClr val="bg1"/>
              </a:solidFill>
              <a:latin typeface="+mj-lt"/>
              <a:ea typeface="+mn-lt"/>
              <a:cs typeface="+mn-lt"/>
            </a:endParaRPr>
          </a:p>
          <a:p>
            <a:pPr marL="285750" indent="-285750">
              <a:buFont typeface="Arial" panose="020B0604020202020204" pitchFamily="34" charset="0"/>
              <a:buChar char="•"/>
            </a:pPr>
            <a:r>
              <a:rPr lang="en-US">
                <a:solidFill>
                  <a:schemeClr val="bg1"/>
                </a:solidFill>
                <a:latin typeface="+mj-lt"/>
              </a:rPr>
              <a:t>1.C.2- Focuses on students building skills around speaking and presentation of idea.</a:t>
            </a:r>
          </a:p>
          <a:p>
            <a:pPr marL="285750" indent="-285750">
              <a:buFont typeface="Arial" panose="020B0604020202020204" pitchFamily="34" charset="0"/>
              <a:buChar char="•"/>
            </a:pPr>
            <a:endParaRPr lang="en-US">
              <a:solidFill>
                <a:schemeClr val="bg1"/>
              </a:solidFill>
              <a:latin typeface="+mj-lt"/>
            </a:endParaRPr>
          </a:p>
          <a:p>
            <a:pPr marL="285750" indent="-285750">
              <a:buFont typeface="Arial" panose="020B0604020202020204" pitchFamily="34" charset="0"/>
              <a:buChar char="•"/>
            </a:pPr>
            <a:r>
              <a:rPr lang="en-US">
                <a:solidFill>
                  <a:schemeClr val="bg1"/>
                </a:solidFill>
                <a:latin typeface="+mj-lt"/>
              </a:rPr>
              <a:t>1.C.2 A- Addresses skills in 1.7g in the 2017 Standards.</a:t>
            </a:r>
          </a:p>
          <a:p>
            <a:pPr marL="285750" indent="-285750">
              <a:buFont typeface="Arial" panose="020B0604020202020204" pitchFamily="34" charset="0"/>
              <a:buChar char="•"/>
            </a:pPr>
            <a:r>
              <a:rPr lang="en-US">
                <a:solidFill>
                  <a:schemeClr val="bg1"/>
                </a:solidFill>
                <a:latin typeface="+mj-lt"/>
              </a:rPr>
              <a:t>1.C.2 B- Addresses skills in 1.1c in the 2017 Standards.</a:t>
            </a:r>
          </a:p>
          <a:p>
            <a:pPr marL="285750" indent="-285750">
              <a:buFont typeface="Arial" panose="020B0604020202020204" pitchFamily="34" charset="0"/>
              <a:buChar char="•"/>
            </a:pPr>
            <a:r>
              <a:rPr lang="en-US">
                <a:solidFill>
                  <a:schemeClr val="bg1"/>
                </a:solidFill>
                <a:latin typeface="+mj-lt"/>
              </a:rPr>
              <a:t>1.C.2 C- Addresses skills in 1.2 c in the 2017 Standards .</a:t>
            </a:r>
          </a:p>
          <a:p>
            <a:pPr marL="285750" indent="-285750">
              <a:buFont typeface="Arial" panose="020B0604020202020204" pitchFamily="34" charset="0"/>
              <a:buChar char="•"/>
            </a:pPr>
            <a:r>
              <a:rPr lang="en-US">
                <a:solidFill>
                  <a:schemeClr val="bg1"/>
                </a:solidFill>
                <a:latin typeface="+mj-lt"/>
              </a:rPr>
              <a:t>1.C.2 D- Combines to address skills in 1.2b/c in the 2017 Standards.</a:t>
            </a:r>
          </a:p>
          <a:p>
            <a:pPr>
              <a:buFont typeface="Arial,Sans-Serif"/>
              <a:buChar char="•"/>
            </a:pPr>
            <a:endParaRPr lang="en-US">
              <a:solidFill>
                <a:schemeClr val="bg1"/>
              </a:solidFill>
              <a:latin typeface="+mj-lt"/>
              <a:cs typeface="Calibri"/>
            </a:endParaRPr>
          </a:p>
        </p:txBody>
      </p:sp>
      <p:pic>
        <p:nvPicPr>
          <p:cNvPr id="5" name="Audio 4">
            <a:extLst>
              <a:ext uri="{FF2B5EF4-FFF2-40B4-BE49-F238E27FC236}">
                <a16:creationId xmlns:a16="http://schemas.microsoft.com/office/drawing/2014/main" id="{C7953371-E0DB-B7BD-9A7D-21ABD8D2B8B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48810903"/>
      </p:ext>
    </p:extLst>
  </p:cSld>
  <p:clrMapOvr>
    <a:masterClrMapping/>
  </p:clrMapOvr>
  <mc:AlternateContent xmlns:mc="http://schemas.openxmlformats.org/markup-compatibility/2006" xmlns:p14="http://schemas.microsoft.com/office/powerpoint/2010/main">
    <mc:Choice Requires="p14">
      <p:transition spd="slow" p14:dur="2000" advTm="23962"/>
    </mc:Choice>
    <mc:Fallback xmlns="">
      <p:transition spd="slow" advTm="239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D5A96-047A-342E-09EE-C077F6271E57}"/>
              </a:ext>
            </a:extLst>
          </p:cNvPr>
          <p:cNvSpPr>
            <a:spLocks noGrp="1"/>
          </p:cNvSpPr>
          <p:nvPr>
            <p:ph type="title"/>
          </p:nvPr>
        </p:nvSpPr>
        <p:spPr/>
        <p:txBody>
          <a:bodyPr/>
          <a:lstStyle/>
          <a:p>
            <a:r>
              <a:rPr lang="en-US"/>
              <a:t>Research </a:t>
            </a:r>
          </a:p>
        </p:txBody>
      </p:sp>
      <p:sp>
        <p:nvSpPr>
          <p:cNvPr id="4" name="Slide Number Placeholder 3">
            <a:extLst>
              <a:ext uri="{FF2B5EF4-FFF2-40B4-BE49-F238E27FC236}">
                <a16:creationId xmlns:a16="http://schemas.microsoft.com/office/drawing/2014/main" id="{658943E4-7A5C-C33C-5A80-970143976D15}"/>
              </a:ext>
            </a:extLst>
          </p:cNvPr>
          <p:cNvSpPr>
            <a:spLocks noGrp="1"/>
          </p:cNvSpPr>
          <p:nvPr>
            <p:ph type="sldNum" sz="quarter" idx="12"/>
          </p:nvPr>
        </p:nvSpPr>
        <p:spPr/>
        <p:txBody>
          <a:bodyPr/>
          <a:lstStyle/>
          <a:p>
            <a:fld id="{B2102BAA-C61A-4A39-BDF1-4340D572B82C}" type="slidenum">
              <a:rPr lang="en-US" dirty="0" smtClean="0"/>
              <a:t>39</a:t>
            </a:fld>
            <a:endParaRPr lang="en-US"/>
          </a:p>
        </p:txBody>
      </p:sp>
      <p:pic>
        <p:nvPicPr>
          <p:cNvPr id="6" name="Audio 5">
            <a:extLst>
              <a:ext uri="{FF2B5EF4-FFF2-40B4-BE49-F238E27FC236}">
                <a16:creationId xmlns:a16="http://schemas.microsoft.com/office/drawing/2014/main" id="{47F87675-48B8-59A0-D34F-492D013EE22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487177516"/>
      </p:ext>
    </p:extLst>
  </p:cSld>
  <p:clrMapOvr>
    <a:masterClrMapping/>
  </p:clrMapOvr>
  <mc:AlternateContent xmlns:mc="http://schemas.openxmlformats.org/markup-compatibility/2006" xmlns:p14="http://schemas.microsoft.com/office/powerpoint/2010/main">
    <mc:Choice Requires="p14">
      <p:transition spd="slow" p14:dur="2000" advTm="4818"/>
    </mc:Choice>
    <mc:Fallback xmlns="">
      <p:transition spd="slow" advTm="48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0DE9D8A-77F8-8998-8721-8CA5CB874867}"/>
              </a:ext>
            </a:extLst>
          </p:cNvPr>
          <p:cNvSpPr>
            <a:spLocks noGrp="1"/>
          </p:cNvSpPr>
          <p:nvPr>
            <p:ph type="sldNum" sz="quarter" idx="12"/>
          </p:nvPr>
        </p:nvSpPr>
        <p:spPr/>
        <p:txBody>
          <a:bodyPr/>
          <a:lstStyle/>
          <a:p>
            <a:fld id="{B2102BAA-C61A-4A39-BDF1-4340D572B82C}" type="slidenum">
              <a:rPr lang="en-US" smtClean="0"/>
              <a:t>4</a:t>
            </a:fld>
            <a:endParaRPr lang="en-US"/>
          </a:p>
        </p:txBody>
      </p:sp>
      <p:sp>
        <p:nvSpPr>
          <p:cNvPr id="4" name="Text Placeholder 3">
            <a:extLst>
              <a:ext uri="{FF2B5EF4-FFF2-40B4-BE49-F238E27FC236}">
                <a16:creationId xmlns:a16="http://schemas.microsoft.com/office/drawing/2014/main" id="{1ABC4D54-C2C7-C7B4-0941-E61950E1EF48}"/>
              </a:ext>
            </a:extLst>
          </p:cNvPr>
          <p:cNvSpPr>
            <a:spLocks noGrp="1"/>
          </p:cNvSpPr>
          <p:nvPr>
            <p:ph type="body" sz="quarter" idx="13"/>
          </p:nvPr>
        </p:nvSpPr>
        <p:spPr/>
        <p:txBody>
          <a:bodyPr vert="horz" lIns="822960" tIns="640080" rIns="91440" bIns="45720" rtlCol="0" anchor="t">
            <a:normAutofit/>
          </a:bodyPr>
          <a:lstStyle/>
          <a:p>
            <a:r>
              <a:rPr lang="en-US" sz="3200" b="1">
                <a:ea typeface="+mj-lt"/>
                <a:cs typeface="+mj-lt"/>
              </a:rPr>
              <a:t>Implementation Timeline</a:t>
            </a:r>
            <a:endParaRPr lang="en-US"/>
          </a:p>
        </p:txBody>
      </p:sp>
      <p:graphicFrame>
        <p:nvGraphicFramePr>
          <p:cNvPr id="6" name="Table 5">
            <a:extLst>
              <a:ext uri="{FF2B5EF4-FFF2-40B4-BE49-F238E27FC236}">
                <a16:creationId xmlns:a16="http://schemas.microsoft.com/office/drawing/2014/main" id="{7C62B356-3BD1-5E94-8D01-365716F24963}"/>
              </a:ext>
            </a:extLst>
          </p:cNvPr>
          <p:cNvGraphicFramePr>
            <a:graphicFrameLocks noGrp="1"/>
          </p:cNvGraphicFramePr>
          <p:nvPr>
            <p:extLst>
              <p:ext uri="{D42A27DB-BD31-4B8C-83A1-F6EECF244321}">
                <p14:modId xmlns:p14="http://schemas.microsoft.com/office/powerpoint/2010/main" val="3312268932"/>
              </p:ext>
            </p:extLst>
          </p:nvPr>
        </p:nvGraphicFramePr>
        <p:xfrm>
          <a:off x="922420" y="1453815"/>
          <a:ext cx="10276973" cy="5019675"/>
        </p:xfrm>
        <a:graphic>
          <a:graphicData uri="http://schemas.openxmlformats.org/drawingml/2006/table">
            <a:tbl>
              <a:tblPr bandRow="1">
                <a:tableStyleId>{5C22544A-7EE6-4342-B048-85BDC9FD1C3A}</a:tableStyleId>
              </a:tblPr>
              <a:tblGrid>
                <a:gridCol w="10276973">
                  <a:extLst>
                    <a:ext uri="{9D8B030D-6E8A-4147-A177-3AD203B41FA5}">
                      <a16:colId xmlns:a16="http://schemas.microsoft.com/office/drawing/2014/main" val="2069001751"/>
                    </a:ext>
                  </a:extLst>
                </a:gridCol>
              </a:tblGrid>
              <a:tr h="1283368">
                <a:tc>
                  <a:txBody>
                    <a:bodyPr/>
                    <a:lstStyle/>
                    <a:p>
                      <a:pPr rtl="0" fontAlgn="ctr">
                        <a:spcBef>
                          <a:spcPts val="0"/>
                        </a:spcBef>
                        <a:spcAft>
                          <a:spcPts val="0"/>
                        </a:spcAft>
                      </a:pPr>
                      <a:r>
                        <a:rPr lang="en-US" sz="2000" b="1">
                          <a:effectLst/>
                          <a:highlight>
                            <a:srgbClr val="D0D0EF"/>
                          </a:highlight>
                          <a:latin typeface="Georgia"/>
                        </a:rPr>
                        <a:t>2024 Spring </a:t>
                      </a:r>
                      <a:endParaRPr lang="en-US">
                        <a:effectLst/>
                        <a:highlight>
                          <a:srgbClr val="D0D0EF"/>
                        </a:highlight>
                        <a:latin typeface="Georgia"/>
                      </a:endParaRPr>
                    </a:p>
                    <a:p>
                      <a:pPr rtl="0" fontAlgn="ctr">
                        <a:spcBef>
                          <a:spcPts val="0"/>
                        </a:spcBef>
                        <a:spcAft>
                          <a:spcPts val="0"/>
                        </a:spcAft>
                      </a:pPr>
                      <a:r>
                        <a:rPr lang="en-US" sz="2000">
                          <a:effectLst/>
                          <a:highlight>
                            <a:srgbClr val="D0D0EF"/>
                          </a:highlight>
                          <a:latin typeface="Georgia"/>
                        </a:rPr>
                        <a:t>VDOE staff and teams of teachers and specialists develop and provide support documents around the 2024 Standards, including a crosswalk between the 2017 and 2024 Standards and an Understanding the Standards document for each grade level K-12.  </a:t>
                      </a:r>
                      <a:endParaRPr lang="en-US">
                        <a:effectLst/>
                        <a:highlight>
                          <a:srgbClr val="D0D0EF"/>
                        </a:highlight>
                        <a:latin typeface="Georgia"/>
                      </a:endParaRPr>
                    </a:p>
                  </a:txBody>
                  <a:tcPr marL="76200" marR="76200" marT="38100" marB="381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D0D0EF"/>
                    </a:solidFill>
                  </a:tcPr>
                </a:tc>
                <a:extLst>
                  <a:ext uri="{0D108BD9-81ED-4DB2-BD59-A6C34878D82A}">
                    <a16:rowId xmlns:a16="http://schemas.microsoft.com/office/drawing/2014/main" val="1059286828"/>
                  </a:ext>
                </a:extLst>
              </a:tr>
              <a:tr h="2219325">
                <a:tc>
                  <a:txBody>
                    <a:bodyPr/>
                    <a:lstStyle/>
                    <a:p>
                      <a:pPr rtl="0" fontAlgn="ctr">
                        <a:spcBef>
                          <a:spcPts val="0"/>
                        </a:spcBef>
                        <a:spcAft>
                          <a:spcPts val="0"/>
                        </a:spcAft>
                      </a:pPr>
                      <a:r>
                        <a:rPr lang="en-US" sz="2000" b="1">
                          <a:effectLst/>
                          <a:highlight>
                            <a:srgbClr val="FFFF99"/>
                          </a:highlight>
                          <a:latin typeface="Georgia"/>
                        </a:rPr>
                        <a:t>2024 Summer </a:t>
                      </a:r>
                      <a:endParaRPr lang="en-US">
                        <a:effectLst/>
                        <a:highlight>
                          <a:srgbClr val="FFFF99"/>
                        </a:highlight>
                        <a:latin typeface="Georgia"/>
                      </a:endParaRPr>
                    </a:p>
                    <a:p>
                      <a:pPr rtl="0" fontAlgn="ctr">
                        <a:spcBef>
                          <a:spcPts val="0"/>
                        </a:spcBef>
                        <a:spcAft>
                          <a:spcPts val="0"/>
                        </a:spcAft>
                      </a:pPr>
                      <a:r>
                        <a:rPr lang="en-US" sz="2000">
                          <a:effectLst/>
                          <a:highlight>
                            <a:srgbClr val="FFFF99"/>
                          </a:highlight>
                          <a:latin typeface="Georgia"/>
                        </a:rPr>
                        <a:t>VDOE staff will support divisions with professional learning through symposiums across the Commonwealth.  </a:t>
                      </a:r>
                      <a:endParaRPr lang="en-US">
                        <a:effectLst/>
                        <a:highlight>
                          <a:srgbClr val="FFFF99"/>
                        </a:highlight>
                        <a:latin typeface="Georgia"/>
                      </a:endParaRPr>
                    </a:p>
                  </a:txBody>
                  <a:tcPr marL="76200" marR="76200" marT="38100" marB="381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99"/>
                    </a:solidFill>
                  </a:tcPr>
                </a:tc>
                <a:extLst>
                  <a:ext uri="{0D108BD9-81ED-4DB2-BD59-A6C34878D82A}">
                    <a16:rowId xmlns:a16="http://schemas.microsoft.com/office/drawing/2014/main" val="1154796042"/>
                  </a:ext>
                </a:extLst>
              </a:tr>
              <a:tr h="1504950">
                <a:tc>
                  <a:txBody>
                    <a:bodyPr/>
                    <a:lstStyle/>
                    <a:p>
                      <a:pPr rtl="0" fontAlgn="ctr">
                        <a:spcBef>
                          <a:spcPts val="0"/>
                        </a:spcBef>
                        <a:spcAft>
                          <a:spcPts val="0"/>
                        </a:spcAft>
                      </a:pPr>
                      <a:r>
                        <a:rPr lang="en-US" sz="2000" b="1">
                          <a:effectLst/>
                          <a:highlight>
                            <a:srgbClr val="CAE8AA"/>
                          </a:highlight>
                          <a:latin typeface="Georgia"/>
                        </a:rPr>
                        <a:t>2024-2025 School Year </a:t>
                      </a:r>
                      <a:endParaRPr lang="en-US">
                        <a:effectLst/>
                        <a:highlight>
                          <a:srgbClr val="CAE8AA"/>
                        </a:highlight>
                        <a:latin typeface="Georgia"/>
                      </a:endParaRPr>
                    </a:p>
                    <a:p>
                      <a:pPr rtl="0" fontAlgn="ctr">
                        <a:spcBef>
                          <a:spcPts val="0"/>
                        </a:spcBef>
                        <a:spcAft>
                          <a:spcPts val="0"/>
                        </a:spcAft>
                      </a:pPr>
                      <a:r>
                        <a:rPr lang="en-US" sz="2000">
                          <a:effectLst/>
                          <a:highlight>
                            <a:srgbClr val="CAE8AA"/>
                          </a:highlight>
                          <a:latin typeface="Georgia"/>
                        </a:rPr>
                        <a:t>Instruction aligns fully to the 2024 </a:t>
                      </a:r>
                      <a:r>
                        <a:rPr lang="en-US" sz="2000" i="1">
                          <a:effectLst/>
                          <a:highlight>
                            <a:srgbClr val="CAE8AA"/>
                          </a:highlight>
                          <a:latin typeface="Georgia"/>
                        </a:rPr>
                        <a:t>English Standards of Learning. </a:t>
                      </a:r>
                      <a:r>
                        <a:rPr lang="en-US" sz="2000">
                          <a:effectLst/>
                          <a:highlight>
                            <a:srgbClr val="CAE8AA"/>
                          </a:highlight>
                          <a:latin typeface="Georgia"/>
                        </a:rPr>
                        <a:t>The VDOE continues to develop resources aligned to the 2024 </a:t>
                      </a:r>
                      <a:r>
                        <a:rPr lang="en-US" sz="2000" i="1">
                          <a:effectLst/>
                          <a:highlight>
                            <a:srgbClr val="CAE8AA"/>
                          </a:highlight>
                          <a:latin typeface="Georgia"/>
                        </a:rPr>
                        <a:t>English Standards of Learning</a:t>
                      </a:r>
                      <a:r>
                        <a:rPr lang="en-US" sz="2000">
                          <a:effectLst/>
                          <a:highlight>
                            <a:srgbClr val="CAE8AA"/>
                          </a:highlight>
                          <a:latin typeface="Georgia"/>
                        </a:rPr>
                        <a:t> and provide professional learning opportunities to school divisions.  </a:t>
                      </a:r>
                      <a:endParaRPr lang="en-US">
                        <a:effectLst/>
                        <a:highlight>
                          <a:srgbClr val="CAE8AA"/>
                        </a:highlight>
                        <a:latin typeface="Georgia"/>
                      </a:endParaRPr>
                    </a:p>
                  </a:txBody>
                  <a:tcPr marL="76200" marR="76200" marT="38100" marB="381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CAE8AA"/>
                    </a:solidFill>
                  </a:tcPr>
                </a:tc>
                <a:extLst>
                  <a:ext uri="{0D108BD9-81ED-4DB2-BD59-A6C34878D82A}">
                    <a16:rowId xmlns:a16="http://schemas.microsoft.com/office/drawing/2014/main" val="3364832455"/>
                  </a:ext>
                </a:extLst>
              </a:tr>
            </a:tbl>
          </a:graphicData>
        </a:graphic>
      </p:graphicFrame>
      <p:pic>
        <p:nvPicPr>
          <p:cNvPr id="7" name="Audio 6">
            <a:extLst>
              <a:ext uri="{FF2B5EF4-FFF2-40B4-BE49-F238E27FC236}">
                <a16:creationId xmlns:a16="http://schemas.microsoft.com/office/drawing/2014/main" id="{19207A19-68AE-BA32-FAD6-2A3D463AE6F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845970626"/>
      </p:ext>
    </p:extLst>
  </p:cSld>
  <p:clrMapOvr>
    <a:masterClrMapping/>
  </p:clrMapOvr>
  <mc:AlternateContent xmlns:mc="http://schemas.openxmlformats.org/markup-compatibility/2006" xmlns:p14="http://schemas.microsoft.com/office/powerpoint/2010/main">
    <mc:Choice Requires="p14">
      <p:transition spd="slow" p14:dur="2000" advTm="62735"/>
    </mc:Choice>
    <mc:Fallback xmlns="">
      <p:transition spd="slow" advTm="627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C1D20A-DD95-B136-7A0B-2D955011D416}"/>
              </a:ext>
            </a:extLst>
          </p:cNvPr>
          <p:cNvSpPr>
            <a:spLocks noGrp="1"/>
          </p:cNvSpPr>
          <p:nvPr>
            <p:ph type="sldNum" sz="quarter" idx="12"/>
          </p:nvPr>
        </p:nvSpPr>
        <p:spPr/>
        <p:txBody>
          <a:bodyPr/>
          <a:lstStyle/>
          <a:p>
            <a:fld id="{B2102BAA-C61A-4A39-BDF1-4340D572B82C}" type="slidenum">
              <a:rPr lang="en-US" smtClean="0"/>
              <a:t>40</a:t>
            </a:fld>
            <a:endParaRPr lang="en-US"/>
          </a:p>
        </p:txBody>
      </p:sp>
      <p:graphicFrame>
        <p:nvGraphicFramePr>
          <p:cNvPr id="10" name="Table 9">
            <a:extLst>
              <a:ext uri="{FF2B5EF4-FFF2-40B4-BE49-F238E27FC236}">
                <a16:creationId xmlns:a16="http://schemas.microsoft.com/office/drawing/2014/main" id="{BDFF1672-FEF2-00AD-7154-75D43FF1341E}"/>
              </a:ext>
            </a:extLst>
          </p:cNvPr>
          <p:cNvGraphicFramePr>
            <a:graphicFrameLocks noGrp="1"/>
          </p:cNvGraphicFramePr>
          <p:nvPr>
            <p:extLst>
              <p:ext uri="{D42A27DB-BD31-4B8C-83A1-F6EECF244321}">
                <p14:modId xmlns:p14="http://schemas.microsoft.com/office/powerpoint/2010/main" val="2944407257"/>
              </p:ext>
            </p:extLst>
          </p:nvPr>
        </p:nvGraphicFramePr>
        <p:xfrm>
          <a:off x="353391" y="265043"/>
          <a:ext cx="11452080" cy="4267200"/>
        </p:xfrm>
        <a:graphic>
          <a:graphicData uri="http://schemas.openxmlformats.org/drawingml/2006/table">
            <a:tbl>
              <a:tblPr bandRow="1">
                <a:tableStyleId>{5C22544A-7EE6-4342-B048-85BDC9FD1C3A}</a:tableStyleId>
              </a:tblPr>
              <a:tblGrid>
                <a:gridCol w="5726040">
                  <a:extLst>
                    <a:ext uri="{9D8B030D-6E8A-4147-A177-3AD203B41FA5}">
                      <a16:colId xmlns:a16="http://schemas.microsoft.com/office/drawing/2014/main" val="160029111"/>
                    </a:ext>
                  </a:extLst>
                </a:gridCol>
                <a:gridCol w="5726040">
                  <a:extLst>
                    <a:ext uri="{9D8B030D-6E8A-4147-A177-3AD203B41FA5}">
                      <a16:colId xmlns:a16="http://schemas.microsoft.com/office/drawing/2014/main" val="1856314664"/>
                    </a:ext>
                  </a:extLst>
                </a:gridCol>
              </a:tblGrid>
              <a:tr h="361950">
                <a:tc>
                  <a:txBody>
                    <a:bodyPr/>
                    <a:lstStyle/>
                    <a:p>
                      <a:pPr algn="ctr" rtl="0" fontAlgn="t">
                        <a:spcBef>
                          <a:spcPts val="0"/>
                        </a:spcBef>
                        <a:spcAft>
                          <a:spcPts val="0"/>
                        </a:spcAft>
                      </a:pPr>
                      <a:r>
                        <a:rPr lang="en-US" sz="2000" b="1">
                          <a:effectLst/>
                          <a:highlight>
                            <a:srgbClr val="D8D8D8"/>
                          </a:highlight>
                          <a:latin typeface="Georgia"/>
                        </a:rPr>
                        <a:t>2017 SOL</a:t>
                      </a:r>
                      <a:endParaRPr lang="en-US">
                        <a:effectLst/>
                        <a:highlight>
                          <a:srgbClr val="D8D8D8"/>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tc>
                  <a:txBody>
                    <a:bodyPr/>
                    <a:lstStyle/>
                    <a:p>
                      <a:pPr algn="ctr" rtl="0" fontAlgn="t">
                        <a:spcBef>
                          <a:spcPts val="0"/>
                        </a:spcBef>
                        <a:spcAft>
                          <a:spcPts val="0"/>
                        </a:spcAft>
                      </a:pPr>
                      <a:r>
                        <a:rPr lang="en-US" sz="2000" b="1">
                          <a:effectLst/>
                          <a:highlight>
                            <a:srgbClr val="D8D8D8"/>
                          </a:highlight>
                          <a:latin typeface="Georgia"/>
                        </a:rPr>
                        <a:t>2024 SOL</a:t>
                      </a:r>
                      <a:endParaRPr lang="en-US">
                        <a:effectLst/>
                        <a:highlight>
                          <a:srgbClr val="D8D8D8"/>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extLst>
                  <a:ext uri="{0D108BD9-81ED-4DB2-BD59-A6C34878D82A}">
                    <a16:rowId xmlns:a16="http://schemas.microsoft.com/office/drawing/2014/main" val="767866329"/>
                  </a:ext>
                </a:extLst>
              </a:tr>
              <a:tr h="2686050">
                <a:tc>
                  <a:txBody>
                    <a:bodyPr/>
                    <a:lstStyle/>
                    <a:p>
                      <a:pPr lvl="0" algn="l">
                        <a:lnSpc>
                          <a:spcPct val="100000"/>
                        </a:lnSpc>
                        <a:spcBef>
                          <a:spcPts val="0"/>
                        </a:spcBef>
                        <a:spcAft>
                          <a:spcPts val="0"/>
                        </a:spcAft>
                        <a:buNone/>
                      </a:pPr>
                      <a:r>
                        <a:rPr lang="en-US" sz="1400" b="1">
                          <a:latin typeface="+mj-lt"/>
                        </a:rPr>
                        <a:t>1.14 The student will conduct research to answer questions or solve problems using available resources</a:t>
                      </a:r>
                      <a:r>
                        <a:rPr lang="en-US" sz="1400">
                          <a:latin typeface="+mj-lt"/>
                        </a:rPr>
                        <a:t>. </a:t>
                      </a:r>
                    </a:p>
                    <a:p>
                      <a:pPr marL="342900" lvl="0" indent="-342900" algn="l">
                        <a:lnSpc>
                          <a:spcPct val="100000"/>
                        </a:lnSpc>
                        <a:spcBef>
                          <a:spcPts val="0"/>
                        </a:spcBef>
                        <a:spcAft>
                          <a:spcPts val="0"/>
                        </a:spcAft>
                        <a:buAutoNum type="alphaLcParenR"/>
                      </a:pPr>
                      <a:r>
                        <a:rPr lang="en-US" sz="1200">
                          <a:latin typeface="+mj-lt"/>
                        </a:rPr>
                        <a:t>Generate topics of interest. </a:t>
                      </a:r>
                    </a:p>
                    <a:p>
                      <a:pPr marL="342900" lvl="0" indent="-342900" algn="l">
                        <a:lnSpc>
                          <a:spcPct val="100000"/>
                        </a:lnSpc>
                        <a:spcBef>
                          <a:spcPts val="0"/>
                        </a:spcBef>
                        <a:spcAft>
                          <a:spcPts val="0"/>
                        </a:spcAft>
                        <a:buAutoNum type="alphaLcParenR"/>
                      </a:pPr>
                      <a:r>
                        <a:rPr lang="en-US" sz="1200">
                          <a:latin typeface="+mj-lt"/>
                        </a:rPr>
                        <a:t>Generate questions to gather information. </a:t>
                      </a:r>
                    </a:p>
                    <a:p>
                      <a:pPr marL="342900" lvl="0" indent="-342900" algn="l">
                        <a:lnSpc>
                          <a:spcPct val="100000"/>
                        </a:lnSpc>
                        <a:spcBef>
                          <a:spcPts val="0"/>
                        </a:spcBef>
                        <a:spcAft>
                          <a:spcPts val="0"/>
                        </a:spcAft>
                        <a:buAutoNum type="alphaLcParenR"/>
                      </a:pPr>
                      <a:r>
                        <a:rPr lang="en-US" sz="1200">
                          <a:latin typeface="+mj-lt"/>
                        </a:rPr>
                        <a:t>Identify pictures, texts, or people as sources of information. </a:t>
                      </a:r>
                    </a:p>
                    <a:p>
                      <a:pPr marL="342900" lvl="0" indent="-342900" algn="l">
                        <a:lnSpc>
                          <a:spcPct val="100000"/>
                        </a:lnSpc>
                        <a:spcBef>
                          <a:spcPts val="0"/>
                        </a:spcBef>
                        <a:spcAft>
                          <a:spcPts val="0"/>
                        </a:spcAft>
                        <a:buAutoNum type="alphaLcParenR"/>
                      </a:pPr>
                      <a:r>
                        <a:rPr lang="en-US" sz="1200">
                          <a:latin typeface="+mj-lt"/>
                        </a:rPr>
                        <a:t>Find information from provided sources. </a:t>
                      </a:r>
                    </a:p>
                    <a:p>
                      <a:pPr marL="342900" lvl="0" indent="-342900" algn="l">
                        <a:lnSpc>
                          <a:spcPct val="100000"/>
                        </a:lnSpc>
                        <a:spcBef>
                          <a:spcPts val="0"/>
                        </a:spcBef>
                        <a:spcAft>
                          <a:spcPts val="0"/>
                        </a:spcAft>
                        <a:buAutoNum type="alphaLcParenR"/>
                      </a:pPr>
                      <a:r>
                        <a:rPr lang="en-US" sz="1200">
                          <a:latin typeface="+mj-lt"/>
                        </a:rPr>
                        <a:t>Record information.</a:t>
                      </a:r>
                    </a:p>
                    <a:p>
                      <a:pPr marL="0" lvl="0" indent="0" algn="l">
                        <a:lnSpc>
                          <a:spcPct val="100000"/>
                        </a:lnSpc>
                        <a:spcBef>
                          <a:spcPts val="0"/>
                        </a:spcBef>
                        <a:spcAft>
                          <a:spcPts val="0"/>
                        </a:spcAft>
                        <a:buFontTx/>
                        <a:buNone/>
                      </a:pPr>
                      <a:endParaRPr lang="en-US" sz="1400">
                        <a:solidFill>
                          <a:schemeClr val="accent1"/>
                        </a:solidFill>
                        <a:effectLst/>
                        <a:highlight>
                          <a:srgbClr val="FFFFFF"/>
                        </a:highlight>
                        <a:latin typeface="+mj-lt"/>
                      </a:endParaRPr>
                    </a:p>
                    <a:p>
                      <a:pPr marL="0" lvl="0" indent="0" algn="l">
                        <a:lnSpc>
                          <a:spcPct val="100000"/>
                        </a:lnSpc>
                        <a:spcBef>
                          <a:spcPts val="0"/>
                        </a:spcBef>
                        <a:spcAft>
                          <a:spcPts val="0"/>
                        </a:spcAft>
                        <a:buFontTx/>
                        <a:buNone/>
                      </a:pPr>
                      <a:r>
                        <a:rPr lang="en-US" sz="1400" b="1">
                          <a:solidFill>
                            <a:schemeClr val="accent1"/>
                          </a:solidFill>
                          <a:effectLst/>
                          <a:highlight>
                            <a:srgbClr val="FFFFFF"/>
                          </a:highlight>
                          <a:latin typeface="+mj-lt"/>
                        </a:rPr>
                        <a:t>1.12 The student will write in a variety of forms to include narrative, descriptive, and opinion.</a:t>
                      </a:r>
                    </a:p>
                    <a:p>
                      <a:pPr marL="0" lvl="0" indent="0" algn="l">
                        <a:lnSpc>
                          <a:spcPct val="100000"/>
                        </a:lnSpc>
                        <a:spcBef>
                          <a:spcPts val="0"/>
                        </a:spcBef>
                        <a:spcAft>
                          <a:spcPts val="0"/>
                        </a:spcAft>
                        <a:buFontTx/>
                        <a:buNone/>
                      </a:pPr>
                      <a:r>
                        <a:rPr lang="en-US" sz="1200">
                          <a:solidFill>
                            <a:schemeClr val="accent1"/>
                          </a:solidFill>
                          <a:effectLst/>
                          <a:highlight>
                            <a:srgbClr val="FFFFFF"/>
                          </a:highlight>
                          <a:latin typeface="+mj-lt"/>
                        </a:rPr>
                        <a:t>h) Share writing with others.</a:t>
                      </a: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FFFFFF"/>
                    </a:solidFill>
                  </a:tcPr>
                </a:tc>
                <a:tc>
                  <a:txBody>
                    <a:bodyPr/>
                    <a:lstStyle/>
                    <a:p>
                      <a:pPr lvl="0" algn="l">
                        <a:lnSpc>
                          <a:spcPct val="100000"/>
                        </a:lnSpc>
                        <a:spcBef>
                          <a:spcPts val="0"/>
                        </a:spcBef>
                        <a:spcAft>
                          <a:spcPts val="0"/>
                        </a:spcAft>
                        <a:buNone/>
                      </a:pPr>
                      <a:r>
                        <a:rPr lang="en-US" sz="1400" b="1" i="0" u="none" strike="noStrike" noProof="0">
                          <a:solidFill>
                            <a:schemeClr val="accent1"/>
                          </a:solidFill>
                          <a:effectLst/>
                          <a:highlight>
                            <a:srgbClr val="FFFFFF"/>
                          </a:highlight>
                          <a:latin typeface="Georgia"/>
                        </a:rPr>
                        <a:t>1.R.1 Evaluation and Synthesis of Information </a:t>
                      </a:r>
                      <a:endParaRPr lang="en-US">
                        <a:solidFill>
                          <a:schemeClr val="accent1"/>
                        </a:solidFill>
                        <a:latin typeface="Georgia"/>
                      </a:endParaRPr>
                    </a:p>
                    <a:p>
                      <a:pPr marL="285750" lvl="0" indent="-285750" algn="l">
                        <a:lnSpc>
                          <a:spcPct val="100000"/>
                        </a:lnSpc>
                        <a:spcBef>
                          <a:spcPts val="0"/>
                        </a:spcBef>
                        <a:spcAft>
                          <a:spcPts val="0"/>
                        </a:spcAft>
                        <a:buFont typeface="+mj-lt"/>
                        <a:buAutoNum type="alphaUcPeriod"/>
                      </a:pPr>
                      <a:r>
                        <a:rPr lang="en-US" sz="1200">
                          <a:highlight>
                            <a:srgbClr val="FFFFFF"/>
                          </a:highlight>
                          <a:latin typeface="+mj-lt"/>
                        </a:rPr>
                        <a:t>With prompting and support, generate research questions related to a given topic. </a:t>
                      </a:r>
                    </a:p>
                    <a:p>
                      <a:pPr marL="285750" lvl="0" indent="-285750" algn="l">
                        <a:lnSpc>
                          <a:spcPct val="100000"/>
                        </a:lnSpc>
                        <a:spcBef>
                          <a:spcPts val="0"/>
                        </a:spcBef>
                        <a:spcAft>
                          <a:spcPts val="0"/>
                        </a:spcAft>
                        <a:buFont typeface="+mj-lt"/>
                        <a:buAutoNum type="alphaUcPeriod"/>
                      </a:pPr>
                      <a:r>
                        <a:rPr lang="en-US" sz="1200">
                          <a:highlight>
                            <a:srgbClr val="FFFFFF"/>
                          </a:highlight>
                          <a:latin typeface="+mj-lt"/>
                        </a:rPr>
                        <a:t>Locate and collect information related to the given topic from pictures, texts, people, or provided sources. </a:t>
                      </a:r>
                    </a:p>
                    <a:p>
                      <a:pPr marL="285750" lvl="0" indent="-285750" algn="l">
                        <a:lnSpc>
                          <a:spcPct val="100000"/>
                        </a:lnSpc>
                        <a:spcBef>
                          <a:spcPts val="0"/>
                        </a:spcBef>
                        <a:spcAft>
                          <a:spcPts val="0"/>
                        </a:spcAft>
                        <a:buFont typeface="+mj-lt"/>
                        <a:buAutoNum type="alphaUcPeriod"/>
                      </a:pPr>
                      <a:r>
                        <a:rPr lang="en-US" sz="1200">
                          <a:highlight>
                            <a:srgbClr val="FFFFFF"/>
                          </a:highlight>
                          <a:latin typeface="+mj-lt"/>
                        </a:rPr>
                        <a:t>Use templates to organize the information collected (e.g., charts, graphs). </a:t>
                      </a:r>
                    </a:p>
                    <a:p>
                      <a:pPr marL="285750" lvl="0" indent="-285750" algn="l">
                        <a:lnSpc>
                          <a:spcPct val="100000"/>
                        </a:lnSpc>
                        <a:spcBef>
                          <a:spcPts val="0"/>
                        </a:spcBef>
                        <a:spcAft>
                          <a:spcPts val="0"/>
                        </a:spcAft>
                        <a:buFont typeface="+mj-lt"/>
                        <a:buAutoNum type="alphaUcPeriod"/>
                      </a:pPr>
                      <a:r>
                        <a:rPr lang="en-US" sz="1200">
                          <a:highlight>
                            <a:srgbClr val="FFFFFF"/>
                          </a:highlight>
                          <a:latin typeface="+mj-lt"/>
                        </a:rPr>
                        <a:t>Use drawing, writing, or dictation to record facts and information collected from research. </a:t>
                      </a:r>
                    </a:p>
                    <a:p>
                      <a:pPr marL="285750" lvl="0" indent="-285750" algn="l">
                        <a:lnSpc>
                          <a:spcPct val="100000"/>
                        </a:lnSpc>
                        <a:spcBef>
                          <a:spcPts val="0"/>
                        </a:spcBef>
                        <a:spcAft>
                          <a:spcPts val="0"/>
                        </a:spcAft>
                        <a:buFont typeface="+mj-lt"/>
                        <a:buAutoNum type="alphaUcPeriod"/>
                      </a:pPr>
                      <a:r>
                        <a:rPr lang="en-US" sz="1200">
                          <a:highlight>
                            <a:srgbClr val="FFFFFF"/>
                          </a:highlight>
                          <a:latin typeface="+mj-lt"/>
                        </a:rPr>
                        <a:t>In small or large group settings, informally share recorded information collected from research.</a:t>
                      </a:r>
                      <a:endParaRPr lang="en-US" sz="1200">
                        <a:solidFill>
                          <a:schemeClr val="accent1"/>
                        </a:solidFill>
                        <a:latin typeface="+mj-lt"/>
                      </a:endParaRPr>
                    </a:p>
                    <a:p>
                      <a:pPr lvl="0" indent="0" algn="l">
                        <a:lnSpc>
                          <a:spcPct val="100000"/>
                        </a:lnSpc>
                        <a:spcBef>
                          <a:spcPts val="0"/>
                        </a:spcBef>
                        <a:spcAft>
                          <a:spcPts val="0"/>
                        </a:spcAft>
                        <a:buNone/>
                      </a:pPr>
                      <a:endParaRPr lang="en-US">
                        <a:solidFill>
                          <a:schemeClr val="accent1"/>
                        </a:solidFill>
                        <a:latin typeface="Georgia"/>
                      </a:endParaRPr>
                    </a:p>
                    <a:p>
                      <a:pPr lvl="0" indent="0" algn="l">
                        <a:lnSpc>
                          <a:spcPct val="100000"/>
                        </a:lnSpc>
                        <a:spcBef>
                          <a:spcPts val="0"/>
                        </a:spcBef>
                        <a:spcAft>
                          <a:spcPts val="0"/>
                        </a:spcAft>
                        <a:buNone/>
                      </a:pPr>
                      <a:endParaRPr lang="en-US">
                        <a:solidFill>
                          <a:schemeClr val="accent1"/>
                        </a:solidFill>
                        <a:latin typeface="Georgia"/>
                      </a:endParaRPr>
                    </a:p>
                    <a:p>
                      <a:pPr lvl="0" indent="0" algn="l">
                        <a:lnSpc>
                          <a:spcPct val="100000"/>
                        </a:lnSpc>
                        <a:spcBef>
                          <a:spcPts val="0"/>
                        </a:spcBef>
                        <a:spcAft>
                          <a:spcPts val="0"/>
                        </a:spcAft>
                        <a:buNone/>
                      </a:pPr>
                      <a:endParaRPr lang="en-US">
                        <a:solidFill>
                          <a:schemeClr val="accent1"/>
                        </a:solidFill>
                        <a:latin typeface="Georgia"/>
                      </a:endParaRPr>
                    </a:p>
                    <a:p>
                      <a:pPr lvl="0" indent="0" algn="l">
                        <a:lnSpc>
                          <a:spcPct val="100000"/>
                        </a:lnSpc>
                        <a:spcBef>
                          <a:spcPts val="0"/>
                        </a:spcBef>
                        <a:spcAft>
                          <a:spcPts val="0"/>
                        </a:spcAft>
                        <a:buNone/>
                      </a:pPr>
                      <a:endParaRPr lang="en-US">
                        <a:solidFill>
                          <a:schemeClr val="accent1"/>
                        </a:solidFill>
                        <a:latin typeface="Georgia"/>
                      </a:endParaRPr>
                    </a:p>
                    <a:p>
                      <a:pPr lvl="0" indent="0" algn="l">
                        <a:lnSpc>
                          <a:spcPct val="100000"/>
                        </a:lnSpc>
                        <a:spcBef>
                          <a:spcPts val="0"/>
                        </a:spcBef>
                        <a:spcAft>
                          <a:spcPts val="0"/>
                        </a:spcAft>
                        <a:buNone/>
                      </a:pPr>
                      <a:endParaRPr lang="en-US">
                        <a:solidFill>
                          <a:schemeClr val="accent1"/>
                        </a:solidFill>
                        <a:latin typeface="Georgia"/>
                      </a:endParaRPr>
                    </a:p>
                    <a:p>
                      <a:pPr lvl="0" indent="0" algn="l">
                        <a:lnSpc>
                          <a:spcPct val="100000"/>
                        </a:lnSpc>
                        <a:spcBef>
                          <a:spcPts val="0"/>
                        </a:spcBef>
                        <a:spcAft>
                          <a:spcPts val="0"/>
                        </a:spcAft>
                        <a:buNone/>
                      </a:pPr>
                      <a:endParaRPr lang="en-US">
                        <a:solidFill>
                          <a:schemeClr val="accent1"/>
                        </a:solidFill>
                        <a:latin typeface="Georgia"/>
                      </a:endParaRPr>
                    </a:p>
                    <a:p>
                      <a:pPr lvl="0" indent="0" algn="l">
                        <a:lnSpc>
                          <a:spcPct val="100000"/>
                        </a:lnSpc>
                        <a:spcBef>
                          <a:spcPts val="0"/>
                        </a:spcBef>
                        <a:spcAft>
                          <a:spcPts val="0"/>
                        </a:spcAft>
                        <a:buNone/>
                      </a:pPr>
                      <a:endParaRPr lang="en-US">
                        <a:solidFill>
                          <a:schemeClr val="accent1"/>
                        </a:solidFill>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814399256"/>
                  </a:ext>
                </a:extLst>
              </a:tr>
            </a:tbl>
          </a:graphicData>
        </a:graphic>
      </p:graphicFrame>
      <p:sp>
        <p:nvSpPr>
          <p:cNvPr id="11" name="TextBox 10">
            <a:extLst>
              <a:ext uri="{FF2B5EF4-FFF2-40B4-BE49-F238E27FC236}">
                <a16:creationId xmlns:a16="http://schemas.microsoft.com/office/drawing/2014/main" id="{A0670C76-E038-85D8-56F5-1AC265E63170}"/>
              </a:ext>
            </a:extLst>
          </p:cNvPr>
          <p:cNvSpPr txBox="1"/>
          <p:nvPr/>
        </p:nvSpPr>
        <p:spPr>
          <a:xfrm>
            <a:off x="351181" y="4039704"/>
            <a:ext cx="11457211" cy="2585323"/>
          </a:xfrm>
          <a:prstGeom prst="rect">
            <a:avLst/>
          </a:prstGeom>
          <a:solidFill>
            <a:schemeClr val="tx2"/>
          </a:solidFill>
          <a:ln>
            <a:solidFill>
              <a:srgbClr val="4472C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u="sng">
                <a:solidFill>
                  <a:schemeClr val="bg1"/>
                </a:solidFill>
                <a:latin typeface="+mj-lt"/>
                <a:ea typeface="+mn-lt"/>
                <a:cs typeface="+mn-lt"/>
              </a:rPr>
              <a:t>Revisions</a:t>
            </a:r>
            <a:r>
              <a:rPr lang="en-US" b="1">
                <a:solidFill>
                  <a:schemeClr val="bg1"/>
                </a:solidFill>
                <a:latin typeface="+mj-lt"/>
                <a:ea typeface="+mn-lt"/>
                <a:cs typeface="+mn-lt"/>
              </a:rPr>
              <a:t>:</a:t>
            </a:r>
            <a:endParaRPr lang="en-US">
              <a:solidFill>
                <a:schemeClr val="bg1"/>
              </a:solidFill>
              <a:latin typeface="+mj-lt"/>
              <a:ea typeface="+mn-lt"/>
              <a:cs typeface="+mn-lt"/>
            </a:endParaRPr>
          </a:p>
          <a:p>
            <a:pPr marL="285750" indent="-285750">
              <a:buFont typeface="Arial" panose="020B0604020202020204" pitchFamily="34" charset="0"/>
              <a:buChar char="•"/>
            </a:pPr>
            <a:r>
              <a:rPr lang="en-US">
                <a:solidFill>
                  <a:schemeClr val="bg1"/>
                </a:solidFill>
                <a:latin typeface="+mj-lt"/>
              </a:rPr>
              <a:t>1.R.1- Focuses on students conducting research to build knowledge or solve problems.</a:t>
            </a:r>
          </a:p>
          <a:p>
            <a:pPr marL="285750" indent="-285750">
              <a:buFont typeface="Arial" panose="020B0604020202020204" pitchFamily="34" charset="0"/>
              <a:buChar char="•"/>
            </a:pPr>
            <a:endParaRPr lang="en-US">
              <a:solidFill>
                <a:schemeClr val="bg1"/>
              </a:solidFill>
              <a:latin typeface="+mj-lt"/>
            </a:endParaRPr>
          </a:p>
          <a:p>
            <a:pPr marL="285750" indent="-285750">
              <a:buFont typeface="Arial" panose="020B0604020202020204" pitchFamily="34" charset="0"/>
              <a:buChar char="•"/>
            </a:pPr>
            <a:r>
              <a:rPr lang="en-US">
                <a:solidFill>
                  <a:schemeClr val="bg1"/>
                </a:solidFill>
                <a:latin typeface="+mj-lt"/>
              </a:rPr>
              <a:t>1.R.1 A- Combines to address skills in 1.14 a/b in the 2017 Standards.</a:t>
            </a:r>
          </a:p>
          <a:p>
            <a:pPr marL="285750" indent="-285750">
              <a:buFont typeface="Arial" panose="020B0604020202020204" pitchFamily="34" charset="0"/>
              <a:buChar char="•"/>
            </a:pPr>
            <a:r>
              <a:rPr lang="en-US">
                <a:solidFill>
                  <a:schemeClr val="bg1"/>
                </a:solidFill>
                <a:latin typeface="+mj-lt"/>
              </a:rPr>
              <a:t>1.R.1 B- Addresses skills in 1.14c in the 2017 Standards. </a:t>
            </a:r>
          </a:p>
          <a:p>
            <a:pPr marL="285750" indent="-285750">
              <a:buFont typeface="Arial" panose="020B0604020202020204" pitchFamily="34" charset="0"/>
              <a:buChar char="•"/>
            </a:pPr>
            <a:r>
              <a:rPr lang="en-US">
                <a:solidFill>
                  <a:schemeClr val="bg1"/>
                </a:solidFill>
                <a:latin typeface="+mj-lt"/>
              </a:rPr>
              <a:t>1.R.1 C- Addresses skills in 1.14d in the 2017 Standards. </a:t>
            </a:r>
          </a:p>
          <a:p>
            <a:pPr marL="285750" indent="-285750">
              <a:buFont typeface="Arial" panose="020B0604020202020204" pitchFamily="34" charset="0"/>
              <a:buChar char="•"/>
            </a:pPr>
            <a:r>
              <a:rPr lang="en-US">
                <a:solidFill>
                  <a:schemeClr val="bg1"/>
                </a:solidFill>
                <a:latin typeface="+mj-lt"/>
              </a:rPr>
              <a:t>1.R.1 D- Addresses skills in 1.14e in the 2017 Standards .</a:t>
            </a:r>
          </a:p>
          <a:p>
            <a:pPr marL="285750" indent="-285750">
              <a:buFont typeface="Arial" panose="020B0604020202020204" pitchFamily="34" charset="0"/>
              <a:buChar char="•"/>
            </a:pPr>
            <a:r>
              <a:rPr lang="en-US">
                <a:solidFill>
                  <a:schemeClr val="bg1"/>
                </a:solidFill>
                <a:latin typeface="+mj-lt"/>
              </a:rPr>
              <a:t>1.R.1 E- Addresses skills in 1.12h in the 2017 Standards.</a:t>
            </a:r>
            <a:endParaRPr lang="en-US">
              <a:solidFill>
                <a:schemeClr val="bg1"/>
              </a:solidFill>
              <a:latin typeface="+mj-lt"/>
              <a:cs typeface="Calibri"/>
            </a:endParaRPr>
          </a:p>
          <a:p>
            <a:pPr>
              <a:buFont typeface="Arial,Sans-Serif"/>
              <a:buChar char="•"/>
            </a:pPr>
            <a:endParaRPr lang="en-US">
              <a:solidFill>
                <a:schemeClr val="bg1"/>
              </a:solidFill>
              <a:latin typeface="+mj-lt"/>
            </a:endParaRPr>
          </a:p>
        </p:txBody>
      </p:sp>
      <p:pic>
        <p:nvPicPr>
          <p:cNvPr id="5" name="Audio 4">
            <a:extLst>
              <a:ext uri="{FF2B5EF4-FFF2-40B4-BE49-F238E27FC236}">
                <a16:creationId xmlns:a16="http://schemas.microsoft.com/office/drawing/2014/main" id="{B6D5E1FA-283F-399A-FE85-A81D8E84B0C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856574190"/>
      </p:ext>
    </p:extLst>
  </p:cSld>
  <p:clrMapOvr>
    <a:masterClrMapping/>
  </p:clrMapOvr>
  <mc:AlternateContent xmlns:mc="http://schemas.openxmlformats.org/markup-compatibility/2006" xmlns:p14="http://schemas.microsoft.com/office/powerpoint/2010/main">
    <mc:Choice Requires="p14">
      <p:transition spd="slow" p14:dur="2000" advTm="30754"/>
    </mc:Choice>
    <mc:Fallback xmlns="">
      <p:transition spd="slow" advTm="307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5"/>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65B8AD4-CAB7-3691-1F9E-F5C6D3BB896F}"/>
              </a:ext>
            </a:extLst>
          </p:cNvPr>
          <p:cNvSpPr>
            <a:spLocks noGrp="1"/>
          </p:cNvSpPr>
          <p:nvPr>
            <p:ph type="sldNum" sz="quarter" idx="12"/>
          </p:nvPr>
        </p:nvSpPr>
        <p:spPr/>
        <p:txBody>
          <a:bodyPr/>
          <a:lstStyle/>
          <a:p>
            <a:fld id="{B2102BAA-C61A-4A39-BDF1-4340D572B82C}" type="slidenum">
              <a:rPr lang="en-US" smtClean="0"/>
              <a:t>41</a:t>
            </a:fld>
            <a:endParaRPr lang="en-US"/>
          </a:p>
        </p:txBody>
      </p:sp>
      <p:sp>
        <p:nvSpPr>
          <p:cNvPr id="5" name="Content Placeholder 4">
            <a:extLst>
              <a:ext uri="{FF2B5EF4-FFF2-40B4-BE49-F238E27FC236}">
                <a16:creationId xmlns:a16="http://schemas.microsoft.com/office/drawing/2014/main" id="{7FD27F13-2CA7-9F1A-CAE0-339F8BEA7C72}"/>
              </a:ext>
            </a:extLst>
          </p:cNvPr>
          <p:cNvSpPr>
            <a:spLocks noGrp="1"/>
          </p:cNvSpPr>
          <p:nvPr>
            <p:ph idx="1"/>
          </p:nvPr>
        </p:nvSpPr>
        <p:spPr/>
        <p:txBody>
          <a:bodyPr vert="horz" lIns="91440" tIns="45720" rIns="91440" bIns="45720" rtlCol="0" anchor="t">
            <a:normAutofit/>
          </a:bodyPr>
          <a:lstStyle/>
          <a:p>
            <a:r>
              <a:rPr lang="en-US">
                <a:latin typeface="Georgia"/>
                <a:cs typeface="Calibri"/>
              </a:rPr>
              <a:t>The revisions made in the 2024 </a:t>
            </a:r>
            <a:r>
              <a:rPr lang="en-US" i="1">
                <a:latin typeface="Georgia"/>
                <a:cs typeface="Calibri"/>
              </a:rPr>
              <a:t>English Standards of Learning</a:t>
            </a:r>
            <a:r>
              <a:rPr lang="en-US">
                <a:latin typeface="Georgia"/>
                <a:cs typeface="Calibri"/>
              </a:rPr>
              <a:t> will raise academic expectations for students and schools and provide a clear and vertically coherent set of expectations to educators and families. </a:t>
            </a:r>
          </a:p>
          <a:p>
            <a:r>
              <a:rPr lang="en-US">
                <a:latin typeface="Georgia"/>
                <a:cs typeface="Calibri"/>
              </a:rPr>
              <a:t>A focus on Developing Skilled Readers and Building Reading Stamina will ensure that every student is equipped access to educational experience that prepare them for their postsecondary opportunities. </a:t>
            </a:r>
          </a:p>
          <a:p>
            <a:r>
              <a:rPr lang="en-US">
                <a:latin typeface="Georgia"/>
                <a:cs typeface="Calibri"/>
              </a:rPr>
              <a:t>Clear and coherent academic standards allow for common expectations of mastery for students, families, school staff, and assessment designers. </a:t>
            </a:r>
          </a:p>
        </p:txBody>
      </p:sp>
      <p:sp>
        <p:nvSpPr>
          <p:cNvPr id="3" name="Text Placeholder 2">
            <a:extLst>
              <a:ext uri="{FF2B5EF4-FFF2-40B4-BE49-F238E27FC236}">
                <a16:creationId xmlns:a16="http://schemas.microsoft.com/office/drawing/2014/main" id="{3419F43F-A450-F3FA-AAF2-D346A481F4A2}"/>
              </a:ext>
            </a:extLst>
          </p:cNvPr>
          <p:cNvSpPr>
            <a:spLocks noGrp="1"/>
          </p:cNvSpPr>
          <p:nvPr>
            <p:ph type="body" sz="quarter" idx="13"/>
          </p:nvPr>
        </p:nvSpPr>
        <p:spPr/>
        <p:txBody>
          <a:bodyPr vert="horz" lIns="822960" tIns="640080" rIns="91440" bIns="45720" rtlCol="0" anchor="t">
            <a:normAutofit/>
          </a:bodyPr>
          <a:lstStyle/>
          <a:p>
            <a:r>
              <a:rPr lang="en-US"/>
              <a:t>Best in Class- Standards of Learning </a:t>
            </a:r>
          </a:p>
        </p:txBody>
      </p:sp>
      <p:pic>
        <p:nvPicPr>
          <p:cNvPr id="7" name="Audio 6">
            <a:extLst>
              <a:ext uri="{FF2B5EF4-FFF2-40B4-BE49-F238E27FC236}">
                <a16:creationId xmlns:a16="http://schemas.microsoft.com/office/drawing/2014/main" id="{73CAA726-577F-EEBB-9C28-CAB29F0CC74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856339788"/>
      </p:ext>
    </p:extLst>
  </p:cSld>
  <p:clrMapOvr>
    <a:masterClrMapping/>
  </p:clrMapOvr>
  <mc:AlternateContent xmlns:mc="http://schemas.openxmlformats.org/markup-compatibility/2006" xmlns:p14="http://schemas.microsoft.com/office/powerpoint/2010/main">
    <mc:Choice Requires="p14">
      <p:transition spd="slow" p14:dur="2000" advTm="53034"/>
    </mc:Choice>
    <mc:Fallback xmlns="">
      <p:transition spd="slow" advTm="530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460B75-021C-4F10-958E-3DFBF2FE34BC}"/>
              </a:ext>
            </a:extLst>
          </p:cNvPr>
          <p:cNvSpPr>
            <a:spLocks noGrp="1"/>
          </p:cNvSpPr>
          <p:nvPr>
            <p:ph type="title"/>
          </p:nvPr>
        </p:nvSpPr>
        <p:spPr>
          <a:xfrm>
            <a:off x="288945" y="3321586"/>
            <a:ext cx="4483080" cy="1600200"/>
          </a:xfrm>
        </p:spPr>
        <p:txBody>
          <a:bodyPr>
            <a:normAutofit fontScale="90000"/>
          </a:bodyPr>
          <a:lstStyle/>
          <a:p>
            <a:r>
              <a:rPr lang="en-US"/>
              <a:t>Questions? </a:t>
            </a:r>
            <a:br>
              <a:rPr lang="en-US"/>
            </a:br>
            <a:br>
              <a:rPr lang="en-US"/>
            </a:br>
            <a:r>
              <a:rPr lang="en-US"/>
              <a:t>Reach out to the VDOE English Team</a:t>
            </a:r>
            <a:br>
              <a:rPr lang="en-US"/>
            </a:br>
            <a:br>
              <a:rPr lang="en-US"/>
            </a:br>
            <a:r>
              <a:rPr lang="en-US" sz="2000">
                <a:hlinkClick r:id="rId5"/>
              </a:rPr>
              <a:t>VDOE.English@doe.virginia.gov</a:t>
            </a:r>
            <a:r>
              <a:rPr lang="en-US" sz="2000"/>
              <a:t> </a:t>
            </a:r>
          </a:p>
        </p:txBody>
      </p:sp>
      <p:pic>
        <p:nvPicPr>
          <p:cNvPr id="7" name="Picture Placeholder 6">
            <a:extLst>
              <a:ext uri="{FF2B5EF4-FFF2-40B4-BE49-F238E27FC236}">
                <a16:creationId xmlns:a16="http://schemas.microsoft.com/office/drawing/2014/main" id="{E833FF40-CCC0-3B4C-5BBF-B06DBD21E8A2}"/>
              </a:ext>
            </a:extLst>
          </p:cNvPr>
          <p:cNvPicPr>
            <a:picLocks noGrp="1" noChangeAspect="1"/>
          </p:cNvPicPr>
          <p:nvPr>
            <p:ph type="pic" idx="1"/>
          </p:nvPr>
        </p:nvPicPr>
        <p:blipFill rotWithShape="1">
          <a:blip r:embed="rId6">
            <a:extLst>
              <a:ext uri="{28A0092B-C50C-407E-A947-70E740481C1C}">
                <a14:useLocalDpi xmlns:a14="http://schemas.microsoft.com/office/drawing/2010/main"/>
              </a:ext>
            </a:extLst>
          </a:blip>
          <a:srcRect/>
          <a:stretch/>
        </p:blipFill>
        <p:spPr>
          <a:xfrm>
            <a:off x="5180012" y="786151"/>
            <a:ext cx="6172200" cy="5285697"/>
          </a:xfrm>
        </p:spPr>
      </p:pic>
      <p:sp>
        <p:nvSpPr>
          <p:cNvPr id="5" name="Slide Number Placeholder 4">
            <a:extLst>
              <a:ext uri="{FF2B5EF4-FFF2-40B4-BE49-F238E27FC236}">
                <a16:creationId xmlns:a16="http://schemas.microsoft.com/office/drawing/2014/main" id="{8EFE87F2-9C3C-D344-BCEF-2C14753D88A3}"/>
              </a:ext>
            </a:extLst>
          </p:cNvPr>
          <p:cNvSpPr>
            <a:spLocks noGrp="1"/>
          </p:cNvSpPr>
          <p:nvPr>
            <p:ph type="sldNum" sz="quarter" idx="12"/>
          </p:nvPr>
        </p:nvSpPr>
        <p:spPr/>
        <p:txBody>
          <a:bodyPr/>
          <a:lstStyle/>
          <a:p>
            <a:fld id="{B2102BAA-C61A-4A39-BDF1-4340D572B82C}" type="slidenum">
              <a:rPr lang="en-US" smtClean="0"/>
              <a:t>42</a:t>
            </a:fld>
            <a:endParaRPr lang="en-US"/>
          </a:p>
        </p:txBody>
      </p:sp>
      <p:pic>
        <p:nvPicPr>
          <p:cNvPr id="6" name="Audio 5">
            <a:extLst>
              <a:ext uri="{FF2B5EF4-FFF2-40B4-BE49-F238E27FC236}">
                <a16:creationId xmlns:a16="http://schemas.microsoft.com/office/drawing/2014/main" id="{85BD92C1-074F-1E71-10BF-173A9FA6A0F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290301500"/>
      </p:ext>
    </p:extLst>
  </p:cSld>
  <p:clrMapOvr>
    <a:masterClrMapping/>
  </p:clrMapOvr>
  <mc:AlternateContent xmlns:mc="http://schemas.openxmlformats.org/markup-compatibility/2006" xmlns:p14="http://schemas.microsoft.com/office/powerpoint/2010/main">
    <mc:Choice Requires="p14">
      <p:transition spd="slow" p14:dur="2000" advTm="18606"/>
    </mc:Choice>
    <mc:Fallback xmlns="">
      <p:transition spd="slow" advTm="186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F5183C3-4EFD-C564-D0EE-14324CA3B702}"/>
              </a:ext>
            </a:extLst>
          </p:cNvPr>
          <p:cNvSpPr>
            <a:spLocks noGrp="1"/>
          </p:cNvSpPr>
          <p:nvPr>
            <p:ph type="sldNum" sz="quarter" idx="12"/>
          </p:nvPr>
        </p:nvSpPr>
        <p:spPr/>
        <p:txBody>
          <a:bodyPr/>
          <a:lstStyle/>
          <a:p>
            <a:fld id="{B2102BAA-C61A-4A39-BDF1-4340D572B82C}" type="slidenum">
              <a:rPr lang="en-US" smtClean="0"/>
              <a:t>5</a:t>
            </a:fld>
            <a:endParaRPr lang="en-US"/>
          </a:p>
        </p:txBody>
      </p:sp>
      <p:sp>
        <p:nvSpPr>
          <p:cNvPr id="3" name="Content Placeholder 2">
            <a:extLst>
              <a:ext uri="{FF2B5EF4-FFF2-40B4-BE49-F238E27FC236}">
                <a16:creationId xmlns:a16="http://schemas.microsoft.com/office/drawing/2014/main" id="{6CFDC2C7-0670-85F4-9FD2-3A9D15ED3183}"/>
              </a:ext>
            </a:extLst>
          </p:cNvPr>
          <p:cNvSpPr>
            <a:spLocks noGrp="1"/>
          </p:cNvSpPr>
          <p:nvPr>
            <p:ph idx="1"/>
          </p:nvPr>
        </p:nvSpPr>
        <p:spPr/>
        <p:txBody>
          <a:bodyPr vert="horz" lIns="91440" tIns="45720" rIns="91440" bIns="45720" rtlCol="0" anchor="t">
            <a:normAutofit/>
          </a:bodyPr>
          <a:lstStyle/>
          <a:p>
            <a:r>
              <a:rPr lang="en-US" sz="3000">
                <a:solidFill>
                  <a:srgbClr val="000000"/>
                </a:solidFill>
                <a:latin typeface="Georgia"/>
                <a:ea typeface="+mn-lt"/>
                <a:cs typeface="+mn-lt"/>
              </a:rPr>
              <a:t>Highlighted and provided clarity on the expectations for foundational literacy skills. </a:t>
            </a:r>
            <a:endParaRPr lang="en-US">
              <a:latin typeface="Georgia"/>
              <a:cs typeface="Calibri"/>
            </a:endParaRPr>
          </a:p>
          <a:p>
            <a:r>
              <a:rPr lang="en-US" sz="3000">
                <a:solidFill>
                  <a:srgbClr val="000000"/>
                </a:solidFill>
                <a:latin typeface="Georgia"/>
                <a:ea typeface="+mn-lt"/>
                <a:cs typeface="+mn-lt"/>
              </a:rPr>
              <a:t>Addition of the Developing Skilled Readers and Building Reading Stamina Strand. </a:t>
            </a:r>
            <a:endParaRPr lang="en-US">
              <a:latin typeface="Georgia"/>
            </a:endParaRPr>
          </a:p>
          <a:p>
            <a:r>
              <a:rPr lang="en-US" sz="3000">
                <a:solidFill>
                  <a:srgbClr val="000000"/>
                </a:solidFill>
                <a:latin typeface="Georgia"/>
                <a:ea typeface="+mn-lt"/>
                <a:cs typeface="+mn-lt"/>
              </a:rPr>
              <a:t>Provided clarity for grade level expectations around text complexity. </a:t>
            </a:r>
            <a:endParaRPr lang="en-US">
              <a:latin typeface="Georgia"/>
            </a:endParaRPr>
          </a:p>
          <a:p>
            <a:r>
              <a:rPr lang="en-US" sz="3000">
                <a:solidFill>
                  <a:srgbClr val="000000"/>
                </a:solidFill>
                <a:latin typeface="Georgia"/>
                <a:ea typeface="+mn-lt"/>
                <a:cs typeface="+mn-lt"/>
              </a:rPr>
              <a:t>Ensured coherence within a grade level between the strands, and vertically across grade levels.</a:t>
            </a:r>
            <a:endParaRPr lang="en-US">
              <a:latin typeface="Georgia"/>
            </a:endParaRPr>
          </a:p>
          <a:p>
            <a:endParaRPr lang="en-US">
              <a:cs typeface="Calibri"/>
            </a:endParaRPr>
          </a:p>
        </p:txBody>
      </p:sp>
      <p:sp>
        <p:nvSpPr>
          <p:cNvPr id="4" name="Text Placeholder 3">
            <a:extLst>
              <a:ext uri="{FF2B5EF4-FFF2-40B4-BE49-F238E27FC236}">
                <a16:creationId xmlns:a16="http://schemas.microsoft.com/office/drawing/2014/main" id="{8609C545-340A-C580-6D1A-4BB516FA0431}"/>
              </a:ext>
            </a:extLst>
          </p:cNvPr>
          <p:cNvSpPr>
            <a:spLocks noGrp="1"/>
          </p:cNvSpPr>
          <p:nvPr>
            <p:ph type="body" sz="quarter" idx="13"/>
          </p:nvPr>
        </p:nvSpPr>
        <p:spPr/>
        <p:txBody>
          <a:bodyPr vert="horz" lIns="822960" tIns="640080" rIns="91440" bIns="45720" rtlCol="0" anchor="t">
            <a:normAutofit/>
          </a:bodyPr>
          <a:lstStyle/>
          <a:p>
            <a:r>
              <a:rPr lang="en-US"/>
              <a:t>2024 SOL Notable Changes</a:t>
            </a:r>
          </a:p>
        </p:txBody>
      </p:sp>
      <p:pic>
        <p:nvPicPr>
          <p:cNvPr id="11" name="Audio 10">
            <a:extLst>
              <a:ext uri="{FF2B5EF4-FFF2-40B4-BE49-F238E27FC236}">
                <a16:creationId xmlns:a16="http://schemas.microsoft.com/office/drawing/2014/main" id="{02E65931-EE53-4A2D-2759-53E51FD9D1A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845498897"/>
      </p:ext>
    </p:extLst>
  </p:cSld>
  <p:clrMapOvr>
    <a:masterClrMapping/>
  </p:clrMapOvr>
  <mc:AlternateContent xmlns:mc="http://schemas.openxmlformats.org/markup-compatibility/2006" xmlns:p14="http://schemas.microsoft.com/office/powerpoint/2010/main">
    <mc:Choice Requires="p14">
      <p:transition spd="slow" p14:dur="2000" advTm="56158"/>
    </mc:Choice>
    <mc:Fallback xmlns="">
      <p:transition spd="slow" advTm="561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F5183C3-4EFD-C564-D0EE-14324CA3B702}"/>
              </a:ext>
            </a:extLst>
          </p:cNvPr>
          <p:cNvSpPr>
            <a:spLocks noGrp="1"/>
          </p:cNvSpPr>
          <p:nvPr>
            <p:ph type="sldNum" sz="quarter" idx="12"/>
          </p:nvPr>
        </p:nvSpPr>
        <p:spPr/>
        <p:txBody>
          <a:bodyPr/>
          <a:lstStyle/>
          <a:p>
            <a:fld id="{B2102BAA-C61A-4A39-BDF1-4340D572B82C}" type="slidenum">
              <a:rPr lang="en-US" smtClean="0"/>
              <a:t>6</a:t>
            </a:fld>
            <a:endParaRPr lang="en-US"/>
          </a:p>
        </p:txBody>
      </p:sp>
      <p:sp>
        <p:nvSpPr>
          <p:cNvPr id="4" name="Text Placeholder 3">
            <a:extLst>
              <a:ext uri="{FF2B5EF4-FFF2-40B4-BE49-F238E27FC236}">
                <a16:creationId xmlns:a16="http://schemas.microsoft.com/office/drawing/2014/main" id="{8609C545-340A-C580-6D1A-4BB516FA0431}"/>
              </a:ext>
            </a:extLst>
          </p:cNvPr>
          <p:cNvSpPr>
            <a:spLocks noGrp="1"/>
          </p:cNvSpPr>
          <p:nvPr>
            <p:ph type="body" sz="quarter" idx="13"/>
          </p:nvPr>
        </p:nvSpPr>
        <p:spPr/>
        <p:txBody>
          <a:bodyPr vert="horz" lIns="822960" tIns="640080" rIns="91440" bIns="45720" rtlCol="0" anchor="t">
            <a:normAutofit/>
          </a:bodyPr>
          <a:lstStyle/>
          <a:p>
            <a:r>
              <a:rPr lang="en-US"/>
              <a:t>Overview of Revisions to the Strands</a:t>
            </a:r>
          </a:p>
        </p:txBody>
      </p:sp>
      <p:graphicFrame>
        <p:nvGraphicFramePr>
          <p:cNvPr id="8" name="Table 7">
            <a:extLst>
              <a:ext uri="{FF2B5EF4-FFF2-40B4-BE49-F238E27FC236}">
                <a16:creationId xmlns:a16="http://schemas.microsoft.com/office/drawing/2014/main" id="{A50A60DC-4361-3E7C-F500-B28CCBF4655D}"/>
              </a:ext>
            </a:extLst>
          </p:cNvPr>
          <p:cNvGraphicFramePr>
            <a:graphicFrameLocks noGrp="1"/>
          </p:cNvGraphicFramePr>
          <p:nvPr>
            <p:extLst>
              <p:ext uri="{D42A27DB-BD31-4B8C-83A1-F6EECF244321}">
                <p14:modId xmlns:p14="http://schemas.microsoft.com/office/powerpoint/2010/main" val="3028426354"/>
              </p:ext>
            </p:extLst>
          </p:nvPr>
        </p:nvGraphicFramePr>
        <p:xfrm>
          <a:off x="261556" y="1445678"/>
          <a:ext cx="11670626" cy="5400875"/>
        </p:xfrm>
        <a:graphic>
          <a:graphicData uri="http://schemas.openxmlformats.org/drawingml/2006/table">
            <a:tbl>
              <a:tblPr bandRow="1">
                <a:tableStyleId>{5C22544A-7EE6-4342-B048-85BDC9FD1C3A}</a:tableStyleId>
              </a:tblPr>
              <a:tblGrid>
                <a:gridCol w="5835313">
                  <a:extLst>
                    <a:ext uri="{9D8B030D-6E8A-4147-A177-3AD203B41FA5}">
                      <a16:colId xmlns:a16="http://schemas.microsoft.com/office/drawing/2014/main" val="2289904520"/>
                    </a:ext>
                  </a:extLst>
                </a:gridCol>
                <a:gridCol w="5835313">
                  <a:extLst>
                    <a:ext uri="{9D8B030D-6E8A-4147-A177-3AD203B41FA5}">
                      <a16:colId xmlns:a16="http://schemas.microsoft.com/office/drawing/2014/main" val="2379661769"/>
                    </a:ext>
                  </a:extLst>
                </a:gridCol>
              </a:tblGrid>
              <a:tr h="461210">
                <a:tc>
                  <a:txBody>
                    <a:bodyPr/>
                    <a:lstStyle/>
                    <a:p>
                      <a:pPr algn="ctr" rtl="0" fontAlgn="t">
                        <a:spcBef>
                          <a:spcPts val="0"/>
                        </a:spcBef>
                        <a:spcAft>
                          <a:spcPts val="0"/>
                        </a:spcAft>
                      </a:pPr>
                      <a:r>
                        <a:rPr lang="en-US" sz="2400" b="1">
                          <a:solidFill>
                            <a:srgbClr val="FFFFFF"/>
                          </a:solidFill>
                          <a:effectLst/>
                          <a:highlight>
                            <a:srgbClr val="000000"/>
                          </a:highlight>
                          <a:latin typeface="Georgia"/>
                        </a:rPr>
                        <a:t>2017</a:t>
                      </a:r>
                      <a:endParaRPr lang="en-US">
                        <a:effectLst/>
                        <a:highlight>
                          <a:srgbClr val="000000"/>
                        </a:highlight>
                        <a:latin typeface="Georgia"/>
                      </a:endParaRPr>
                    </a:p>
                  </a:txBody>
                  <a:tcPr marL="95250" marR="95250" marT="47625" marB="47625">
                    <a:lnL w="28575" cap="flat" cmpd="sng" algn="ctr">
                      <a:solidFill>
                        <a:srgbClr val="000000"/>
                      </a:solidFill>
                      <a:prstDash val="solid"/>
                      <a:round/>
                      <a:headEnd type="none" w="med" len="med"/>
                      <a:tailEnd type="none" w="med" len="med"/>
                    </a:lnL>
                    <a:lnR w="57150" cap="flat" cmpd="sng" algn="ctr">
                      <a:solidFill>
                        <a:srgbClr val="FFFFFF"/>
                      </a:solidFill>
                      <a:prstDash val="solid"/>
                      <a:round/>
                      <a:headEnd type="none" w="med" len="med"/>
                      <a:tailEnd type="none" w="med" len="med"/>
                    </a:lnR>
                    <a:lnT w="28575" cap="flat" cmpd="sng" algn="ctr">
                      <a:solidFill>
                        <a:srgbClr val="000000"/>
                      </a:solidFill>
                      <a:prstDash val="solid"/>
                      <a:round/>
                      <a:headEnd type="none" w="med" len="med"/>
                      <a:tailEnd type="none" w="med" len="med"/>
                    </a:lnT>
                    <a:lnB w="12697" cap="flat" cmpd="sng" algn="ctr">
                      <a:solidFill>
                        <a:srgbClr val="FFFFFF"/>
                      </a:solidFill>
                      <a:prstDash val="solid"/>
                      <a:round/>
                      <a:headEnd type="none" w="med" len="med"/>
                      <a:tailEnd type="none" w="med" len="med"/>
                    </a:lnB>
                    <a:solidFill>
                      <a:srgbClr val="000000"/>
                    </a:solidFill>
                  </a:tcPr>
                </a:tc>
                <a:tc>
                  <a:txBody>
                    <a:bodyPr/>
                    <a:lstStyle/>
                    <a:p>
                      <a:pPr algn="ctr" rtl="0" fontAlgn="t">
                        <a:spcBef>
                          <a:spcPts val="0"/>
                        </a:spcBef>
                        <a:spcAft>
                          <a:spcPts val="0"/>
                        </a:spcAft>
                      </a:pPr>
                      <a:r>
                        <a:rPr lang="en-US" sz="2400" b="1">
                          <a:solidFill>
                            <a:srgbClr val="FFFFFF"/>
                          </a:solidFill>
                          <a:effectLst/>
                          <a:highlight>
                            <a:srgbClr val="000000"/>
                          </a:highlight>
                          <a:latin typeface="Georgia"/>
                        </a:rPr>
                        <a:t>2024</a:t>
                      </a:r>
                      <a:endParaRPr lang="en-US">
                        <a:effectLst/>
                        <a:highlight>
                          <a:srgbClr val="000000"/>
                        </a:highlight>
                        <a:latin typeface="Georgia"/>
                      </a:endParaRPr>
                    </a:p>
                  </a:txBody>
                  <a:tcPr marL="95250" marR="95250" marT="47625" marB="47625">
                    <a:lnL w="57150" cap="flat" cmpd="sng" algn="ctr">
                      <a:solidFill>
                        <a:srgbClr val="FFFFFF"/>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697" cap="flat" cmpd="sng" algn="ctr">
                      <a:solidFill>
                        <a:srgbClr val="FFFFFF"/>
                      </a:solidFill>
                      <a:prstDash val="solid"/>
                      <a:round/>
                      <a:headEnd type="none" w="med" len="med"/>
                      <a:tailEnd type="none" w="med" len="med"/>
                    </a:lnB>
                    <a:solidFill>
                      <a:srgbClr val="000000"/>
                    </a:solidFill>
                  </a:tcPr>
                </a:tc>
                <a:extLst>
                  <a:ext uri="{0D108BD9-81ED-4DB2-BD59-A6C34878D82A}">
                    <a16:rowId xmlns:a16="http://schemas.microsoft.com/office/drawing/2014/main" val="1945647517"/>
                  </a:ext>
                </a:extLst>
              </a:tr>
              <a:tr h="457200">
                <a:tc>
                  <a:txBody>
                    <a:bodyPr/>
                    <a:lstStyle/>
                    <a:p>
                      <a:pPr algn="ctr" rtl="0" fontAlgn="t">
                        <a:spcBef>
                          <a:spcPts val="0"/>
                        </a:spcBef>
                        <a:spcAft>
                          <a:spcPts val="0"/>
                        </a:spcAft>
                      </a:pPr>
                      <a:r>
                        <a:rPr lang="en-US" sz="2000">
                          <a:solidFill>
                            <a:srgbClr val="FFFFFF"/>
                          </a:solidFill>
                          <a:effectLst/>
                          <a:highlight>
                            <a:srgbClr val="000000"/>
                          </a:highlight>
                          <a:latin typeface="Georgia"/>
                        </a:rPr>
                        <a:t>Strands</a:t>
                      </a:r>
                      <a:endParaRPr lang="en-US">
                        <a:effectLst/>
                        <a:highlight>
                          <a:srgbClr val="000000"/>
                        </a:highlight>
                        <a:latin typeface="Georgia"/>
                      </a:endParaRPr>
                    </a:p>
                  </a:txBody>
                  <a:tcPr marL="95250" marR="95250" marT="47625" marB="47625">
                    <a:lnL w="28575" cap="flat" cmpd="sng" algn="ctr">
                      <a:solidFill>
                        <a:srgbClr val="000000"/>
                      </a:solidFill>
                      <a:prstDash val="solid"/>
                      <a:round/>
                      <a:headEnd type="none" w="med" len="med"/>
                      <a:tailEnd type="none" w="med" len="med"/>
                    </a:lnL>
                    <a:lnR w="12697" cap="flat" cmpd="sng" algn="ctr">
                      <a:solidFill>
                        <a:srgbClr val="FFFFFF"/>
                      </a:solidFill>
                      <a:prstDash val="solid"/>
                      <a:round/>
                      <a:headEnd type="none" w="med" len="med"/>
                      <a:tailEnd type="none" w="med" len="med"/>
                    </a:lnR>
                    <a:lnT w="12697" cap="flat" cmpd="sng" algn="ctr">
                      <a:solidFill>
                        <a:srgbClr val="FFFFFF"/>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000000"/>
                    </a:solidFill>
                  </a:tcPr>
                </a:tc>
                <a:tc>
                  <a:txBody>
                    <a:bodyPr/>
                    <a:lstStyle/>
                    <a:p>
                      <a:pPr algn="ctr" rtl="0" fontAlgn="t">
                        <a:spcBef>
                          <a:spcPts val="0"/>
                        </a:spcBef>
                        <a:spcAft>
                          <a:spcPts val="0"/>
                        </a:spcAft>
                      </a:pPr>
                      <a:r>
                        <a:rPr lang="en-US" sz="2000">
                          <a:solidFill>
                            <a:srgbClr val="FFFFFF"/>
                          </a:solidFill>
                          <a:effectLst/>
                          <a:highlight>
                            <a:srgbClr val="000000"/>
                          </a:highlight>
                          <a:latin typeface="Georgia"/>
                        </a:rPr>
                        <a:t>Strands</a:t>
                      </a:r>
                      <a:endParaRPr lang="en-US">
                        <a:effectLst/>
                        <a:highlight>
                          <a:srgbClr val="000000"/>
                        </a:highlight>
                        <a:latin typeface="Georgia"/>
                      </a:endParaRPr>
                    </a:p>
                  </a:txBody>
                  <a:tcPr marL="95250" marR="95250" marT="47625" marB="47625">
                    <a:lnL w="12697" cap="flat" cmpd="sng" algn="ctr">
                      <a:solidFill>
                        <a:srgbClr val="FFFFFF"/>
                      </a:solidFill>
                      <a:prstDash val="solid"/>
                      <a:round/>
                      <a:headEnd type="none" w="med" len="med"/>
                      <a:tailEnd type="none" w="med" len="med"/>
                    </a:lnL>
                    <a:lnR w="28575" cap="flat" cmpd="sng" algn="ctr">
                      <a:solidFill>
                        <a:srgbClr val="000000"/>
                      </a:solidFill>
                      <a:prstDash val="solid"/>
                      <a:round/>
                      <a:headEnd type="none" w="med" len="med"/>
                      <a:tailEnd type="none" w="med" len="med"/>
                    </a:lnR>
                    <a:lnT w="12697" cap="flat" cmpd="sng" algn="ctr">
                      <a:solidFill>
                        <a:srgbClr val="FFFFFF"/>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000000"/>
                    </a:solidFill>
                  </a:tcPr>
                </a:tc>
                <a:extLst>
                  <a:ext uri="{0D108BD9-81ED-4DB2-BD59-A6C34878D82A}">
                    <a16:rowId xmlns:a16="http://schemas.microsoft.com/office/drawing/2014/main" val="730885310"/>
                  </a:ext>
                </a:extLst>
              </a:tr>
              <a:tr h="409575">
                <a:tc>
                  <a:txBody>
                    <a:bodyPr/>
                    <a:lstStyle/>
                    <a:p>
                      <a:pPr rtl="0" fontAlgn="t">
                        <a:spcBef>
                          <a:spcPts val="0"/>
                        </a:spcBef>
                        <a:spcAft>
                          <a:spcPts val="0"/>
                        </a:spcAft>
                      </a:pPr>
                      <a:r>
                        <a:rPr lang="en-US" sz="1800">
                          <a:effectLst/>
                          <a:latin typeface="Georgia"/>
                        </a:rPr>
                        <a:t>Communications</a:t>
                      </a:r>
                      <a:endParaRPr lang="en-US">
                        <a:effectLst/>
                        <a:latin typeface="Georgia"/>
                      </a:endParaRPr>
                    </a:p>
                  </a:txBody>
                  <a:tcPr marL="95250" marR="95250" marT="47625" marB="47625">
                    <a:lnL w="28575"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noFill/>
                  </a:tcPr>
                </a:tc>
                <a:tc>
                  <a:txBody>
                    <a:bodyPr/>
                    <a:lstStyle/>
                    <a:p>
                      <a:pPr rtl="0" fontAlgn="t">
                        <a:spcBef>
                          <a:spcPts val="0"/>
                        </a:spcBef>
                        <a:spcAft>
                          <a:spcPts val="0"/>
                        </a:spcAft>
                      </a:pPr>
                      <a:r>
                        <a:rPr lang="en-US" sz="1800">
                          <a:effectLst/>
                          <a:latin typeface="Georgia"/>
                        </a:rPr>
                        <a:t>Foundations for Reading</a:t>
                      </a:r>
                      <a:endParaRPr lang="en-US">
                        <a:effectLst/>
                        <a:latin typeface="Georgia"/>
                      </a:endParaRPr>
                    </a:p>
                  </a:txBody>
                  <a:tcPr marL="95250" marR="95250" marT="47625" marB="47625">
                    <a:lnL w="12697"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679615364"/>
                  </a:ext>
                </a:extLst>
              </a:tr>
              <a:tr h="428625">
                <a:tc>
                  <a:txBody>
                    <a:bodyPr/>
                    <a:lstStyle/>
                    <a:p>
                      <a:pPr rtl="0" fontAlgn="t">
                        <a:spcBef>
                          <a:spcPts val="0"/>
                        </a:spcBef>
                        <a:spcAft>
                          <a:spcPts val="0"/>
                        </a:spcAft>
                      </a:pPr>
                      <a:r>
                        <a:rPr lang="en-US" sz="1800">
                          <a:effectLst/>
                          <a:latin typeface="Georgia"/>
                        </a:rPr>
                        <a:t>Reading</a:t>
                      </a:r>
                      <a:endParaRPr lang="en-US">
                        <a:effectLst/>
                        <a:latin typeface="Georgia"/>
                      </a:endParaRPr>
                    </a:p>
                  </a:txBody>
                  <a:tcPr marL="95250" marR="95250" marT="47625" marB="47625">
                    <a:lnL w="28575"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noFill/>
                  </a:tcPr>
                </a:tc>
                <a:tc>
                  <a:txBody>
                    <a:bodyPr/>
                    <a:lstStyle/>
                    <a:p>
                      <a:pPr rtl="0" fontAlgn="t">
                        <a:spcBef>
                          <a:spcPts val="0"/>
                        </a:spcBef>
                        <a:spcAft>
                          <a:spcPts val="0"/>
                        </a:spcAft>
                      </a:pPr>
                      <a:r>
                        <a:rPr lang="en-US" sz="1800">
                          <a:effectLst/>
                          <a:latin typeface="Georgia"/>
                        </a:rPr>
                        <a:t>Developing Skilled Readers &amp; Building Reading Stamina</a:t>
                      </a:r>
                      <a:endParaRPr lang="en-US">
                        <a:effectLst/>
                        <a:latin typeface="Georgia"/>
                      </a:endParaRPr>
                    </a:p>
                  </a:txBody>
                  <a:tcPr marL="95250" marR="95250" marT="47625" marB="47625">
                    <a:lnL w="12697"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59583953"/>
                  </a:ext>
                </a:extLst>
              </a:tr>
              <a:tr h="428625">
                <a:tc>
                  <a:txBody>
                    <a:bodyPr/>
                    <a:lstStyle/>
                    <a:p>
                      <a:pPr rtl="0" fontAlgn="t">
                        <a:spcBef>
                          <a:spcPts val="0"/>
                        </a:spcBef>
                        <a:spcAft>
                          <a:spcPts val="0"/>
                        </a:spcAft>
                      </a:pPr>
                      <a:r>
                        <a:rPr lang="en-US" sz="1800">
                          <a:effectLst/>
                          <a:latin typeface="Georgia"/>
                        </a:rPr>
                        <a:t>Writing</a:t>
                      </a:r>
                      <a:endParaRPr lang="en-US">
                        <a:effectLst/>
                        <a:latin typeface="Georgia"/>
                      </a:endParaRPr>
                    </a:p>
                  </a:txBody>
                  <a:tcPr marL="95250" marR="95250" marT="47625" marB="47625">
                    <a:lnL w="28575"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noFill/>
                  </a:tcPr>
                </a:tc>
                <a:tc>
                  <a:txBody>
                    <a:bodyPr/>
                    <a:lstStyle/>
                    <a:p>
                      <a:pPr rtl="0" fontAlgn="t">
                        <a:spcBef>
                          <a:spcPts val="0"/>
                        </a:spcBef>
                        <a:spcAft>
                          <a:spcPts val="0"/>
                        </a:spcAft>
                      </a:pPr>
                      <a:r>
                        <a:rPr lang="en-US" sz="1800">
                          <a:effectLst/>
                          <a:latin typeface="Georgia"/>
                        </a:rPr>
                        <a:t>Reading and Vocabulary </a:t>
                      </a:r>
                      <a:endParaRPr lang="en-US">
                        <a:effectLst/>
                        <a:latin typeface="Georgia"/>
                      </a:endParaRPr>
                    </a:p>
                  </a:txBody>
                  <a:tcPr marL="95250" marR="95250" marT="47625" marB="47625">
                    <a:lnL w="12697"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805452272"/>
                  </a:ext>
                </a:extLst>
              </a:tr>
              <a:tr h="428625">
                <a:tc>
                  <a:txBody>
                    <a:bodyPr/>
                    <a:lstStyle/>
                    <a:p>
                      <a:pPr rtl="0" fontAlgn="t">
                        <a:spcBef>
                          <a:spcPts val="0"/>
                        </a:spcBef>
                        <a:spcAft>
                          <a:spcPts val="0"/>
                        </a:spcAft>
                      </a:pPr>
                      <a:r>
                        <a:rPr lang="en-US" sz="1800">
                          <a:effectLst/>
                          <a:latin typeface="Georgia"/>
                        </a:rPr>
                        <a:t>Research</a:t>
                      </a:r>
                      <a:endParaRPr lang="en-US">
                        <a:effectLst/>
                        <a:latin typeface="Georgia"/>
                      </a:endParaRPr>
                    </a:p>
                  </a:txBody>
                  <a:tcPr marL="95250" marR="95250" marT="47625" marB="47625">
                    <a:lnL w="28575"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noFill/>
                  </a:tcPr>
                </a:tc>
                <a:tc>
                  <a:txBody>
                    <a:bodyPr/>
                    <a:lstStyle/>
                    <a:p>
                      <a:pPr rtl="0" fontAlgn="t">
                        <a:spcBef>
                          <a:spcPts val="0"/>
                        </a:spcBef>
                        <a:spcAft>
                          <a:spcPts val="0"/>
                        </a:spcAft>
                      </a:pPr>
                      <a:r>
                        <a:rPr lang="en-US" sz="1800">
                          <a:effectLst/>
                          <a:latin typeface="Georgia"/>
                        </a:rPr>
                        <a:t>Reading Literary Text</a:t>
                      </a:r>
                      <a:endParaRPr lang="en-US">
                        <a:effectLst/>
                        <a:latin typeface="Georgia"/>
                      </a:endParaRPr>
                    </a:p>
                  </a:txBody>
                  <a:tcPr marL="95250" marR="95250" marT="47625" marB="47625">
                    <a:lnL w="12697"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18316671"/>
                  </a:ext>
                </a:extLst>
              </a:tr>
              <a:tr h="428625">
                <a:tc rowSpan="6">
                  <a:txBody>
                    <a:bodyPr/>
                    <a:lstStyle/>
                    <a:p>
                      <a:pPr fontAlgn="t"/>
                      <a:endParaRPr lang="en-US">
                        <a:effectLst/>
                        <a:latin typeface="Georgia"/>
                      </a:endParaRPr>
                    </a:p>
                  </a:txBody>
                  <a:tcPr marL="95250" marR="95250" marT="47625" marB="47625">
                    <a:lnL w="28575"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noFill/>
                  </a:tcPr>
                </a:tc>
                <a:tc>
                  <a:txBody>
                    <a:bodyPr/>
                    <a:lstStyle/>
                    <a:p>
                      <a:pPr rtl="0" fontAlgn="t">
                        <a:spcBef>
                          <a:spcPts val="0"/>
                        </a:spcBef>
                        <a:spcAft>
                          <a:spcPts val="0"/>
                        </a:spcAft>
                      </a:pPr>
                      <a:r>
                        <a:rPr lang="en-US" sz="1800">
                          <a:effectLst/>
                          <a:latin typeface="Georgia"/>
                        </a:rPr>
                        <a:t>Reading Informational Text</a:t>
                      </a:r>
                      <a:endParaRPr lang="en-US">
                        <a:effectLst/>
                        <a:latin typeface="Georgia"/>
                      </a:endParaRPr>
                    </a:p>
                  </a:txBody>
                  <a:tcPr marL="95250" marR="95250" marT="47625" marB="47625">
                    <a:lnL w="12697"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75791151"/>
                  </a:ext>
                </a:extLst>
              </a:tr>
              <a:tr h="428625">
                <a:tc vMerge="1">
                  <a:txBody>
                    <a:bodyPr/>
                    <a:lstStyle/>
                    <a:p>
                      <a:endParaRPr lang="en-US"/>
                    </a:p>
                  </a:txBody>
                  <a:tcPr/>
                </a:tc>
                <a:tc>
                  <a:txBody>
                    <a:bodyPr/>
                    <a:lstStyle/>
                    <a:p>
                      <a:pPr rtl="0" fontAlgn="t">
                        <a:spcBef>
                          <a:spcPts val="0"/>
                        </a:spcBef>
                        <a:spcAft>
                          <a:spcPts val="0"/>
                        </a:spcAft>
                      </a:pPr>
                      <a:r>
                        <a:rPr lang="en-US" sz="1800">
                          <a:effectLst/>
                          <a:latin typeface="Georgia"/>
                        </a:rPr>
                        <a:t>Foundations for Writing</a:t>
                      </a:r>
                      <a:endParaRPr lang="en-US">
                        <a:effectLst/>
                        <a:latin typeface="Georgia"/>
                      </a:endParaRPr>
                    </a:p>
                  </a:txBody>
                  <a:tcPr marL="95250" marR="95250" marT="47625" marB="47625">
                    <a:lnL w="12697"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27762173"/>
                  </a:ext>
                </a:extLst>
              </a:tr>
              <a:tr h="428625">
                <a:tc vMerge="1">
                  <a:txBody>
                    <a:bodyPr/>
                    <a:lstStyle/>
                    <a:p>
                      <a:endParaRPr lang="en-US"/>
                    </a:p>
                  </a:txBody>
                  <a:tcPr/>
                </a:tc>
                <a:tc>
                  <a:txBody>
                    <a:bodyPr/>
                    <a:lstStyle/>
                    <a:p>
                      <a:pPr rtl="0" fontAlgn="t">
                        <a:spcBef>
                          <a:spcPts val="0"/>
                        </a:spcBef>
                        <a:spcAft>
                          <a:spcPts val="0"/>
                        </a:spcAft>
                      </a:pPr>
                      <a:r>
                        <a:rPr lang="en-US" sz="1800">
                          <a:effectLst/>
                          <a:latin typeface="Georgia"/>
                        </a:rPr>
                        <a:t>Writing</a:t>
                      </a:r>
                      <a:endParaRPr lang="en-US">
                        <a:effectLst/>
                        <a:latin typeface="Georgia"/>
                      </a:endParaRPr>
                    </a:p>
                  </a:txBody>
                  <a:tcPr marL="95250" marR="95250" marT="47625" marB="47625">
                    <a:lnL w="12697"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29183928"/>
                  </a:ext>
                </a:extLst>
              </a:tr>
              <a:tr h="428625">
                <a:tc vMerge="1">
                  <a:txBody>
                    <a:bodyPr/>
                    <a:lstStyle/>
                    <a:p>
                      <a:endParaRPr lang="en-US"/>
                    </a:p>
                  </a:txBody>
                  <a:tcPr/>
                </a:tc>
                <a:tc>
                  <a:txBody>
                    <a:bodyPr/>
                    <a:lstStyle/>
                    <a:p>
                      <a:pPr rtl="0" fontAlgn="t">
                        <a:spcBef>
                          <a:spcPts val="0"/>
                        </a:spcBef>
                        <a:spcAft>
                          <a:spcPts val="0"/>
                        </a:spcAft>
                      </a:pPr>
                      <a:r>
                        <a:rPr lang="en-US" sz="1800">
                          <a:effectLst/>
                          <a:latin typeface="Georgia"/>
                        </a:rPr>
                        <a:t>Language Usage</a:t>
                      </a:r>
                      <a:endParaRPr lang="en-US">
                        <a:effectLst/>
                        <a:latin typeface="Georgia"/>
                      </a:endParaRPr>
                    </a:p>
                  </a:txBody>
                  <a:tcPr marL="95250" marR="95250" marT="47625" marB="47625">
                    <a:lnL w="12697"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810526723"/>
                  </a:ext>
                </a:extLst>
              </a:tr>
              <a:tr h="428625">
                <a:tc vMerge="1">
                  <a:txBody>
                    <a:bodyPr/>
                    <a:lstStyle/>
                    <a:p>
                      <a:endParaRPr lang="en-US"/>
                    </a:p>
                  </a:txBody>
                  <a:tcPr/>
                </a:tc>
                <a:tc>
                  <a:txBody>
                    <a:bodyPr/>
                    <a:lstStyle/>
                    <a:p>
                      <a:pPr rtl="0" fontAlgn="t">
                        <a:spcBef>
                          <a:spcPts val="0"/>
                        </a:spcBef>
                        <a:spcAft>
                          <a:spcPts val="0"/>
                        </a:spcAft>
                      </a:pPr>
                      <a:r>
                        <a:rPr lang="en-US" sz="1800">
                          <a:effectLst/>
                          <a:latin typeface="Georgia"/>
                        </a:rPr>
                        <a:t>Communications</a:t>
                      </a:r>
                      <a:endParaRPr lang="en-US">
                        <a:effectLst/>
                        <a:latin typeface="Georgia"/>
                      </a:endParaRPr>
                    </a:p>
                  </a:txBody>
                  <a:tcPr marL="95250" marR="95250" marT="47625" marB="47625">
                    <a:lnL w="12697"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41012002"/>
                  </a:ext>
                </a:extLst>
              </a:tr>
              <a:tr h="428625">
                <a:tc vMerge="1">
                  <a:txBody>
                    <a:bodyPr/>
                    <a:lstStyle/>
                    <a:p>
                      <a:endParaRPr lang="en-US"/>
                    </a:p>
                  </a:txBody>
                  <a:tcPr/>
                </a:tc>
                <a:tc>
                  <a:txBody>
                    <a:bodyPr/>
                    <a:lstStyle/>
                    <a:p>
                      <a:pPr rtl="0" fontAlgn="t">
                        <a:spcBef>
                          <a:spcPts val="0"/>
                        </a:spcBef>
                        <a:spcAft>
                          <a:spcPts val="0"/>
                        </a:spcAft>
                      </a:pPr>
                      <a:r>
                        <a:rPr lang="en-US" sz="1800">
                          <a:effectLst/>
                          <a:latin typeface="Georgia"/>
                        </a:rPr>
                        <a:t>Research</a:t>
                      </a:r>
                      <a:endParaRPr lang="en-US">
                        <a:effectLst/>
                        <a:latin typeface="Georgia"/>
                      </a:endParaRPr>
                    </a:p>
                  </a:txBody>
                  <a:tcPr marL="95250" marR="95250" marT="47625" marB="47625">
                    <a:lnL w="12697"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752906063"/>
                  </a:ext>
                </a:extLst>
              </a:tr>
            </a:tbl>
          </a:graphicData>
        </a:graphic>
      </p:graphicFrame>
      <p:pic>
        <p:nvPicPr>
          <p:cNvPr id="7" name="Audio 6">
            <a:extLst>
              <a:ext uri="{FF2B5EF4-FFF2-40B4-BE49-F238E27FC236}">
                <a16:creationId xmlns:a16="http://schemas.microsoft.com/office/drawing/2014/main" id="{834A3692-F470-E29E-AC29-FF9D37D277B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00431260"/>
      </p:ext>
    </p:extLst>
  </p:cSld>
  <p:clrMapOvr>
    <a:masterClrMapping/>
  </p:clrMapOvr>
  <mc:AlternateContent xmlns:mc="http://schemas.openxmlformats.org/markup-compatibility/2006" xmlns:p14="http://schemas.microsoft.com/office/powerpoint/2010/main">
    <mc:Choice Requires="p14">
      <p:transition spd="slow" p14:dur="2000" advTm="25336"/>
    </mc:Choice>
    <mc:Fallback xmlns="">
      <p:transition spd="slow" advTm="253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F5183C3-4EFD-C564-D0EE-14324CA3B702}"/>
              </a:ext>
            </a:extLst>
          </p:cNvPr>
          <p:cNvSpPr>
            <a:spLocks noGrp="1"/>
          </p:cNvSpPr>
          <p:nvPr>
            <p:ph type="sldNum" sz="quarter" idx="12"/>
          </p:nvPr>
        </p:nvSpPr>
        <p:spPr/>
        <p:txBody>
          <a:bodyPr/>
          <a:lstStyle/>
          <a:p>
            <a:fld id="{B2102BAA-C61A-4A39-BDF1-4340D572B82C}" type="slidenum">
              <a:rPr lang="en-US" smtClean="0"/>
              <a:t>7</a:t>
            </a:fld>
            <a:endParaRPr lang="en-US"/>
          </a:p>
        </p:txBody>
      </p:sp>
      <p:sp>
        <p:nvSpPr>
          <p:cNvPr id="4" name="Text Placeholder 3">
            <a:extLst>
              <a:ext uri="{FF2B5EF4-FFF2-40B4-BE49-F238E27FC236}">
                <a16:creationId xmlns:a16="http://schemas.microsoft.com/office/drawing/2014/main" id="{8609C545-340A-C580-6D1A-4BB516FA0431}"/>
              </a:ext>
            </a:extLst>
          </p:cNvPr>
          <p:cNvSpPr>
            <a:spLocks noGrp="1"/>
          </p:cNvSpPr>
          <p:nvPr>
            <p:ph type="body" sz="quarter" idx="13"/>
          </p:nvPr>
        </p:nvSpPr>
        <p:spPr>
          <a:xfrm>
            <a:off x="0" y="0"/>
            <a:ext cx="12192000" cy="1023186"/>
          </a:xfrm>
        </p:spPr>
        <p:txBody>
          <a:bodyPr vert="horz" lIns="822960" tIns="640080" rIns="91440" bIns="45720" rtlCol="0" anchor="t">
            <a:normAutofit fontScale="55000" lnSpcReduction="20000"/>
          </a:bodyPr>
          <a:lstStyle/>
          <a:p>
            <a:r>
              <a:rPr lang="en-US"/>
              <a:t>Strands and Sub Strands for the 2024 </a:t>
            </a:r>
            <a:r>
              <a:rPr lang="en-US" i="1"/>
              <a:t>English Standards of Learning</a:t>
            </a:r>
          </a:p>
        </p:txBody>
      </p:sp>
      <p:graphicFrame>
        <p:nvGraphicFramePr>
          <p:cNvPr id="5" name="Table 4">
            <a:extLst>
              <a:ext uri="{FF2B5EF4-FFF2-40B4-BE49-F238E27FC236}">
                <a16:creationId xmlns:a16="http://schemas.microsoft.com/office/drawing/2014/main" id="{02F28828-4074-1C7C-32CB-B918457B7A32}"/>
              </a:ext>
            </a:extLst>
          </p:cNvPr>
          <p:cNvGraphicFramePr>
            <a:graphicFrameLocks noGrp="1"/>
          </p:cNvGraphicFramePr>
          <p:nvPr>
            <p:extLst>
              <p:ext uri="{D42A27DB-BD31-4B8C-83A1-F6EECF244321}">
                <p14:modId xmlns:p14="http://schemas.microsoft.com/office/powerpoint/2010/main" val="456842319"/>
              </p:ext>
            </p:extLst>
          </p:nvPr>
        </p:nvGraphicFramePr>
        <p:xfrm>
          <a:off x="491289" y="1072816"/>
          <a:ext cx="11219438" cy="5791200"/>
        </p:xfrm>
        <a:graphic>
          <a:graphicData uri="http://schemas.openxmlformats.org/drawingml/2006/table">
            <a:tbl>
              <a:tblPr bandRow="1">
                <a:tableStyleId>{5C22544A-7EE6-4342-B048-85BDC9FD1C3A}</a:tableStyleId>
              </a:tblPr>
              <a:tblGrid>
                <a:gridCol w="5609719">
                  <a:extLst>
                    <a:ext uri="{9D8B030D-6E8A-4147-A177-3AD203B41FA5}">
                      <a16:colId xmlns:a16="http://schemas.microsoft.com/office/drawing/2014/main" val="18818098"/>
                    </a:ext>
                  </a:extLst>
                </a:gridCol>
                <a:gridCol w="5609719">
                  <a:extLst>
                    <a:ext uri="{9D8B030D-6E8A-4147-A177-3AD203B41FA5}">
                      <a16:colId xmlns:a16="http://schemas.microsoft.com/office/drawing/2014/main" val="419312822"/>
                    </a:ext>
                  </a:extLst>
                </a:gridCol>
              </a:tblGrid>
              <a:tr h="381000">
                <a:tc>
                  <a:txBody>
                    <a:bodyPr/>
                    <a:lstStyle/>
                    <a:p>
                      <a:pPr algn="ctr" rtl="0" fontAlgn="ctr">
                        <a:spcBef>
                          <a:spcPts val="0"/>
                        </a:spcBef>
                        <a:spcAft>
                          <a:spcPts val="0"/>
                        </a:spcAft>
                      </a:pPr>
                      <a:r>
                        <a:rPr lang="en-US" sz="1200" b="1">
                          <a:effectLst/>
                          <a:latin typeface="Georgia"/>
                        </a:rPr>
                        <a:t>Foundations for Reading </a:t>
                      </a:r>
                      <a:endParaRPr lang="en-US">
                        <a:effectLst/>
                        <a:latin typeface="Georgia"/>
                      </a:endParaRPr>
                    </a:p>
                  </a:txBody>
                  <a:tcPr marL="95250" marR="95250" marT="95250" marB="95250"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tc>
                  <a:txBody>
                    <a:bodyPr/>
                    <a:lstStyle/>
                    <a:p>
                      <a:pPr algn="ctr" rtl="0" fontAlgn="base">
                        <a:spcBef>
                          <a:spcPts val="0"/>
                        </a:spcBef>
                        <a:spcAft>
                          <a:spcPts val="0"/>
                        </a:spcAft>
                        <a:buFont typeface="Arial" panose="020B0604020202020204" pitchFamily="34" charset="0"/>
                        <a:buChar char="•"/>
                      </a:pPr>
                      <a:r>
                        <a:rPr lang="en-US" sz="1000">
                          <a:effectLst/>
                          <a:latin typeface="Georgia"/>
                        </a:rPr>
                        <a:t>Print Concepts</a:t>
                      </a:r>
                    </a:p>
                    <a:p>
                      <a:pPr algn="ctr" rtl="0" fontAlgn="base">
                        <a:spcBef>
                          <a:spcPts val="0"/>
                        </a:spcBef>
                        <a:spcAft>
                          <a:spcPts val="0"/>
                        </a:spcAft>
                        <a:buFont typeface="Arial" panose="020B0604020202020204" pitchFamily="34" charset="0"/>
                        <a:buChar char="•"/>
                      </a:pPr>
                      <a:r>
                        <a:rPr lang="en-US" sz="1000">
                          <a:effectLst/>
                          <a:latin typeface="Georgia"/>
                        </a:rPr>
                        <a:t>Phonological and Phonemic Awareness   </a:t>
                      </a:r>
                    </a:p>
                    <a:p>
                      <a:pPr algn="ctr" rtl="0" fontAlgn="base">
                        <a:spcBef>
                          <a:spcPts val="0"/>
                        </a:spcBef>
                        <a:spcAft>
                          <a:spcPts val="0"/>
                        </a:spcAft>
                        <a:buFont typeface="Arial" panose="020B0604020202020204" pitchFamily="34" charset="0"/>
                        <a:buChar char="•"/>
                      </a:pPr>
                      <a:r>
                        <a:rPr lang="en-US" sz="1000">
                          <a:effectLst/>
                          <a:latin typeface="Georgia"/>
                        </a:rPr>
                        <a:t>Phonics and Word Analysis</a:t>
                      </a: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extLst>
                  <a:ext uri="{0D108BD9-81ED-4DB2-BD59-A6C34878D82A}">
                    <a16:rowId xmlns:a16="http://schemas.microsoft.com/office/drawing/2014/main" val="3111255498"/>
                  </a:ext>
                </a:extLst>
              </a:tr>
              <a:tr h="381000">
                <a:tc>
                  <a:txBody>
                    <a:bodyPr/>
                    <a:lstStyle/>
                    <a:p>
                      <a:pPr algn="ctr" rtl="0" fontAlgn="t">
                        <a:spcBef>
                          <a:spcPts val="0"/>
                        </a:spcBef>
                        <a:spcAft>
                          <a:spcPts val="0"/>
                        </a:spcAft>
                      </a:pPr>
                      <a:r>
                        <a:rPr lang="en-US" sz="1200" b="1">
                          <a:effectLst/>
                          <a:latin typeface="Georgia"/>
                        </a:rPr>
                        <a:t>Developing Skilled Readers and Building Reading Stamina </a:t>
                      </a:r>
                      <a:endParaRPr lang="en-US">
                        <a:effectLst/>
                        <a:latin typeface="Georgia"/>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tc>
                  <a:txBody>
                    <a:bodyPr/>
                    <a:lstStyle/>
                    <a:p>
                      <a:pPr algn="ctr" rtl="0" fontAlgn="base">
                        <a:spcBef>
                          <a:spcPts val="0"/>
                        </a:spcBef>
                        <a:spcAft>
                          <a:spcPts val="0"/>
                        </a:spcAft>
                        <a:buFont typeface="Arial" panose="020B0604020202020204" pitchFamily="34" charset="0"/>
                        <a:buChar char="•"/>
                      </a:pPr>
                      <a:r>
                        <a:rPr lang="en-US" sz="1000">
                          <a:effectLst/>
                          <a:latin typeface="Georgia"/>
                        </a:rPr>
                        <a:t>Text Complexity</a:t>
                      </a:r>
                    </a:p>
                    <a:p>
                      <a:pPr algn="ctr" rtl="0" fontAlgn="base">
                        <a:spcBef>
                          <a:spcPts val="0"/>
                        </a:spcBef>
                        <a:spcAft>
                          <a:spcPts val="0"/>
                        </a:spcAft>
                        <a:buFont typeface="Arial" panose="020B0604020202020204" pitchFamily="34" charset="0"/>
                        <a:buChar char="•"/>
                      </a:pPr>
                      <a:r>
                        <a:rPr lang="en-US" sz="1000">
                          <a:effectLst/>
                          <a:latin typeface="Georgia"/>
                        </a:rPr>
                        <a:t>Fluency</a:t>
                      </a:r>
                    </a:p>
                    <a:p>
                      <a:pPr algn="ctr" rtl="0" fontAlgn="base">
                        <a:spcBef>
                          <a:spcPts val="0"/>
                        </a:spcBef>
                        <a:spcAft>
                          <a:spcPts val="0"/>
                        </a:spcAft>
                        <a:buFont typeface="Arial" panose="020B0604020202020204" pitchFamily="34" charset="0"/>
                        <a:buChar char="•"/>
                      </a:pPr>
                      <a:r>
                        <a:rPr lang="en-US" sz="1000">
                          <a:effectLst/>
                          <a:latin typeface="Georgia"/>
                        </a:rPr>
                        <a:t>Reading Strategies</a:t>
                      </a: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extLst>
                  <a:ext uri="{0D108BD9-81ED-4DB2-BD59-A6C34878D82A}">
                    <a16:rowId xmlns:a16="http://schemas.microsoft.com/office/drawing/2014/main" val="955286819"/>
                  </a:ext>
                </a:extLst>
              </a:tr>
              <a:tr h="381000">
                <a:tc>
                  <a:txBody>
                    <a:bodyPr/>
                    <a:lstStyle/>
                    <a:p>
                      <a:pPr algn="ctr" rtl="0" fontAlgn="t">
                        <a:spcBef>
                          <a:spcPts val="0"/>
                        </a:spcBef>
                        <a:spcAft>
                          <a:spcPts val="0"/>
                        </a:spcAft>
                      </a:pPr>
                      <a:r>
                        <a:rPr lang="en-US" sz="1200" b="1">
                          <a:effectLst/>
                          <a:latin typeface="Georgia"/>
                        </a:rPr>
                        <a:t>Reading and Vocabulary </a:t>
                      </a:r>
                      <a:endParaRPr lang="en-US">
                        <a:effectLst/>
                        <a:latin typeface="Georgia"/>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tc>
                  <a:txBody>
                    <a:bodyPr/>
                    <a:lstStyle/>
                    <a:p>
                      <a:pPr algn="ctr" rtl="0" fontAlgn="base">
                        <a:spcBef>
                          <a:spcPts val="0"/>
                        </a:spcBef>
                        <a:spcAft>
                          <a:spcPts val="0"/>
                        </a:spcAft>
                        <a:buFont typeface="Arial" panose="020B0604020202020204" pitchFamily="34" charset="0"/>
                        <a:buChar char="•"/>
                      </a:pPr>
                      <a:r>
                        <a:rPr lang="en-US" sz="1000">
                          <a:effectLst/>
                          <a:latin typeface="Georgia"/>
                        </a:rPr>
                        <a:t>Vocabulary Development and Word Analysis</a:t>
                      </a: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extLst>
                  <a:ext uri="{0D108BD9-81ED-4DB2-BD59-A6C34878D82A}">
                    <a16:rowId xmlns:a16="http://schemas.microsoft.com/office/drawing/2014/main" val="3025924259"/>
                  </a:ext>
                </a:extLst>
              </a:tr>
              <a:tr h="381000">
                <a:tc>
                  <a:txBody>
                    <a:bodyPr/>
                    <a:lstStyle/>
                    <a:p>
                      <a:pPr algn="ctr" rtl="0" fontAlgn="t">
                        <a:spcBef>
                          <a:spcPts val="0"/>
                        </a:spcBef>
                        <a:spcAft>
                          <a:spcPts val="0"/>
                        </a:spcAft>
                      </a:pPr>
                      <a:r>
                        <a:rPr lang="en-US" sz="1200" b="1">
                          <a:effectLst/>
                          <a:latin typeface="Georgia"/>
                        </a:rPr>
                        <a:t>Reading Literary Text </a:t>
                      </a:r>
                      <a:endParaRPr lang="en-US">
                        <a:effectLst/>
                        <a:latin typeface="Georgia"/>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tc>
                  <a:txBody>
                    <a:bodyPr/>
                    <a:lstStyle/>
                    <a:p>
                      <a:pPr algn="ctr" rtl="0" fontAlgn="base">
                        <a:spcBef>
                          <a:spcPts val="0"/>
                        </a:spcBef>
                        <a:spcAft>
                          <a:spcPts val="0"/>
                        </a:spcAft>
                        <a:buFont typeface="Arial" panose="020B0604020202020204" pitchFamily="34" charset="0"/>
                        <a:buChar char="•"/>
                      </a:pPr>
                      <a:r>
                        <a:rPr lang="en-US" sz="1000">
                          <a:effectLst/>
                          <a:latin typeface="Georgia"/>
                        </a:rPr>
                        <a:t>Key Ideas and Plot Details </a:t>
                      </a:r>
                    </a:p>
                    <a:p>
                      <a:pPr algn="ctr" rtl="0" fontAlgn="base">
                        <a:spcBef>
                          <a:spcPts val="0"/>
                        </a:spcBef>
                        <a:spcAft>
                          <a:spcPts val="0"/>
                        </a:spcAft>
                        <a:buFont typeface="Arial" panose="020B0604020202020204" pitchFamily="34" charset="0"/>
                        <a:buChar char="•"/>
                      </a:pPr>
                      <a:r>
                        <a:rPr lang="en-US" sz="1000">
                          <a:effectLst/>
                          <a:latin typeface="Georgia"/>
                        </a:rPr>
                        <a:t>Craft and Style</a:t>
                      </a:r>
                    </a:p>
                    <a:p>
                      <a:pPr algn="ctr" rtl="0" fontAlgn="base">
                        <a:spcBef>
                          <a:spcPts val="0"/>
                        </a:spcBef>
                        <a:spcAft>
                          <a:spcPts val="0"/>
                        </a:spcAft>
                        <a:buFont typeface="Arial" panose="020B0604020202020204" pitchFamily="34" charset="0"/>
                        <a:buChar char="•"/>
                      </a:pPr>
                      <a:r>
                        <a:rPr lang="en-US" sz="1000">
                          <a:effectLst/>
                          <a:latin typeface="Georgia"/>
                        </a:rPr>
                        <a:t>Integration of Concepts </a:t>
                      </a: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extLst>
                  <a:ext uri="{0D108BD9-81ED-4DB2-BD59-A6C34878D82A}">
                    <a16:rowId xmlns:a16="http://schemas.microsoft.com/office/drawing/2014/main" val="1823685815"/>
                  </a:ext>
                </a:extLst>
              </a:tr>
              <a:tr h="381000">
                <a:tc>
                  <a:txBody>
                    <a:bodyPr/>
                    <a:lstStyle/>
                    <a:p>
                      <a:pPr algn="ctr" rtl="0" fontAlgn="t">
                        <a:spcBef>
                          <a:spcPts val="0"/>
                        </a:spcBef>
                        <a:spcAft>
                          <a:spcPts val="0"/>
                        </a:spcAft>
                      </a:pPr>
                      <a:r>
                        <a:rPr lang="en-US" sz="1200" b="1">
                          <a:effectLst/>
                          <a:latin typeface="Georgia"/>
                        </a:rPr>
                        <a:t>Reading Informational Text</a:t>
                      </a:r>
                      <a:endParaRPr lang="en-US">
                        <a:effectLst/>
                        <a:latin typeface="Georgia"/>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tc>
                  <a:txBody>
                    <a:bodyPr/>
                    <a:lstStyle/>
                    <a:p>
                      <a:pPr algn="ctr" rtl="0" fontAlgn="base">
                        <a:spcBef>
                          <a:spcPts val="0"/>
                        </a:spcBef>
                        <a:spcAft>
                          <a:spcPts val="0"/>
                        </a:spcAft>
                        <a:buFont typeface="Arial" panose="020B0604020202020204" pitchFamily="34" charset="0"/>
                        <a:buChar char="•"/>
                      </a:pPr>
                      <a:r>
                        <a:rPr lang="en-US" sz="1000">
                          <a:effectLst/>
                          <a:latin typeface="Georgia"/>
                        </a:rPr>
                        <a:t>Key Ideas and Confirming Details</a:t>
                      </a:r>
                    </a:p>
                    <a:p>
                      <a:pPr algn="ctr" rtl="0" fontAlgn="base">
                        <a:spcBef>
                          <a:spcPts val="0"/>
                        </a:spcBef>
                        <a:spcAft>
                          <a:spcPts val="0"/>
                        </a:spcAft>
                        <a:buFont typeface="Arial" panose="020B0604020202020204" pitchFamily="34" charset="0"/>
                        <a:buChar char="•"/>
                      </a:pPr>
                      <a:r>
                        <a:rPr lang="en-US" sz="1000">
                          <a:effectLst/>
                          <a:latin typeface="Georgia"/>
                        </a:rPr>
                        <a:t>Craft and Style</a:t>
                      </a:r>
                    </a:p>
                    <a:p>
                      <a:pPr algn="ctr" rtl="0" fontAlgn="base">
                        <a:spcBef>
                          <a:spcPts val="0"/>
                        </a:spcBef>
                        <a:spcAft>
                          <a:spcPts val="0"/>
                        </a:spcAft>
                        <a:buFont typeface="Arial" panose="020B0604020202020204" pitchFamily="34" charset="0"/>
                        <a:buChar char="•"/>
                      </a:pPr>
                      <a:r>
                        <a:rPr lang="en-US" sz="1000">
                          <a:effectLst/>
                          <a:latin typeface="Georgia"/>
                        </a:rPr>
                        <a:t>Integration of Concepts </a:t>
                      </a: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extLst>
                  <a:ext uri="{0D108BD9-81ED-4DB2-BD59-A6C34878D82A}">
                    <a16:rowId xmlns:a16="http://schemas.microsoft.com/office/drawing/2014/main" val="3775544875"/>
                  </a:ext>
                </a:extLst>
              </a:tr>
              <a:tr h="381000">
                <a:tc>
                  <a:txBody>
                    <a:bodyPr/>
                    <a:lstStyle/>
                    <a:p>
                      <a:pPr algn="ctr" rtl="0" fontAlgn="t">
                        <a:spcBef>
                          <a:spcPts val="0"/>
                        </a:spcBef>
                        <a:spcAft>
                          <a:spcPts val="0"/>
                        </a:spcAft>
                      </a:pPr>
                      <a:r>
                        <a:rPr lang="en-US" sz="1200" b="1">
                          <a:effectLst/>
                          <a:latin typeface="Georgia"/>
                        </a:rPr>
                        <a:t>Foundations for Writing </a:t>
                      </a:r>
                      <a:endParaRPr lang="en-US">
                        <a:effectLst/>
                        <a:latin typeface="Georgia"/>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tc>
                  <a:txBody>
                    <a:bodyPr/>
                    <a:lstStyle/>
                    <a:p>
                      <a:pPr algn="ctr" rtl="0" fontAlgn="base">
                        <a:spcBef>
                          <a:spcPts val="0"/>
                        </a:spcBef>
                        <a:spcAft>
                          <a:spcPts val="0"/>
                        </a:spcAft>
                        <a:buFont typeface="Arial" panose="020B0604020202020204" pitchFamily="34" charset="0"/>
                        <a:buChar char="•"/>
                      </a:pPr>
                      <a:r>
                        <a:rPr lang="en-US" sz="1000">
                          <a:effectLst/>
                          <a:latin typeface="Georgia"/>
                        </a:rPr>
                        <a:t>Handwriting </a:t>
                      </a:r>
                    </a:p>
                    <a:p>
                      <a:pPr algn="ctr" rtl="0" fontAlgn="base">
                        <a:spcBef>
                          <a:spcPts val="0"/>
                        </a:spcBef>
                        <a:spcAft>
                          <a:spcPts val="0"/>
                        </a:spcAft>
                        <a:buFont typeface="Arial" panose="020B0604020202020204" pitchFamily="34" charset="0"/>
                        <a:buChar char="•"/>
                      </a:pPr>
                      <a:r>
                        <a:rPr lang="en-US" sz="1000">
                          <a:effectLst/>
                          <a:latin typeface="Georgia"/>
                        </a:rPr>
                        <a:t>Spelling </a:t>
                      </a: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extLst>
                  <a:ext uri="{0D108BD9-81ED-4DB2-BD59-A6C34878D82A}">
                    <a16:rowId xmlns:a16="http://schemas.microsoft.com/office/drawing/2014/main" val="1257906098"/>
                  </a:ext>
                </a:extLst>
              </a:tr>
              <a:tr h="381000">
                <a:tc>
                  <a:txBody>
                    <a:bodyPr/>
                    <a:lstStyle/>
                    <a:p>
                      <a:pPr algn="ctr" rtl="0" fontAlgn="t">
                        <a:spcBef>
                          <a:spcPts val="0"/>
                        </a:spcBef>
                        <a:spcAft>
                          <a:spcPts val="0"/>
                        </a:spcAft>
                      </a:pPr>
                      <a:r>
                        <a:rPr lang="en-US" sz="1200" b="1">
                          <a:effectLst/>
                          <a:latin typeface="Georgia"/>
                        </a:rPr>
                        <a:t>Writing </a:t>
                      </a:r>
                      <a:endParaRPr lang="en-US">
                        <a:effectLst/>
                        <a:latin typeface="Georgia"/>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tc>
                  <a:txBody>
                    <a:bodyPr/>
                    <a:lstStyle/>
                    <a:p>
                      <a:pPr algn="ctr" rtl="0" fontAlgn="base">
                        <a:spcBef>
                          <a:spcPts val="0"/>
                        </a:spcBef>
                        <a:spcAft>
                          <a:spcPts val="0"/>
                        </a:spcAft>
                        <a:buFont typeface="Arial" panose="020B0604020202020204" pitchFamily="34" charset="0"/>
                        <a:buChar char="•"/>
                      </a:pPr>
                      <a:r>
                        <a:rPr lang="en-US" sz="1000">
                          <a:effectLst/>
                          <a:latin typeface="Georgia"/>
                        </a:rPr>
                        <a:t>Modes and Purposes for Writing</a:t>
                      </a:r>
                    </a:p>
                    <a:p>
                      <a:pPr algn="ctr" rtl="0" fontAlgn="base">
                        <a:spcBef>
                          <a:spcPts val="0"/>
                        </a:spcBef>
                        <a:spcAft>
                          <a:spcPts val="0"/>
                        </a:spcAft>
                        <a:buFont typeface="Arial" panose="020B0604020202020204" pitchFamily="34" charset="0"/>
                        <a:buChar char="•"/>
                      </a:pPr>
                      <a:r>
                        <a:rPr lang="en-US" sz="1000">
                          <a:effectLst/>
                          <a:latin typeface="Georgia"/>
                        </a:rPr>
                        <a:t>Organization and Composition</a:t>
                      </a:r>
                    </a:p>
                    <a:p>
                      <a:pPr algn="ctr" rtl="0" fontAlgn="base">
                        <a:spcBef>
                          <a:spcPts val="0"/>
                        </a:spcBef>
                        <a:spcAft>
                          <a:spcPts val="0"/>
                        </a:spcAft>
                        <a:buFont typeface="Arial" panose="020B0604020202020204" pitchFamily="34" charset="0"/>
                        <a:buChar char="•"/>
                      </a:pPr>
                      <a:r>
                        <a:rPr lang="en-US" sz="1000">
                          <a:effectLst/>
                          <a:latin typeface="Georgia"/>
                        </a:rPr>
                        <a:t>Usage and Mechanics </a:t>
                      </a: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extLst>
                  <a:ext uri="{0D108BD9-81ED-4DB2-BD59-A6C34878D82A}">
                    <a16:rowId xmlns:a16="http://schemas.microsoft.com/office/drawing/2014/main" val="3603396331"/>
                  </a:ext>
                </a:extLst>
              </a:tr>
              <a:tr h="381000">
                <a:tc>
                  <a:txBody>
                    <a:bodyPr/>
                    <a:lstStyle/>
                    <a:p>
                      <a:pPr algn="ctr" rtl="0" fontAlgn="t">
                        <a:spcBef>
                          <a:spcPts val="0"/>
                        </a:spcBef>
                        <a:spcAft>
                          <a:spcPts val="0"/>
                        </a:spcAft>
                      </a:pPr>
                      <a:r>
                        <a:rPr lang="en-US" sz="1200" b="1">
                          <a:effectLst/>
                          <a:latin typeface="Georgia"/>
                        </a:rPr>
                        <a:t>Language Usage</a:t>
                      </a:r>
                      <a:endParaRPr lang="en-US">
                        <a:effectLst/>
                        <a:latin typeface="Georgia"/>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tc>
                  <a:txBody>
                    <a:bodyPr/>
                    <a:lstStyle/>
                    <a:p>
                      <a:pPr algn="ctr" rtl="0" fontAlgn="base">
                        <a:spcBef>
                          <a:spcPts val="0"/>
                        </a:spcBef>
                        <a:spcAft>
                          <a:spcPts val="0"/>
                        </a:spcAft>
                        <a:buFont typeface="Arial" panose="020B0604020202020204" pitchFamily="34" charset="0"/>
                        <a:buChar char="•"/>
                      </a:pPr>
                      <a:r>
                        <a:rPr lang="en-US" sz="1000">
                          <a:effectLst/>
                          <a:latin typeface="Georgia"/>
                        </a:rPr>
                        <a:t>Grammar</a:t>
                      </a:r>
                    </a:p>
                    <a:p>
                      <a:pPr algn="ctr" rtl="0" fontAlgn="base">
                        <a:spcBef>
                          <a:spcPts val="0"/>
                        </a:spcBef>
                        <a:spcAft>
                          <a:spcPts val="0"/>
                        </a:spcAft>
                        <a:buFont typeface="Arial" panose="020B0604020202020204" pitchFamily="34" charset="0"/>
                        <a:buChar char="•"/>
                      </a:pPr>
                      <a:r>
                        <a:rPr lang="en-US" sz="1000">
                          <a:effectLst/>
                          <a:latin typeface="Georgia"/>
                        </a:rPr>
                        <a:t>Mechanics</a:t>
                      </a: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extLst>
                  <a:ext uri="{0D108BD9-81ED-4DB2-BD59-A6C34878D82A}">
                    <a16:rowId xmlns:a16="http://schemas.microsoft.com/office/drawing/2014/main" val="1489920838"/>
                  </a:ext>
                </a:extLst>
              </a:tr>
              <a:tr h="381000">
                <a:tc>
                  <a:txBody>
                    <a:bodyPr/>
                    <a:lstStyle/>
                    <a:p>
                      <a:pPr algn="ctr" rtl="0" fontAlgn="t">
                        <a:spcBef>
                          <a:spcPts val="0"/>
                        </a:spcBef>
                        <a:spcAft>
                          <a:spcPts val="0"/>
                        </a:spcAft>
                      </a:pPr>
                      <a:r>
                        <a:rPr lang="en-US" sz="1200" b="1">
                          <a:effectLst/>
                          <a:latin typeface="Georgia"/>
                        </a:rPr>
                        <a:t>Communication and Multimodal Literacies </a:t>
                      </a:r>
                      <a:endParaRPr lang="en-US">
                        <a:effectLst/>
                        <a:latin typeface="Georgia"/>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tc>
                  <a:txBody>
                    <a:bodyPr/>
                    <a:lstStyle/>
                    <a:p>
                      <a:pPr algn="ctr" rtl="0" fontAlgn="base">
                        <a:spcBef>
                          <a:spcPts val="0"/>
                        </a:spcBef>
                        <a:spcAft>
                          <a:spcPts val="0"/>
                        </a:spcAft>
                        <a:buFont typeface="Arial" panose="020B0604020202020204" pitchFamily="34" charset="0"/>
                        <a:buChar char="•"/>
                      </a:pPr>
                      <a:r>
                        <a:rPr lang="en-US" sz="1000">
                          <a:effectLst/>
                          <a:latin typeface="Georgia"/>
                        </a:rPr>
                        <a:t>Communication, Listening, and Collaboration</a:t>
                      </a:r>
                    </a:p>
                    <a:p>
                      <a:pPr algn="ctr" rtl="0" fontAlgn="base">
                        <a:spcBef>
                          <a:spcPts val="0"/>
                        </a:spcBef>
                        <a:spcAft>
                          <a:spcPts val="0"/>
                        </a:spcAft>
                        <a:buFont typeface="Arial" panose="020B0604020202020204" pitchFamily="34" charset="0"/>
                        <a:buChar char="•"/>
                      </a:pPr>
                      <a:r>
                        <a:rPr lang="en-US" sz="1000">
                          <a:effectLst/>
                          <a:latin typeface="Georgia"/>
                        </a:rPr>
                        <a:t>Speaking and Presentation of Ideas</a:t>
                      </a:r>
                    </a:p>
                    <a:p>
                      <a:pPr algn="ctr" rtl="0" fontAlgn="base">
                        <a:spcBef>
                          <a:spcPts val="0"/>
                        </a:spcBef>
                        <a:spcAft>
                          <a:spcPts val="0"/>
                        </a:spcAft>
                        <a:buFont typeface="Arial" panose="020B0604020202020204" pitchFamily="34" charset="0"/>
                        <a:buChar char="•"/>
                      </a:pPr>
                      <a:r>
                        <a:rPr lang="en-US" sz="1000">
                          <a:effectLst/>
                          <a:latin typeface="Georgia"/>
                        </a:rPr>
                        <a:t>Integrating Multimodal Literacies</a:t>
                      </a:r>
                    </a:p>
                    <a:p>
                      <a:pPr algn="ctr" rtl="0" fontAlgn="base">
                        <a:spcBef>
                          <a:spcPts val="0"/>
                        </a:spcBef>
                        <a:spcAft>
                          <a:spcPts val="0"/>
                        </a:spcAft>
                        <a:buFont typeface="Arial" panose="020B0604020202020204" pitchFamily="34" charset="0"/>
                        <a:buChar char="•"/>
                      </a:pPr>
                      <a:r>
                        <a:rPr lang="en-US" sz="1000">
                          <a:effectLst/>
                          <a:latin typeface="Georgia"/>
                        </a:rPr>
                        <a:t>Examining Media Messages</a:t>
                      </a: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extLst>
                  <a:ext uri="{0D108BD9-81ED-4DB2-BD59-A6C34878D82A}">
                    <a16:rowId xmlns:a16="http://schemas.microsoft.com/office/drawing/2014/main" val="2421613452"/>
                  </a:ext>
                </a:extLst>
              </a:tr>
              <a:tr h="381000">
                <a:tc>
                  <a:txBody>
                    <a:bodyPr/>
                    <a:lstStyle/>
                    <a:p>
                      <a:pPr algn="ctr" rtl="0" fontAlgn="t">
                        <a:spcBef>
                          <a:spcPts val="0"/>
                        </a:spcBef>
                        <a:spcAft>
                          <a:spcPts val="0"/>
                        </a:spcAft>
                      </a:pPr>
                      <a:r>
                        <a:rPr lang="en-US" sz="1200" b="1">
                          <a:effectLst/>
                          <a:latin typeface="Georgia"/>
                        </a:rPr>
                        <a:t>Research</a:t>
                      </a:r>
                      <a:endParaRPr lang="en-US">
                        <a:effectLst/>
                        <a:latin typeface="Georgia"/>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tc>
                  <a:txBody>
                    <a:bodyPr/>
                    <a:lstStyle/>
                    <a:p>
                      <a:pPr algn="ctr" rtl="0" fontAlgn="base">
                        <a:spcBef>
                          <a:spcPts val="0"/>
                        </a:spcBef>
                        <a:spcAft>
                          <a:spcPts val="0"/>
                        </a:spcAft>
                        <a:buFont typeface="Arial" panose="020B0604020202020204" pitchFamily="34" charset="0"/>
                        <a:buChar char="•"/>
                      </a:pPr>
                      <a:r>
                        <a:rPr lang="en-US" sz="1000">
                          <a:effectLst/>
                          <a:latin typeface="Georgia"/>
                        </a:rPr>
                        <a:t>Evaluation and Synthesis of Information</a:t>
                      </a: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extLst>
                  <a:ext uri="{0D108BD9-81ED-4DB2-BD59-A6C34878D82A}">
                    <a16:rowId xmlns:a16="http://schemas.microsoft.com/office/drawing/2014/main" val="163418567"/>
                  </a:ext>
                </a:extLst>
              </a:tr>
            </a:tbl>
          </a:graphicData>
        </a:graphic>
      </p:graphicFrame>
      <p:pic>
        <p:nvPicPr>
          <p:cNvPr id="11" name="Audio 10">
            <a:extLst>
              <a:ext uri="{FF2B5EF4-FFF2-40B4-BE49-F238E27FC236}">
                <a16:creationId xmlns:a16="http://schemas.microsoft.com/office/drawing/2014/main" id="{C7D3A334-1754-E99B-4EA3-8648E3C4914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785396082"/>
      </p:ext>
    </p:extLst>
  </p:cSld>
  <p:clrMapOvr>
    <a:masterClrMapping/>
  </p:clrMapOvr>
  <mc:AlternateContent xmlns:mc="http://schemas.openxmlformats.org/markup-compatibility/2006" xmlns:p14="http://schemas.microsoft.com/office/powerpoint/2010/main">
    <mc:Choice Requires="p14">
      <p:transition spd="slow" p14:dur="2000" advTm="28188"/>
    </mc:Choice>
    <mc:Fallback xmlns="">
      <p:transition spd="slow" advTm="281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0142C58D-D0B6-5597-8AA7-F5E60852FC34}"/>
              </a:ext>
            </a:extLst>
          </p:cNvPr>
          <p:cNvSpPr>
            <a:spLocks noGrp="1"/>
          </p:cNvSpPr>
          <p:nvPr>
            <p:ph type="body" sz="quarter" idx="13"/>
          </p:nvPr>
        </p:nvSpPr>
        <p:spPr/>
        <p:txBody>
          <a:bodyPr vert="horz" lIns="822960" tIns="640080" rIns="91440" bIns="45720" rtlCol="0" anchor="t">
            <a:normAutofit fontScale="77500" lnSpcReduction="20000"/>
          </a:bodyPr>
          <a:lstStyle/>
          <a:p>
            <a:r>
              <a:rPr lang="en-US"/>
              <a:t>How to Read the 2024 </a:t>
            </a:r>
            <a:r>
              <a:rPr lang="en-US" i="1"/>
              <a:t>English Standards of Learning</a:t>
            </a:r>
          </a:p>
        </p:txBody>
      </p:sp>
      <p:sp>
        <p:nvSpPr>
          <p:cNvPr id="2" name="Content Placeholder 1">
            <a:extLst>
              <a:ext uri="{FF2B5EF4-FFF2-40B4-BE49-F238E27FC236}">
                <a16:creationId xmlns:a16="http://schemas.microsoft.com/office/drawing/2014/main" id="{2B06F837-764E-1D3B-B41E-53B7CC9059AB}"/>
              </a:ext>
            </a:extLst>
          </p:cNvPr>
          <p:cNvSpPr>
            <a:spLocks noGrp="1"/>
          </p:cNvSpPr>
          <p:nvPr>
            <p:ph sz="half" idx="1"/>
          </p:nvPr>
        </p:nvSpPr>
        <p:spPr/>
        <p:txBody>
          <a:bodyPr vert="horz" lIns="91440" tIns="45720" rIns="91440" bIns="45720" rtlCol="0" anchor="t">
            <a:normAutofit/>
          </a:bodyPr>
          <a:lstStyle/>
          <a:p>
            <a:r>
              <a:rPr lang="en-US">
                <a:latin typeface="Georgia"/>
              </a:rPr>
              <a:t>Strand</a:t>
            </a:r>
            <a:endParaRPr lang="en-US">
              <a:latin typeface="Georgia"/>
              <a:cs typeface="Calibri"/>
            </a:endParaRPr>
          </a:p>
          <a:p>
            <a:pPr lvl="1"/>
            <a:r>
              <a:rPr lang="en-US">
                <a:solidFill>
                  <a:schemeClr val="accent3"/>
                </a:solidFill>
                <a:latin typeface="Georgia"/>
                <a:cs typeface="Arial"/>
              </a:rPr>
              <a:t>Sub Strand</a:t>
            </a:r>
            <a:endParaRPr lang="en-US">
              <a:solidFill>
                <a:schemeClr val="accent3"/>
              </a:solidFill>
              <a:latin typeface="Georgia"/>
              <a:cs typeface="Calibri"/>
            </a:endParaRPr>
          </a:p>
          <a:p>
            <a:pPr lvl="2">
              <a:buFont typeface="Courier New" panose="020F0502020204030204" pitchFamily="34" charset="0"/>
              <a:buChar char="o"/>
            </a:pPr>
            <a:r>
              <a:rPr lang="en-US">
                <a:solidFill>
                  <a:schemeClr val="accent3"/>
                </a:solidFill>
                <a:latin typeface="Georgia"/>
                <a:cs typeface="Arial"/>
              </a:rPr>
              <a:t>Standard</a:t>
            </a:r>
            <a:endParaRPr lang="en-US">
              <a:solidFill>
                <a:schemeClr val="accent3"/>
              </a:solidFill>
              <a:latin typeface="Georgia"/>
              <a:cs typeface="Calibri"/>
            </a:endParaRPr>
          </a:p>
          <a:p>
            <a:pPr lvl="2">
              <a:buFont typeface="Courier New" panose="020F0502020204030204" pitchFamily="34" charset="0"/>
              <a:buChar char="o"/>
            </a:pPr>
            <a:r>
              <a:rPr lang="en-US">
                <a:solidFill>
                  <a:schemeClr val="accent3"/>
                </a:solidFill>
                <a:latin typeface="Georgia"/>
                <a:cs typeface="Arial"/>
              </a:rPr>
              <a:t>Standard</a:t>
            </a:r>
            <a:endParaRPr lang="en-US">
              <a:solidFill>
                <a:schemeClr val="accent3"/>
              </a:solidFill>
              <a:latin typeface="Georgia"/>
              <a:cs typeface="Calibri"/>
            </a:endParaRPr>
          </a:p>
          <a:p>
            <a:pPr lvl="1"/>
            <a:r>
              <a:rPr lang="en-US">
                <a:solidFill>
                  <a:schemeClr val="accent3"/>
                </a:solidFill>
                <a:latin typeface="Georgia"/>
                <a:cs typeface="Arial"/>
              </a:rPr>
              <a:t>Sub Strand </a:t>
            </a:r>
            <a:endParaRPr lang="en-US">
              <a:solidFill>
                <a:schemeClr val="accent3"/>
              </a:solidFill>
              <a:latin typeface="Georgia"/>
              <a:cs typeface="Calibri"/>
            </a:endParaRPr>
          </a:p>
          <a:p>
            <a:pPr lvl="2">
              <a:buFont typeface="Courier New" panose="020F0502020204030204" pitchFamily="34" charset="0"/>
              <a:buChar char="o"/>
            </a:pPr>
            <a:r>
              <a:rPr lang="en-US">
                <a:solidFill>
                  <a:schemeClr val="accent3"/>
                </a:solidFill>
                <a:latin typeface="Georgia"/>
                <a:cs typeface="Arial"/>
              </a:rPr>
              <a:t>Standard </a:t>
            </a:r>
            <a:endParaRPr lang="en-US">
              <a:solidFill>
                <a:schemeClr val="accent3"/>
              </a:solidFill>
              <a:latin typeface="Georgia"/>
              <a:cs typeface="Calibri"/>
            </a:endParaRPr>
          </a:p>
          <a:p>
            <a:pPr lvl="2">
              <a:buFont typeface="Courier New" panose="020F0502020204030204" pitchFamily="34" charset="0"/>
              <a:buChar char="o"/>
            </a:pPr>
            <a:r>
              <a:rPr lang="en-US">
                <a:solidFill>
                  <a:schemeClr val="accent3"/>
                </a:solidFill>
                <a:latin typeface="Georgia"/>
                <a:cs typeface="Arial"/>
              </a:rPr>
              <a:t>Standard</a:t>
            </a:r>
            <a:endParaRPr lang="en-US">
              <a:solidFill>
                <a:schemeClr val="accent3"/>
              </a:solidFill>
              <a:latin typeface="Georgia"/>
              <a:cs typeface="Calibri"/>
            </a:endParaRPr>
          </a:p>
          <a:p>
            <a:pPr lvl="2">
              <a:buFont typeface="Courier New" panose="020F0502020204030204" pitchFamily="34" charset="0"/>
              <a:buChar char="o"/>
            </a:pPr>
            <a:r>
              <a:rPr lang="en-US">
                <a:solidFill>
                  <a:schemeClr val="accent3"/>
                </a:solidFill>
                <a:latin typeface="Georgia"/>
                <a:cs typeface="Arial"/>
              </a:rPr>
              <a:t>Standard</a:t>
            </a:r>
            <a:endParaRPr lang="en-US">
              <a:solidFill>
                <a:schemeClr val="accent3"/>
              </a:solidFill>
              <a:latin typeface="Georgia"/>
              <a:cs typeface="Calibri"/>
            </a:endParaRPr>
          </a:p>
          <a:p>
            <a:pPr lvl="1"/>
            <a:endParaRPr lang="en-US"/>
          </a:p>
          <a:p>
            <a:endParaRPr lang="en-US"/>
          </a:p>
        </p:txBody>
      </p:sp>
      <p:sp>
        <p:nvSpPr>
          <p:cNvPr id="3" name="Content Placeholder 2">
            <a:extLst>
              <a:ext uri="{FF2B5EF4-FFF2-40B4-BE49-F238E27FC236}">
                <a16:creationId xmlns:a16="http://schemas.microsoft.com/office/drawing/2014/main" id="{62CF4F43-74D1-9221-C8F5-8BA340ECC602}"/>
              </a:ext>
            </a:extLst>
          </p:cNvPr>
          <p:cNvSpPr>
            <a:spLocks noGrp="1"/>
          </p:cNvSpPr>
          <p:nvPr>
            <p:ph sz="half" idx="2"/>
          </p:nvPr>
        </p:nvSpPr>
        <p:spPr>
          <a:xfrm>
            <a:off x="6172200" y="1548622"/>
            <a:ext cx="5181600" cy="5172853"/>
          </a:xfrm>
        </p:spPr>
        <p:txBody>
          <a:bodyPr vert="horz" lIns="91440" tIns="45720" rIns="91440" bIns="45720" rtlCol="0" anchor="t">
            <a:normAutofit fontScale="77500" lnSpcReduction="20000"/>
          </a:bodyPr>
          <a:lstStyle/>
          <a:p>
            <a:pPr marL="0" lvl="0" indent="0" algn="l">
              <a:lnSpc>
                <a:spcPct val="100000"/>
              </a:lnSpc>
              <a:spcBef>
                <a:spcPts val="0"/>
              </a:spcBef>
              <a:spcAft>
                <a:spcPts val="0"/>
              </a:spcAft>
              <a:buNone/>
            </a:pPr>
            <a:r>
              <a:rPr lang="en-US" b="1" i="0" u="none" strike="noStrike" noProof="0">
                <a:solidFill>
                  <a:schemeClr val="accent1"/>
                </a:solidFill>
                <a:effectLst/>
                <a:highlight>
                  <a:srgbClr val="FFFFFF"/>
                </a:highlight>
                <a:latin typeface="Georgia"/>
              </a:rPr>
              <a:t>1.RI- Reading Informational Text</a:t>
            </a:r>
          </a:p>
          <a:p>
            <a:pPr marL="0" lvl="0" indent="0" algn="l">
              <a:lnSpc>
                <a:spcPct val="100000"/>
              </a:lnSpc>
              <a:spcBef>
                <a:spcPts val="0"/>
              </a:spcBef>
              <a:spcAft>
                <a:spcPts val="0"/>
              </a:spcAft>
              <a:buNone/>
            </a:pPr>
            <a:endParaRPr lang="en-US" sz="2000" b="1" i="0" u="none" strike="noStrike" noProof="0">
              <a:solidFill>
                <a:schemeClr val="accent1"/>
              </a:solidFill>
              <a:effectLst/>
              <a:highlight>
                <a:srgbClr val="FFFFFF"/>
              </a:highlight>
              <a:latin typeface="Georgia"/>
            </a:endParaRPr>
          </a:p>
          <a:p>
            <a:pPr marL="0" lvl="0" indent="0" algn="l">
              <a:lnSpc>
                <a:spcPct val="100000"/>
              </a:lnSpc>
              <a:spcBef>
                <a:spcPts val="0"/>
              </a:spcBef>
              <a:spcAft>
                <a:spcPts val="0"/>
              </a:spcAft>
              <a:buNone/>
            </a:pPr>
            <a:r>
              <a:rPr lang="en-US" sz="2000" b="1" i="0" u="none" strike="noStrike" noProof="0">
                <a:solidFill>
                  <a:schemeClr val="accent1"/>
                </a:solidFill>
                <a:effectLst/>
                <a:highlight>
                  <a:srgbClr val="FFFFFF"/>
                </a:highlight>
                <a:latin typeface="Georgia"/>
              </a:rPr>
              <a:t>1.RI.1 Key Ideas and Confirming Details</a:t>
            </a:r>
            <a:r>
              <a:rPr lang="en-US" sz="2000" b="0" i="0" u="none" strike="noStrike" noProof="0">
                <a:solidFill>
                  <a:schemeClr val="accent1"/>
                </a:solidFill>
                <a:effectLst/>
                <a:highlight>
                  <a:srgbClr val="FFFFFF"/>
                </a:highlight>
                <a:latin typeface="Georgia"/>
              </a:rPr>
              <a:t> </a:t>
            </a:r>
            <a:endParaRPr lang="en-US" sz="1800">
              <a:solidFill>
                <a:schemeClr val="accent1"/>
              </a:solidFill>
              <a:latin typeface="Georgia"/>
            </a:endParaRPr>
          </a:p>
          <a:p>
            <a:pPr marL="285750" lvl="0" indent="-285750" algn="l">
              <a:lnSpc>
                <a:spcPct val="100000"/>
              </a:lnSpc>
              <a:spcBef>
                <a:spcPts val="0"/>
              </a:spcBef>
              <a:spcAft>
                <a:spcPts val="0"/>
              </a:spcAft>
              <a:buFont typeface="+mj-lt"/>
              <a:buAutoNum type="alphaLcPeriod"/>
            </a:pPr>
            <a:r>
              <a:rPr lang="en-US" sz="1800">
                <a:highlight>
                  <a:srgbClr val="FFFFFF"/>
                </a:highlight>
                <a:latin typeface="+mj-lt"/>
              </a:rPr>
              <a:t>Ask and answer literal (who, what, when, where) and inferential (why, how) questions about what is read, including demonstrating an understanding of the main topics. </a:t>
            </a:r>
          </a:p>
          <a:p>
            <a:pPr marL="285750" lvl="0" indent="-285750" algn="l">
              <a:lnSpc>
                <a:spcPct val="100000"/>
              </a:lnSpc>
              <a:spcBef>
                <a:spcPts val="0"/>
              </a:spcBef>
              <a:spcAft>
                <a:spcPts val="0"/>
              </a:spcAft>
              <a:buFont typeface="+mj-lt"/>
              <a:buAutoNum type="alphaLcPeriod"/>
            </a:pPr>
            <a:r>
              <a:rPr lang="en-US" sz="1800">
                <a:highlight>
                  <a:srgbClr val="FFFFFF"/>
                </a:highlight>
                <a:latin typeface="+mj-lt"/>
              </a:rPr>
              <a:t>Explain the difference between facts and opinions in a text.</a:t>
            </a:r>
          </a:p>
          <a:p>
            <a:pPr lvl="0" algn="l">
              <a:lnSpc>
                <a:spcPct val="100000"/>
              </a:lnSpc>
              <a:spcBef>
                <a:spcPts val="0"/>
              </a:spcBef>
              <a:spcAft>
                <a:spcPts val="0"/>
              </a:spcAft>
              <a:buNone/>
            </a:pPr>
            <a:endParaRPr lang="en-US" sz="2000" b="1" i="0" u="none" strike="noStrike" noProof="0">
              <a:solidFill>
                <a:schemeClr val="accent1"/>
              </a:solidFill>
              <a:effectLst/>
              <a:highlight>
                <a:srgbClr val="FFFFFF"/>
              </a:highlight>
              <a:latin typeface="Georgia"/>
            </a:endParaRPr>
          </a:p>
          <a:p>
            <a:pPr lvl="0" algn="l">
              <a:lnSpc>
                <a:spcPct val="100000"/>
              </a:lnSpc>
              <a:spcBef>
                <a:spcPts val="0"/>
              </a:spcBef>
              <a:spcAft>
                <a:spcPts val="0"/>
              </a:spcAft>
              <a:buNone/>
            </a:pPr>
            <a:r>
              <a:rPr lang="en-US" sz="2000" b="1" i="0" u="none" strike="noStrike" noProof="0">
                <a:solidFill>
                  <a:schemeClr val="accent1"/>
                </a:solidFill>
                <a:effectLst/>
                <a:highlight>
                  <a:srgbClr val="FFFFFF"/>
                </a:highlight>
                <a:latin typeface="Georgia"/>
              </a:rPr>
              <a:t>1.RI.2 Craft and Style </a:t>
            </a:r>
            <a:endParaRPr lang="en-US" sz="1200">
              <a:solidFill>
                <a:schemeClr val="accent1"/>
              </a:solidFill>
              <a:latin typeface="Georgia"/>
            </a:endParaRPr>
          </a:p>
          <a:p>
            <a:pPr marL="285750" lvl="0" indent="-285750" algn="l">
              <a:lnSpc>
                <a:spcPct val="100000"/>
              </a:lnSpc>
              <a:spcBef>
                <a:spcPts val="0"/>
              </a:spcBef>
              <a:spcAft>
                <a:spcPts val="0"/>
              </a:spcAft>
              <a:buFont typeface="+mj-lt"/>
              <a:buAutoNum type="alphaLcPeriod"/>
            </a:pPr>
            <a:r>
              <a:rPr lang="en-US" sz="1800">
                <a:highlight>
                  <a:srgbClr val="FFFFFF"/>
                </a:highlight>
                <a:latin typeface="+mj-lt"/>
              </a:rPr>
              <a:t>Identify and use common text features to gain information, table of contents, headings, bolded words, pictures, captions, and diagrams. </a:t>
            </a:r>
          </a:p>
          <a:p>
            <a:pPr marL="285750" lvl="0" indent="-285750" algn="l">
              <a:lnSpc>
                <a:spcPct val="100000"/>
              </a:lnSpc>
              <a:spcBef>
                <a:spcPts val="0"/>
              </a:spcBef>
              <a:spcAft>
                <a:spcPts val="0"/>
              </a:spcAft>
              <a:buFont typeface="+mj-lt"/>
              <a:buAutoNum type="alphaLcPeriod"/>
            </a:pPr>
            <a:r>
              <a:rPr lang="en-US" sz="1800">
                <a:highlight>
                  <a:srgbClr val="FFFFFF"/>
                </a:highlight>
                <a:latin typeface="+mj-lt"/>
              </a:rPr>
              <a:t>Distinguish between information provided by pictures or other illustrations and information provided by the words in a text.</a:t>
            </a:r>
          </a:p>
          <a:p>
            <a:pPr lvl="0" algn="l">
              <a:lnSpc>
                <a:spcPct val="100000"/>
              </a:lnSpc>
              <a:spcBef>
                <a:spcPts val="0"/>
              </a:spcBef>
              <a:spcAft>
                <a:spcPts val="0"/>
              </a:spcAft>
              <a:buNone/>
            </a:pPr>
            <a:endParaRPr lang="en-US" sz="2000" b="1" i="0" u="none" strike="noStrike" noProof="0">
              <a:solidFill>
                <a:schemeClr val="accent1"/>
              </a:solidFill>
              <a:effectLst/>
              <a:highlight>
                <a:srgbClr val="FFFFFF"/>
              </a:highlight>
              <a:latin typeface="Georgia"/>
            </a:endParaRPr>
          </a:p>
          <a:p>
            <a:pPr lvl="0" algn="l">
              <a:lnSpc>
                <a:spcPct val="100000"/>
              </a:lnSpc>
              <a:spcBef>
                <a:spcPts val="0"/>
              </a:spcBef>
              <a:spcAft>
                <a:spcPts val="0"/>
              </a:spcAft>
              <a:buNone/>
            </a:pPr>
            <a:r>
              <a:rPr lang="en-US" sz="2000" b="1" i="0" u="none" strike="noStrike" noProof="0">
                <a:solidFill>
                  <a:schemeClr val="accent1"/>
                </a:solidFill>
                <a:effectLst/>
                <a:highlight>
                  <a:srgbClr val="FFFFFF"/>
                </a:highlight>
                <a:latin typeface="Georgia"/>
              </a:rPr>
              <a:t>1.RI.3 Integration of Concepts</a:t>
            </a:r>
            <a:r>
              <a:rPr lang="en-US" sz="2000" b="0" i="0" u="none" strike="noStrike" noProof="0">
                <a:solidFill>
                  <a:schemeClr val="accent1"/>
                </a:solidFill>
                <a:effectLst/>
                <a:highlight>
                  <a:srgbClr val="FFFFFF"/>
                </a:highlight>
                <a:latin typeface="Georgia"/>
              </a:rPr>
              <a:t> </a:t>
            </a:r>
            <a:endParaRPr lang="en-US" sz="1200">
              <a:solidFill>
                <a:schemeClr val="accent1"/>
              </a:solidFill>
              <a:latin typeface="Georgia"/>
            </a:endParaRPr>
          </a:p>
          <a:p>
            <a:pPr marL="285750" lvl="0" indent="-285750" algn="l">
              <a:lnSpc>
                <a:spcPct val="100000"/>
              </a:lnSpc>
              <a:spcBef>
                <a:spcPts val="0"/>
              </a:spcBef>
              <a:spcAft>
                <a:spcPts val="0"/>
              </a:spcAft>
              <a:buFont typeface="+mj-lt"/>
              <a:buAutoNum type="alphaLcPeriod"/>
            </a:pPr>
            <a:r>
              <a:rPr lang="en-US" sz="1800">
                <a:latin typeface="+mj-lt"/>
              </a:rPr>
              <a:t>Identify basic similarities in and differences between two texts on the same topic. </a:t>
            </a:r>
          </a:p>
          <a:p>
            <a:pPr marL="285750" lvl="0" indent="-285750" algn="l">
              <a:lnSpc>
                <a:spcPct val="100000"/>
              </a:lnSpc>
              <a:spcBef>
                <a:spcPts val="0"/>
              </a:spcBef>
              <a:spcAft>
                <a:spcPts val="0"/>
              </a:spcAft>
              <a:buFont typeface="+mj-lt"/>
              <a:buAutoNum type="alphaLcPeriod"/>
            </a:pPr>
            <a:r>
              <a:rPr lang="en-US" sz="1800">
                <a:latin typeface="+mj-lt"/>
              </a:rPr>
              <a:t>Describe the connection between two individuals, events, ideas, or pieces of information in a text</a:t>
            </a:r>
            <a:r>
              <a:rPr lang="en-US" sz="1800" b="0" i="0" u="none" strike="noStrike" noProof="0">
                <a:solidFill>
                  <a:schemeClr val="accent1"/>
                </a:solidFill>
                <a:effectLst/>
                <a:highlight>
                  <a:srgbClr val="FFFFFF"/>
                </a:highlight>
                <a:latin typeface="+mj-lt"/>
              </a:rPr>
              <a:t>. </a:t>
            </a:r>
            <a:endParaRPr lang="en-US" sz="1200">
              <a:latin typeface="Georgia"/>
            </a:endParaRPr>
          </a:p>
          <a:p>
            <a:pPr marL="0" lvl="0" indent="0" algn="l">
              <a:lnSpc>
                <a:spcPct val="100000"/>
              </a:lnSpc>
              <a:spcBef>
                <a:spcPts val="0"/>
              </a:spcBef>
              <a:spcAft>
                <a:spcPts val="0"/>
              </a:spcAft>
              <a:buNone/>
            </a:pPr>
            <a:endParaRPr lang="en-US" sz="1800">
              <a:solidFill>
                <a:schemeClr val="accent1"/>
              </a:solidFill>
              <a:latin typeface="+mj-lt"/>
            </a:endParaRPr>
          </a:p>
          <a:p>
            <a:pPr marL="285750" lvl="0" indent="-285750" algn="l">
              <a:lnSpc>
                <a:spcPct val="100000"/>
              </a:lnSpc>
              <a:spcBef>
                <a:spcPts val="0"/>
              </a:spcBef>
              <a:spcAft>
                <a:spcPts val="0"/>
              </a:spcAft>
              <a:buFont typeface="+mj-lt"/>
              <a:buAutoNum type="alphaLcPeriod"/>
            </a:pPr>
            <a:endParaRPr lang="en-US" sz="1800">
              <a:latin typeface="+mj-lt"/>
            </a:endParaRPr>
          </a:p>
          <a:p>
            <a:pPr marL="457200" lvl="1" indent="0">
              <a:buNone/>
            </a:pPr>
            <a:r>
              <a:rPr lang="en-US">
                <a:solidFill>
                  <a:srgbClr val="000000"/>
                </a:solidFill>
                <a:latin typeface="Arial"/>
                <a:cs typeface="Arial"/>
              </a:rPr>
              <a:t> </a:t>
            </a:r>
            <a:endParaRPr lang="en-US"/>
          </a:p>
          <a:p>
            <a:pPr lvl="1"/>
            <a:endParaRPr lang="en-US"/>
          </a:p>
          <a:p>
            <a:endParaRPr lang="en-US"/>
          </a:p>
        </p:txBody>
      </p:sp>
      <p:sp>
        <p:nvSpPr>
          <p:cNvPr id="4" name="Slide Number Placeholder 3">
            <a:extLst>
              <a:ext uri="{FF2B5EF4-FFF2-40B4-BE49-F238E27FC236}">
                <a16:creationId xmlns:a16="http://schemas.microsoft.com/office/drawing/2014/main" id="{B417581D-7272-5F6D-AD6D-B49B30ABA2D2}"/>
              </a:ext>
            </a:extLst>
          </p:cNvPr>
          <p:cNvSpPr>
            <a:spLocks noGrp="1"/>
          </p:cNvSpPr>
          <p:nvPr>
            <p:ph type="sldNum" sz="quarter" idx="12"/>
          </p:nvPr>
        </p:nvSpPr>
        <p:spPr/>
        <p:txBody>
          <a:bodyPr/>
          <a:lstStyle/>
          <a:p>
            <a:fld id="{B2102BAA-C61A-4A39-BDF1-4340D572B82C}" type="slidenum">
              <a:rPr lang="en-US" smtClean="0"/>
              <a:t>8</a:t>
            </a:fld>
            <a:endParaRPr lang="en-US"/>
          </a:p>
        </p:txBody>
      </p:sp>
      <p:pic>
        <p:nvPicPr>
          <p:cNvPr id="13" name="Audio 12">
            <a:extLst>
              <a:ext uri="{FF2B5EF4-FFF2-40B4-BE49-F238E27FC236}">
                <a16:creationId xmlns:a16="http://schemas.microsoft.com/office/drawing/2014/main" id="{C32F20C7-622D-3A0B-577D-7D836A1AB03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567135353"/>
      </p:ext>
    </p:extLst>
  </p:cSld>
  <p:clrMapOvr>
    <a:masterClrMapping/>
  </p:clrMapOvr>
  <mc:AlternateContent xmlns:mc="http://schemas.openxmlformats.org/markup-compatibility/2006" xmlns:p14="http://schemas.microsoft.com/office/powerpoint/2010/main">
    <mc:Choice Requires="p14">
      <p:transition spd="slow" p14:dur="2000" advTm="51457"/>
    </mc:Choice>
    <mc:Fallback xmlns="">
      <p:transition spd="slow" advTm="514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screenshot of a computer&#10;&#10;Description automatically generated">
            <a:extLst>
              <a:ext uri="{FF2B5EF4-FFF2-40B4-BE49-F238E27FC236}">
                <a16:creationId xmlns:a16="http://schemas.microsoft.com/office/drawing/2014/main" id="{1C80116C-10D2-E1CA-CBBD-F85B26AD68E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01780" y="3791191"/>
            <a:ext cx="8774806" cy="2930284"/>
          </a:xfrm>
          <a:prstGeom prst="rect">
            <a:avLst/>
          </a:prstGeom>
        </p:spPr>
      </p:pic>
      <p:pic>
        <p:nvPicPr>
          <p:cNvPr id="3" name="Picture 2" descr="A screenshot of a document&#10;&#10;Description automatically generated">
            <a:extLst>
              <a:ext uri="{FF2B5EF4-FFF2-40B4-BE49-F238E27FC236}">
                <a16:creationId xmlns:a16="http://schemas.microsoft.com/office/drawing/2014/main" id="{119B8DD6-00AE-E727-3338-3B02ED22603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03926" y="491879"/>
            <a:ext cx="8774806" cy="3121382"/>
          </a:xfrm>
          <a:prstGeom prst="rect">
            <a:avLst/>
          </a:prstGeom>
        </p:spPr>
      </p:pic>
      <p:sp>
        <p:nvSpPr>
          <p:cNvPr id="4" name="Slide Number Placeholder 3">
            <a:extLst>
              <a:ext uri="{FF2B5EF4-FFF2-40B4-BE49-F238E27FC236}">
                <a16:creationId xmlns:a16="http://schemas.microsoft.com/office/drawing/2014/main" id="{909F2908-D2D6-0C09-3144-4DA1B0EAC526}"/>
              </a:ext>
            </a:extLst>
          </p:cNvPr>
          <p:cNvSpPr>
            <a:spLocks noGrp="1"/>
          </p:cNvSpPr>
          <p:nvPr>
            <p:ph type="sldNum" sz="quarter" idx="12"/>
          </p:nvPr>
        </p:nvSpPr>
        <p:spPr/>
        <p:txBody>
          <a:bodyPr/>
          <a:lstStyle/>
          <a:p>
            <a:fld id="{B2102BAA-C61A-4A39-BDF1-4340D572B82C}" type="slidenum">
              <a:rPr lang="en-US" smtClean="0"/>
              <a:t>9</a:t>
            </a:fld>
            <a:endParaRPr lang="en-US"/>
          </a:p>
        </p:txBody>
      </p:sp>
      <p:sp>
        <p:nvSpPr>
          <p:cNvPr id="12" name="Rectangle: Rounded Corners 11">
            <a:extLst>
              <a:ext uri="{FF2B5EF4-FFF2-40B4-BE49-F238E27FC236}">
                <a16:creationId xmlns:a16="http://schemas.microsoft.com/office/drawing/2014/main" id="{213FDAF0-CC9F-F326-0E7E-23C63ECDC6F7}"/>
              </a:ext>
            </a:extLst>
          </p:cNvPr>
          <p:cNvSpPr/>
          <p:nvPr/>
        </p:nvSpPr>
        <p:spPr>
          <a:xfrm>
            <a:off x="1867436" y="504422"/>
            <a:ext cx="4389549" cy="254023"/>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4D84F721-ACCF-72ED-315D-25757E0CDC1F}"/>
              </a:ext>
            </a:extLst>
          </p:cNvPr>
          <p:cNvSpPr/>
          <p:nvPr/>
        </p:nvSpPr>
        <p:spPr>
          <a:xfrm>
            <a:off x="2112581" y="731948"/>
            <a:ext cx="3899258" cy="2500647"/>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79DB60B1-348D-0044-9BB4-7DC2C6E72D8F}"/>
              </a:ext>
            </a:extLst>
          </p:cNvPr>
          <p:cNvSpPr/>
          <p:nvPr/>
        </p:nvSpPr>
        <p:spPr>
          <a:xfrm>
            <a:off x="6291329" y="506568"/>
            <a:ext cx="4389549" cy="225380"/>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Rounded Corners 18">
            <a:extLst>
              <a:ext uri="{FF2B5EF4-FFF2-40B4-BE49-F238E27FC236}">
                <a16:creationId xmlns:a16="http://schemas.microsoft.com/office/drawing/2014/main" id="{83E717F9-8910-3EF1-5A6D-CFE024ED8903}"/>
              </a:ext>
            </a:extLst>
          </p:cNvPr>
          <p:cNvSpPr/>
          <p:nvPr/>
        </p:nvSpPr>
        <p:spPr>
          <a:xfrm>
            <a:off x="6673939" y="735312"/>
            <a:ext cx="912254" cy="225380"/>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Rounded Corners 20">
            <a:extLst>
              <a:ext uri="{FF2B5EF4-FFF2-40B4-BE49-F238E27FC236}">
                <a16:creationId xmlns:a16="http://schemas.microsoft.com/office/drawing/2014/main" id="{D24CD2AB-C3C9-FD7D-6ECA-BA31201FE230}"/>
              </a:ext>
            </a:extLst>
          </p:cNvPr>
          <p:cNvSpPr/>
          <p:nvPr/>
        </p:nvSpPr>
        <p:spPr>
          <a:xfrm>
            <a:off x="1869582" y="3844343"/>
            <a:ext cx="4389549" cy="343436"/>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Rounded Corners 22">
            <a:extLst>
              <a:ext uri="{FF2B5EF4-FFF2-40B4-BE49-F238E27FC236}">
                <a16:creationId xmlns:a16="http://schemas.microsoft.com/office/drawing/2014/main" id="{CE528106-C8B6-3FF1-0120-111CA5D85161}"/>
              </a:ext>
            </a:extLst>
          </p:cNvPr>
          <p:cNvSpPr/>
          <p:nvPr/>
        </p:nvSpPr>
        <p:spPr>
          <a:xfrm>
            <a:off x="2112579" y="4179909"/>
            <a:ext cx="4144405" cy="734992"/>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Rounded Corners 24">
            <a:extLst>
              <a:ext uri="{FF2B5EF4-FFF2-40B4-BE49-F238E27FC236}">
                <a16:creationId xmlns:a16="http://schemas.microsoft.com/office/drawing/2014/main" id="{27D492BA-CFCE-846F-DE21-29427065C51A}"/>
              </a:ext>
            </a:extLst>
          </p:cNvPr>
          <p:cNvSpPr/>
          <p:nvPr/>
        </p:nvSpPr>
        <p:spPr>
          <a:xfrm>
            <a:off x="1901780" y="5325414"/>
            <a:ext cx="4389549" cy="343436"/>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Rounded Corners 26">
            <a:extLst>
              <a:ext uri="{FF2B5EF4-FFF2-40B4-BE49-F238E27FC236}">
                <a16:creationId xmlns:a16="http://schemas.microsoft.com/office/drawing/2014/main" id="{3A8881EF-D1EA-E7CE-AFA8-942B74D47545}"/>
              </a:ext>
            </a:extLst>
          </p:cNvPr>
          <p:cNvSpPr/>
          <p:nvPr/>
        </p:nvSpPr>
        <p:spPr>
          <a:xfrm>
            <a:off x="6291329" y="3844344"/>
            <a:ext cx="4389549" cy="365126"/>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Rounded Corners 28">
            <a:extLst>
              <a:ext uri="{FF2B5EF4-FFF2-40B4-BE49-F238E27FC236}">
                <a16:creationId xmlns:a16="http://schemas.microsoft.com/office/drawing/2014/main" id="{3396AD9E-3581-6BA3-3149-15A269CF2762}"/>
              </a:ext>
            </a:extLst>
          </p:cNvPr>
          <p:cNvSpPr/>
          <p:nvPr/>
        </p:nvSpPr>
        <p:spPr>
          <a:xfrm>
            <a:off x="6673938" y="5182561"/>
            <a:ext cx="3867061" cy="365124"/>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Audio 27">
            <a:extLst>
              <a:ext uri="{FF2B5EF4-FFF2-40B4-BE49-F238E27FC236}">
                <a16:creationId xmlns:a16="http://schemas.microsoft.com/office/drawing/2014/main" id="{165787F8-FBFE-4E2C-E59A-C11704C38613}"/>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226800" y="5892800"/>
            <a:ext cx="812800" cy="812800"/>
          </a:xfrm>
          <a:prstGeom prst="rect">
            <a:avLst/>
          </a:prstGeom>
        </p:spPr>
      </p:pic>
    </p:spTree>
    <p:custDataLst>
      <p:tags r:id="rId1"/>
    </p:custDataLst>
    <p:extLst>
      <p:ext uri="{BB962C8B-B14F-4D97-AF65-F5344CB8AC3E}">
        <p14:creationId xmlns:p14="http://schemas.microsoft.com/office/powerpoint/2010/main" val="1130838402"/>
      </p:ext>
    </p:extLst>
  </p:cSld>
  <p:clrMapOvr>
    <a:masterClrMapping/>
  </p:clrMapOvr>
  <mc:AlternateContent xmlns:mc="http://schemas.openxmlformats.org/markup-compatibility/2006" xmlns:p14="http://schemas.microsoft.com/office/powerpoint/2010/main">
    <mc:Choice Requires="p14">
      <p:transition spd="slow" p14:dur="2000" advTm="118570"/>
    </mc:Choice>
    <mc:Fallback xmlns="">
      <p:transition spd="slow" advTm="1185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3" fill="hold" display="0">
                  <p:stCondLst>
                    <p:cond delay="indefinite"/>
                  </p:stCondLst>
                  <p:endCondLst>
                    <p:cond evt="onStopAudio" delay="0">
                      <p:tgtEl>
                        <p:sldTgt/>
                      </p:tgtEl>
                    </p:cond>
                  </p:endCondLst>
                </p:cTn>
                <p:tgtEl>
                  <p:spTgt spid="28"/>
                </p:tgtEl>
              </p:cMediaNode>
            </p:audio>
          </p:childTnLst>
        </p:cTn>
      </p:par>
    </p:tnLst>
    <p:bldLst>
      <p:bldP spid="12" grpId="0" animBg="1"/>
      <p:bldP spid="15" grpId="0" animBg="1"/>
      <p:bldP spid="17" grpId="0" animBg="1"/>
      <p:bldP spid="19" grpId="0" animBg="1"/>
      <p:bldP spid="21" grpId="0" animBg="1"/>
      <p:bldP spid="23" grpId="0" animBg="1"/>
      <p:bldP spid="25" grpId="0" animBg="1"/>
      <p:bldP spid="27" grpId="0" animBg="1"/>
      <p:bldP spid="29"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24.4|11.3|16|13.1|12.2|9.4|11|4.6"/>
</p:tagLst>
</file>

<file path=ppt/theme/theme1.xml><?xml version="1.0" encoding="utf-8"?>
<a:theme xmlns:a="http://schemas.openxmlformats.org/drawingml/2006/main" name="Office Theme">
  <a:themeElements>
    <a:clrScheme name="VDOE New">
      <a:dk1>
        <a:srgbClr val="003C71"/>
      </a:dk1>
      <a:lt1>
        <a:srgbClr val="FFFFFF"/>
      </a:lt1>
      <a:dk2>
        <a:srgbClr val="003C71"/>
      </a:dk2>
      <a:lt2>
        <a:srgbClr val="FFFFFF"/>
      </a:lt2>
      <a:accent1>
        <a:srgbClr val="003C71"/>
      </a:accent1>
      <a:accent2>
        <a:srgbClr val="FF6A39"/>
      </a:accent2>
      <a:accent3>
        <a:srgbClr val="555555"/>
      </a:accent3>
      <a:accent4>
        <a:srgbClr val="FFC600"/>
      </a:accent4>
      <a:accent5>
        <a:srgbClr val="0160B6"/>
      </a:accent5>
      <a:accent6>
        <a:srgbClr val="279989"/>
      </a:accent6>
      <a:hlink>
        <a:srgbClr val="0563C1"/>
      </a:hlink>
      <a:folHlink>
        <a:srgbClr val="8496B0"/>
      </a:folHlink>
    </a:clrScheme>
    <a:fontScheme name="VDOE-New">
      <a:majorFont>
        <a:latin typeface="Georgia"/>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23E509374DB4B94684EA099F518C7A22" ma:contentTypeVersion="6" ma:contentTypeDescription="Create a new document." ma:contentTypeScope="" ma:versionID="1b2450cc473d0476b24fb6049eee21c6">
  <xsd:schema xmlns:xsd="http://www.w3.org/2001/XMLSchema" xmlns:xs="http://www.w3.org/2001/XMLSchema" xmlns:p="http://schemas.microsoft.com/office/2006/metadata/properties" xmlns:ns2="7ec0be3f-b236-462b-b68d-55bfdf8517bd" xmlns:ns3="8410143b-9028-478f-a589-cc2730675668" targetNamespace="http://schemas.microsoft.com/office/2006/metadata/properties" ma:root="true" ma:fieldsID="3e9485a91bea5a1087f04145a65b8a39" ns2:_="" ns3:_="">
    <xsd:import namespace="7ec0be3f-b236-462b-b68d-55bfdf8517bd"/>
    <xsd:import namespace="8410143b-9028-478f-a589-cc2730675668"/>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ec0be3f-b236-462b-b68d-55bfdf8517b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410143b-9028-478f-a589-cc2730675668"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SearchProperties" ma:index="13"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0567865-89AF-4004-B892-E11EA4D1D5A8}">
  <ds:schemaRefs>
    <ds:schemaRef ds:uri="http://schemas.microsoft.com/sharepoint/v3/contenttype/forms"/>
  </ds:schemaRefs>
</ds:datastoreItem>
</file>

<file path=customXml/itemProps2.xml><?xml version="1.0" encoding="utf-8"?>
<ds:datastoreItem xmlns:ds="http://schemas.openxmlformats.org/officeDocument/2006/customXml" ds:itemID="{91CC1A00-51CB-4C02-A37B-97764AE20E74}">
  <ds:schemaRefs>
    <ds:schemaRef ds:uri="7ec0be3f-b236-462b-b68d-55bfdf8517bd"/>
    <ds:schemaRef ds:uri="8410143b-9028-478f-a589-cc2730675668"/>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C25B48E9-E29E-4D7D-9C4B-96E6CFDA49E8}">
  <ds:schemaRefs>
    <ds:schemaRef ds:uri="7ec0be3f-b236-462b-b68d-55bfdf8517bd"/>
    <ds:schemaRef ds:uri="8410143b-9028-478f-a589-cc273067566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0</TotalTime>
  <Words>9679</Words>
  <Application>Microsoft Office PowerPoint</Application>
  <PresentationFormat>Widescreen</PresentationFormat>
  <Paragraphs>1219</Paragraphs>
  <Slides>42</Slides>
  <Notes>42</Notes>
  <HiddenSlides>0</HiddenSlides>
  <MMClips>42</MMClips>
  <ScaleCrop>false</ScaleCrop>
  <HeadingPairs>
    <vt:vector size="4" baseType="variant">
      <vt:variant>
        <vt:lpstr>Theme</vt:lpstr>
      </vt:variant>
      <vt:variant>
        <vt:i4>1</vt:i4>
      </vt:variant>
      <vt:variant>
        <vt:lpstr>Slide Titles</vt:lpstr>
      </vt:variant>
      <vt:variant>
        <vt:i4>42</vt:i4>
      </vt:variant>
    </vt:vector>
  </HeadingPairs>
  <TitlesOfParts>
    <vt:vector size="43" baseType="lpstr">
      <vt:lpstr>Office Theme</vt:lpstr>
      <vt:lpstr>2024 English Standards of Learning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Foundations for Reading</vt:lpstr>
      <vt:lpstr>PowerPoint Presentation</vt:lpstr>
      <vt:lpstr>PowerPoint Presentation</vt:lpstr>
      <vt:lpstr>PowerPoint Presentation</vt:lpstr>
      <vt:lpstr>Developing Skilled Readers and Building Reading Stamina</vt:lpstr>
      <vt:lpstr>PowerPoint Presentation</vt:lpstr>
      <vt:lpstr>PowerPoint Presentation</vt:lpstr>
      <vt:lpstr>Reading and Vocabulary </vt:lpstr>
      <vt:lpstr>PowerPoint Presentation</vt:lpstr>
      <vt:lpstr>Reading Literary Text</vt:lpstr>
      <vt:lpstr>PowerPoint Presentation</vt:lpstr>
      <vt:lpstr>PowerPoint Presentation</vt:lpstr>
      <vt:lpstr>Reading Informational Text</vt:lpstr>
      <vt:lpstr>PowerPoint Presentation</vt:lpstr>
      <vt:lpstr>PowerPoint Presentation</vt:lpstr>
      <vt:lpstr>PowerPoint Presentation</vt:lpstr>
      <vt:lpstr>Foundations for Writing </vt:lpstr>
      <vt:lpstr>PowerPoint Presentation</vt:lpstr>
      <vt:lpstr>PowerPoint Presentation</vt:lpstr>
      <vt:lpstr>Writing </vt:lpstr>
      <vt:lpstr>PowerPoint Presentation</vt:lpstr>
      <vt:lpstr>PowerPoint Presentation</vt:lpstr>
      <vt:lpstr>PowerPoint Presentation</vt:lpstr>
      <vt:lpstr>Language Usage </vt:lpstr>
      <vt:lpstr>PowerPoint Presentation</vt:lpstr>
      <vt:lpstr>PowerPoint Presentation</vt:lpstr>
      <vt:lpstr>Communications and Multimodal Literacies</vt:lpstr>
      <vt:lpstr>PowerPoint Presentation</vt:lpstr>
      <vt:lpstr>PowerPoint Presentation</vt:lpstr>
      <vt:lpstr>Research </vt:lpstr>
      <vt:lpstr>PowerPoint Presentation</vt:lpstr>
      <vt:lpstr>PowerPoint Presentation</vt:lpstr>
      <vt:lpstr>Questions?   Reach out to the VDOE English Team  VDOE.English@doe.virginia.gov </vt:lpstr>
    </vt:vector>
  </TitlesOfParts>
  <Company>Virginia Information Technologies Agency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VITA Program</dc:creator>
  <cp:lastModifiedBy>Williams, Tamara</cp:lastModifiedBy>
  <cp:revision>7</cp:revision>
  <dcterms:created xsi:type="dcterms:W3CDTF">2022-07-20T12:39:39Z</dcterms:created>
  <dcterms:modified xsi:type="dcterms:W3CDTF">2024-05-24T11:52:51Z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0x01010023E509374DB4B94684EA099F518C7A22</vt:lpwstr>
  </property>
</Properties>
</file>