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7"/>
  </p:notesMasterIdLst>
  <p:sldIdLst>
    <p:sldId id="806" r:id="rId5"/>
    <p:sldId id="506" r:id="rId6"/>
    <p:sldId id="837" r:id="rId7"/>
    <p:sldId id="838" r:id="rId8"/>
    <p:sldId id="839" r:id="rId9"/>
    <p:sldId id="316" r:id="rId10"/>
    <p:sldId id="564" r:id="rId11"/>
    <p:sldId id="826" r:id="rId12"/>
    <p:sldId id="827" r:id="rId13"/>
    <p:sldId id="592" r:id="rId14"/>
    <p:sldId id="820" r:id="rId15"/>
    <p:sldId id="828" r:id="rId16"/>
    <p:sldId id="829" r:id="rId17"/>
    <p:sldId id="830" r:id="rId18"/>
    <p:sldId id="831" r:id="rId19"/>
    <p:sldId id="832" r:id="rId20"/>
    <p:sldId id="833" r:id="rId21"/>
    <p:sldId id="834" r:id="rId22"/>
    <p:sldId id="835" r:id="rId23"/>
    <p:sldId id="836" r:id="rId24"/>
    <p:sldId id="842" r:id="rId25"/>
    <p:sldId id="843" r:id="rId26"/>
    <p:sldId id="844" r:id="rId27"/>
    <p:sldId id="845" r:id="rId28"/>
    <p:sldId id="846" r:id="rId29"/>
    <p:sldId id="847" r:id="rId30"/>
    <p:sldId id="848" r:id="rId31"/>
    <p:sldId id="849" r:id="rId32"/>
    <p:sldId id="850" r:id="rId33"/>
    <p:sldId id="851" r:id="rId34"/>
    <p:sldId id="852" r:id="rId35"/>
    <p:sldId id="861" r:id="rId36"/>
    <p:sldId id="853" r:id="rId37"/>
    <p:sldId id="854" r:id="rId38"/>
    <p:sldId id="862" r:id="rId39"/>
    <p:sldId id="856" r:id="rId40"/>
    <p:sldId id="857" r:id="rId41"/>
    <p:sldId id="858" r:id="rId42"/>
    <p:sldId id="859" r:id="rId43"/>
    <p:sldId id="860" r:id="rId44"/>
    <p:sldId id="863" r:id="rId45"/>
    <p:sldId id="817" r:id="rId46"/>
    <p:sldId id="864" r:id="rId47"/>
    <p:sldId id="941" r:id="rId48"/>
    <p:sldId id="944" r:id="rId49"/>
    <p:sldId id="940" r:id="rId50"/>
    <p:sldId id="942" r:id="rId51"/>
    <p:sldId id="939" r:id="rId52"/>
    <p:sldId id="938" r:id="rId53"/>
    <p:sldId id="937" r:id="rId54"/>
    <p:sldId id="936" r:id="rId55"/>
    <p:sldId id="935" r:id="rId56"/>
    <p:sldId id="934" r:id="rId57"/>
    <p:sldId id="945" r:id="rId58"/>
    <p:sldId id="932" r:id="rId59"/>
    <p:sldId id="931" r:id="rId60"/>
    <p:sldId id="930" r:id="rId61"/>
    <p:sldId id="929" r:id="rId62"/>
    <p:sldId id="928" r:id="rId63"/>
    <p:sldId id="927" r:id="rId64"/>
    <p:sldId id="926" r:id="rId65"/>
    <p:sldId id="925" r:id="rId66"/>
    <p:sldId id="924" r:id="rId67"/>
    <p:sldId id="923" r:id="rId68"/>
    <p:sldId id="922" r:id="rId69"/>
    <p:sldId id="921" r:id="rId70"/>
    <p:sldId id="920" r:id="rId71"/>
    <p:sldId id="919" r:id="rId72"/>
    <p:sldId id="918" r:id="rId73"/>
    <p:sldId id="917" r:id="rId74"/>
    <p:sldId id="916" r:id="rId75"/>
    <p:sldId id="915" r:id="rId76"/>
    <p:sldId id="914" r:id="rId77"/>
    <p:sldId id="913" r:id="rId78"/>
    <p:sldId id="912" r:id="rId79"/>
    <p:sldId id="911" r:id="rId80"/>
    <p:sldId id="910" r:id="rId81"/>
    <p:sldId id="909" r:id="rId82"/>
    <p:sldId id="908" r:id="rId83"/>
    <p:sldId id="907" r:id="rId84"/>
    <p:sldId id="906" r:id="rId85"/>
    <p:sldId id="905" r:id="rId86"/>
    <p:sldId id="904" r:id="rId87"/>
    <p:sldId id="903" r:id="rId88"/>
    <p:sldId id="902" r:id="rId89"/>
    <p:sldId id="901" r:id="rId90"/>
    <p:sldId id="900" r:id="rId91"/>
    <p:sldId id="899" r:id="rId92"/>
    <p:sldId id="898" r:id="rId93"/>
    <p:sldId id="897" r:id="rId94"/>
    <p:sldId id="896" r:id="rId95"/>
    <p:sldId id="895" r:id="rId96"/>
    <p:sldId id="894" r:id="rId97"/>
    <p:sldId id="893" r:id="rId98"/>
    <p:sldId id="892" r:id="rId99"/>
    <p:sldId id="891" r:id="rId100"/>
    <p:sldId id="890" r:id="rId101"/>
    <p:sldId id="889" r:id="rId102"/>
    <p:sldId id="888" r:id="rId103"/>
    <p:sldId id="887" r:id="rId104"/>
    <p:sldId id="886" r:id="rId105"/>
    <p:sldId id="885" r:id="rId106"/>
    <p:sldId id="884" r:id="rId107"/>
    <p:sldId id="883" r:id="rId108"/>
    <p:sldId id="882" r:id="rId109"/>
    <p:sldId id="881" r:id="rId110"/>
    <p:sldId id="880" r:id="rId111"/>
    <p:sldId id="879" r:id="rId112"/>
    <p:sldId id="878" r:id="rId113"/>
    <p:sldId id="877" r:id="rId114"/>
    <p:sldId id="876" r:id="rId115"/>
    <p:sldId id="875" r:id="rId116"/>
    <p:sldId id="874" r:id="rId117"/>
    <p:sldId id="873" r:id="rId118"/>
    <p:sldId id="872" r:id="rId119"/>
    <p:sldId id="871" r:id="rId120"/>
    <p:sldId id="870" r:id="rId121"/>
    <p:sldId id="869" r:id="rId122"/>
    <p:sldId id="868" r:id="rId123"/>
    <p:sldId id="867" r:id="rId124"/>
    <p:sldId id="866" r:id="rId125"/>
    <p:sldId id="865" r:id="rId1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A400E02-EDA0-A211-EAE1-22722186720C}" name="Ullrich, Rebecca (DOE)" initials="UR(" userId="S::Rebecca.Ullrich@doe.virginia.gov::21f24c1b-3c1d-479f-959f-cc8655c3d077" providerId="AD"/>
  <p188:author id="{90463608-F68D-4724-84C6-0BD9E43C2D1E}" name="Rebecca Ullrich (DOE)" initials="RU" userId="Rebecca Ullrich (DOE)" providerId="None"/>
  <p188:author id="{CB0B9F0C-520E-4E4B-F1DA-E18236657FED}" name="Carroll, Erin (DOE)" initials="" userId="S::Erin.Carroll@doe.virginia.gov::de77b364-7ec6-4daf-8747-600d7b5ee91f" providerId="AD"/>
  <p188:author id="{A829BC11-067C-9A38-D6F5-CA81B11225F9}" name="Conway, Jenna (DOE)" initials="" userId="S::Jenna.Conway@doe.virginia.gov::da588274-f37c-454d-8548-dcbcfca12eb4" providerId="AD"/>
  <p188:author id="{90ACCF35-C068-221B-E1C5-B8A3E115AFC6}" name="Meyers, Kris (DOE)" initials="M(" userId="S::kris.meyers@doe.virginia.gov::50142cab-4367-48b0-8975-b70aaa041464" providerId="AD"/>
  <p188:author id="{B1444539-BE4D-34E3-FAC4-2EF8977910AA}" name="Edmondson, Amy (DOE)" initials="E(" userId="S::amy.edmondson@doe.virginia.gov::89edbbb2-b498-45c3-b36e-cbe0b856523a" providerId="AD"/>
  <p188:author id="{C23C093C-EAA5-22BE-7359-F00A68B7CF3A}" name="Williams, Jeff (DOE)" initials="W(" userId="S::jeff.williams@doe.virginia.gov::81f6353a-f281-4cb3-9e8d-a2c3b4191e92" providerId="AD"/>
  <p188:author id="{C5585B55-210F-B1C2-1DB4-04F6D2712228}" name="Lamonica-sarro, Marie (DOE)" initials="L(" userId="S::marie.lamonica-sarro@doe.virginia.gov::8f8f348e-2f90-42f1-83e8-2ca1e9f9d3b4" providerId="AD"/>
  <p188:author id="{D7A9E55E-4E7D-05D5-2BC1-30532DB7C262}" name="Williams, Jeff (DOE)" initials="" userId="S::Jeff.Williams@doe.virginia.gov::81f6353a-f281-4cb3-9e8d-a2c3b4191e92" providerId="AD"/>
  <p188:author id="{F40E6F77-4BF1-1087-9F1B-A618C3D06642}" name="Ullrich, Rebecca (DOE)" initials="U(" userId="S::rebecca.ullrich@doe.virginia.gov::21f24c1b-3c1d-479f-959f-cc8655c3d077" providerId="AD"/>
  <p188:author id="{D620FB94-ADF3-149C-E62A-5217F9942DCD}" name="Allan, Mark (DOE)" initials="A(" userId="S::mark.allan1@doe.virginia.gov::6813abd1-2df4-47e8-aae0-ffc042a2a99b" providerId="AD"/>
  <p188:author id="{8251AFBA-72B3-2263-65AE-F126AD94227D}" name="Silva, Jessica (DOE)" initials="" userId="S::Jessica.Silva@doe.virginia.gov::4c15eef4-92d0-4862-84d6-50c846f24a4e" providerId="AD"/>
  <p188:author id="{9FB83FBE-D66E-6759-E6C9-3F2AD2A94134}" name="Meyers, Kris (DOE)" initials="" userId="S::Kris.Meyers@doe.virginia.gov::50142cab-4367-48b0-8975-b70aaa041464" providerId="AD"/>
  <p188:author id="{860213D2-869B-2015-C61C-17755D5D63B1}" name="Silva, Jessica (DOE)" initials="S(" userId="S::jessica.silva@doe.virginia.gov::4c15eef4-92d0-4862-84d6-50c846f24a4e" providerId="AD"/>
  <p188:author id="{304F4ED4-FAFF-AA32-46D9-5EC3C0FD7ED8}" name="Lewis, Alieyyah (DOE)" initials="L(" userId="S::alieyyah.lewis@doe.virginia.gov::3634c69b-c875-408b-9dfd-5c27433a6acb" providerId="AD"/>
  <p188:author id="{0D29ACD5-F33D-CB40-A602-3B24A9212823}" name="Lewis, Alieyyah (DOE)" initials="LA(" userId="S::Alieyyah.Lewis@doe.virginia.gov::3634c69b-c875-408b-9dfd-5c27433a6acb" providerId="AD"/>
  <p188:author id="{0F5BB9E2-967D-8F4A-1C57-307AEE4C180E}" name="West, Tierah (DOE)" initials="W(" userId="S::tierah.west@doe.virginia.gov::68903e63-2acf-468c-b7a0-b648f4fef136" providerId="AD"/>
  <p188:author id="{A25E0BED-760B-E88D-1B08-2F627EC13FEC}" name="Conway, Jenna (DOE)" initials="C(" userId="S::jenna.conway@doe.virginia.gov::da588274-f37c-454d-8548-dcbcfca12eb4" providerId="AD"/>
  <p188:author id="{8CCA8AF7-000D-16BA-C7B3-C789E173B23E}" name="Carroll, Erin (DOE)" initials="C(" userId="S::erin.carroll@doe.virginia.gov::de77b364-7ec6-4daf-8747-600d7b5ee91f" providerId="AD"/>
  <p188:author id="{453507F8-C913-81C0-52AF-5F0304C432F8}" name="West, Tierah (DOE)" initials="WT(" userId="S::Tierah.West@doe.virginia.gov::68903e63-2acf-468c-b7a0-b648f4fef13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5555"/>
    <a:srgbClr val="003C7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E080A0-5FFD-99D2-BAA3-74AFE4AAFC56}" v="2" dt="2024-05-22T14:39:32.215"/>
  </p1510:revLst>
</p1510:revInfo>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1" d="100"/>
          <a:sy n="61" d="100"/>
        </p:scale>
        <p:origin x="86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6" Type="http://schemas.openxmlformats.org/officeDocument/2006/relationships/slide" Target="slides/slide12.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28" Type="http://schemas.openxmlformats.org/officeDocument/2006/relationships/presProps" Target="presProps.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113" Type="http://schemas.openxmlformats.org/officeDocument/2006/relationships/slide" Target="slides/slide109.xml"/><Relationship Id="rId118" Type="http://schemas.openxmlformats.org/officeDocument/2006/relationships/slide" Target="slides/slide114.xml"/><Relationship Id="rId80" Type="http://schemas.openxmlformats.org/officeDocument/2006/relationships/slide" Target="slides/slide76.xml"/><Relationship Id="rId85" Type="http://schemas.openxmlformats.org/officeDocument/2006/relationships/slide" Target="slides/slide81.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08" Type="http://schemas.openxmlformats.org/officeDocument/2006/relationships/slide" Target="slides/slide104.xml"/><Relationship Id="rId124" Type="http://schemas.openxmlformats.org/officeDocument/2006/relationships/slide" Target="slides/slide120.xml"/><Relationship Id="rId129" Type="http://schemas.openxmlformats.org/officeDocument/2006/relationships/viewProps" Target="viewProps.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 Type="http://schemas.openxmlformats.org/officeDocument/2006/relationships/customXml" Target="../customXml/item1.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slide" Target="slides/slide115.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0" Type="http://schemas.openxmlformats.org/officeDocument/2006/relationships/theme" Target="theme/theme1.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tableStyles" Target="tableStyles.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microsoft.com/office/2015/10/relationships/revisionInfo" Target="revisionInfo.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notesMaster" Target="notesMasters/notesMaster1.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4" Type="http://schemas.openxmlformats.org/officeDocument/2006/relationships/slideMaster" Target="slideMasters/slideMaster1.xml"/><Relationship Id="rId9" Type="http://schemas.openxmlformats.org/officeDocument/2006/relationships/slide" Target="slides/slide5.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206169-7969-4E32-A702-143B7FBD0DB1}" type="datetimeFigureOut">
              <a:t>5/22/2024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78B4B7-E108-403B-A8CC-457F9B770DCF}" type="slidenum">
              <a:t>‹#›</a:t>
            </a:fld>
            <a:endParaRPr lang="en-US"/>
          </a:p>
        </p:txBody>
      </p:sp>
    </p:spTree>
    <p:extLst>
      <p:ext uri="{BB962C8B-B14F-4D97-AF65-F5344CB8AC3E}">
        <p14:creationId xmlns:p14="http://schemas.microsoft.com/office/powerpoint/2010/main" val="40561300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40" name="Google Shape;240;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Note in some cases, activities are fully funded w/ CCDF, in others CCDF supplements or enhances other state or federal funding sources</a:t>
            </a:r>
          </a:p>
        </p:txBody>
      </p:sp>
      <p:sp>
        <p:nvSpPr>
          <p:cNvPr id="4" name="Slide Number Placeholder 3"/>
          <p:cNvSpPr>
            <a:spLocks noGrp="1"/>
          </p:cNvSpPr>
          <p:nvPr>
            <p:ph type="sldNum" sz="quarter" idx="5"/>
          </p:nvPr>
        </p:nvSpPr>
        <p:spPr/>
        <p:txBody>
          <a:bodyPr/>
          <a:lstStyle/>
          <a:p>
            <a:fld id="{F478B4B7-E108-403B-A8CC-457F9B770DCF}" type="slidenum">
              <a:rPr lang="en-US" smtClean="0"/>
              <a:t>28</a:t>
            </a:fld>
            <a:endParaRPr lang="en-US"/>
          </a:p>
        </p:txBody>
      </p:sp>
    </p:spTree>
    <p:extLst>
      <p:ext uri="{BB962C8B-B14F-4D97-AF65-F5344CB8AC3E}">
        <p14:creationId xmlns:p14="http://schemas.microsoft.com/office/powerpoint/2010/main" val="4294299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0000"/>
              </a:lnSpc>
            </a:pPr>
            <a:r>
              <a:rPr lang="en-US"/>
              <a:t>Examples of state and regional partners: </a:t>
            </a:r>
            <a:endParaRPr lang="en-US" sz="1800"/>
          </a:p>
          <a:p>
            <a:pPr lvl="1">
              <a:lnSpc>
                <a:spcPct val="110000"/>
              </a:lnSpc>
            </a:pPr>
            <a:r>
              <a:rPr lang="en-US" sz="1400"/>
              <a:t>The Early Childhood Advisory Committee (ECAC); </a:t>
            </a:r>
          </a:p>
          <a:p>
            <a:pPr lvl="1">
              <a:lnSpc>
                <a:spcPct val="110000"/>
              </a:lnSpc>
            </a:pPr>
            <a:r>
              <a:rPr lang="en-US" sz="1400"/>
              <a:t>The Chickahominy and Monacan Tribes; </a:t>
            </a:r>
          </a:p>
          <a:p>
            <a:pPr lvl="1">
              <a:lnSpc>
                <a:spcPct val="110000"/>
              </a:lnSpc>
            </a:pPr>
            <a:r>
              <a:rPr lang="en-US" sz="1400"/>
              <a:t>The Departments of Health, Social Services, Medical Assistance Services, Emergency Management; and </a:t>
            </a:r>
          </a:p>
          <a:p>
            <a:pPr lvl="1">
              <a:lnSpc>
                <a:spcPct val="110000"/>
              </a:lnSpc>
            </a:pPr>
            <a:r>
              <a:rPr lang="en-US" sz="1400"/>
              <a:t>Organizations representing school-age care providers, child care resource and referral agencies, child care centers, family day homes, and more. </a:t>
            </a:r>
          </a:p>
          <a:p>
            <a:pPr lvl="1">
              <a:lnSpc>
                <a:spcPct val="110000"/>
              </a:lnSpc>
            </a:pPr>
            <a:r>
              <a:rPr lang="en-US" sz="1400"/>
              <a:t>Ready Regions </a:t>
            </a:r>
          </a:p>
          <a:p>
            <a:endParaRPr lang="en-US"/>
          </a:p>
        </p:txBody>
      </p:sp>
      <p:sp>
        <p:nvSpPr>
          <p:cNvPr id="4" name="Slide Number Placeholder 3"/>
          <p:cNvSpPr>
            <a:spLocks noGrp="1"/>
          </p:cNvSpPr>
          <p:nvPr>
            <p:ph type="sldNum" sz="quarter" idx="5"/>
          </p:nvPr>
        </p:nvSpPr>
        <p:spPr/>
        <p:txBody>
          <a:bodyPr/>
          <a:lstStyle/>
          <a:p>
            <a:fld id="{F478B4B7-E108-403B-A8CC-457F9B770DCF}" type="slidenum">
              <a:rPr lang="en-US" smtClean="0"/>
              <a:t>31</a:t>
            </a:fld>
            <a:endParaRPr lang="en-US"/>
          </a:p>
        </p:txBody>
      </p:sp>
    </p:spTree>
    <p:extLst>
      <p:ext uri="{BB962C8B-B14F-4D97-AF65-F5344CB8AC3E}">
        <p14:creationId xmlns:p14="http://schemas.microsoft.com/office/powerpoint/2010/main" val="16258322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478B4B7-E108-403B-A8CC-457F9B770DCF}" type="slidenum">
              <a:rPr lang="en-US" smtClean="0"/>
              <a:t>32</a:t>
            </a:fld>
            <a:endParaRPr lang="en-US"/>
          </a:p>
        </p:txBody>
      </p:sp>
    </p:spTree>
    <p:extLst>
      <p:ext uri="{BB962C8B-B14F-4D97-AF65-F5344CB8AC3E}">
        <p14:creationId xmlns:p14="http://schemas.microsoft.com/office/powerpoint/2010/main" val="8769385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0000"/>
              </a:lnSpc>
            </a:pPr>
            <a:r>
              <a:rPr lang="en-US"/>
              <a:t>Examples of state and regional partners: </a:t>
            </a:r>
            <a:endParaRPr lang="en-US" sz="1800"/>
          </a:p>
          <a:p>
            <a:pPr lvl="1">
              <a:lnSpc>
                <a:spcPct val="110000"/>
              </a:lnSpc>
            </a:pPr>
            <a:r>
              <a:rPr lang="en-US" sz="1400"/>
              <a:t>The Early Childhood Advisory Committee (ECAC); </a:t>
            </a:r>
          </a:p>
          <a:p>
            <a:pPr lvl="1">
              <a:lnSpc>
                <a:spcPct val="110000"/>
              </a:lnSpc>
            </a:pPr>
            <a:r>
              <a:rPr lang="en-US" sz="1400"/>
              <a:t>The Chickahominy and Monacan Tribes; </a:t>
            </a:r>
          </a:p>
          <a:p>
            <a:pPr lvl="1">
              <a:lnSpc>
                <a:spcPct val="110000"/>
              </a:lnSpc>
            </a:pPr>
            <a:r>
              <a:rPr lang="en-US" sz="1400"/>
              <a:t>The Departments of Health, Social Services, Medical Assistance Services, Emergency Management; and </a:t>
            </a:r>
          </a:p>
          <a:p>
            <a:pPr lvl="1">
              <a:lnSpc>
                <a:spcPct val="110000"/>
              </a:lnSpc>
            </a:pPr>
            <a:r>
              <a:rPr lang="en-US" sz="1400"/>
              <a:t>Organizations representing school-age care providers, child care resource and referral agencies, child care centers, family day homes, and more. </a:t>
            </a:r>
          </a:p>
          <a:p>
            <a:pPr lvl="1">
              <a:lnSpc>
                <a:spcPct val="110000"/>
              </a:lnSpc>
            </a:pPr>
            <a:r>
              <a:rPr lang="en-US" sz="1400"/>
              <a:t>Ready Regions </a:t>
            </a:r>
          </a:p>
          <a:p>
            <a:endParaRPr lang="en-US"/>
          </a:p>
        </p:txBody>
      </p:sp>
      <p:sp>
        <p:nvSpPr>
          <p:cNvPr id="4" name="Slide Number Placeholder 3"/>
          <p:cNvSpPr>
            <a:spLocks noGrp="1"/>
          </p:cNvSpPr>
          <p:nvPr>
            <p:ph type="sldNum" sz="quarter" idx="5"/>
          </p:nvPr>
        </p:nvSpPr>
        <p:spPr/>
        <p:txBody>
          <a:bodyPr/>
          <a:lstStyle/>
          <a:p>
            <a:fld id="{F478B4B7-E108-403B-A8CC-457F9B770DCF}" type="slidenum">
              <a:rPr lang="en-US" smtClean="0"/>
              <a:t>34</a:t>
            </a:fld>
            <a:endParaRPr lang="en-US"/>
          </a:p>
        </p:txBody>
      </p:sp>
    </p:spTree>
    <p:extLst>
      <p:ext uri="{BB962C8B-B14F-4D97-AF65-F5344CB8AC3E}">
        <p14:creationId xmlns:p14="http://schemas.microsoft.com/office/powerpoint/2010/main" val="18639185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478B4B7-E108-403B-A8CC-457F9B770DCF}" type="slidenum">
              <a:rPr lang="en-US" smtClean="0"/>
              <a:t>35</a:t>
            </a:fld>
            <a:endParaRPr lang="en-US"/>
          </a:p>
        </p:txBody>
      </p:sp>
    </p:spTree>
    <p:extLst>
      <p:ext uri="{BB962C8B-B14F-4D97-AF65-F5344CB8AC3E}">
        <p14:creationId xmlns:p14="http://schemas.microsoft.com/office/powerpoint/2010/main" val="9573639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478B4B7-E108-403B-A8CC-457F9B770DCF}" type="slidenum">
              <a:rPr lang="en-US" smtClean="0"/>
              <a:t>36</a:t>
            </a:fld>
            <a:endParaRPr lang="en-US"/>
          </a:p>
        </p:txBody>
      </p:sp>
    </p:spTree>
    <p:extLst>
      <p:ext uri="{BB962C8B-B14F-4D97-AF65-F5344CB8AC3E}">
        <p14:creationId xmlns:p14="http://schemas.microsoft.com/office/powerpoint/2010/main" val="19959141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478B4B7-E108-403B-A8CC-457F9B770DCF}" type="slidenum">
              <a:rPr lang="en-US" smtClean="0"/>
              <a:t>38</a:t>
            </a:fld>
            <a:endParaRPr lang="en-US"/>
          </a:p>
        </p:txBody>
      </p:sp>
    </p:spTree>
    <p:extLst>
      <p:ext uri="{BB962C8B-B14F-4D97-AF65-F5344CB8AC3E}">
        <p14:creationId xmlns:p14="http://schemas.microsoft.com/office/powerpoint/2010/main" val="21053895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478B4B7-E108-403B-A8CC-457F9B770DCF}" type="slidenum">
              <a:rPr lang="en-US" smtClean="0"/>
              <a:t>39</a:t>
            </a:fld>
            <a:endParaRPr lang="en-US"/>
          </a:p>
        </p:txBody>
      </p:sp>
    </p:spTree>
    <p:extLst>
      <p:ext uri="{BB962C8B-B14F-4D97-AF65-F5344CB8AC3E}">
        <p14:creationId xmlns:p14="http://schemas.microsoft.com/office/powerpoint/2010/main" val="21320247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g1a5e57395b2_0_3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83" name="Google Shape;283;g1a5e57395b2_0_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5688885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g1a5e57395b2_0_3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83" name="Google Shape;283;g1a5e57395b2_0_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4341450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47" name="Google Shape;247;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g1a5e57395b2_0_3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83" name="Google Shape;283;g1a5e57395b2_0_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0052299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14300">
              <a:lnSpc>
                <a:spcPct val="90000"/>
              </a:lnSpc>
              <a:spcBef>
                <a:spcPts val="500"/>
              </a:spcBef>
              <a:buClr>
                <a:srgbClr val="003C71"/>
              </a:buClr>
              <a:buSzPts val="1800"/>
              <a:defRPr/>
            </a:pPr>
            <a:r>
              <a:rPr lang="en-US" sz="2800" kern="0">
                <a:solidFill>
                  <a:srgbClr val="555555"/>
                </a:solidFill>
                <a:latin typeface="Georgia"/>
                <a:sym typeface="Georgia"/>
              </a:rPr>
              <a:t>We will focus </a:t>
            </a:r>
            <a:r>
              <a:rPr kumimoji="0" lang="en-US" sz="2800" b="0" i="0" u="none" strike="noStrike" kern="0" cap="none" spc="0" normalizeH="0" baseline="0" noProof="0">
                <a:ln>
                  <a:noFill/>
                </a:ln>
                <a:solidFill>
                  <a:srgbClr val="555555"/>
                </a:solidFill>
                <a:effectLst/>
                <a:uLnTx/>
                <a:uFillTx/>
                <a:latin typeface="Georgia"/>
                <a:sym typeface="Georgia"/>
              </a:rPr>
              <a:t>on substantive amendments today. Technical edits will not be discussed today, including re-numbering, re-lettering, and edits to conform language for consistency within the regulation.</a:t>
            </a:r>
            <a:r>
              <a:rPr lang="en-US" sz="2800" kern="0">
                <a:solidFill>
                  <a:srgbClr val="555555"/>
                </a:solidFill>
                <a:latin typeface="Georgia"/>
                <a:sym typeface="Georgia"/>
              </a:rPr>
              <a:t> </a:t>
            </a:r>
            <a:endParaRPr kumimoji="0" lang="en-US" sz="2800" b="0" i="0" u="none" strike="noStrike" kern="0" cap="none" spc="0" normalizeH="0" baseline="0" noProof="0">
              <a:ln>
                <a:noFill/>
              </a:ln>
              <a:solidFill>
                <a:srgbClr val="555555"/>
              </a:solidFill>
              <a:effectLst/>
              <a:uLnTx/>
              <a:uFillTx/>
              <a:latin typeface="Georgia"/>
              <a:sym typeface="Georgia"/>
            </a:endParaRPr>
          </a:p>
          <a:p>
            <a:pPr marL="114300" marR="0" lvl="0" indent="0" algn="l" defTabSz="914400" rtl="0" eaLnBrk="1" fontAlgn="auto" latinLnBrk="0" hangingPunct="1">
              <a:lnSpc>
                <a:spcPct val="90000"/>
              </a:lnSpc>
              <a:spcBef>
                <a:spcPts val="500"/>
              </a:spcBef>
              <a:spcAft>
                <a:spcPts val="0"/>
              </a:spcAft>
              <a:buClr>
                <a:srgbClr val="003C71"/>
              </a:buClr>
              <a:buSzPts val="1800"/>
              <a:buFont typeface="Arial"/>
              <a:buNone/>
              <a:tabLst/>
              <a:defRPr/>
            </a:pPr>
            <a:endParaRPr kumimoji="0" lang="en-US" sz="2800" b="0" i="0" u="none" strike="noStrike" kern="0" cap="none" spc="0" normalizeH="0" baseline="0" noProof="0">
              <a:ln>
                <a:noFill/>
              </a:ln>
              <a:solidFill>
                <a:srgbClr val="555555"/>
              </a:solidFill>
              <a:effectLst/>
              <a:uLnTx/>
              <a:uFillTx/>
              <a:latin typeface="Georgia"/>
              <a:sym typeface="Georgia"/>
            </a:endParaRPr>
          </a:p>
          <a:p>
            <a:pPr marL="114300">
              <a:lnSpc>
                <a:spcPct val="90000"/>
              </a:lnSpc>
              <a:spcBef>
                <a:spcPts val="500"/>
              </a:spcBef>
              <a:buClr>
                <a:srgbClr val="003C71"/>
              </a:buClr>
              <a:buSzPts val="1800"/>
              <a:defRPr/>
            </a:pPr>
            <a:r>
              <a:rPr kumimoji="0" lang="en-US" sz="2800" b="0" i="0" u="none" strike="noStrike" kern="0" cap="none" spc="0" normalizeH="0" baseline="0" noProof="0">
                <a:ln>
                  <a:noFill/>
                </a:ln>
                <a:solidFill>
                  <a:srgbClr val="555555"/>
                </a:solidFill>
                <a:effectLst/>
                <a:uLnTx/>
                <a:uFillTx/>
                <a:latin typeface="Georgia"/>
                <a:sym typeface="Georgia"/>
              </a:rPr>
              <a:t>All changes and rationale will be included </a:t>
            </a:r>
            <a:r>
              <a:rPr lang="en-US" sz="2800" kern="0">
                <a:solidFill>
                  <a:srgbClr val="555555"/>
                </a:solidFill>
                <a:latin typeface="Georgia"/>
                <a:sym typeface="Georgia"/>
              </a:rPr>
              <a:t>in </a:t>
            </a:r>
            <a:r>
              <a:rPr kumimoji="0" lang="en-US" sz="2800" b="0" i="0" u="none" strike="noStrike" kern="0" cap="none" spc="0" normalizeH="0" baseline="0" noProof="0">
                <a:ln>
                  <a:noFill/>
                </a:ln>
                <a:solidFill>
                  <a:srgbClr val="555555"/>
                </a:solidFill>
                <a:effectLst/>
                <a:uLnTx/>
                <a:uFillTx/>
                <a:latin typeface="Georgia"/>
                <a:sym typeface="Georgia"/>
              </a:rPr>
              <a:t>Town Hall Documents available to the public.</a:t>
            </a:r>
            <a:r>
              <a:rPr lang="en-US" sz="2800" kern="0">
                <a:solidFill>
                  <a:srgbClr val="555555"/>
                </a:solidFill>
                <a:latin typeface="Georgia"/>
                <a:sym typeface="Georgia"/>
              </a:rPr>
              <a:t> </a:t>
            </a:r>
            <a:endParaRPr kumimoji="0" lang="en-US" sz="2800" b="0" i="0" u="none" strike="noStrike" kern="0" cap="none" spc="0" normalizeH="0" baseline="0" noProof="0">
              <a:ln>
                <a:noFill/>
              </a:ln>
              <a:solidFill>
                <a:srgbClr val="555555"/>
              </a:solidFill>
              <a:effectLst/>
              <a:uLnTx/>
              <a:uFillTx/>
              <a:latin typeface="Georgia"/>
              <a:sym typeface="Georgia"/>
            </a:endParaRPr>
          </a:p>
          <a:p>
            <a:pPr marL="114300" marR="0" lvl="0" indent="0" algn="l" defTabSz="914400" rtl="0" eaLnBrk="1" fontAlgn="auto" latinLnBrk="0" hangingPunct="1">
              <a:lnSpc>
                <a:spcPct val="90000"/>
              </a:lnSpc>
              <a:spcBef>
                <a:spcPts val="500"/>
              </a:spcBef>
              <a:spcAft>
                <a:spcPts val="0"/>
              </a:spcAft>
              <a:buClr>
                <a:srgbClr val="003C71"/>
              </a:buClr>
              <a:buSzPts val="1800"/>
              <a:buFont typeface="Arial"/>
              <a:buNone/>
              <a:tabLst/>
              <a:defRPr/>
            </a:pPr>
            <a:endParaRPr kumimoji="0" lang="en-US" sz="2800" b="0" i="0" u="none" strike="noStrike" kern="0" cap="none" spc="0" normalizeH="0" baseline="0" noProof="0">
              <a:ln>
                <a:noFill/>
              </a:ln>
              <a:solidFill>
                <a:srgbClr val="555555"/>
              </a:solidFill>
              <a:effectLst/>
              <a:uLnTx/>
              <a:uFillTx/>
              <a:latin typeface="Georgia"/>
              <a:sym typeface="Georgia"/>
            </a:endParaRPr>
          </a:p>
          <a:p>
            <a:pPr marL="114300" marR="0" lvl="0" indent="0" algn="l" defTabSz="914400" rtl="0" eaLnBrk="1" fontAlgn="auto" latinLnBrk="0" hangingPunct="1">
              <a:lnSpc>
                <a:spcPct val="90000"/>
              </a:lnSpc>
              <a:spcBef>
                <a:spcPts val="500"/>
              </a:spcBef>
              <a:spcAft>
                <a:spcPts val="0"/>
              </a:spcAft>
              <a:buClr>
                <a:srgbClr val="003C71"/>
              </a:buClr>
              <a:buSzPts val="1800"/>
              <a:buFont typeface="Arial"/>
              <a:buNone/>
              <a:tabLst/>
              <a:defRPr/>
            </a:pPr>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133965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260673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555378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847189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399052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As we walk through the substantive changes made to the draft based on public comment received, we will provide a general overview of the changes made to impacted sections and also display the redline version changes since you have been provided with a clean draft.</a:t>
            </a:r>
          </a:p>
        </p:txBody>
      </p:sp>
      <p:sp>
        <p:nvSpPr>
          <p:cNvPr id="4" name="Slide Number Placeholder 3"/>
          <p:cNvSpPr>
            <a:spLocks noGrp="1"/>
          </p:cNvSpPr>
          <p:nvPr>
            <p:ph type="sldNum" sz="quarter" idx="5"/>
          </p:nvPr>
        </p:nvSpPr>
        <p:spPr/>
        <p:txBody>
          <a:bodyPr/>
          <a:lstStyle/>
          <a:p>
            <a:fld id="{AF3FC90D-7167-4E3A-82F6-D2DC82339DA2}" type="slidenum">
              <a:rPr lang="en-US" smtClean="0"/>
              <a:t>55</a:t>
            </a:fld>
            <a:endParaRPr lang="en-US"/>
          </a:p>
        </p:txBody>
      </p:sp>
    </p:spTree>
    <p:extLst>
      <p:ext uri="{BB962C8B-B14F-4D97-AF65-F5344CB8AC3E}">
        <p14:creationId xmlns:p14="http://schemas.microsoft.com/office/powerpoint/2010/main" val="154925205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172335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7259809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63073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g1a5e57395b2_0_3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83" name="Google Shape;283;g1a5e57395b2_0_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23610051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7324377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4847260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2327967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18416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908128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2496990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9088087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2691782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6205840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37247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g1a5e57395b2_0_3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83" name="Google Shape;283;g1a5e57395b2_0_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14284120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0755291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5191665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0023179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6416328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4168750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1451827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9316117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2698058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4248121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01359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CF2B45C-2BA2-45EA-8FF5-C2F8238C5AE0}" type="slidenum">
              <a:rPr lang="en-US" smtClean="0"/>
              <a:t>7</a:t>
            </a:fld>
            <a:endParaRPr lang="en-US"/>
          </a:p>
        </p:txBody>
      </p:sp>
    </p:spTree>
    <p:extLst>
      <p:ext uri="{BB962C8B-B14F-4D97-AF65-F5344CB8AC3E}">
        <p14:creationId xmlns:p14="http://schemas.microsoft.com/office/powerpoint/2010/main" val="323328687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8372748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5804994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7946777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7834241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4634304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5100006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3974070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8691346"/>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5260549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71833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For section 8, key partners include:</a:t>
            </a:r>
          </a:p>
          <a:p>
            <a:pPr marL="171450" indent="-171450">
              <a:buFont typeface="Arial" panose="020B0604020202020204" pitchFamily="34" charset="0"/>
              <a:buChar char="•"/>
            </a:pPr>
            <a:r>
              <a:rPr lang="en-US" sz="1200">
                <a:latin typeface="Georgia" panose="02040502050405020303" pitchFamily="18" charset="0"/>
              </a:rPr>
              <a:t>The state advisory council (ECAC in VA; required)</a:t>
            </a:r>
          </a:p>
          <a:p>
            <a:pPr marL="171450" indent="-171450">
              <a:buFont typeface="Arial" panose="020B0604020202020204" pitchFamily="34" charset="0"/>
              <a:buChar char="•"/>
            </a:pPr>
            <a:r>
              <a:rPr lang="en-US" sz="1200">
                <a:latin typeface="Georgia" panose="02040502050405020303" pitchFamily="18" charset="0"/>
              </a:rPr>
              <a:t>Local Tribes and Tribal organizations (required)</a:t>
            </a:r>
          </a:p>
          <a:p>
            <a:pPr marL="171450" indent="-171450">
              <a:buFont typeface="Arial" panose="020B0604020202020204" pitchFamily="34" charset="0"/>
              <a:buChar char="•"/>
            </a:pPr>
            <a:r>
              <a:rPr lang="en-US" sz="1200">
                <a:latin typeface="Georgia" panose="02040502050405020303" pitchFamily="18" charset="0"/>
              </a:rPr>
              <a:t>State agencies responsible for serving children with disabilities, Head Start collaboration, public education/state pre-K, public health, employment services, CACFP, serving homeless families, TANF, Medicaid, mental health, and emergency management and response (required)</a:t>
            </a:r>
          </a:p>
          <a:p>
            <a:pPr marL="171450" indent="-171450">
              <a:buFont typeface="Arial" panose="020B0604020202020204" pitchFamily="34" charset="0"/>
              <a:buChar char="•"/>
            </a:pPr>
            <a:r>
              <a:rPr lang="en-US" sz="1200">
                <a:latin typeface="Georgia" panose="02040502050405020303" pitchFamily="18" charset="0"/>
              </a:rPr>
              <a:t>State/local agencies administering EHS/CC Partnership grants, higher education, home visiting, child welfare (optional)</a:t>
            </a:r>
          </a:p>
          <a:p>
            <a:pPr marL="171450" indent="-171450">
              <a:buFont typeface="Arial" panose="020B0604020202020204" pitchFamily="34" charset="0"/>
              <a:buChar char="•"/>
            </a:pPr>
            <a:r>
              <a:rPr lang="en-US" sz="1200">
                <a:latin typeface="Georgia" panose="02040502050405020303" pitchFamily="18" charset="0"/>
              </a:rPr>
              <a:t>Provider groups or associations</a:t>
            </a:r>
          </a:p>
          <a:p>
            <a:pPr marL="171450" indent="-171450">
              <a:buFont typeface="Arial" panose="020B0604020202020204" pitchFamily="34" charset="0"/>
              <a:buChar char="•"/>
            </a:pPr>
            <a:r>
              <a:rPr lang="en-US" sz="1200">
                <a:latin typeface="Georgia" panose="02040502050405020303" pitchFamily="18" charset="0"/>
              </a:rPr>
              <a:t>Parent groups or associations</a:t>
            </a:r>
          </a:p>
          <a:p>
            <a:pPr marL="171450" indent="-171450">
              <a:buFont typeface="Arial" panose="020B0604020202020204" pitchFamily="34" charset="0"/>
              <a:buChar char="•"/>
            </a:pPr>
            <a:r>
              <a:rPr lang="en-US" sz="1200">
                <a:latin typeface="Georgia" panose="02040502050405020303" pitchFamily="18" charset="0"/>
              </a:rPr>
              <a:t>Title IV 21</a:t>
            </a:r>
            <a:r>
              <a:rPr lang="en-US" sz="1200" baseline="30000">
                <a:latin typeface="Georgia" panose="02040502050405020303" pitchFamily="18" charset="0"/>
              </a:rPr>
              <a:t>st</a:t>
            </a:r>
            <a:r>
              <a:rPr lang="en-US" sz="1200">
                <a:latin typeface="Georgia" panose="02040502050405020303" pitchFamily="18" charset="0"/>
              </a:rPr>
              <a:t> Century learning</a:t>
            </a:r>
          </a:p>
          <a:p>
            <a:pPr marL="171450" indent="-171450">
              <a:buFont typeface="Arial" panose="020B0604020202020204" pitchFamily="34" charset="0"/>
              <a:buChar char="•"/>
            </a:pPr>
            <a:endParaRPr lang="en-US"/>
          </a:p>
        </p:txBody>
      </p:sp>
      <p:sp>
        <p:nvSpPr>
          <p:cNvPr id="4" name="Slide Number Placeholder 3"/>
          <p:cNvSpPr>
            <a:spLocks noGrp="1"/>
          </p:cNvSpPr>
          <p:nvPr>
            <p:ph type="sldNum" sz="quarter" idx="5"/>
          </p:nvPr>
        </p:nvSpPr>
        <p:spPr/>
        <p:txBody>
          <a:bodyPr/>
          <a:lstStyle/>
          <a:p>
            <a:fld id="{F478B4B7-E108-403B-A8CC-457F9B770DCF}" type="slidenum">
              <a:rPr lang="en-US" smtClean="0"/>
              <a:t>9</a:t>
            </a:fld>
            <a:endParaRPr lang="en-US"/>
          </a:p>
        </p:txBody>
      </p:sp>
    </p:spTree>
    <p:extLst>
      <p:ext uri="{BB962C8B-B14F-4D97-AF65-F5344CB8AC3E}">
        <p14:creationId xmlns:p14="http://schemas.microsoft.com/office/powerpoint/2010/main" val="200936325"/>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75659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04137991"/>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56028907"/>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71383353"/>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71133496"/>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67391338"/>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815952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7573922"/>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18998014"/>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371567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CF2B45C-2BA2-45EA-8FF5-C2F8238C5AE0}" type="slidenum">
              <a:rPr lang="en-US" smtClean="0"/>
              <a:t>11</a:t>
            </a:fld>
            <a:endParaRPr lang="en-US"/>
          </a:p>
        </p:txBody>
      </p:sp>
    </p:spTree>
    <p:extLst>
      <p:ext uri="{BB962C8B-B14F-4D97-AF65-F5344CB8AC3E}">
        <p14:creationId xmlns:p14="http://schemas.microsoft.com/office/powerpoint/2010/main" val="1174726370"/>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80202168"/>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02713736"/>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67470034"/>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43124382"/>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26939724"/>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60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7064044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60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9358279"/>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05434671"/>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40225264"/>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146764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solidFill>
                <a:schemeClr val="accent3"/>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solidFill>
                  <a:schemeClr val="accent3"/>
                </a:solidFill>
              </a:rPr>
              <a:t>Definition of participation in education or training is inclusive of all types of technical and on-the-job training; ESL and adult basic education courses; high school and GED programs; certificate- and degree-granting programs; online coursework; travel time; time to study, complete homework or assignments, and participate in study groups, labs, field trips, etc.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solidFill>
                <a:schemeClr val="accent3"/>
              </a:solidFill>
            </a:endParaRPr>
          </a:p>
          <a:p>
            <a:endParaRPr lang="en-US"/>
          </a:p>
        </p:txBody>
      </p:sp>
      <p:sp>
        <p:nvSpPr>
          <p:cNvPr id="4" name="Slide Number Placeholder 3"/>
          <p:cNvSpPr>
            <a:spLocks noGrp="1"/>
          </p:cNvSpPr>
          <p:nvPr>
            <p:ph type="sldNum" sz="quarter" idx="5"/>
          </p:nvPr>
        </p:nvSpPr>
        <p:spPr/>
        <p:txBody>
          <a:bodyPr/>
          <a:lstStyle/>
          <a:p>
            <a:fld id="{0CF2B45C-2BA2-45EA-8FF5-C2F8238C5AE0}" type="slidenum">
              <a:rPr lang="en-US" smtClean="0"/>
              <a:t>13</a:t>
            </a:fld>
            <a:endParaRPr lang="en-US"/>
          </a:p>
        </p:txBody>
      </p:sp>
    </p:spTree>
    <p:extLst>
      <p:ext uri="{BB962C8B-B14F-4D97-AF65-F5344CB8AC3E}">
        <p14:creationId xmlns:p14="http://schemas.microsoft.com/office/powerpoint/2010/main" val="4161200316"/>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7549515"/>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02103644"/>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83222073"/>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2860040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18141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35502656"/>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34258260"/>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920893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14571105"/>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102402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CF2B45C-2BA2-45EA-8FF5-C2F8238C5AE0}" type="slidenum">
              <a:rPr lang="en-US" smtClean="0"/>
              <a:t>14</a:t>
            </a:fld>
            <a:endParaRPr lang="en-US"/>
          </a:p>
        </p:txBody>
      </p:sp>
    </p:spTree>
    <p:extLst>
      <p:ext uri="{BB962C8B-B14F-4D97-AF65-F5344CB8AC3E}">
        <p14:creationId xmlns:p14="http://schemas.microsoft.com/office/powerpoint/2010/main" val="163754202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3338802"/>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22707764"/>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748654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15"/>
        <p:cNvGrpSpPr/>
        <p:nvPr/>
      </p:nvGrpSpPr>
      <p:grpSpPr>
        <a:xfrm>
          <a:off x="0" y="0"/>
          <a:ext cx="0" cy="0"/>
          <a:chOff x="0" y="0"/>
          <a:chExt cx="0" cy="0"/>
        </a:xfrm>
      </p:grpSpPr>
      <p:sp>
        <p:nvSpPr>
          <p:cNvPr id="16" name="Google Shape;16;p45"/>
          <p:cNvSpPr txBox="1">
            <a:spLocks noGrp="1"/>
          </p:cNvSpPr>
          <p:nvPr>
            <p:ph type="ctrTitle"/>
          </p:nvPr>
        </p:nvSpPr>
        <p:spPr>
          <a:xfrm>
            <a:off x="838200" y="1130909"/>
            <a:ext cx="5254951" cy="2387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45"/>
          <p:cNvSpPr txBox="1">
            <a:spLocks noGrp="1"/>
          </p:cNvSpPr>
          <p:nvPr>
            <p:ph type="subTitle" idx="1"/>
          </p:nvPr>
        </p:nvSpPr>
        <p:spPr>
          <a:xfrm>
            <a:off x="838200" y="3636221"/>
            <a:ext cx="5254951" cy="1655762"/>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SzPts val="2400"/>
              <a:buNone/>
              <a:defRPr sz="2400"/>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
        <p:nvSpPr>
          <p:cNvPr id="21" name="Google Shape;21;p45" descr="VDOE Logo"/>
          <p:cNvSpPr/>
          <p:nvPr/>
        </p:nvSpPr>
        <p:spPr>
          <a:xfrm>
            <a:off x="2020701" y="919537"/>
            <a:ext cx="10893915" cy="5938463"/>
          </a:xfrm>
          <a:prstGeom prst="rect">
            <a:avLst/>
          </a:prstGeom>
          <a:blipFill rotWithShape="1">
            <a:blip r:embed="rId2">
              <a:alphaModFix amt="20000"/>
            </a:blip>
            <a:stretch>
              <a:fillRect/>
            </a:stretch>
          </a:blip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Georgia"/>
              <a:ea typeface="Georgia"/>
              <a:cs typeface="Georgia"/>
              <a:sym typeface="Georgia"/>
            </a:endParaRPr>
          </a:p>
        </p:txBody>
      </p:sp>
      <p:sp>
        <p:nvSpPr>
          <p:cNvPr id="22" name="Google Shape;22;p45"/>
          <p:cNvSpPr txBox="1"/>
          <p:nvPr/>
        </p:nvSpPr>
        <p:spPr>
          <a:xfrm>
            <a:off x="2178121" y="5751826"/>
            <a:ext cx="9513869" cy="69249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3900"/>
              <a:buFont typeface="Arial"/>
              <a:buNone/>
            </a:pPr>
            <a:r>
              <a:rPr lang="en-US" sz="3900" b="1" i="0" u="none" strike="noStrike" cap="none">
                <a:solidFill>
                  <a:schemeClr val="dk1"/>
                </a:solidFill>
                <a:latin typeface="Trebuchet MS"/>
                <a:ea typeface="Trebuchet MS"/>
                <a:cs typeface="Trebuchet MS"/>
                <a:sym typeface="Trebuchet MS"/>
              </a:rPr>
              <a:t>VIRGINIA DEPARTMENT OF EDUCATION</a:t>
            </a: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1_Title and Content">
  <p:cSld name="1_Title and Content">
    <p:spTree>
      <p:nvGrpSpPr>
        <p:cNvPr id="1" name="Shape 76"/>
        <p:cNvGrpSpPr/>
        <p:nvPr/>
      </p:nvGrpSpPr>
      <p:grpSpPr>
        <a:xfrm>
          <a:off x="0" y="0"/>
          <a:ext cx="0" cy="0"/>
          <a:chOff x="0" y="0"/>
          <a:chExt cx="0" cy="0"/>
        </a:xfrm>
      </p:grpSpPr>
      <p:sp>
        <p:nvSpPr>
          <p:cNvPr id="77" name="Google Shape;77;p54"/>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54"/>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9" name="Google Shape;79;p5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5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5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1_Two Content">
  <p:cSld name="1_Two Content">
    <p:spTree>
      <p:nvGrpSpPr>
        <p:cNvPr id="1" name="Shape 88"/>
        <p:cNvGrpSpPr/>
        <p:nvPr/>
      </p:nvGrpSpPr>
      <p:grpSpPr>
        <a:xfrm>
          <a:off x="0" y="0"/>
          <a:ext cx="0" cy="0"/>
          <a:chOff x="0" y="0"/>
          <a:chExt cx="0" cy="0"/>
        </a:xfrm>
      </p:grpSpPr>
      <p:sp>
        <p:nvSpPr>
          <p:cNvPr id="89" name="Google Shape;89;p56"/>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p5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5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2" name="Google Shape;92;p5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
        <p:nvSpPr>
          <p:cNvPr id="93" name="Google Shape;93;p56"/>
          <p:cNvSpPr txBox="1">
            <a:spLocks noGrp="1"/>
          </p:cNvSpPr>
          <p:nvPr>
            <p:ph type="body" idx="1"/>
          </p:nvPr>
        </p:nvSpPr>
        <p:spPr>
          <a:xfrm>
            <a:off x="838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4" name="Google Shape;94;p56"/>
          <p:cNvSpPr txBox="1">
            <a:spLocks noGrp="1"/>
          </p:cNvSpPr>
          <p:nvPr>
            <p:ph type="body" idx="2"/>
          </p:nvPr>
        </p:nvSpPr>
        <p:spPr>
          <a:xfrm>
            <a:off x="6172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Comparison">
  <p:cSld name="Comparison">
    <p:spTree>
      <p:nvGrpSpPr>
        <p:cNvPr id="1" name="Shape 95"/>
        <p:cNvGrpSpPr/>
        <p:nvPr/>
      </p:nvGrpSpPr>
      <p:grpSpPr>
        <a:xfrm>
          <a:off x="0" y="0"/>
          <a:ext cx="0" cy="0"/>
          <a:chOff x="0" y="0"/>
          <a:chExt cx="0" cy="0"/>
        </a:xfrm>
      </p:grpSpPr>
      <p:sp>
        <p:nvSpPr>
          <p:cNvPr id="96" name="Google Shape;96;p57"/>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7" name="Google Shape;97;p57"/>
          <p:cNvSpPr txBox="1">
            <a:spLocks noGrp="1"/>
          </p:cNvSpPr>
          <p:nvPr>
            <p:ph type="body" idx="1"/>
          </p:nvPr>
        </p:nvSpPr>
        <p:spPr>
          <a:xfrm>
            <a:off x="839788" y="1525199"/>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98" name="Google Shape;98;p5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9" name="Google Shape;99;p57"/>
          <p:cNvSpPr txBox="1">
            <a:spLocks noGrp="1"/>
          </p:cNvSpPr>
          <p:nvPr>
            <p:ph type="body" idx="3"/>
          </p:nvPr>
        </p:nvSpPr>
        <p:spPr>
          <a:xfrm>
            <a:off x="6172200" y="1525199"/>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00" name="Google Shape;100;p5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1" name="Google Shape;101;p5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2" name="Google Shape;102;p5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3" name="Google Shape;103;p5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1_Comparison">
  <p:cSld name="1_Comparison">
    <p:spTree>
      <p:nvGrpSpPr>
        <p:cNvPr id="1" name="Shape 104"/>
        <p:cNvGrpSpPr/>
        <p:nvPr/>
      </p:nvGrpSpPr>
      <p:grpSpPr>
        <a:xfrm>
          <a:off x="0" y="0"/>
          <a:ext cx="0" cy="0"/>
          <a:chOff x="0" y="0"/>
          <a:chExt cx="0" cy="0"/>
        </a:xfrm>
      </p:grpSpPr>
      <p:sp>
        <p:nvSpPr>
          <p:cNvPr id="105" name="Google Shape;105;p58"/>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6" name="Google Shape;106;p58"/>
          <p:cNvSpPr txBox="1">
            <a:spLocks noGrp="1"/>
          </p:cNvSpPr>
          <p:nvPr>
            <p:ph type="body" idx="1"/>
          </p:nvPr>
        </p:nvSpPr>
        <p:spPr>
          <a:xfrm>
            <a:off x="839788" y="1525199"/>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07" name="Google Shape;107;p58"/>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8" name="Google Shape;108;p58"/>
          <p:cNvSpPr txBox="1">
            <a:spLocks noGrp="1"/>
          </p:cNvSpPr>
          <p:nvPr>
            <p:ph type="body" idx="3"/>
          </p:nvPr>
        </p:nvSpPr>
        <p:spPr>
          <a:xfrm>
            <a:off x="6172200" y="1525199"/>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09" name="Google Shape;109;p58"/>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0" name="Google Shape;110;p5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1" name="Google Shape;111;p5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2" name="Google Shape;112;p5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matchingName="Title Only">
  <p:cSld name="Title Only">
    <p:spTree>
      <p:nvGrpSpPr>
        <p:cNvPr id="1" name="Shape 113"/>
        <p:cNvGrpSpPr/>
        <p:nvPr/>
      </p:nvGrpSpPr>
      <p:grpSpPr>
        <a:xfrm>
          <a:off x="0" y="0"/>
          <a:ext cx="0" cy="0"/>
          <a:chOff x="0" y="0"/>
          <a:chExt cx="0" cy="0"/>
        </a:xfrm>
      </p:grpSpPr>
      <p:sp>
        <p:nvSpPr>
          <p:cNvPr id="114" name="Google Shape;114;p59"/>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5" name="Google Shape;115;p5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6" name="Google Shape;116;p5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7" name="Google Shape;117;p5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matchingName="Blank" type="blank">
  <p:cSld name="BLANK">
    <p:spTree>
      <p:nvGrpSpPr>
        <p:cNvPr id="1" name="Shape 118"/>
        <p:cNvGrpSpPr/>
        <p:nvPr/>
      </p:nvGrpSpPr>
      <p:grpSpPr>
        <a:xfrm>
          <a:off x="0" y="0"/>
          <a:ext cx="0" cy="0"/>
          <a:chOff x="0" y="0"/>
          <a:chExt cx="0" cy="0"/>
        </a:xfrm>
      </p:grpSpPr>
      <p:sp>
        <p:nvSpPr>
          <p:cNvPr id="119" name="Google Shape;119;p6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0" name="Google Shape;120;p6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1" name="Google Shape;121;p6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matchingName="1_Picture with Caption">
  <p:cSld name="1_Picture with Caption">
    <p:spTree>
      <p:nvGrpSpPr>
        <p:cNvPr id="1" name="Shape 122"/>
        <p:cNvGrpSpPr/>
        <p:nvPr/>
      </p:nvGrpSpPr>
      <p:grpSpPr>
        <a:xfrm>
          <a:off x="0" y="0"/>
          <a:ext cx="0" cy="0"/>
          <a:chOff x="0" y="0"/>
          <a:chExt cx="0" cy="0"/>
        </a:xfrm>
      </p:grpSpPr>
      <p:sp>
        <p:nvSpPr>
          <p:cNvPr id="123" name="Google Shape;123;p6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4" name="Google Shape;124;p61"/>
          <p:cNvSpPr>
            <a:spLocks noGrp="1"/>
          </p:cNvSpPr>
          <p:nvPr>
            <p:ph type="pic" idx="2"/>
          </p:nvPr>
        </p:nvSpPr>
        <p:spPr>
          <a:xfrm>
            <a:off x="5183188" y="987425"/>
            <a:ext cx="6172200" cy="2259209"/>
          </a:xfrm>
          <a:prstGeom prst="rect">
            <a:avLst/>
          </a:prstGeom>
          <a:noFill/>
          <a:ln>
            <a:noFill/>
          </a:ln>
        </p:spPr>
      </p:sp>
      <p:sp>
        <p:nvSpPr>
          <p:cNvPr id="125" name="Google Shape;125;p6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26" name="Google Shape;126;p6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7" name="Google Shape;127;p6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8" name="Google Shape;128;p6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
        <p:nvSpPr>
          <p:cNvPr id="129" name="Google Shape;129;p61"/>
          <p:cNvSpPr>
            <a:spLocks noGrp="1"/>
          </p:cNvSpPr>
          <p:nvPr>
            <p:ph type="pic" idx="3"/>
          </p:nvPr>
        </p:nvSpPr>
        <p:spPr>
          <a:xfrm>
            <a:off x="5183188" y="3451509"/>
            <a:ext cx="2970212" cy="2259209"/>
          </a:xfrm>
          <a:prstGeom prst="rect">
            <a:avLst/>
          </a:prstGeom>
          <a:noFill/>
          <a:ln>
            <a:noFill/>
          </a:ln>
        </p:spPr>
      </p:sp>
      <p:sp>
        <p:nvSpPr>
          <p:cNvPr id="130" name="Google Shape;130;p61"/>
          <p:cNvSpPr>
            <a:spLocks noGrp="1"/>
          </p:cNvSpPr>
          <p:nvPr>
            <p:ph type="pic" idx="4"/>
          </p:nvPr>
        </p:nvSpPr>
        <p:spPr>
          <a:xfrm>
            <a:off x="8383588" y="3451508"/>
            <a:ext cx="2970212" cy="2259209"/>
          </a:xfrm>
          <a:prstGeom prst="rect">
            <a:avLst/>
          </a:prstGeom>
          <a:noFill/>
          <a:ln>
            <a:noFill/>
          </a:ln>
        </p:spPr>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2_Title and Content">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BD67D3E-DC23-56D0-E49A-79F87FFEB4C8}"/>
              </a:ext>
            </a:extLst>
          </p:cNvPr>
          <p:cNvSpPr>
            <a:spLocks noGrp="1"/>
          </p:cNvSpPr>
          <p:nvPr>
            <p:ph type="title"/>
          </p:nvPr>
        </p:nvSpPr>
        <p:spPr>
          <a:xfrm>
            <a:off x="0" y="0"/>
            <a:ext cx="12192000" cy="1323975"/>
          </a:xfrm>
          <a:solidFill>
            <a:schemeClr val="tx1"/>
          </a:solidFill>
        </p:spPr>
        <p:txBody>
          <a:bodyPr lIns="822960" anchor="b">
            <a:normAutofit/>
          </a:bodyPr>
          <a:lstStyle>
            <a:lvl1pPr>
              <a:defRPr sz="4800" cap="small" baseline="0">
                <a:solidFill>
                  <a:schemeClr val="bg1"/>
                </a:solidFill>
              </a:defRPr>
            </a:lvl1pPr>
          </a:lstStyle>
          <a:p>
            <a:r>
              <a:rPr lang="en-US"/>
              <a:t>Click to edit Master title style</a:t>
            </a:r>
          </a:p>
        </p:txBody>
      </p:sp>
      <p:sp>
        <p:nvSpPr>
          <p:cNvPr id="4" name="Date Placeholder 3"/>
          <p:cNvSpPr>
            <a:spLocks noGrp="1"/>
          </p:cNvSpPr>
          <p:nvPr>
            <p:ph type="dt" sz="half" idx="10"/>
          </p:nvPr>
        </p:nvSpPr>
        <p:spPr/>
        <p:txBody>
          <a:bodyPr/>
          <a:lstStyle/>
          <a:p>
            <a:fld id="{ECB772D4-ADFB-41C4-AD58-A2E5782E4DBD}" type="datetime1">
              <a:rPr lang="en-US" smtClean="0"/>
              <a:t>5/22/2024</a:t>
            </a:fld>
            <a:endParaRPr lang="en-US"/>
          </a:p>
        </p:txBody>
      </p:sp>
      <p:sp>
        <p:nvSpPr>
          <p:cNvPr id="5" name="Footer Placeholder 4"/>
          <p:cNvSpPr>
            <a:spLocks noGrp="1"/>
          </p:cNvSpPr>
          <p:nvPr>
            <p:ph type="ftr" sz="quarter" idx="11"/>
          </p:nvPr>
        </p:nvSpPr>
        <p:spPr/>
        <p:txBody>
          <a:bodyPr/>
          <a:lstStyle/>
          <a:p>
            <a:r>
              <a:rPr lang="en-US"/>
              <a:t>MASTER REGIONAL VERSION</a:t>
            </a:r>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8" name="Content Placeholder 2"/>
          <p:cNvSpPr>
            <a:spLocks noGrp="1"/>
          </p:cNvSpPr>
          <p:nvPr>
            <p:ph idx="1"/>
          </p:nvPr>
        </p:nvSpPr>
        <p:spPr>
          <a:xfrm>
            <a:off x="838200" y="1458930"/>
            <a:ext cx="10515600" cy="471803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075626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3_Title and Content">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BD67D3E-DC23-56D0-E49A-79F87FFEB4C8}"/>
              </a:ext>
            </a:extLst>
          </p:cNvPr>
          <p:cNvSpPr>
            <a:spLocks noGrp="1"/>
          </p:cNvSpPr>
          <p:nvPr>
            <p:ph type="title"/>
          </p:nvPr>
        </p:nvSpPr>
        <p:spPr>
          <a:xfrm>
            <a:off x="0" y="2"/>
            <a:ext cx="12192000" cy="1323975"/>
          </a:xfrm>
          <a:solidFill>
            <a:schemeClr val="tx1"/>
          </a:solidFill>
        </p:spPr>
        <p:txBody>
          <a:bodyPr lIns="822960" anchor="b">
            <a:normAutofit/>
          </a:bodyPr>
          <a:lstStyle>
            <a:lvl1pPr>
              <a:defRPr sz="4800" cap="small" baseline="0">
                <a:solidFill>
                  <a:schemeClr val="bg1"/>
                </a:solidFill>
              </a:defRPr>
            </a:lvl1pPr>
          </a:lstStyle>
          <a:p>
            <a:r>
              <a:rPr lang="en-US"/>
              <a:t>Click to edit Master title style</a:t>
            </a:r>
          </a:p>
        </p:txBody>
      </p:sp>
      <p:sp>
        <p:nvSpPr>
          <p:cNvPr id="4" name="Date Placeholder 3"/>
          <p:cNvSpPr>
            <a:spLocks noGrp="1"/>
          </p:cNvSpPr>
          <p:nvPr>
            <p:ph type="dt" sz="half" idx="10"/>
          </p:nvPr>
        </p:nvSpPr>
        <p:spPr/>
        <p:txBody>
          <a:bodyPr/>
          <a:lstStyle/>
          <a:p>
            <a:fld id="{01520E9F-3827-416D-85D7-341F0CCC9A11}" type="datetime1">
              <a:rPr lang="en-US" smtClean="0"/>
              <a:t>5/22/2024</a:t>
            </a:fld>
            <a:endParaRPr lang="en-US"/>
          </a:p>
        </p:txBody>
      </p:sp>
      <p:sp>
        <p:nvSpPr>
          <p:cNvPr id="5" name="Footer Placeholder 4"/>
          <p:cNvSpPr>
            <a:spLocks noGrp="1"/>
          </p:cNvSpPr>
          <p:nvPr>
            <p:ph type="ftr" sz="quarter" idx="11"/>
          </p:nvPr>
        </p:nvSpPr>
        <p:spPr/>
        <p:txBody>
          <a:bodyPr/>
          <a:lstStyle/>
          <a:p>
            <a:r>
              <a:rPr lang="en-US"/>
              <a:t>MASTER REGIONAL VERSION</a:t>
            </a:r>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8" name="Content Placeholder 2"/>
          <p:cNvSpPr>
            <a:spLocks noGrp="1"/>
          </p:cNvSpPr>
          <p:nvPr>
            <p:ph idx="1"/>
          </p:nvPr>
        </p:nvSpPr>
        <p:spPr>
          <a:xfrm>
            <a:off x="838200" y="1458932"/>
            <a:ext cx="10515600" cy="471803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72444760"/>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BD67D3E-DC23-56D0-E49A-79F87FFEB4C8}"/>
              </a:ext>
            </a:extLst>
          </p:cNvPr>
          <p:cNvSpPr>
            <a:spLocks noGrp="1"/>
          </p:cNvSpPr>
          <p:nvPr>
            <p:ph type="title"/>
          </p:nvPr>
        </p:nvSpPr>
        <p:spPr>
          <a:xfrm>
            <a:off x="0" y="0"/>
            <a:ext cx="12192000" cy="1323975"/>
          </a:xfrm>
          <a:solidFill>
            <a:schemeClr val="tx1"/>
          </a:solidFill>
        </p:spPr>
        <p:txBody>
          <a:bodyPr lIns="822960" anchor="b">
            <a:normAutofit/>
          </a:bodyPr>
          <a:lstStyle>
            <a:lvl1pPr>
              <a:defRPr sz="4800" cap="small" baseline="0">
                <a:solidFill>
                  <a:schemeClr val="bg1"/>
                </a:solidFill>
              </a:defRPr>
            </a:lvl1pPr>
          </a:lstStyle>
          <a:p>
            <a:r>
              <a:rPr lang="en-US"/>
              <a:t>Click to edit Master title style</a:t>
            </a:r>
          </a:p>
        </p:txBody>
      </p:sp>
      <p:sp>
        <p:nvSpPr>
          <p:cNvPr id="4" name="Date Placeholder 3"/>
          <p:cNvSpPr>
            <a:spLocks noGrp="1"/>
          </p:cNvSpPr>
          <p:nvPr>
            <p:ph type="dt" sz="half" idx="10"/>
          </p:nvPr>
        </p:nvSpPr>
        <p:spPr/>
        <p:txBody>
          <a:bodyPr/>
          <a:lstStyle/>
          <a:p>
            <a:fld id="{ECB772D4-ADFB-41C4-AD58-A2E5782E4DBD}" type="datetime1">
              <a:rPr lang="en-US" smtClean="0"/>
              <a:t>5/22/2024</a:t>
            </a:fld>
            <a:endParaRPr lang="en-US"/>
          </a:p>
        </p:txBody>
      </p:sp>
      <p:sp>
        <p:nvSpPr>
          <p:cNvPr id="5" name="Footer Placeholder 4"/>
          <p:cNvSpPr>
            <a:spLocks noGrp="1"/>
          </p:cNvSpPr>
          <p:nvPr>
            <p:ph type="ftr" sz="quarter" idx="11"/>
          </p:nvPr>
        </p:nvSpPr>
        <p:spPr/>
        <p:txBody>
          <a:bodyPr/>
          <a:lstStyle/>
          <a:p>
            <a:r>
              <a:rPr lang="en-US"/>
              <a:t>MASTER REGIONAL VERSION</a:t>
            </a:r>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8" name="Content Placeholder 2"/>
          <p:cNvSpPr>
            <a:spLocks noGrp="1"/>
          </p:cNvSpPr>
          <p:nvPr>
            <p:ph idx="1"/>
          </p:nvPr>
        </p:nvSpPr>
        <p:spPr>
          <a:xfrm>
            <a:off x="838200" y="1458930"/>
            <a:ext cx="10515600" cy="471803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3872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Title and Content">
  <p:cSld name="Title and Content">
    <p:spTree>
      <p:nvGrpSpPr>
        <p:cNvPr id="1" name="Shape 23"/>
        <p:cNvGrpSpPr/>
        <p:nvPr/>
      </p:nvGrpSpPr>
      <p:grpSpPr>
        <a:xfrm>
          <a:off x="0" y="0"/>
          <a:ext cx="0" cy="0"/>
          <a:chOff x="0" y="0"/>
          <a:chExt cx="0" cy="0"/>
        </a:xfrm>
      </p:grpSpPr>
      <p:sp>
        <p:nvSpPr>
          <p:cNvPr id="24" name="Google Shape;24;p46"/>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4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4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4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
        <p:nvSpPr>
          <p:cNvPr id="28" name="Google Shape;28;p46"/>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userDrawn="1">
  <p:cSld name="2_Title and Content">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BD67D3E-DC23-56D0-E49A-79F87FFEB4C8}"/>
              </a:ext>
            </a:extLst>
          </p:cNvPr>
          <p:cNvSpPr>
            <a:spLocks noGrp="1"/>
          </p:cNvSpPr>
          <p:nvPr>
            <p:ph type="title"/>
          </p:nvPr>
        </p:nvSpPr>
        <p:spPr>
          <a:xfrm>
            <a:off x="0" y="2"/>
            <a:ext cx="12192000" cy="1323975"/>
          </a:xfrm>
          <a:solidFill>
            <a:schemeClr val="tx1"/>
          </a:solidFill>
        </p:spPr>
        <p:txBody>
          <a:bodyPr lIns="822960" anchor="b">
            <a:normAutofit/>
          </a:bodyPr>
          <a:lstStyle>
            <a:lvl1pPr>
              <a:defRPr sz="4800" cap="small" baseline="0">
                <a:solidFill>
                  <a:schemeClr val="bg1"/>
                </a:solidFill>
              </a:defRPr>
            </a:lvl1pPr>
          </a:lstStyle>
          <a:p>
            <a:r>
              <a:rPr lang="en-US"/>
              <a:t>Click to edit Master title style</a:t>
            </a:r>
          </a:p>
        </p:txBody>
      </p:sp>
      <p:sp>
        <p:nvSpPr>
          <p:cNvPr id="4" name="Date Placeholder 3"/>
          <p:cNvSpPr>
            <a:spLocks noGrp="1"/>
          </p:cNvSpPr>
          <p:nvPr>
            <p:ph type="dt" sz="half" idx="10"/>
          </p:nvPr>
        </p:nvSpPr>
        <p:spPr/>
        <p:txBody>
          <a:bodyPr/>
          <a:lstStyle/>
          <a:p>
            <a:fld id="{01520E9F-3827-416D-85D7-341F0CCC9A11}" type="datetime1">
              <a:rPr lang="en-US" smtClean="0"/>
              <a:t>5/22/2024</a:t>
            </a:fld>
            <a:endParaRPr lang="en-US"/>
          </a:p>
        </p:txBody>
      </p:sp>
      <p:sp>
        <p:nvSpPr>
          <p:cNvPr id="5" name="Footer Placeholder 4"/>
          <p:cNvSpPr>
            <a:spLocks noGrp="1"/>
          </p:cNvSpPr>
          <p:nvPr>
            <p:ph type="ftr" sz="quarter" idx="11"/>
          </p:nvPr>
        </p:nvSpPr>
        <p:spPr/>
        <p:txBody>
          <a:bodyPr/>
          <a:lstStyle/>
          <a:p>
            <a:r>
              <a:rPr lang="en-US"/>
              <a:t>MASTER REGIONAL VERSION</a:t>
            </a:r>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8" name="Content Placeholder 2"/>
          <p:cNvSpPr>
            <a:spLocks noGrp="1"/>
          </p:cNvSpPr>
          <p:nvPr>
            <p:ph idx="1"/>
          </p:nvPr>
        </p:nvSpPr>
        <p:spPr>
          <a:xfrm>
            <a:off x="838200" y="1458932"/>
            <a:ext cx="10515600" cy="471803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70933784"/>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matchingName="1_Section Header">
  <p:cSld name="1_Section Header">
    <p:spTree>
      <p:nvGrpSpPr>
        <p:cNvPr id="1" name="Shape 82"/>
        <p:cNvGrpSpPr/>
        <p:nvPr/>
      </p:nvGrpSpPr>
      <p:grpSpPr>
        <a:xfrm>
          <a:off x="0" y="0"/>
          <a:ext cx="0" cy="0"/>
          <a:chOff x="0" y="0"/>
          <a:chExt cx="0" cy="0"/>
        </a:xfrm>
      </p:grpSpPr>
      <p:sp>
        <p:nvSpPr>
          <p:cNvPr id="83" name="Google Shape;83;p5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6000"/>
              <a:buFont typeface="Georgia"/>
              <a:buNone/>
              <a:defRPr sz="6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5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2400"/>
              <a:buNone/>
              <a:defRPr sz="2400">
                <a:solidFill>
                  <a:schemeClr val="lt1"/>
                </a:solidFill>
              </a:defRPr>
            </a:lvl1pPr>
            <a:lvl2pPr marL="914400" lvl="1" indent="-228600" algn="l">
              <a:lnSpc>
                <a:spcPct val="90000"/>
              </a:lnSpc>
              <a:spcBef>
                <a:spcPts val="500"/>
              </a:spcBef>
              <a:spcAft>
                <a:spcPts val="0"/>
              </a:spcAft>
              <a:buSzPts val="2000"/>
              <a:buNone/>
              <a:defRPr sz="2000">
                <a:solidFill>
                  <a:srgbClr val="888FA3"/>
                </a:solidFill>
              </a:defRPr>
            </a:lvl2pPr>
            <a:lvl3pPr marL="1371600" lvl="2" indent="-228600" algn="l">
              <a:lnSpc>
                <a:spcPct val="90000"/>
              </a:lnSpc>
              <a:spcBef>
                <a:spcPts val="500"/>
              </a:spcBef>
              <a:spcAft>
                <a:spcPts val="0"/>
              </a:spcAft>
              <a:buSzPts val="1170"/>
              <a:buNone/>
              <a:defRPr sz="1800">
                <a:solidFill>
                  <a:srgbClr val="888FA3"/>
                </a:solidFill>
              </a:defRPr>
            </a:lvl3pPr>
            <a:lvl4pPr marL="1828800" lvl="3" indent="-228600" algn="l">
              <a:lnSpc>
                <a:spcPct val="90000"/>
              </a:lnSpc>
              <a:spcBef>
                <a:spcPts val="500"/>
              </a:spcBef>
              <a:spcAft>
                <a:spcPts val="0"/>
              </a:spcAft>
              <a:buSzPts val="1600"/>
              <a:buNone/>
              <a:defRPr sz="1600">
                <a:solidFill>
                  <a:srgbClr val="888FA3"/>
                </a:solidFill>
              </a:defRPr>
            </a:lvl4pPr>
            <a:lvl5pPr marL="2286000" lvl="4" indent="-228600" algn="l">
              <a:lnSpc>
                <a:spcPct val="90000"/>
              </a:lnSpc>
              <a:spcBef>
                <a:spcPts val="500"/>
              </a:spcBef>
              <a:spcAft>
                <a:spcPts val="0"/>
              </a:spcAft>
              <a:buSzPts val="1600"/>
              <a:buNone/>
              <a:defRPr sz="1600">
                <a:solidFill>
                  <a:srgbClr val="888FA3"/>
                </a:solidFill>
              </a:defRPr>
            </a:lvl5pPr>
            <a:lvl6pPr marL="2743200" lvl="5" indent="-228600" algn="l">
              <a:lnSpc>
                <a:spcPct val="90000"/>
              </a:lnSpc>
              <a:spcBef>
                <a:spcPts val="500"/>
              </a:spcBef>
              <a:spcAft>
                <a:spcPts val="0"/>
              </a:spcAft>
              <a:buClr>
                <a:srgbClr val="888FA3"/>
              </a:buClr>
              <a:buSzPts val="1600"/>
              <a:buNone/>
              <a:defRPr sz="1600">
                <a:solidFill>
                  <a:srgbClr val="888FA3"/>
                </a:solidFill>
              </a:defRPr>
            </a:lvl6pPr>
            <a:lvl7pPr marL="3200400" lvl="6" indent="-228600" algn="l">
              <a:lnSpc>
                <a:spcPct val="90000"/>
              </a:lnSpc>
              <a:spcBef>
                <a:spcPts val="500"/>
              </a:spcBef>
              <a:spcAft>
                <a:spcPts val="0"/>
              </a:spcAft>
              <a:buClr>
                <a:srgbClr val="888FA3"/>
              </a:buClr>
              <a:buSzPts val="1600"/>
              <a:buNone/>
              <a:defRPr sz="1600">
                <a:solidFill>
                  <a:srgbClr val="888FA3"/>
                </a:solidFill>
              </a:defRPr>
            </a:lvl7pPr>
            <a:lvl8pPr marL="3657600" lvl="7" indent="-228600" algn="l">
              <a:lnSpc>
                <a:spcPct val="90000"/>
              </a:lnSpc>
              <a:spcBef>
                <a:spcPts val="500"/>
              </a:spcBef>
              <a:spcAft>
                <a:spcPts val="0"/>
              </a:spcAft>
              <a:buClr>
                <a:srgbClr val="888FA3"/>
              </a:buClr>
              <a:buSzPts val="1600"/>
              <a:buNone/>
              <a:defRPr sz="1600">
                <a:solidFill>
                  <a:srgbClr val="888FA3"/>
                </a:solidFill>
              </a:defRPr>
            </a:lvl8pPr>
            <a:lvl9pPr marL="4114800" lvl="8" indent="-228600" algn="l">
              <a:lnSpc>
                <a:spcPct val="90000"/>
              </a:lnSpc>
              <a:spcBef>
                <a:spcPts val="500"/>
              </a:spcBef>
              <a:spcAft>
                <a:spcPts val="0"/>
              </a:spcAft>
              <a:buClr>
                <a:srgbClr val="888FA3"/>
              </a:buClr>
              <a:buSzPts val="1600"/>
              <a:buNone/>
              <a:defRPr sz="1600">
                <a:solidFill>
                  <a:srgbClr val="888FA3"/>
                </a:solidFill>
              </a:defRPr>
            </a:lvl9pPr>
          </a:lstStyle>
          <a:p>
            <a:endParaRPr/>
          </a:p>
        </p:txBody>
      </p:sp>
      <p:sp>
        <p:nvSpPr>
          <p:cNvPr id="85" name="Google Shape;85;p5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6" name="Google Shape;86;p5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7" name="Google Shape;87;p5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4174824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_HEADER">
    <p:spTree>
      <p:nvGrpSpPr>
        <p:cNvPr id="1" name="Shape 29"/>
        <p:cNvGrpSpPr/>
        <p:nvPr/>
      </p:nvGrpSpPr>
      <p:grpSpPr>
        <a:xfrm>
          <a:off x="0" y="0"/>
          <a:ext cx="0" cy="0"/>
          <a:chOff x="0" y="0"/>
          <a:chExt cx="0" cy="0"/>
        </a:xfrm>
      </p:grpSpPr>
      <p:sp>
        <p:nvSpPr>
          <p:cNvPr id="30" name="Google Shape;30;p47"/>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Georgia"/>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47"/>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2400"/>
              <a:buNone/>
              <a:defRPr sz="2400">
                <a:solidFill>
                  <a:schemeClr val="accent3"/>
                </a:solidFill>
              </a:defRPr>
            </a:lvl1pPr>
            <a:lvl2pPr marL="914400" lvl="1" indent="-228600" algn="l">
              <a:lnSpc>
                <a:spcPct val="90000"/>
              </a:lnSpc>
              <a:spcBef>
                <a:spcPts val="500"/>
              </a:spcBef>
              <a:spcAft>
                <a:spcPts val="0"/>
              </a:spcAft>
              <a:buSzPts val="2000"/>
              <a:buNone/>
              <a:defRPr sz="2000">
                <a:solidFill>
                  <a:srgbClr val="888FA3"/>
                </a:solidFill>
              </a:defRPr>
            </a:lvl2pPr>
            <a:lvl3pPr marL="1371600" lvl="2" indent="-228600" algn="l">
              <a:lnSpc>
                <a:spcPct val="90000"/>
              </a:lnSpc>
              <a:spcBef>
                <a:spcPts val="500"/>
              </a:spcBef>
              <a:spcAft>
                <a:spcPts val="0"/>
              </a:spcAft>
              <a:buSzPts val="1170"/>
              <a:buNone/>
              <a:defRPr sz="1800">
                <a:solidFill>
                  <a:srgbClr val="888FA3"/>
                </a:solidFill>
              </a:defRPr>
            </a:lvl3pPr>
            <a:lvl4pPr marL="1828800" lvl="3" indent="-228600" algn="l">
              <a:lnSpc>
                <a:spcPct val="90000"/>
              </a:lnSpc>
              <a:spcBef>
                <a:spcPts val="500"/>
              </a:spcBef>
              <a:spcAft>
                <a:spcPts val="0"/>
              </a:spcAft>
              <a:buSzPts val="1600"/>
              <a:buNone/>
              <a:defRPr sz="1600">
                <a:solidFill>
                  <a:srgbClr val="888FA3"/>
                </a:solidFill>
              </a:defRPr>
            </a:lvl4pPr>
            <a:lvl5pPr marL="2286000" lvl="4" indent="-228600" algn="l">
              <a:lnSpc>
                <a:spcPct val="90000"/>
              </a:lnSpc>
              <a:spcBef>
                <a:spcPts val="500"/>
              </a:spcBef>
              <a:spcAft>
                <a:spcPts val="0"/>
              </a:spcAft>
              <a:buSzPts val="1600"/>
              <a:buNone/>
              <a:defRPr sz="1600">
                <a:solidFill>
                  <a:srgbClr val="888FA3"/>
                </a:solidFill>
              </a:defRPr>
            </a:lvl5pPr>
            <a:lvl6pPr marL="2743200" lvl="5" indent="-228600" algn="l">
              <a:lnSpc>
                <a:spcPct val="90000"/>
              </a:lnSpc>
              <a:spcBef>
                <a:spcPts val="500"/>
              </a:spcBef>
              <a:spcAft>
                <a:spcPts val="0"/>
              </a:spcAft>
              <a:buClr>
                <a:srgbClr val="888FA3"/>
              </a:buClr>
              <a:buSzPts val="1600"/>
              <a:buNone/>
              <a:defRPr sz="1600">
                <a:solidFill>
                  <a:srgbClr val="888FA3"/>
                </a:solidFill>
              </a:defRPr>
            </a:lvl6pPr>
            <a:lvl7pPr marL="3200400" lvl="6" indent="-228600" algn="l">
              <a:lnSpc>
                <a:spcPct val="90000"/>
              </a:lnSpc>
              <a:spcBef>
                <a:spcPts val="500"/>
              </a:spcBef>
              <a:spcAft>
                <a:spcPts val="0"/>
              </a:spcAft>
              <a:buClr>
                <a:srgbClr val="888FA3"/>
              </a:buClr>
              <a:buSzPts val="1600"/>
              <a:buNone/>
              <a:defRPr sz="1600">
                <a:solidFill>
                  <a:srgbClr val="888FA3"/>
                </a:solidFill>
              </a:defRPr>
            </a:lvl7pPr>
            <a:lvl8pPr marL="3657600" lvl="7" indent="-228600" algn="l">
              <a:lnSpc>
                <a:spcPct val="90000"/>
              </a:lnSpc>
              <a:spcBef>
                <a:spcPts val="500"/>
              </a:spcBef>
              <a:spcAft>
                <a:spcPts val="0"/>
              </a:spcAft>
              <a:buClr>
                <a:srgbClr val="888FA3"/>
              </a:buClr>
              <a:buSzPts val="1600"/>
              <a:buNone/>
              <a:defRPr sz="1600">
                <a:solidFill>
                  <a:srgbClr val="888FA3"/>
                </a:solidFill>
              </a:defRPr>
            </a:lvl8pPr>
            <a:lvl9pPr marL="4114800" lvl="8" indent="-228600" algn="l">
              <a:lnSpc>
                <a:spcPct val="90000"/>
              </a:lnSpc>
              <a:spcBef>
                <a:spcPts val="500"/>
              </a:spcBef>
              <a:spcAft>
                <a:spcPts val="0"/>
              </a:spcAft>
              <a:buClr>
                <a:srgbClr val="888FA3"/>
              </a:buClr>
              <a:buSzPts val="1600"/>
              <a:buNone/>
              <a:defRPr sz="1600">
                <a:solidFill>
                  <a:srgbClr val="888FA3"/>
                </a:solidFill>
              </a:defRPr>
            </a:lvl9pPr>
          </a:lstStyle>
          <a:p>
            <a:endParaRPr/>
          </a:p>
        </p:txBody>
      </p:sp>
      <p:sp>
        <p:nvSpPr>
          <p:cNvPr id="32" name="Google Shape;32;p4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4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4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Two Content">
  <p:cSld name="Two Content">
    <p:spTree>
      <p:nvGrpSpPr>
        <p:cNvPr id="1" name="Shape 35"/>
        <p:cNvGrpSpPr/>
        <p:nvPr/>
      </p:nvGrpSpPr>
      <p:grpSpPr>
        <a:xfrm>
          <a:off x="0" y="0"/>
          <a:ext cx="0" cy="0"/>
          <a:chOff x="0" y="0"/>
          <a:chExt cx="0" cy="0"/>
        </a:xfrm>
      </p:grpSpPr>
      <p:sp>
        <p:nvSpPr>
          <p:cNvPr id="36" name="Google Shape;36;p48"/>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48"/>
          <p:cNvSpPr txBox="1">
            <a:spLocks noGrp="1"/>
          </p:cNvSpPr>
          <p:nvPr>
            <p:ph type="body" idx="1"/>
          </p:nvPr>
        </p:nvSpPr>
        <p:spPr>
          <a:xfrm>
            <a:off x="838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48"/>
          <p:cNvSpPr txBox="1">
            <a:spLocks noGrp="1"/>
          </p:cNvSpPr>
          <p:nvPr>
            <p:ph type="body" idx="2"/>
          </p:nvPr>
        </p:nvSpPr>
        <p:spPr>
          <a:xfrm>
            <a:off x="6172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9" name="Google Shape;39;p4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4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4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Picture with Caption" type="picTx">
  <p:cSld name="PICTURE_WITH_CAPTION_TEXT">
    <p:spTree>
      <p:nvGrpSpPr>
        <p:cNvPr id="1" name="Shape 42"/>
        <p:cNvGrpSpPr/>
        <p:nvPr/>
      </p:nvGrpSpPr>
      <p:grpSpPr>
        <a:xfrm>
          <a:off x="0" y="0"/>
          <a:ext cx="0" cy="0"/>
          <a:chOff x="0" y="0"/>
          <a:chExt cx="0" cy="0"/>
        </a:xfrm>
      </p:grpSpPr>
      <p:sp>
        <p:nvSpPr>
          <p:cNvPr id="43" name="Google Shape;43;p4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49"/>
          <p:cNvSpPr>
            <a:spLocks noGrp="1"/>
          </p:cNvSpPr>
          <p:nvPr>
            <p:ph type="pic" idx="2"/>
          </p:nvPr>
        </p:nvSpPr>
        <p:spPr>
          <a:xfrm>
            <a:off x="5183188" y="987425"/>
            <a:ext cx="6172200" cy="4873625"/>
          </a:xfrm>
          <a:prstGeom prst="rect">
            <a:avLst/>
          </a:prstGeom>
          <a:noFill/>
          <a:ln>
            <a:noFill/>
          </a:ln>
        </p:spPr>
      </p:sp>
      <p:sp>
        <p:nvSpPr>
          <p:cNvPr id="45" name="Google Shape;45;p49"/>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6" name="Google Shape;46;p4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4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4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Content with Caption" type="objTx">
  <p:cSld name="OBJECT_WITH_CAPTION_TEXT">
    <p:spTree>
      <p:nvGrpSpPr>
        <p:cNvPr id="1" name="Shape 49"/>
        <p:cNvGrpSpPr/>
        <p:nvPr/>
      </p:nvGrpSpPr>
      <p:grpSpPr>
        <a:xfrm>
          <a:off x="0" y="0"/>
          <a:ext cx="0" cy="0"/>
          <a:chOff x="0" y="0"/>
          <a:chExt cx="0" cy="0"/>
        </a:xfrm>
      </p:grpSpPr>
      <p:sp>
        <p:nvSpPr>
          <p:cNvPr id="50" name="Google Shape;50;p5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5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SzPts val="3200"/>
              <a:buChar char="•"/>
              <a:defRPr sz="3200"/>
            </a:lvl1pPr>
            <a:lvl2pPr marL="914400" lvl="1" indent="-406400" algn="l">
              <a:lnSpc>
                <a:spcPct val="90000"/>
              </a:lnSpc>
              <a:spcBef>
                <a:spcPts val="500"/>
              </a:spcBef>
              <a:spcAft>
                <a:spcPts val="0"/>
              </a:spcAft>
              <a:buSzPts val="2800"/>
              <a:buChar char="-"/>
              <a:defRPr sz="2800"/>
            </a:lvl2pPr>
            <a:lvl3pPr marL="1371600" lvl="2" indent="-327660" algn="l">
              <a:lnSpc>
                <a:spcPct val="90000"/>
              </a:lnSpc>
              <a:spcBef>
                <a:spcPts val="500"/>
              </a:spcBef>
              <a:spcAft>
                <a:spcPts val="0"/>
              </a:spcAft>
              <a:buSzPts val="1560"/>
              <a:buChar char="o"/>
              <a:defRPr sz="2400"/>
            </a:lvl3pPr>
            <a:lvl4pPr marL="1828800" lvl="3" indent="-355600" algn="l">
              <a:lnSpc>
                <a:spcPct val="90000"/>
              </a:lnSpc>
              <a:spcBef>
                <a:spcPts val="500"/>
              </a:spcBef>
              <a:spcAft>
                <a:spcPts val="0"/>
              </a:spcAft>
              <a:buSzPts val="2000"/>
              <a:buChar char="•"/>
              <a:defRPr sz="2000"/>
            </a:lvl4pPr>
            <a:lvl5pPr marL="2286000" lvl="4" indent="-355600" algn="l">
              <a:lnSpc>
                <a:spcPct val="90000"/>
              </a:lnSpc>
              <a:spcBef>
                <a:spcPts val="500"/>
              </a:spcBef>
              <a:spcAft>
                <a:spcPts val="0"/>
              </a:spcAft>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2" name="Google Shape;52;p5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3" name="Google Shape;53;p5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5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5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2_Title Slide">
  <p:cSld name="2_Title Slide">
    <p:spTree>
      <p:nvGrpSpPr>
        <p:cNvPr id="1" name="Shape 56"/>
        <p:cNvGrpSpPr/>
        <p:nvPr/>
      </p:nvGrpSpPr>
      <p:grpSpPr>
        <a:xfrm>
          <a:off x="0" y="0"/>
          <a:ext cx="0" cy="0"/>
          <a:chOff x="0" y="0"/>
          <a:chExt cx="0" cy="0"/>
        </a:xfrm>
      </p:grpSpPr>
      <p:sp>
        <p:nvSpPr>
          <p:cNvPr id="57" name="Google Shape;57;p51"/>
          <p:cNvSpPr txBox="1">
            <a:spLocks noGrp="1"/>
          </p:cNvSpPr>
          <p:nvPr>
            <p:ph type="ctrTitle"/>
          </p:nvPr>
        </p:nvSpPr>
        <p:spPr>
          <a:xfrm>
            <a:off x="838201" y="1130909"/>
            <a:ext cx="105156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51"/>
          <p:cNvSpPr txBox="1">
            <a:spLocks noGrp="1"/>
          </p:cNvSpPr>
          <p:nvPr>
            <p:ph type="subTitle" idx="1"/>
          </p:nvPr>
        </p:nvSpPr>
        <p:spPr>
          <a:xfrm>
            <a:off x="838200" y="3636221"/>
            <a:ext cx="105156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SzPts val="2400"/>
              <a:buNone/>
              <a:defRPr sz="2400"/>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59" name="Google Shape;59;p5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5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5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1_Title Slide">
  <p:cSld name="1_Title Slide">
    <p:spTree>
      <p:nvGrpSpPr>
        <p:cNvPr id="1" name="Shape 62"/>
        <p:cNvGrpSpPr/>
        <p:nvPr/>
      </p:nvGrpSpPr>
      <p:grpSpPr>
        <a:xfrm>
          <a:off x="0" y="0"/>
          <a:ext cx="0" cy="0"/>
          <a:chOff x="0" y="0"/>
          <a:chExt cx="0" cy="0"/>
        </a:xfrm>
      </p:grpSpPr>
      <p:sp>
        <p:nvSpPr>
          <p:cNvPr id="63" name="Google Shape;63;p52"/>
          <p:cNvSpPr txBox="1">
            <a:spLocks noGrp="1"/>
          </p:cNvSpPr>
          <p:nvPr>
            <p:ph type="ctrTitle"/>
          </p:nvPr>
        </p:nvSpPr>
        <p:spPr>
          <a:xfrm>
            <a:off x="838200" y="1130909"/>
            <a:ext cx="5254951" cy="2387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52"/>
          <p:cNvSpPr txBox="1">
            <a:spLocks noGrp="1"/>
          </p:cNvSpPr>
          <p:nvPr>
            <p:ph type="subTitle" idx="1"/>
          </p:nvPr>
        </p:nvSpPr>
        <p:spPr>
          <a:xfrm>
            <a:off x="838200" y="3636221"/>
            <a:ext cx="5254951" cy="1655762"/>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SzPts val="2400"/>
              <a:buNone/>
              <a:defRPr sz="2400">
                <a:solidFill>
                  <a:schemeClr val="lt1"/>
                </a:solidFill>
              </a:defRPr>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65" name="Google Shape;65;p5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5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5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
        <p:nvSpPr>
          <p:cNvPr id="68" name="Google Shape;68;p52" descr="VDOE Logo"/>
          <p:cNvSpPr/>
          <p:nvPr/>
        </p:nvSpPr>
        <p:spPr>
          <a:xfrm>
            <a:off x="2020701" y="919537"/>
            <a:ext cx="10893915" cy="5938463"/>
          </a:xfrm>
          <a:prstGeom prst="rect">
            <a:avLst/>
          </a:prstGeom>
          <a:blipFill rotWithShape="1">
            <a:blip r:embed="rId2">
              <a:alphaModFix amt="6000"/>
            </a:blip>
            <a:stretch>
              <a:fillRect/>
            </a:stretch>
          </a:blip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Georgia"/>
              <a:ea typeface="Georgia"/>
              <a:cs typeface="Georgia"/>
              <a:sym typeface="Georgia"/>
            </a:endParaRPr>
          </a:p>
        </p:txBody>
      </p:sp>
      <p:sp>
        <p:nvSpPr>
          <p:cNvPr id="69" name="Google Shape;69;p52"/>
          <p:cNvSpPr txBox="1"/>
          <p:nvPr/>
        </p:nvSpPr>
        <p:spPr>
          <a:xfrm>
            <a:off x="2178121" y="5751826"/>
            <a:ext cx="9513869" cy="69249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3900"/>
              <a:buFont typeface="Arial"/>
              <a:buNone/>
            </a:pPr>
            <a:r>
              <a:rPr lang="en-US" sz="3900" b="1" i="0" u="none" strike="noStrike" cap="none">
                <a:solidFill>
                  <a:schemeClr val="lt1"/>
                </a:solidFill>
                <a:latin typeface="Trebuchet MS"/>
                <a:ea typeface="Trebuchet MS"/>
                <a:cs typeface="Trebuchet MS"/>
                <a:sym typeface="Trebuchet MS"/>
              </a:rPr>
              <a:t>VIRGINIA DEPARTMENT OF EDUCATION</a:t>
            </a: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3_Title Slide">
  <p:cSld name="3_Title Slide">
    <p:spTree>
      <p:nvGrpSpPr>
        <p:cNvPr id="1" name="Shape 70"/>
        <p:cNvGrpSpPr/>
        <p:nvPr/>
      </p:nvGrpSpPr>
      <p:grpSpPr>
        <a:xfrm>
          <a:off x="0" y="0"/>
          <a:ext cx="0" cy="0"/>
          <a:chOff x="0" y="0"/>
          <a:chExt cx="0" cy="0"/>
        </a:xfrm>
      </p:grpSpPr>
      <p:sp>
        <p:nvSpPr>
          <p:cNvPr id="71" name="Google Shape;71;p53"/>
          <p:cNvSpPr txBox="1">
            <a:spLocks noGrp="1"/>
          </p:cNvSpPr>
          <p:nvPr>
            <p:ph type="ctrTitle"/>
          </p:nvPr>
        </p:nvSpPr>
        <p:spPr>
          <a:xfrm>
            <a:off x="838200" y="1130909"/>
            <a:ext cx="105156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53"/>
          <p:cNvSpPr txBox="1">
            <a:spLocks noGrp="1"/>
          </p:cNvSpPr>
          <p:nvPr>
            <p:ph type="subTitle" idx="1"/>
          </p:nvPr>
        </p:nvSpPr>
        <p:spPr>
          <a:xfrm>
            <a:off x="838200" y="3636221"/>
            <a:ext cx="105156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SzPts val="2400"/>
              <a:buNone/>
              <a:defRPr sz="2400">
                <a:solidFill>
                  <a:schemeClr val="lt1"/>
                </a:solidFill>
              </a:defRPr>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73" name="Google Shape;73;p5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5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5" name="Google Shape;75;p5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9"/>
        <p:cNvGrpSpPr/>
        <p:nvPr/>
      </p:nvGrpSpPr>
      <p:grpSpPr>
        <a:xfrm>
          <a:off x="0" y="0"/>
          <a:ext cx="0" cy="0"/>
          <a:chOff x="0" y="0"/>
          <a:chExt cx="0" cy="0"/>
        </a:xfrm>
      </p:grpSpPr>
      <p:sp>
        <p:nvSpPr>
          <p:cNvPr id="10" name="Google Shape;10;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Georgia"/>
              <a:buNone/>
              <a:defRPr sz="4400" b="0" i="0" u="none" strike="noStrike" cap="none">
                <a:solidFill>
                  <a:schemeClr val="dk1"/>
                </a:solidFill>
                <a:latin typeface="Georgia"/>
                <a:ea typeface="Georgia"/>
                <a:cs typeface="Georgia"/>
                <a:sym typeface="Georg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4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accent1"/>
              </a:buClr>
              <a:buSzPts val="2800"/>
              <a:buFont typeface="Arial"/>
              <a:buChar char="•"/>
              <a:defRPr sz="2800" b="0" i="0" u="none" strike="noStrike" cap="none">
                <a:solidFill>
                  <a:srgbClr val="555555"/>
                </a:solidFill>
                <a:latin typeface="Georgia"/>
                <a:ea typeface="Georgia"/>
                <a:cs typeface="Georgia"/>
                <a:sym typeface="Georgia"/>
              </a:defRPr>
            </a:lvl1pPr>
            <a:lvl2pPr marL="914400" marR="0" lvl="1" indent="-381000" algn="l" rtl="0">
              <a:lnSpc>
                <a:spcPct val="90000"/>
              </a:lnSpc>
              <a:spcBef>
                <a:spcPts val="500"/>
              </a:spcBef>
              <a:spcAft>
                <a:spcPts val="0"/>
              </a:spcAft>
              <a:buClr>
                <a:schemeClr val="accent1"/>
              </a:buClr>
              <a:buSzPts val="2400"/>
              <a:buFont typeface="Calibri"/>
              <a:buChar char="-"/>
              <a:defRPr sz="2400" b="0" i="0" u="none" strike="noStrike" cap="none">
                <a:solidFill>
                  <a:srgbClr val="555555"/>
                </a:solidFill>
                <a:latin typeface="Georgia"/>
                <a:ea typeface="Georgia"/>
                <a:cs typeface="Georgia"/>
                <a:sym typeface="Georgia"/>
              </a:defRPr>
            </a:lvl2pPr>
            <a:lvl3pPr marL="1371600" marR="0" lvl="2" indent="-311150" algn="l" rtl="0">
              <a:lnSpc>
                <a:spcPct val="90000"/>
              </a:lnSpc>
              <a:spcBef>
                <a:spcPts val="500"/>
              </a:spcBef>
              <a:spcAft>
                <a:spcPts val="0"/>
              </a:spcAft>
              <a:buClr>
                <a:schemeClr val="accent1"/>
              </a:buClr>
              <a:buSzPts val="1300"/>
              <a:buFont typeface="Courier New"/>
              <a:buChar char="o"/>
              <a:defRPr sz="2000" b="0" i="0" u="none" strike="noStrike" cap="none">
                <a:solidFill>
                  <a:srgbClr val="555555"/>
                </a:solidFill>
                <a:latin typeface="Georgia"/>
                <a:ea typeface="Georgia"/>
                <a:cs typeface="Georgia"/>
                <a:sym typeface="Georgia"/>
              </a:defRPr>
            </a:lvl3pPr>
            <a:lvl4pPr marL="1828800" marR="0" lvl="3" indent="-342900" algn="l" rtl="0">
              <a:lnSpc>
                <a:spcPct val="90000"/>
              </a:lnSpc>
              <a:spcBef>
                <a:spcPts val="500"/>
              </a:spcBef>
              <a:spcAft>
                <a:spcPts val="0"/>
              </a:spcAft>
              <a:buClr>
                <a:schemeClr val="accent1"/>
              </a:buClr>
              <a:buSzPts val="1800"/>
              <a:buFont typeface="Arial"/>
              <a:buChar char="•"/>
              <a:defRPr sz="1800" b="0" i="0" u="none" strike="noStrike" cap="none">
                <a:solidFill>
                  <a:srgbClr val="555555"/>
                </a:solidFill>
                <a:latin typeface="Georgia"/>
                <a:ea typeface="Georgia"/>
                <a:cs typeface="Georgia"/>
                <a:sym typeface="Georgia"/>
              </a:defRPr>
            </a:lvl4pPr>
            <a:lvl5pPr marL="2286000" marR="0" lvl="4" indent="-342900" algn="l" rtl="0">
              <a:lnSpc>
                <a:spcPct val="90000"/>
              </a:lnSpc>
              <a:spcBef>
                <a:spcPts val="500"/>
              </a:spcBef>
              <a:spcAft>
                <a:spcPts val="0"/>
              </a:spcAft>
              <a:buClr>
                <a:schemeClr val="accent1"/>
              </a:buClr>
              <a:buSzPts val="1800"/>
              <a:buFont typeface="Calibri"/>
              <a:buChar char="-"/>
              <a:defRPr sz="1800" b="0" i="0" u="none" strike="noStrike" cap="none">
                <a:solidFill>
                  <a:srgbClr val="555555"/>
                </a:solidFill>
                <a:latin typeface="Georgia"/>
                <a:ea typeface="Georgia"/>
                <a:cs typeface="Georgia"/>
                <a:sym typeface="Georgia"/>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Georgia"/>
                <a:ea typeface="Georgia"/>
                <a:cs typeface="Georgia"/>
                <a:sym typeface="Georgia"/>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Georgia"/>
                <a:ea typeface="Georgia"/>
                <a:cs typeface="Georgia"/>
                <a:sym typeface="Georgia"/>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Georgia"/>
                <a:ea typeface="Georgia"/>
                <a:cs typeface="Georgia"/>
                <a:sym typeface="Georgia"/>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Georgia"/>
                <a:ea typeface="Georgia"/>
                <a:cs typeface="Georgia"/>
                <a:sym typeface="Georgia"/>
              </a:defRPr>
            </a:lvl9pPr>
          </a:lstStyle>
          <a:p>
            <a:endParaRPr/>
          </a:p>
        </p:txBody>
      </p:sp>
      <p:sp>
        <p:nvSpPr>
          <p:cNvPr id="12" name="Google Shape;12;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FA3"/>
                </a:solidFill>
                <a:latin typeface="Georgia"/>
                <a:ea typeface="Georgia"/>
                <a:cs typeface="Georgia"/>
                <a:sym typeface="Georg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9pPr>
          </a:lstStyle>
          <a:p>
            <a:endParaRPr/>
          </a:p>
        </p:txBody>
      </p:sp>
      <p:sp>
        <p:nvSpPr>
          <p:cNvPr id="13" name="Google Shape;13;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FA3"/>
                </a:solidFill>
                <a:latin typeface="Georgia"/>
                <a:ea typeface="Georgia"/>
                <a:cs typeface="Georgia"/>
                <a:sym typeface="Georg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9pPr>
          </a:lstStyle>
          <a:p>
            <a:endParaRPr/>
          </a:p>
        </p:txBody>
      </p:sp>
      <p:sp>
        <p:nvSpPr>
          <p:cNvPr id="14" name="Google Shape;14;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60" r:id="rId11"/>
    <p:sldLayoutId id="2147483661" r:id="rId12"/>
    <p:sldLayoutId id="2147483662" r:id="rId13"/>
    <p:sldLayoutId id="2147483663" r:id="rId14"/>
    <p:sldLayoutId id="2147483664" r:id="rId15"/>
    <p:sldLayoutId id="2147483665" r:id="rId16"/>
    <p:sldLayoutId id="2147483677" r:id="rId17"/>
    <p:sldLayoutId id="2147483678" r:id="rId18"/>
    <p:sldLayoutId id="2147483666" r:id="rId19"/>
    <p:sldLayoutId id="2147483667" r:id="rId20"/>
    <p:sldLayoutId id="2147483668" r:id="rId2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3" Type="http://schemas.openxmlformats.org/officeDocument/2006/relationships/hyperlink" Target="https://law.lis.virginia.gov/vacode/title22.1/chapter14.1/section22.1-289.059/" TargetMode="External"/><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3" Type="http://schemas.openxmlformats.org/officeDocument/2006/relationships/hyperlink" Target="http://register.dls.virginia.gov/process.shtml" TargetMode="External"/><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hyperlink" Target="https://www.childcare.virginia.gov/families/file-a-complaint"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childcare.virginia.gov/"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www.childcare.virginia.gov/reports-resources/administrative-program-manuals-reports-and-data/deaths-injuries-and-abuse-in-child-care-settings"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law.lis.virginia.gov/vacode/title22.1/chapter14.1/section22.1-289.018/"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hyperlink" Target="https://law.lis.virginia.gov/vacode/title22.1/chapter14.1/section22.1-289.059/"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law.lis.virginia.gov/vacode/title22.1/chapter14.1/section22.1-289.059/"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law.lis.virginia.gov/vacode/title63.2/chapter15/section63.2-1509/" TargetMode="External"/><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hyperlink" Target="https://law.lis.virginia.gov/vacode/title54.1/chapter34/section54.1-3408/"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hyperlink" Target="https://law.lis.virginia.gov/vacode/title54.1/chapter34/section54.1-3408/" TargetMode="External"/><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hyperlink" Target="https://law.lis.virginia.gov/vacode/title22.1/chapter14.1/section22.1-289.057/" TargetMode="External"/><Relationship Id="rId2" Type="http://schemas.openxmlformats.org/officeDocument/2006/relationships/notesSlide" Target="../notesSlides/notesSlide53.xml"/><Relationship Id="rId1" Type="http://schemas.openxmlformats.org/officeDocument/2006/relationships/slideLayout" Target="../slideLayouts/slideLayout2.xml"/><Relationship Id="rId4" Type="http://schemas.openxmlformats.org/officeDocument/2006/relationships/hyperlink" Target="https://law.lis.virginia.gov/vacode/title32.1/chapter6/section32.1-167/" TargetMode="Externa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3" Type="http://schemas.openxmlformats.org/officeDocument/2006/relationships/hyperlink" Target="https://law.lis.virginia.gov/vacode/title63.2/chapter15/section63.2-1509/" TargetMode="External"/><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p1"/>
          <p:cNvSpPr txBox="1">
            <a:spLocks noGrp="1"/>
          </p:cNvSpPr>
          <p:nvPr>
            <p:ph type="ctrTitle"/>
          </p:nvPr>
        </p:nvSpPr>
        <p:spPr>
          <a:xfrm>
            <a:off x="272650" y="495398"/>
            <a:ext cx="7990500" cy="2387700"/>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rgbClr val="C12436"/>
              </a:buClr>
              <a:buSzPts val="4500"/>
              <a:buFont typeface="Trebuchet MS"/>
              <a:buNone/>
            </a:pPr>
            <a:r>
              <a:rPr lang="en-US" sz="4200" b="1" cap="none"/>
              <a:t>Virginia’s Early Childhood Advisory Committee (ECAC)</a:t>
            </a:r>
            <a:endParaRPr sz="4200"/>
          </a:p>
        </p:txBody>
      </p:sp>
      <p:sp>
        <p:nvSpPr>
          <p:cNvPr id="243" name="Google Shape;243;p1"/>
          <p:cNvSpPr txBox="1">
            <a:spLocks noGrp="1"/>
          </p:cNvSpPr>
          <p:nvPr>
            <p:ph type="subTitle" idx="1"/>
          </p:nvPr>
        </p:nvSpPr>
        <p:spPr>
          <a:xfrm>
            <a:off x="841050" y="2883098"/>
            <a:ext cx="5255100" cy="1655700"/>
          </a:xfrm>
          <a:prstGeom prst="rect">
            <a:avLst/>
          </a:prstGeom>
          <a:noFill/>
          <a:ln>
            <a:noFill/>
          </a:ln>
        </p:spPr>
        <p:txBody>
          <a:bodyPr spcFirstLastPara="1" wrap="square" lIns="91425" tIns="45700" rIns="91425" bIns="45700" anchor="t" anchorCtr="0">
            <a:normAutofit/>
          </a:bodyPr>
          <a:lstStyle/>
          <a:p>
            <a:pPr indent="-361950" algn="ctr">
              <a:spcBef>
                <a:spcPts val="800"/>
              </a:spcBef>
              <a:buClr>
                <a:srgbClr val="0F150D"/>
              </a:buClr>
              <a:buSzPts val="1800"/>
            </a:pPr>
            <a:r>
              <a:rPr lang="en-US" dirty="0"/>
              <a:t>May 29, 2024</a:t>
            </a:r>
          </a:p>
        </p:txBody>
      </p:sp>
      <p:sp>
        <p:nvSpPr>
          <p:cNvPr id="244" name="Google Shape;24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1</a:t>
            </a:fld>
            <a:endParaRPr/>
          </a:p>
        </p:txBody>
      </p:sp>
    </p:spTree>
    <p:extLst>
      <p:ext uri="{BB962C8B-B14F-4D97-AF65-F5344CB8AC3E}">
        <p14:creationId xmlns:p14="http://schemas.microsoft.com/office/powerpoint/2010/main" val="1544030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4FAF814-E116-932E-AE8D-E69205AD14F4}"/>
              </a:ext>
            </a:extLst>
          </p:cNvPr>
          <p:cNvSpPr>
            <a:spLocks noGrp="1"/>
          </p:cNvSpPr>
          <p:nvPr>
            <p:ph type="title"/>
          </p:nvPr>
        </p:nvSpPr>
        <p:spPr/>
        <p:txBody>
          <a:bodyPr>
            <a:normAutofit/>
          </a:bodyPr>
          <a:lstStyle/>
          <a:p>
            <a:r>
              <a:rPr lang="en-US" sz="3600" i="1">
                <a:solidFill>
                  <a:schemeClr val="tx1"/>
                </a:solidFill>
              </a:rPr>
              <a:t>Section 1: Program Administration </a:t>
            </a:r>
          </a:p>
        </p:txBody>
      </p:sp>
      <p:sp>
        <p:nvSpPr>
          <p:cNvPr id="3" name="Slide Number Placeholder 2">
            <a:extLst>
              <a:ext uri="{FF2B5EF4-FFF2-40B4-BE49-F238E27FC236}">
                <a16:creationId xmlns:a16="http://schemas.microsoft.com/office/drawing/2014/main" id="{A09A53DE-CE7D-69F4-3F46-FB95F4C7633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10</a:t>
            </a:fld>
            <a:endParaRPr lang="en-US"/>
          </a:p>
        </p:txBody>
      </p:sp>
    </p:spTree>
    <p:extLst>
      <p:ext uri="{BB962C8B-B14F-4D97-AF65-F5344CB8AC3E}">
        <p14:creationId xmlns:p14="http://schemas.microsoft.com/office/powerpoint/2010/main" val="79239462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VI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14300" indent="0">
              <a:lnSpc>
                <a:spcPct val="100000"/>
              </a:lnSpc>
              <a:spcBef>
                <a:spcPts val="0"/>
              </a:spcBef>
              <a:spcAft>
                <a:spcPts val="1200"/>
              </a:spcAft>
              <a:buNone/>
            </a:pPr>
            <a:r>
              <a:rPr lang="en-US" sz="2000" b="1">
                <a:solidFill>
                  <a:schemeClr val="accent3"/>
                </a:solidFill>
                <a:effectLst/>
                <a:ea typeface="Arial" panose="020B0604020202020204" pitchFamily="34" charset="0"/>
              </a:rPr>
              <a:t>8VAC20-781-450. Swimming and wading.</a:t>
            </a:r>
            <a:r>
              <a:rPr lang="en-US" sz="2000" b="1">
                <a:solidFill>
                  <a:schemeClr val="accent3"/>
                </a:solidFill>
                <a:ea typeface="Arial" panose="020B0604020202020204" pitchFamily="34" charset="0"/>
              </a:rPr>
              <a:t> </a:t>
            </a:r>
            <a:endParaRPr lang="en-US" sz="2000" b="1">
              <a:solidFill>
                <a:schemeClr val="accent3"/>
              </a:solidFill>
              <a:effectLst/>
              <a:ea typeface="Arial" panose="020B0604020202020204" pitchFamily="34" charset="0"/>
            </a:endParaRPr>
          </a:p>
          <a:p>
            <a:pPr>
              <a:lnSpc>
                <a:spcPct val="100000"/>
              </a:lnSpc>
              <a:spcBef>
                <a:spcPts val="0"/>
              </a:spcBef>
              <a:spcAft>
                <a:spcPts val="1200"/>
              </a:spcAft>
            </a:pPr>
            <a:r>
              <a:rPr lang="en-US" sz="2000">
                <a:solidFill>
                  <a:schemeClr val="accent3"/>
                </a:solidFill>
                <a:ea typeface="Arial" panose="020B0604020202020204" pitchFamily="34" charset="0"/>
              </a:rPr>
              <a:t>Revised the standard to allow a written statement from a child’s parent to attest to their child’s swimming abilities. </a:t>
            </a:r>
            <a:endParaRPr lang="en-US" sz="2000">
              <a:solidFill>
                <a:schemeClr val="accent3"/>
              </a:solidFill>
              <a:effectLst/>
              <a:ea typeface="Arial" panose="020B0604020202020204" pitchFamily="34" charset="0"/>
            </a:endParaRPr>
          </a:p>
          <a:p>
            <a:pPr marL="114300" indent="0">
              <a:lnSpc>
                <a:spcPct val="100000"/>
              </a:lnSpc>
              <a:spcBef>
                <a:spcPts val="0"/>
              </a:spcBef>
              <a:spcAft>
                <a:spcPts val="1200"/>
              </a:spcAft>
              <a:buNone/>
            </a:pPr>
            <a:r>
              <a:rPr lang="en-US" sz="2000" b="1">
                <a:solidFill>
                  <a:schemeClr val="accent3"/>
                </a:solidFill>
                <a:effectLst/>
                <a:ea typeface="Arial" panose="020B0604020202020204" pitchFamily="34" charset="0"/>
              </a:rPr>
              <a:t>8VAC20-781-</a:t>
            </a:r>
            <a:r>
              <a:rPr lang="en-US" sz="2000" b="1" strike="sngStrike">
                <a:solidFill>
                  <a:srgbClr val="FF0000"/>
                </a:solidFill>
                <a:effectLst/>
                <a:ea typeface="Arial" panose="020B0604020202020204" pitchFamily="34" charset="0"/>
              </a:rPr>
              <a:t>460</a:t>
            </a:r>
            <a:r>
              <a:rPr lang="en-US" sz="2000" b="1">
                <a:solidFill>
                  <a:srgbClr val="FF0000"/>
                </a:solidFill>
                <a:effectLst/>
                <a:ea typeface="Arial" panose="020B0604020202020204" pitchFamily="34" charset="0"/>
              </a:rPr>
              <a:t> 450</a:t>
            </a:r>
            <a:r>
              <a:rPr lang="en-US" sz="2000" b="1">
                <a:solidFill>
                  <a:schemeClr val="accent3"/>
                </a:solidFill>
                <a:effectLst/>
                <a:ea typeface="Arial" panose="020B0604020202020204" pitchFamily="34" charset="0"/>
              </a:rPr>
              <a:t>. Swimming and wading.</a:t>
            </a:r>
            <a:r>
              <a:rPr lang="en-US" sz="2000" b="1">
                <a:solidFill>
                  <a:schemeClr val="accent3"/>
                </a:solidFill>
                <a:ea typeface="Arial" panose="020B0604020202020204" pitchFamily="34" charset="0"/>
              </a:rPr>
              <a:t> </a:t>
            </a:r>
          </a:p>
          <a:p>
            <a:pPr>
              <a:lnSpc>
                <a:spcPct val="100000"/>
              </a:lnSpc>
              <a:spcBef>
                <a:spcPts val="0"/>
              </a:spcBef>
              <a:spcAft>
                <a:spcPts val="1200"/>
              </a:spcAft>
            </a:pPr>
            <a:r>
              <a:rPr lang="en-US" sz="2000">
                <a:solidFill>
                  <a:schemeClr val="accent3"/>
                </a:solidFill>
                <a:effectLst/>
                <a:ea typeface="Arial" panose="020B0604020202020204" pitchFamily="34" charset="0"/>
              </a:rPr>
              <a:t>D. Prior to a child being able to participate in swimming or wading activities, and annually thereafter, the center shall obtain (</a:t>
            </a:r>
            <a:r>
              <a:rPr lang="en-US" sz="2000" err="1">
                <a:solidFill>
                  <a:schemeClr val="accent3"/>
                </a:solidFill>
                <a:effectLst/>
                <a:ea typeface="Arial" panose="020B0604020202020204" pitchFamily="34" charset="0"/>
              </a:rPr>
              <a:t>i</a:t>
            </a:r>
            <a:r>
              <a:rPr lang="en-US" sz="2000">
                <a:solidFill>
                  <a:schemeClr val="accent3"/>
                </a:solidFill>
                <a:effectLst/>
                <a:ea typeface="Arial" panose="020B0604020202020204" pitchFamily="34" charset="0"/>
              </a:rPr>
              <a:t>) written permission from the parent of each child who participates in swimming or wading</a:t>
            </a:r>
            <a:r>
              <a:rPr lang="en-US" sz="2000">
                <a:solidFill>
                  <a:srgbClr val="000000"/>
                </a:solidFill>
                <a:effectLst/>
                <a:ea typeface="Arial" panose="020B0604020202020204" pitchFamily="34" charset="0"/>
              </a:rPr>
              <a:t> </a:t>
            </a:r>
            <a:r>
              <a:rPr lang="en-US" sz="2000" strike="sngStrike">
                <a:solidFill>
                  <a:srgbClr val="FF0000"/>
                </a:solidFill>
                <a:effectLst/>
                <a:ea typeface="Arial" panose="020B0604020202020204" pitchFamily="34" charset="0"/>
              </a:rPr>
              <a:t>including a statement advising of the child's swimming skills</a:t>
            </a:r>
            <a:r>
              <a:rPr lang="en-US" sz="2000">
                <a:solidFill>
                  <a:schemeClr val="accent3"/>
                </a:solidFill>
                <a:effectLst/>
                <a:ea typeface="Arial" panose="020B0604020202020204" pitchFamily="34" charset="0"/>
              </a:rPr>
              <a:t>, and (ii) a written assessment from a certified lifeguard</a:t>
            </a:r>
            <a:r>
              <a:rPr lang="en-US" sz="2000">
                <a:solidFill>
                  <a:srgbClr val="000000"/>
                </a:solidFill>
                <a:effectLst/>
                <a:ea typeface="Arial" panose="020B0604020202020204" pitchFamily="34" charset="0"/>
              </a:rPr>
              <a:t> </a:t>
            </a:r>
            <a:r>
              <a:rPr lang="en-US" sz="2000" strike="sngStrike">
                <a:solidFill>
                  <a:srgbClr val="FF0000"/>
                </a:solidFill>
                <a:effectLst/>
                <a:ea typeface="Arial" panose="020B0604020202020204" pitchFamily="34" charset="0"/>
              </a:rPr>
              <a:t>or an adult who is familiar with basic swimming strokes</a:t>
            </a:r>
            <a:r>
              <a:rPr lang="en-US" sz="2000">
                <a:solidFill>
                  <a:srgbClr val="FF0000"/>
                </a:solidFill>
                <a:effectLst/>
                <a:ea typeface="Arial" panose="020B0604020202020204" pitchFamily="34" charset="0"/>
              </a:rPr>
              <a:t> or a written statement from the parent to identify</a:t>
            </a:r>
            <a:r>
              <a:rPr lang="en-US" sz="2000">
                <a:solidFill>
                  <a:srgbClr val="000000"/>
                </a:solidFill>
                <a:effectLst/>
                <a:ea typeface="Arial" panose="020B0604020202020204" pitchFamily="34" charset="0"/>
              </a:rPr>
              <a:t> </a:t>
            </a:r>
            <a:r>
              <a:rPr lang="en-US" sz="2000" strike="sngStrike">
                <a:solidFill>
                  <a:srgbClr val="FF0000"/>
                </a:solidFill>
                <a:effectLst/>
                <a:ea typeface="Arial" panose="020B0604020202020204" pitchFamily="34" charset="0"/>
              </a:rPr>
              <a:t>to determine</a:t>
            </a:r>
            <a:r>
              <a:rPr lang="en-US" sz="2000">
                <a:solidFill>
                  <a:srgbClr val="FF0000"/>
                </a:solidFill>
                <a:effectLst/>
                <a:ea typeface="Arial" panose="020B0604020202020204" pitchFamily="34" charset="0"/>
              </a:rPr>
              <a:t> </a:t>
            </a:r>
            <a:r>
              <a:rPr lang="en-US" sz="2000">
                <a:solidFill>
                  <a:schemeClr val="accent3"/>
                </a:solidFill>
                <a:effectLst/>
                <a:ea typeface="Arial" panose="020B0604020202020204" pitchFamily="34" charset="0"/>
              </a:rPr>
              <a:t>if the child is a swimmer or </a:t>
            </a:r>
            <a:r>
              <a:rPr lang="en-US" sz="2000" err="1">
                <a:solidFill>
                  <a:schemeClr val="accent3"/>
                </a:solidFill>
                <a:effectLst/>
                <a:ea typeface="Arial" panose="020B0604020202020204" pitchFamily="34" charset="0"/>
              </a:rPr>
              <a:t>nonswimmer</a:t>
            </a:r>
            <a:r>
              <a:rPr lang="en-US" sz="2000">
                <a:solidFill>
                  <a:schemeClr val="accent3"/>
                </a:solidFill>
                <a:effectLst/>
                <a:ea typeface="Arial" panose="020B0604020202020204" pitchFamily="34" charset="0"/>
              </a:rPr>
              <a:t> before the child is allowed in water with a depth of more than two feet.</a:t>
            </a:r>
            <a:r>
              <a:rPr lang="en-US" sz="2000">
                <a:solidFill>
                  <a:schemeClr val="accent3"/>
                </a:solidFill>
                <a:ea typeface="Arial" panose="020B0604020202020204" pitchFamily="34" charset="0"/>
              </a:rPr>
              <a:t> </a:t>
            </a:r>
            <a:endParaRPr lang="en-US">
              <a:solidFill>
                <a:schemeClr val="accent3"/>
              </a:solidFill>
            </a:endParaRPr>
          </a:p>
          <a:p>
            <a:pPr marL="114300" indent="0">
              <a:lnSpc>
                <a:spcPct val="100000"/>
              </a:lnSpc>
              <a:spcBef>
                <a:spcPts val="0"/>
              </a:spcBef>
              <a:spcAft>
                <a:spcPts val="1200"/>
              </a:spcAft>
              <a:buNone/>
            </a:pPr>
            <a:endParaRPr lang="en-US" sz="20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100</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77520077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VII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6365" indent="0">
              <a:lnSpc>
                <a:spcPct val="103000"/>
              </a:lnSpc>
              <a:spcBef>
                <a:spcPts val="0"/>
              </a:spcBef>
              <a:spcAft>
                <a:spcPts val="1200"/>
              </a:spcAft>
              <a:buNone/>
            </a:pPr>
            <a:r>
              <a:rPr lang="en-US" sz="2200" b="1">
                <a:solidFill>
                  <a:schemeClr val="accent3"/>
                </a:solidFill>
                <a:effectLst/>
                <a:ea typeface="Arial" panose="020B0604020202020204" pitchFamily="34" charset="0"/>
              </a:rPr>
              <a:t>8VAC20-781-470. Preventing the spread of disease.</a:t>
            </a:r>
            <a:r>
              <a:rPr lang="en-US" sz="2200" b="1">
                <a:solidFill>
                  <a:schemeClr val="accent3"/>
                </a:solidFill>
                <a:ea typeface="Arial" panose="020B0604020202020204" pitchFamily="34" charset="0"/>
              </a:rPr>
              <a:t> </a:t>
            </a:r>
            <a:endParaRPr lang="en-US" sz="2200" b="1">
              <a:solidFill>
                <a:schemeClr val="accent3"/>
              </a:solidFill>
              <a:effectLst/>
              <a:ea typeface="Arial" panose="020B0604020202020204" pitchFamily="34" charset="0"/>
            </a:endParaRPr>
          </a:p>
          <a:p>
            <a:pPr marL="412115" indent="-285750">
              <a:lnSpc>
                <a:spcPct val="103000"/>
              </a:lnSpc>
              <a:spcBef>
                <a:spcPts val="0"/>
              </a:spcBef>
              <a:spcAft>
                <a:spcPts val="1200"/>
              </a:spcAft>
            </a:pPr>
            <a:r>
              <a:rPr lang="en-US" sz="2200">
                <a:solidFill>
                  <a:schemeClr val="accent3"/>
                </a:solidFill>
                <a:ea typeface="Arial" panose="020B0604020202020204" pitchFamily="34" charset="0"/>
              </a:rPr>
              <a:t>Revised language to clarify that contaminated clothing needs to be separated, sealed, and in a leakproof storage bag, and remove language that implies that a foot operated storage system is required. </a:t>
            </a:r>
            <a:endParaRPr lang="en-US" sz="2200">
              <a:solidFill>
                <a:schemeClr val="accent3"/>
              </a:solidFill>
              <a:effectLst/>
              <a:ea typeface="Arial" panose="020B0604020202020204" pitchFamily="34" charset="0"/>
            </a:endParaRPr>
          </a:p>
          <a:p>
            <a:pPr marL="126365" indent="0">
              <a:lnSpc>
                <a:spcPct val="103000"/>
              </a:lnSpc>
              <a:spcBef>
                <a:spcPts val="0"/>
              </a:spcBef>
              <a:spcAft>
                <a:spcPts val="1200"/>
              </a:spcAft>
              <a:buNone/>
            </a:pPr>
            <a:r>
              <a:rPr lang="en-US" sz="2200" b="1">
                <a:solidFill>
                  <a:schemeClr val="accent3"/>
                </a:solidFill>
                <a:effectLst/>
                <a:ea typeface="Arial" panose="020B0604020202020204" pitchFamily="34" charset="0"/>
              </a:rPr>
              <a:t>8VAC20-781-</a:t>
            </a:r>
            <a:r>
              <a:rPr lang="en-US" sz="2200" b="1" strike="sngStrike">
                <a:solidFill>
                  <a:srgbClr val="FF0000"/>
                </a:solidFill>
                <a:effectLst/>
                <a:ea typeface="Arial" panose="020B0604020202020204" pitchFamily="34" charset="0"/>
              </a:rPr>
              <a:t>480</a:t>
            </a:r>
            <a:r>
              <a:rPr lang="en-US" sz="2200" b="1">
                <a:solidFill>
                  <a:srgbClr val="FF0000"/>
                </a:solidFill>
                <a:effectLst/>
                <a:ea typeface="Arial" panose="020B0604020202020204" pitchFamily="34" charset="0"/>
              </a:rPr>
              <a:t> 470</a:t>
            </a:r>
            <a:r>
              <a:rPr lang="en-US" sz="2200" b="1">
                <a:solidFill>
                  <a:schemeClr val="accent3"/>
                </a:solidFill>
                <a:effectLst/>
                <a:ea typeface="Arial" panose="020B0604020202020204" pitchFamily="34" charset="0"/>
              </a:rPr>
              <a:t>. Preventing the spread of disease.</a:t>
            </a:r>
            <a:r>
              <a:rPr lang="en-US" sz="2200" b="1">
                <a:solidFill>
                  <a:schemeClr val="accent3"/>
                </a:solidFill>
                <a:ea typeface="Arial" panose="020B0604020202020204" pitchFamily="34" charset="0"/>
              </a:rPr>
              <a:t> </a:t>
            </a:r>
          </a:p>
          <a:p>
            <a:pPr marL="412115" indent="-285750">
              <a:lnSpc>
                <a:spcPct val="103000"/>
              </a:lnSpc>
              <a:spcBef>
                <a:spcPts val="0"/>
              </a:spcBef>
              <a:spcAft>
                <a:spcPts val="1200"/>
              </a:spcAft>
            </a:pPr>
            <a:r>
              <a:rPr lang="en-US" sz="2200">
                <a:solidFill>
                  <a:schemeClr val="accent3"/>
                </a:solidFill>
                <a:effectLst/>
                <a:ea typeface="Arial" panose="020B0604020202020204" pitchFamily="34" charset="0"/>
              </a:rPr>
              <a:t>D. When any child’s clothing has been contaminated with body fluids, it shall be separated</a:t>
            </a:r>
            <a:r>
              <a:rPr lang="en-US" sz="2200">
                <a:solidFill>
                  <a:srgbClr val="000000"/>
                </a:solidFill>
                <a:effectLst/>
                <a:ea typeface="Arial" panose="020B0604020202020204" pitchFamily="34" charset="0"/>
              </a:rPr>
              <a:t> </a:t>
            </a:r>
            <a:r>
              <a:rPr lang="en-US" sz="2200" strike="sngStrike">
                <a:solidFill>
                  <a:srgbClr val="FF0000"/>
                </a:solidFill>
                <a:effectLst/>
                <a:ea typeface="Arial" panose="020B0604020202020204" pitchFamily="34" charset="0"/>
              </a:rPr>
              <a:t>and</a:t>
            </a:r>
            <a:r>
              <a:rPr lang="en-US" sz="2200">
                <a:solidFill>
                  <a:srgbClr val="FF0000"/>
                </a:solidFill>
                <a:effectLst/>
                <a:ea typeface="Arial" panose="020B0604020202020204" pitchFamily="34" charset="0"/>
              </a:rPr>
              <a:t>, </a:t>
            </a:r>
            <a:r>
              <a:rPr lang="en-US" sz="2200">
                <a:solidFill>
                  <a:schemeClr val="accent3"/>
                </a:solidFill>
                <a:effectLst/>
                <a:ea typeface="Arial" panose="020B0604020202020204" pitchFamily="34" charset="0"/>
              </a:rPr>
              <a:t>stored</a:t>
            </a:r>
            <a:r>
              <a:rPr lang="en-US" sz="2200">
                <a:solidFill>
                  <a:srgbClr val="000000"/>
                </a:solidFill>
                <a:effectLst/>
                <a:ea typeface="Arial" panose="020B0604020202020204" pitchFamily="34" charset="0"/>
              </a:rPr>
              <a:t> </a:t>
            </a:r>
            <a:r>
              <a:rPr lang="en-US" sz="2200">
                <a:solidFill>
                  <a:srgbClr val="FF0000"/>
                </a:solidFill>
                <a:effectLst/>
                <a:ea typeface="Arial" panose="020B0604020202020204" pitchFamily="34" charset="0"/>
              </a:rPr>
              <a:t>and sealed </a:t>
            </a:r>
            <a:r>
              <a:rPr lang="en-US" sz="2200">
                <a:solidFill>
                  <a:schemeClr val="accent3"/>
                </a:solidFill>
                <a:effectLst/>
                <a:ea typeface="Arial" panose="020B0604020202020204" pitchFamily="34" charset="0"/>
              </a:rPr>
              <a:t>in</a:t>
            </a:r>
            <a:r>
              <a:rPr lang="en-US" sz="2200">
                <a:solidFill>
                  <a:srgbClr val="000000"/>
                </a:solidFill>
                <a:effectLst/>
                <a:ea typeface="Arial" panose="020B0604020202020204" pitchFamily="34" charset="0"/>
              </a:rPr>
              <a:t> </a:t>
            </a:r>
            <a:r>
              <a:rPr lang="en-US" sz="2200">
                <a:solidFill>
                  <a:srgbClr val="FF0000"/>
                </a:solidFill>
                <a:effectLst/>
                <a:ea typeface="Arial" panose="020B0604020202020204" pitchFamily="34" charset="0"/>
              </a:rPr>
              <a:t>a</a:t>
            </a:r>
            <a:r>
              <a:rPr lang="en-US" sz="2200">
                <a:solidFill>
                  <a:srgbClr val="000000"/>
                </a:solidFill>
                <a:effectLst/>
                <a:ea typeface="Arial" panose="020B0604020202020204" pitchFamily="34" charset="0"/>
              </a:rPr>
              <a:t> </a:t>
            </a:r>
            <a:r>
              <a:rPr lang="en-US" sz="2200">
                <a:solidFill>
                  <a:schemeClr val="accent3"/>
                </a:solidFill>
                <a:effectLst/>
                <a:ea typeface="Arial" panose="020B0604020202020204" pitchFamily="34" charset="0"/>
              </a:rPr>
              <a:t>leakproof storage</a:t>
            </a:r>
            <a:r>
              <a:rPr lang="en-US" sz="2200">
                <a:solidFill>
                  <a:srgbClr val="FF0000"/>
                </a:solidFill>
                <a:effectLst/>
                <a:ea typeface="Arial" panose="020B0604020202020204" pitchFamily="34" charset="0"/>
              </a:rPr>
              <a:t> </a:t>
            </a:r>
            <a:r>
              <a:rPr lang="en-US" sz="2200" strike="sngStrike">
                <a:solidFill>
                  <a:srgbClr val="FF0000"/>
                </a:solidFill>
                <a:effectLst/>
                <a:ea typeface="Arial" panose="020B0604020202020204" pitchFamily="34" charset="0"/>
              </a:rPr>
              <a:t>system</a:t>
            </a:r>
            <a:r>
              <a:rPr lang="en-US" sz="2200">
                <a:solidFill>
                  <a:srgbClr val="FF0000"/>
                </a:solidFill>
                <a:effectLst/>
                <a:ea typeface="Arial" panose="020B0604020202020204" pitchFamily="34" charset="0"/>
              </a:rPr>
              <a:t> bag </a:t>
            </a:r>
            <a:r>
              <a:rPr lang="en-US" sz="2200">
                <a:solidFill>
                  <a:schemeClr val="accent3"/>
                </a:solidFill>
                <a:effectLst/>
                <a:ea typeface="Arial" panose="020B0604020202020204" pitchFamily="34" charset="0"/>
              </a:rPr>
              <a:t>until returned to the child’s parent.</a:t>
            </a:r>
            <a:r>
              <a:rPr lang="en-US" sz="2200">
                <a:solidFill>
                  <a:schemeClr val="accent3"/>
                </a:solidFill>
                <a:ea typeface="Arial" panose="020B0604020202020204" pitchFamily="34" charset="0"/>
              </a:rPr>
              <a:t> </a:t>
            </a:r>
            <a:endParaRPr lang="en-US" sz="2200">
              <a:solidFill>
                <a:schemeClr val="accent3"/>
              </a:solidFill>
              <a:effectLst/>
              <a:ea typeface="Arial" panose="020B0604020202020204" pitchFamily="34" charset="0"/>
            </a:endParaRPr>
          </a:p>
          <a:p>
            <a:pPr marL="114300" indent="0">
              <a:lnSpc>
                <a:spcPct val="100000"/>
              </a:lnSpc>
              <a:spcBef>
                <a:spcPts val="0"/>
              </a:spcBef>
              <a:spcAft>
                <a:spcPts val="1200"/>
              </a:spcAft>
              <a:buNone/>
            </a:pPr>
            <a:endParaRPr lang="en-US" sz="20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101</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278398074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VII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6365" indent="0">
              <a:lnSpc>
                <a:spcPct val="103000"/>
              </a:lnSpc>
              <a:spcBef>
                <a:spcPts val="0"/>
              </a:spcBef>
              <a:spcAft>
                <a:spcPts val="1200"/>
              </a:spcAft>
              <a:buNone/>
            </a:pPr>
            <a:r>
              <a:rPr lang="en-US" sz="2000" b="1">
                <a:solidFill>
                  <a:schemeClr val="accent3"/>
                </a:solidFill>
                <a:effectLst/>
                <a:ea typeface="Arial" panose="020B0604020202020204" pitchFamily="34" charset="0"/>
              </a:rPr>
              <a:t>8VAC20-781-480. </a:t>
            </a:r>
            <a:r>
              <a:rPr lang="en-US" sz="2000" b="1">
                <a:solidFill>
                  <a:schemeClr val="accent3"/>
                </a:solidFill>
                <a:ea typeface="Arial" panose="020B0604020202020204" pitchFamily="34" charset="0"/>
              </a:rPr>
              <a:t>Hand washing. </a:t>
            </a:r>
          </a:p>
          <a:p>
            <a:pPr marL="469265">
              <a:lnSpc>
                <a:spcPct val="103000"/>
              </a:lnSpc>
              <a:spcBef>
                <a:spcPts val="0"/>
              </a:spcBef>
              <a:spcAft>
                <a:spcPts val="1200"/>
              </a:spcAft>
            </a:pPr>
            <a:r>
              <a:rPr lang="en-US" sz="2000">
                <a:solidFill>
                  <a:schemeClr val="accent3"/>
                </a:solidFill>
                <a:effectLst/>
                <a:ea typeface="Arial" panose="020B0604020202020204" pitchFamily="34" charset="0"/>
              </a:rPr>
              <a:t>Language revised to require handwashing when there is direct contact with the medication or topical skin product. Additional revision removes the requirement for staff to wash their hands when entering the classroom before working with children and requires staff to wash their hands upon entering the facility prior to working with children.</a:t>
            </a:r>
            <a:r>
              <a:rPr lang="en-US" sz="2000">
                <a:solidFill>
                  <a:schemeClr val="accent3"/>
                </a:solidFill>
                <a:ea typeface="Arial" panose="020B0604020202020204" pitchFamily="34" charset="0"/>
              </a:rPr>
              <a:t> </a:t>
            </a:r>
            <a:endParaRPr lang="en-US" sz="2000" b="1">
              <a:solidFill>
                <a:schemeClr val="accent3"/>
              </a:solidFill>
              <a:effectLst/>
              <a:ea typeface="Arial" panose="020B0604020202020204" pitchFamily="34" charset="0"/>
            </a:endParaRPr>
          </a:p>
          <a:p>
            <a:pPr marL="126365" indent="0">
              <a:lnSpc>
                <a:spcPct val="103000"/>
              </a:lnSpc>
              <a:spcBef>
                <a:spcPts val="0"/>
              </a:spcBef>
              <a:spcAft>
                <a:spcPts val="1200"/>
              </a:spcAft>
              <a:buNone/>
            </a:pPr>
            <a:r>
              <a:rPr lang="en-US" sz="2000" b="1">
                <a:solidFill>
                  <a:schemeClr val="accent3"/>
                </a:solidFill>
                <a:effectLst/>
                <a:ea typeface="Arial" panose="020B0604020202020204" pitchFamily="34" charset="0"/>
              </a:rPr>
              <a:t>8VAC20-781-</a:t>
            </a:r>
            <a:r>
              <a:rPr lang="en-US" sz="2000" b="1" strike="sngStrike">
                <a:solidFill>
                  <a:srgbClr val="FF0000"/>
                </a:solidFill>
                <a:effectLst/>
                <a:ea typeface="Arial" panose="020B0604020202020204" pitchFamily="34" charset="0"/>
              </a:rPr>
              <a:t>490</a:t>
            </a:r>
            <a:r>
              <a:rPr lang="en-US" sz="2000" b="1">
                <a:solidFill>
                  <a:srgbClr val="FF0000"/>
                </a:solidFill>
                <a:effectLst/>
                <a:ea typeface="Arial" panose="020B0604020202020204" pitchFamily="34" charset="0"/>
              </a:rPr>
              <a:t> 480</a:t>
            </a:r>
            <a:r>
              <a:rPr lang="en-US" sz="2000" b="1">
                <a:solidFill>
                  <a:schemeClr val="accent3"/>
                </a:solidFill>
                <a:effectLst/>
                <a:ea typeface="Arial" panose="020B0604020202020204" pitchFamily="34" charset="0"/>
              </a:rPr>
              <a:t>. Hand washing.</a:t>
            </a:r>
            <a:r>
              <a:rPr lang="en-US" sz="2000" b="1">
                <a:solidFill>
                  <a:schemeClr val="accent3"/>
                </a:solidFill>
                <a:ea typeface="Arial" panose="020B0604020202020204" pitchFamily="34" charset="0"/>
              </a:rPr>
              <a:t> </a:t>
            </a:r>
            <a:endParaRPr lang="en-US" sz="2000">
              <a:solidFill>
                <a:schemeClr val="accent3"/>
              </a:solidFill>
              <a:uFill>
                <a:solidFill>
                  <a:srgbClr val="000000"/>
                </a:solidFill>
              </a:uFill>
              <a:ea typeface="Arial" panose="020B0604020202020204" pitchFamily="34" charset="0"/>
              <a:cs typeface="Arial"/>
            </a:endParaRPr>
          </a:p>
          <a:p>
            <a:pPr marL="469265">
              <a:lnSpc>
                <a:spcPct val="103000"/>
              </a:lnSpc>
              <a:spcBef>
                <a:spcPts val="0"/>
              </a:spcBef>
              <a:spcAft>
                <a:spcPts val="1200"/>
              </a:spcAft>
            </a:pPr>
            <a:r>
              <a:rPr lang="en-US" sz="2000" u="none" strike="noStrike">
                <a:solidFill>
                  <a:schemeClr val="accent3"/>
                </a:solidFill>
                <a:effectLst/>
                <a:uFill>
                  <a:solidFill>
                    <a:srgbClr val="000000"/>
                  </a:solidFill>
                </a:uFill>
                <a:ea typeface="Arial" panose="020B0604020202020204" pitchFamily="34" charset="0"/>
                <a:cs typeface="Arial"/>
              </a:rPr>
              <a:t>D. The licensee shall ensure that staff wash their hands with liquid soap and running water:</a:t>
            </a:r>
            <a:r>
              <a:rPr lang="en-US" sz="2000">
                <a:solidFill>
                  <a:schemeClr val="accent3"/>
                </a:solidFill>
                <a:uFill>
                  <a:solidFill>
                    <a:srgbClr val="000000"/>
                  </a:solidFill>
                </a:uFill>
                <a:ea typeface="Arial" panose="020B0604020202020204" pitchFamily="34" charset="0"/>
                <a:cs typeface="Arial"/>
              </a:rPr>
              <a:t> </a:t>
            </a:r>
            <a:endParaRPr lang="en-US" sz="2000">
              <a:solidFill>
                <a:schemeClr val="accent3"/>
              </a:solidFill>
              <a:uFill>
                <a:solidFill>
                  <a:srgbClr val="000000"/>
                </a:solidFill>
              </a:uFill>
              <a:ea typeface="Arial" panose="020B0604020202020204" pitchFamily="34" charset="0"/>
              <a:cs typeface="Arial" panose="020B0604020202020204" pitchFamily="34" charset="0"/>
            </a:endParaRPr>
          </a:p>
          <a:p>
            <a:pPr marL="1028700" lvl="2" indent="0">
              <a:lnSpc>
                <a:spcPct val="103000"/>
              </a:lnSpc>
              <a:spcBef>
                <a:spcPts val="0"/>
              </a:spcBef>
              <a:spcAft>
                <a:spcPts val="1200"/>
              </a:spcAft>
              <a:buNone/>
            </a:pPr>
            <a:r>
              <a:rPr lang="en-US">
                <a:solidFill>
                  <a:schemeClr val="accent3"/>
                </a:solidFill>
                <a:effectLst/>
                <a:ea typeface="Arial" panose="020B0604020202020204" pitchFamily="34" charset="0"/>
              </a:rPr>
              <a:t>1. Before and after:</a:t>
            </a:r>
            <a:r>
              <a:rPr lang="en-US">
                <a:solidFill>
                  <a:schemeClr val="accent3"/>
                </a:solidFill>
                <a:ea typeface="Arial" panose="020B0604020202020204" pitchFamily="34" charset="0"/>
              </a:rPr>
              <a:t> </a:t>
            </a:r>
            <a:endParaRPr lang="en-US">
              <a:solidFill>
                <a:schemeClr val="accent3"/>
              </a:solidFill>
              <a:uFill>
                <a:solidFill>
                  <a:srgbClr val="000000"/>
                </a:solidFill>
              </a:uFill>
              <a:latin typeface="Arial"/>
              <a:ea typeface="Arial" panose="020B0604020202020204" pitchFamily="34" charset="0"/>
            </a:endParaRPr>
          </a:p>
          <a:p>
            <a:pPr marL="1943100" lvl="4">
              <a:lnSpc>
                <a:spcPct val="103000"/>
              </a:lnSpc>
              <a:spcBef>
                <a:spcPts val="0"/>
              </a:spcBef>
              <a:spcAft>
                <a:spcPts val="1200"/>
              </a:spcAft>
              <a:buFont typeface="Courier New"/>
              <a:buNone/>
            </a:pPr>
            <a:r>
              <a:rPr lang="en-US">
                <a:solidFill>
                  <a:schemeClr val="accent3"/>
                </a:solidFill>
                <a:ea typeface="Arial" panose="020B0604020202020204" pitchFamily="34" charset="0"/>
              </a:rPr>
              <a:t>e. Administering</a:t>
            </a:r>
            <a:r>
              <a:rPr lang="en-US">
                <a:solidFill>
                  <a:schemeClr val="accent3"/>
                </a:solidFill>
                <a:effectLst/>
                <a:ea typeface="Arial" panose="020B0604020202020204" pitchFamily="34" charset="0"/>
              </a:rPr>
              <a:t> medication or</a:t>
            </a:r>
            <a:r>
              <a:rPr lang="en-US">
                <a:solidFill>
                  <a:srgbClr val="000000"/>
                </a:solidFill>
                <a:effectLst/>
                <a:ea typeface="Arial" panose="020B0604020202020204" pitchFamily="34" charset="0"/>
              </a:rPr>
              <a:t> </a:t>
            </a:r>
            <a:r>
              <a:rPr lang="en-US" strike="sngStrike">
                <a:solidFill>
                  <a:srgbClr val="FF0000"/>
                </a:solidFill>
                <a:effectLst/>
                <a:ea typeface="Arial" panose="020B0604020202020204" pitchFamily="34" charset="0"/>
              </a:rPr>
              <a:t>over-the-counter</a:t>
            </a:r>
            <a:r>
              <a:rPr lang="en-US">
                <a:solidFill>
                  <a:srgbClr val="FF0000"/>
                </a:solidFill>
                <a:effectLst/>
                <a:ea typeface="Arial" panose="020B0604020202020204" pitchFamily="34" charset="0"/>
              </a:rPr>
              <a:t> topical </a:t>
            </a:r>
            <a:r>
              <a:rPr lang="en-US">
                <a:solidFill>
                  <a:schemeClr val="accent3"/>
                </a:solidFill>
                <a:effectLst/>
                <a:ea typeface="Arial" panose="020B0604020202020204" pitchFamily="34" charset="0"/>
              </a:rPr>
              <a:t>skin products</a:t>
            </a:r>
            <a:r>
              <a:rPr lang="en-US">
                <a:solidFill>
                  <a:srgbClr val="000000"/>
                </a:solidFill>
                <a:effectLst/>
                <a:ea typeface="Arial" panose="020B0604020202020204" pitchFamily="34" charset="0"/>
              </a:rPr>
              <a:t> </a:t>
            </a:r>
            <a:r>
              <a:rPr lang="en-US">
                <a:solidFill>
                  <a:srgbClr val="FF0000"/>
                </a:solidFill>
                <a:effectLst/>
                <a:ea typeface="Arial" panose="020B0604020202020204" pitchFamily="34" charset="0"/>
              </a:rPr>
              <a:t>when there </a:t>
            </a:r>
            <a:r>
              <a:rPr lang="en-US">
                <a:solidFill>
                  <a:srgbClr val="FF0000"/>
                </a:solidFill>
                <a:ea typeface="Arial" panose="020B0604020202020204" pitchFamily="34" charset="0"/>
              </a:rPr>
              <a:t>is direct</a:t>
            </a:r>
            <a:r>
              <a:rPr lang="en-US">
                <a:solidFill>
                  <a:srgbClr val="FF0000"/>
                </a:solidFill>
                <a:effectLst/>
                <a:ea typeface="Arial" panose="020B0604020202020204" pitchFamily="34" charset="0"/>
              </a:rPr>
              <a:t> contact with the medication or product</a:t>
            </a:r>
            <a:r>
              <a:rPr lang="en-US">
                <a:solidFill>
                  <a:schemeClr val="accent3"/>
                </a:solidFill>
                <a:effectLst/>
                <a:ea typeface="Arial" panose="020B0604020202020204" pitchFamily="34" charset="0"/>
              </a:rPr>
              <a:t>.</a:t>
            </a:r>
            <a:endParaRPr lang="en-US">
              <a:solidFill>
                <a:schemeClr val="accent3"/>
              </a:solidFill>
              <a:uFill>
                <a:solidFill>
                  <a:srgbClr val="000000"/>
                </a:solidFill>
              </a:uFill>
              <a:latin typeface="Arial"/>
              <a:ea typeface="Arial" panose="020B0604020202020204" pitchFamily="34" charset="0"/>
            </a:endParaRPr>
          </a:p>
          <a:p>
            <a:pPr marL="114300" indent="0">
              <a:lnSpc>
                <a:spcPct val="100000"/>
              </a:lnSpc>
              <a:spcBef>
                <a:spcPts val="0"/>
              </a:spcBef>
              <a:spcAft>
                <a:spcPts val="1200"/>
              </a:spcAft>
              <a:buNone/>
            </a:pPr>
            <a:endParaRPr lang="en-US" sz="2000" b="1" u="none" strike="noStrike">
              <a:effectLst/>
              <a:ea typeface="Arial" panose="020B0604020202020204" pitchFamily="34" charset="0"/>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102</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27172224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VII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6365" indent="0">
              <a:lnSpc>
                <a:spcPct val="103000"/>
              </a:lnSpc>
              <a:spcBef>
                <a:spcPts val="0"/>
              </a:spcBef>
              <a:spcAft>
                <a:spcPts val="1200"/>
              </a:spcAft>
              <a:buNone/>
            </a:pPr>
            <a:r>
              <a:rPr lang="en-US" sz="2200" b="1">
                <a:solidFill>
                  <a:schemeClr val="accent3"/>
                </a:solidFill>
                <a:effectLst/>
                <a:ea typeface="Arial" panose="020B0604020202020204" pitchFamily="34" charset="0"/>
              </a:rPr>
              <a:t>8VAC20-781-</a:t>
            </a:r>
            <a:r>
              <a:rPr lang="en-US" sz="2200" b="1" strike="sngStrike">
                <a:solidFill>
                  <a:srgbClr val="FF0000"/>
                </a:solidFill>
                <a:effectLst/>
                <a:ea typeface="Arial" panose="020B0604020202020204" pitchFamily="34" charset="0"/>
              </a:rPr>
              <a:t>490</a:t>
            </a:r>
            <a:r>
              <a:rPr lang="en-US" sz="2200" b="1">
                <a:solidFill>
                  <a:srgbClr val="FF0000"/>
                </a:solidFill>
                <a:effectLst/>
                <a:ea typeface="Arial" panose="020B0604020202020204" pitchFamily="34" charset="0"/>
              </a:rPr>
              <a:t> 480</a:t>
            </a:r>
            <a:r>
              <a:rPr lang="en-US" sz="2200" b="1">
                <a:solidFill>
                  <a:schemeClr val="accent3"/>
                </a:solidFill>
                <a:effectLst/>
                <a:ea typeface="Arial" panose="020B0604020202020204" pitchFamily="34" charset="0"/>
              </a:rPr>
              <a:t>. Hand washing.</a:t>
            </a:r>
            <a:r>
              <a:rPr lang="en-US" sz="2200" b="1">
                <a:solidFill>
                  <a:schemeClr val="accent3"/>
                </a:solidFill>
                <a:ea typeface="Arial" panose="020B0604020202020204" pitchFamily="34" charset="0"/>
              </a:rPr>
              <a:t> (cont.)</a:t>
            </a:r>
            <a:endParaRPr lang="en-US" sz="2200">
              <a:solidFill>
                <a:schemeClr val="accent3"/>
              </a:solidFill>
              <a:uFill>
                <a:solidFill>
                  <a:srgbClr val="000000"/>
                </a:solidFill>
              </a:uFill>
              <a:ea typeface="Arial" panose="020B0604020202020204" pitchFamily="34" charset="0"/>
              <a:cs typeface="Arial"/>
            </a:endParaRPr>
          </a:p>
          <a:p>
            <a:pPr marL="469265">
              <a:lnSpc>
                <a:spcPct val="103000"/>
              </a:lnSpc>
              <a:spcBef>
                <a:spcPts val="0"/>
              </a:spcBef>
              <a:spcAft>
                <a:spcPts val="1200"/>
              </a:spcAft>
            </a:pPr>
            <a:r>
              <a:rPr lang="en-US" sz="2200" u="none" strike="noStrike">
                <a:solidFill>
                  <a:schemeClr val="accent3"/>
                </a:solidFill>
                <a:effectLst/>
                <a:uFill>
                  <a:solidFill>
                    <a:srgbClr val="000000"/>
                  </a:solidFill>
                </a:uFill>
                <a:ea typeface="Arial" panose="020B0604020202020204" pitchFamily="34" charset="0"/>
              </a:rPr>
              <a:t>E. The licensee shall ensure that staff wash their hands with liquid soap and running water </a:t>
            </a:r>
            <a:r>
              <a:rPr lang="en-US" sz="2200" u="none" strike="noStrike">
                <a:solidFill>
                  <a:srgbClr val="FF0000"/>
                </a:solidFill>
                <a:effectLst/>
                <a:uFill>
                  <a:solidFill>
                    <a:srgbClr val="000000"/>
                  </a:solidFill>
                </a:uFill>
                <a:ea typeface="Arial" panose="020B0604020202020204" pitchFamily="34" charset="0"/>
              </a:rPr>
              <a:t>when entering the facility prior to working with children and</a:t>
            </a:r>
            <a:r>
              <a:rPr lang="en-US" sz="2200" u="none" strike="noStrike">
                <a:solidFill>
                  <a:srgbClr val="000000"/>
                </a:solidFill>
                <a:effectLst/>
                <a:uFill>
                  <a:solidFill>
                    <a:srgbClr val="000000"/>
                  </a:solidFill>
                </a:uFill>
                <a:ea typeface="Arial" panose="020B0604020202020204" pitchFamily="34" charset="0"/>
              </a:rPr>
              <a:t> </a:t>
            </a:r>
            <a:r>
              <a:rPr lang="en-US" sz="2200" u="none" strike="noStrike">
                <a:solidFill>
                  <a:schemeClr val="accent3"/>
                </a:solidFill>
                <a:effectLst/>
                <a:uFill>
                  <a:solidFill>
                    <a:srgbClr val="000000"/>
                  </a:solidFill>
                </a:uFill>
                <a:ea typeface="Arial" panose="020B0604020202020204" pitchFamily="34" charset="0"/>
              </a:rPr>
              <a:t>when their hands are visibly dirty</a:t>
            </a:r>
            <a:r>
              <a:rPr lang="en-US" sz="2200" u="none" strike="noStrike">
                <a:solidFill>
                  <a:srgbClr val="000000"/>
                </a:solidFill>
                <a:effectLst/>
                <a:uFill>
                  <a:solidFill>
                    <a:srgbClr val="000000"/>
                  </a:solidFill>
                </a:uFill>
                <a:ea typeface="Arial" panose="020B0604020202020204" pitchFamily="34" charset="0"/>
              </a:rPr>
              <a:t> </a:t>
            </a:r>
            <a:r>
              <a:rPr lang="en-US" sz="2200" u="none" strike="sngStrike">
                <a:solidFill>
                  <a:srgbClr val="FF0000"/>
                </a:solidFill>
                <a:effectLst/>
                <a:uFill>
                  <a:solidFill>
                    <a:srgbClr val="000000"/>
                  </a:solidFill>
                </a:uFill>
                <a:ea typeface="Arial" panose="020B0604020202020204" pitchFamily="34" charset="0"/>
              </a:rPr>
              <a:t>and when entering the classroom before working with children</a:t>
            </a:r>
            <a:r>
              <a:rPr lang="en-US" sz="2200" u="none" strike="noStrike">
                <a:solidFill>
                  <a:schemeClr val="accent3"/>
                </a:solidFill>
                <a:effectLst/>
                <a:uFill>
                  <a:solidFill>
                    <a:srgbClr val="000000"/>
                  </a:solidFill>
                </a:uFill>
                <a:ea typeface="Arial" panose="020B0604020202020204" pitchFamily="34" charset="0"/>
              </a:rPr>
              <a:t>.</a:t>
            </a:r>
            <a:r>
              <a:rPr lang="en-US" sz="2200">
                <a:solidFill>
                  <a:srgbClr val="000000"/>
                </a:solidFill>
                <a:uFill>
                  <a:solidFill>
                    <a:srgbClr val="000000"/>
                  </a:solidFill>
                </a:uFill>
                <a:ea typeface="Arial" panose="020B0604020202020204" pitchFamily="34" charset="0"/>
              </a:rPr>
              <a:t> </a:t>
            </a:r>
            <a:endParaRPr lang="en-US" sz="2200" u="none" strike="noStrike">
              <a:solidFill>
                <a:srgbClr val="000000"/>
              </a:solidFill>
              <a:effectLst/>
              <a:uFill>
                <a:solidFill>
                  <a:srgbClr val="000000"/>
                </a:solidFill>
              </a:uFill>
              <a:ea typeface="Arial" panose="020B0604020202020204" pitchFamily="34" charset="0"/>
            </a:endParaRPr>
          </a:p>
          <a:p>
            <a:pPr marL="114300" indent="0">
              <a:lnSpc>
                <a:spcPct val="100000"/>
              </a:lnSpc>
              <a:spcBef>
                <a:spcPts val="0"/>
              </a:spcBef>
              <a:spcAft>
                <a:spcPts val="1200"/>
              </a:spcAft>
              <a:buNone/>
            </a:pPr>
            <a:endParaRPr lang="en-US" sz="20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103</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93249227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VII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8270" indent="0">
              <a:lnSpc>
                <a:spcPct val="103000"/>
              </a:lnSpc>
              <a:spcBef>
                <a:spcPts val="0"/>
              </a:spcBef>
              <a:spcAft>
                <a:spcPts val="1200"/>
              </a:spcAft>
              <a:buClr>
                <a:srgbClr val="003C71"/>
              </a:buClr>
              <a:buNone/>
              <a:defRPr/>
            </a:pPr>
            <a:r>
              <a:rPr kumimoji="0" lang="en-US" sz="2000" b="1" i="0" u="none" strike="noStrike" kern="0" cap="none" spc="0" normalizeH="0" baseline="0" noProof="0">
                <a:ln>
                  <a:noFill/>
                </a:ln>
                <a:solidFill>
                  <a:schemeClr val="accent3"/>
                </a:solidFill>
                <a:effectLst/>
                <a:uLnTx/>
                <a:uFillTx/>
                <a:ea typeface="Arial" panose="020B0604020202020204" pitchFamily="34" charset="0"/>
                <a:sym typeface="Georgia"/>
              </a:rPr>
              <a:t>8VAC20-781-490. Diapering and toileting.</a:t>
            </a:r>
            <a:r>
              <a:rPr lang="en-US" sz="2000" b="1">
                <a:solidFill>
                  <a:schemeClr val="accent3"/>
                </a:solidFill>
                <a:ea typeface="Arial" panose="020B0604020202020204" pitchFamily="34" charset="0"/>
              </a:rPr>
              <a:t> </a:t>
            </a:r>
            <a:endParaRPr lang="en-US" sz="2000" b="1" i="0" u="none" strike="noStrike" kern="0" cap="none" spc="0" normalizeH="0" baseline="0" noProof="0">
              <a:ln>
                <a:noFill/>
              </a:ln>
              <a:solidFill>
                <a:schemeClr val="accent3"/>
              </a:solidFill>
              <a:effectLst/>
              <a:uLnTx/>
              <a:uFillTx/>
              <a:ea typeface="Arial" panose="020B0604020202020204" pitchFamily="34" charset="0"/>
            </a:endParaRPr>
          </a:p>
          <a:p>
            <a:pPr marL="414020" indent="-285750">
              <a:lnSpc>
                <a:spcPct val="103000"/>
              </a:lnSpc>
              <a:spcBef>
                <a:spcPts val="0"/>
              </a:spcBef>
              <a:spcAft>
                <a:spcPts val="1200"/>
              </a:spcAft>
            </a:pPr>
            <a:r>
              <a:rPr lang="en-US" sz="2000">
                <a:solidFill>
                  <a:schemeClr val="accent3"/>
                </a:solidFill>
                <a:effectLst/>
                <a:ea typeface="Arial" panose="020B0604020202020204" pitchFamily="34" charset="0"/>
              </a:rPr>
              <a:t>Removed requirement for the storage system containing disposable diapers </a:t>
            </a:r>
            <a:r>
              <a:rPr lang="en-US" sz="2000">
                <a:solidFill>
                  <a:schemeClr val="accent3"/>
                </a:solidFill>
                <a:ea typeface="Arial" panose="020B0604020202020204" pitchFamily="34" charset="0"/>
              </a:rPr>
              <a:t>and</a:t>
            </a:r>
            <a:r>
              <a:rPr lang="en-US" sz="2000">
                <a:solidFill>
                  <a:schemeClr val="accent3"/>
                </a:solidFill>
                <a:effectLst/>
                <a:ea typeface="Arial" panose="020B0604020202020204" pitchFamily="34" charset="0"/>
              </a:rPr>
              <a:t> disposable training pants to be cleaned and sanitized daily. Revised language to clarify that the soiled contents and the soiled diaper does not touch the exterior of the storage system.</a:t>
            </a:r>
            <a:r>
              <a:rPr lang="en-US" sz="2000">
                <a:solidFill>
                  <a:schemeClr val="accent3"/>
                </a:solidFill>
                <a:ea typeface="Arial" panose="020B0604020202020204" pitchFamily="34" charset="0"/>
              </a:rPr>
              <a:t> </a:t>
            </a:r>
            <a:endParaRPr lang="en-US" sz="2000" b="1">
              <a:solidFill>
                <a:schemeClr val="accent3"/>
              </a:solidFill>
              <a:effectLst/>
              <a:ea typeface="Arial" panose="020B0604020202020204" pitchFamily="34" charset="0"/>
            </a:endParaRPr>
          </a:p>
          <a:p>
            <a:pPr marL="128270" indent="0">
              <a:lnSpc>
                <a:spcPct val="103000"/>
              </a:lnSpc>
              <a:spcBef>
                <a:spcPts val="0"/>
              </a:spcBef>
              <a:spcAft>
                <a:spcPts val="1200"/>
              </a:spcAft>
              <a:buNone/>
            </a:pPr>
            <a:r>
              <a:rPr lang="en-US" sz="2000" b="1">
                <a:solidFill>
                  <a:schemeClr val="accent3"/>
                </a:solidFill>
                <a:effectLst/>
                <a:ea typeface="Arial" panose="020B0604020202020204" pitchFamily="34" charset="0"/>
              </a:rPr>
              <a:t>8VAC20-781-</a:t>
            </a:r>
            <a:r>
              <a:rPr lang="en-US" sz="2000" b="1" strike="sngStrike">
                <a:solidFill>
                  <a:srgbClr val="FF0000"/>
                </a:solidFill>
                <a:effectLst/>
                <a:ea typeface="Arial" panose="020B0604020202020204" pitchFamily="34" charset="0"/>
              </a:rPr>
              <a:t>500</a:t>
            </a:r>
            <a:r>
              <a:rPr lang="en-US" sz="2000" b="1">
                <a:solidFill>
                  <a:srgbClr val="FF0000"/>
                </a:solidFill>
                <a:effectLst/>
                <a:ea typeface="Arial" panose="020B0604020202020204" pitchFamily="34" charset="0"/>
              </a:rPr>
              <a:t> 490</a:t>
            </a:r>
            <a:r>
              <a:rPr lang="en-US" sz="2000" b="1">
                <a:solidFill>
                  <a:schemeClr val="accent3"/>
                </a:solidFill>
                <a:effectLst/>
                <a:ea typeface="Arial" panose="020B0604020202020204" pitchFamily="34" charset="0"/>
              </a:rPr>
              <a:t>. Diapering and toileting.</a:t>
            </a:r>
            <a:r>
              <a:rPr lang="en-US" sz="2000" b="1">
                <a:solidFill>
                  <a:schemeClr val="accent3"/>
                </a:solidFill>
                <a:ea typeface="Arial" panose="020B0604020202020204" pitchFamily="34" charset="0"/>
              </a:rPr>
              <a:t> </a:t>
            </a:r>
          </a:p>
          <a:p>
            <a:pPr marL="414020" indent="-285750">
              <a:lnSpc>
                <a:spcPct val="103000"/>
              </a:lnSpc>
              <a:spcBef>
                <a:spcPts val="0"/>
              </a:spcBef>
              <a:spcAft>
                <a:spcPts val="1200"/>
              </a:spcAft>
            </a:pPr>
            <a:r>
              <a:rPr lang="en-US" sz="2000" u="none" strike="noStrike">
                <a:solidFill>
                  <a:schemeClr val="accent3"/>
                </a:solidFill>
                <a:effectLst/>
                <a:uFill>
                  <a:solidFill>
                    <a:srgbClr val="000000"/>
                  </a:solidFill>
                </a:uFill>
                <a:ea typeface="Arial" panose="020B0604020202020204" pitchFamily="34" charset="0"/>
                <a:cs typeface="Arial"/>
              </a:rPr>
              <a:t>G. Disposable diapers and disposable training pants shall be disposed in a covered leakproof or plastic-lined storage system that is either foot-operated or used in such a way that</a:t>
            </a:r>
            <a:r>
              <a:rPr lang="en-US" sz="2000" u="none" strike="noStrike">
                <a:solidFill>
                  <a:srgbClr val="000000"/>
                </a:solidFill>
                <a:effectLst/>
                <a:uFill>
                  <a:solidFill>
                    <a:srgbClr val="000000"/>
                  </a:solidFill>
                </a:uFill>
                <a:ea typeface="Arial" panose="020B0604020202020204" pitchFamily="34" charset="0"/>
                <a:cs typeface="Arial"/>
              </a:rPr>
              <a:t> </a:t>
            </a:r>
            <a:r>
              <a:rPr lang="en-US" sz="2000" u="none" strike="sngStrike">
                <a:solidFill>
                  <a:srgbClr val="FF0000"/>
                </a:solidFill>
                <a:effectLst/>
                <a:uFill>
                  <a:solidFill>
                    <a:srgbClr val="000000"/>
                  </a:solidFill>
                </a:uFill>
                <a:ea typeface="Arial" panose="020B0604020202020204" pitchFamily="34" charset="0"/>
                <a:cs typeface="Arial"/>
              </a:rPr>
              <a:t>neither</a:t>
            </a:r>
            <a:r>
              <a:rPr lang="en-US" sz="2000" u="none" strike="noStrike">
                <a:solidFill>
                  <a:srgbClr val="000000"/>
                </a:solidFill>
                <a:effectLst/>
                <a:uFill>
                  <a:solidFill>
                    <a:srgbClr val="000000"/>
                  </a:solidFill>
                </a:uFill>
                <a:ea typeface="Arial" panose="020B0604020202020204" pitchFamily="34" charset="0"/>
                <a:cs typeface="Arial"/>
              </a:rPr>
              <a:t> </a:t>
            </a:r>
            <a:r>
              <a:rPr lang="en-US" sz="2000" u="none" strike="noStrike">
                <a:solidFill>
                  <a:schemeClr val="accent3"/>
                </a:solidFill>
                <a:effectLst/>
                <a:uFill>
                  <a:solidFill>
                    <a:srgbClr val="000000"/>
                  </a:solidFill>
                </a:uFill>
                <a:ea typeface="Arial" panose="020B0604020202020204" pitchFamily="34" charset="0"/>
                <a:cs typeface="Arial"/>
              </a:rPr>
              <a:t>the staff member's hand</a:t>
            </a:r>
            <a:r>
              <a:rPr lang="en-US" sz="2000" u="none" strike="noStrike">
                <a:solidFill>
                  <a:srgbClr val="000000"/>
                </a:solidFill>
                <a:effectLst/>
                <a:uFill>
                  <a:solidFill>
                    <a:srgbClr val="000000"/>
                  </a:solidFill>
                </a:uFill>
                <a:ea typeface="Arial" panose="020B0604020202020204" pitchFamily="34" charset="0"/>
                <a:cs typeface="Arial"/>
              </a:rPr>
              <a:t> </a:t>
            </a:r>
            <a:r>
              <a:rPr lang="en-US" sz="2000" u="none" strike="sngStrike">
                <a:solidFill>
                  <a:srgbClr val="FF0000"/>
                </a:solidFill>
                <a:effectLst/>
                <a:uFill>
                  <a:solidFill>
                    <a:srgbClr val="000000"/>
                  </a:solidFill>
                </a:uFill>
                <a:ea typeface="Arial" panose="020B0604020202020204" pitchFamily="34" charset="0"/>
                <a:cs typeface="Arial"/>
              </a:rPr>
              <a:t>nor</a:t>
            </a:r>
            <a:r>
              <a:rPr lang="en-US" sz="2000" u="none" strike="noStrike">
                <a:solidFill>
                  <a:srgbClr val="FF0000"/>
                </a:solidFill>
                <a:effectLst/>
                <a:uFill>
                  <a:solidFill>
                    <a:srgbClr val="000000"/>
                  </a:solidFill>
                </a:uFill>
                <a:ea typeface="Arial" panose="020B0604020202020204" pitchFamily="34" charset="0"/>
                <a:cs typeface="Arial"/>
              </a:rPr>
              <a:t> and</a:t>
            </a:r>
            <a:r>
              <a:rPr lang="en-US" sz="2000" u="none" strike="noStrike">
                <a:solidFill>
                  <a:srgbClr val="000000"/>
                </a:solidFill>
                <a:effectLst/>
                <a:uFill>
                  <a:solidFill>
                    <a:srgbClr val="000000"/>
                  </a:solidFill>
                </a:uFill>
                <a:ea typeface="Arial" panose="020B0604020202020204" pitchFamily="34" charset="0"/>
                <a:cs typeface="Arial"/>
              </a:rPr>
              <a:t> </a:t>
            </a:r>
            <a:r>
              <a:rPr lang="en-US" sz="2000" u="none" strike="noStrike">
                <a:solidFill>
                  <a:schemeClr val="accent3"/>
                </a:solidFill>
                <a:effectLst/>
                <a:uFill>
                  <a:solidFill>
                    <a:srgbClr val="000000"/>
                  </a:solidFill>
                </a:uFill>
                <a:ea typeface="Arial" panose="020B0604020202020204" pitchFamily="34" charset="0"/>
                <a:cs typeface="Arial"/>
              </a:rPr>
              <a:t>the soiled diaper </a:t>
            </a:r>
            <a:r>
              <a:rPr lang="en-US" sz="2000" u="none" strike="sngStrike">
                <a:solidFill>
                  <a:srgbClr val="FF0000"/>
                </a:solidFill>
                <a:effectLst/>
                <a:uFill>
                  <a:solidFill>
                    <a:srgbClr val="000000"/>
                  </a:solidFill>
                </a:uFill>
                <a:ea typeface="Arial" panose="020B0604020202020204" pitchFamily="34" charset="0"/>
                <a:cs typeface="Arial"/>
              </a:rPr>
              <a:t>touches</a:t>
            </a:r>
            <a:r>
              <a:rPr lang="en-US" sz="2000" u="none" strike="noStrike">
                <a:solidFill>
                  <a:srgbClr val="FF0000"/>
                </a:solidFill>
                <a:effectLst/>
                <a:uFill>
                  <a:solidFill>
                    <a:srgbClr val="000000"/>
                  </a:solidFill>
                </a:uFill>
                <a:ea typeface="Arial" panose="020B0604020202020204" pitchFamily="34" charset="0"/>
                <a:cs typeface="Arial"/>
              </a:rPr>
              <a:t> do not touch </a:t>
            </a:r>
            <a:r>
              <a:rPr lang="en-US" sz="2000" u="none" strike="noStrike">
                <a:solidFill>
                  <a:schemeClr val="accent3"/>
                </a:solidFill>
                <a:effectLst/>
                <a:uFill>
                  <a:solidFill>
                    <a:srgbClr val="000000"/>
                  </a:solidFill>
                </a:uFill>
                <a:ea typeface="Arial" panose="020B0604020202020204" pitchFamily="34" charset="0"/>
                <a:cs typeface="Arial"/>
              </a:rPr>
              <a:t>an exterior surface of the storage system during disposal.</a:t>
            </a:r>
            <a:r>
              <a:rPr lang="en-US" sz="2000">
                <a:solidFill>
                  <a:schemeClr val="accent3"/>
                </a:solidFill>
                <a:uFill>
                  <a:solidFill>
                    <a:srgbClr val="000000"/>
                  </a:solidFill>
                </a:uFill>
                <a:ea typeface="Arial" panose="020B0604020202020204" pitchFamily="34" charset="0"/>
                <a:cs typeface="Arial"/>
              </a:rPr>
              <a:t> </a:t>
            </a:r>
            <a:endParaRPr lang="en-US" sz="2000" u="none" strike="noStrike">
              <a:solidFill>
                <a:schemeClr val="accent3"/>
              </a:solidFill>
              <a:effectLst/>
              <a:uFill>
                <a:solidFill>
                  <a:srgbClr val="000000"/>
                </a:solidFill>
              </a:uFill>
              <a:ea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104</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261145369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VII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8270" indent="0">
              <a:lnSpc>
                <a:spcPct val="103000"/>
              </a:lnSpc>
              <a:spcBef>
                <a:spcPts val="0"/>
              </a:spcBef>
              <a:spcAft>
                <a:spcPts val="1200"/>
              </a:spcAft>
              <a:buNone/>
            </a:pPr>
            <a:r>
              <a:rPr lang="en-US" sz="2000" b="1">
                <a:solidFill>
                  <a:schemeClr val="accent3"/>
                </a:solidFill>
                <a:effectLst/>
                <a:ea typeface="Arial" panose="020B0604020202020204" pitchFamily="34" charset="0"/>
              </a:rPr>
              <a:t>8VAC20-781-</a:t>
            </a:r>
            <a:r>
              <a:rPr lang="en-US" sz="2000" b="1" strike="sngStrike">
                <a:solidFill>
                  <a:srgbClr val="FF0000"/>
                </a:solidFill>
                <a:effectLst/>
                <a:ea typeface="Arial" panose="020B0604020202020204" pitchFamily="34" charset="0"/>
              </a:rPr>
              <a:t>500</a:t>
            </a:r>
            <a:r>
              <a:rPr lang="en-US" sz="2000" b="1">
                <a:solidFill>
                  <a:srgbClr val="FF0000"/>
                </a:solidFill>
                <a:effectLst/>
                <a:ea typeface="Arial" panose="020B0604020202020204" pitchFamily="34" charset="0"/>
              </a:rPr>
              <a:t> 490</a:t>
            </a:r>
            <a:r>
              <a:rPr lang="en-US" sz="2000" b="1">
                <a:solidFill>
                  <a:schemeClr val="accent3"/>
                </a:solidFill>
                <a:effectLst/>
                <a:ea typeface="Arial" panose="020B0604020202020204" pitchFamily="34" charset="0"/>
              </a:rPr>
              <a:t>. Diapering and toileting.</a:t>
            </a:r>
            <a:r>
              <a:rPr lang="en-US" sz="2000" b="1">
                <a:solidFill>
                  <a:schemeClr val="accent3"/>
                </a:solidFill>
                <a:ea typeface="Arial" panose="020B0604020202020204" pitchFamily="34" charset="0"/>
              </a:rPr>
              <a:t> (cont.)</a:t>
            </a:r>
            <a:endParaRPr lang="en-US">
              <a:solidFill>
                <a:schemeClr val="accent3"/>
              </a:solidFill>
            </a:endParaRPr>
          </a:p>
          <a:p>
            <a:pPr marL="471170">
              <a:lnSpc>
                <a:spcPct val="103000"/>
              </a:lnSpc>
              <a:spcBef>
                <a:spcPts val="0"/>
              </a:spcBef>
              <a:spcAft>
                <a:spcPts val="1200"/>
              </a:spcAft>
            </a:pPr>
            <a:r>
              <a:rPr lang="en-US" sz="2000" u="none" strike="noStrike">
                <a:solidFill>
                  <a:schemeClr val="accent3"/>
                </a:solidFill>
                <a:effectLst/>
                <a:uFill>
                  <a:solidFill>
                    <a:srgbClr val="000000"/>
                  </a:solidFill>
                </a:uFill>
                <a:ea typeface="Arial" panose="020B0604020202020204" pitchFamily="34" charset="0"/>
                <a:cs typeface="Arial"/>
              </a:rPr>
              <a:t>I. Diapers</a:t>
            </a:r>
            <a:r>
              <a:rPr lang="en-US" sz="2000" u="none" strike="noStrike">
                <a:solidFill>
                  <a:srgbClr val="000000"/>
                </a:solidFill>
                <a:effectLst/>
                <a:uFill>
                  <a:solidFill>
                    <a:srgbClr val="000000"/>
                  </a:solidFill>
                </a:uFill>
                <a:ea typeface="Arial" panose="020B0604020202020204" pitchFamily="34" charset="0"/>
                <a:cs typeface="Arial"/>
              </a:rPr>
              <a:t> </a:t>
            </a:r>
            <a:r>
              <a:rPr lang="en-US" sz="2000" u="none" strike="sngStrike">
                <a:solidFill>
                  <a:srgbClr val="FF0000"/>
                </a:solidFill>
                <a:effectLst/>
                <a:uFill>
                  <a:solidFill>
                    <a:srgbClr val="000000"/>
                  </a:solidFill>
                </a:uFill>
                <a:ea typeface="Arial" panose="020B0604020202020204" pitchFamily="34" charset="0"/>
                <a:cs typeface="Arial"/>
              </a:rPr>
              <a:t>or</a:t>
            </a:r>
            <a:r>
              <a:rPr lang="en-US" sz="2000" u="none" strike="noStrike">
                <a:solidFill>
                  <a:srgbClr val="FF0000"/>
                </a:solidFill>
                <a:effectLst/>
                <a:uFill>
                  <a:solidFill>
                    <a:srgbClr val="000000"/>
                  </a:solidFill>
                </a:uFill>
                <a:ea typeface="Arial" panose="020B0604020202020204" pitchFamily="34" charset="0"/>
                <a:cs typeface="Arial"/>
              </a:rPr>
              <a:t>,</a:t>
            </a:r>
            <a:r>
              <a:rPr lang="en-US" sz="2000" u="none" strike="noStrike">
                <a:solidFill>
                  <a:srgbClr val="000000"/>
                </a:solidFill>
                <a:effectLst/>
                <a:uFill>
                  <a:solidFill>
                    <a:srgbClr val="000000"/>
                  </a:solidFill>
                </a:uFill>
                <a:ea typeface="Arial" panose="020B0604020202020204" pitchFamily="34" charset="0"/>
                <a:cs typeface="Arial"/>
              </a:rPr>
              <a:t> </a:t>
            </a:r>
            <a:r>
              <a:rPr lang="en-US" sz="2000" u="none" strike="noStrike">
                <a:solidFill>
                  <a:schemeClr val="accent3"/>
                </a:solidFill>
                <a:effectLst/>
                <a:uFill>
                  <a:solidFill>
                    <a:srgbClr val="000000"/>
                  </a:solidFill>
                </a:uFill>
                <a:ea typeface="Arial" panose="020B0604020202020204" pitchFamily="34" charset="0"/>
                <a:cs typeface="Arial"/>
              </a:rPr>
              <a:t>disposable training pants</a:t>
            </a:r>
            <a:r>
              <a:rPr lang="en-US" sz="2000" u="none" strike="noStrike">
                <a:solidFill>
                  <a:srgbClr val="FF0000"/>
                </a:solidFill>
                <a:effectLst/>
                <a:uFill>
                  <a:solidFill>
                    <a:srgbClr val="000000"/>
                  </a:solidFill>
                </a:uFill>
                <a:ea typeface="Arial" panose="020B0604020202020204" pitchFamily="34" charset="0"/>
                <a:cs typeface="Arial"/>
              </a:rPr>
              <a:t>, or underwear</a:t>
            </a:r>
            <a:r>
              <a:rPr lang="en-US" sz="2000" u="none" strike="noStrike">
                <a:solidFill>
                  <a:srgbClr val="000000"/>
                </a:solidFill>
                <a:effectLst/>
                <a:uFill>
                  <a:solidFill>
                    <a:srgbClr val="000000"/>
                  </a:solidFill>
                </a:uFill>
                <a:ea typeface="Arial" panose="020B0604020202020204" pitchFamily="34" charset="0"/>
                <a:cs typeface="Arial"/>
              </a:rPr>
              <a:t> </a:t>
            </a:r>
            <a:r>
              <a:rPr lang="en-US" sz="2000" u="none" strike="noStrike">
                <a:solidFill>
                  <a:schemeClr val="accent3"/>
                </a:solidFill>
                <a:effectLst/>
                <a:uFill>
                  <a:solidFill>
                    <a:srgbClr val="000000"/>
                  </a:solidFill>
                </a:uFill>
                <a:ea typeface="Arial" panose="020B0604020202020204" pitchFamily="34" charset="0"/>
                <a:cs typeface="Arial"/>
              </a:rPr>
              <a:t>of children who are toilet training may be changed in the bathroom, and not on the diapering surface required in subdivision 3 of subsection D of this section, but the required procedures for handwashing in </a:t>
            </a:r>
            <a:r>
              <a:rPr lang="en-US" sz="2000">
                <a:solidFill>
                  <a:schemeClr val="accent3"/>
                </a:solidFill>
                <a:uFill>
                  <a:solidFill>
                    <a:srgbClr val="000000"/>
                  </a:solidFill>
                </a:uFill>
                <a:ea typeface="Arial" panose="020B0604020202020204" pitchFamily="34" charset="0"/>
                <a:cs typeface="Arial"/>
              </a:rPr>
              <a:t>8VAC20-781-</a:t>
            </a:r>
            <a:r>
              <a:rPr lang="en-US" sz="2000" strike="sngStrike">
                <a:solidFill>
                  <a:srgbClr val="FF0000"/>
                </a:solidFill>
                <a:uFill>
                  <a:solidFill>
                    <a:srgbClr val="000000"/>
                  </a:solidFill>
                </a:uFill>
                <a:ea typeface="Arial" panose="020B0604020202020204" pitchFamily="34" charset="0"/>
                <a:cs typeface="Arial"/>
              </a:rPr>
              <a:t>490</a:t>
            </a:r>
            <a:r>
              <a:rPr lang="en-US" sz="2000">
                <a:solidFill>
                  <a:srgbClr val="FF0000"/>
                </a:solidFill>
                <a:uFill>
                  <a:solidFill>
                    <a:srgbClr val="000000"/>
                  </a:solidFill>
                </a:uFill>
                <a:ea typeface="Arial" panose="020B0604020202020204" pitchFamily="34" charset="0"/>
                <a:cs typeface="Arial"/>
              </a:rPr>
              <a:t> 480</a:t>
            </a:r>
            <a:r>
              <a:rPr lang="en-US" sz="2000" u="none" strike="noStrike">
                <a:solidFill>
                  <a:srgbClr val="000000"/>
                </a:solidFill>
                <a:effectLst/>
                <a:uFill>
                  <a:solidFill>
                    <a:srgbClr val="000000"/>
                  </a:solidFill>
                </a:uFill>
                <a:ea typeface="Arial" panose="020B0604020202020204" pitchFamily="34" charset="0"/>
                <a:cs typeface="Arial"/>
              </a:rPr>
              <a:t> </a:t>
            </a:r>
            <a:r>
              <a:rPr lang="en-US" sz="2000" u="none" strike="noStrike">
                <a:solidFill>
                  <a:schemeClr val="accent3"/>
                </a:solidFill>
                <a:effectLst/>
                <a:uFill>
                  <a:solidFill>
                    <a:srgbClr val="000000"/>
                  </a:solidFill>
                </a:uFill>
                <a:ea typeface="Arial" panose="020B0604020202020204" pitchFamily="34" charset="0"/>
                <a:cs typeface="Arial"/>
              </a:rPr>
              <a:t>and disposal of diapers or disposable training pants in subsections G and H of this section shall be followed.</a:t>
            </a:r>
            <a:r>
              <a:rPr lang="en-US" sz="2000">
                <a:solidFill>
                  <a:schemeClr val="accent3"/>
                </a:solidFill>
                <a:uFill>
                  <a:solidFill>
                    <a:srgbClr val="000000"/>
                  </a:solidFill>
                </a:uFill>
                <a:ea typeface="Arial" panose="020B0604020202020204" pitchFamily="34" charset="0"/>
                <a:cs typeface="Arial"/>
              </a:rPr>
              <a:t> </a:t>
            </a:r>
            <a:endParaRPr lang="en-US" sz="1600">
              <a:solidFill>
                <a:schemeClr val="accent3"/>
              </a:solidFill>
              <a:uFill>
                <a:solidFill>
                  <a:srgbClr val="000000"/>
                </a:solidFill>
              </a:uFill>
              <a:latin typeface="Arial"/>
              <a:ea typeface="Arial" panose="020B0604020202020204" pitchFamily="34" charset="0"/>
              <a:cs typeface="Arial" panose="020B0604020202020204" pitchFamily="34" charset="0"/>
            </a:endParaRPr>
          </a:p>
          <a:p>
            <a:pPr marL="471170">
              <a:lnSpc>
                <a:spcPct val="103000"/>
              </a:lnSpc>
              <a:spcBef>
                <a:spcPts val="0"/>
              </a:spcBef>
              <a:spcAft>
                <a:spcPts val="1200"/>
              </a:spcAft>
            </a:pPr>
            <a:r>
              <a:rPr lang="en-US" sz="2000" u="none" strike="sngStrike">
                <a:solidFill>
                  <a:srgbClr val="FF0000"/>
                </a:solidFill>
                <a:effectLst/>
                <a:uFill>
                  <a:solidFill>
                    <a:srgbClr val="000000"/>
                  </a:solidFill>
                </a:uFill>
                <a:ea typeface="Arial" panose="020B0604020202020204" pitchFamily="34" charset="0"/>
                <a:cs typeface="Arial"/>
              </a:rPr>
              <a:t>J. The storage system required in subsections G and H of this section shall be cleaned and sanitized daily.</a:t>
            </a:r>
            <a:r>
              <a:rPr lang="en-US" sz="1600" strike="sngStrike">
                <a:solidFill>
                  <a:srgbClr val="FF0000"/>
                </a:solidFill>
                <a:uFill>
                  <a:solidFill>
                    <a:srgbClr val="000000"/>
                  </a:solidFill>
                </a:uFill>
                <a:latin typeface="Arial"/>
                <a:ea typeface="Arial" panose="020B0604020202020204" pitchFamily="34" charset="0"/>
                <a:cs typeface="Arial"/>
              </a:rPr>
              <a:t> </a:t>
            </a:r>
            <a:endParaRPr lang="en-US" sz="1600" u="none" strike="noStrike">
              <a:solidFill>
                <a:srgbClr val="000000"/>
              </a:solidFill>
              <a:effectLst/>
              <a:uFill>
                <a:solidFill>
                  <a:srgbClr val="000000"/>
                </a:solidFill>
              </a:uFill>
              <a:latin typeface="Arial"/>
              <a:ea typeface="Arial" panose="020B0604020202020204" pitchFamily="34" charset="0"/>
              <a:cs typeface="Arial" panose="020B0604020202020204" pitchFamily="34" charset="0"/>
            </a:endParaRPr>
          </a:p>
          <a:p>
            <a:pPr marL="114300" indent="0">
              <a:lnSpc>
                <a:spcPct val="100000"/>
              </a:lnSpc>
              <a:spcBef>
                <a:spcPts val="0"/>
              </a:spcBef>
              <a:spcAft>
                <a:spcPts val="1200"/>
              </a:spcAft>
              <a:buNone/>
            </a:pPr>
            <a:endParaRPr lang="en-US" sz="20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105</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2467435099"/>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VIII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8270" indent="0">
              <a:lnSpc>
                <a:spcPct val="103000"/>
              </a:lnSpc>
              <a:spcBef>
                <a:spcPts val="0"/>
              </a:spcBef>
              <a:spcAft>
                <a:spcPts val="535"/>
              </a:spcAft>
              <a:buNone/>
            </a:pPr>
            <a:r>
              <a:rPr lang="en-US" sz="2000" b="1">
                <a:solidFill>
                  <a:schemeClr val="accent3"/>
                </a:solidFill>
                <a:effectLst/>
                <a:ea typeface="Arial" panose="020B0604020202020204" pitchFamily="34" charset="0"/>
              </a:rPr>
              <a:t>8VAC20-781-510. General requirements for medication administration.</a:t>
            </a:r>
            <a:r>
              <a:rPr lang="en-US" sz="2000" b="1">
                <a:solidFill>
                  <a:schemeClr val="accent3"/>
                </a:solidFill>
                <a:ea typeface="Arial" panose="020B0604020202020204" pitchFamily="34" charset="0"/>
              </a:rPr>
              <a:t> </a:t>
            </a:r>
            <a:endParaRPr lang="en-US" sz="2000" b="1">
              <a:solidFill>
                <a:schemeClr val="accent3"/>
              </a:solidFill>
              <a:effectLst/>
              <a:ea typeface="Arial" panose="020B0604020202020204" pitchFamily="34" charset="0"/>
            </a:endParaRPr>
          </a:p>
          <a:p>
            <a:pPr marL="414020" indent="-285750">
              <a:lnSpc>
                <a:spcPct val="103000"/>
              </a:lnSpc>
              <a:spcBef>
                <a:spcPts val="0"/>
              </a:spcBef>
              <a:spcAft>
                <a:spcPts val="535"/>
              </a:spcAft>
            </a:pPr>
            <a:r>
              <a:rPr lang="en-US" sz="2000">
                <a:solidFill>
                  <a:schemeClr val="accent3"/>
                </a:solidFill>
                <a:ea typeface="Arial" panose="020B0604020202020204" pitchFamily="34" charset="0"/>
              </a:rPr>
              <a:t>Language revised to clarify that medication may not be kept or used beyond the date of expiration or use by date on the medication container. </a:t>
            </a:r>
          </a:p>
          <a:p>
            <a:pPr marL="414020" indent="-285750">
              <a:lnSpc>
                <a:spcPct val="103000"/>
              </a:lnSpc>
              <a:spcBef>
                <a:spcPts val="0"/>
              </a:spcBef>
              <a:spcAft>
                <a:spcPts val="535"/>
              </a:spcAft>
            </a:pPr>
            <a:r>
              <a:rPr lang="en-US" sz="2000">
                <a:solidFill>
                  <a:schemeClr val="accent3"/>
                </a:solidFill>
                <a:ea typeface="Arial" panose="020B0604020202020204" pitchFamily="34" charset="0"/>
              </a:rPr>
              <a:t>Revised language retains the responsibility of the center to comply with authorization requirements but removes requirements for specific policies. </a:t>
            </a:r>
          </a:p>
          <a:p>
            <a:pPr marL="414020" indent="-285750">
              <a:lnSpc>
                <a:spcPct val="103000"/>
              </a:lnSpc>
              <a:spcBef>
                <a:spcPts val="0"/>
              </a:spcBef>
              <a:spcAft>
                <a:spcPts val="535"/>
              </a:spcAft>
            </a:pPr>
            <a:r>
              <a:rPr lang="en-US" sz="2000">
                <a:solidFill>
                  <a:schemeClr val="accent3"/>
                </a:solidFill>
                <a:ea typeface="Arial" panose="020B0604020202020204" pitchFamily="34" charset="0"/>
              </a:rPr>
              <a:t>Requirements for labeling and dosage information added for undesignated or stock epinephrine. </a:t>
            </a:r>
            <a:endParaRPr lang="en-US">
              <a:solidFill>
                <a:schemeClr val="accent3"/>
              </a:solidFill>
            </a:endParaRPr>
          </a:p>
          <a:p>
            <a:pPr marL="128270" indent="0">
              <a:lnSpc>
                <a:spcPct val="103000"/>
              </a:lnSpc>
              <a:spcBef>
                <a:spcPts val="0"/>
              </a:spcBef>
              <a:spcAft>
                <a:spcPts val="535"/>
              </a:spcAft>
              <a:buNone/>
            </a:pPr>
            <a:r>
              <a:rPr lang="en-US" sz="2000" b="1">
                <a:solidFill>
                  <a:schemeClr val="accent3"/>
                </a:solidFill>
                <a:effectLst/>
                <a:ea typeface="Arial" panose="020B0604020202020204" pitchFamily="34" charset="0"/>
              </a:rPr>
              <a:t>8VAC20-781-</a:t>
            </a:r>
            <a:r>
              <a:rPr lang="en-US" sz="2000" b="1" strike="sngStrike">
                <a:solidFill>
                  <a:srgbClr val="FF0000"/>
                </a:solidFill>
                <a:effectLst/>
                <a:ea typeface="Arial" panose="020B0604020202020204" pitchFamily="34" charset="0"/>
              </a:rPr>
              <a:t>520</a:t>
            </a:r>
            <a:r>
              <a:rPr lang="en-US" sz="2000" b="1">
                <a:solidFill>
                  <a:srgbClr val="FF0000"/>
                </a:solidFill>
                <a:effectLst/>
                <a:ea typeface="Arial" panose="020B0604020202020204" pitchFamily="34" charset="0"/>
              </a:rPr>
              <a:t> 510</a:t>
            </a:r>
            <a:r>
              <a:rPr lang="en-US" sz="2000" b="1">
                <a:solidFill>
                  <a:schemeClr val="accent3"/>
                </a:solidFill>
                <a:effectLst/>
                <a:ea typeface="Arial" panose="020B0604020202020204" pitchFamily="34" charset="0"/>
              </a:rPr>
              <a:t>. General requirements for medication administration.</a:t>
            </a:r>
            <a:r>
              <a:rPr lang="en-US" sz="2000" b="1">
                <a:solidFill>
                  <a:schemeClr val="accent3"/>
                </a:solidFill>
                <a:ea typeface="Arial" panose="020B0604020202020204" pitchFamily="34" charset="0"/>
              </a:rPr>
              <a:t> </a:t>
            </a:r>
            <a:endParaRPr lang="en-US" sz="2000">
              <a:solidFill>
                <a:schemeClr val="accent3"/>
              </a:solidFill>
              <a:uFill>
                <a:solidFill>
                  <a:srgbClr val="000000"/>
                </a:solidFill>
              </a:uFill>
              <a:ea typeface="Arial" panose="020B0604020202020204" pitchFamily="34" charset="0"/>
              <a:cs typeface="Arial" panose="020B0604020202020204" pitchFamily="34" charset="0"/>
            </a:endParaRPr>
          </a:p>
          <a:p>
            <a:pPr marL="471170">
              <a:lnSpc>
                <a:spcPct val="103000"/>
              </a:lnSpc>
              <a:spcBef>
                <a:spcPts val="0"/>
              </a:spcBef>
              <a:spcAft>
                <a:spcPts val="535"/>
              </a:spcAft>
            </a:pPr>
            <a:r>
              <a:rPr lang="en-US" sz="2000">
                <a:solidFill>
                  <a:schemeClr val="accent3"/>
                </a:solidFill>
                <a:ea typeface="Arial" panose="020B0604020202020204" pitchFamily="34" charset="0"/>
              </a:rPr>
              <a:t>C</a:t>
            </a:r>
            <a:r>
              <a:rPr lang="en-US" sz="2000">
                <a:solidFill>
                  <a:schemeClr val="accent3"/>
                </a:solidFill>
                <a:uFill>
                  <a:solidFill>
                    <a:srgbClr val="000000"/>
                  </a:solidFill>
                </a:uFill>
                <a:ea typeface="Arial" panose="020B0604020202020204" pitchFamily="34" charset="0"/>
                <a:cs typeface="Arial"/>
              </a:rPr>
              <a:t>. M</a:t>
            </a:r>
            <a:r>
              <a:rPr lang="en-US" sz="2000" u="none" strike="noStrike">
                <a:solidFill>
                  <a:schemeClr val="accent3"/>
                </a:solidFill>
                <a:effectLst/>
                <a:uFill>
                  <a:solidFill>
                    <a:srgbClr val="000000"/>
                  </a:solidFill>
                </a:uFill>
                <a:ea typeface="Arial" panose="020B0604020202020204" pitchFamily="34" charset="0"/>
                <a:cs typeface="Arial"/>
              </a:rPr>
              <a:t>edications accepted, maintained, or stored at the center shall (</a:t>
            </a:r>
            <a:r>
              <a:rPr lang="en-US" sz="2000" u="none" strike="noStrike" err="1">
                <a:solidFill>
                  <a:schemeClr val="accent3"/>
                </a:solidFill>
                <a:effectLst/>
                <a:uFill>
                  <a:solidFill>
                    <a:srgbClr val="000000"/>
                  </a:solidFill>
                </a:uFill>
                <a:ea typeface="Arial" panose="020B0604020202020204" pitchFamily="34" charset="0"/>
                <a:cs typeface="Arial"/>
              </a:rPr>
              <a:t>i</a:t>
            </a:r>
            <a:r>
              <a:rPr lang="en-US" sz="2000" u="none" strike="noStrike">
                <a:solidFill>
                  <a:schemeClr val="accent3"/>
                </a:solidFill>
                <a:effectLst/>
                <a:uFill>
                  <a:solidFill>
                    <a:srgbClr val="000000"/>
                  </a:solidFill>
                </a:uFill>
                <a:ea typeface="Arial" panose="020B0604020202020204" pitchFamily="34" charset="0"/>
                <a:cs typeface="Arial"/>
              </a:rPr>
              <a:t>) be labeled with the child’s name, and (ii) not be kept or used beyond the date of expiration </a:t>
            </a:r>
            <a:r>
              <a:rPr lang="en-US" sz="2000" u="none" strike="noStrike">
                <a:solidFill>
                  <a:srgbClr val="FF0000"/>
                </a:solidFill>
                <a:effectLst/>
                <a:uFill>
                  <a:solidFill>
                    <a:srgbClr val="000000"/>
                  </a:solidFill>
                </a:uFill>
                <a:ea typeface="Arial" panose="020B0604020202020204" pitchFamily="34" charset="0"/>
                <a:cs typeface="Arial"/>
              </a:rPr>
              <a:t>or use by date on the medication container</a:t>
            </a:r>
            <a:r>
              <a:rPr lang="en-US" sz="2000" u="none" strike="noStrike">
                <a:solidFill>
                  <a:srgbClr val="000000"/>
                </a:solidFill>
                <a:effectLst/>
                <a:uFill>
                  <a:solidFill>
                    <a:srgbClr val="000000"/>
                  </a:solidFill>
                </a:uFill>
                <a:ea typeface="Arial" panose="020B0604020202020204" pitchFamily="34" charset="0"/>
                <a:cs typeface="Arial"/>
              </a:rPr>
              <a:t>.</a:t>
            </a:r>
            <a:r>
              <a:rPr lang="en-US" sz="2000">
                <a:solidFill>
                  <a:srgbClr val="000000"/>
                </a:solidFill>
                <a:uFill>
                  <a:solidFill>
                    <a:srgbClr val="000000"/>
                  </a:solidFill>
                </a:uFill>
                <a:ea typeface="Arial" panose="020B0604020202020204" pitchFamily="34" charset="0"/>
                <a:cs typeface="Arial"/>
              </a:rPr>
              <a:t> </a:t>
            </a:r>
            <a:endParaRPr lang="en-US" sz="2000" u="none" strike="noStrike">
              <a:solidFill>
                <a:srgbClr val="000000"/>
              </a:solidFill>
              <a:effectLst/>
              <a:uFill>
                <a:solidFill>
                  <a:srgbClr val="000000"/>
                </a:solidFill>
              </a:uFill>
              <a:ea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106</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256729297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VIII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1203516" cy="5210641"/>
          </a:xfrm>
        </p:spPr>
        <p:txBody>
          <a:bodyPr spcFirstLastPara="1" vert="horz" wrap="square" lIns="91440" tIns="45720" rIns="91440" bIns="45720" rtlCol="0" anchor="t" anchorCtr="0">
            <a:noAutofit/>
          </a:bodyPr>
          <a:lstStyle/>
          <a:p>
            <a:pPr marL="128270" indent="0">
              <a:lnSpc>
                <a:spcPct val="103000"/>
              </a:lnSpc>
              <a:spcBef>
                <a:spcPts val="0"/>
              </a:spcBef>
              <a:spcAft>
                <a:spcPts val="535"/>
              </a:spcAft>
              <a:buNone/>
            </a:pPr>
            <a:r>
              <a:rPr lang="en-US" sz="2000" b="1">
                <a:solidFill>
                  <a:schemeClr val="accent3"/>
                </a:solidFill>
                <a:effectLst/>
                <a:ea typeface="Arial" panose="020B0604020202020204" pitchFamily="34" charset="0"/>
              </a:rPr>
              <a:t>8VAC20-781-</a:t>
            </a:r>
            <a:r>
              <a:rPr lang="en-US" sz="2000" b="1" strike="sngStrike">
                <a:solidFill>
                  <a:srgbClr val="FF0000"/>
                </a:solidFill>
                <a:effectLst/>
                <a:ea typeface="Arial" panose="020B0604020202020204" pitchFamily="34" charset="0"/>
              </a:rPr>
              <a:t>520</a:t>
            </a:r>
            <a:r>
              <a:rPr lang="en-US" sz="2000" b="1">
                <a:solidFill>
                  <a:srgbClr val="FF0000"/>
                </a:solidFill>
                <a:effectLst/>
                <a:ea typeface="Arial" panose="020B0604020202020204" pitchFamily="34" charset="0"/>
              </a:rPr>
              <a:t> 510</a:t>
            </a:r>
            <a:r>
              <a:rPr lang="en-US" sz="2000" b="1">
                <a:solidFill>
                  <a:schemeClr val="accent3"/>
                </a:solidFill>
                <a:effectLst/>
                <a:ea typeface="Arial" panose="020B0604020202020204" pitchFamily="34" charset="0"/>
              </a:rPr>
              <a:t>. General requirements for medication administration.</a:t>
            </a:r>
            <a:r>
              <a:rPr lang="en-US" sz="2000" b="1">
                <a:solidFill>
                  <a:schemeClr val="accent3"/>
                </a:solidFill>
                <a:ea typeface="Arial" panose="020B0604020202020204" pitchFamily="34" charset="0"/>
              </a:rPr>
              <a:t> (cont.) </a:t>
            </a:r>
            <a:endParaRPr lang="en-US" sz="2000">
              <a:solidFill>
                <a:schemeClr val="accent3"/>
              </a:solidFill>
              <a:uFill>
                <a:solidFill>
                  <a:srgbClr val="000000"/>
                </a:solidFill>
              </a:uFill>
              <a:ea typeface="Arial" panose="020B0604020202020204" pitchFamily="34" charset="0"/>
              <a:cs typeface="Arial" panose="020B0604020202020204" pitchFamily="34" charset="0"/>
            </a:endParaRPr>
          </a:p>
          <a:p>
            <a:pPr marL="471170">
              <a:lnSpc>
                <a:spcPct val="103000"/>
              </a:lnSpc>
              <a:spcBef>
                <a:spcPts val="0"/>
              </a:spcBef>
              <a:spcAft>
                <a:spcPts val="535"/>
              </a:spcAft>
            </a:pPr>
            <a:r>
              <a:rPr lang="en-US" sz="2000">
                <a:solidFill>
                  <a:schemeClr val="accent3"/>
                </a:solidFill>
                <a:ea typeface="Arial" panose="020B0604020202020204" pitchFamily="34" charset="0"/>
              </a:rPr>
              <a:t>E</a:t>
            </a:r>
            <a:r>
              <a:rPr lang="en-US" sz="2000" u="none" strike="noStrike">
                <a:solidFill>
                  <a:schemeClr val="accent3">
                    <a:lumMod val="50000"/>
                  </a:schemeClr>
                </a:solidFill>
                <a:effectLst/>
                <a:uFill>
                  <a:solidFill>
                    <a:srgbClr val="000000"/>
                  </a:solidFill>
                </a:uFill>
                <a:ea typeface="Arial" panose="020B0604020202020204" pitchFamily="34" charset="0"/>
                <a:cs typeface="Arial"/>
              </a:rPr>
              <a:t>.</a:t>
            </a:r>
            <a:r>
              <a:rPr lang="en-US" sz="2000">
                <a:solidFill>
                  <a:schemeClr val="accent3">
                    <a:lumMod val="50000"/>
                  </a:schemeClr>
                </a:solidFill>
                <a:uFill>
                  <a:solidFill>
                    <a:srgbClr val="000000"/>
                  </a:solidFill>
                </a:uFill>
                <a:ea typeface="Arial" panose="020B0604020202020204" pitchFamily="34" charset="0"/>
                <a:cs typeface="Arial"/>
              </a:rPr>
              <a:t> </a:t>
            </a:r>
            <a:r>
              <a:rPr lang="en-US" sz="2000" u="none" strike="noStrike">
                <a:solidFill>
                  <a:schemeClr val="accent3"/>
                </a:solidFill>
                <a:effectLst/>
                <a:uFill>
                  <a:solidFill>
                    <a:srgbClr val="000000"/>
                  </a:solidFill>
                </a:uFill>
                <a:ea typeface="Arial" panose="020B0604020202020204" pitchFamily="34" charset="0"/>
                <a:cs typeface="Arial"/>
              </a:rPr>
              <a:t> Prescription and nonprescription medication shall be given to a child</a:t>
            </a:r>
            <a:r>
              <a:rPr lang="en-US" sz="2000" u="none" strike="noStrike">
                <a:solidFill>
                  <a:srgbClr val="000000"/>
                </a:solidFill>
                <a:effectLst/>
                <a:uFill>
                  <a:solidFill>
                    <a:srgbClr val="000000"/>
                  </a:solidFill>
                </a:uFill>
                <a:ea typeface="Arial" panose="020B0604020202020204" pitchFamily="34" charset="0"/>
                <a:cs typeface="Arial"/>
              </a:rPr>
              <a:t> </a:t>
            </a:r>
            <a:r>
              <a:rPr lang="en-US" sz="2000" u="none" strike="noStrike">
                <a:solidFill>
                  <a:srgbClr val="FF0000"/>
                </a:solidFill>
                <a:effectLst/>
                <a:uFill>
                  <a:solidFill>
                    <a:srgbClr val="000000"/>
                  </a:solidFill>
                </a:uFill>
                <a:ea typeface="Arial" panose="020B0604020202020204" pitchFamily="34" charset="0"/>
                <a:cs typeface="Arial"/>
              </a:rPr>
              <a:t>only with written authorization from the parent that has not expired.</a:t>
            </a:r>
            <a:r>
              <a:rPr lang="en-US" sz="2000" u="none" strike="sngStrike">
                <a:solidFill>
                  <a:srgbClr val="FF0000"/>
                </a:solidFill>
                <a:effectLst/>
                <a:uFill>
                  <a:solidFill>
                    <a:srgbClr val="000000"/>
                  </a:solidFill>
                </a:uFill>
                <a:ea typeface="Arial" panose="020B0604020202020204" pitchFamily="34" charset="0"/>
                <a:cs typeface="Arial"/>
              </a:rPr>
              <a:t>:</a:t>
            </a:r>
            <a:endParaRPr lang="en-US" sz="2000" strike="sngStrike">
              <a:solidFill>
                <a:srgbClr val="FF0000"/>
              </a:solidFill>
              <a:uFill>
                <a:solidFill>
                  <a:srgbClr val="000000"/>
                </a:solidFill>
              </a:uFill>
              <a:ea typeface="Arial" panose="020B0604020202020204" pitchFamily="34" charset="0"/>
              <a:cs typeface="Arial" panose="020B0604020202020204" pitchFamily="34" charset="0"/>
            </a:endParaRPr>
          </a:p>
          <a:p>
            <a:pPr marL="1028700" lvl="2" indent="0">
              <a:lnSpc>
                <a:spcPct val="103000"/>
              </a:lnSpc>
              <a:spcBef>
                <a:spcPts val="0"/>
              </a:spcBef>
              <a:spcAft>
                <a:spcPts val="535"/>
              </a:spcAft>
              <a:buNone/>
            </a:pPr>
            <a:r>
              <a:rPr lang="en-US" strike="sngStrike">
                <a:solidFill>
                  <a:srgbClr val="FF0000"/>
                </a:solidFill>
                <a:uFill>
                  <a:solidFill>
                    <a:srgbClr val="000000"/>
                  </a:solidFill>
                </a:uFill>
                <a:ea typeface="Arial" panose="020B0604020202020204" pitchFamily="34" charset="0"/>
                <a:cs typeface="Arial"/>
              </a:rPr>
              <a:t>1. According</a:t>
            </a:r>
            <a:r>
              <a:rPr lang="en-US" u="none" strike="sngStrike">
                <a:solidFill>
                  <a:srgbClr val="FF0000"/>
                </a:solidFill>
                <a:effectLst/>
                <a:uFill>
                  <a:solidFill>
                    <a:srgbClr val="000000"/>
                  </a:solidFill>
                </a:uFill>
                <a:ea typeface="Arial" panose="020B0604020202020204" pitchFamily="34" charset="0"/>
                <a:cs typeface="Arial"/>
              </a:rPr>
              <a:t> to the center's written medication policies; and</a:t>
            </a:r>
            <a:r>
              <a:rPr lang="en-US" strike="sngStrike">
                <a:solidFill>
                  <a:srgbClr val="FF0000"/>
                </a:solidFill>
                <a:uFill>
                  <a:solidFill>
                    <a:srgbClr val="000000"/>
                  </a:solidFill>
                </a:uFill>
                <a:ea typeface="Arial" panose="020B0604020202020204" pitchFamily="34" charset="0"/>
                <a:cs typeface="Arial"/>
              </a:rPr>
              <a:t> </a:t>
            </a:r>
            <a:endParaRPr lang="en-US">
              <a:solidFill>
                <a:srgbClr val="000000"/>
              </a:solidFill>
              <a:uFill>
                <a:solidFill>
                  <a:srgbClr val="000000"/>
                </a:solidFill>
              </a:uFill>
              <a:ea typeface="Arial" panose="020B0604020202020204" pitchFamily="34" charset="0"/>
              <a:cs typeface="Arial"/>
            </a:endParaRPr>
          </a:p>
          <a:p>
            <a:pPr marL="1028700" lvl="2" indent="0">
              <a:lnSpc>
                <a:spcPct val="103000"/>
              </a:lnSpc>
              <a:spcBef>
                <a:spcPts val="0"/>
              </a:spcBef>
              <a:spcAft>
                <a:spcPts val="535"/>
              </a:spcAft>
              <a:buNone/>
            </a:pPr>
            <a:r>
              <a:rPr lang="en-US" strike="sngStrike">
                <a:solidFill>
                  <a:srgbClr val="FF0000"/>
                </a:solidFill>
                <a:uFill>
                  <a:solidFill>
                    <a:srgbClr val="000000"/>
                  </a:solidFill>
                </a:uFill>
                <a:ea typeface="Arial" panose="020B0604020202020204" pitchFamily="34" charset="0"/>
                <a:cs typeface="Arial"/>
              </a:rPr>
              <a:t>2. Only</a:t>
            </a:r>
            <a:r>
              <a:rPr lang="en-US" u="none" strike="sngStrike">
                <a:solidFill>
                  <a:srgbClr val="FF0000"/>
                </a:solidFill>
                <a:effectLst/>
                <a:uFill>
                  <a:solidFill>
                    <a:srgbClr val="000000"/>
                  </a:solidFill>
                </a:uFill>
                <a:ea typeface="Arial" panose="020B0604020202020204" pitchFamily="34" charset="0"/>
                <a:cs typeface="Arial"/>
              </a:rPr>
              <a:t> with written authorization from the parent that has not expired.</a:t>
            </a:r>
            <a:r>
              <a:rPr lang="en-US" strike="sngStrike">
                <a:solidFill>
                  <a:srgbClr val="FF0000"/>
                </a:solidFill>
                <a:uFill>
                  <a:solidFill>
                    <a:srgbClr val="000000"/>
                  </a:solidFill>
                </a:uFill>
                <a:ea typeface="Arial" panose="020B0604020202020204" pitchFamily="34" charset="0"/>
                <a:cs typeface="Arial"/>
              </a:rPr>
              <a:t> </a:t>
            </a:r>
            <a:endParaRPr lang="en-US">
              <a:solidFill>
                <a:srgbClr val="000000"/>
              </a:solidFill>
              <a:uFill>
                <a:solidFill>
                  <a:srgbClr val="000000"/>
                </a:solidFill>
              </a:uFill>
              <a:ea typeface="Arial" panose="020B0604020202020204" pitchFamily="34" charset="0"/>
              <a:cs typeface="Arial"/>
            </a:endParaRPr>
          </a:p>
          <a:p>
            <a:pPr marL="471170">
              <a:lnSpc>
                <a:spcPct val="103000"/>
              </a:lnSpc>
              <a:spcBef>
                <a:spcPts val="0"/>
              </a:spcBef>
              <a:spcAft>
                <a:spcPts val="535"/>
              </a:spcAft>
            </a:pPr>
            <a:r>
              <a:rPr lang="en-US" sz="2000">
                <a:solidFill>
                  <a:schemeClr val="accent3"/>
                </a:solidFill>
                <a:uFill>
                  <a:solidFill>
                    <a:srgbClr val="000000"/>
                  </a:solidFill>
                </a:uFill>
                <a:ea typeface="Arial" panose="020B0604020202020204" pitchFamily="34" charset="0"/>
                <a:cs typeface="Arial"/>
              </a:rPr>
              <a:t>J. When an authorization for medication expires, the center shall notify the parent with the intent to safely return the medication to the parent or receive an updated authorization form. If a parent has been non-responsive and has not retrieved the medication, the center shall safely dispose of the medication</a:t>
            </a:r>
            <a:r>
              <a:rPr lang="en-US" sz="2000">
                <a:solidFill>
                  <a:srgbClr val="0070C0"/>
                </a:solidFill>
                <a:uFill>
                  <a:solidFill>
                    <a:srgbClr val="000000"/>
                  </a:solidFill>
                </a:uFill>
                <a:ea typeface="Arial" panose="020B0604020202020204" pitchFamily="34" charset="0"/>
                <a:cs typeface="Arial"/>
              </a:rPr>
              <a:t> </a:t>
            </a:r>
            <a:r>
              <a:rPr lang="en-US" sz="2000" strike="sngStrike">
                <a:solidFill>
                  <a:srgbClr val="FF0000"/>
                </a:solidFill>
                <a:uFill>
                  <a:solidFill>
                    <a:srgbClr val="000000"/>
                  </a:solidFill>
                </a:uFill>
                <a:ea typeface="Arial" panose="020B0604020202020204" pitchFamily="34" charset="0"/>
                <a:cs typeface="Arial"/>
              </a:rPr>
              <a:t>according to the center’s policy for medication disposal</a:t>
            </a:r>
            <a:r>
              <a:rPr lang="en-US" sz="2000">
                <a:solidFill>
                  <a:schemeClr val="accent3"/>
                </a:solidFill>
                <a:uFill>
                  <a:solidFill>
                    <a:srgbClr val="000000"/>
                  </a:solidFill>
                </a:uFill>
                <a:ea typeface="Arial" panose="020B0604020202020204" pitchFamily="34" charset="0"/>
                <a:cs typeface="Arial"/>
              </a:rPr>
              <a:t>, but no later than 30 calendar days after the expiration date of the authorization. The expired medication authorization form shall be kept with the medication until the center can safely return the medication to the parent or dispose of the medication. </a:t>
            </a:r>
          </a:p>
          <a:p>
            <a:pPr marL="471170">
              <a:lnSpc>
                <a:spcPct val="103000"/>
              </a:lnSpc>
              <a:spcBef>
                <a:spcPts val="0"/>
              </a:spcBef>
              <a:spcAft>
                <a:spcPts val="535"/>
              </a:spcAft>
            </a:pPr>
            <a:r>
              <a:rPr lang="en-US" sz="2000">
                <a:solidFill>
                  <a:srgbClr val="FF0000"/>
                </a:solidFill>
                <a:uFill>
                  <a:solidFill>
                    <a:srgbClr val="000000"/>
                  </a:solidFill>
                </a:uFill>
                <a:ea typeface="Arial" panose="020B0604020202020204" pitchFamily="34" charset="0"/>
                <a:cs typeface="Arial"/>
              </a:rPr>
              <a:t>K. </a:t>
            </a:r>
            <a:r>
              <a:rPr lang="en-US" sz="2000" u="none" strike="noStrike">
                <a:solidFill>
                  <a:srgbClr val="FF0000"/>
                </a:solidFill>
                <a:effectLst/>
                <a:uFill>
                  <a:solidFill>
                    <a:srgbClr val="000000"/>
                  </a:solidFill>
                </a:uFill>
                <a:ea typeface="Arial" panose="020B0604020202020204" pitchFamily="34" charset="0"/>
                <a:cs typeface="Arial"/>
              </a:rPr>
              <a:t> Undesignated or stock epinephrine kept at the center pursuant to § </a:t>
            </a:r>
            <a:r>
              <a:rPr lang="en-US" sz="2000" u="none" strike="noStrike">
                <a:solidFill>
                  <a:srgbClr val="FF0000"/>
                </a:solidFill>
                <a:effectLst/>
                <a:uFill>
                  <a:solidFill>
                    <a:srgbClr val="000000"/>
                  </a:solidFill>
                </a:uFill>
                <a:ea typeface="Arial" panose="020B0604020202020204" pitchFamily="34" charset="0"/>
                <a:cs typeface="Arial"/>
                <a:hlinkClick r:id="rId3"/>
              </a:rPr>
              <a:t>22.1-289.059</a:t>
            </a:r>
            <a:r>
              <a:rPr lang="en-US" sz="2000" u="none" strike="noStrike">
                <a:solidFill>
                  <a:srgbClr val="FF0000"/>
                </a:solidFill>
                <a:effectLst/>
                <a:uFill>
                  <a:solidFill>
                    <a:srgbClr val="000000"/>
                  </a:solidFill>
                </a:uFill>
                <a:ea typeface="Arial" panose="020B0604020202020204" pitchFamily="34" charset="0"/>
                <a:cs typeface="Arial"/>
              </a:rPr>
              <a:t> shall be labeled with the name of the medication and the dosage amount.</a:t>
            </a:r>
            <a:endParaRPr lang="en-US" sz="2000" u="none" strike="noStrike">
              <a:solidFill>
                <a:srgbClr val="000000"/>
              </a:solidFill>
              <a:effectLst/>
              <a:uFill>
                <a:solidFill>
                  <a:srgbClr val="000000"/>
                </a:solidFill>
              </a:uFill>
              <a:ea typeface="Arial" panose="020B0604020202020204" pitchFamily="34" charset="0"/>
              <a:cs typeface="Arial"/>
            </a:endParaRPr>
          </a:p>
          <a:p>
            <a:pPr marL="114300" indent="0">
              <a:lnSpc>
                <a:spcPct val="100000"/>
              </a:lnSpc>
              <a:spcBef>
                <a:spcPts val="0"/>
              </a:spcBef>
              <a:spcAft>
                <a:spcPts val="1200"/>
              </a:spcAft>
              <a:buNone/>
            </a:pPr>
            <a:endParaRPr lang="en-US" sz="20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107</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237630213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VIII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8270" marR="9525" indent="0">
              <a:lnSpc>
                <a:spcPct val="103000"/>
              </a:lnSpc>
              <a:spcBef>
                <a:spcPts val="0"/>
              </a:spcBef>
              <a:spcAft>
                <a:spcPts val="560"/>
              </a:spcAft>
              <a:buClr>
                <a:srgbClr val="003C71"/>
              </a:buClr>
              <a:buNone/>
              <a:defRPr/>
            </a:pPr>
            <a:r>
              <a:rPr kumimoji="0" lang="en-US" sz="2000" b="1" i="0" u="none" strike="noStrike" kern="0" cap="none" spc="0" normalizeH="0" baseline="0" noProof="0">
                <a:ln>
                  <a:noFill/>
                </a:ln>
                <a:solidFill>
                  <a:schemeClr val="accent3"/>
                </a:solidFill>
                <a:effectLst/>
                <a:uLnTx/>
                <a:uFillTx/>
                <a:ea typeface="Arial" panose="020B0604020202020204" pitchFamily="34" charset="0"/>
                <a:sym typeface="Georgia"/>
              </a:rPr>
              <a:t>8VAC20-781-570. Topical skin products.</a:t>
            </a:r>
            <a:r>
              <a:rPr lang="en-US" sz="2000" b="1">
                <a:solidFill>
                  <a:schemeClr val="accent3"/>
                </a:solidFill>
                <a:ea typeface="Arial" panose="020B0604020202020204" pitchFamily="34" charset="0"/>
              </a:rPr>
              <a:t> </a:t>
            </a:r>
            <a:endParaRPr lang="en-US" sz="2000" b="1" i="0" u="none" strike="noStrike" kern="0" cap="none" spc="0" normalizeH="0" baseline="0" noProof="0">
              <a:ln>
                <a:noFill/>
              </a:ln>
              <a:solidFill>
                <a:schemeClr val="accent3"/>
              </a:solidFill>
              <a:effectLst/>
              <a:uLnTx/>
              <a:uFillTx/>
              <a:latin typeface="Georgia" panose="02040502050405020303" pitchFamily="18" charset="0"/>
              <a:ea typeface="Arial" panose="020B0604020202020204" pitchFamily="34" charset="0"/>
            </a:endParaRPr>
          </a:p>
          <a:p>
            <a:pPr marL="414020" marR="9525" indent="-285750">
              <a:lnSpc>
                <a:spcPct val="103000"/>
              </a:lnSpc>
              <a:spcBef>
                <a:spcPts val="0"/>
              </a:spcBef>
              <a:spcAft>
                <a:spcPts val="560"/>
              </a:spcAft>
            </a:pPr>
            <a:r>
              <a:rPr lang="en-US" sz="2000">
                <a:solidFill>
                  <a:schemeClr val="accent3"/>
                </a:solidFill>
                <a:effectLst/>
                <a:ea typeface="Arial" panose="020B0604020202020204" pitchFamily="34" charset="0"/>
              </a:rPr>
              <a:t>Language revised to address current requirements for records for diaper ointment and insect repellent. Removed burdensome requirement to maintain a record for all topical ointments.</a:t>
            </a:r>
            <a:r>
              <a:rPr lang="en-US" sz="2000">
                <a:solidFill>
                  <a:schemeClr val="accent3"/>
                </a:solidFill>
                <a:ea typeface="Arial" panose="020B0604020202020204" pitchFamily="34" charset="0"/>
              </a:rPr>
              <a:t> </a:t>
            </a:r>
            <a:endParaRPr lang="en-US" sz="2000">
              <a:solidFill>
                <a:schemeClr val="accent3"/>
              </a:solidFill>
              <a:effectLst/>
              <a:latin typeface="Georgia" panose="02040502050405020303" pitchFamily="18" charset="0"/>
              <a:ea typeface="Arial" panose="020B0604020202020204" pitchFamily="34" charset="0"/>
            </a:endParaRPr>
          </a:p>
          <a:p>
            <a:pPr marL="128270" marR="9525" indent="0">
              <a:lnSpc>
                <a:spcPct val="103000"/>
              </a:lnSpc>
              <a:spcBef>
                <a:spcPts val="0"/>
              </a:spcBef>
              <a:spcAft>
                <a:spcPts val="560"/>
              </a:spcAft>
              <a:buNone/>
            </a:pPr>
            <a:r>
              <a:rPr lang="en-US" sz="2000" b="1">
                <a:solidFill>
                  <a:schemeClr val="accent3"/>
                </a:solidFill>
                <a:effectLst/>
                <a:ea typeface="Arial" panose="020B0604020202020204" pitchFamily="34" charset="0"/>
              </a:rPr>
              <a:t>8VAC20-781-</a:t>
            </a:r>
            <a:r>
              <a:rPr lang="en-US" sz="2000" b="1" strike="sngStrike">
                <a:solidFill>
                  <a:srgbClr val="FF0000"/>
                </a:solidFill>
                <a:effectLst/>
                <a:ea typeface="Arial" panose="020B0604020202020204" pitchFamily="34" charset="0"/>
              </a:rPr>
              <a:t>580</a:t>
            </a:r>
            <a:r>
              <a:rPr lang="en-US" sz="2000" b="1">
                <a:solidFill>
                  <a:srgbClr val="FF0000"/>
                </a:solidFill>
                <a:effectLst/>
                <a:ea typeface="Arial" panose="020B0604020202020204" pitchFamily="34" charset="0"/>
              </a:rPr>
              <a:t> 570</a:t>
            </a:r>
            <a:r>
              <a:rPr lang="en-US" sz="2000" b="1">
                <a:solidFill>
                  <a:schemeClr val="accent3"/>
                </a:solidFill>
                <a:effectLst/>
                <a:ea typeface="Arial" panose="020B0604020202020204" pitchFamily="34" charset="0"/>
              </a:rPr>
              <a:t>. Topical skin products.</a:t>
            </a:r>
            <a:r>
              <a:rPr lang="en-US" sz="2000" b="1">
                <a:solidFill>
                  <a:schemeClr val="accent3"/>
                </a:solidFill>
                <a:ea typeface="Arial" panose="020B0604020202020204" pitchFamily="34" charset="0"/>
              </a:rPr>
              <a:t> </a:t>
            </a:r>
            <a:endParaRPr lang="en-US" sz="2000">
              <a:solidFill>
                <a:schemeClr val="accent3"/>
              </a:solidFill>
              <a:ea typeface="Arial" panose="020B0604020202020204" pitchFamily="34" charset="0"/>
            </a:endParaRPr>
          </a:p>
          <a:p>
            <a:pPr marL="471170" marR="9525">
              <a:lnSpc>
                <a:spcPct val="103000"/>
              </a:lnSpc>
              <a:spcBef>
                <a:spcPts val="0"/>
              </a:spcBef>
              <a:spcAft>
                <a:spcPts val="560"/>
              </a:spcAft>
            </a:pPr>
            <a:r>
              <a:rPr lang="en-US" sz="2000">
                <a:solidFill>
                  <a:schemeClr val="accent3"/>
                </a:solidFill>
                <a:effectLst/>
                <a:ea typeface="Arial" panose="020B0604020202020204" pitchFamily="34" charset="0"/>
              </a:rPr>
              <a:t>A. When topical skin products such as lip balm, hand lotion, sunscreen, diaper ointment and lotion, and insect repellent are administered by the center, the following requirements shall be met:</a:t>
            </a:r>
            <a:r>
              <a:rPr lang="en-US" sz="2000">
                <a:solidFill>
                  <a:schemeClr val="accent3"/>
                </a:solidFill>
                <a:ea typeface="Arial" panose="020B0604020202020204" pitchFamily="34" charset="0"/>
              </a:rPr>
              <a:t> </a:t>
            </a:r>
            <a:endParaRPr lang="en-US" sz="2000">
              <a:solidFill>
                <a:schemeClr val="accent3"/>
              </a:solidFill>
              <a:effectLst/>
              <a:latin typeface="Georgia" panose="02040502050405020303" pitchFamily="18" charset="0"/>
              <a:ea typeface="Arial" panose="020B0604020202020204" pitchFamily="34" charset="0"/>
            </a:endParaRPr>
          </a:p>
          <a:p>
            <a:pPr marL="914400" marR="9525" lvl="2" indent="0" fontAlgn="base">
              <a:lnSpc>
                <a:spcPct val="103000"/>
              </a:lnSpc>
              <a:spcBef>
                <a:spcPts val="0"/>
              </a:spcBef>
              <a:spcAft>
                <a:spcPts val="560"/>
              </a:spcAft>
              <a:buClr>
                <a:srgbClr val="000000"/>
              </a:buClr>
              <a:buSzPts val="1100"/>
              <a:buNone/>
            </a:pPr>
            <a:r>
              <a:rPr lang="en-US" u="none" strike="sngStrike">
                <a:solidFill>
                  <a:srgbClr val="FF0000"/>
                </a:solidFill>
                <a:effectLst/>
                <a:uFill>
                  <a:solidFill>
                    <a:srgbClr val="000000"/>
                  </a:solidFill>
                </a:uFill>
                <a:ea typeface="Arial" panose="020B0604020202020204" pitchFamily="34" charset="0"/>
                <a:cs typeface="Arial"/>
              </a:rPr>
              <a:t>4. A record shall be kept that includes the child’s name, the name of the product, date and time of use, any adverse reactions, and any application errors and action taken.</a:t>
            </a:r>
            <a:r>
              <a:rPr lang="en-US" strike="sngStrike">
                <a:solidFill>
                  <a:srgbClr val="FF0000"/>
                </a:solidFill>
                <a:uFill>
                  <a:solidFill>
                    <a:srgbClr val="000000"/>
                  </a:solidFill>
                </a:uFill>
                <a:ea typeface="Arial" panose="020B0604020202020204" pitchFamily="34" charset="0"/>
                <a:cs typeface="Arial"/>
              </a:rPr>
              <a:t> </a:t>
            </a:r>
            <a:endParaRPr lang="en-US" u="none" strike="noStrike">
              <a:solidFill>
                <a:srgbClr val="000000"/>
              </a:solidFill>
              <a:effectLst/>
              <a:uFill>
                <a:solidFill>
                  <a:srgbClr val="000000"/>
                </a:solidFill>
              </a:uFill>
              <a:latin typeface="Georgia" panose="02040502050405020303" pitchFamily="18" charset="0"/>
              <a:ea typeface="Arial" panose="020B0604020202020204" pitchFamily="34" charset="0"/>
              <a:cs typeface="Arial" panose="020B0604020202020204" pitchFamily="34" charset="0"/>
            </a:endParaRPr>
          </a:p>
          <a:p>
            <a:pPr marL="414020" marR="9525" indent="-285750">
              <a:lnSpc>
                <a:spcPct val="103000"/>
              </a:lnSpc>
              <a:spcBef>
                <a:spcPts val="0"/>
              </a:spcBef>
              <a:spcAft>
                <a:spcPts val="560"/>
              </a:spcAft>
            </a:pPr>
            <a:r>
              <a:rPr lang="en-US" sz="2000">
                <a:solidFill>
                  <a:srgbClr val="FF0000"/>
                </a:solidFill>
                <a:effectLst/>
                <a:ea typeface="Arial" panose="020B0604020202020204" pitchFamily="34" charset="0"/>
              </a:rPr>
              <a:t>B. When diaper ointment and insect repellent are administered by the center a record shall be kept that includes the child’s name, the name of the product, the frequency of use and the approximate time given, any adverse reactions, and any application errors and action taken.</a:t>
            </a:r>
            <a:r>
              <a:rPr lang="en-US" sz="2000">
                <a:solidFill>
                  <a:srgbClr val="FF0000"/>
                </a:solidFill>
                <a:ea typeface="Arial" panose="020B0604020202020204" pitchFamily="34" charset="0"/>
              </a:rPr>
              <a:t> </a:t>
            </a:r>
            <a:endParaRPr lang="en-US" sz="2000">
              <a:solidFill>
                <a:srgbClr val="000000"/>
              </a:solidFill>
              <a:effectLst/>
              <a:latin typeface="Georgia" panose="02040502050405020303" pitchFamily="18" charset="0"/>
              <a:ea typeface="Arial" panose="020B0604020202020204" pitchFamily="34" charset="0"/>
            </a:endParaRPr>
          </a:p>
          <a:p>
            <a:pPr marL="114300" indent="0">
              <a:lnSpc>
                <a:spcPct val="100000"/>
              </a:lnSpc>
              <a:spcBef>
                <a:spcPts val="0"/>
              </a:spcBef>
              <a:spcAft>
                <a:spcPts val="1200"/>
              </a:spcAft>
              <a:buNone/>
            </a:pPr>
            <a:endParaRPr lang="en-US" sz="20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108</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216304807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IX</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8270" indent="0">
              <a:lnSpc>
                <a:spcPct val="103000"/>
              </a:lnSpc>
              <a:spcBef>
                <a:spcPts val="0"/>
              </a:spcBef>
              <a:spcAft>
                <a:spcPts val="535"/>
              </a:spcAft>
              <a:buClr>
                <a:srgbClr val="003C71"/>
              </a:buClr>
              <a:buNone/>
              <a:defRPr/>
            </a:pPr>
            <a:r>
              <a:rPr kumimoji="0" lang="en-US" sz="2000" b="1" i="0" u="none" strike="noStrike" kern="0" cap="none" spc="0" normalizeH="0" baseline="0" noProof="0">
                <a:ln>
                  <a:noFill/>
                </a:ln>
                <a:solidFill>
                  <a:schemeClr val="accent3"/>
                </a:solidFill>
                <a:effectLst/>
                <a:uLnTx/>
                <a:uFillTx/>
                <a:ea typeface="Arial" panose="020B0604020202020204" pitchFamily="34" charset="0"/>
                <a:sym typeface="Georgia"/>
              </a:rPr>
              <a:t>8VAC20-781-600. Emergency response drills.</a:t>
            </a:r>
            <a:r>
              <a:rPr lang="en-US" sz="2000" b="1">
                <a:solidFill>
                  <a:schemeClr val="accent3"/>
                </a:solidFill>
                <a:ea typeface="Arial" panose="020B0604020202020204" pitchFamily="34" charset="0"/>
              </a:rPr>
              <a:t> </a:t>
            </a:r>
            <a:endParaRPr lang="en-US" sz="2000" b="0" i="0" u="none" strike="noStrike" kern="0" cap="none" spc="0" normalizeH="0" baseline="0" noProof="0">
              <a:ln>
                <a:noFill/>
              </a:ln>
              <a:solidFill>
                <a:schemeClr val="accent3"/>
              </a:solidFill>
              <a:effectLst/>
              <a:uLnTx/>
              <a:uFillTx/>
              <a:latin typeface="Georgia" panose="02040502050405020303" pitchFamily="18" charset="0"/>
              <a:ea typeface="Arial" panose="020B0604020202020204" pitchFamily="34" charset="0"/>
            </a:endParaRPr>
          </a:p>
          <a:p>
            <a:pPr marL="414020" indent="-285750">
              <a:lnSpc>
                <a:spcPct val="103000"/>
              </a:lnSpc>
              <a:spcBef>
                <a:spcPts val="0"/>
              </a:spcBef>
              <a:spcAft>
                <a:spcPts val="535"/>
              </a:spcAft>
            </a:pPr>
            <a:r>
              <a:rPr lang="en-US" sz="2000">
                <a:solidFill>
                  <a:schemeClr val="accent3"/>
                </a:solidFill>
                <a:effectLst/>
                <a:ea typeface="Arial" panose="020B0604020202020204" pitchFamily="34" charset="0"/>
              </a:rPr>
              <a:t>Adds requirements for emergency response drills to be completed with volunteers and aligns with requirements of the Child Care and Development Fund.</a:t>
            </a:r>
            <a:r>
              <a:rPr lang="en-US" sz="2000">
                <a:solidFill>
                  <a:schemeClr val="accent3"/>
                </a:solidFill>
                <a:ea typeface="Arial" panose="020B0604020202020204" pitchFamily="34" charset="0"/>
              </a:rPr>
              <a:t> </a:t>
            </a:r>
            <a:endParaRPr lang="en-US" sz="2000">
              <a:solidFill>
                <a:schemeClr val="accent3"/>
              </a:solidFill>
              <a:effectLst/>
              <a:latin typeface="Georgia" panose="02040502050405020303" pitchFamily="18" charset="0"/>
              <a:ea typeface="Arial" panose="020B0604020202020204" pitchFamily="34" charset="0"/>
            </a:endParaRPr>
          </a:p>
          <a:p>
            <a:pPr marL="128270" indent="0">
              <a:lnSpc>
                <a:spcPct val="103000"/>
              </a:lnSpc>
              <a:spcBef>
                <a:spcPts val="0"/>
              </a:spcBef>
              <a:spcAft>
                <a:spcPts val="535"/>
              </a:spcAft>
              <a:buNone/>
            </a:pPr>
            <a:r>
              <a:rPr lang="en-US" sz="2000" b="1">
                <a:solidFill>
                  <a:schemeClr val="accent3"/>
                </a:solidFill>
                <a:effectLst/>
                <a:ea typeface="Arial" panose="020B0604020202020204" pitchFamily="34" charset="0"/>
              </a:rPr>
              <a:t>8VAC20-781-</a:t>
            </a:r>
            <a:r>
              <a:rPr lang="en-US" sz="2000" b="1" strike="sngStrike">
                <a:solidFill>
                  <a:srgbClr val="FF0000"/>
                </a:solidFill>
                <a:effectLst/>
                <a:ea typeface="Arial" panose="020B0604020202020204" pitchFamily="34" charset="0"/>
              </a:rPr>
              <a:t>610</a:t>
            </a:r>
            <a:r>
              <a:rPr lang="en-US" sz="2000" b="1">
                <a:solidFill>
                  <a:srgbClr val="FF0000"/>
                </a:solidFill>
                <a:effectLst/>
                <a:ea typeface="Arial" panose="020B0604020202020204" pitchFamily="34" charset="0"/>
              </a:rPr>
              <a:t> 600</a:t>
            </a:r>
            <a:r>
              <a:rPr lang="en-US" sz="2000" b="1">
                <a:solidFill>
                  <a:schemeClr val="accent3"/>
                </a:solidFill>
                <a:effectLst/>
                <a:ea typeface="Arial" panose="020B0604020202020204" pitchFamily="34" charset="0"/>
              </a:rPr>
              <a:t>. Emergency response drills.</a:t>
            </a:r>
            <a:r>
              <a:rPr lang="en-US" sz="2000" b="1">
                <a:solidFill>
                  <a:schemeClr val="accent3"/>
                </a:solidFill>
                <a:ea typeface="Arial" panose="020B0604020202020204" pitchFamily="34" charset="0"/>
              </a:rPr>
              <a:t> </a:t>
            </a:r>
            <a:endParaRPr lang="en-US" sz="2000">
              <a:solidFill>
                <a:schemeClr val="accent3"/>
              </a:solidFill>
              <a:uFill>
                <a:solidFill>
                  <a:srgbClr val="000000"/>
                </a:solidFill>
              </a:uFill>
              <a:latin typeface="Georgia" panose="02040502050405020303" pitchFamily="18" charset="0"/>
              <a:ea typeface="Arial" panose="020B0604020202020204" pitchFamily="34" charset="0"/>
              <a:cs typeface="Arial" panose="020B0604020202020204" pitchFamily="34" charset="0"/>
            </a:endParaRPr>
          </a:p>
          <a:p>
            <a:pPr marL="471170">
              <a:lnSpc>
                <a:spcPct val="103000"/>
              </a:lnSpc>
              <a:spcBef>
                <a:spcPts val="0"/>
              </a:spcBef>
              <a:spcAft>
                <a:spcPts val="535"/>
              </a:spcAft>
            </a:pPr>
            <a:r>
              <a:rPr lang="en-US" sz="2000" u="none" strike="noStrike">
                <a:solidFill>
                  <a:schemeClr val="accent3"/>
                </a:solidFill>
                <a:effectLst/>
                <a:uFill>
                  <a:solidFill>
                    <a:srgbClr val="000000"/>
                  </a:solidFill>
                </a:uFill>
                <a:ea typeface="Arial" panose="020B0604020202020204" pitchFamily="34" charset="0"/>
                <a:cs typeface="Arial"/>
              </a:rPr>
              <a:t>A. All emergency response drills shall be practiced:</a:t>
            </a:r>
            <a:r>
              <a:rPr lang="en-US" sz="2000">
                <a:solidFill>
                  <a:schemeClr val="accent3"/>
                </a:solidFill>
                <a:uFill>
                  <a:solidFill>
                    <a:srgbClr val="000000"/>
                  </a:solidFill>
                </a:uFill>
                <a:ea typeface="Arial" panose="020B0604020202020204" pitchFamily="34" charset="0"/>
                <a:cs typeface="Arial"/>
              </a:rPr>
              <a:t> </a:t>
            </a:r>
            <a:endParaRPr lang="en-US" sz="2000">
              <a:solidFill>
                <a:schemeClr val="accent3"/>
              </a:solidFill>
              <a:uFill>
                <a:solidFill>
                  <a:srgbClr val="000000"/>
                </a:solidFill>
              </a:uFill>
              <a:latin typeface="Georgia" panose="02040502050405020303" pitchFamily="18" charset="0"/>
              <a:ea typeface="Arial" panose="020B0604020202020204" pitchFamily="34" charset="0"/>
              <a:cs typeface="Arial" panose="020B0604020202020204" pitchFamily="34" charset="0"/>
            </a:endParaRPr>
          </a:p>
          <a:p>
            <a:pPr marL="1028700" lvl="2" indent="0">
              <a:lnSpc>
                <a:spcPct val="103000"/>
              </a:lnSpc>
              <a:spcBef>
                <a:spcPts val="0"/>
              </a:spcBef>
              <a:spcAft>
                <a:spcPts val="535"/>
              </a:spcAft>
              <a:buNone/>
            </a:pPr>
            <a:r>
              <a:rPr lang="en-US">
                <a:solidFill>
                  <a:schemeClr val="accent3"/>
                </a:solidFill>
                <a:uFill>
                  <a:solidFill>
                    <a:srgbClr val="000000"/>
                  </a:solidFill>
                </a:uFill>
                <a:ea typeface="Arial" panose="020B0604020202020204" pitchFamily="34" charset="0"/>
                <a:cs typeface="Arial"/>
              </a:rPr>
              <a:t>2. With</a:t>
            </a:r>
            <a:r>
              <a:rPr lang="en-US" u="none" strike="noStrike">
                <a:solidFill>
                  <a:schemeClr val="accent3"/>
                </a:solidFill>
                <a:effectLst/>
                <a:uFill>
                  <a:solidFill>
                    <a:srgbClr val="000000"/>
                  </a:solidFill>
                </a:uFill>
                <a:ea typeface="Arial" panose="020B0604020202020204" pitchFamily="34" charset="0"/>
                <a:cs typeface="Arial"/>
              </a:rPr>
              <a:t> all staff</a:t>
            </a:r>
            <a:r>
              <a:rPr lang="en-US" u="none" strike="noStrike">
                <a:solidFill>
                  <a:srgbClr val="FF0000"/>
                </a:solidFill>
                <a:effectLst/>
                <a:uFill>
                  <a:solidFill>
                    <a:srgbClr val="000000"/>
                  </a:solidFill>
                </a:uFill>
                <a:ea typeface="Arial" panose="020B0604020202020204" pitchFamily="34" charset="0"/>
                <a:cs typeface="Arial"/>
              </a:rPr>
              <a:t>, volunteers </a:t>
            </a:r>
            <a:r>
              <a:rPr lang="en-US" u="none" strike="noStrike">
                <a:solidFill>
                  <a:schemeClr val="accent3"/>
                </a:solidFill>
                <a:effectLst/>
                <a:uFill>
                  <a:solidFill>
                    <a:srgbClr val="000000"/>
                  </a:solidFill>
                </a:uFill>
                <a:ea typeface="Arial" panose="020B0604020202020204" pitchFamily="34" charset="0"/>
                <a:cs typeface="Arial"/>
              </a:rPr>
              <a:t>and children present at the time of the drill;</a:t>
            </a:r>
            <a:r>
              <a:rPr lang="en-US">
                <a:solidFill>
                  <a:schemeClr val="accent3"/>
                </a:solidFill>
                <a:uFill>
                  <a:solidFill>
                    <a:srgbClr val="000000"/>
                  </a:solidFill>
                </a:uFill>
                <a:ea typeface="Arial" panose="020B0604020202020204" pitchFamily="34" charset="0"/>
                <a:cs typeface="Arial"/>
              </a:rPr>
              <a:t> </a:t>
            </a:r>
            <a:endParaRPr lang="en-US">
              <a:solidFill>
                <a:schemeClr val="accent3"/>
              </a:solidFill>
              <a:uFill>
                <a:solidFill>
                  <a:srgbClr val="000000"/>
                </a:solidFill>
              </a:uFill>
              <a:latin typeface="Georgia" panose="02040502050405020303" pitchFamily="18" charset="0"/>
              <a:ea typeface="Arial" panose="020B0604020202020204" pitchFamily="34" charset="0"/>
              <a:cs typeface="Arial" panose="020B0604020202020204" pitchFamily="34" charset="0"/>
            </a:endParaRPr>
          </a:p>
          <a:p>
            <a:pPr marL="471170">
              <a:lnSpc>
                <a:spcPct val="103000"/>
              </a:lnSpc>
              <a:spcBef>
                <a:spcPts val="0"/>
              </a:spcBef>
              <a:spcAft>
                <a:spcPts val="535"/>
              </a:spcAft>
            </a:pPr>
            <a:r>
              <a:rPr lang="en-US" sz="2000" u="none" strike="noStrike">
                <a:solidFill>
                  <a:schemeClr val="accent3"/>
                </a:solidFill>
                <a:effectLst/>
                <a:uFill>
                  <a:solidFill>
                    <a:srgbClr val="000000"/>
                  </a:solidFill>
                </a:uFill>
                <a:ea typeface="Arial" panose="020B0604020202020204" pitchFamily="34" charset="0"/>
                <a:cs typeface="Arial"/>
              </a:rPr>
              <a:t>E. Documentation shall be maintained for one year of emergency evacuation, shelter-in-place and lockdown drills that include:</a:t>
            </a:r>
            <a:r>
              <a:rPr lang="en-US" sz="2000">
                <a:solidFill>
                  <a:schemeClr val="accent3"/>
                </a:solidFill>
                <a:uFill>
                  <a:solidFill>
                    <a:srgbClr val="000000"/>
                  </a:solidFill>
                </a:uFill>
                <a:ea typeface="Arial" panose="020B0604020202020204" pitchFamily="34" charset="0"/>
                <a:cs typeface="Arial"/>
              </a:rPr>
              <a:t> </a:t>
            </a:r>
            <a:endParaRPr lang="en-US" sz="2000">
              <a:solidFill>
                <a:schemeClr val="accent3"/>
              </a:solidFill>
              <a:uFill>
                <a:solidFill>
                  <a:srgbClr val="000000"/>
                </a:solidFill>
              </a:uFill>
              <a:latin typeface="Georgia" panose="02040502050405020303" pitchFamily="18" charset="0"/>
              <a:ea typeface="Arial" panose="020B0604020202020204" pitchFamily="34" charset="0"/>
              <a:cs typeface="Arial" panose="020B0604020202020204" pitchFamily="34" charset="0"/>
            </a:endParaRPr>
          </a:p>
          <a:p>
            <a:pPr marL="1028700" lvl="2" indent="0">
              <a:lnSpc>
                <a:spcPct val="103000"/>
              </a:lnSpc>
              <a:spcBef>
                <a:spcPts val="0"/>
              </a:spcBef>
              <a:spcAft>
                <a:spcPts val="535"/>
              </a:spcAft>
              <a:buNone/>
            </a:pPr>
            <a:r>
              <a:rPr lang="en-US" u="none" strike="noStrike">
                <a:solidFill>
                  <a:schemeClr val="accent3"/>
                </a:solidFill>
                <a:effectLst/>
                <a:uFill>
                  <a:solidFill>
                    <a:srgbClr val="000000"/>
                  </a:solidFill>
                </a:uFill>
                <a:ea typeface="Arial" panose="020B0604020202020204" pitchFamily="34" charset="0"/>
                <a:cs typeface="Arial"/>
              </a:rPr>
              <a:t>2. The number of staff</a:t>
            </a:r>
            <a:r>
              <a:rPr lang="en-US" u="none" strike="noStrike">
                <a:solidFill>
                  <a:srgbClr val="FF0000"/>
                </a:solidFill>
                <a:effectLst/>
                <a:uFill>
                  <a:solidFill>
                    <a:srgbClr val="000000"/>
                  </a:solidFill>
                </a:uFill>
                <a:ea typeface="Arial" panose="020B0604020202020204" pitchFamily="34" charset="0"/>
                <a:cs typeface="Arial"/>
              </a:rPr>
              <a:t>, volunteers </a:t>
            </a:r>
            <a:r>
              <a:rPr lang="en-US" u="none" strike="noStrike">
                <a:solidFill>
                  <a:schemeClr val="accent3"/>
                </a:solidFill>
                <a:effectLst/>
                <a:uFill>
                  <a:solidFill>
                    <a:srgbClr val="000000"/>
                  </a:solidFill>
                </a:uFill>
                <a:ea typeface="Arial" panose="020B0604020202020204" pitchFamily="34" charset="0"/>
                <a:cs typeface="Arial"/>
              </a:rPr>
              <a:t>and children participating; and</a:t>
            </a:r>
            <a:r>
              <a:rPr lang="en-US">
                <a:solidFill>
                  <a:schemeClr val="accent3"/>
                </a:solidFill>
                <a:uFill>
                  <a:solidFill>
                    <a:srgbClr val="000000"/>
                  </a:solidFill>
                </a:uFill>
                <a:ea typeface="Arial" panose="020B0604020202020204" pitchFamily="34" charset="0"/>
                <a:cs typeface="Arial"/>
              </a:rPr>
              <a:t> </a:t>
            </a:r>
            <a:endParaRPr lang="en-US" u="none" strike="noStrike">
              <a:solidFill>
                <a:schemeClr val="accent3"/>
              </a:solidFill>
              <a:effectLst/>
              <a:uFill>
                <a:solidFill>
                  <a:srgbClr val="000000"/>
                </a:solidFill>
              </a:uFill>
              <a:latin typeface="Georgia" panose="02040502050405020303" pitchFamily="18" charset="0"/>
              <a:ea typeface="Arial" panose="020B0604020202020204" pitchFamily="34" charset="0"/>
              <a:cs typeface="Arial" panose="020B0604020202020204" pitchFamily="34" charset="0"/>
            </a:endParaRPr>
          </a:p>
          <a:p>
            <a:pPr marL="0" marR="9525" lvl="0" indent="0" fontAlgn="base">
              <a:lnSpc>
                <a:spcPct val="103000"/>
              </a:lnSpc>
              <a:spcBef>
                <a:spcPts val="0"/>
              </a:spcBef>
              <a:spcAft>
                <a:spcPts val="560"/>
              </a:spcAft>
              <a:buClr>
                <a:srgbClr val="000000"/>
              </a:buClr>
              <a:buSzPts val="1100"/>
              <a:buNone/>
            </a:pPr>
            <a:endParaRPr lang="en-US" sz="2000" u="none" strike="noStrike">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114300" indent="0">
              <a:lnSpc>
                <a:spcPct val="100000"/>
              </a:lnSpc>
              <a:spcBef>
                <a:spcPts val="0"/>
              </a:spcBef>
              <a:spcAft>
                <a:spcPts val="1200"/>
              </a:spcAft>
              <a:buNone/>
            </a:pPr>
            <a:endParaRPr lang="en-US" sz="20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109</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26588791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 Section 1: Program Administration </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14300" indent="0">
              <a:lnSpc>
                <a:spcPct val="100000"/>
              </a:lnSpc>
              <a:spcBef>
                <a:spcPts val="0"/>
              </a:spcBef>
              <a:spcAft>
                <a:spcPts val="1200"/>
              </a:spcAft>
              <a:buNone/>
            </a:pPr>
            <a:r>
              <a:rPr lang="en-US" sz="2200" b="1">
                <a:solidFill>
                  <a:schemeClr val="accent3"/>
                </a:solidFill>
              </a:rPr>
              <a:t>Section 1 includes information on the Lead Agency, Lead Agency leadership, and the entities and individuals that implement various aspects of CCDBG. Key highlights include:</a:t>
            </a:r>
          </a:p>
          <a:p>
            <a:pPr>
              <a:lnSpc>
                <a:spcPct val="100000"/>
              </a:lnSpc>
              <a:spcBef>
                <a:spcPts val="0"/>
              </a:spcBef>
              <a:spcAft>
                <a:spcPts val="1200"/>
              </a:spcAft>
            </a:pPr>
            <a:r>
              <a:rPr lang="en-US" sz="2200">
                <a:solidFill>
                  <a:schemeClr val="accent3"/>
                </a:solidFill>
              </a:rPr>
              <a:t>VDOE is CCDF Lead Agency. All related policies are set at the state level.</a:t>
            </a:r>
          </a:p>
          <a:p>
            <a:pPr>
              <a:lnSpc>
                <a:spcPct val="100000"/>
              </a:lnSpc>
              <a:spcBef>
                <a:spcPts val="0"/>
              </a:spcBef>
              <a:spcAft>
                <a:spcPts val="1200"/>
              </a:spcAft>
            </a:pPr>
            <a:r>
              <a:rPr lang="en-US" sz="2200">
                <a:solidFill>
                  <a:schemeClr val="accent3"/>
                </a:solidFill>
              </a:rPr>
              <a:t>Core CCDF activities are implemented by VDOE and key partners. </a:t>
            </a:r>
          </a:p>
          <a:p>
            <a:pPr marL="114300" indent="0">
              <a:lnSpc>
                <a:spcPct val="100000"/>
              </a:lnSpc>
              <a:spcBef>
                <a:spcPts val="0"/>
              </a:spcBef>
              <a:spcAft>
                <a:spcPts val="1200"/>
              </a:spcAft>
              <a:buNone/>
            </a:pPr>
            <a:endParaRPr lang="en-US" sz="2200">
              <a:solidFill>
                <a:schemeClr val="accent3"/>
              </a:solidFill>
            </a:endParaRPr>
          </a:p>
          <a:p>
            <a:pPr marL="114300" indent="0">
              <a:lnSpc>
                <a:spcPct val="100000"/>
              </a:lnSpc>
              <a:spcBef>
                <a:spcPts val="0"/>
              </a:spcBef>
              <a:spcAft>
                <a:spcPts val="1200"/>
              </a:spcAft>
              <a:buNone/>
            </a:pPr>
            <a:endParaRPr lang="en-US" sz="2200" b="1">
              <a:solidFill>
                <a:schemeClr val="accent3"/>
              </a:solidFill>
            </a:endParaRPr>
          </a:p>
          <a:p>
            <a:pPr marL="114300" indent="0">
              <a:lnSpc>
                <a:spcPct val="100000"/>
              </a:lnSpc>
              <a:spcBef>
                <a:spcPts val="0"/>
              </a:spcBef>
              <a:spcAft>
                <a:spcPts val="1200"/>
              </a:spcAft>
              <a:buNone/>
            </a:pPr>
            <a:endParaRPr lang="en-US" sz="22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11</a:t>
            </a:fld>
            <a:endParaRPr lang="en-US"/>
          </a:p>
        </p:txBody>
      </p:sp>
      <p:graphicFrame>
        <p:nvGraphicFramePr>
          <p:cNvPr id="4" name="Table 3">
            <a:extLst>
              <a:ext uri="{FF2B5EF4-FFF2-40B4-BE49-F238E27FC236}">
                <a16:creationId xmlns:a16="http://schemas.microsoft.com/office/drawing/2014/main" id="{6A99C584-4A8A-9929-B336-12EF4FF93454}"/>
              </a:ext>
            </a:extLst>
          </p:cNvPr>
          <p:cNvGraphicFramePr>
            <a:graphicFrameLocks noGrp="1"/>
          </p:cNvGraphicFramePr>
          <p:nvPr>
            <p:extLst>
              <p:ext uri="{D42A27DB-BD31-4B8C-83A1-F6EECF244321}">
                <p14:modId xmlns:p14="http://schemas.microsoft.com/office/powerpoint/2010/main" val="1074263226"/>
              </p:ext>
            </p:extLst>
          </p:nvPr>
        </p:nvGraphicFramePr>
        <p:xfrm>
          <a:off x="741680" y="3701897"/>
          <a:ext cx="10728960" cy="2494923"/>
        </p:xfrm>
        <a:graphic>
          <a:graphicData uri="http://schemas.openxmlformats.org/drawingml/2006/table">
            <a:tbl>
              <a:tblPr firstRow="1" bandRow="1">
                <a:tableStyleId>{5C22544A-7EE6-4342-B048-85BDC9FD1C3A}</a:tableStyleId>
              </a:tblPr>
              <a:tblGrid>
                <a:gridCol w="3576320">
                  <a:extLst>
                    <a:ext uri="{9D8B030D-6E8A-4147-A177-3AD203B41FA5}">
                      <a16:colId xmlns:a16="http://schemas.microsoft.com/office/drawing/2014/main" val="3674714040"/>
                    </a:ext>
                  </a:extLst>
                </a:gridCol>
                <a:gridCol w="3576320">
                  <a:extLst>
                    <a:ext uri="{9D8B030D-6E8A-4147-A177-3AD203B41FA5}">
                      <a16:colId xmlns:a16="http://schemas.microsoft.com/office/drawing/2014/main" val="278054778"/>
                    </a:ext>
                  </a:extLst>
                </a:gridCol>
                <a:gridCol w="3576320">
                  <a:extLst>
                    <a:ext uri="{9D8B030D-6E8A-4147-A177-3AD203B41FA5}">
                      <a16:colId xmlns:a16="http://schemas.microsoft.com/office/drawing/2014/main" val="596502535"/>
                    </a:ext>
                  </a:extLst>
                </a:gridCol>
              </a:tblGrid>
              <a:tr h="759324">
                <a:tc>
                  <a:txBody>
                    <a:bodyPr/>
                    <a:lstStyle/>
                    <a:p>
                      <a:pPr algn="ctr"/>
                      <a:r>
                        <a:rPr lang="en-US" sz="1800">
                          <a:latin typeface="Georgia" panose="02040502050405020303" pitchFamily="18" charset="0"/>
                        </a:rPr>
                        <a:t>VDOE</a:t>
                      </a:r>
                    </a:p>
                  </a:txBody>
                  <a:tcPr anchor="ctr"/>
                </a:tc>
                <a:tc>
                  <a:txBody>
                    <a:bodyPr/>
                    <a:lstStyle/>
                    <a:p>
                      <a:pPr algn="ctr"/>
                      <a:r>
                        <a:rPr lang="en-US" sz="1800">
                          <a:latin typeface="Georgia" panose="02040502050405020303" pitchFamily="18" charset="0"/>
                        </a:rPr>
                        <a:t>VDSS</a:t>
                      </a:r>
                    </a:p>
                  </a:txBody>
                  <a:tcPr anchor="ctr"/>
                </a:tc>
                <a:tc>
                  <a:txBody>
                    <a:bodyPr/>
                    <a:lstStyle/>
                    <a:p>
                      <a:pPr algn="ctr"/>
                      <a:r>
                        <a:rPr lang="en-US" sz="1800">
                          <a:latin typeface="Georgia" panose="02040502050405020303" pitchFamily="18" charset="0"/>
                        </a:rPr>
                        <a:t>Local departments of social services</a:t>
                      </a:r>
                    </a:p>
                  </a:txBody>
                  <a:tcPr anchor="ctr"/>
                </a:tc>
                <a:extLst>
                  <a:ext uri="{0D108BD9-81ED-4DB2-BD59-A6C34878D82A}">
                    <a16:rowId xmlns:a16="http://schemas.microsoft.com/office/drawing/2014/main" val="2238434042"/>
                  </a:ext>
                </a:extLst>
              </a:tr>
              <a:tr h="1735599">
                <a:tc>
                  <a:txBody>
                    <a:bodyPr/>
                    <a:lstStyle/>
                    <a:p>
                      <a:pPr marL="285750" indent="-285750" algn="l">
                        <a:buFont typeface="Arial" panose="020B0604020202020204" pitchFamily="34" charset="0"/>
                        <a:buChar char="•"/>
                      </a:pPr>
                      <a:r>
                        <a:rPr lang="en-US" sz="1800">
                          <a:latin typeface="Georgia" panose="02040502050405020303" pitchFamily="18" charset="0"/>
                        </a:rPr>
                        <a:t>Monitors licensed and license-exempt child care programs</a:t>
                      </a:r>
                    </a:p>
                    <a:p>
                      <a:pPr marL="285750" indent="-285750" algn="l">
                        <a:buFont typeface="Arial" panose="020B0604020202020204" pitchFamily="34" charset="0"/>
                        <a:buChar char="•"/>
                      </a:pPr>
                      <a:r>
                        <a:rPr lang="en-US" sz="1800">
                          <a:latin typeface="Georgia" panose="02040502050405020303" pitchFamily="18" charset="0"/>
                        </a:rPr>
                        <a:t>Implements quality improvement activities</a:t>
                      </a:r>
                    </a:p>
                  </a:txBody>
                  <a:tcPr/>
                </a:tc>
                <a:tc>
                  <a:txBody>
                    <a:bodyPr/>
                    <a:lstStyle/>
                    <a:p>
                      <a:pPr marL="285750" indent="-285750" algn="l">
                        <a:buFont typeface="Arial" panose="020B0604020202020204" pitchFamily="34" charset="0"/>
                        <a:buChar char="•"/>
                      </a:pPr>
                      <a:r>
                        <a:rPr lang="en-US" sz="1800">
                          <a:latin typeface="Georgia" panose="02040502050405020303" pitchFamily="18" charset="0"/>
                        </a:rPr>
                        <a:t>Issues payments to providers in the Child Care Subsidy Program </a:t>
                      </a:r>
                    </a:p>
                  </a:txBody>
                  <a:tcPr/>
                </a:tc>
                <a:tc>
                  <a:txBody>
                    <a:bodyPr/>
                    <a:lstStyle/>
                    <a:p>
                      <a:pPr marL="285750" indent="-285750" algn="l">
                        <a:buFont typeface="Arial" panose="020B0604020202020204" pitchFamily="34" charset="0"/>
                        <a:buChar char="•"/>
                      </a:pPr>
                      <a:r>
                        <a:rPr lang="en-US" sz="1800">
                          <a:latin typeface="Georgia" panose="02040502050405020303" pitchFamily="18" charset="0"/>
                        </a:rPr>
                        <a:t>Conducts eligibility determination for the Child Care Subsidy Program</a:t>
                      </a:r>
                    </a:p>
                    <a:p>
                      <a:pPr marL="285750" indent="-285750" algn="l">
                        <a:buFont typeface="Arial" panose="020B0604020202020204" pitchFamily="34" charset="0"/>
                        <a:buChar char="•"/>
                      </a:pPr>
                      <a:r>
                        <a:rPr lang="en-US" sz="1800">
                          <a:latin typeface="Georgia" panose="02040502050405020303" pitchFamily="18" charset="0"/>
                        </a:rPr>
                        <a:t>Provides consumer education supports to eligible families</a:t>
                      </a:r>
                    </a:p>
                  </a:txBody>
                  <a:tcPr/>
                </a:tc>
                <a:extLst>
                  <a:ext uri="{0D108BD9-81ED-4DB2-BD59-A6C34878D82A}">
                    <a16:rowId xmlns:a16="http://schemas.microsoft.com/office/drawing/2014/main" val="3023478156"/>
                  </a:ext>
                </a:extLst>
              </a:tr>
            </a:tbl>
          </a:graphicData>
        </a:graphic>
      </p:graphicFrame>
    </p:spTree>
    <p:extLst>
      <p:ext uri="{BB962C8B-B14F-4D97-AF65-F5344CB8AC3E}">
        <p14:creationId xmlns:p14="http://schemas.microsoft.com/office/powerpoint/2010/main" val="182091651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X</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8270" indent="0">
              <a:lnSpc>
                <a:spcPct val="103000"/>
              </a:lnSpc>
              <a:spcBef>
                <a:spcPts val="0"/>
              </a:spcBef>
              <a:spcAft>
                <a:spcPts val="535"/>
              </a:spcAft>
              <a:buClr>
                <a:srgbClr val="003C71"/>
              </a:buClr>
              <a:buNone/>
              <a:defRPr/>
            </a:pPr>
            <a:r>
              <a:rPr kumimoji="0" lang="en-US" sz="2000" b="1" i="0" u="none" strike="noStrike" kern="0" cap="none" spc="0" normalizeH="0" baseline="0" noProof="0">
                <a:ln>
                  <a:noFill/>
                </a:ln>
                <a:solidFill>
                  <a:schemeClr val="accent3"/>
                </a:solidFill>
                <a:effectLst/>
                <a:uLnTx/>
                <a:uFillTx/>
                <a:ea typeface="Arial" panose="020B0604020202020204" pitchFamily="34" charset="0"/>
                <a:sym typeface="Georgia"/>
              </a:rPr>
              <a:t>8VAC20-781-</a:t>
            </a:r>
            <a:r>
              <a:rPr kumimoji="0" lang="en-US" sz="2000" b="1" i="0" u="none" strike="noStrike" kern="0" cap="none" spc="0" normalizeH="0" baseline="0" noProof="0">
                <a:ln>
                  <a:noFill/>
                </a:ln>
                <a:solidFill>
                  <a:srgbClr val="FF0000"/>
                </a:solidFill>
                <a:effectLst/>
                <a:uLnTx/>
                <a:uFillTx/>
                <a:ea typeface="Arial" panose="020B0604020202020204" pitchFamily="34" charset="0"/>
                <a:sym typeface="Georgia"/>
              </a:rPr>
              <a:t>610</a:t>
            </a:r>
            <a:r>
              <a:rPr kumimoji="0" lang="en-US" sz="2000" b="1" i="0" u="none" strike="noStrike" kern="0" cap="none" spc="0" normalizeH="0" baseline="0" noProof="0">
                <a:ln>
                  <a:noFill/>
                </a:ln>
                <a:solidFill>
                  <a:schemeClr val="accent3"/>
                </a:solidFill>
                <a:effectLst/>
                <a:uLnTx/>
                <a:uFillTx/>
                <a:ea typeface="Arial" panose="020B0604020202020204" pitchFamily="34" charset="0"/>
                <a:sym typeface="Georgia"/>
              </a:rPr>
              <a:t>. Nutrition and food services.</a:t>
            </a:r>
            <a:r>
              <a:rPr lang="en-US" sz="2000" b="1">
                <a:solidFill>
                  <a:schemeClr val="accent3"/>
                </a:solidFill>
                <a:ea typeface="Arial" panose="020B0604020202020204" pitchFamily="34" charset="0"/>
              </a:rPr>
              <a:t> </a:t>
            </a:r>
            <a:endParaRPr lang="en-US" sz="2000" b="0" i="0" u="none" strike="noStrike" kern="0" cap="none" spc="0" normalizeH="0" baseline="0" noProof="0">
              <a:ln>
                <a:noFill/>
              </a:ln>
              <a:solidFill>
                <a:schemeClr val="accent3"/>
              </a:solidFill>
              <a:effectLst/>
              <a:uLnTx/>
              <a:uFillTx/>
              <a:latin typeface="Georgia" panose="02040502050405020303" pitchFamily="18" charset="0"/>
              <a:ea typeface="Arial" panose="020B0604020202020204" pitchFamily="34" charset="0"/>
            </a:endParaRPr>
          </a:p>
          <a:p>
            <a:pPr marL="414020" indent="-285750">
              <a:lnSpc>
                <a:spcPct val="103000"/>
              </a:lnSpc>
              <a:spcBef>
                <a:spcPts val="0"/>
              </a:spcBef>
              <a:spcAft>
                <a:spcPts val="535"/>
              </a:spcAft>
            </a:pPr>
            <a:r>
              <a:rPr lang="en-US" sz="2000" b="0" i="0" u="none" strike="noStrike">
                <a:solidFill>
                  <a:schemeClr val="accent3"/>
                </a:solidFill>
                <a:effectLst/>
              </a:rPr>
              <a:t>Language revised to promote drinking water to be offered at regular intervals. Additional revision clarifies that disposable products used for food or beverages must be </a:t>
            </a:r>
            <a:r>
              <a:rPr lang="en-US" sz="2000">
                <a:solidFill>
                  <a:schemeClr val="accent3"/>
                </a:solidFill>
              </a:rPr>
              <a:t>used </a:t>
            </a:r>
            <a:r>
              <a:rPr lang="en-US" sz="2000" b="0" i="0" u="none" strike="noStrike">
                <a:solidFill>
                  <a:schemeClr val="accent3"/>
                </a:solidFill>
                <a:effectLst/>
              </a:rPr>
              <a:t>once and discarded.</a:t>
            </a:r>
            <a:r>
              <a:rPr lang="en-US" sz="2000">
                <a:solidFill>
                  <a:schemeClr val="accent3"/>
                </a:solidFill>
              </a:rPr>
              <a:t> </a:t>
            </a:r>
            <a:endParaRPr lang="en-US" sz="2000" b="1">
              <a:solidFill>
                <a:schemeClr val="accent3"/>
              </a:solidFill>
              <a:effectLst/>
              <a:latin typeface="Georgia" panose="02040502050405020303" pitchFamily="18" charset="0"/>
              <a:ea typeface="Arial" panose="020B0604020202020204" pitchFamily="34" charset="0"/>
            </a:endParaRPr>
          </a:p>
          <a:p>
            <a:pPr marL="128270" indent="0">
              <a:lnSpc>
                <a:spcPct val="103000"/>
              </a:lnSpc>
              <a:spcBef>
                <a:spcPts val="0"/>
              </a:spcBef>
              <a:spcAft>
                <a:spcPts val="535"/>
              </a:spcAft>
              <a:buNone/>
            </a:pPr>
            <a:r>
              <a:rPr lang="en-US" sz="2000" b="1">
                <a:solidFill>
                  <a:schemeClr val="accent3"/>
                </a:solidFill>
                <a:effectLst/>
                <a:ea typeface="Arial" panose="020B0604020202020204" pitchFamily="34" charset="0"/>
              </a:rPr>
              <a:t>8VAC20-781-</a:t>
            </a:r>
            <a:r>
              <a:rPr lang="en-US" sz="2000" b="1" strike="sngStrike">
                <a:solidFill>
                  <a:srgbClr val="FF0000"/>
                </a:solidFill>
                <a:effectLst/>
                <a:ea typeface="Arial" panose="020B0604020202020204" pitchFamily="34" charset="0"/>
              </a:rPr>
              <a:t>620</a:t>
            </a:r>
            <a:r>
              <a:rPr lang="en-US" sz="2000" b="1">
                <a:solidFill>
                  <a:srgbClr val="FF0000"/>
                </a:solidFill>
                <a:effectLst/>
                <a:ea typeface="Arial" panose="020B0604020202020204" pitchFamily="34" charset="0"/>
              </a:rPr>
              <a:t> 610</a:t>
            </a:r>
            <a:r>
              <a:rPr lang="en-US" sz="2000" b="1">
                <a:solidFill>
                  <a:schemeClr val="accent3"/>
                </a:solidFill>
                <a:effectLst/>
                <a:ea typeface="Arial" panose="020B0604020202020204" pitchFamily="34" charset="0"/>
              </a:rPr>
              <a:t>. Nutrition and food services.</a:t>
            </a:r>
            <a:r>
              <a:rPr lang="en-US" sz="2000" b="1">
                <a:solidFill>
                  <a:schemeClr val="accent3"/>
                </a:solidFill>
                <a:ea typeface="Arial" panose="020B0604020202020204" pitchFamily="34" charset="0"/>
              </a:rPr>
              <a:t> </a:t>
            </a:r>
            <a:endParaRPr lang="en-US" sz="2000" b="1">
              <a:solidFill>
                <a:schemeClr val="accent3"/>
              </a:solidFill>
              <a:latin typeface="Georgia" panose="02040502050405020303" pitchFamily="18" charset="0"/>
              <a:ea typeface="Arial" panose="020B0604020202020204" pitchFamily="34" charset="0"/>
            </a:endParaRPr>
          </a:p>
          <a:p>
            <a:pPr marL="471170">
              <a:lnSpc>
                <a:spcPct val="103000"/>
              </a:lnSpc>
              <a:spcBef>
                <a:spcPts val="0"/>
              </a:spcBef>
              <a:spcAft>
                <a:spcPts val="535"/>
              </a:spcAft>
            </a:pPr>
            <a:r>
              <a:rPr lang="en-US" sz="2000" u="none" strike="noStrike">
                <a:solidFill>
                  <a:schemeClr val="accent3"/>
                </a:solidFill>
                <a:effectLst/>
                <a:uFill>
                  <a:solidFill>
                    <a:srgbClr val="000000"/>
                  </a:solidFill>
                </a:uFill>
                <a:ea typeface="Arial" panose="020B0604020202020204" pitchFamily="34" charset="0"/>
                <a:cs typeface="Arial"/>
              </a:rPr>
              <a:t>D. Drinking water</a:t>
            </a:r>
            <a:r>
              <a:rPr lang="en-US" sz="2000" u="none" strike="noStrike">
                <a:solidFill>
                  <a:srgbClr val="000000"/>
                </a:solidFill>
                <a:effectLst/>
                <a:uFill>
                  <a:solidFill>
                    <a:srgbClr val="000000"/>
                  </a:solidFill>
                </a:uFill>
                <a:ea typeface="Arial" panose="020B0604020202020204" pitchFamily="34" charset="0"/>
                <a:cs typeface="Arial"/>
              </a:rPr>
              <a:t> </a:t>
            </a:r>
            <a:r>
              <a:rPr lang="en-US" sz="2000" u="none" strike="sngStrike">
                <a:solidFill>
                  <a:srgbClr val="FF0000"/>
                </a:solidFill>
                <a:effectLst/>
                <a:uFill>
                  <a:solidFill>
                    <a:srgbClr val="000000"/>
                  </a:solidFill>
                </a:uFill>
                <a:ea typeface="Arial" panose="020B0604020202020204" pitchFamily="34" charset="0"/>
                <a:cs typeface="Arial"/>
              </a:rPr>
              <a:t>or other beverage not containing caffeine</a:t>
            </a:r>
            <a:r>
              <a:rPr lang="en-US" sz="2000" u="none" strike="noStrike">
                <a:solidFill>
                  <a:srgbClr val="FF0000"/>
                </a:solidFill>
                <a:effectLst/>
                <a:uFill>
                  <a:solidFill>
                    <a:srgbClr val="000000"/>
                  </a:solidFill>
                </a:uFill>
                <a:ea typeface="Arial" panose="020B0604020202020204" pitchFamily="34" charset="0"/>
                <a:cs typeface="Arial"/>
              </a:rPr>
              <a:t> </a:t>
            </a:r>
            <a:r>
              <a:rPr lang="en-US" sz="2000" u="none" strike="noStrike">
                <a:solidFill>
                  <a:schemeClr val="accent3"/>
                </a:solidFill>
                <a:effectLst/>
                <a:uFill>
                  <a:solidFill>
                    <a:srgbClr val="000000"/>
                  </a:solidFill>
                </a:uFill>
                <a:ea typeface="Arial" panose="020B0604020202020204" pitchFamily="34" charset="0"/>
                <a:cs typeface="Arial"/>
              </a:rPr>
              <a:t>shall be offered at regular intervals to children.</a:t>
            </a:r>
            <a:r>
              <a:rPr lang="en-US" sz="2000">
                <a:solidFill>
                  <a:schemeClr val="accent3"/>
                </a:solidFill>
                <a:uFill>
                  <a:solidFill>
                    <a:srgbClr val="000000"/>
                  </a:solidFill>
                </a:uFill>
                <a:ea typeface="Arial" panose="020B0604020202020204" pitchFamily="34" charset="0"/>
                <a:cs typeface="Arial"/>
              </a:rPr>
              <a:t> </a:t>
            </a:r>
            <a:endParaRPr lang="en-US" sz="2000" u="none" strike="noStrike">
              <a:solidFill>
                <a:schemeClr val="accent3"/>
              </a:solidFill>
              <a:effectLst/>
              <a:uFill>
                <a:solidFill>
                  <a:srgbClr val="000000"/>
                </a:solidFill>
              </a:uFill>
              <a:latin typeface="Georgia" panose="02040502050405020303" pitchFamily="18" charset="0"/>
              <a:ea typeface="Arial" panose="020B0604020202020204" pitchFamily="34" charset="0"/>
              <a:cs typeface="Arial" panose="020B0604020202020204" pitchFamily="34" charset="0"/>
            </a:endParaRPr>
          </a:p>
          <a:p>
            <a:pPr marL="471170">
              <a:lnSpc>
                <a:spcPct val="103000"/>
              </a:lnSpc>
              <a:spcBef>
                <a:spcPts val="0"/>
              </a:spcBef>
              <a:spcAft>
                <a:spcPts val="535"/>
              </a:spcAft>
            </a:pPr>
            <a:r>
              <a:rPr lang="en-US" sz="2000">
                <a:solidFill>
                  <a:schemeClr val="accent3"/>
                </a:solidFill>
                <a:uFill>
                  <a:solidFill>
                    <a:srgbClr val="000000"/>
                  </a:solidFill>
                </a:uFill>
                <a:ea typeface="Arial" panose="020B0604020202020204" pitchFamily="34" charset="0"/>
                <a:cs typeface="Arial"/>
              </a:rPr>
              <a:t>E. In environments of 80°F or above, attention shall be given to the fluid needs of children at regular intervals. Children in such environments shall be encouraged to drink</a:t>
            </a:r>
            <a:r>
              <a:rPr lang="en-US" sz="2000">
                <a:solidFill>
                  <a:srgbClr val="000000"/>
                </a:solidFill>
                <a:uFill>
                  <a:solidFill>
                    <a:srgbClr val="000000"/>
                  </a:solidFill>
                </a:uFill>
                <a:ea typeface="Arial" panose="020B0604020202020204" pitchFamily="34" charset="0"/>
                <a:cs typeface="Arial"/>
              </a:rPr>
              <a:t> </a:t>
            </a:r>
            <a:r>
              <a:rPr lang="en-US" sz="2000" strike="sngStrike">
                <a:solidFill>
                  <a:srgbClr val="FF0000"/>
                </a:solidFill>
                <a:uFill>
                  <a:solidFill>
                    <a:srgbClr val="000000"/>
                  </a:solidFill>
                </a:uFill>
                <a:ea typeface="Arial" panose="020B0604020202020204" pitchFamily="34" charset="0"/>
                <a:cs typeface="Arial"/>
              </a:rPr>
              <a:t>fluids</a:t>
            </a:r>
            <a:r>
              <a:rPr lang="en-US" sz="2000">
                <a:solidFill>
                  <a:srgbClr val="FF0000"/>
                </a:solidFill>
                <a:uFill>
                  <a:solidFill>
                    <a:srgbClr val="000000"/>
                  </a:solidFill>
                </a:uFill>
                <a:ea typeface="Arial" panose="020B0604020202020204" pitchFamily="34" charset="0"/>
                <a:cs typeface="Arial"/>
              </a:rPr>
              <a:t> water </a:t>
            </a:r>
            <a:r>
              <a:rPr lang="en-US" sz="2000">
                <a:solidFill>
                  <a:schemeClr val="accent3"/>
                </a:solidFill>
                <a:uFill>
                  <a:solidFill>
                    <a:srgbClr val="000000"/>
                  </a:solidFill>
                </a:uFill>
                <a:ea typeface="Arial" panose="020B0604020202020204" pitchFamily="34" charset="0"/>
                <a:cs typeface="Arial"/>
              </a:rPr>
              <a:t>as outlined in subsection D of this section.</a:t>
            </a:r>
          </a:p>
          <a:p>
            <a:pPr marL="471170">
              <a:lnSpc>
                <a:spcPct val="103000"/>
              </a:lnSpc>
              <a:spcBef>
                <a:spcPts val="0"/>
              </a:spcBef>
              <a:spcAft>
                <a:spcPts val="535"/>
              </a:spcAft>
            </a:pPr>
            <a:r>
              <a:rPr lang="en-US" sz="2000">
                <a:solidFill>
                  <a:srgbClr val="FF0000"/>
                </a:solidFill>
                <a:effectLst/>
                <a:ea typeface="Arial" panose="020B0604020202020204" pitchFamily="34" charset="0"/>
              </a:rPr>
              <a:t>P. Disposable products used for food or beverages shall be used once and discarded.</a:t>
            </a:r>
            <a:r>
              <a:rPr lang="en-US" sz="2000">
                <a:solidFill>
                  <a:srgbClr val="FF0000"/>
                </a:solidFill>
                <a:ea typeface="Arial" panose="020B0604020202020204" pitchFamily="34" charset="0"/>
              </a:rPr>
              <a:t> </a:t>
            </a:r>
            <a:endParaRPr lang="en-US" sz="2000" b="1">
              <a:solidFill>
                <a:schemeClr val="accent3"/>
              </a:solidFill>
              <a:latin typeface="Aria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110</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122446910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X</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756971" y="1437041"/>
            <a:ext cx="10515600" cy="5168308"/>
          </a:xfrm>
        </p:spPr>
        <p:txBody>
          <a:bodyPr spcFirstLastPara="1" vert="horz" wrap="square" lIns="91440" tIns="45720" rIns="91440" bIns="45720" rtlCol="0" anchor="t" anchorCtr="0">
            <a:noAutofit/>
          </a:bodyPr>
          <a:lstStyle/>
          <a:p>
            <a:pPr marL="0" marR="9525" indent="0" fontAlgn="base">
              <a:lnSpc>
                <a:spcPct val="103000"/>
              </a:lnSpc>
              <a:spcBef>
                <a:spcPts val="0"/>
              </a:spcBef>
              <a:spcAft>
                <a:spcPts val="560"/>
              </a:spcAft>
              <a:buClr>
                <a:srgbClr val="000000"/>
              </a:buClr>
              <a:buSzPts val="1100"/>
              <a:buNone/>
            </a:pPr>
            <a:r>
              <a:rPr lang="en-US" sz="2000" b="1">
                <a:solidFill>
                  <a:schemeClr val="accent3"/>
                </a:solidFill>
                <a:effectLst/>
                <a:ea typeface="Arial" panose="020B0604020202020204" pitchFamily="34" charset="0"/>
              </a:rPr>
              <a:t>8VAC20-781-620. Special feeding needs.</a:t>
            </a:r>
            <a:r>
              <a:rPr lang="en-US" sz="2000" b="1">
                <a:solidFill>
                  <a:schemeClr val="accent3"/>
                </a:solidFill>
                <a:ea typeface="Arial" panose="020B0604020202020204" pitchFamily="34" charset="0"/>
              </a:rPr>
              <a:t> </a:t>
            </a:r>
          </a:p>
          <a:p>
            <a:pPr marL="342900" marR="9525">
              <a:lnSpc>
                <a:spcPct val="103000"/>
              </a:lnSpc>
              <a:spcBef>
                <a:spcPts val="0"/>
              </a:spcBef>
              <a:spcAft>
                <a:spcPts val="560"/>
              </a:spcAft>
              <a:buSzPct val="90000"/>
            </a:pPr>
            <a:r>
              <a:rPr lang="en-US" sz="2000">
                <a:solidFill>
                  <a:schemeClr val="accent3"/>
                </a:solidFill>
                <a:effectLst/>
                <a:ea typeface="Arial" panose="020B0604020202020204" pitchFamily="34" charset="0"/>
              </a:rPr>
              <a:t>Language revised to reflect u</a:t>
            </a:r>
            <a:r>
              <a:rPr lang="en-US" sz="2000">
                <a:solidFill>
                  <a:schemeClr val="accent3"/>
                </a:solidFill>
                <a:ea typeface="Arial" panose="020B0604020202020204" pitchFamily="34" charset="0"/>
              </a:rPr>
              <a:t>p-to-date and inclusive language.</a:t>
            </a:r>
            <a:endParaRPr lang="en-US" sz="2000" b="1">
              <a:solidFill>
                <a:schemeClr val="accent3"/>
              </a:solidFill>
              <a:ea typeface="Arial" panose="020B0604020202020204" pitchFamily="34" charset="0"/>
            </a:endParaRPr>
          </a:p>
          <a:p>
            <a:pPr marL="342900" marR="9525">
              <a:lnSpc>
                <a:spcPct val="103000"/>
              </a:lnSpc>
              <a:spcBef>
                <a:spcPts val="0"/>
              </a:spcBef>
              <a:spcAft>
                <a:spcPts val="560"/>
              </a:spcAft>
              <a:buSzPct val="90000"/>
            </a:pPr>
            <a:r>
              <a:rPr lang="en-US" sz="2000">
                <a:solidFill>
                  <a:schemeClr val="accent3"/>
                </a:solidFill>
                <a:ea typeface="Arial" panose="020B0604020202020204" pitchFamily="34" charset="0"/>
              </a:rPr>
              <a:t>Breast milk changed to ‘human milk’ throughout the entire section. </a:t>
            </a:r>
            <a:endParaRPr lang="en-US" sz="2000" b="1">
              <a:solidFill>
                <a:schemeClr val="accent3"/>
              </a:solidFill>
              <a:ea typeface="Arial" panose="020B0604020202020204" pitchFamily="34" charset="0"/>
            </a:endParaRPr>
          </a:p>
          <a:p>
            <a:pPr marL="342900" marR="9525">
              <a:lnSpc>
                <a:spcPct val="103000"/>
              </a:lnSpc>
              <a:spcBef>
                <a:spcPts val="0"/>
              </a:spcBef>
              <a:spcAft>
                <a:spcPts val="560"/>
              </a:spcAft>
              <a:buSzPct val="90000"/>
            </a:pPr>
            <a:r>
              <a:rPr lang="en-US" sz="2000">
                <a:solidFill>
                  <a:schemeClr val="accent3"/>
                </a:solidFill>
                <a:ea typeface="Arial" panose="020B0604020202020204" pitchFamily="34" charset="0"/>
              </a:rPr>
              <a:t>Language added to clarify requirements for emergency supply of bottles and feeding supplies for infants. </a:t>
            </a:r>
            <a:endParaRPr lang="en-US" sz="2000" b="1">
              <a:solidFill>
                <a:schemeClr val="accent3"/>
              </a:solidFill>
              <a:effectLst/>
              <a:ea typeface="Arial" panose="020B0604020202020204" pitchFamily="34" charset="0"/>
            </a:endParaRPr>
          </a:p>
          <a:p>
            <a:pPr marL="0" marR="9525" indent="0" fontAlgn="base">
              <a:lnSpc>
                <a:spcPct val="103000"/>
              </a:lnSpc>
              <a:spcBef>
                <a:spcPts val="0"/>
              </a:spcBef>
              <a:spcAft>
                <a:spcPts val="560"/>
              </a:spcAft>
              <a:buClr>
                <a:srgbClr val="000000"/>
              </a:buClr>
              <a:buSzPts val="1100"/>
              <a:buNone/>
            </a:pPr>
            <a:r>
              <a:rPr lang="en-US" sz="2000" b="1">
                <a:solidFill>
                  <a:schemeClr val="accent3"/>
                </a:solidFill>
                <a:effectLst/>
                <a:ea typeface="Arial" panose="020B0604020202020204" pitchFamily="34" charset="0"/>
              </a:rPr>
              <a:t>8VAC20-781-</a:t>
            </a:r>
            <a:r>
              <a:rPr lang="en-US" sz="2000" b="1" strike="sngStrike">
                <a:solidFill>
                  <a:srgbClr val="FF0000"/>
                </a:solidFill>
                <a:effectLst/>
                <a:ea typeface="Arial" panose="020B0604020202020204" pitchFamily="34" charset="0"/>
              </a:rPr>
              <a:t>630</a:t>
            </a:r>
            <a:r>
              <a:rPr lang="en-US" sz="2000" b="1">
                <a:solidFill>
                  <a:srgbClr val="FF0000"/>
                </a:solidFill>
                <a:effectLst/>
                <a:ea typeface="Arial" panose="020B0604020202020204" pitchFamily="34" charset="0"/>
              </a:rPr>
              <a:t> 620</a:t>
            </a:r>
            <a:r>
              <a:rPr lang="en-US" sz="2000" b="1">
                <a:solidFill>
                  <a:schemeClr val="accent3"/>
                </a:solidFill>
                <a:effectLst/>
                <a:ea typeface="Arial" panose="020B0604020202020204" pitchFamily="34" charset="0"/>
              </a:rPr>
              <a:t>. Special feeding needs.</a:t>
            </a:r>
            <a:r>
              <a:rPr lang="en-US" sz="2000" b="1">
                <a:solidFill>
                  <a:schemeClr val="accent3"/>
                </a:solidFill>
                <a:ea typeface="Arial" panose="020B0604020202020204" pitchFamily="34" charset="0"/>
              </a:rPr>
              <a:t> </a:t>
            </a:r>
            <a:endParaRPr lang="en-US" sz="2000">
              <a:solidFill>
                <a:schemeClr val="accent3"/>
              </a:solidFill>
              <a:uFill>
                <a:solidFill>
                  <a:srgbClr val="000000"/>
                </a:solidFill>
              </a:uFill>
              <a:ea typeface="Arial" panose="020B0604020202020204" pitchFamily="34" charset="0"/>
              <a:cs typeface="Arial" panose="020B0604020202020204" pitchFamily="34" charset="0"/>
            </a:endParaRPr>
          </a:p>
          <a:p>
            <a:pPr marL="342900" marR="9525">
              <a:lnSpc>
                <a:spcPct val="103000"/>
              </a:lnSpc>
              <a:spcBef>
                <a:spcPts val="0"/>
              </a:spcBef>
              <a:spcAft>
                <a:spcPts val="560"/>
              </a:spcAft>
              <a:buSzPct val="90000"/>
            </a:pPr>
            <a:r>
              <a:rPr lang="en-US" sz="2000" u="none" strike="noStrike">
                <a:solidFill>
                  <a:schemeClr val="accent3"/>
                </a:solidFill>
                <a:uFill>
                  <a:solidFill>
                    <a:srgbClr val="000000"/>
                  </a:solidFill>
                </a:uFill>
                <a:ea typeface="Arial" panose="020B0604020202020204" pitchFamily="34" charset="0"/>
                <a:cs typeface="Arial"/>
              </a:rPr>
              <a:t>I.</a:t>
            </a:r>
            <a:r>
              <a:rPr lang="en-US" sz="2000" b="1" u="none" strike="noStrike">
                <a:solidFill>
                  <a:schemeClr val="accent3"/>
                </a:solidFill>
                <a:uFill>
                  <a:solidFill>
                    <a:srgbClr val="000000"/>
                  </a:solidFill>
                </a:uFill>
                <a:ea typeface="Arial" panose="020B0604020202020204" pitchFamily="34" charset="0"/>
                <a:cs typeface="Arial"/>
              </a:rPr>
              <a:t> </a:t>
            </a:r>
            <a:r>
              <a:rPr lang="en-US" sz="2000" u="none" strike="noStrike">
                <a:solidFill>
                  <a:schemeClr val="accent3"/>
                </a:solidFill>
                <a:effectLst/>
                <a:uFill>
                  <a:solidFill>
                    <a:srgbClr val="000000"/>
                  </a:solidFill>
                </a:uFill>
                <a:ea typeface="Arial" panose="020B0604020202020204" pitchFamily="34" charset="0"/>
                <a:cs typeface="Arial"/>
              </a:rPr>
              <a:t>Milk, formula or</a:t>
            </a:r>
            <a:r>
              <a:rPr lang="en-US" sz="2000" u="none" strike="noStrike">
                <a:solidFill>
                  <a:srgbClr val="000000"/>
                </a:solidFill>
                <a:effectLst/>
                <a:uFill>
                  <a:solidFill>
                    <a:srgbClr val="000000"/>
                  </a:solidFill>
                </a:uFill>
                <a:ea typeface="Arial" panose="020B0604020202020204" pitchFamily="34" charset="0"/>
                <a:cs typeface="Arial"/>
              </a:rPr>
              <a:t> </a:t>
            </a:r>
            <a:r>
              <a:rPr lang="en-US" sz="2000" u="none" strike="sngStrike">
                <a:solidFill>
                  <a:srgbClr val="FF0000"/>
                </a:solidFill>
                <a:effectLst/>
                <a:uFill>
                  <a:solidFill>
                    <a:srgbClr val="000000"/>
                  </a:solidFill>
                </a:uFill>
                <a:ea typeface="Arial" panose="020B0604020202020204" pitchFamily="34" charset="0"/>
                <a:cs typeface="Arial"/>
              </a:rPr>
              <a:t>breast</a:t>
            </a:r>
            <a:r>
              <a:rPr lang="en-US" sz="2000" u="none" strike="noStrike">
                <a:solidFill>
                  <a:srgbClr val="FF0000"/>
                </a:solidFill>
                <a:effectLst/>
                <a:uFill>
                  <a:solidFill>
                    <a:srgbClr val="000000"/>
                  </a:solidFill>
                </a:uFill>
                <a:ea typeface="Arial" panose="020B0604020202020204" pitchFamily="34" charset="0"/>
                <a:cs typeface="Arial"/>
              </a:rPr>
              <a:t> human</a:t>
            </a:r>
            <a:r>
              <a:rPr lang="en-US" sz="2000" u="none" strike="noStrike">
                <a:solidFill>
                  <a:srgbClr val="000000"/>
                </a:solidFill>
                <a:effectLst/>
                <a:uFill>
                  <a:solidFill>
                    <a:srgbClr val="000000"/>
                  </a:solidFill>
                </a:uFill>
                <a:ea typeface="Arial" panose="020B0604020202020204" pitchFamily="34" charset="0"/>
                <a:cs typeface="Arial"/>
              </a:rPr>
              <a:t> </a:t>
            </a:r>
            <a:r>
              <a:rPr lang="en-US" sz="2000" u="none" strike="noStrike">
                <a:solidFill>
                  <a:schemeClr val="accent3"/>
                </a:solidFill>
                <a:effectLst/>
                <a:uFill>
                  <a:solidFill>
                    <a:srgbClr val="000000"/>
                  </a:solidFill>
                </a:uFill>
                <a:ea typeface="Arial" panose="020B0604020202020204" pitchFamily="34" charset="0"/>
                <a:cs typeface="Arial"/>
              </a:rPr>
              <a:t>milk, and bottles</a:t>
            </a:r>
            <a:r>
              <a:rPr lang="en-US" sz="2000" u="none" strike="noStrike">
                <a:solidFill>
                  <a:srgbClr val="FF0000"/>
                </a:solidFill>
                <a:effectLst/>
                <a:uFill>
                  <a:solidFill>
                    <a:srgbClr val="000000"/>
                  </a:solidFill>
                </a:uFill>
                <a:ea typeface="Arial" panose="020B0604020202020204" pitchFamily="34" charset="0"/>
                <a:cs typeface="Arial"/>
              </a:rPr>
              <a:t> or containers</a:t>
            </a:r>
            <a:r>
              <a:rPr lang="en-US" sz="2000" u="none" strike="noStrike">
                <a:solidFill>
                  <a:srgbClr val="000000"/>
                </a:solidFill>
                <a:effectLst/>
                <a:uFill>
                  <a:solidFill>
                    <a:srgbClr val="000000"/>
                  </a:solidFill>
                </a:uFill>
                <a:ea typeface="Arial" panose="020B0604020202020204" pitchFamily="34" charset="0"/>
                <a:cs typeface="Arial"/>
              </a:rPr>
              <a:t> </a:t>
            </a:r>
            <a:r>
              <a:rPr lang="en-US" sz="2000" u="none" strike="noStrike">
                <a:solidFill>
                  <a:schemeClr val="accent3"/>
                </a:solidFill>
                <a:effectLst/>
                <a:uFill>
                  <a:solidFill>
                    <a:srgbClr val="000000"/>
                  </a:solidFill>
                </a:uFill>
                <a:ea typeface="Arial" panose="020B0604020202020204" pitchFamily="34" charset="0"/>
                <a:cs typeface="Arial"/>
              </a:rPr>
              <a:t>of infant foods shall be warmed under running warm tap water or by placing them in a container of water that is no warmer than 120° F</a:t>
            </a:r>
            <a:r>
              <a:rPr lang="en-US" sz="2000" u="none" strike="noStrike">
                <a:solidFill>
                  <a:srgbClr val="000000"/>
                </a:solidFill>
                <a:effectLst/>
                <a:uFill>
                  <a:solidFill>
                    <a:srgbClr val="000000"/>
                  </a:solidFill>
                </a:uFill>
                <a:ea typeface="Arial" panose="020B0604020202020204" pitchFamily="34" charset="0"/>
                <a:cs typeface="Arial"/>
              </a:rPr>
              <a:t> </a:t>
            </a:r>
            <a:r>
              <a:rPr lang="en-US" sz="2000" u="none" strike="noStrike">
                <a:solidFill>
                  <a:srgbClr val="FF0000"/>
                </a:solidFill>
                <a:effectLst/>
                <a:uFill>
                  <a:solidFill>
                    <a:srgbClr val="000000"/>
                  </a:solidFill>
                </a:uFill>
                <a:ea typeface="Arial" panose="020B0604020202020204" pitchFamily="34" charset="0"/>
                <a:cs typeface="Arial"/>
              </a:rPr>
              <a:t>if needed</a:t>
            </a:r>
            <a:r>
              <a:rPr lang="en-US" sz="2000" u="none" strike="noStrike">
                <a:solidFill>
                  <a:schemeClr val="accent3"/>
                </a:solidFill>
                <a:effectLst/>
                <a:uFill>
                  <a:solidFill>
                    <a:srgbClr val="000000"/>
                  </a:solidFill>
                </a:uFill>
                <a:ea typeface="Arial" panose="020B0604020202020204" pitchFamily="34" charset="0"/>
                <a:cs typeface="Arial"/>
              </a:rPr>
              <a:t>. Bottles</a:t>
            </a:r>
            <a:r>
              <a:rPr lang="en-US" sz="2000" u="none" strike="noStrike">
                <a:solidFill>
                  <a:srgbClr val="000000"/>
                </a:solidFill>
                <a:effectLst/>
                <a:uFill>
                  <a:solidFill>
                    <a:srgbClr val="000000"/>
                  </a:solidFill>
                </a:uFill>
                <a:ea typeface="Arial" panose="020B0604020202020204" pitchFamily="34" charset="0"/>
                <a:cs typeface="Arial"/>
              </a:rPr>
              <a:t> </a:t>
            </a:r>
            <a:r>
              <a:rPr lang="en-US" sz="2000" u="none" strike="sngStrike">
                <a:solidFill>
                  <a:srgbClr val="FF0000"/>
                </a:solidFill>
                <a:effectLst/>
                <a:uFill>
                  <a:solidFill>
                    <a:srgbClr val="000000"/>
                  </a:solidFill>
                </a:uFill>
                <a:ea typeface="Arial" panose="020B0604020202020204" pitchFamily="34" charset="0"/>
                <a:cs typeface="Arial"/>
              </a:rPr>
              <a:t>and infant foods</a:t>
            </a:r>
            <a:r>
              <a:rPr lang="en-US" sz="2000" u="none" strike="noStrike">
                <a:solidFill>
                  <a:srgbClr val="FF0000"/>
                </a:solidFill>
                <a:effectLst/>
                <a:uFill>
                  <a:solidFill>
                    <a:srgbClr val="000000"/>
                  </a:solidFill>
                </a:uFill>
                <a:ea typeface="Arial" panose="020B0604020202020204" pitchFamily="34" charset="0"/>
                <a:cs typeface="Arial"/>
              </a:rPr>
              <a:t> </a:t>
            </a:r>
            <a:r>
              <a:rPr lang="en-US" sz="2000" u="none" strike="noStrike">
                <a:solidFill>
                  <a:schemeClr val="accent3"/>
                </a:solidFill>
                <a:effectLst/>
                <a:uFill>
                  <a:solidFill>
                    <a:srgbClr val="000000"/>
                  </a:solidFill>
                </a:uFill>
                <a:ea typeface="Arial" panose="020B0604020202020204" pitchFamily="34" charset="0"/>
                <a:cs typeface="Arial"/>
              </a:rPr>
              <a:t>shall not be heated or warmed in a microwave.</a:t>
            </a:r>
            <a:r>
              <a:rPr lang="en-US" sz="2000">
                <a:solidFill>
                  <a:schemeClr val="accent3"/>
                </a:solidFill>
                <a:uFill>
                  <a:solidFill>
                    <a:srgbClr val="000000"/>
                  </a:solidFill>
                </a:uFill>
                <a:ea typeface="Arial" panose="020B0604020202020204" pitchFamily="34" charset="0"/>
                <a:cs typeface="Arial"/>
              </a:rPr>
              <a:t> </a:t>
            </a:r>
            <a:endParaRPr lang="en-US" sz="2000">
              <a:solidFill>
                <a:schemeClr val="accent3"/>
              </a:solidFill>
              <a:uFill>
                <a:solidFill>
                  <a:srgbClr val="000000"/>
                </a:solidFill>
              </a:uFill>
              <a:ea typeface="Arial" panose="020B0604020202020204" pitchFamily="34" charset="0"/>
              <a:cs typeface="Arial" panose="020B0604020202020204" pitchFamily="34" charset="0"/>
            </a:endParaRPr>
          </a:p>
          <a:p>
            <a:pPr marL="342900" marR="9525">
              <a:lnSpc>
                <a:spcPct val="103000"/>
              </a:lnSpc>
              <a:spcBef>
                <a:spcPts val="0"/>
              </a:spcBef>
              <a:spcAft>
                <a:spcPts val="560"/>
              </a:spcAft>
              <a:buSzPct val="90000"/>
            </a:pPr>
            <a:r>
              <a:rPr lang="en-US" sz="2000" u="none" strike="noStrike">
                <a:solidFill>
                  <a:schemeClr val="accent3"/>
                </a:solidFill>
                <a:effectLst/>
                <a:uFill>
                  <a:solidFill>
                    <a:srgbClr val="000000"/>
                  </a:solidFill>
                </a:uFill>
                <a:ea typeface="Arial" panose="020B0604020202020204" pitchFamily="34" charset="0"/>
                <a:cs typeface="Arial"/>
              </a:rPr>
              <a:t>M. Prepared baby food not consumed during that feeding by an infant may be used by that same infant later in the same day, provided that the food is not served out of the</a:t>
            </a:r>
            <a:r>
              <a:rPr lang="en-US" sz="2000" u="none" strike="noStrike">
                <a:solidFill>
                  <a:srgbClr val="000000"/>
                </a:solidFill>
                <a:effectLst/>
                <a:uFill>
                  <a:solidFill>
                    <a:srgbClr val="000000"/>
                  </a:solidFill>
                </a:uFill>
                <a:ea typeface="Arial" panose="020B0604020202020204" pitchFamily="34" charset="0"/>
                <a:cs typeface="Arial"/>
              </a:rPr>
              <a:t> </a:t>
            </a:r>
            <a:r>
              <a:rPr lang="en-US" sz="2000" u="none" strike="sngStrike">
                <a:solidFill>
                  <a:srgbClr val="FF0000"/>
                </a:solidFill>
                <a:effectLst/>
                <a:uFill>
                  <a:solidFill>
                    <a:srgbClr val="000000"/>
                  </a:solidFill>
                </a:uFill>
                <a:ea typeface="Arial" panose="020B0604020202020204" pitchFamily="34" charset="0"/>
                <a:cs typeface="Arial"/>
              </a:rPr>
              <a:t>baby jar</a:t>
            </a:r>
            <a:r>
              <a:rPr lang="en-US" sz="2000" u="none" strike="noStrike">
                <a:solidFill>
                  <a:srgbClr val="FF0000"/>
                </a:solidFill>
                <a:effectLst/>
                <a:uFill>
                  <a:solidFill>
                    <a:srgbClr val="000000"/>
                  </a:solidFill>
                </a:uFill>
                <a:ea typeface="Arial" panose="020B0604020202020204" pitchFamily="34" charset="0"/>
                <a:cs typeface="Arial"/>
              </a:rPr>
              <a:t> infant food container </a:t>
            </a:r>
            <a:r>
              <a:rPr lang="en-US" sz="2000" u="none" strike="noStrike">
                <a:solidFill>
                  <a:schemeClr val="accent3"/>
                </a:solidFill>
                <a:effectLst/>
                <a:uFill>
                  <a:solidFill>
                    <a:srgbClr val="000000"/>
                  </a:solidFill>
                </a:uFill>
                <a:ea typeface="Arial" panose="020B0604020202020204" pitchFamily="34" charset="0"/>
                <a:cs typeface="Arial"/>
              </a:rPr>
              <a:t>and is dated and stored in the refrigerator; otherwise, it shall be discarded or returned to the parent at the end of the day.</a:t>
            </a:r>
            <a:r>
              <a:rPr lang="en-US" sz="2000">
                <a:solidFill>
                  <a:schemeClr val="accent3"/>
                </a:solidFill>
                <a:uFill>
                  <a:solidFill>
                    <a:srgbClr val="000000"/>
                  </a:solidFill>
                </a:uFill>
                <a:ea typeface="Arial" panose="020B0604020202020204" pitchFamily="34" charset="0"/>
                <a:cs typeface="Arial"/>
              </a:rPr>
              <a:t> </a:t>
            </a:r>
            <a:endParaRPr lang="en-US" sz="2000" u="none" strike="noStrike">
              <a:solidFill>
                <a:schemeClr val="accent3"/>
              </a:solidFill>
              <a:effectLst/>
              <a:uFill>
                <a:solidFill>
                  <a:srgbClr val="000000"/>
                </a:solidFill>
              </a:uFill>
              <a:ea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111</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330607278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X</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766264" y="1548553"/>
            <a:ext cx="10515600" cy="5168308"/>
          </a:xfrm>
        </p:spPr>
        <p:txBody>
          <a:bodyPr spcFirstLastPara="1" vert="horz" wrap="square" lIns="91440" tIns="45720" rIns="91440" bIns="45720" rtlCol="0" anchor="t" anchorCtr="0">
            <a:noAutofit/>
          </a:bodyPr>
          <a:lstStyle/>
          <a:p>
            <a:pPr marL="0" marR="9525" indent="0" fontAlgn="base">
              <a:lnSpc>
                <a:spcPct val="103000"/>
              </a:lnSpc>
              <a:spcBef>
                <a:spcPts val="0"/>
              </a:spcBef>
              <a:spcAft>
                <a:spcPts val="560"/>
              </a:spcAft>
              <a:buClr>
                <a:srgbClr val="000000"/>
              </a:buClr>
              <a:buSzPts val="1100"/>
              <a:buNone/>
            </a:pPr>
            <a:r>
              <a:rPr lang="en-US" sz="2400" b="1">
                <a:solidFill>
                  <a:schemeClr val="accent3"/>
                </a:solidFill>
                <a:effectLst/>
                <a:ea typeface="Arial" panose="020B0604020202020204" pitchFamily="34" charset="0"/>
              </a:rPr>
              <a:t>8VAC20-781-</a:t>
            </a:r>
            <a:r>
              <a:rPr lang="en-US" sz="2400" b="1" strike="sngStrike">
                <a:solidFill>
                  <a:srgbClr val="FF0000"/>
                </a:solidFill>
                <a:effectLst/>
                <a:ea typeface="Arial" panose="020B0604020202020204" pitchFamily="34" charset="0"/>
              </a:rPr>
              <a:t>630</a:t>
            </a:r>
            <a:r>
              <a:rPr lang="en-US" sz="2400" b="1">
                <a:solidFill>
                  <a:srgbClr val="FF0000"/>
                </a:solidFill>
                <a:effectLst/>
                <a:ea typeface="Arial" panose="020B0604020202020204" pitchFamily="34" charset="0"/>
              </a:rPr>
              <a:t> 620</a:t>
            </a:r>
            <a:r>
              <a:rPr lang="en-US" sz="2400" b="1">
                <a:solidFill>
                  <a:schemeClr val="accent3"/>
                </a:solidFill>
                <a:effectLst/>
                <a:ea typeface="Arial" panose="020B0604020202020204" pitchFamily="34" charset="0"/>
              </a:rPr>
              <a:t>. Special feeding needs.</a:t>
            </a:r>
            <a:r>
              <a:rPr lang="en-US" sz="2400" b="1">
                <a:solidFill>
                  <a:schemeClr val="accent3"/>
                </a:solidFill>
                <a:ea typeface="Arial" panose="020B0604020202020204" pitchFamily="34" charset="0"/>
              </a:rPr>
              <a:t> (cont.)</a:t>
            </a:r>
            <a:endParaRPr lang="en-US" sz="2400">
              <a:solidFill>
                <a:schemeClr val="accent3"/>
              </a:solidFill>
              <a:uFill>
                <a:solidFill>
                  <a:srgbClr val="000000"/>
                </a:solidFill>
              </a:uFill>
              <a:ea typeface="Arial" panose="020B0604020202020204" pitchFamily="34" charset="0"/>
              <a:cs typeface="Arial"/>
            </a:endParaRPr>
          </a:p>
          <a:p>
            <a:pPr marL="342900" marR="9525">
              <a:lnSpc>
                <a:spcPct val="103000"/>
              </a:lnSpc>
              <a:spcBef>
                <a:spcPts val="0"/>
              </a:spcBef>
              <a:spcAft>
                <a:spcPts val="560"/>
              </a:spcAft>
              <a:buSzPct val="90000"/>
            </a:pPr>
            <a:r>
              <a:rPr lang="en-US" sz="2400" u="none" strike="noStrike">
                <a:solidFill>
                  <a:schemeClr val="accent3"/>
                </a:solidFill>
                <a:effectLst/>
                <a:uFill>
                  <a:solidFill>
                    <a:srgbClr val="000000"/>
                  </a:solidFill>
                </a:uFill>
                <a:ea typeface="Arial" panose="020B0604020202020204" pitchFamily="34" charset="0"/>
                <a:cs typeface="Arial"/>
              </a:rPr>
              <a:t>N. </a:t>
            </a:r>
            <a:r>
              <a:rPr lang="en-US" sz="2400" u="none" strike="noStrike">
                <a:solidFill>
                  <a:srgbClr val="FF0000"/>
                </a:solidFill>
                <a:effectLst/>
                <a:uFill>
                  <a:solidFill>
                    <a:srgbClr val="000000"/>
                  </a:solidFill>
                </a:uFill>
                <a:ea typeface="Arial" panose="020B0604020202020204" pitchFamily="34" charset="0"/>
                <a:cs typeface="Arial"/>
              </a:rPr>
              <a:t>The licensee shall maintain on the premises, </a:t>
            </a:r>
            <a:r>
              <a:rPr lang="en-US" sz="2400" u="none" strike="noStrike">
                <a:solidFill>
                  <a:schemeClr val="accent3"/>
                </a:solidFill>
                <a:effectLst/>
                <a:uFill>
                  <a:solidFill>
                    <a:srgbClr val="000000"/>
                  </a:solidFill>
                </a:uFill>
                <a:ea typeface="Arial" panose="020B0604020202020204" pitchFamily="34" charset="0"/>
                <a:cs typeface="Arial"/>
              </a:rPr>
              <a:t>a one-day's emergency supply of </a:t>
            </a:r>
            <a:r>
              <a:rPr lang="en-US" sz="2400" u="none" strike="noStrike">
                <a:solidFill>
                  <a:srgbClr val="FF0000"/>
                </a:solidFill>
                <a:effectLst/>
                <a:uFill>
                  <a:solidFill>
                    <a:srgbClr val="000000"/>
                  </a:solidFill>
                </a:uFill>
                <a:ea typeface="Arial" panose="020B0604020202020204" pitchFamily="34" charset="0"/>
                <a:cs typeface="Arial"/>
              </a:rPr>
              <a:t>clean and empty </a:t>
            </a:r>
            <a:r>
              <a:rPr lang="en-US" sz="2400" u="none" strike="noStrike">
                <a:solidFill>
                  <a:schemeClr val="accent3"/>
                </a:solidFill>
                <a:effectLst/>
                <a:uFill>
                  <a:solidFill>
                    <a:srgbClr val="000000"/>
                  </a:solidFill>
                </a:uFill>
                <a:ea typeface="Arial" panose="020B0604020202020204" pitchFamily="34" charset="0"/>
                <a:cs typeface="Arial"/>
              </a:rPr>
              <a:t>or disposable bottles, nipples, and commercial formulas</a:t>
            </a:r>
            <a:r>
              <a:rPr lang="en-US" sz="2400" u="none" strike="noStrike">
                <a:solidFill>
                  <a:srgbClr val="FF0000"/>
                </a:solidFill>
                <a:effectLst/>
                <a:uFill>
                  <a:solidFill>
                    <a:srgbClr val="000000"/>
                  </a:solidFill>
                </a:uFill>
                <a:ea typeface="Arial" panose="020B0604020202020204" pitchFamily="34" charset="0"/>
                <a:cs typeface="Arial"/>
              </a:rPr>
              <a:t>. Such bottles shall only be used for one feeding and shall be </a:t>
            </a:r>
            <a:r>
              <a:rPr lang="en-US" sz="2400" u="none" strike="noStrike">
                <a:solidFill>
                  <a:schemeClr val="accent3"/>
                </a:solidFill>
                <a:effectLst/>
                <a:uFill>
                  <a:solidFill>
                    <a:srgbClr val="000000"/>
                  </a:solidFill>
                </a:uFill>
                <a:ea typeface="Arial" panose="020B0604020202020204" pitchFamily="34" charset="0"/>
                <a:cs typeface="Arial"/>
              </a:rPr>
              <a:t>appropriate for the children in care</a:t>
            </a:r>
            <a:r>
              <a:rPr lang="en-US" sz="2400" u="none" strike="noStrike">
                <a:solidFill>
                  <a:srgbClr val="000000"/>
                </a:solidFill>
                <a:effectLst/>
                <a:uFill>
                  <a:solidFill>
                    <a:srgbClr val="000000"/>
                  </a:solidFill>
                </a:uFill>
                <a:ea typeface="Arial" panose="020B0604020202020204" pitchFamily="34" charset="0"/>
                <a:cs typeface="Arial"/>
              </a:rPr>
              <a:t> </a:t>
            </a:r>
            <a:r>
              <a:rPr lang="en-US" sz="2400" u="none" strike="sngStrike">
                <a:solidFill>
                  <a:srgbClr val="FF0000"/>
                </a:solidFill>
                <a:effectLst/>
                <a:uFill>
                  <a:solidFill>
                    <a:srgbClr val="000000"/>
                  </a:solidFill>
                </a:uFill>
                <a:ea typeface="Arial" panose="020B0604020202020204" pitchFamily="34" charset="0"/>
                <a:cs typeface="Arial"/>
              </a:rPr>
              <a:t>shall be maintained on premises</a:t>
            </a:r>
            <a:r>
              <a:rPr lang="en-US" sz="2400" u="none" strike="noStrike">
                <a:solidFill>
                  <a:schemeClr val="accent3"/>
                </a:solidFill>
                <a:effectLst/>
                <a:uFill>
                  <a:solidFill>
                    <a:srgbClr val="000000"/>
                  </a:solidFill>
                </a:uFill>
                <a:ea typeface="Arial" panose="020B0604020202020204" pitchFamily="34" charset="0"/>
                <a:cs typeface="Arial"/>
              </a:rPr>
              <a:t>. The center shall consult parents on any special feeding needs such as specific formula, </a:t>
            </a:r>
            <a:r>
              <a:rPr lang="en-US" sz="2400" u="none" strike="sngStrike">
                <a:solidFill>
                  <a:srgbClr val="FF0000"/>
                </a:solidFill>
                <a:effectLst/>
                <a:uFill>
                  <a:solidFill>
                    <a:srgbClr val="000000"/>
                  </a:solidFill>
                </a:uFill>
                <a:ea typeface="Arial" panose="020B0604020202020204" pitchFamily="34" charset="0"/>
                <a:cs typeface="Arial"/>
              </a:rPr>
              <a:t>breast</a:t>
            </a:r>
            <a:r>
              <a:rPr lang="en-US" sz="2400" u="none" strike="noStrike">
                <a:solidFill>
                  <a:srgbClr val="FF0000"/>
                </a:solidFill>
                <a:effectLst/>
                <a:uFill>
                  <a:solidFill>
                    <a:srgbClr val="000000"/>
                  </a:solidFill>
                </a:uFill>
                <a:ea typeface="Arial" panose="020B0604020202020204" pitchFamily="34" charset="0"/>
                <a:cs typeface="Arial"/>
              </a:rPr>
              <a:t> human</a:t>
            </a:r>
            <a:r>
              <a:rPr lang="en-US" sz="2400" u="none" strike="noStrike">
                <a:solidFill>
                  <a:schemeClr val="accent3"/>
                </a:solidFill>
                <a:effectLst/>
                <a:uFill>
                  <a:solidFill>
                    <a:srgbClr val="000000"/>
                  </a:solidFill>
                </a:uFill>
                <a:ea typeface="Arial" panose="020B0604020202020204" pitchFamily="34" charset="0"/>
                <a:cs typeface="Arial"/>
              </a:rPr>
              <a:t> milk, or other special accommodations.</a:t>
            </a:r>
            <a:r>
              <a:rPr lang="en-US" sz="2400">
                <a:solidFill>
                  <a:schemeClr val="accent3"/>
                </a:solidFill>
                <a:uFill>
                  <a:solidFill>
                    <a:srgbClr val="000000"/>
                  </a:solidFill>
                </a:uFill>
                <a:ea typeface="Arial" panose="020B0604020202020204" pitchFamily="34" charset="0"/>
                <a:cs typeface="Arial"/>
              </a:rPr>
              <a:t> </a:t>
            </a:r>
            <a:endParaRPr lang="en-US" sz="2400" u="none" strike="noStrike">
              <a:solidFill>
                <a:schemeClr val="accent3"/>
              </a:solidFill>
              <a:effectLst/>
              <a:uFill>
                <a:solidFill>
                  <a:srgbClr val="000000"/>
                </a:solidFill>
              </a:uFill>
              <a:ea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112</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338624634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X</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756971" y="1548553"/>
            <a:ext cx="10515600" cy="5168308"/>
          </a:xfrm>
        </p:spPr>
        <p:txBody>
          <a:bodyPr spcFirstLastPara="1" vert="horz" wrap="square" lIns="91440" tIns="45720" rIns="91440" bIns="45720" rtlCol="0" anchor="t" anchorCtr="0">
            <a:noAutofit/>
          </a:bodyPr>
          <a:lstStyle/>
          <a:p>
            <a:pPr marL="0" marR="9525" indent="0" fontAlgn="base">
              <a:lnSpc>
                <a:spcPct val="103000"/>
              </a:lnSpc>
              <a:spcBef>
                <a:spcPts val="0"/>
              </a:spcBef>
              <a:spcAft>
                <a:spcPts val="560"/>
              </a:spcAft>
              <a:buClr>
                <a:srgbClr val="000000"/>
              </a:buClr>
              <a:buSzPts val="1100"/>
              <a:buNone/>
              <a:defRPr/>
            </a:pPr>
            <a:r>
              <a:rPr kumimoji="0" lang="en-US" sz="2400" b="1" i="0" u="none" strike="noStrike" kern="0" cap="none" spc="0" normalizeH="0" baseline="0" noProof="0">
                <a:ln>
                  <a:noFill/>
                </a:ln>
                <a:solidFill>
                  <a:schemeClr val="accent3"/>
                </a:solidFill>
                <a:effectLst/>
                <a:uLnTx/>
                <a:uFillTx/>
                <a:ea typeface="Arial" panose="020B0604020202020204" pitchFamily="34" charset="0"/>
                <a:sym typeface="Georgia"/>
              </a:rPr>
              <a:t>8VAC20-781-630. Field trips.</a:t>
            </a:r>
            <a:r>
              <a:rPr lang="en-US" sz="2400" b="1">
                <a:solidFill>
                  <a:schemeClr val="accent3"/>
                </a:solidFill>
                <a:ea typeface="Arial" panose="020B0604020202020204" pitchFamily="34" charset="0"/>
              </a:rPr>
              <a:t> </a:t>
            </a:r>
          </a:p>
          <a:p>
            <a:pPr marL="342900" marR="9525">
              <a:lnSpc>
                <a:spcPct val="103000"/>
              </a:lnSpc>
              <a:spcBef>
                <a:spcPts val="0"/>
              </a:spcBef>
              <a:spcAft>
                <a:spcPts val="560"/>
              </a:spcAft>
              <a:buSzPct val="90000"/>
              <a:defRPr/>
            </a:pPr>
            <a:r>
              <a:rPr lang="en-US" sz="2400">
                <a:solidFill>
                  <a:schemeClr val="accent3"/>
                </a:solidFill>
                <a:effectLst/>
                <a:ea typeface="Arial" panose="020B0604020202020204" pitchFamily="34" charset="0"/>
              </a:rPr>
              <a:t>Removes requirement for field trip information to be posted to ensure the safety of staff and children. Requires the information be shared with parents.</a:t>
            </a:r>
            <a:r>
              <a:rPr lang="en-US" sz="2400">
                <a:solidFill>
                  <a:schemeClr val="accent3"/>
                </a:solidFill>
                <a:ea typeface="Arial" panose="020B0604020202020204" pitchFamily="34" charset="0"/>
              </a:rPr>
              <a:t> </a:t>
            </a:r>
            <a:endParaRPr lang="en-US" sz="2400" b="1">
              <a:solidFill>
                <a:schemeClr val="accent3"/>
              </a:solidFill>
              <a:effectLst/>
              <a:ea typeface="Arial" panose="020B0604020202020204" pitchFamily="34" charset="0"/>
            </a:endParaRPr>
          </a:p>
          <a:p>
            <a:pPr marL="0" marR="9525" indent="0" fontAlgn="base">
              <a:lnSpc>
                <a:spcPct val="103000"/>
              </a:lnSpc>
              <a:spcBef>
                <a:spcPts val="0"/>
              </a:spcBef>
              <a:spcAft>
                <a:spcPts val="560"/>
              </a:spcAft>
              <a:buClr>
                <a:srgbClr val="000000"/>
              </a:buClr>
              <a:buSzPts val="1100"/>
              <a:buNone/>
            </a:pPr>
            <a:r>
              <a:rPr lang="en-US" sz="2400" b="1">
                <a:solidFill>
                  <a:schemeClr val="accent3"/>
                </a:solidFill>
                <a:effectLst/>
                <a:ea typeface="Arial" panose="020B0604020202020204" pitchFamily="34" charset="0"/>
              </a:rPr>
              <a:t>8VAC20-781-</a:t>
            </a:r>
            <a:r>
              <a:rPr lang="en-US" sz="2400" b="1" strike="sngStrike">
                <a:solidFill>
                  <a:srgbClr val="FF0000"/>
                </a:solidFill>
                <a:effectLst/>
                <a:ea typeface="Arial" panose="020B0604020202020204" pitchFamily="34" charset="0"/>
              </a:rPr>
              <a:t>640</a:t>
            </a:r>
            <a:r>
              <a:rPr lang="en-US" sz="2400" b="1">
                <a:solidFill>
                  <a:srgbClr val="FF0000"/>
                </a:solidFill>
                <a:effectLst/>
                <a:ea typeface="Arial" panose="020B0604020202020204" pitchFamily="34" charset="0"/>
              </a:rPr>
              <a:t> 630</a:t>
            </a:r>
            <a:r>
              <a:rPr lang="en-US" sz="2400" b="1">
                <a:solidFill>
                  <a:schemeClr val="accent3"/>
                </a:solidFill>
                <a:effectLst/>
                <a:ea typeface="Arial" panose="020B0604020202020204" pitchFamily="34" charset="0"/>
              </a:rPr>
              <a:t>. Field trips.</a:t>
            </a:r>
            <a:r>
              <a:rPr lang="en-US" sz="2400" b="1">
                <a:solidFill>
                  <a:schemeClr val="accent3"/>
                </a:solidFill>
                <a:ea typeface="Arial" panose="020B0604020202020204" pitchFamily="34" charset="0"/>
              </a:rPr>
              <a:t> </a:t>
            </a:r>
            <a:endParaRPr lang="en-US" sz="2400">
              <a:solidFill>
                <a:schemeClr val="accent3"/>
              </a:solidFill>
              <a:uFill>
                <a:solidFill>
                  <a:srgbClr val="000000"/>
                </a:solidFill>
              </a:uFill>
              <a:ea typeface="Arial" panose="020B0604020202020204" pitchFamily="34" charset="0"/>
              <a:cs typeface="Arial"/>
            </a:endParaRPr>
          </a:p>
          <a:p>
            <a:pPr marL="342900" marR="9525">
              <a:lnSpc>
                <a:spcPct val="103000"/>
              </a:lnSpc>
              <a:spcBef>
                <a:spcPts val="0"/>
              </a:spcBef>
              <a:spcAft>
                <a:spcPts val="560"/>
              </a:spcAft>
              <a:buSzPct val="90000"/>
            </a:pPr>
            <a:r>
              <a:rPr lang="en-US" sz="2400" u="none" strike="noStrike">
                <a:solidFill>
                  <a:schemeClr val="accent3"/>
                </a:solidFill>
                <a:effectLst/>
                <a:uFill>
                  <a:solidFill>
                    <a:srgbClr val="000000"/>
                  </a:solidFill>
                </a:uFill>
                <a:ea typeface="Arial" panose="020B0604020202020204" pitchFamily="34" charset="0"/>
                <a:cs typeface="Arial"/>
              </a:rPr>
              <a:t>D. Before leaving on a field trip, a schedule of the trip's events and locations shall be</a:t>
            </a:r>
            <a:r>
              <a:rPr lang="en-US" sz="2400" u="none" strike="noStrike">
                <a:solidFill>
                  <a:srgbClr val="000000"/>
                </a:solidFill>
                <a:effectLst/>
                <a:uFill>
                  <a:solidFill>
                    <a:srgbClr val="000000"/>
                  </a:solidFill>
                </a:uFill>
                <a:ea typeface="Arial" panose="020B0604020202020204" pitchFamily="34" charset="0"/>
                <a:cs typeface="Arial"/>
              </a:rPr>
              <a:t> </a:t>
            </a:r>
            <a:r>
              <a:rPr lang="en-US" sz="2400" u="none" strike="sngStrike">
                <a:solidFill>
                  <a:srgbClr val="FF0000"/>
                </a:solidFill>
                <a:effectLst/>
                <a:uFill>
                  <a:solidFill>
                    <a:srgbClr val="000000"/>
                  </a:solidFill>
                </a:uFill>
                <a:ea typeface="Arial" panose="020B0604020202020204" pitchFamily="34" charset="0"/>
                <a:cs typeface="Arial"/>
              </a:rPr>
              <a:t>posted and visible on the premises </a:t>
            </a:r>
            <a:r>
              <a:rPr lang="en-US" sz="2400" u="none" strike="noStrike">
                <a:solidFill>
                  <a:srgbClr val="FF0000"/>
                </a:solidFill>
                <a:effectLst/>
                <a:uFill>
                  <a:solidFill>
                    <a:srgbClr val="000000"/>
                  </a:solidFill>
                </a:uFill>
                <a:ea typeface="Arial" panose="020B0604020202020204" pitchFamily="34" charset="0"/>
                <a:cs typeface="Arial"/>
              </a:rPr>
              <a:t>shared with parents</a:t>
            </a:r>
            <a:r>
              <a:rPr lang="en-US" sz="2400" u="none" strike="noStrike">
                <a:solidFill>
                  <a:schemeClr val="accent3"/>
                </a:solidFill>
                <a:effectLst/>
                <a:uFill>
                  <a:solidFill>
                    <a:srgbClr val="000000"/>
                  </a:solidFill>
                </a:uFill>
                <a:ea typeface="Arial" panose="020B0604020202020204" pitchFamily="34" charset="0"/>
                <a:cs typeface="Arial"/>
              </a:rPr>
              <a:t>.</a:t>
            </a:r>
            <a:r>
              <a:rPr lang="en-US" sz="2400">
                <a:solidFill>
                  <a:srgbClr val="000000"/>
                </a:solidFill>
                <a:uFill>
                  <a:solidFill>
                    <a:srgbClr val="000000"/>
                  </a:solidFill>
                </a:uFill>
                <a:ea typeface="Arial" panose="020B0604020202020204" pitchFamily="34" charset="0"/>
                <a:cs typeface="Arial"/>
              </a:rPr>
              <a:t> </a:t>
            </a:r>
            <a:endParaRPr lang="en-US" sz="2400" u="none" strike="noStrike">
              <a:solidFill>
                <a:srgbClr val="000000"/>
              </a:solidFill>
              <a:effectLst/>
              <a:uFill>
                <a:solidFill>
                  <a:srgbClr val="000000"/>
                </a:solidFill>
              </a:uFill>
              <a:ea typeface="Arial" panose="020B0604020202020204" pitchFamily="34" charset="0"/>
              <a:cs typeface="Arial" panose="020B0604020202020204" pitchFamily="34" charset="0"/>
            </a:endParaRPr>
          </a:p>
          <a:p>
            <a:pPr marL="114300" lvl="0" indent="0">
              <a:lnSpc>
                <a:spcPct val="100000"/>
              </a:lnSpc>
              <a:spcBef>
                <a:spcPts val="0"/>
              </a:spcBef>
              <a:spcAft>
                <a:spcPts val="1200"/>
              </a:spcAft>
              <a:buClr>
                <a:srgbClr val="003C71"/>
              </a:buClr>
              <a:buNone/>
            </a:pPr>
            <a:endParaRPr lang="en-US" sz="2000" b="1">
              <a:ea typeface="Arial" panose="020B0604020202020204" pitchFamily="34" charset="0"/>
              <a:cs typeface="Arial" panose="020B0604020202020204" pitchFamily="34" charset="0"/>
            </a:endParaRPr>
          </a:p>
          <a:p>
            <a:pPr marL="114300" indent="0">
              <a:lnSpc>
                <a:spcPct val="100000"/>
              </a:lnSpc>
              <a:spcBef>
                <a:spcPts val="0"/>
              </a:spcBef>
              <a:spcAft>
                <a:spcPts val="1200"/>
              </a:spcAft>
              <a:buClr>
                <a:srgbClr val="003C71"/>
              </a:buClr>
              <a:buNone/>
              <a:defRPr/>
            </a:pPr>
            <a:endParaRPr lang="en-US" sz="2000">
              <a:solidFill>
                <a:srgbClr val="000000"/>
              </a:solidFill>
              <a:effectLst/>
              <a:latin typeface="Arial"/>
              <a:ea typeface="Arial" panose="020B0604020202020204" pitchFamily="34" charset="0"/>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113</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254210686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X</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747678" y="1548553"/>
            <a:ext cx="10515600" cy="5168308"/>
          </a:xfrm>
        </p:spPr>
        <p:txBody>
          <a:bodyPr spcFirstLastPara="1" vert="horz" wrap="square" lIns="91440" tIns="45720" rIns="91440" bIns="45720" rtlCol="0" anchor="t" anchorCtr="0">
            <a:noAutofit/>
          </a:bodyPr>
          <a:lstStyle/>
          <a:p>
            <a:pPr marL="0" marR="9525" indent="0" fontAlgn="base">
              <a:lnSpc>
                <a:spcPct val="103000"/>
              </a:lnSpc>
              <a:spcBef>
                <a:spcPts val="0"/>
              </a:spcBef>
              <a:spcAft>
                <a:spcPts val="560"/>
              </a:spcAft>
              <a:buClr>
                <a:srgbClr val="000000"/>
              </a:buClr>
              <a:buSzPts val="1100"/>
              <a:buNone/>
              <a:defRPr/>
            </a:pPr>
            <a:r>
              <a:rPr kumimoji="0" lang="en-US" sz="2400" b="1" i="0" u="none" strike="noStrike" kern="0" cap="none" spc="0" normalizeH="0" baseline="0" noProof="0">
                <a:ln>
                  <a:noFill/>
                </a:ln>
                <a:solidFill>
                  <a:schemeClr val="accent3"/>
                </a:solidFill>
                <a:effectLst/>
                <a:uLnTx/>
                <a:uFillTx/>
                <a:ea typeface="Arial" panose="020B0604020202020204" pitchFamily="34" charset="0"/>
                <a:sym typeface="Georgia"/>
              </a:rPr>
              <a:t>8VAC20-781-640. Transportation.</a:t>
            </a:r>
            <a:r>
              <a:rPr lang="en-US" sz="2400" b="1">
                <a:solidFill>
                  <a:schemeClr val="accent3"/>
                </a:solidFill>
                <a:ea typeface="Arial" panose="020B0604020202020204" pitchFamily="34" charset="0"/>
              </a:rPr>
              <a:t> </a:t>
            </a:r>
            <a:endParaRPr lang="en-US" sz="2400" b="1">
              <a:solidFill>
                <a:schemeClr val="accent3"/>
              </a:solidFill>
              <a:uFill>
                <a:solidFill>
                  <a:srgbClr val="000000"/>
                </a:solidFill>
              </a:uFill>
              <a:ea typeface="Arial" panose="020B0604020202020204" pitchFamily="34" charset="0"/>
              <a:cs typeface="Arial" panose="020B0604020202020204" pitchFamily="34" charset="0"/>
            </a:endParaRPr>
          </a:p>
          <a:p>
            <a:pPr marL="342900" marR="9525" fontAlgn="base">
              <a:lnSpc>
                <a:spcPct val="103000"/>
              </a:lnSpc>
              <a:spcBef>
                <a:spcPts val="0"/>
              </a:spcBef>
              <a:spcAft>
                <a:spcPts val="560"/>
              </a:spcAft>
              <a:buClr>
                <a:srgbClr val="000000"/>
              </a:buClr>
              <a:buSzPct val="90000"/>
              <a:defRPr/>
            </a:pPr>
            <a:r>
              <a:rPr lang="en-US" sz="2400">
                <a:solidFill>
                  <a:schemeClr val="accent3"/>
                </a:solidFill>
                <a:uFill>
                  <a:solidFill>
                    <a:srgbClr val="000000"/>
                  </a:solidFill>
                </a:uFill>
                <a:ea typeface="Arial" panose="020B0604020202020204" pitchFamily="34" charset="0"/>
                <a:cs typeface="Arial"/>
              </a:rPr>
              <a:t>Adds language to exempt transportation vehicles with a manufacture entry and exit system that does not allow for locking. </a:t>
            </a:r>
            <a:endParaRPr lang="en-US" sz="2400" b="1">
              <a:solidFill>
                <a:schemeClr val="accent3"/>
              </a:solidFill>
              <a:uFill>
                <a:solidFill>
                  <a:srgbClr val="000000"/>
                </a:solidFill>
              </a:uFill>
              <a:ea typeface="Arial" panose="020B0604020202020204" pitchFamily="34" charset="0"/>
              <a:cs typeface="Arial" panose="020B0604020202020204" pitchFamily="34" charset="0"/>
            </a:endParaRPr>
          </a:p>
          <a:p>
            <a:pPr marL="0" marR="9525" indent="0" fontAlgn="base">
              <a:lnSpc>
                <a:spcPct val="103000"/>
              </a:lnSpc>
              <a:spcBef>
                <a:spcPts val="0"/>
              </a:spcBef>
              <a:spcAft>
                <a:spcPts val="560"/>
              </a:spcAft>
              <a:buClr>
                <a:srgbClr val="000000"/>
              </a:buClr>
              <a:buSzPts val="1100"/>
              <a:buNone/>
            </a:pPr>
            <a:r>
              <a:rPr lang="en-US" sz="2400" b="1">
                <a:solidFill>
                  <a:schemeClr val="accent3"/>
                </a:solidFill>
                <a:effectLst/>
                <a:ea typeface="Arial" panose="020B0604020202020204" pitchFamily="34" charset="0"/>
              </a:rPr>
              <a:t>8VAC20-781-</a:t>
            </a:r>
            <a:r>
              <a:rPr lang="en-US" sz="2400" b="1" strike="sngStrike">
                <a:solidFill>
                  <a:srgbClr val="FF0000"/>
                </a:solidFill>
                <a:effectLst/>
                <a:ea typeface="Arial" panose="020B0604020202020204" pitchFamily="34" charset="0"/>
              </a:rPr>
              <a:t>650</a:t>
            </a:r>
            <a:r>
              <a:rPr lang="en-US" sz="2400" b="1">
                <a:solidFill>
                  <a:srgbClr val="FF0000"/>
                </a:solidFill>
                <a:effectLst/>
                <a:ea typeface="Arial" panose="020B0604020202020204" pitchFamily="34" charset="0"/>
              </a:rPr>
              <a:t> 640</a:t>
            </a:r>
            <a:r>
              <a:rPr lang="en-US" sz="2400" b="1">
                <a:solidFill>
                  <a:schemeClr val="accent3"/>
                </a:solidFill>
                <a:effectLst/>
                <a:ea typeface="Arial" panose="020B0604020202020204" pitchFamily="34" charset="0"/>
              </a:rPr>
              <a:t>. Transportation.</a:t>
            </a:r>
            <a:r>
              <a:rPr lang="en-US" sz="2400" b="1">
                <a:solidFill>
                  <a:schemeClr val="accent3"/>
                </a:solidFill>
                <a:ea typeface="Arial" panose="020B0604020202020204" pitchFamily="34" charset="0"/>
              </a:rPr>
              <a:t> </a:t>
            </a:r>
            <a:endParaRPr lang="en-US" sz="2400">
              <a:solidFill>
                <a:schemeClr val="accent3"/>
              </a:solidFill>
              <a:uFill>
                <a:solidFill>
                  <a:srgbClr val="000000"/>
                </a:solidFill>
              </a:uFill>
              <a:ea typeface="Arial" panose="020B0604020202020204" pitchFamily="34" charset="0"/>
              <a:cs typeface="Arial" panose="020B0604020202020204" pitchFamily="34" charset="0"/>
            </a:endParaRPr>
          </a:p>
          <a:p>
            <a:pPr marL="342900" marR="9525">
              <a:lnSpc>
                <a:spcPct val="103000"/>
              </a:lnSpc>
              <a:spcBef>
                <a:spcPts val="0"/>
              </a:spcBef>
              <a:spcAft>
                <a:spcPts val="560"/>
              </a:spcAft>
              <a:buSzPct val="90000"/>
            </a:pPr>
            <a:r>
              <a:rPr lang="en-US" sz="2400" u="none" strike="noStrike">
                <a:solidFill>
                  <a:schemeClr val="accent3"/>
                </a:solidFill>
                <a:effectLst/>
                <a:uFill>
                  <a:solidFill>
                    <a:srgbClr val="000000"/>
                  </a:solidFill>
                </a:uFill>
                <a:ea typeface="Arial" panose="020B0604020202020204" pitchFamily="34" charset="0"/>
                <a:cs typeface="Arial"/>
              </a:rPr>
              <a:t>C. The licensee shall ensure that during transportation of children:</a:t>
            </a:r>
            <a:r>
              <a:rPr lang="en-US" sz="2400">
                <a:solidFill>
                  <a:schemeClr val="accent3"/>
                </a:solidFill>
                <a:uFill>
                  <a:solidFill>
                    <a:srgbClr val="000000"/>
                  </a:solidFill>
                </a:uFill>
                <a:ea typeface="Arial" panose="020B0604020202020204" pitchFamily="34" charset="0"/>
                <a:cs typeface="Arial"/>
              </a:rPr>
              <a:t> </a:t>
            </a:r>
            <a:endParaRPr lang="en-US" sz="2400">
              <a:solidFill>
                <a:schemeClr val="accent3"/>
              </a:solidFill>
              <a:ea typeface="Arial" panose="020B0604020202020204" pitchFamily="34" charset="0"/>
            </a:endParaRPr>
          </a:p>
          <a:p>
            <a:pPr marL="1028700" marR="9525" lvl="2" indent="0">
              <a:lnSpc>
                <a:spcPct val="103000"/>
              </a:lnSpc>
              <a:spcBef>
                <a:spcPts val="0"/>
              </a:spcBef>
              <a:spcAft>
                <a:spcPts val="560"/>
              </a:spcAft>
              <a:buSzPts val="1100"/>
              <a:buNone/>
            </a:pPr>
            <a:r>
              <a:rPr lang="en-US" sz="2400">
                <a:solidFill>
                  <a:schemeClr val="accent3"/>
                </a:solidFill>
                <a:effectLst/>
                <a:ea typeface="Arial" panose="020B0604020202020204" pitchFamily="34" charset="0"/>
              </a:rPr>
              <a:t>3. Doors are closed and locked</a:t>
            </a:r>
            <a:r>
              <a:rPr lang="en-US" sz="2400">
                <a:solidFill>
                  <a:srgbClr val="0070C0"/>
                </a:solidFill>
                <a:effectLst/>
                <a:ea typeface="Arial" panose="020B0604020202020204" pitchFamily="34" charset="0"/>
              </a:rPr>
              <a:t> </a:t>
            </a:r>
            <a:r>
              <a:rPr lang="en-US" sz="2400">
                <a:solidFill>
                  <a:srgbClr val="FF0000"/>
                </a:solidFill>
                <a:effectLst/>
                <a:ea typeface="Arial" panose="020B0604020202020204" pitchFamily="34" charset="0"/>
              </a:rPr>
              <a:t>unless the manufacturer prevents locking for emergency purposes;</a:t>
            </a:r>
            <a:r>
              <a:rPr lang="en-US" sz="2400">
                <a:solidFill>
                  <a:srgbClr val="FF0000"/>
                </a:solidFill>
                <a:ea typeface="Arial" panose="020B0604020202020204" pitchFamily="34" charset="0"/>
              </a:rPr>
              <a:t> </a:t>
            </a:r>
            <a:endParaRPr lang="en-US" sz="2400">
              <a:solidFill>
                <a:srgbClr val="000000"/>
              </a:solidFill>
              <a:effectLst/>
              <a:latin typeface="Arial"/>
              <a:ea typeface="Arial" panose="020B0604020202020204" pitchFamily="34" charset="0"/>
            </a:endParaRPr>
          </a:p>
          <a:p>
            <a:pPr marL="114300" indent="0">
              <a:lnSpc>
                <a:spcPct val="100000"/>
              </a:lnSpc>
              <a:spcBef>
                <a:spcPts val="0"/>
              </a:spcBef>
              <a:spcAft>
                <a:spcPts val="1200"/>
              </a:spcAft>
              <a:buNone/>
            </a:pPr>
            <a:endParaRPr lang="en-US" sz="20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114</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398107395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X</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8270" indent="0">
              <a:lnSpc>
                <a:spcPct val="103000"/>
              </a:lnSpc>
              <a:spcBef>
                <a:spcPts val="0"/>
              </a:spcBef>
              <a:spcAft>
                <a:spcPts val="535"/>
              </a:spcAft>
              <a:buClr>
                <a:srgbClr val="003C71"/>
              </a:buClr>
              <a:buNone/>
              <a:defRPr/>
            </a:pPr>
            <a:r>
              <a:rPr kumimoji="0" lang="en-US" sz="2000" b="1" i="0" u="none" strike="noStrike" kern="0" cap="none" spc="0" normalizeH="0" baseline="0" noProof="0">
                <a:ln>
                  <a:noFill/>
                </a:ln>
                <a:solidFill>
                  <a:schemeClr val="accent3"/>
                </a:solidFill>
                <a:effectLst/>
                <a:uLnTx/>
                <a:uFillTx/>
                <a:ea typeface="Arial" panose="020B0604020202020204" pitchFamily="34" charset="0"/>
                <a:sym typeface="Georgia"/>
              </a:rPr>
              <a:t>8VAC20-781-650. Animals and pets.</a:t>
            </a:r>
            <a:r>
              <a:rPr lang="en-US" sz="2000" b="1">
                <a:solidFill>
                  <a:schemeClr val="accent3"/>
                </a:solidFill>
                <a:ea typeface="Arial" panose="020B0604020202020204" pitchFamily="34" charset="0"/>
              </a:rPr>
              <a:t> </a:t>
            </a:r>
            <a:endParaRPr lang="en-US" sz="2000" b="0" i="0" u="none" strike="noStrike" kern="0" cap="none" spc="0" normalizeH="0" baseline="0" noProof="0">
              <a:ln>
                <a:noFill/>
              </a:ln>
              <a:solidFill>
                <a:schemeClr val="accent3"/>
              </a:solidFill>
              <a:effectLst/>
              <a:uLnTx/>
              <a:uFillTx/>
              <a:ea typeface="Arial" panose="020B0604020202020204" pitchFamily="34" charset="0"/>
            </a:endParaRPr>
          </a:p>
          <a:p>
            <a:pPr marL="414020" indent="-285750">
              <a:lnSpc>
                <a:spcPct val="103000"/>
              </a:lnSpc>
              <a:spcBef>
                <a:spcPts val="0"/>
              </a:spcBef>
              <a:spcAft>
                <a:spcPts val="535"/>
              </a:spcAft>
            </a:pPr>
            <a:r>
              <a:rPr lang="en-US" sz="2000">
                <a:solidFill>
                  <a:schemeClr val="accent3"/>
                </a:solidFill>
                <a:effectLst/>
                <a:ea typeface="Arial" panose="020B0604020202020204" pitchFamily="34" charset="0"/>
              </a:rPr>
              <a:t>Language revised to clarify that certain animals may be kept</a:t>
            </a:r>
            <a:r>
              <a:rPr lang="en-US" sz="2000">
                <a:solidFill>
                  <a:schemeClr val="accent3"/>
                </a:solidFill>
                <a:ea typeface="Arial" panose="020B0604020202020204" pitchFamily="34" charset="0"/>
              </a:rPr>
              <a:t> for learning purposes </a:t>
            </a:r>
            <a:r>
              <a:rPr lang="en-US" sz="2000">
                <a:solidFill>
                  <a:schemeClr val="accent3"/>
                </a:solidFill>
                <a:effectLst/>
                <a:ea typeface="Arial" panose="020B0604020202020204" pitchFamily="34" charset="0"/>
              </a:rPr>
              <a:t>if children do not come in direct physical contact with the animals. Additional clarification added concerning stray and wild animals. Requirements aligned with national standards for child safety.</a:t>
            </a:r>
            <a:r>
              <a:rPr lang="en-US" sz="2000">
                <a:solidFill>
                  <a:schemeClr val="accent3"/>
                </a:solidFill>
                <a:ea typeface="Arial" panose="020B0604020202020204" pitchFamily="34" charset="0"/>
              </a:rPr>
              <a:t> </a:t>
            </a:r>
            <a:endParaRPr lang="en-US" sz="2000">
              <a:solidFill>
                <a:schemeClr val="accent3"/>
              </a:solidFill>
              <a:effectLst/>
              <a:ea typeface="Arial" panose="020B0604020202020204" pitchFamily="34" charset="0"/>
            </a:endParaRPr>
          </a:p>
          <a:p>
            <a:pPr marL="128270" indent="0">
              <a:lnSpc>
                <a:spcPct val="103000"/>
              </a:lnSpc>
              <a:spcBef>
                <a:spcPts val="0"/>
              </a:spcBef>
              <a:spcAft>
                <a:spcPts val="535"/>
              </a:spcAft>
              <a:buNone/>
            </a:pPr>
            <a:r>
              <a:rPr lang="en-US" sz="2000" b="1">
                <a:solidFill>
                  <a:schemeClr val="accent3"/>
                </a:solidFill>
                <a:effectLst/>
                <a:ea typeface="Arial" panose="020B0604020202020204" pitchFamily="34" charset="0"/>
              </a:rPr>
              <a:t>8VAC20-781-</a:t>
            </a:r>
            <a:r>
              <a:rPr lang="en-US" sz="2000" b="1" strike="sngStrike">
                <a:solidFill>
                  <a:srgbClr val="FF0000"/>
                </a:solidFill>
                <a:effectLst/>
                <a:ea typeface="Arial" panose="020B0604020202020204" pitchFamily="34" charset="0"/>
              </a:rPr>
              <a:t>660</a:t>
            </a:r>
            <a:r>
              <a:rPr lang="en-US" sz="2000" b="1">
                <a:solidFill>
                  <a:srgbClr val="FF0000"/>
                </a:solidFill>
                <a:effectLst/>
                <a:ea typeface="Arial" panose="020B0604020202020204" pitchFamily="34" charset="0"/>
              </a:rPr>
              <a:t> 650</a:t>
            </a:r>
            <a:r>
              <a:rPr lang="en-US" sz="2000" b="1">
                <a:solidFill>
                  <a:schemeClr val="accent3"/>
                </a:solidFill>
                <a:effectLst/>
                <a:ea typeface="Arial" panose="020B0604020202020204" pitchFamily="34" charset="0"/>
              </a:rPr>
              <a:t>. Animals and pets.</a:t>
            </a:r>
            <a:r>
              <a:rPr lang="en-US" sz="2000" b="1">
                <a:solidFill>
                  <a:schemeClr val="accent3"/>
                </a:solidFill>
                <a:ea typeface="Arial" panose="020B0604020202020204" pitchFamily="34" charset="0"/>
              </a:rPr>
              <a:t> </a:t>
            </a:r>
          </a:p>
          <a:p>
            <a:pPr marL="471170">
              <a:lnSpc>
                <a:spcPct val="103000"/>
              </a:lnSpc>
              <a:spcBef>
                <a:spcPts val="0"/>
              </a:spcBef>
              <a:spcAft>
                <a:spcPts val="535"/>
              </a:spcAft>
            </a:pPr>
            <a:r>
              <a:rPr lang="en-US" sz="2000" u="none" strike="noStrike">
                <a:solidFill>
                  <a:schemeClr val="accent3"/>
                </a:solidFill>
                <a:effectLst/>
                <a:uFill>
                  <a:solidFill>
                    <a:srgbClr val="000000"/>
                  </a:solidFill>
                </a:uFill>
                <a:ea typeface="Arial" panose="020B0604020202020204" pitchFamily="34" charset="0"/>
                <a:cs typeface="Arial"/>
              </a:rPr>
              <a:t>C. Monkeys, bats, ferrets, poisonous</a:t>
            </a:r>
            <a:r>
              <a:rPr lang="en-US" sz="2000" u="none" strike="noStrike">
                <a:solidFill>
                  <a:srgbClr val="000000"/>
                </a:solidFill>
                <a:effectLst/>
                <a:uFill>
                  <a:solidFill>
                    <a:srgbClr val="000000"/>
                  </a:solidFill>
                </a:uFill>
                <a:ea typeface="Arial" panose="020B0604020202020204" pitchFamily="34" charset="0"/>
                <a:cs typeface="Arial"/>
              </a:rPr>
              <a:t> </a:t>
            </a:r>
            <a:r>
              <a:rPr lang="en-US" sz="2000" u="none" strike="noStrike">
                <a:solidFill>
                  <a:srgbClr val="FF0000"/>
                </a:solidFill>
                <a:effectLst/>
                <a:uFill>
                  <a:solidFill>
                    <a:srgbClr val="000000"/>
                  </a:solidFill>
                </a:uFill>
                <a:ea typeface="Arial" panose="020B0604020202020204" pitchFamily="34" charset="0"/>
                <a:cs typeface="Arial"/>
              </a:rPr>
              <a:t>or dangerous </a:t>
            </a:r>
            <a:r>
              <a:rPr lang="en-US" sz="2000" u="none" strike="noStrike">
                <a:solidFill>
                  <a:schemeClr val="accent3"/>
                </a:solidFill>
                <a:effectLst/>
                <a:uFill>
                  <a:solidFill>
                    <a:srgbClr val="000000"/>
                  </a:solidFill>
                </a:uFill>
                <a:ea typeface="Arial" panose="020B0604020202020204" pitchFamily="34" charset="0"/>
                <a:cs typeface="Arial"/>
              </a:rPr>
              <a:t>animals, reptiles, psittacine birds (birds of the parrot family),</a:t>
            </a:r>
            <a:r>
              <a:rPr lang="en-US" sz="2000" u="none" strike="noStrike">
                <a:solidFill>
                  <a:srgbClr val="000000"/>
                </a:solidFill>
                <a:effectLst/>
                <a:uFill>
                  <a:solidFill>
                    <a:srgbClr val="000000"/>
                  </a:solidFill>
                </a:uFill>
                <a:ea typeface="Arial" panose="020B0604020202020204" pitchFamily="34" charset="0"/>
                <a:cs typeface="Arial"/>
              </a:rPr>
              <a:t> </a:t>
            </a:r>
            <a:r>
              <a:rPr lang="en-US" sz="2000" u="none" strike="sngStrike">
                <a:solidFill>
                  <a:srgbClr val="FF0000"/>
                </a:solidFill>
                <a:effectLst/>
                <a:uFill>
                  <a:solidFill>
                    <a:srgbClr val="000000"/>
                  </a:solidFill>
                </a:uFill>
                <a:ea typeface="Arial" panose="020B0604020202020204" pitchFamily="34" charset="0"/>
                <a:cs typeface="Arial"/>
              </a:rPr>
              <a:t>stray animals, or wild or dangerous animals</a:t>
            </a:r>
            <a:r>
              <a:rPr lang="en-US" sz="2000" u="none" strike="noStrike">
                <a:solidFill>
                  <a:srgbClr val="FF0000"/>
                </a:solidFill>
                <a:effectLst/>
                <a:uFill>
                  <a:solidFill>
                    <a:srgbClr val="000000"/>
                  </a:solidFill>
                </a:uFill>
                <a:ea typeface="Arial" panose="020B0604020202020204" pitchFamily="34" charset="0"/>
                <a:cs typeface="Arial"/>
              </a:rPr>
              <a:t> </a:t>
            </a:r>
            <a:r>
              <a:rPr lang="en-US" sz="2000" u="none" strike="noStrike">
                <a:solidFill>
                  <a:schemeClr val="accent3"/>
                </a:solidFill>
                <a:effectLst/>
                <a:uFill>
                  <a:solidFill>
                    <a:srgbClr val="000000"/>
                  </a:solidFill>
                </a:uFill>
                <a:ea typeface="Arial" panose="020B0604020202020204" pitchFamily="34" charset="0"/>
                <a:cs typeface="Arial"/>
              </a:rPr>
              <a:t>shall not be</a:t>
            </a:r>
            <a:r>
              <a:rPr lang="en-US" sz="2000" u="none" strike="noStrike">
                <a:solidFill>
                  <a:srgbClr val="000000"/>
                </a:solidFill>
                <a:effectLst/>
                <a:uFill>
                  <a:solidFill>
                    <a:srgbClr val="000000"/>
                  </a:solidFill>
                </a:uFill>
                <a:ea typeface="Arial" panose="020B0604020202020204" pitchFamily="34" charset="0"/>
                <a:cs typeface="Arial"/>
              </a:rPr>
              <a:t> </a:t>
            </a:r>
            <a:r>
              <a:rPr lang="en-US" sz="2000" u="none" strike="sngStrike">
                <a:solidFill>
                  <a:srgbClr val="FF0000"/>
                </a:solidFill>
                <a:effectLst/>
                <a:uFill>
                  <a:solidFill>
                    <a:srgbClr val="000000"/>
                  </a:solidFill>
                </a:uFill>
                <a:ea typeface="Arial" panose="020B0604020202020204" pitchFamily="34" charset="0"/>
                <a:cs typeface="Arial"/>
              </a:rPr>
              <a:t>in areas</a:t>
            </a:r>
            <a:r>
              <a:rPr lang="en-US" sz="2000" u="none" strike="noStrike">
                <a:solidFill>
                  <a:srgbClr val="FF0000"/>
                </a:solidFill>
                <a:effectLst/>
                <a:uFill>
                  <a:solidFill>
                    <a:srgbClr val="000000"/>
                  </a:solidFill>
                </a:uFill>
                <a:ea typeface="Arial" panose="020B0604020202020204" pitchFamily="34" charset="0"/>
                <a:cs typeface="Arial"/>
              </a:rPr>
              <a:t> </a:t>
            </a:r>
            <a:r>
              <a:rPr lang="en-US" sz="2000" u="none" strike="noStrike">
                <a:solidFill>
                  <a:schemeClr val="accent3"/>
                </a:solidFill>
                <a:effectLst/>
                <a:uFill>
                  <a:solidFill>
                    <a:srgbClr val="000000"/>
                  </a:solidFill>
                </a:uFill>
                <a:ea typeface="Arial" panose="020B0604020202020204" pitchFamily="34" charset="0"/>
                <a:cs typeface="Arial"/>
              </a:rPr>
              <a:t>accessible to children during the hours children are in care</a:t>
            </a:r>
            <a:r>
              <a:rPr lang="en-US" sz="2000" u="none" strike="sngStrike">
                <a:solidFill>
                  <a:srgbClr val="FF0000"/>
                </a:solidFill>
                <a:effectLst/>
                <a:uFill>
                  <a:solidFill>
                    <a:srgbClr val="000000"/>
                  </a:solidFill>
                </a:uFill>
                <a:ea typeface="Arial" panose="020B0604020202020204" pitchFamily="34" charset="0"/>
                <a:cs typeface="Arial"/>
              </a:rPr>
              <a:t>.</a:t>
            </a:r>
            <a:r>
              <a:rPr lang="en-US" sz="2000" u="none" strike="noStrike">
                <a:solidFill>
                  <a:srgbClr val="FF0000"/>
                </a:solidFill>
                <a:effectLst/>
                <a:uFill>
                  <a:solidFill>
                    <a:srgbClr val="000000"/>
                  </a:solidFill>
                </a:uFill>
                <a:ea typeface="Arial" panose="020B0604020202020204" pitchFamily="34" charset="0"/>
                <a:cs typeface="Arial"/>
              </a:rPr>
              <a:t> and the licensee shall ensure that children shall not have direct physical contact with such animals</a:t>
            </a:r>
            <a:r>
              <a:rPr lang="en-US" sz="2000" u="none" strike="noStrike">
                <a:solidFill>
                  <a:schemeClr val="accent3"/>
                </a:solidFill>
                <a:effectLst/>
                <a:uFill>
                  <a:solidFill>
                    <a:srgbClr val="000000"/>
                  </a:solidFill>
                </a:uFill>
                <a:ea typeface="Arial" panose="020B0604020202020204" pitchFamily="34" charset="0"/>
                <a:cs typeface="Arial"/>
              </a:rPr>
              <a:t>.</a:t>
            </a:r>
            <a:r>
              <a:rPr lang="en-US" sz="2000" u="none" strike="noStrike">
                <a:solidFill>
                  <a:srgbClr val="000000"/>
                </a:solidFill>
                <a:effectLst/>
                <a:uFill>
                  <a:solidFill>
                    <a:srgbClr val="000000"/>
                  </a:solidFill>
                </a:uFill>
                <a:ea typeface="Arial" panose="020B0604020202020204" pitchFamily="34" charset="0"/>
                <a:cs typeface="Arial"/>
              </a:rPr>
              <a:t> </a:t>
            </a:r>
            <a:r>
              <a:rPr lang="en-US" sz="2000" u="none" strike="noStrike">
                <a:solidFill>
                  <a:srgbClr val="FF0000"/>
                </a:solidFill>
                <a:effectLst/>
                <a:uFill>
                  <a:solidFill>
                    <a:srgbClr val="000000"/>
                  </a:solidFill>
                </a:uFill>
                <a:ea typeface="Arial" panose="020B0604020202020204" pitchFamily="34" charset="0"/>
                <a:cs typeface="Arial"/>
              </a:rPr>
              <a:t>The licensee shall ensure that children do not come in physical contact with stray or wild animals.</a:t>
            </a:r>
            <a:endParaRPr lang="en-US" sz="2000" u="none" strike="noStrike">
              <a:solidFill>
                <a:srgbClr val="000000"/>
              </a:solidFill>
              <a:effectLst/>
              <a:uFill>
                <a:solidFill>
                  <a:srgbClr val="000000"/>
                </a:solidFill>
              </a:uFill>
              <a:ea typeface="Arial" panose="020B0604020202020204" pitchFamily="34" charset="0"/>
              <a:cs typeface="Arial"/>
            </a:endParaRPr>
          </a:p>
          <a:p>
            <a:pPr marL="114300" indent="0">
              <a:lnSpc>
                <a:spcPct val="100000"/>
              </a:lnSpc>
              <a:spcBef>
                <a:spcPts val="0"/>
              </a:spcBef>
              <a:spcAft>
                <a:spcPts val="1200"/>
              </a:spcAft>
              <a:buNone/>
            </a:pPr>
            <a:endParaRPr lang="en-US" sz="20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115</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51767462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no substantive changes (1 of 5)</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859728" cy="5242049"/>
          </a:xfrm>
        </p:spPr>
        <p:txBody>
          <a:bodyPr spcFirstLastPara="1" vert="horz" wrap="square" lIns="91440" tIns="45720" rIns="91440" bIns="45720" rtlCol="0" anchor="t" anchorCtr="0">
            <a:noAutofit/>
          </a:bodyPr>
          <a:lstStyle/>
          <a:p>
            <a:pPr marL="114300" indent="0">
              <a:lnSpc>
                <a:spcPct val="100000"/>
              </a:lnSpc>
              <a:spcBef>
                <a:spcPts val="0"/>
              </a:spcBef>
              <a:spcAft>
                <a:spcPts val="1200"/>
              </a:spcAft>
              <a:buNone/>
            </a:pPr>
            <a:r>
              <a:rPr lang="en-US" sz="2000" b="1">
                <a:solidFill>
                  <a:schemeClr val="accent3"/>
                </a:solidFill>
              </a:rPr>
              <a:t>Part I Introduction</a:t>
            </a:r>
          </a:p>
          <a:p>
            <a:pPr>
              <a:lnSpc>
                <a:spcPct val="100000"/>
              </a:lnSpc>
              <a:spcBef>
                <a:spcPts val="0"/>
              </a:spcBef>
              <a:spcAft>
                <a:spcPts val="1200"/>
              </a:spcAft>
            </a:pPr>
            <a:r>
              <a:rPr lang="en-US" sz="2000">
                <a:solidFill>
                  <a:schemeClr val="accent3"/>
                </a:solidFill>
              </a:rPr>
              <a:t>8VAC20-781-20. Purpose and applicability.</a:t>
            </a:r>
          </a:p>
          <a:p>
            <a:pPr marL="114300" indent="0">
              <a:lnSpc>
                <a:spcPct val="100000"/>
              </a:lnSpc>
              <a:spcBef>
                <a:spcPts val="0"/>
              </a:spcBef>
              <a:spcAft>
                <a:spcPts val="1200"/>
              </a:spcAft>
              <a:buNone/>
            </a:pPr>
            <a:r>
              <a:rPr lang="en-US" sz="2000" b="1">
                <a:solidFill>
                  <a:schemeClr val="accent3"/>
                </a:solidFill>
              </a:rPr>
              <a:t>Part II Administration</a:t>
            </a:r>
          </a:p>
          <a:p>
            <a:pPr>
              <a:lnSpc>
                <a:spcPct val="100000"/>
              </a:lnSpc>
              <a:spcBef>
                <a:spcPts val="0"/>
              </a:spcBef>
              <a:spcAft>
                <a:spcPts val="1200"/>
              </a:spcAft>
            </a:pPr>
            <a:r>
              <a:rPr lang="en-US" sz="2000">
                <a:solidFill>
                  <a:schemeClr val="accent3"/>
                </a:solidFill>
              </a:rPr>
              <a:t>8VAC20-781-60. Staff records.</a:t>
            </a:r>
          </a:p>
          <a:p>
            <a:pPr>
              <a:lnSpc>
                <a:spcPct val="100000"/>
              </a:lnSpc>
              <a:spcBef>
                <a:spcPts val="0"/>
              </a:spcBef>
              <a:spcAft>
                <a:spcPts val="1200"/>
              </a:spcAft>
            </a:pPr>
            <a:r>
              <a:rPr lang="en-US" sz="2000">
                <a:solidFill>
                  <a:schemeClr val="accent3"/>
                </a:solidFill>
              </a:rPr>
              <a:t>8VAC20-781-80. Health provisions.</a:t>
            </a:r>
          </a:p>
          <a:p>
            <a:pPr marL="114300" indent="0">
              <a:lnSpc>
                <a:spcPct val="100000"/>
              </a:lnSpc>
              <a:spcBef>
                <a:spcPts val="0"/>
              </a:spcBef>
              <a:spcAft>
                <a:spcPts val="1200"/>
              </a:spcAft>
              <a:buNone/>
            </a:pPr>
            <a:r>
              <a:rPr lang="en-US" sz="2000" b="1">
                <a:solidFill>
                  <a:schemeClr val="accent3"/>
                </a:solidFill>
              </a:rPr>
              <a:t>Part III Staff Qualifications and Training</a:t>
            </a:r>
          </a:p>
          <a:p>
            <a:pPr>
              <a:lnSpc>
                <a:spcPct val="100000"/>
              </a:lnSpc>
              <a:spcBef>
                <a:spcPts val="0"/>
              </a:spcBef>
              <a:spcAft>
                <a:spcPts val="1200"/>
              </a:spcAft>
            </a:pPr>
            <a:r>
              <a:rPr lang="en-US" sz="2000">
                <a:solidFill>
                  <a:schemeClr val="accent3"/>
                </a:solidFill>
              </a:rPr>
              <a:t>8VAC20-781-110. Lead teacher qualifications.</a:t>
            </a:r>
          </a:p>
          <a:p>
            <a:pPr>
              <a:lnSpc>
                <a:spcPct val="100000"/>
              </a:lnSpc>
              <a:spcBef>
                <a:spcPts val="0"/>
              </a:spcBef>
              <a:spcAft>
                <a:spcPts val="1200"/>
              </a:spcAft>
            </a:pPr>
            <a:r>
              <a:rPr lang="en-US" sz="2000">
                <a:solidFill>
                  <a:schemeClr val="accent3"/>
                </a:solidFill>
              </a:rPr>
              <a:t>8VAC20-781-120. Driver qualifications and requirements.</a:t>
            </a:r>
          </a:p>
          <a:p>
            <a:pPr>
              <a:lnSpc>
                <a:spcPct val="100000"/>
              </a:lnSpc>
              <a:spcBef>
                <a:spcPts val="0"/>
              </a:spcBef>
              <a:spcAft>
                <a:spcPts val="1200"/>
              </a:spcAft>
            </a:pPr>
            <a:r>
              <a:rPr lang="en-US" sz="2000">
                <a:solidFill>
                  <a:schemeClr val="accent3"/>
                </a:solidFill>
              </a:rPr>
              <a:t>8VAC20-781-140. Ongoing training.</a:t>
            </a:r>
          </a:p>
          <a:p>
            <a:pPr>
              <a:lnSpc>
                <a:spcPct val="100000"/>
              </a:lnSpc>
              <a:spcBef>
                <a:spcPts val="0"/>
              </a:spcBef>
              <a:spcAft>
                <a:spcPts val="1200"/>
              </a:spcAft>
            </a:pPr>
            <a:r>
              <a:rPr lang="en-US" sz="2000">
                <a:solidFill>
                  <a:schemeClr val="accent3"/>
                </a:solidFill>
              </a:rPr>
              <a:t>8VAC20-781-150. First aid training and cardiopulmonary resuscitation (CPR).</a:t>
            </a:r>
          </a:p>
          <a:p>
            <a:pPr>
              <a:lnSpc>
                <a:spcPct val="100000"/>
              </a:lnSpc>
              <a:spcBef>
                <a:spcPts val="0"/>
              </a:spcBef>
              <a:spcAft>
                <a:spcPts val="1200"/>
              </a:spcAft>
            </a:pPr>
            <a:r>
              <a:rPr lang="en-US" sz="2000">
                <a:solidFill>
                  <a:schemeClr val="accent3"/>
                </a:solidFill>
              </a:rPr>
              <a:t>8VAC20-781-160. Daily health observation training.</a:t>
            </a:r>
          </a:p>
          <a:p>
            <a:pPr marL="114300" indent="0">
              <a:lnSpc>
                <a:spcPct val="100000"/>
              </a:lnSpc>
              <a:spcBef>
                <a:spcPts val="0"/>
              </a:spcBef>
              <a:spcAft>
                <a:spcPts val="1200"/>
              </a:spcAft>
              <a:buNone/>
            </a:pPr>
            <a:endParaRPr lang="en-US" sz="2000" b="1">
              <a:solidFill>
                <a:schemeClr val="accent3"/>
              </a:solidFill>
            </a:endParaRPr>
          </a:p>
          <a:p>
            <a:pPr marL="114300" indent="0">
              <a:lnSpc>
                <a:spcPct val="100000"/>
              </a:lnSpc>
              <a:spcBef>
                <a:spcPts val="0"/>
              </a:spcBef>
              <a:spcAft>
                <a:spcPts val="1200"/>
              </a:spcAft>
              <a:buNone/>
            </a:pPr>
            <a:endParaRPr lang="en-US" sz="20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116</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3254577502"/>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no substantive changes (2 of 5)</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14300" indent="0">
              <a:lnSpc>
                <a:spcPct val="100000"/>
              </a:lnSpc>
              <a:spcBef>
                <a:spcPts val="0"/>
              </a:spcBef>
              <a:spcAft>
                <a:spcPts val="1200"/>
              </a:spcAft>
              <a:buNone/>
            </a:pPr>
            <a:r>
              <a:rPr lang="en-US" sz="2000" b="1">
                <a:solidFill>
                  <a:schemeClr val="accent3"/>
                </a:solidFill>
              </a:rPr>
              <a:t>Part IV Physical Plant</a:t>
            </a:r>
          </a:p>
          <a:p>
            <a:pPr>
              <a:lnSpc>
                <a:spcPct val="100000"/>
              </a:lnSpc>
              <a:spcBef>
                <a:spcPts val="0"/>
              </a:spcBef>
              <a:spcAft>
                <a:spcPts val="1200"/>
              </a:spcAft>
            </a:pPr>
            <a:r>
              <a:rPr lang="en-US" sz="2000">
                <a:solidFill>
                  <a:schemeClr val="accent3"/>
                </a:solidFill>
              </a:rPr>
              <a:t>8VAC20-781-190. Initial approval from other agencies; requirements prior to initial licensure</a:t>
            </a:r>
          </a:p>
          <a:p>
            <a:pPr>
              <a:lnSpc>
                <a:spcPct val="100000"/>
              </a:lnSpc>
              <a:spcBef>
                <a:spcPts val="0"/>
              </a:spcBef>
              <a:spcAft>
                <a:spcPts val="1200"/>
              </a:spcAft>
            </a:pPr>
            <a:r>
              <a:rPr lang="en-US" sz="2000">
                <a:solidFill>
                  <a:schemeClr val="accent3"/>
                </a:solidFill>
              </a:rPr>
              <a:t>8VAC20-781-200. Annual and renewal approval from other agencies; requirements subsequent to initial licensure.</a:t>
            </a:r>
          </a:p>
          <a:p>
            <a:pPr>
              <a:lnSpc>
                <a:spcPct val="100000"/>
              </a:lnSpc>
              <a:spcBef>
                <a:spcPts val="0"/>
              </a:spcBef>
              <a:spcAft>
                <a:spcPts val="1200"/>
              </a:spcAft>
            </a:pPr>
            <a:r>
              <a:rPr lang="en-US" sz="2000">
                <a:solidFill>
                  <a:schemeClr val="accent3"/>
                </a:solidFill>
              </a:rPr>
              <a:t>8VAC20-781-220. Hazardous substances and other harmful agents.</a:t>
            </a:r>
          </a:p>
          <a:p>
            <a:pPr marL="114300" indent="0">
              <a:lnSpc>
                <a:spcPct val="100000"/>
              </a:lnSpc>
              <a:spcBef>
                <a:spcPts val="0"/>
              </a:spcBef>
              <a:spcAft>
                <a:spcPts val="1200"/>
              </a:spcAft>
              <a:buNone/>
            </a:pPr>
            <a:r>
              <a:rPr lang="en-US" sz="2000" b="1">
                <a:solidFill>
                  <a:schemeClr val="accent3"/>
                </a:solidFill>
              </a:rPr>
              <a:t>Part V Staffing and Supervision</a:t>
            </a:r>
          </a:p>
          <a:p>
            <a:pPr>
              <a:lnSpc>
                <a:spcPct val="100000"/>
              </a:lnSpc>
              <a:spcBef>
                <a:spcPts val="0"/>
              </a:spcBef>
              <a:spcAft>
                <a:spcPts val="1200"/>
              </a:spcAft>
            </a:pPr>
            <a:r>
              <a:rPr lang="en-US" sz="2000">
                <a:solidFill>
                  <a:schemeClr val="accent3"/>
                </a:solidFill>
              </a:rPr>
              <a:t>8VAC20-781-280. Ratios and group size for balanced-mixed-age groupings.</a:t>
            </a:r>
          </a:p>
          <a:p>
            <a:pPr>
              <a:lnSpc>
                <a:spcPct val="100000"/>
              </a:lnSpc>
              <a:spcBef>
                <a:spcPts val="0"/>
              </a:spcBef>
              <a:spcAft>
                <a:spcPts val="1200"/>
              </a:spcAft>
            </a:pPr>
            <a:r>
              <a:rPr lang="en-US" sz="2000">
                <a:solidFill>
                  <a:schemeClr val="accent3"/>
                </a:solidFill>
              </a:rPr>
              <a:t>8VAC20-781-290. Ratios during designated rest periods.</a:t>
            </a:r>
          </a:p>
          <a:p>
            <a:pPr>
              <a:lnSpc>
                <a:spcPct val="100000"/>
              </a:lnSpc>
              <a:spcBef>
                <a:spcPts val="0"/>
              </a:spcBef>
              <a:spcAft>
                <a:spcPts val="1200"/>
              </a:spcAft>
            </a:pPr>
            <a:r>
              <a:rPr lang="en-US" sz="2000">
                <a:solidFill>
                  <a:schemeClr val="accent3"/>
                </a:solidFill>
              </a:rPr>
              <a:t>8VAC20-781-300. Ratios and supervision during transportation and field trips.</a:t>
            </a:r>
          </a:p>
          <a:p>
            <a:pPr marL="114300" indent="0">
              <a:lnSpc>
                <a:spcPct val="100000"/>
              </a:lnSpc>
              <a:spcBef>
                <a:spcPts val="0"/>
              </a:spcBef>
              <a:spcAft>
                <a:spcPts val="1200"/>
              </a:spcAft>
              <a:buNone/>
            </a:pPr>
            <a:endParaRPr lang="en-US" sz="2000" b="1">
              <a:solidFill>
                <a:schemeClr val="accent3"/>
              </a:solidFill>
            </a:endParaRPr>
          </a:p>
          <a:p>
            <a:pPr marL="114300" indent="0">
              <a:lnSpc>
                <a:spcPct val="100000"/>
              </a:lnSpc>
              <a:spcBef>
                <a:spcPts val="0"/>
              </a:spcBef>
              <a:spcAft>
                <a:spcPts val="1200"/>
              </a:spcAft>
              <a:buNone/>
            </a:pPr>
            <a:endParaRPr lang="en-US" sz="2000" b="1">
              <a:solidFill>
                <a:schemeClr val="accent3"/>
              </a:solidFill>
            </a:endParaRPr>
          </a:p>
          <a:p>
            <a:pPr marL="114300" indent="0">
              <a:lnSpc>
                <a:spcPct val="100000"/>
              </a:lnSpc>
              <a:spcBef>
                <a:spcPts val="0"/>
              </a:spcBef>
              <a:spcAft>
                <a:spcPts val="1200"/>
              </a:spcAft>
              <a:buNone/>
            </a:pPr>
            <a:endParaRPr lang="en-US" sz="20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117</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401718878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no substantive changes (3 of 5)</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a:lnSpc>
                <a:spcPct val="100000"/>
              </a:lnSpc>
              <a:buNone/>
            </a:pPr>
            <a:r>
              <a:rPr lang="en-US" sz="2000" b="1">
                <a:solidFill>
                  <a:schemeClr val="accent3"/>
                </a:solidFill>
              </a:rPr>
              <a:t>Part VI Program Requirements and Equipment</a:t>
            </a:r>
            <a:endParaRPr lang="en-US"/>
          </a:p>
          <a:p>
            <a:pPr>
              <a:lnSpc>
                <a:spcPct val="100000"/>
              </a:lnSpc>
            </a:pPr>
            <a:r>
              <a:rPr lang="en-US" sz="2000">
                <a:solidFill>
                  <a:schemeClr val="accent3"/>
                </a:solidFill>
              </a:rPr>
              <a:t>8VAC20-781-310. Daily activities.</a:t>
            </a:r>
            <a:endParaRPr lang="en-US">
              <a:solidFill>
                <a:schemeClr val="accent3"/>
              </a:solidFill>
            </a:endParaRPr>
          </a:p>
          <a:p>
            <a:pPr>
              <a:lnSpc>
                <a:spcPct val="100000"/>
              </a:lnSpc>
            </a:pPr>
            <a:r>
              <a:rPr lang="en-US" sz="2000">
                <a:solidFill>
                  <a:schemeClr val="accent3"/>
                </a:solidFill>
              </a:rPr>
              <a:t>8VAC20-781-370. Behavioral guidance.</a:t>
            </a:r>
          </a:p>
          <a:p>
            <a:pPr>
              <a:lnSpc>
                <a:spcPct val="100000"/>
              </a:lnSpc>
            </a:pPr>
            <a:r>
              <a:rPr lang="en-US" sz="2000">
                <a:solidFill>
                  <a:schemeClr val="accent3"/>
                </a:solidFill>
              </a:rPr>
              <a:t>8VAC20-781-380. Prohibited actions.</a:t>
            </a:r>
            <a:endParaRPr lang="en-US">
              <a:solidFill>
                <a:schemeClr val="accent3"/>
              </a:solidFill>
            </a:endParaRPr>
          </a:p>
          <a:p>
            <a:pPr>
              <a:lnSpc>
                <a:spcPct val="100000"/>
              </a:lnSpc>
            </a:pPr>
            <a:r>
              <a:rPr lang="en-US" sz="2000">
                <a:solidFill>
                  <a:schemeClr val="accent3"/>
                </a:solidFill>
              </a:rPr>
              <a:t>8VAC20-781-410. Parental agreements.</a:t>
            </a:r>
          </a:p>
          <a:p>
            <a:pPr>
              <a:lnSpc>
                <a:spcPct val="100000"/>
              </a:lnSpc>
            </a:pPr>
            <a:r>
              <a:rPr lang="en-US" sz="2000">
                <a:solidFill>
                  <a:schemeClr val="accent3"/>
                </a:solidFill>
              </a:rPr>
              <a:t>8VAC20-781-430. Cribs, cots, rest mats, and beds.</a:t>
            </a:r>
          </a:p>
          <a:p>
            <a:pPr>
              <a:lnSpc>
                <a:spcPct val="100000"/>
              </a:lnSpc>
            </a:pPr>
            <a:r>
              <a:rPr lang="en-US" sz="2000">
                <a:solidFill>
                  <a:schemeClr val="accent3"/>
                </a:solidFill>
              </a:rPr>
              <a:t>8VAC20-781-440. Linens.</a:t>
            </a:r>
          </a:p>
          <a:p>
            <a:pPr>
              <a:lnSpc>
                <a:spcPct val="100000"/>
              </a:lnSpc>
            </a:pPr>
            <a:r>
              <a:rPr lang="en-US" sz="2000">
                <a:solidFill>
                  <a:schemeClr val="accent3"/>
                </a:solidFill>
              </a:rPr>
              <a:t>8VAC20-781-460. Pools and equipment</a:t>
            </a:r>
            <a:endParaRPr lang="en-US" sz="1600">
              <a:solidFill>
                <a:schemeClr val="accent3"/>
              </a:solidFill>
            </a:endParaRPr>
          </a:p>
          <a:p>
            <a:pPr marL="114300" indent="0">
              <a:lnSpc>
                <a:spcPct val="100000"/>
              </a:lnSpc>
              <a:buNone/>
            </a:pPr>
            <a:r>
              <a:rPr lang="en-US" sz="2000" b="1">
                <a:solidFill>
                  <a:schemeClr val="accent3"/>
                </a:solidFill>
              </a:rPr>
              <a:t>Part VII Preventing the Spread of Disease and Infection Control</a:t>
            </a:r>
            <a:endParaRPr lang="en-US">
              <a:solidFill>
                <a:schemeClr val="accent3"/>
              </a:solidFill>
            </a:endParaRPr>
          </a:p>
          <a:p>
            <a:pPr>
              <a:lnSpc>
                <a:spcPct val="100000"/>
              </a:lnSpc>
            </a:pPr>
            <a:r>
              <a:rPr lang="en-US" sz="2000">
                <a:solidFill>
                  <a:schemeClr val="accent3"/>
                </a:solidFill>
              </a:rPr>
              <a:t>8VAC20-781-500. Toilet training.</a:t>
            </a:r>
            <a:endParaRPr lang="en-US">
              <a:solidFill>
                <a:schemeClr val="accent3"/>
              </a:solidFill>
            </a:endParaRPr>
          </a:p>
          <a:p>
            <a:pPr marL="114300" indent="0">
              <a:lnSpc>
                <a:spcPct val="100000"/>
              </a:lnSpc>
              <a:spcBef>
                <a:spcPts val="0"/>
              </a:spcBef>
              <a:spcAft>
                <a:spcPts val="1200"/>
              </a:spcAft>
              <a:buNone/>
            </a:pPr>
            <a:endParaRPr lang="en-US" sz="2000" b="1">
              <a:solidFill>
                <a:schemeClr val="accent3"/>
              </a:solidFill>
            </a:endParaRPr>
          </a:p>
          <a:p>
            <a:pPr marL="114300" indent="0">
              <a:lnSpc>
                <a:spcPct val="100000"/>
              </a:lnSpc>
              <a:spcBef>
                <a:spcPts val="0"/>
              </a:spcBef>
              <a:spcAft>
                <a:spcPts val="1200"/>
              </a:spcAft>
              <a:buNone/>
            </a:pPr>
            <a:endParaRPr lang="en-US" sz="2000" b="1">
              <a:solidFill>
                <a:schemeClr val="accent3"/>
              </a:solidFill>
            </a:endParaRPr>
          </a:p>
          <a:p>
            <a:pPr marL="114300" indent="0">
              <a:lnSpc>
                <a:spcPct val="100000"/>
              </a:lnSpc>
              <a:spcBef>
                <a:spcPts val="0"/>
              </a:spcBef>
              <a:spcAft>
                <a:spcPts val="1200"/>
              </a:spcAft>
              <a:buNone/>
            </a:pPr>
            <a:endParaRPr lang="en-US" sz="20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118</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19046741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no substantive changes (4 of 5)</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14300" indent="0">
              <a:lnSpc>
                <a:spcPct val="100000"/>
              </a:lnSpc>
              <a:spcBef>
                <a:spcPts val="0"/>
              </a:spcBef>
              <a:spcAft>
                <a:spcPts val="1200"/>
              </a:spcAft>
              <a:buNone/>
            </a:pPr>
            <a:r>
              <a:rPr lang="en-US" sz="2000" b="1">
                <a:solidFill>
                  <a:schemeClr val="accent3"/>
                </a:solidFill>
              </a:rPr>
              <a:t>Part VIII Medication Administration and Topical Skin Products</a:t>
            </a:r>
            <a:endParaRPr lang="en-US" sz="2000">
              <a:solidFill>
                <a:schemeClr val="accent3"/>
              </a:solidFill>
            </a:endParaRPr>
          </a:p>
          <a:p>
            <a:pPr>
              <a:lnSpc>
                <a:spcPct val="100000"/>
              </a:lnSpc>
              <a:spcBef>
                <a:spcPts val="0"/>
              </a:spcBef>
              <a:spcAft>
                <a:spcPts val="1200"/>
              </a:spcAft>
            </a:pPr>
            <a:r>
              <a:rPr lang="en-US" sz="2000">
                <a:solidFill>
                  <a:schemeClr val="accent3"/>
                </a:solidFill>
              </a:rPr>
              <a:t>8VAC20-781-520. Prescription medication.</a:t>
            </a:r>
          </a:p>
          <a:p>
            <a:pPr>
              <a:lnSpc>
                <a:spcPct val="100000"/>
              </a:lnSpc>
              <a:spcBef>
                <a:spcPts val="0"/>
              </a:spcBef>
              <a:spcAft>
                <a:spcPts val="1200"/>
              </a:spcAft>
            </a:pPr>
            <a:r>
              <a:rPr lang="en-US" sz="2000">
                <a:solidFill>
                  <a:schemeClr val="accent3"/>
                </a:solidFill>
              </a:rPr>
              <a:t>8VAC20-781-530. Non-prescription medication.</a:t>
            </a:r>
          </a:p>
          <a:p>
            <a:pPr>
              <a:lnSpc>
                <a:spcPct val="100000"/>
              </a:lnSpc>
              <a:spcBef>
                <a:spcPts val="0"/>
              </a:spcBef>
              <a:spcAft>
                <a:spcPts val="1200"/>
              </a:spcAft>
            </a:pPr>
            <a:r>
              <a:rPr lang="en-US" sz="2000">
                <a:solidFill>
                  <a:schemeClr val="accent3"/>
                </a:solidFill>
              </a:rPr>
              <a:t>8VAC20-781-540. Storage of medication.</a:t>
            </a:r>
          </a:p>
          <a:p>
            <a:pPr>
              <a:lnSpc>
                <a:spcPct val="100000"/>
              </a:lnSpc>
              <a:spcBef>
                <a:spcPts val="0"/>
              </a:spcBef>
              <a:spcAft>
                <a:spcPts val="1200"/>
              </a:spcAft>
            </a:pPr>
            <a:r>
              <a:rPr lang="en-US" sz="2000">
                <a:solidFill>
                  <a:schemeClr val="accent3"/>
                </a:solidFill>
              </a:rPr>
              <a:t>8VAC20-781-550. Medication records.</a:t>
            </a:r>
          </a:p>
          <a:p>
            <a:pPr>
              <a:lnSpc>
                <a:spcPct val="100000"/>
              </a:lnSpc>
              <a:spcBef>
                <a:spcPts val="0"/>
              </a:spcBef>
              <a:spcAft>
                <a:spcPts val="1200"/>
              </a:spcAft>
            </a:pPr>
            <a:r>
              <a:rPr lang="en-US" sz="2000">
                <a:solidFill>
                  <a:schemeClr val="accent3"/>
                </a:solidFill>
              </a:rPr>
              <a:t>8VAC20-781-560. Self-administered medication.</a:t>
            </a:r>
          </a:p>
          <a:p>
            <a:pPr marL="114300" indent="0">
              <a:lnSpc>
                <a:spcPct val="100000"/>
              </a:lnSpc>
              <a:spcBef>
                <a:spcPts val="0"/>
              </a:spcBef>
              <a:spcAft>
                <a:spcPts val="1200"/>
              </a:spcAft>
              <a:buNone/>
            </a:pPr>
            <a:r>
              <a:rPr lang="en-US" sz="2000" b="1">
                <a:solidFill>
                  <a:schemeClr val="accent3"/>
                </a:solidFill>
              </a:rPr>
              <a:t>Part IX First Aid, Emergency Supplies, and Emergency Preparedness and Response</a:t>
            </a:r>
            <a:endParaRPr lang="en-US" sz="2000">
              <a:solidFill>
                <a:schemeClr val="accent3"/>
              </a:solidFill>
            </a:endParaRPr>
          </a:p>
          <a:p>
            <a:pPr>
              <a:lnSpc>
                <a:spcPct val="100000"/>
              </a:lnSpc>
              <a:spcBef>
                <a:spcPts val="0"/>
              </a:spcBef>
              <a:spcAft>
                <a:spcPts val="1200"/>
              </a:spcAft>
            </a:pPr>
            <a:r>
              <a:rPr lang="en-US" sz="2000">
                <a:solidFill>
                  <a:schemeClr val="accent3"/>
                </a:solidFill>
              </a:rPr>
              <a:t>8VAC20-781-580. First aid and emergency supplies.</a:t>
            </a:r>
          </a:p>
          <a:p>
            <a:pPr>
              <a:lnSpc>
                <a:spcPct val="100000"/>
              </a:lnSpc>
              <a:spcBef>
                <a:spcPts val="0"/>
              </a:spcBef>
              <a:spcAft>
                <a:spcPts val="1200"/>
              </a:spcAft>
            </a:pPr>
            <a:r>
              <a:rPr lang="en-US" sz="2000">
                <a:solidFill>
                  <a:schemeClr val="accent3"/>
                </a:solidFill>
              </a:rPr>
              <a:t>8VAC20-781-590. Emergency preparedness and response plan.</a:t>
            </a:r>
          </a:p>
          <a:p>
            <a:pPr marL="114300" indent="0">
              <a:lnSpc>
                <a:spcPct val="100000"/>
              </a:lnSpc>
              <a:spcBef>
                <a:spcPts val="0"/>
              </a:spcBef>
              <a:spcAft>
                <a:spcPts val="1200"/>
              </a:spcAft>
              <a:buNone/>
            </a:pPr>
            <a:endParaRPr lang="en-US" sz="1200" b="1">
              <a:solidFill>
                <a:schemeClr val="accent3"/>
              </a:solidFill>
            </a:endParaRPr>
          </a:p>
          <a:p>
            <a:pPr marL="114300" indent="0">
              <a:lnSpc>
                <a:spcPct val="100000"/>
              </a:lnSpc>
              <a:spcBef>
                <a:spcPts val="0"/>
              </a:spcBef>
              <a:spcAft>
                <a:spcPts val="1200"/>
              </a:spcAft>
              <a:buNone/>
            </a:pPr>
            <a:endParaRPr lang="en-US" sz="2000" b="1">
              <a:solidFill>
                <a:schemeClr val="accent3"/>
              </a:solidFill>
            </a:endParaRPr>
          </a:p>
          <a:p>
            <a:pPr marL="114300" indent="0">
              <a:lnSpc>
                <a:spcPct val="100000"/>
              </a:lnSpc>
              <a:spcBef>
                <a:spcPts val="0"/>
              </a:spcBef>
              <a:spcAft>
                <a:spcPts val="1200"/>
              </a:spcAft>
              <a:buNone/>
            </a:pPr>
            <a:endParaRPr lang="en-US" sz="2000" b="1">
              <a:solidFill>
                <a:schemeClr val="accent3"/>
              </a:solidFill>
            </a:endParaRPr>
          </a:p>
          <a:p>
            <a:pPr marL="114300" indent="0">
              <a:lnSpc>
                <a:spcPct val="100000"/>
              </a:lnSpc>
              <a:spcBef>
                <a:spcPts val="0"/>
              </a:spcBef>
              <a:spcAft>
                <a:spcPts val="1200"/>
              </a:spcAft>
              <a:buNone/>
            </a:pPr>
            <a:endParaRPr lang="en-US" sz="20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119</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116077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4FAF814-E116-932E-AE8D-E69205AD14F4}"/>
              </a:ext>
            </a:extLst>
          </p:cNvPr>
          <p:cNvSpPr>
            <a:spLocks noGrp="1"/>
          </p:cNvSpPr>
          <p:nvPr>
            <p:ph type="title"/>
          </p:nvPr>
        </p:nvSpPr>
        <p:spPr/>
        <p:txBody>
          <a:bodyPr>
            <a:normAutofit/>
          </a:bodyPr>
          <a:lstStyle/>
          <a:p>
            <a:r>
              <a:rPr lang="en-US" sz="3600" i="1">
                <a:solidFill>
                  <a:schemeClr val="tx1"/>
                </a:solidFill>
              </a:rPr>
              <a:t>Section 2: Child and Family Eligibility and Enrollment and Continuity of Care</a:t>
            </a:r>
          </a:p>
        </p:txBody>
      </p:sp>
      <p:sp>
        <p:nvSpPr>
          <p:cNvPr id="3" name="Slide Number Placeholder 2">
            <a:extLst>
              <a:ext uri="{FF2B5EF4-FFF2-40B4-BE49-F238E27FC236}">
                <a16:creationId xmlns:a16="http://schemas.microsoft.com/office/drawing/2014/main" id="{A09A53DE-CE7D-69F4-3F46-FB95F4C7633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12</a:t>
            </a:fld>
            <a:endParaRPr lang="en-US"/>
          </a:p>
        </p:txBody>
      </p:sp>
    </p:spTree>
    <p:extLst>
      <p:ext uri="{BB962C8B-B14F-4D97-AF65-F5344CB8AC3E}">
        <p14:creationId xmlns:p14="http://schemas.microsoft.com/office/powerpoint/2010/main" val="306748834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no substantive changes (5 of 5)</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323730"/>
            <a:ext cx="11203857" cy="5242049"/>
          </a:xfrm>
        </p:spPr>
        <p:txBody>
          <a:bodyPr spcFirstLastPara="1" vert="horz" wrap="square" lIns="91440" tIns="45720" rIns="91440" bIns="45720" rtlCol="0" anchor="t" anchorCtr="0">
            <a:noAutofit/>
          </a:bodyPr>
          <a:lstStyle/>
          <a:p>
            <a:pPr marL="114300" indent="0">
              <a:lnSpc>
                <a:spcPct val="100000"/>
              </a:lnSpc>
              <a:spcBef>
                <a:spcPts val="0"/>
              </a:spcBef>
              <a:spcAft>
                <a:spcPts val="1200"/>
              </a:spcAft>
              <a:buNone/>
            </a:pPr>
            <a:r>
              <a:rPr lang="en-US" sz="2000" b="1">
                <a:solidFill>
                  <a:schemeClr val="accent3"/>
                </a:solidFill>
              </a:rPr>
              <a:t>Part XI Evening and Overnight Care Programs</a:t>
            </a:r>
            <a:endParaRPr lang="en-US" sz="2000">
              <a:solidFill>
                <a:schemeClr val="accent3"/>
              </a:solidFill>
            </a:endParaRPr>
          </a:p>
          <a:p>
            <a:pPr>
              <a:lnSpc>
                <a:spcPct val="100000"/>
              </a:lnSpc>
              <a:spcBef>
                <a:spcPts val="0"/>
              </a:spcBef>
              <a:spcAft>
                <a:spcPts val="1200"/>
              </a:spcAft>
            </a:pPr>
            <a:r>
              <a:rPr lang="en-US" sz="2000">
                <a:solidFill>
                  <a:schemeClr val="accent3"/>
                </a:solidFill>
              </a:rPr>
              <a:t>8VAC20-781-660. Evening and overnight care.</a:t>
            </a:r>
          </a:p>
          <a:p>
            <a:pPr marL="114300" indent="0">
              <a:lnSpc>
                <a:spcPct val="100000"/>
              </a:lnSpc>
              <a:spcBef>
                <a:spcPts val="0"/>
              </a:spcBef>
              <a:spcAft>
                <a:spcPts val="1200"/>
              </a:spcAft>
              <a:buNone/>
            </a:pPr>
            <a:r>
              <a:rPr lang="en-US" sz="2000" b="1">
                <a:solidFill>
                  <a:schemeClr val="accent3"/>
                </a:solidFill>
              </a:rPr>
              <a:t>Part XII Therapeutic and Special Needs Programs</a:t>
            </a:r>
            <a:endParaRPr lang="en-US" sz="2000">
              <a:solidFill>
                <a:schemeClr val="accent3"/>
              </a:solidFill>
            </a:endParaRPr>
          </a:p>
          <a:p>
            <a:pPr>
              <a:lnSpc>
                <a:spcPct val="100000"/>
              </a:lnSpc>
              <a:spcBef>
                <a:spcPts val="0"/>
              </a:spcBef>
              <a:spcAft>
                <a:spcPts val="1200"/>
              </a:spcAft>
            </a:pPr>
            <a:r>
              <a:rPr lang="en-US" sz="2000">
                <a:solidFill>
                  <a:schemeClr val="accent3"/>
                </a:solidFill>
              </a:rPr>
              <a:t>8VAC20-781-670. Applicability.</a:t>
            </a:r>
          </a:p>
          <a:p>
            <a:pPr>
              <a:lnSpc>
                <a:spcPct val="100000"/>
              </a:lnSpc>
              <a:spcBef>
                <a:spcPts val="0"/>
              </a:spcBef>
              <a:spcAft>
                <a:spcPts val="1200"/>
              </a:spcAft>
            </a:pPr>
            <a:r>
              <a:rPr lang="en-US" sz="2000">
                <a:solidFill>
                  <a:schemeClr val="accent3"/>
                </a:solidFill>
              </a:rPr>
              <a:t>8VAC20-781-680. Assessments.</a:t>
            </a:r>
          </a:p>
          <a:p>
            <a:pPr>
              <a:lnSpc>
                <a:spcPct val="100000"/>
              </a:lnSpc>
              <a:spcBef>
                <a:spcPts val="0"/>
              </a:spcBef>
              <a:spcAft>
                <a:spcPts val="1200"/>
              </a:spcAft>
            </a:pPr>
            <a:r>
              <a:rPr lang="en-US" sz="2000">
                <a:solidFill>
                  <a:schemeClr val="accent3"/>
                </a:solidFill>
              </a:rPr>
              <a:t>8VAC20-781-690. Individual service, recreation, education, or treatment plan.</a:t>
            </a:r>
          </a:p>
          <a:p>
            <a:pPr>
              <a:lnSpc>
                <a:spcPct val="100000"/>
              </a:lnSpc>
              <a:spcBef>
                <a:spcPts val="0"/>
              </a:spcBef>
              <a:spcAft>
                <a:spcPts val="1200"/>
              </a:spcAft>
            </a:pPr>
            <a:r>
              <a:rPr lang="en-US" sz="2000">
                <a:solidFill>
                  <a:schemeClr val="accent3"/>
                </a:solidFill>
              </a:rPr>
              <a:t>8VAC20-781-700. Qualifications of staff.</a:t>
            </a:r>
          </a:p>
          <a:p>
            <a:pPr>
              <a:lnSpc>
                <a:spcPct val="100000"/>
              </a:lnSpc>
              <a:spcBef>
                <a:spcPts val="0"/>
              </a:spcBef>
              <a:spcAft>
                <a:spcPts val="1200"/>
              </a:spcAft>
            </a:pPr>
            <a:r>
              <a:rPr lang="en-US" sz="2000">
                <a:solidFill>
                  <a:schemeClr val="accent3"/>
                </a:solidFill>
              </a:rPr>
              <a:t>8VAC20-781-710. Staff training.</a:t>
            </a:r>
          </a:p>
          <a:p>
            <a:pPr>
              <a:lnSpc>
                <a:spcPct val="100000"/>
              </a:lnSpc>
              <a:spcBef>
                <a:spcPts val="0"/>
              </a:spcBef>
              <a:spcAft>
                <a:spcPts val="1200"/>
              </a:spcAft>
            </a:pPr>
            <a:r>
              <a:rPr lang="en-US" sz="2000">
                <a:solidFill>
                  <a:schemeClr val="accent3"/>
                </a:solidFill>
              </a:rPr>
              <a:t>8VAC20-781-720. Staff-to-children ratio requirements.</a:t>
            </a:r>
          </a:p>
          <a:p>
            <a:pPr>
              <a:lnSpc>
                <a:spcPct val="100000"/>
              </a:lnSpc>
              <a:spcBef>
                <a:spcPts val="0"/>
              </a:spcBef>
              <a:spcAft>
                <a:spcPts val="1200"/>
              </a:spcAft>
            </a:pPr>
            <a:r>
              <a:rPr lang="en-US" sz="2000">
                <a:solidFill>
                  <a:schemeClr val="accent3"/>
                </a:solidFill>
              </a:rPr>
              <a:t>8VAC20-781-730. Equipment and materials.</a:t>
            </a:r>
          </a:p>
          <a:p>
            <a:pPr>
              <a:lnSpc>
                <a:spcPct val="100000"/>
              </a:lnSpc>
              <a:spcBef>
                <a:spcPts val="0"/>
              </a:spcBef>
              <a:spcAft>
                <a:spcPts val="1200"/>
              </a:spcAft>
            </a:pPr>
            <a:r>
              <a:rPr lang="en-US" sz="2000">
                <a:solidFill>
                  <a:schemeClr val="accent3"/>
                </a:solidFill>
              </a:rPr>
              <a:t>8VAC20-781-740. Special feeding needs.</a:t>
            </a:r>
          </a:p>
          <a:p>
            <a:pPr>
              <a:lnSpc>
                <a:spcPct val="100000"/>
              </a:lnSpc>
              <a:spcBef>
                <a:spcPts val="0"/>
              </a:spcBef>
              <a:spcAft>
                <a:spcPts val="1200"/>
              </a:spcAft>
            </a:pPr>
            <a:r>
              <a:rPr lang="en-US" sz="2000">
                <a:solidFill>
                  <a:schemeClr val="accent3"/>
                </a:solidFill>
              </a:rPr>
              <a:t>8VAC20-781-750. Transportation for non-ambulatory children.</a:t>
            </a:r>
          </a:p>
          <a:p>
            <a:pPr marL="114300" indent="0">
              <a:lnSpc>
                <a:spcPct val="100000"/>
              </a:lnSpc>
              <a:spcBef>
                <a:spcPts val="0"/>
              </a:spcBef>
              <a:spcAft>
                <a:spcPts val="1200"/>
              </a:spcAft>
              <a:buNone/>
            </a:pPr>
            <a:endParaRPr lang="en-US" sz="1200" b="1">
              <a:solidFill>
                <a:schemeClr val="accent3"/>
              </a:solidFill>
            </a:endParaRPr>
          </a:p>
          <a:p>
            <a:pPr marL="114300" indent="0">
              <a:lnSpc>
                <a:spcPct val="100000"/>
              </a:lnSpc>
              <a:spcBef>
                <a:spcPts val="0"/>
              </a:spcBef>
              <a:spcAft>
                <a:spcPts val="1200"/>
              </a:spcAft>
              <a:buNone/>
            </a:pPr>
            <a:endParaRPr lang="en-US" sz="2000" b="1">
              <a:solidFill>
                <a:schemeClr val="accent3"/>
              </a:solidFill>
            </a:endParaRPr>
          </a:p>
          <a:p>
            <a:pPr marL="114300" indent="0">
              <a:lnSpc>
                <a:spcPct val="100000"/>
              </a:lnSpc>
              <a:spcBef>
                <a:spcPts val="0"/>
              </a:spcBef>
              <a:spcAft>
                <a:spcPts val="1200"/>
              </a:spcAft>
              <a:buNone/>
            </a:pPr>
            <a:endParaRPr lang="en-US" sz="2000" b="1">
              <a:solidFill>
                <a:schemeClr val="accent3"/>
              </a:solidFill>
            </a:endParaRPr>
          </a:p>
          <a:p>
            <a:pPr marL="114300" indent="0">
              <a:lnSpc>
                <a:spcPct val="100000"/>
              </a:lnSpc>
              <a:spcBef>
                <a:spcPts val="0"/>
              </a:spcBef>
              <a:spcAft>
                <a:spcPts val="1200"/>
              </a:spcAft>
              <a:buNone/>
            </a:pPr>
            <a:endParaRPr lang="en-US" sz="20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120</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2375068963"/>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42B5C1-BE6B-BD67-739E-5DAD2F5805E6}"/>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522D59DD-52DC-73A5-9397-7F45732950BD}"/>
              </a:ext>
            </a:extLst>
          </p:cNvPr>
          <p:cNvSpPr>
            <a:spLocks noGrp="1"/>
          </p:cNvSpPr>
          <p:nvPr>
            <p:ph type="title"/>
          </p:nvPr>
        </p:nvSpPr>
        <p:spPr/>
        <p:txBody>
          <a:bodyPr>
            <a:normAutofit/>
          </a:bodyPr>
          <a:lstStyle/>
          <a:p>
            <a:r>
              <a:rPr kumimoji="0" lang="en-US" sz="3600" b="0" i="1" u="none" strike="noStrike" kern="0" cap="none" spc="0" normalizeH="0" baseline="0" noProof="0">
                <a:ln>
                  <a:noFill/>
                </a:ln>
                <a:solidFill>
                  <a:srgbClr val="003C71"/>
                </a:solidFill>
                <a:effectLst/>
                <a:uLnTx/>
                <a:uFillTx/>
                <a:latin typeface="Georgia"/>
                <a:sym typeface="Georgia"/>
              </a:rPr>
              <a:t>Next Steps and Timeline</a:t>
            </a:r>
            <a:endParaRPr lang="en-US" sz="3600" i="1">
              <a:solidFill>
                <a:schemeClr val="tx1"/>
              </a:solidFill>
            </a:endParaRPr>
          </a:p>
        </p:txBody>
      </p:sp>
      <p:sp>
        <p:nvSpPr>
          <p:cNvPr id="3" name="Slide Number Placeholder 2">
            <a:extLst>
              <a:ext uri="{FF2B5EF4-FFF2-40B4-BE49-F238E27FC236}">
                <a16:creationId xmlns:a16="http://schemas.microsoft.com/office/drawing/2014/main" id="{8C6AF62B-05E9-8818-98FB-9E699DCBB494}"/>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121</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3396380753"/>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kumimoji="0" lang="en-US" sz="4000" b="0" i="0" u="none" strike="noStrike" kern="0" cap="small" spc="0" normalizeH="0" baseline="0" noProof="0">
                <a:ln>
                  <a:noFill/>
                </a:ln>
                <a:solidFill>
                  <a:srgbClr val="FFFFFF"/>
                </a:solidFill>
                <a:effectLst/>
                <a:uLnTx/>
                <a:uFillTx/>
                <a:latin typeface="Georgia"/>
                <a:sym typeface="Georgia"/>
              </a:rPr>
              <a:t>Next Steps: Board of education </a:t>
            </a:r>
            <a:endParaRPr lang="en-US" sz="4000"/>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027024"/>
          </a:xfrm>
        </p:spPr>
        <p:txBody>
          <a:bodyPr spcFirstLastPara="1" vert="horz" wrap="square" lIns="91440" tIns="45720" rIns="91440" bIns="45720" rtlCol="0" anchor="t" anchorCtr="0">
            <a:noAutofit/>
          </a:bodyPr>
          <a:lstStyle/>
          <a:p>
            <a:pPr>
              <a:buClr>
                <a:srgbClr val="003C71"/>
              </a:buClr>
              <a:defRPr/>
            </a:pPr>
            <a:r>
              <a:rPr lang="en-US" sz="2000"/>
              <a:t>The Board of Education will complete the first review the proposed regulation in July 2024. Second and final review will occur later in the year and must be completed prior to vote. </a:t>
            </a:r>
          </a:p>
          <a:p>
            <a:pPr>
              <a:buClr>
                <a:srgbClr val="003C71"/>
              </a:buClr>
              <a:defRPr/>
            </a:pPr>
            <a:r>
              <a:rPr lang="en-US" sz="2000"/>
              <a:t>The Office of the Attorney</a:t>
            </a:r>
            <a:r>
              <a:rPr kumimoji="0" lang="en-US" sz="2000" b="0" i="0" u="none" strike="noStrike" kern="0" cap="none" spc="0" normalizeH="0" baseline="0" noProof="0">
                <a:ln>
                  <a:noFill/>
                </a:ln>
                <a:solidFill>
                  <a:srgbClr val="555555"/>
                </a:solidFill>
                <a:effectLst/>
                <a:uLnTx/>
                <a:uFillTx/>
                <a:latin typeface="Georgia"/>
                <a:sym typeface="Georgia"/>
              </a:rPr>
              <a:t> </a:t>
            </a:r>
            <a:r>
              <a:rPr lang="en-US" sz="2000"/>
              <a:t>General (OAG)</a:t>
            </a:r>
            <a:r>
              <a:rPr kumimoji="0" lang="en-US" sz="2000" b="0" i="0" u="none" strike="noStrike" kern="0" cap="none" spc="0" normalizeH="0" baseline="0" noProof="0">
                <a:ln>
                  <a:noFill/>
                </a:ln>
                <a:solidFill>
                  <a:srgbClr val="555555"/>
                </a:solidFill>
                <a:effectLst/>
                <a:uLnTx/>
                <a:uFillTx/>
                <a:latin typeface="Georgia"/>
                <a:sym typeface="Georgia"/>
              </a:rPr>
              <a:t> will review the proposed regulation</a:t>
            </a:r>
            <a:r>
              <a:rPr lang="en-US" sz="2000"/>
              <a:t>. </a:t>
            </a:r>
            <a:endParaRPr lang="en-US" sz="2000" b="0" i="0" u="none" strike="noStrike" kern="0" cap="none" spc="0" normalizeH="0" baseline="0" noProof="0">
              <a:ln>
                <a:noFill/>
              </a:ln>
              <a:solidFill>
                <a:srgbClr val="555555"/>
              </a:solidFill>
              <a:effectLst/>
              <a:uLnTx/>
              <a:uFillTx/>
              <a:latin typeface="Georgia"/>
            </a:endParaRPr>
          </a:p>
          <a:p>
            <a:pPr>
              <a:buClr>
                <a:srgbClr val="003C71"/>
              </a:buClr>
              <a:defRPr/>
            </a:pPr>
            <a:r>
              <a:rPr kumimoji="0" lang="en-US" sz="2000" b="0" i="0" u="none" strike="noStrike" kern="0" cap="none" spc="0" normalizeH="0" baseline="0" noProof="0">
                <a:ln>
                  <a:noFill/>
                </a:ln>
                <a:solidFill>
                  <a:srgbClr val="555555"/>
                </a:solidFill>
                <a:effectLst/>
                <a:uLnTx/>
                <a:uFillTx/>
                <a:latin typeface="Georgia"/>
                <a:sym typeface="Georgia"/>
              </a:rPr>
              <a:t>Once the </a:t>
            </a:r>
            <a:r>
              <a:rPr lang="en-US" sz="2000"/>
              <a:t>OAG</a:t>
            </a:r>
            <a:r>
              <a:rPr kumimoji="0" lang="en-US" sz="2000" b="0" i="0" u="none" strike="noStrike" kern="0" cap="none" spc="0" normalizeH="0" baseline="0" noProof="0">
                <a:ln>
                  <a:noFill/>
                </a:ln>
                <a:solidFill>
                  <a:srgbClr val="555555"/>
                </a:solidFill>
                <a:effectLst/>
                <a:uLnTx/>
                <a:uFillTx/>
                <a:latin typeface="Georgia"/>
                <a:sym typeface="Georgia"/>
              </a:rPr>
              <a:t> </a:t>
            </a:r>
            <a:r>
              <a:rPr lang="en-US" sz="2000"/>
              <a:t>approves</a:t>
            </a:r>
            <a:r>
              <a:rPr kumimoji="0" lang="en-US" sz="2000" b="0" i="0" u="none" strike="noStrike" kern="0" cap="none" spc="0" normalizeH="0" baseline="0" noProof="0">
                <a:ln>
                  <a:noFill/>
                </a:ln>
                <a:solidFill>
                  <a:srgbClr val="555555"/>
                </a:solidFill>
                <a:effectLst/>
                <a:uLnTx/>
                <a:uFillTx/>
                <a:latin typeface="Georgia"/>
                <a:sym typeface="Georgia"/>
              </a:rPr>
              <a:t>, the Executive </a:t>
            </a:r>
            <a:r>
              <a:rPr lang="en-US" sz="2000"/>
              <a:t>Review </a:t>
            </a:r>
            <a:r>
              <a:rPr kumimoji="0" lang="en-US" sz="2000" b="0" i="0" u="none" strike="noStrike" kern="0" cap="none" spc="0" normalizeH="0" baseline="0" noProof="0">
                <a:ln>
                  <a:noFill/>
                </a:ln>
                <a:solidFill>
                  <a:srgbClr val="555555"/>
                </a:solidFill>
                <a:effectLst/>
                <a:uLnTx/>
                <a:uFillTx/>
                <a:latin typeface="Georgia"/>
                <a:sym typeface="Georgia"/>
              </a:rPr>
              <a:t>will be initiated, and the Governor will need to approve before the regulation moves forward.</a:t>
            </a:r>
            <a:r>
              <a:rPr lang="en-US" sz="2000"/>
              <a:t> </a:t>
            </a:r>
          </a:p>
          <a:p>
            <a:pPr>
              <a:buClr>
                <a:srgbClr val="003C71"/>
              </a:buClr>
              <a:defRPr/>
            </a:pPr>
            <a:r>
              <a:rPr kumimoji="0" lang="en-US" sz="2000" b="0" i="0" u="none" strike="noStrike" kern="0" cap="none" spc="0" normalizeH="0" baseline="0" noProof="0">
                <a:ln>
                  <a:noFill/>
                </a:ln>
                <a:solidFill>
                  <a:srgbClr val="555555"/>
                </a:solidFill>
                <a:effectLst/>
                <a:uLnTx/>
                <a:uFillTx/>
                <a:latin typeface="Georgia"/>
                <a:sym typeface="Georgia"/>
              </a:rPr>
              <a:t>If the Governor approves, a 60-day public comment period will open. This committee and providers will be notified once the public comment period opens.</a:t>
            </a:r>
            <a:r>
              <a:rPr lang="en-US" sz="2000"/>
              <a:t> </a:t>
            </a:r>
            <a:endParaRPr lang="en-US"/>
          </a:p>
          <a:p>
            <a:pPr marL="457200" marR="0" lvl="0" indent="-342900" algn="l" defTabSz="914400" rtl="0" eaLnBrk="1" fontAlgn="auto" latinLnBrk="0" hangingPunct="1">
              <a:lnSpc>
                <a:spcPct val="90000"/>
              </a:lnSpc>
              <a:spcBef>
                <a:spcPts val="1000"/>
              </a:spcBef>
              <a:spcAft>
                <a:spcPts val="0"/>
              </a:spcAft>
              <a:buClr>
                <a:srgbClr val="003C71"/>
              </a:buClr>
              <a:buSzPts val="1800"/>
              <a:buFont typeface="Arial"/>
              <a:buChar char="•"/>
              <a:tabLst/>
              <a:defRPr/>
            </a:pPr>
            <a:r>
              <a:rPr kumimoji="0" lang="en-US" sz="2000" b="0" i="0" u="none" strike="noStrike" kern="0" cap="none" spc="0" normalizeH="0" baseline="0" noProof="0">
                <a:ln>
                  <a:noFill/>
                </a:ln>
                <a:solidFill>
                  <a:srgbClr val="555555"/>
                </a:solidFill>
                <a:effectLst/>
                <a:uLnTx/>
                <a:uFillTx/>
                <a:latin typeface="Georgia"/>
                <a:sym typeface="Georgia"/>
              </a:rPr>
              <a:t>At the end of the public comment period, VDOE will review and analyze feedback to determine if changes are needed and prepare a </a:t>
            </a:r>
            <a:r>
              <a:rPr lang="en-US" sz="2000"/>
              <a:t>final</a:t>
            </a:r>
            <a:r>
              <a:rPr kumimoji="0" lang="en-US" sz="2000" b="0" i="0" u="none" strike="noStrike" kern="0" cap="none" spc="0" normalizeH="0" baseline="0" noProof="0">
                <a:ln>
                  <a:noFill/>
                </a:ln>
                <a:solidFill>
                  <a:srgbClr val="555555"/>
                </a:solidFill>
                <a:effectLst/>
                <a:uLnTx/>
                <a:uFillTx/>
                <a:latin typeface="Georgia"/>
                <a:sym typeface="Georgia"/>
              </a:rPr>
              <a:t> regulation for consideration.</a:t>
            </a:r>
            <a:endParaRPr lang="en-US" sz="2000"/>
          </a:p>
          <a:p>
            <a:pPr>
              <a:buClr>
                <a:srgbClr val="003C71"/>
              </a:buClr>
              <a:defRPr/>
            </a:pPr>
            <a:r>
              <a:rPr kumimoji="0" lang="en-US" sz="2000" b="0" i="0" u="none" strike="noStrike" kern="0" cap="none" spc="0" normalizeH="0" baseline="0" noProof="0">
                <a:ln>
                  <a:noFill/>
                </a:ln>
                <a:solidFill>
                  <a:srgbClr val="555555"/>
                </a:solidFill>
                <a:effectLst/>
                <a:uLnTx/>
                <a:uFillTx/>
                <a:latin typeface="Georgia"/>
                <a:sym typeface="Georgia"/>
              </a:rPr>
              <a:t>More information regarding the regulatory process may be found at </a:t>
            </a:r>
            <a:r>
              <a:rPr kumimoji="0" lang="en-US" sz="2000" b="0" i="0" u="none" strike="noStrike" kern="0" cap="none" spc="0" normalizeH="0" baseline="0" noProof="0">
                <a:ln>
                  <a:noFill/>
                </a:ln>
                <a:solidFill>
                  <a:srgbClr val="555555"/>
                </a:solidFill>
                <a:effectLst/>
                <a:uLnTx/>
                <a:uFillTx/>
                <a:latin typeface="Georgia"/>
                <a:sym typeface="Georgia"/>
                <a:hlinkClick r:id="rId3"/>
              </a:rPr>
              <a:t>http://register.dls.virginia.gov/process.shtml</a:t>
            </a:r>
            <a:r>
              <a:rPr kumimoji="0" lang="en-US" sz="2000" b="0" i="0" u="none" strike="noStrike" kern="0" cap="none" spc="0" normalizeH="0" baseline="0" noProof="0">
                <a:ln>
                  <a:noFill/>
                </a:ln>
                <a:solidFill>
                  <a:srgbClr val="555555"/>
                </a:solidFill>
                <a:effectLst/>
                <a:uLnTx/>
                <a:uFillTx/>
                <a:latin typeface="Georgia"/>
                <a:sym typeface="Georgia"/>
              </a:rPr>
              <a:t>.</a:t>
            </a:r>
            <a:r>
              <a:rPr lang="en-US" sz="2000"/>
              <a:t> </a:t>
            </a:r>
            <a:endParaRPr lang="en-US" sz="2000" b="0" i="0" u="none" strike="noStrike" kern="0" cap="none" spc="0" normalizeH="0" baseline="0" noProof="0">
              <a:ln>
                <a:noFill/>
              </a:ln>
              <a:solidFill>
                <a:srgbClr val="555555"/>
              </a:solidFill>
              <a:effectLst/>
              <a:uLnTx/>
              <a:uFillTx/>
              <a:latin typeface="Georgia"/>
            </a:endParaRPr>
          </a:p>
          <a:p>
            <a:pPr marL="114300" indent="0">
              <a:lnSpc>
                <a:spcPct val="100000"/>
              </a:lnSpc>
              <a:spcBef>
                <a:spcPts val="0"/>
              </a:spcBef>
              <a:spcAft>
                <a:spcPts val="1200"/>
              </a:spcAft>
              <a:buNone/>
            </a:pPr>
            <a:endParaRPr lang="en-US" sz="20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122</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36234513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Section 2: Child and Family Eligibility and Enrollment (1 of 2)</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1156264" cy="5168308"/>
          </a:xfrm>
        </p:spPr>
        <p:txBody>
          <a:bodyPr spcFirstLastPara="1" vert="horz" wrap="square" lIns="91440" tIns="45720" rIns="91440" bIns="45720" rtlCol="0" anchor="t" anchorCtr="0">
            <a:noAutofit/>
          </a:bodyPr>
          <a:lstStyle/>
          <a:p>
            <a:pPr marL="114300" indent="0">
              <a:lnSpc>
                <a:spcPct val="100000"/>
              </a:lnSpc>
              <a:spcBef>
                <a:spcPts val="0"/>
              </a:spcBef>
              <a:spcAft>
                <a:spcPts val="600"/>
              </a:spcAft>
              <a:buNone/>
            </a:pPr>
            <a:r>
              <a:rPr lang="en-US" sz="2200" b="1">
                <a:solidFill>
                  <a:schemeClr val="accent3"/>
                </a:solidFill>
              </a:rPr>
              <a:t>Section 2 describes how Lead Agencies define eligible children and families and strategies to promote continuity of care. Virginia complies with all requirements and exercises discretion in response to Governor and General Assembly. Key highlights include:</a:t>
            </a:r>
          </a:p>
          <a:p>
            <a:pPr marL="571500" lvl="1" indent="0">
              <a:lnSpc>
                <a:spcPct val="100000"/>
              </a:lnSpc>
              <a:spcBef>
                <a:spcPts val="0"/>
              </a:spcBef>
              <a:spcAft>
                <a:spcPts val="600"/>
              </a:spcAft>
              <a:buFont typeface="Calibri"/>
              <a:buNone/>
            </a:pPr>
            <a:endParaRPr lang="en-US" sz="1800">
              <a:solidFill>
                <a:schemeClr val="accent3"/>
              </a:solidFill>
            </a:endParaRPr>
          </a:p>
          <a:p>
            <a:pPr marL="114300" indent="0">
              <a:lnSpc>
                <a:spcPct val="100000"/>
              </a:lnSpc>
              <a:spcBef>
                <a:spcPts val="0"/>
              </a:spcBef>
              <a:spcAft>
                <a:spcPts val="600"/>
              </a:spcAft>
              <a:buFont typeface="Arial"/>
              <a:buNone/>
            </a:pPr>
            <a:endParaRPr lang="en-US" sz="1800">
              <a:solidFill>
                <a:schemeClr val="accent3"/>
              </a:solidFill>
            </a:endParaRPr>
          </a:p>
          <a:p>
            <a:pPr marL="571500" lvl="1" indent="0">
              <a:lnSpc>
                <a:spcPct val="100000"/>
              </a:lnSpc>
              <a:spcBef>
                <a:spcPts val="0"/>
              </a:spcBef>
              <a:spcAft>
                <a:spcPts val="600"/>
              </a:spcAft>
              <a:buFont typeface="Calibri"/>
              <a:buNone/>
            </a:pPr>
            <a:endParaRPr lang="en-US" sz="1800">
              <a:solidFill>
                <a:schemeClr val="accent3"/>
              </a:solidFill>
            </a:endParaRPr>
          </a:p>
          <a:p>
            <a:pPr marL="114300" indent="0">
              <a:lnSpc>
                <a:spcPct val="100000"/>
              </a:lnSpc>
              <a:spcBef>
                <a:spcPts val="0"/>
              </a:spcBef>
              <a:spcAft>
                <a:spcPts val="600"/>
              </a:spcAft>
              <a:buFont typeface="Arial"/>
              <a:buNone/>
            </a:pPr>
            <a:endParaRPr lang="en-US" sz="2200" b="1">
              <a:solidFill>
                <a:schemeClr val="accent3"/>
              </a:solidFill>
            </a:endParaRPr>
          </a:p>
          <a:p>
            <a:pPr marL="114300" indent="0">
              <a:lnSpc>
                <a:spcPct val="100000"/>
              </a:lnSpc>
              <a:spcBef>
                <a:spcPts val="0"/>
              </a:spcBef>
              <a:spcAft>
                <a:spcPts val="600"/>
              </a:spcAft>
              <a:buNone/>
            </a:pPr>
            <a:endParaRPr lang="en-US" sz="2200" b="1">
              <a:solidFill>
                <a:schemeClr val="accent3"/>
              </a:solidFill>
            </a:endParaRPr>
          </a:p>
          <a:p>
            <a:pPr marL="114300" indent="0">
              <a:lnSpc>
                <a:spcPct val="100000"/>
              </a:lnSpc>
              <a:spcBef>
                <a:spcPts val="0"/>
              </a:spcBef>
              <a:spcAft>
                <a:spcPts val="600"/>
              </a:spcAft>
              <a:buNone/>
            </a:pPr>
            <a:endParaRPr lang="en-US" sz="22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13</a:t>
            </a:fld>
            <a:endParaRPr lang="en-US"/>
          </a:p>
        </p:txBody>
      </p:sp>
      <p:graphicFrame>
        <p:nvGraphicFramePr>
          <p:cNvPr id="8" name="Table 7">
            <a:extLst>
              <a:ext uri="{FF2B5EF4-FFF2-40B4-BE49-F238E27FC236}">
                <a16:creationId xmlns:a16="http://schemas.microsoft.com/office/drawing/2014/main" id="{A0D005F3-819C-DB8A-1ACA-7C661EB431D8}"/>
              </a:ext>
            </a:extLst>
          </p:cNvPr>
          <p:cNvGraphicFramePr>
            <a:graphicFrameLocks noGrp="1"/>
          </p:cNvGraphicFramePr>
          <p:nvPr>
            <p:extLst>
              <p:ext uri="{D42A27DB-BD31-4B8C-83A1-F6EECF244321}">
                <p14:modId xmlns:p14="http://schemas.microsoft.com/office/powerpoint/2010/main" val="3142698157"/>
              </p:ext>
            </p:extLst>
          </p:nvPr>
        </p:nvGraphicFramePr>
        <p:xfrm>
          <a:off x="710758" y="3183954"/>
          <a:ext cx="10770782" cy="3144520"/>
        </p:xfrm>
        <a:graphic>
          <a:graphicData uri="http://schemas.openxmlformats.org/drawingml/2006/table">
            <a:tbl>
              <a:tblPr firstRow="1" bandRow="1">
                <a:tableStyleId>{5C22544A-7EE6-4342-B048-85BDC9FD1C3A}</a:tableStyleId>
              </a:tblPr>
              <a:tblGrid>
                <a:gridCol w="2998382">
                  <a:extLst>
                    <a:ext uri="{9D8B030D-6E8A-4147-A177-3AD203B41FA5}">
                      <a16:colId xmlns:a16="http://schemas.microsoft.com/office/drawing/2014/main" val="4175470635"/>
                    </a:ext>
                  </a:extLst>
                </a:gridCol>
                <a:gridCol w="7772400">
                  <a:extLst>
                    <a:ext uri="{9D8B030D-6E8A-4147-A177-3AD203B41FA5}">
                      <a16:colId xmlns:a16="http://schemas.microsoft.com/office/drawing/2014/main" val="3394399686"/>
                    </a:ext>
                  </a:extLst>
                </a:gridCol>
              </a:tblGrid>
              <a:tr h="370840">
                <a:tc>
                  <a:txBody>
                    <a:bodyPr/>
                    <a:lstStyle/>
                    <a:p>
                      <a:r>
                        <a:rPr lang="en-US" b="1">
                          <a:solidFill>
                            <a:schemeClr val="tx2"/>
                          </a:solidFill>
                          <a:latin typeface="Georgia"/>
                        </a:rPr>
                        <a:t>Income</a:t>
                      </a:r>
                    </a:p>
                  </a:txBody>
                  <a:tcPr>
                    <a:lnB w="12700" cap="flat" cmpd="sng" algn="ctr">
                      <a:solidFill>
                        <a:schemeClr val="tx2"/>
                      </a:solidFill>
                      <a:prstDash val="solid"/>
                      <a:round/>
                      <a:headEnd type="none" w="med" len="med"/>
                      <a:tailEnd type="none" w="med" len="med"/>
                    </a:lnB>
                    <a:solidFill>
                      <a:schemeClr val="bg2"/>
                    </a:solidFill>
                  </a:tcPr>
                </a:tc>
                <a:tc>
                  <a:txBody>
                    <a:bodyPr/>
                    <a:lstStyle/>
                    <a:p>
                      <a:pPr marL="285750" marR="0" lvl="0" indent="-285750" algn="l" defTabSz="9144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r>
                        <a:rPr lang="en-US" sz="1400" b="0">
                          <a:solidFill>
                            <a:schemeClr val="accent1"/>
                          </a:solidFill>
                          <a:latin typeface="Georgia"/>
                        </a:rPr>
                        <a:t>Families with young children are eligible if their incomes are at or below 85% of the state median income.</a:t>
                      </a:r>
                    </a:p>
                  </a:txBody>
                  <a:tcPr>
                    <a:lnB w="12700" cap="flat" cmpd="sng" algn="ctr">
                      <a:solidFill>
                        <a:schemeClr val="tx2"/>
                      </a:solidFill>
                      <a:prstDash val="solid"/>
                      <a:round/>
                      <a:headEnd type="none" w="med" len="med"/>
                      <a:tailEnd type="none" w="med" len="med"/>
                    </a:lnB>
                    <a:solidFill>
                      <a:schemeClr val="tx2">
                        <a:lumMod val="85000"/>
                      </a:schemeClr>
                    </a:solidFill>
                  </a:tcPr>
                </a:tc>
                <a:extLst>
                  <a:ext uri="{0D108BD9-81ED-4DB2-BD59-A6C34878D82A}">
                    <a16:rowId xmlns:a16="http://schemas.microsoft.com/office/drawing/2014/main" val="3578005113"/>
                  </a:ext>
                </a:extLst>
              </a:tr>
              <a:tr h="370840">
                <a:tc>
                  <a:txBody>
                    <a:bodyPr/>
                    <a:lstStyle/>
                    <a:p>
                      <a:r>
                        <a:rPr lang="en-US" b="1">
                          <a:solidFill>
                            <a:schemeClr val="tx2"/>
                          </a:solidFill>
                          <a:latin typeface="Georgia"/>
                        </a:rPr>
                        <a:t>Activity Requirements</a:t>
                      </a:r>
                    </a:p>
                  </a:txBody>
                  <a:tcPr>
                    <a:lnT w="12700" cap="flat" cmpd="sng" algn="ctr">
                      <a:solidFill>
                        <a:schemeClr val="tx2"/>
                      </a:solidFill>
                      <a:prstDash val="solid"/>
                      <a:round/>
                      <a:headEnd type="none" w="med" len="med"/>
                      <a:tailEnd type="none" w="med" len="med"/>
                    </a:lnT>
                    <a:solidFill>
                      <a:schemeClr val="bg2"/>
                    </a:solidFill>
                  </a:tcPr>
                </a:tc>
                <a:tc>
                  <a:txBody>
                    <a:bodyPr/>
                    <a:lstStyle/>
                    <a:p>
                      <a:pPr marL="285750" marR="0" lvl="0" indent="-285750" algn="l" rtl="0" eaLnBrk="1" fontAlgn="auto" latinLnBrk="0" hangingPunct="1">
                        <a:lnSpc>
                          <a:spcPct val="100000"/>
                        </a:lnSpc>
                        <a:spcBef>
                          <a:spcPts val="0"/>
                        </a:spcBef>
                        <a:spcAft>
                          <a:spcPts val="600"/>
                        </a:spcAft>
                        <a:buClr>
                          <a:srgbClr val="000000"/>
                        </a:buClr>
                        <a:buSzTx/>
                        <a:buFont typeface="Arial" panose="020B0604020202020204" pitchFamily="34" charset="0"/>
                        <a:buChar char="•"/>
                      </a:pPr>
                      <a:r>
                        <a:rPr lang="en-US" sz="1400" b="0" i="0" u="none" strike="noStrike" noProof="0">
                          <a:solidFill>
                            <a:schemeClr val="accent1"/>
                          </a:solidFill>
                          <a:latin typeface="Georgia"/>
                        </a:rPr>
                        <a:t>Families are eligible if parents are working (full or part-time), in school or job training or are actively seeking work. </a:t>
                      </a:r>
                    </a:p>
                    <a:p>
                      <a:pPr marL="285750" marR="0" lvl="0" indent="-285750" algn="l">
                        <a:lnSpc>
                          <a:spcPct val="100000"/>
                        </a:lnSpc>
                        <a:spcBef>
                          <a:spcPts val="0"/>
                        </a:spcBef>
                        <a:spcAft>
                          <a:spcPts val="600"/>
                        </a:spcAft>
                        <a:buClr>
                          <a:srgbClr val="000000"/>
                        </a:buClr>
                        <a:buSzTx/>
                        <a:buFont typeface="Arial" panose="020B0604020202020204" pitchFamily="34" charset="0"/>
                        <a:buChar char="•"/>
                      </a:pPr>
                      <a:r>
                        <a:rPr lang="en-US" sz="1400" b="0" i="0" u="none" strike="noStrike" noProof="0">
                          <a:solidFill>
                            <a:schemeClr val="accent1"/>
                          </a:solidFill>
                          <a:latin typeface="Georgia"/>
                        </a:rPr>
                        <a:t>Definition of education/training is expansive, ranging from adult basic education and ESL to certificate and degree-granting programs. Includes online coursework, time to complete homework or assignments, and participate in study groups, labs, etc.</a:t>
                      </a:r>
                      <a:endParaRPr lang="en-US" sz="1400">
                        <a:solidFill>
                          <a:schemeClr val="accent1"/>
                        </a:solidFill>
                        <a:latin typeface="Georgia"/>
                      </a:endParaRPr>
                    </a:p>
                    <a:p>
                      <a:pPr marL="285750" indent="-285750" defTabSz="914400">
                        <a:spcAft>
                          <a:spcPts val="600"/>
                        </a:spcAft>
                        <a:buFont typeface="Arial" panose="020B0604020202020204" pitchFamily="34" charset="0"/>
                        <a:buChar char="•"/>
                        <a:tabLst/>
                        <a:defRPr/>
                      </a:pPr>
                      <a:r>
                        <a:rPr lang="en-US" sz="1400">
                          <a:solidFill>
                            <a:schemeClr val="accent1"/>
                          </a:solidFill>
                          <a:latin typeface="Georgia"/>
                        </a:rPr>
                        <a:t>Definition of employment includes self-employment, remote work, and internships/other similar arrangements.</a:t>
                      </a:r>
                      <a:endParaRPr lang="en-US" sz="1400" b="0" i="0" u="none" strike="noStrike" noProof="0">
                        <a:solidFill>
                          <a:srgbClr val="003C71"/>
                        </a:solidFill>
                        <a:latin typeface="Georgia"/>
                      </a:endParaRPr>
                    </a:p>
                  </a:txBody>
                  <a:tcPr>
                    <a:lnT w="12700" cap="flat" cmpd="sng" algn="ctr">
                      <a:solidFill>
                        <a:schemeClr val="tx2"/>
                      </a:solidFill>
                      <a:prstDash val="solid"/>
                      <a:round/>
                      <a:headEnd type="none" w="med" len="med"/>
                      <a:tailEnd type="none" w="med" len="med"/>
                    </a:lnT>
                    <a:solidFill>
                      <a:schemeClr val="tx2">
                        <a:lumMod val="85000"/>
                      </a:schemeClr>
                    </a:solidFill>
                  </a:tcPr>
                </a:tc>
                <a:extLst>
                  <a:ext uri="{0D108BD9-81ED-4DB2-BD59-A6C34878D82A}">
                    <a16:rowId xmlns:a16="http://schemas.microsoft.com/office/drawing/2014/main" val="1278977153"/>
                  </a:ext>
                </a:extLst>
              </a:tr>
              <a:tr h="370840">
                <a:tc>
                  <a:txBody>
                    <a:bodyPr/>
                    <a:lstStyle/>
                    <a:p>
                      <a:r>
                        <a:rPr lang="en-US" b="1">
                          <a:solidFill>
                            <a:schemeClr val="tx2"/>
                          </a:solidFill>
                          <a:latin typeface="Georgia"/>
                        </a:rPr>
                        <a:t>Special Populations</a:t>
                      </a:r>
                    </a:p>
                  </a:txBody>
                  <a:tcPr>
                    <a:solidFill>
                      <a:schemeClr val="bg2"/>
                    </a:solidFill>
                  </a:tcPr>
                </a:tc>
                <a:tc>
                  <a:txBody>
                    <a:bodyPr/>
                    <a:lstStyle/>
                    <a:p>
                      <a:pPr marL="285750" marR="0" lvl="0" indent="-285750" algn="l" defTabSz="9144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r>
                        <a:rPr lang="en-US" sz="1400">
                          <a:solidFill>
                            <a:schemeClr val="accent1"/>
                          </a:solidFill>
                          <a:latin typeface="Georgia"/>
                        </a:rPr>
                        <a:t>Children with special needs aged 13-17 are eligible for assistance. </a:t>
                      </a:r>
                    </a:p>
                  </a:txBody>
                  <a:tcPr>
                    <a:solidFill>
                      <a:schemeClr val="tx2">
                        <a:lumMod val="85000"/>
                      </a:schemeClr>
                    </a:solidFill>
                  </a:tcPr>
                </a:tc>
                <a:extLst>
                  <a:ext uri="{0D108BD9-81ED-4DB2-BD59-A6C34878D82A}">
                    <a16:rowId xmlns:a16="http://schemas.microsoft.com/office/drawing/2014/main" val="3372745461"/>
                  </a:ext>
                </a:extLst>
              </a:tr>
              <a:tr h="370840">
                <a:tc>
                  <a:txBody>
                    <a:bodyPr/>
                    <a:lstStyle/>
                    <a:p>
                      <a:r>
                        <a:rPr lang="en-US" b="1">
                          <a:solidFill>
                            <a:schemeClr val="tx2"/>
                          </a:solidFill>
                          <a:latin typeface="Georgia"/>
                        </a:rPr>
                        <a:t>Other Eligibility Conditions</a:t>
                      </a:r>
                    </a:p>
                  </a:txBody>
                  <a:tcPr>
                    <a:solidFill>
                      <a:schemeClr val="bg2"/>
                    </a:solidFill>
                  </a:tcPr>
                </a:tc>
                <a:tc>
                  <a:txBody>
                    <a:bodyPr/>
                    <a:lstStyle/>
                    <a:p>
                      <a:pPr marL="285750" marR="0" lvl="0" indent="-285750" algn="l" rtl="0" eaLnBrk="1" fontAlgn="auto" latinLnBrk="0" hangingPunct="1">
                        <a:lnSpc>
                          <a:spcPct val="100000"/>
                        </a:lnSpc>
                        <a:spcBef>
                          <a:spcPts val="0"/>
                        </a:spcBef>
                        <a:spcAft>
                          <a:spcPts val="600"/>
                        </a:spcAft>
                        <a:buClr>
                          <a:srgbClr val="000000"/>
                        </a:buClr>
                        <a:buSzTx/>
                        <a:buFont typeface="Arial" panose="020B0604020202020204" pitchFamily="34" charset="0"/>
                        <a:buChar char="•"/>
                      </a:pPr>
                      <a:r>
                        <a:rPr lang="en-US" sz="1400">
                          <a:solidFill>
                            <a:schemeClr val="accent1"/>
                          </a:solidFill>
                          <a:latin typeface="Georgia"/>
                        </a:rPr>
                        <a:t>Virginia does not impose additional eligibility requirements beyond those stipulated in federal law. </a:t>
                      </a:r>
                      <a:endParaRPr lang="en-US">
                        <a:solidFill>
                          <a:schemeClr val="accent1"/>
                        </a:solidFill>
                        <a:latin typeface="Georgia" panose="02040502050405020303" pitchFamily="18" charset="0"/>
                      </a:endParaRPr>
                    </a:p>
                  </a:txBody>
                  <a:tcPr>
                    <a:solidFill>
                      <a:schemeClr val="tx2">
                        <a:lumMod val="85000"/>
                      </a:schemeClr>
                    </a:solidFill>
                  </a:tcPr>
                </a:tc>
                <a:extLst>
                  <a:ext uri="{0D108BD9-81ED-4DB2-BD59-A6C34878D82A}">
                    <a16:rowId xmlns:a16="http://schemas.microsoft.com/office/drawing/2014/main" val="2035154050"/>
                  </a:ext>
                </a:extLst>
              </a:tr>
            </a:tbl>
          </a:graphicData>
        </a:graphic>
      </p:graphicFrame>
    </p:spTree>
    <p:extLst>
      <p:ext uri="{BB962C8B-B14F-4D97-AF65-F5344CB8AC3E}">
        <p14:creationId xmlns:p14="http://schemas.microsoft.com/office/powerpoint/2010/main" val="4003596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Section 2: Child and Family Eligibility and Enrollment (2 of 2)</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8" y="1682884"/>
            <a:ext cx="10708341" cy="4968927"/>
          </a:xfrm>
        </p:spPr>
        <p:txBody>
          <a:bodyPr spcFirstLastPara="1" vert="horz" wrap="square" lIns="91440" tIns="45720" rIns="91440" bIns="45720" rtlCol="0" anchor="t" anchorCtr="0">
            <a:noAutofit/>
          </a:bodyPr>
          <a:lstStyle/>
          <a:p>
            <a:pPr marL="114300" indent="0">
              <a:lnSpc>
                <a:spcPct val="100000"/>
              </a:lnSpc>
              <a:spcBef>
                <a:spcPts val="0"/>
              </a:spcBef>
              <a:spcAft>
                <a:spcPts val="600"/>
              </a:spcAft>
              <a:buNone/>
            </a:pPr>
            <a:r>
              <a:rPr lang="en-US" sz="2200" b="1">
                <a:solidFill>
                  <a:schemeClr val="accent3"/>
                </a:solidFill>
              </a:rPr>
              <a:t>Additional key highlights from Section 2 include:</a:t>
            </a:r>
          </a:p>
          <a:p>
            <a:pPr>
              <a:lnSpc>
                <a:spcPct val="100000"/>
              </a:lnSpc>
              <a:spcBef>
                <a:spcPts val="0"/>
              </a:spcBef>
              <a:spcAft>
                <a:spcPts val="600"/>
              </a:spcAft>
            </a:pPr>
            <a:r>
              <a:rPr lang="en-US" sz="2200">
                <a:solidFill>
                  <a:schemeClr val="accent3"/>
                </a:solidFill>
              </a:rPr>
              <a:t>Families receiving or transitioning off TANF are guaranteed services and are not subject to the wait list.</a:t>
            </a:r>
          </a:p>
          <a:p>
            <a:pPr>
              <a:lnSpc>
                <a:spcPct val="100000"/>
              </a:lnSpc>
              <a:spcBef>
                <a:spcPts val="0"/>
              </a:spcBef>
              <a:spcAft>
                <a:spcPts val="600"/>
              </a:spcAft>
            </a:pPr>
            <a:r>
              <a:rPr lang="en-US" sz="2200">
                <a:solidFill>
                  <a:schemeClr val="accent3"/>
                </a:solidFill>
              </a:rPr>
              <a:t>Virginia does not discontinue services when parents experience a disruption in their approved activity. </a:t>
            </a:r>
          </a:p>
          <a:p>
            <a:pPr>
              <a:lnSpc>
                <a:spcPct val="100000"/>
              </a:lnSpc>
              <a:spcBef>
                <a:spcPts val="0"/>
              </a:spcBef>
              <a:spcAft>
                <a:spcPts val="600"/>
              </a:spcAft>
            </a:pPr>
            <a:r>
              <a:rPr lang="en-US" sz="2200">
                <a:solidFill>
                  <a:schemeClr val="accent3"/>
                </a:solidFill>
              </a:rPr>
              <a:t>Families experiencing homelessness have a 90-day grace period to provide required verifications. </a:t>
            </a:r>
          </a:p>
          <a:p>
            <a:pPr>
              <a:lnSpc>
                <a:spcPct val="100000"/>
              </a:lnSpc>
              <a:spcBef>
                <a:spcPts val="0"/>
              </a:spcBef>
              <a:spcAft>
                <a:spcPts val="600"/>
              </a:spcAft>
            </a:pPr>
            <a:r>
              <a:rPr lang="en-US" sz="2200">
                <a:solidFill>
                  <a:schemeClr val="accent3"/>
                </a:solidFill>
              </a:rPr>
              <a:t>Virginia prioritizes policies that promote access and continuity of care:</a:t>
            </a:r>
          </a:p>
          <a:p>
            <a:pPr lvl="1">
              <a:lnSpc>
                <a:spcPct val="100000"/>
              </a:lnSpc>
              <a:spcBef>
                <a:spcPts val="0"/>
              </a:spcBef>
              <a:spcAft>
                <a:spcPts val="600"/>
              </a:spcAft>
            </a:pPr>
            <a:r>
              <a:rPr lang="en-US" sz="1800">
                <a:solidFill>
                  <a:schemeClr val="accent3"/>
                </a:solidFill>
              </a:rPr>
              <a:t>Families are not required to report changes that would affect their eligibility negatively.  </a:t>
            </a:r>
          </a:p>
          <a:p>
            <a:pPr lvl="1">
              <a:lnSpc>
                <a:spcPct val="100000"/>
              </a:lnSpc>
              <a:spcBef>
                <a:spcPts val="0"/>
              </a:spcBef>
              <a:spcAft>
                <a:spcPts val="600"/>
              </a:spcAft>
            </a:pPr>
            <a:r>
              <a:rPr lang="en-US" sz="1800">
                <a:solidFill>
                  <a:schemeClr val="accent3"/>
                </a:solidFill>
              </a:rPr>
              <a:t>There is no limit on the number of years families are eligible to receive services.</a:t>
            </a:r>
          </a:p>
          <a:p>
            <a:pPr lvl="1">
              <a:lnSpc>
                <a:spcPct val="100000"/>
              </a:lnSpc>
              <a:spcBef>
                <a:spcPts val="0"/>
              </a:spcBef>
              <a:spcAft>
                <a:spcPts val="600"/>
              </a:spcAft>
            </a:pPr>
            <a:r>
              <a:rPr lang="en-US" sz="1800">
                <a:solidFill>
                  <a:schemeClr val="accent3"/>
                </a:solidFill>
              </a:rPr>
              <a:t>During the 12-month eligibility period, VDOE does not increase co-payments as families' incomes increase, thus reducing work disincentives. </a:t>
            </a:r>
          </a:p>
          <a:p>
            <a:pPr marL="571500" lvl="1" indent="0">
              <a:lnSpc>
                <a:spcPct val="100000"/>
              </a:lnSpc>
              <a:spcBef>
                <a:spcPts val="0"/>
              </a:spcBef>
              <a:spcAft>
                <a:spcPts val="600"/>
              </a:spcAft>
              <a:buNone/>
            </a:pPr>
            <a:endParaRPr lang="en-US" sz="2000">
              <a:solidFill>
                <a:schemeClr val="accent3"/>
              </a:solidFill>
            </a:endParaRPr>
          </a:p>
          <a:p>
            <a:pPr marL="114300" indent="0">
              <a:lnSpc>
                <a:spcPct val="100000"/>
              </a:lnSpc>
              <a:spcBef>
                <a:spcPts val="0"/>
              </a:spcBef>
              <a:spcAft>
                <a:spcPts val="600"/>
              </a:spcAft>
              <a:buNone/>
            </a:pPr>
            <a:endParaRPr lang="en-US" sz="22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14</a:t>
            </a:fld>
            <a:endParaRPr lang="en-US"/>
          </a:p>
        </p:txBody>
      </p:sp>
    </p:spTree>
    <p:extLst>
      <p:ext uri="{BB962C8B-B14F-4D97-AF65-F5344CB8AC3E}">
        <p14:creationId xmlns:p14="http://schemas.microsoft.com/office/powerpoint/2010/main" val="4885570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4FAF814-E116-932E-AE8D-E69205AD14F4}"/>
              </a:ext>
            </a:extLst>
          </p:cNvPr>
          <p:cNvSpPr>
            <a:spLocks noGrp="1"/>
          </p:cNvSpPr>
          <p:nvPr>
            <p:ph type="title"/>
          </p:nvPr>
        </p:nvSpPr>
        <p:spPr/>
        <p:txBody>
          <a:bodyPr>
            <a:normAutofit/>
          </a:bodyPr>
          <a:lstStyle/>
          <a:p>
            <a:r>
              <a:rPr lang="en-US" sz="3600" i="1">
                <a:solidFill>
                  <a:schemeClr val="tx1"/>
                </a:solidFill>
              </a:rPr>
              <a:t>Section 3: Child Care Affordability</a:t>
            </a:r>
          </a:p>
        </p:txBody>
      </p:sp>
      <p:sp>
        <p:nvSpPr>
          <p:cNvPr id="3" name="Slide Number Placeholder 2">
            <a:extLst>
              <a:ext uri="{FF2B5EF4-FFF2-40B4-BE49-F238E27FC236}">
                <a16:creationId xmlns:a16="http://schemas.microsoft.com/office/drawing/2014/main" id="{A09A53DE-CE7D-69F4-3F46-FB95F4C7633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15</a:t>
            </a:fld>
            <a:endParaRPr lang="en-US"/>
          </a:p>
        </p:txBody>
      </p:sp>
    </p:spTree>
    <p:extLst>
      <p:ext uri="{BB962C8B-B14F-4D97-AF65-F5344CB8AC3E}">
        <p14:creationId xmlns:p14="http://schemas.microsoft.com/office/powerpoint/2010/main" val="12399168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09CFF-6FF1-728F-8F07-5256DADE29C6}"/>
              </a:ext>
            </a:extLst>
          </p:cNvPr>
          <p:cNvSpPr>
            <a:spLocks noGrp="1"/>
          </p:cNvSpPr>
          <p:nvPr>
            <p:ph type="title"/>
          </p:nvPr>
        </p:nvSpPr>
        <p:spPr/>
        <p:txBody>
          <a:bodyPr>
            <a:normAutofit/>
          </a:bodyPr>
          <a:lstStyle/>
          <a:p>
            <a:r>
              <a:rPr lang="en-US" sz="4000"/>
              <a:t>Section 3: Child Care Affordability</a:t>
            </a:r>
          </a:p>
        </p:txBody>
      </p:sp>
      <p:sp>
        <p:nvSpPr>
          <p:cNvPr id="3" name="Slide Number Placeholder 2">
            <a:extLst>
              <a:ext uri="{FF2B5EF4-FFF2-40B4-BE49-F238E27FC236}">
                <a16:creationId xmlns:a16="http://schemas.microsoft.com/office/drawing/2014/main" id="{87D1E72E-259E-4CCC-05C0-BD0E5D1284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16</a:t>
            </a:fld>
            <a:endParaRPr lang="en-US"/>
          </a:p>
        </p:txBody>
      </p:sp>
      <p:sp>
        <p:nvSpPr>
          <p:cNvPr id="4" name="Text Placeholder 3">
            <a:extLst>
              <a:ext uri="{FF2B5EF4-FFF2-40B4-BE49-F238E27FC236}">
                <a16:creationId xmlns:a16="http://schemas.microsoft.com/office/drawing/2014/main" id="{9C6E90CC-77DC-00B7-4927-1A53552A833D}"/>
              </a:ext>
            </a:extLst>
          </p:cNvPr>
          <p:cNvSpPr>
            <a:spLocks noGrp="1"/>
          </p:cNvSpPr>
          <p:nvPr>
            <p:ph type="body" idx="1"/>
          </p:nvPr>
        </p:nvSpPr>
        <p:spPr/>
        <p:txBody>
          <a:bodyPr>
            <a:normAutofit fontScale="92500" lnSpcReduction="20000"/>
          </a:bodyPr>
          <a:lstStyle/>
          <a:p>
            <a:pPr marL="114300" indent="0">
              <a:lnSpc>
                <a:spcPct val="110000"/>
              </a:lnSpc>
              <a:buNone/>
            </a:pPr>
            <a:r>
              <a:rPr lang="en-US" sz="2400" b="1"/>
              <a:t>Section 3 describes Virginia’s policies related to determining family copayments, waiving copayments, and ensuring copayments are affordable to families. Key highlights include:</a:t>
            </a:r>
          </a:p>
          <a:p>
            <a:pPr>
              <a:lnSpc>
                <a:spcPct val="110000"/>
              </a:lnSpc>
            </a:pPr>
            <a:r>
              <a:rPr lang="en-US" sz="2400"/>
              <a:t>Virginia’s copayment scale is a simple, per-child fee structure based on income.</a:t>
            </a:r>
          </a:p>
          <a:p>
            <a:pPr>
              <a:lnSpc>
                <a:spcPct val="110000"/>
              </a:lnSpc>
            </a:pPr>
            <a:r>
              <a:rPr lang="en-US" sz="2400"/>
              <a:t>Families pay the same flat monthly fee for each child receiving assistance, up to 3 children. </a:t>
            </a:r>
          </a:p>
          <a:p>
            <a:pPr>
              <a:lnSpc>
                <a:spcPct val="110000"/>
              </a:lnSpc>
            </a:pPr>
            <a:r>
              <a:rPr lang="en-US" sz="2400"/>
              <a:t>All families at or below 100% of the federal poverty guidelines are exempt from copayments.</a:t>
            </a:r>
          </a:p>
          <a:p>
            <a:pPr>
              <a:lnSpc>
                <a:spcPct val="110000"/>
              </a:lnSpc>
            </a:pPr>
            <a:r>
              <a:rPr lang="en-US" sz="2400"/>
              <a:t>Copayments are capped at 7% of income for all families.*</a:t>
            </a:r>
          </a:p>
          <a:p>
            <a:pPr marL="114300" indent="0">
              <a:lnSpc>
                <a:spcPct val="110000"/>
              </a:lnSpc>
              <a:buNone/>
            </a:pPr>
            <a:endParaRPr lang="en-US" sz="2200" i="1">
              <a:solidFill>
                <a:schemeClr val="accent1"/>
              </a:solidFill>
            </a:endParaRPr>
          </a:p>
          <a:p>
            <a:pPr marL="114300" indent="0">
              <a:lnSpc>
                <a:spcPct val="110000"/>
              </a:lnSpc>
              <a:buNone/>
            </a:pPr>
            <a:r>
              <a:rPr lang="en-US" sz="1700" b="1" i="1">
                <a:solidFill>
                  <a:schemeClr val="accent1"/>
                </a:solidFill>
              </a:rPr>
              <a:t>*Note</a:t>
            </a:r>
            <a:r>
              <a:rPr lang="en-US" sz="1700" i="1">
                <a:solidFill>
                  <a:schemeClr val="accent1"/>
                </a:solidFill>
              </a:rPr>
              <a:t>: Virginia’s revised copayment scale and associated policies took effect in January 2023 following substantial stakeholder engagement with providers, families, and the field. Federal regulations now require states to cap copayments at 7% of household income. Virginia is in compliance with this requirement.</a:t>
            </a:r>
            <a:endParaRPr lang="en-US" sz="1300" i="1">
              <a:solidFill>
                <a:schemeClr val="accent1"/>
              </a:solidFill>
            </a:endParaRPr>
          </a:p>
        </p:txBody>
      </p:sp>
    </p:spTree>
    <p:extLst>
      <p:ext uri="{BB962C8B-B14F-4D97-AF65-F5344CB8AC3E}">
        <p14:creationId xmlns:p14="http://schemas.microsoft.com/office/powerpoint/2010/main" val="16289968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4FAF814-E116-932E-AE8D-E69205AD14F4}"/>
              </a:ext>
            </a:extLst>
          </p:cNvPr>
          <p:cNvSpPr>
            <a:spLocks noGrp="1"/>
          </p:cNvSpPr>
          <p:nvPr>
            <p:ph type="title"/>
          </p:nvPr>
        </p:nvSpPr>
        <p:spPr/>
        <p:txBody>
          <a:bodyPr>
            <a:normAutofit/>
          </a:bodyPr>
          <a:lstStyle/>
          <a:p>
            <a:r>
              <a:rPr lang="en-US" sz="3600" i="1">
                <a:solidFill>
                  <a:schemeClr val="tx1"/>
                </a:solidFill>
              </a:rPr>
              <a:t>Section 4: Child Care Affordability</a:t>
            </a:r>
          </a:p>
        </p:txBody>
      </p:sp>
      <p:sp>
        <p:nvSpPr>
          <p:cNvPr id="3" name="Slide Number Placeholder 2">
            <a:extLst>
              <a:ext uri="{FF2B5EF4-FFF2-40B4-BE49-F238E27FC236}">
                <a16:creationId xmlns:a16="http://schemas.microsoft.com/office/drawing/2014/main" id="{A09A53DE-CE7D-69F4-3F46-FB95F4C7633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17</a:t>
            </a:fld>
            <a:endParaRPr lang="en-US"/>
          </a:p>
        </p:txBody>
      </p:sp>
    </p:spTree>
    <p:extLst>
      <p:ext uri="{BB962C8B-B14F-4D97-AF65-F5344CB8AC3E}">
        <p14:creationId xmlns:p14="http://schemas.microsoft.com/office/powerpoint/2010/main" val="27733472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09CFF-6FF1-728F-8F07-5256DADE29C6}"/>
              </a:ext>
            </a:extLst>
          </p:cNvPr>
          <p:cNvSpPr>
            <a:spLocks noGrp="1"/>
          </p:cNvSpPr>
          <p:nvPr>
            <p:ph type="title"/>
          </p:nvPr>
        </p:nvSpPr>
        <p:spPr/>
        <p:txBody>
          <a:bodyPr>
            <a:normAutofit/>
          </a:bodyPr>
          <a:lstStyle/>
          <a:p>
            <a:r>
              <a:rPr lang="en-US" sz="4000"/>
              <a:t>Section 4: Parental Choice, Equal Access, Payment Rates, and Payment Practices (1 of 3)</a:t>
            </a:r>
          </a:p>
        </p:txBody>
      </p:sp>
      <p:sp>
        <p:nvSpPr>
          <p:cNvPr id="3" name="Slide Number Placeholder 2">
            <a:extLst>
              <a:ext uri="{FF2B5EF4-FFF2-40B4-BE49-F238E27FC236}">
                <a16:creationId xmlns:a16="http://schemas.microsoft.com/office/drawing/2014/main" id="{87D1E72E-259E-4CCC-05C0-BD0E5D1284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18</a:t>
            </a:fld>
            <a:endParaRPr lang="en-US"/>
          </a:p>
        </p:txBody>
      </p:sp>
      <p:sp>
        <p:nvSpPr>
          <p:cNvPr id="4" name="Text Placeholder 3">
            <a:extLst>
              <a:ext uri="{FF2B5EF4-FFF2-40B4-BE49-F238E27FC236}">
                <a16:creationId xmlns:a16="http://schemas.microsoft.com/office/drawing/2014/main" id="{9C6E90CC-77DC-00B7-4927-1A53552A833D}"/>
              </a:ext>
            </a:extLst>
          </p:cNvPr>
          <p:cNvSpPr>
            <a:spLocks noGrp="1"/>
          </p:cNvSpPr>
          <p:nvPr>
            <p:ph type="body" idx="1"/>
          </p:nvPr>
        </p:nvSpPr>
        <p:spPr>
          <a:xfrm>
            <a:off x="838200" y="1458930"/>
            <a:ext cx="10515600" cy="5262545"/>
          </a:xfrm>
        </p:spPr>
        <p:txBody>
          <a:bodyPr>
            <a:normAutofit/>
          </a:bodyPr>
          <a:lstStyle/>
          <a:p>
            <a:pPr marL="114300" indent="0">
              <a:lnSpc>
                <a:spcPct val="100000"/>
              </a:lnSpc>
              <a:buNone/>
            </a:pPr>
            <a:r>
              <a:rPr lang="en-US" sz="2000" b="1"/>
              <a:t>Section 4 describes Virginia’s policies related to equal access; adequate payment rates and fair payment practices for providers, and strategies for building supply. Key highlights include:</a:t>
            </a:r>
            <a:r>
              <a:rPr lang="en-US" sz="2000"/>
              <a:t> </a:t>
            </a:r>
          </a:p>
          <a:p>
            <a:pPr>
              <a:lnSpc>
                <a:spcPct val="110000"/>
              </a:lnSpc>
            </a:pPr>
            <a:r>
              <a:rPr lang="en-US" sz="2000"/>
              <a:t>Virginia is the third state in the nation to use a best-in-class cost estimation model to set payment rates in the CCSP, instead of relying on surveys of private tuition rates.</a:t>
            </a:r>
          </a:p>
          <a:p>
            <a:pPr lvl="1">
              <a:lnSpc>
                <a:spcPct val="110000"/>
              </a:lnSpc>
            </a:pPr>
            <a:r>
              <a:rPr lang="en-US" sz="1800"/>
              <a:t>VDOE’s cost model estimates the cost to meet health, safety, and quality expectations in each region while accounting for program type, size, and age-based ratios and group sizes. </a:t>
            </a:r>
          </a:p>
          <a:p>
            <a:pPr lvl="1">
              <a:lnSpc>
                <a:spcPct val="110000"/>
              </a:lnSpc>
            </a:pPr>
            <a:r>
              <a:rPr lang="en-US" sz="1800"/>
              <a:t>The model emphasizes competitive compensation for educators as foundational to quality.</a:t>
            </a:r>
          </a:p>
          <a:p>
            <a:pPr lvl="1">
              <a:lnSpc>
                <a:spcPct val="110000"/>
              </a:lnSpc>
            </a:pPr>
            <a:r>
              <a:rPr lang="en-US" sz="1800"/>
              <a:t>Payment rates are set at 75% of the modeled cost of quality for centers and 100% for family day homes based on the 2022 model.</a:t>
            </a:r>
          </a:p>
          <a:p>
            <a:pPr lvl="1">
              <a:lnSpc>
                <a:spcPct val="110000"/>
              </a:lnSpc>
            </a:pPr>
            <a:r>
              <a:rPr lang="en-US" sz="1800"/>
              <a:t>VDOE is actively reviewing and revising the model to reflect updated compensation data and increased operating costs. </a:t>
            </a:r>
          </a:p>
          <a:p>
            <a:pPr>
              <a:lnSpc>
                <a:spcPct val="110000"/>
              </a:lnSpc>
            </a:pPr>
            <a:endParaRPr lang="en-US" sz="2000"/>
          </a:p>
          <a:p>
            <a:pPr>
              <a:lnSpc>
                <a:spcPct val="110000"/>
              </a:lnSpc>
            </a:pPr>
            <a:endParaRPr lang="en-US" sz="2000"/>
          </a:p>
        </p:txBody>
      </p:sp>
    </p:spTree>
    <p:extLst>
      <p:ext uri="{BB962C8B-B14F-4D97-AF65-F5344CB8AC3E}">
        <p14:creationId xmlns:p14="http://schemas.microsoft.com/office/powerpoint/2010/main" val="24393520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09CFF-6FF1-728F-8F07-5256DADE29C6}"/>
              </a:ext>
            </a:extLst>
          </p:cNvPr>
          <p:cNvSpPr>
            <a:spLocks noGrp="1"/>
          </p:cNvSpPr>
          <p:nvPr>
            <p:ph type="title"/>
          </p:nvPr>
        </p:nvSpPr>
        <p:spPr/>
        <p:txBody>
          <a:bodyPr>
            <a:normAutofit/>
          </a:bodyPr>
          <a:lstStyle/>
          <a:p>
            <a:r>
              <a:rPr lang="en-US" sz="4000"/>
              <a:t>Section 4: Parental Choice, Equal Access, Payment Rates, and Payment Practices (2 of 3)</a:t>
            </a:r>
          </a:p>
        </p:txBody>
      </p:sp>
      <p:sp>
        <p:nvSpPr>
          <p:cNvPr id="3" name="Slide Number Placeholder 2">
            <a:extLst>
              <a:ext uri="{FF2B5EF4-FFF2-40B4-BE49-F238E27FC236}">
                <a16:creationId xmlns:a16="http://schemas.microsoft.com/office/drawing/2014/main" id="{87D1E72E-259E-4CCC-05C0-BD0E5D1284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19</a:t>
            </a:fld>
            <a:endParaRPr lang="en-US"/>
          </a:p>
        </p:txBody>
      </p:sp>
      <p:sp>
        <p:nvSpPr>
          <p:cNvPr id="4" name="Text Placeholder 3">
            <a:extLst>
              <a:ext uri="{FF2B5EF4-FFF2-40B4-BE49-F238E27FC236}">
                <a16:creationId xmlns:a16="http://schemas.microsoft.com/office/drawing/2014/main" id="{9C6E90CC-77DC-00B7-4927-1A53552A833D}"/>
              </a:ext>
            </a:extLst>
          </p:cNvPr>
          <p:cNvSpPr>
            <a:spLocks noGrp="1"/>
          </p:cNvSpPr>
          <p:nvPr>
            <p:ph type="body" idx="1"/>
          </p:nvPr>
        </p:nvSpPr>
        <p:spPr>
          <a:xfrm>
            <a:off x="838200" y="1458930"/>
            <a:ext cx="10515600" cy="5399070"/>
          </a:xfrm>
        </p:spPr>
        <p:txBody>
          <a:bodyPr>
            <a:normAutofit lnSpcReduction="10000"/>
          </a:bodyPr>
          <a:lstStyle/>
          <a:p>
            <a:pPr marL="114300" indent="0">
              <a:lnSpc>
                <a:spcPct val="100000"/>
              </a:lnSpc>
              <a:spcBef>
                <a:spcPts val="600"/>
              </a:spcBef>
              <a:buNone/>
            </a:pPr>
            <a:r>
              <a:rPr lang="en-US" sz="2000" b="1"/>
              <a:t>Additional key highlights from Section 4 include:</a:t>
            </a:r>
            <a:r>
              <a:rPr lang="en-US" sz="2000"/>
              <a:t> </a:t>
            </a:r>
          </a:p>
          <a:p>
            <a:pPr>
              <a:lnSpc>
                <a:spcPct val="110000"/>
              </a:lnSpc>
              <a:spcBef>
                <a:spcPts val="600"/>
              </a:spcBef>
            </a:pPr>
            <a:r>
              <a:rPr lang="en-US" sz="2000"/>
              <a:t>Payment rates are set using the high-quality model and are available to providers regardless of their rating in VQB5, supporting providers to meet established health, safety, and quality requirements. </a:t>
            </a:r>
          </a:p>
          <a:p>
            <a:pPr>
              <a:lnSpc>
                <a:spcPct val="110000"/>
              </a:lnSpc>
              <a:spcBef>
                <a:spcPts val="600"/>
              </a:spcBef>
            </a:pPr>
            <a:r>
              <a:rPr lang="en-US" sz="2000"/>
              <a:t>Payment rates are available to providers without regard to private tuition rates in order to allow providers to keep their rates affordable to private-paying families. </a:t>
            </a:r>
          </a:p>
          <a:p>
            <a:pPr>
              <a:lnSpc>
                <a:spcPct val="110000"/>
              </a:lnSpc>
              <a:spcBef>
                <a:spcPts val="600"/>
              </a:spcBef>
            </a:pPr>
            <a:r>
              <a:rPr lang="en-US" sz="2000"/>
              <a:t>Virginia offers CCDF-funded child care assistance through vouchers.* Families can use their subsidy at any approved provider.</a:t>
            </a:r>
          </a:p>
          <a:p>
            <a:pPr>
              <a:lnSpc>
                <a:spcPct val="110000"/>
              </a:lnSpc>
              <a:spcBef>
                <a:spcPts val="600"/>
              </a:spcBef>
            </a:pPr>
            <a:r>
              <a:rPr lang="en-US" sz="2000"/>
              <a:t>Virginia has made progress toward pay-by-enrollment by increasing the number of paid absence days to 60 per child per year.* Based on administrative data, this is sufficient to cover the vast majority of absences in the CCSP.</a:t>
            </a:r>
          </a:p>
          <a:p>
            <a:pPr>
              <a:lnSpc>
                <a:spcPct val="110000"/>
              </a:lnSpc>
              <a:spcBef>
                <a:spcPts val="600"/>
              </a:spcBef>
              <a:spcAft>
                <a:spcPts val="1200"/>
              </a:spcAft>
            </a:pPr>
            <a:r>
              <a:rPr lang="en-US" sz="2000"/>
              <a:t>Payments to providers occur on a regular, bi-weekly schedule and are issued within 30 days of receipt of services.*</a:t>
            </a:r>
          </a:p>
          <a:p>
            <a:pPr marL="114300" indent="0">
              <a:lnSpc>
                <a:spcPct val="110000"/>
              </a:lnSpc>
              <a:spcBef>
                <a:spcPts val="600"/>
              </a:spcBef>
              <a:buNone/>
            </a:pPr>
            <a:r>
              <a:rPr lang="en-US" sz="1600" b="1" i="1">
                <a:solidFill>
                  <a:schemeClr val="accent1"/>
                </a:solidFill>
              </a:rPr>
              <a:t>*Note</a:t>
            </a:r>
            <a:r>
              <a:rPr lang="en-US" sz="1600" i="1">
                <a:solidFill>
                  <a:schemeClr val="accent1"/>
                </a:solidFill>
              </a:rPr>
              <a:t>: The recently-issued CCDF Final Rule require changes to this policy in the next 2 years. VDOE is requesting a waiver to allow for time to come into compliance with new requirements. </a:t>
            </a:r>
          </a:p>
          <a:p>
            <a:pPr marL="114300" indent="0">
              <a:lnSpc>
                <a:spcPct val="110000"/>
              </a:lnSpc>
              <a:spcBef>
                <a:spcPts val="600"/>
              </a:spcBef>
              <a:buNone/>
            </a:pPr>
            <a:endParaRPr lang="en-US" sz="2000" i="1"/>
          </a:p>
          <a:p>
            <a:pPr>
              <a:lnSpc>
                <a:spcPct val="110000"/>
              </a:lnSpc>
              <a:spcBef>
                <a:spcPts val="600"/>
              </a:spcBef>
            </a:pPr>
            <a:endParaRPr lang="en-US" sz="1800"/>
          </a:p>
          <a:p>
            <a:pPr>
              <a:lnSpc>
                <a:spcPct val="110000"/>
              </a:lnSpc>
              <a:spcBef>
                <a:spcPts val="600"/>
              </a:spcBef>
            </a:pPr>
            <a:endParaRPr lang="en-US" sz="2000"/>
          </a:p>
          <a:p>
            <a:pPr>
              <a:lnSpc>
                <a:spcPct val="110000"/>
              </a:lnSpc>
              <a:spcBef>
                <a:spcPts val="600"/>
              </a:spcBef>
            </a:pPr>
            <a:endParaRPr lang="en-US" sz="2000"/>
          </a:p>
        </p:txBody>
      </p:sp>
    </p:spTree>
    <p:extLst>
      <p:ext uri="{BB962C8B-B14F-4D97-AF65-F5344CB8AC3E}">
        <p14:creationId xmlns:p14="http://schemas.microsoft.com/office/powerpoint/2010/main" val="3062560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Shape 248"/>
        <p:cNvGrpSpPr/>
        <p:nvPr/>
      </p:nvGrpSpPr>
      <p:grpSpPr>
        <a:xfrm>
          <a:off x="0" y="0"/>
          <a:ext cx="0" cy="0"/>
          <a:chOff x="0" y="0"/>
          <a:chExt cx="0" cy="0"/>
        </a:xfrm>
      </p:grpSpPr>
      <p:sp>
        <p:nvSpPr>
          <p:cNvPr id="249" name="Google Shape;249;p2"/>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sz="4000"/>
              <a:t>Agenda</a:t>
            </a:r>
          </a:p>
        </p:txBody>
      </p:sp>
      <p:sp>
        <p:nvSpPr>
          <p:cNvPr id="250" name="Google Shape;25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2</a:t>
            </a:fld>
            <a:endParaRPr/>
          </a:p>
        </p:txBody>
      </p:sp>
      <p:sp>
        <p:nvSpPr>
          <p:cNvPr id="251" name="Google Shape;251;p2"/>
          <p:cNvSpPr txBox="1">
            <a:spLocks noGrp="1"/>
          </p:cNvSpPr>
          <p:nvPr>
            <p:ph type="body" idx="1"/>
          </p:nvPr>
        </p:nvSpPr>
        <p:spPr>
          <a:xfrm>
            <a:off x="838199" y="1458923"/>
            <a:ext cx="10885715" cy="5181363"/>
          </a:xfrm>
          <a:prstGeom prst="rect">
            <a:avLst/>
          </a:prstGeom>
          <a:noFill/>
          <a:ln>
            <a:noFill/>
          </a:ln>
        </p:spPr>
        <p:txBody>
          <a:bodyPr spcFirstLastPara="1" wrap="square" lIns="91425" tIns="45700" rIns="91425" bIns="45700" anchor="t" anchorCtr="0">
            <a:normAutofit/>
          </a:bodyPr>
          <a:lstStyle/>
          <a:p>
            <a:pPr marL="599440" indent="-514350">
              <a:lnSpc>
                <a:spcPct val="100000"/>
              </a:lnSpc>
              <a:spcBef>
                <a:spcPts val="0"/>
              </a:spcBef>
              <a:spcAft>
                <a:spcPts val="600"/>
              </a:spcAft>
              <a:buClr>
                <a:schemeClr val="tx1"/>
              </a:buClr>
              <a:buSzPct val="90000"/>
              <a:buFont typeface="+mj-lt"/>
              <a:buAutoNum type="romanUcPeriod"/>
            </a:pPr>
            <a:r>
              <a:rPr lang="en-US" sz="2400">
                <a:solidFill>
                  <a:schemeClr val="accent3"/>
                </a:solidFill>
              </a:rPr>
              <a:t>Full Advisory Committee Convenes</a:t>
            </a:r>
          </a:p>
          <a:p>
            <a:pPr marL="1311275" lvl="1" indent="-433070">
              <a:lnSpc>
                <a:spcPct val="100000"/>
              </a:lnSpc>
              <a:spcBef>
                <a:spcPts val="0"/>
              </a:spcBef>
              <a:spcAft>
                <a:spcPts val="600"/>
              </a:spcAft>
              <a:buClr>
                <a:schemeClr val="tx1"/>
              </a:buClr>
              <a:buSzPct val="90000"/>
              <a:buFont typeface="Georgia" panose="02040502050405020303" pitchFamily="18" charset="0"/>
              <a:buChar char="−"/>
            </a:pPr>
            <a:r>
              <a:rPr lang="en-US">
                <a:solidFill>
                  <a:schemeClr val="accent3"/>
                </a:solidFill>
              </a:rPr>
              <a:t>Approval of March Minutes</a:t>
            </a:r>
          </a:p>
          <a:p>
            <a:pPr marL="656590" indent="-571500">
              <a:lnSpc>
                <a:spcPct val="100000"/>
              </a:lnSpc>
              <a:spcBef>
                <a:spcPts val="0"/>
              </a:spcBef>
              <a:spcAft>
                <a:spcPts val="1200"/>
              </a:spcAft>
              <a:buClr>
                <a:schemeClr val="tx1"/>
              </a:buClr>
              <a:buSzPct val="90000"/>
              <a:buAutoNum type="romanUcPeriod"/>
            </a:pPr>
            <a:r>
              <a:rPr lang="en-US" sz="2400">
                <a:solidFill>
                  <a:schemeClr val="accent3"/>
                </a:solidFill>
              </a:rPr>
              <a:t>Update: Virginia's Preschool Development Grant</a:t>
            </a:r>
          </a:p>
          <a:p>
            <a:pPr marL="656590" indent="-571500">
              <a:lnSpc>
                <a:spcPct val="100000"/>
              </a:lnSpc>
              <a:spcBef>
                <a:spcPts val="0"/>
              </a:spcBef>
              <a:spcAft>
                <a:spcPts val="1200"/>
              </a:spcAft>
              <a:buClr>
                <a:schemeClr val="tx1"/>
              </a:buClr>
              <a:buSzPct val="90000"/>
              <a:buAutoNum type="romanUcPeriod"/>
            </a:pPr>
            <a:r>
              <a:rPr lang="en-US" sz="2400">
                <a:solidFill>
                  <a:schemeClr val="accent3"/>
                </a:solidFill>
              </a:rPr>
              <a:t>Update: Virginia’s 2025-2027 CCDF State Plan Draft</a:t>
            </a:r>
            <a:endParaRPr lang="en-US" sz="2000">
              <a:solidFill>
                <a:schemeClr val="accent3"/>
              </a:solidFill>
            </a:endParaRPr>
          </a:p>
          <a:p>
            <a:pPr marL="656590" indent="-571500">
              <a:lnSpc>
                <a:spcPct val="100000"/>
              </a:lnSpc>
              <a:spcBef>
                <a:spcPts val="0"/>
              </a:spcBef>
              <a:spcAft>
                <a:spcPts val="1200"/>
              </a:spcAft>
              <a:buClr>
                <a:schemeClr val="tx1"/>
              </a:buClr>
              <a:buSzPct val="90000"/>
              <a:buFont typeface="+mj-lt"/>
              <a:buAutoNum type="romanUcPeriod"/>
            </a:pPr>
            <a:r>
              <a:rPr lang="en-US" sz="2400">
                <a:solidFill>
                  <a:schemeClr val="accent3"/>
                </a:solidFill>
              </a:rPr>
              <a:t>Presentation: Draft Standards for Licensed Child Day Centers</a:t>
            </a:r>
          </a:p>
          <a:p>
            <a:pPr marL="656590" indent="-571500">
              <a:lnSpc>
                <a:spcPct val="100000"/>
              </a:lnSpc>
              <a:spcBef>
                <a:spcPts val="0"/>
              </a:spcBef>
              <a:spcAft>
                <a:spcPts val="1200"/>
              </a:spcAft>
              <a:buClr>
                <a:schemeClr val="tx1"/>
              </a:buClr>
              <a:buSzPct val="90000"/>
              <a:buFont typeface="+mj-lt"/>
              <a:buAutoNum type="romanUcPeriod"/>
            </a:pPr>
            <a:r>
              <a:rPr lang="en-US" sz="2400"/>
              <a:t>Review of Public Comment</a:t>
            </a:r>
            <a:endParaRPr lang="en-US" sz="2400">
              <a:solidFill>
                <a:schemeClr val="accent3"/>
              </a:solidFill>
            </a:endParaRPr>
          </a:p>
          <a:p>
            <a:pPr marL="85090" indent="0">
              <a:lnSpc>
                <a:spcPct val="120000"/>
              </a:lnSpc>
              <a:spcBef>
                <a:spcPts val="0"/>
              </a:spcBef>
              <a:spcAft>
                <a:spcPts val="1200"/>
              </a:spcAft>
              <a:buClr>
                <a:schemeClr val="tx1"/>
              </a:buClr>
              <a:buSzPct val="90000"/>
              <a:buNone/>
            </a:pPr>
            <a:endParaRPr lang="en-US" sz="3400">
              <a:solidFill>
                <a:schemeClr val="accent3"/>
              </a:solidFill>
            </a:endParaRPr>
          </a:p>
          <a:p>
            <a:pPr marL="85090" indent="0">
              <a:lnSpc>
                <a:spcPct val="100000"/>
              </a:lnSpc>
              <a:spcBef>
                <a:spcPts val="100"/>
              </a:spcBef>
              <a:spcAft>
                <a:spcPts val="1200"/>
              </a:spcAft>
              <a:buClr>
                <a:schemeClr val="tx1"/>
              </a:buClr>
              <a:buSzPct val="90000"/>
              <a:buNone/>
            </a:pPr>
            <a:endParaRPr lang="en-US">
              <a:solidFill>
                <a:schemeClr val="accent3"/>
              </a:solidFill>
            </a:endParaRPr>
          </a:p>
          <a:p>
            <a:pPr marL="85090" indent="0">
              <a:lnSpc>
                <a:spcPct val="114999"/>
              </a:lnSpc>
              <a:spcBef>
                <a:spcPts val="0"/>
              </a:spcBef>
              <a:buClr>
                <a:srgbClr val="555555"/>
              </a:buClr>
              <a:buSzPct val="100000"/>
              <a:buNone/>
            </a:pPr>
            <a:endParaRPr lang="en-US" sz="2450">
              <a:solidFill>
                <a:schemeClr val="accent3"/>
              </a:solidFill>
            </a:endParaRPr>
          </a:p>
          <a:p>
            <a:pPr indent="0">
              <a:lnSpc>
                <a:spcPct val="115000"/>
              </a:lnSpc>
              <a:spcBef>
                <a:spcPts val="0"/>
              </a:spcBef>
              <a:buNone/>
            </a:pPr>
            <a:endParaRPr lang="en-US" sz="2000">
              <a:solidFill>
                <a:schemeClr val="accent3"/>
              </a:solidFill>
            </a:endParaRPr>
          </a:p>
          <a:p>
            <a:pPr indent="0">
              <a:lnSpc>
                <a:spcPct val="115000"/>
              </a:lnSpc>
              <a:spcBef>
                <a:spcPts val="0"/>
              </a:spcBef>
              <a:buNone/>
            </a:pPr>
            <a:endParaRPr lang="en-US">
              <a:solidFill>
                <a:schemeClr val="accent3"/>
              </a:solidFill>
            </a:endParaRPr>
          </a:p>
        </p:txBody>
      </p:sp>
    </p:spTree>
    <p:extLst>
      <p:ext uri="{BB962C8B-B14F-4D97-AF65-F5344CB8AC3E}">
        <p14:creationId xmlns:p14="http://schemas.microsoft.com/office/powerpoint/2010/main" val="21549592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09CFF-6FF1-728F-8F07-5256DADE29C6}"/>
              </a:ext>
            </a:extLst>
          </p:cNvPr>
          <p:cNvSpPr>
            <a:spLocks noGrp="1"/>
          </p:cNvSpPr>
          <p:nvPr>
            <p:ph type="title"/>
          </p:nvPr>
        </p:nvSpPr>
        <p:spPr/>
        <p:txBody>
          <a:bodyPr>
            <a:normAutofit/>
          </a:bodyPr>
          <a:lstStyle/>
          <a:p>
            <a:r>
              <a:rPr lang="en-US" sz="4000"/>
              <a:t>Section 4: Parental Choice, Equal Access, Payment Rates, and Payment Practices (3 of 3)</a:t>
            </a:r>
          </a:p>
        </p:txBody>
      </p:sp>
      <p:sp>
        <p:nvSpPr>
          <p:cNvPr id="3" name="Slide Number Placeholder 2">
            <a:extLst>
              <a:ext uri="{FF2B5EF4-FFF2-40B4-BE49-F238E27FC236}">
                <a16:creationId xmlns:a16="http://schemas.microsoft.com/office/drawing/2014/main" id="{87D1E72E-259E-4CCC-05C0-BD0E5D1284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20</a:t>
            </a:fld>
            <a:endParaRPr lang="en-US"/>
          </a:p>
        </p:txBody>
      </p:sp>
      <p:sp>
        <p:nvSpPr>
          <p:cNvPr id="4" name="Text Placeholder 3">
            <a:extLst>
              <a:ext uri="{FF2B5EF4-FFF2-40B4-BE49-F238E27FC236}">
                <a16:creationId xmlns:a16="http://schemas.microsoft.com/office/drawing/2014/main" id="{9C6E90CC-77DC-00B7-4927-1A53552A833D}"/>
              </a:ext>
            </a:extLst>
          </p:cNvPr>
          <p:cNvSpPr>
            <a:spLocks noGrp="1"/>
          </p:cNvSpPr>
          <p:nvPr>
            <p:ph type="body" idx="1"/>
          </p:nvPr>
        </p:nvSpPr>
        <p:spPr>
          <a:xfrm>
            <a:off x="838200" y="1458930"/>
            <a:ext cx="10766898" cy="5262545"/>
          </a:xfrm>
        </p:spPr>
        <p:txBody>
          <a:bodyPr>
            <a:normAutofit/>
          </a:bodyPr>
          <a:lstStyle/>
          <a:p>
            <a:pPr marL="114300" indent="0">
              <a:lnSpc>
                <a:spcPct val="100000"/>
              </a:lnSpc>
              <a:spcBef>
                <a:spcPts val="600"/>
              </a:spcBef>
              <a:buNone/>
            </a:pPr>
            <a:r>
              <a:rPr lang="en-US" sz="2200" b="1"/>
              <a:t>Additional key highlights from Section 4 include:</a:t>
            </a:r>
            <a:r>
              <a:rPr lang="en-US" sz="2200"/>
              <a:t> </a:t>
            </a:r>
          </a:p>
          <a:p>
            <a:pPr>
              <a:lnSpc>
                <a:spcPct val="110000"/>
              </a:lnSpc>
              <a:spcBef>
                <a:spcPts val="600"/>
              </a:spcBef>
            </a:pPr>
            <a:r>
              <a:rPr lang="en-US" sz="2200"/>
              <a:t>VDOE continues to regularly collect and review data to assess family demand for ECCE, shortages in supply, and barriers to provider participation in the CCSP.</a:t>
            </a:r>
          </a:p>
          <a:p>
            <a:pPr lvl="1">
              <a:lnSpc>
                <a:spcPct val="110000"/>
              </a:lnSpc>
              <a:spcBef>
                <a:spcPts val="600"/>
              </a:spcBef>
            </a:pPr>
            <a:r>
              <a:rPr lang="en-US" sz="1800"/>
              <a:t>Key data sources include administrative data through LinkB5, the Child Care Subsidy Program, and the licensing database and surveys of child care program administrators, the workforce, and families.</a:t>
            </a:r>
            <a:endParaRPr lang="en-US" sz="1800" i="1"/>
          </a:p>
          <a:p>
            <a:pPr>
              <a:lnSpc>
                <a:spcPct val="110000"/>
              </a:lnSpc>
              <a:spcBef>
                <a:spcPts val="600"/>
              </a:spcBef>
            </a:pPr>
            <a:endParaRPr lang="en-US" sz="1800"/>
          </a:p>
          <a:p>
            <a:pPr>
              <a:lnSpc>
                <a:spcPct val="110000"/>
              </a:lnSpc>
              <a:spcBef>
                <a:spcPts val="600"/>
              </a:spcBef>
            </a:pPr>
            <a:endParaRPr lang="en-US" sz="2000"/>
          </a:p>
          <a:p>
            <a:pPr>
              <a:lnSpc>
                <a:spcPct val="110000"/>
              </a:lnSpc>
              <a:spcBef>
                <a:spcPts val="600"/>
              </a:spcBef>
            </a:pPr>
            <a:endParaRPr lang="en-US" sz="2000"/>
          </a:p>
        </p:txBody>
      </p:sp>
      <p:graphicFrame>
        <p:nvGraphicFramePr>
          <p:cNvPr id="5" name="Table 4">
            <a:extLst>
              <a:ext uri="{FF2B5EF4-FFF2-40B4-BE49-F238E27FC236}">
                <a16:creationId xmlns:a16="http://schemas.microsoft.com/office/drawing/2014/main" id="{EA39D148-AE9C-5C32-CD8B-5484910E94AF}"/>
              </a:ext>
            </a:extLst>
          </p:cNvPr>
          <p:cNvGraphicFramePr>
            <a:graphicFrameLocks noGrp="1"/>
          </p:cNvGraphicFramePr>
          <p:nvPr>
            <p:extLst>
              <p:ext uri="{D42A27DB-BD31-4B8C-83A1-F6EECF244321}">
                <p14:modId xmlns:p14="http://schemas.microsoft.com/office/powerpoint/2010/main" val="2620376846"/>
              </p:ext>
            </p:extLst>
          </p:nvPr>
        </p:nvGraphicFramePr>
        <p:xfrm>
          <a:off x="579120" y="3788617"/>
          <a:ext cx="11025978" cy="2656840"/>
        </p:xfrm>
        <a:graphic>
          <a:graphicData uri="http://schemas.openxmlformats.org/drawingml/2006/table">
            <a:tbl>
              <a:tblPr firstRow="1" bandRow="1">
                <a:tableStyleId>{5C22544A-7EE6-4342-B048-85BDC9FD1C3A}</a:tableStyleId>
              </a:tblPr>
              <a:tblGrid>
                <a:gridCol w="3825681">
                  <a:extLst>
                    <a:ext uri="{9D8B030D-6E8A-4147-A177-3AD203B41FA5}">
                      <a16:colId xmlns:a16="http://schemas.microsoft.com/office/drawing/2014/main" val="1458549509"/>
                    </a:ext>
                  </a:extLst>
                </a:gridCol>
                <a:gridCol w="3524971">
                  <a:extLst>
                    <a:ext uri="{9D8B030D-6E8A-4147-A177-3AD203B41FA5}">
                      <a16:colId xmlns:a16="http://schemas.microsoft.com/office/drawing/2014/main" val="3673655300"/>
                    </a:ext>
                  </a:extLst>
                </a:gridCol>
                <a:gridCol w="3675326">
                  <a:extLst>
                    <a:ext uri="{9D8B030D-6E8A-4147-A177-3AD203B41FA5}">
                      <a16:colId xmlns:a16="http://schemas.microsoft.com/office/drawing/2014/main" val="3845109905"/>
                    </a:ext>
                  </a:extLst>
                </a:gridCol>
              </a:tblGrid>
              <a:tr h="370840">
                <a:tc>
                  <a:txBody>
                    <a:bodyPr/>
                    <a:lstStyle/>
                    <a:p>
                      <a:pPr algn="ctr"/>
                      <a:r>
                        <a:rPr lang="en-US" sz="1600">
                          <a:latin typeface="Georgia" panose="02040502050405020303" pitchFamily="18" charset="0"/>
                        </a:rPr>
                        <a:t>Barriers to CCSP Participation</a:t>
                      </a:r>
                    </a:p>
                  </a:txBody>
                  <a:tcPr/>
                </a:tc>
                <a:tc>
                  <a:txBody>
                    <a:bodyPr/>
                    <a:lstStyle/>
                    <a:p>
                      <a:pPr algn="ctr"/>
                      <a:r>
                        <a:rPr lang="en-US" sz="1600">
                          <a:latin typeface="Georgia" panose="02040502050405020303" pitchFamily="18" charset="0"/>
                        </a:rPr>
                        <a:t>ECCE Supply Shortages</a:t>
                      </a:r>
                    </a:p>
                  </a:txBody>
                  <a:tcPr/>
                </a:tc>
                <a:tc>
                  <a:txBody>
                    <a:bodyPr/>
                    <a:lstStyle/>
                    <a:p>
                      <a:pPr algn="ctr"/>
                      <a:r>
                        <a:rPr lang="en-US" sz="1600">
                          <a:latin typeface="Georgia" panose="02040502050405020303" pitchFamily="18" charset="0"/>
                        </a:rPr>
                        <a:t>Key Strategies</a:t>
                      </a:r>
                    </a:p>
                  </a:txBody>
                  <a:tcPr/>
                </a:tc>
                <a:extLst>
                  <a:ext uri="{0D108BD9-81ED-4DB2-BD59-A6C34878D82A}">
                    <a16:rowId xmlns:a16="http://schemas.microsoft.com/office/drawing/2014/main" val="3889144447"/>
                  </a:ext>
                </a:extLst>
              </a:tr>
              <a:tr h="370840">
                <a:tc>
                  <a:txBody>
                    <a:bodyPr/>
                    <a:lstStyle/>
                    <a:p>
                      <a:pPr marL="285750" indent="-285750" algn="l">
                        <a:buFont typeface="Arial" panose="020B0604020202020204" pitchFamily="34" charset="0"/>
                        <a:buChar char="•"/>
                      </a:pPr>
                      <a:r>
                        <a:rPr lang="en-US" sz="1600">
                          <a:latin typeface="Georgia" panose="02040502050405020303" pitchFamily="18" charset="0"/>
                        </a:rPr>
                        <a:t>Administrative burdens (i.e., attendance tracking)</a:t>
                      </a:r>
                    </a:p>
                    <a:p>
                      <a:pPr marL="285750" indent="-285750" algn="l">
                        <a:buFont typeface="Arial" panose="020B0604020202020204" pitchFamily="34" charset="0"/>
                        <a:buChar char="•"/>
                      </a:pPr>
                      <a:r>
                        <a:rPr lang="en-US" sz="1600">
                          <a:latin typeface="Georgia" panose="02040502050405020303" pitchFamily="18" charset="0"/>
                        </a:rPr>
                        <a:t>Concerns that rates/copays are insufficient to cover costs</a:t>
                      </a:r>
                    </a:p>
                    <a:p>
                      <a:pPr marL="285750" indent="-285750" algn="l">
                        <a:buFont typeface="Arial" panose="020B0604020202020204" pitchFamily="34" charset="0"/>
                        <a:buChar char="•"/>
                      </a:pPr>
                      <a:r>
                        <a:rPr lang="en-US" sz="1600">
                          <a:latin typeface="Georgia" panose="02040502050405020303" pitchFamily="18" charset="0"/>
                        </a:rPr>
                        <a:t>Concerns that payments are too unpredictable in timing/amount</a:t>
                      </a:r>
                    </a:p>
                    <a:p>
                      <a:pPr marL="285750" indent="-285750" algn="l">
                        <a:buFont typeface="Arial" panose="020B0604020202020204" pitchFamily="34" charset="0"/>
                        <a:buChar char="•"/>
                      </a:pPr>
                      <a:r>
                        <a:rPr lang="en-US" sz="1600">
                          <a:latin typeface="Georgia" panose="02040502050405020303" pitchFamily="18" charset="0"/>
                        </a:rPr>
                        <a:t>Challenges with application processing</a:t>
                      </a:r>
                    </a:p>
                    <a:p>
                      <a:pPr marL="285750" indent="-285750" algn="l">
                        <a:buFont typeface="Arial" panose="020B0604020202020204" pitchFamily="34" charset="0"/>
                        <a:buChar char="•"/>
                      </a:pPr>
                      <a:endParaRPr lang="en-US" sz="1600">
                        <a:latin typeface="Georgia" panose="02040502050405020303" pitchFamily="18" charset="0"/>
                      </a:endParaRPr>
                    </a:p>
                  </a:txBody>
                  <a:tcPr/>
                </a:tc>
                <a:tc>
                  <a:txBody>
                    <a:bodyPr/>
                    <a:lstStyle/>
                    <a:p>
                      <a:pPr marL="285750" indent="-285750" algn="l">
                        <a:buFont typeface="Arial" panose="020B0604020202020204" pitchFamily="34" charset="0"/>
                        <a:buChar char="•"/>
                      </a:pPr>
                      <a:r>
                        <a:rPr lang="en-US" sz="1600">
                          <a:latin typeface="Georgia" panose="02040502050405020303" pitchFamily="18" charset="0"/>
                        </a:rPr>
                        <a:t>Infant and toddler care</a:t>
                      </a:r>
                    </a:p>
                    <a:p>
                      <a:pPr marL="285750" indent="-285750" algn="l">
                        <a:buFont typeface="Arial" panose="020B0604020202020204" pitchFamily="34" charset="0"/>
                        <a:buChar char="•"/>
                      </a:pPr>
                      <a:r>
                        <a:rPr lang="en-US" sz="1600">
                          <a:latin typeface="Georgia" panose="02040502050405020303" pitchFamily="18" charset="0"/>
                        </a:rPr>
                        <a:t>Care for children with disabilities</a:t>
                      </a:r>
                    </a:p>
                    <a:p>
                      <a:pPr marL="285750" indent="-285750" algn="l">
                        <a:buFont typeface="Arial" panose="020B0604020202020204" pitchFamily="34" charset="0"/>
                        <a:buChar char="•"/>
                      </a:pPr>
                      <a:r>
                        <a:rPr lang="en-US" sz="1600">
                          <a:latin typeface="Georgia" panose="02040502050405020303" pitchFamily="18" charset="0"/>
                        </a:rPr>
                        <a:t>“Extended hour” care</a:t>
                      </a:r>
                    </a:p>
                    <a:p>
                      <a:pPr marL="285750" indent="-285750" algn="l">
                        <a:buFont typeface="Arial" panose="020B0604020202020204" pitchFamily="34" charset="0"/>
                        <a:buChar char="•"/>
                      </a:pPr>
                      <a:r>
                        <a:rPr lang="en-US" sz="1600">
                          <a:latin typeface="Georgia" panose="02040502050405020303" pitchFamily="18" charset="0"/>
                        </a:rPr>
                        <a:t>Rural communities</a:t>
                      </a:r>
                    </a:p>
                    <a:p>
                      <a:pPr marL="285750" indent="-285750" algn="l">
                        <a:buFont typeface="Arial" panose="020B0604020202020204" pitchFamily="34" charset="0"/>
                        <a:buChar char="•"/>
                      </a:pPr>
                      <a:endParaRPr lang="en-US" sz="1600">
                        <a:latin typeface="Georgia" panose="02040502050405020303" pitchFamily="18" charset="0"/>
                      </a:endParaRPr>
                    </a:p>
                  </a:txBody>
                  <a:tcPr/>
                </a:tc>
                <a:tc>
                  <a:txBody>
                    <a:bodyPr/>
                    <a:lstStyle/>
                    <a:p>
                      <a:pPr marL="285750" indent="-285750" algn="l">
                        <a:buFont typeface="Arial" panose="020B0604020202020204" pitchFamily="34" charset="0"/>
                        <a:buChar char="•"/>
                      </a:pPr>
                      <a:r>
                        <a:rPr lang="en-US" sz="1600">
                          <a:latin typeface="Georgia" panose="02040502050405020303" pitchFamily="18" charset="0"/>
                        </a:rPr>
                        <a:t>Reimbursement rates based on cost of quality</a:t>
                      </a:r>
                    </a:p>
                    <a:p>
                      <a:pPr marL="285750" indent="-285750" algn="l">
                        <a:buFont typeface="Arial" panose="020B0604020202020204" pitchFamily="34" charset="0"/>
                        <a:buChar char="•"/>
                      </a:pPr>
                      <a:r>
                        <a:rPr lang="en-US" sz="1600">
                          <a:latin typeface="Georgia" panose="02040502050405020303" pitchFamily="18" charset="0"/>
                        </a:rPr>
                        <a:t>ECCE Navigator pilot</a:t>
                      </a:r>
                    </a:p>
                    <a:p>
                      <a:pPr marL="285750" indent="-285750" algn="l">
                        <a:buFont typeface="Arial" panose="020B0604020202020204" pitchFamily="34" charset="0"/>
                        <a:buChar char="•"/>
                      </a:pPr>
                      <a:r>
                        <a:rPr lang="en-US" sz="1600">
                          <a:latin typeface="Georgia" panose="02040502050405020303" pitchFamily="18" charset="0"/>
                        </a:rPr>
                        <a:t>Revised CCSP application process</a:t>
                      </a:r>
                    </a:p>
                    <a:p>
                      <a:pPr marL="285750" indent="-285750" algn="l">
                        <a:buFont typeface="Arial" panose="020B0604020202020204" pitchFamily="34" charset="0"/>
                        <a:buChar char="•"/>
                      </a:pPr>
                      <a:r>
                        <a:rPr lang="en-US" sz="1600">
                          <a:latin typeface="Georgia" panose="02040502050405020303" pitchFamily="18" charset="0"/>
                        </a:rPr>
                        <a:t>Procuring new, modernized attendance tracking system</a:t>
                      </a:r>
                    </a:p>
                  </a:txBody>
                  <a:tcPr/>
                </a:tc>
                <a:extLst>
                  <a:ext uri="{0D108BD9-81ED-4DB2-BD59-A6C34878D82A}">
                    <a16:rowId xmlns:a16="http://schemas.microsoft.com/office/drawing/2014/main" val="1274431616"/>
                  </a:ext>
                </a:extLst>
              </a:tr>
            </a:tbl>
          </a:graphicData>
        </a:graphic>
      </p:graphicFrame>
    </p:spTree>
    <p:extLst>
      <p:ext uri="{BB962C8B-B14F-4D97-AF65-F5344CB8AC3E}">
        <p14:creationId xmlns:p14="http://schemas.microsoft.com/office/powerpoint/2010/main" val="17255664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4FAF814-E116-932E-AE8D-E69205AD14F4}"/>
              </a:ext>
            </a:extLst>
          </p:cNvPr>
          <p:cNvSpPr>
            <a:spLocks noGrp="1"/>
          </p:cNvSpPr>
          <p:nvPr>
            <p:ph type="title"/>
          </p:nvPr>
        </p:nvSpPr>
        <p:spPr/>
        <p:txBody>
          <a:bodyPr>
            <a:normAutofit/>
          </a:bodyPr>
          <a:lstStyle/>
          <a:p>
            <a:r>
              <a:rPr lang="en-US" sz="3600" i="1">
                <a:solidFill>
                  <a:schemeClr val="tx1"/>
                </a:solidFill>
              </a:rPr>
              <a:t>Section 5: Health and Safety of Child Care Settings</a:t>
            </a:r>
          </a:p>
        </p:txBody>
      </p:sp>
      <p:sp>
        <p:nvSpPr>
          <p:cNvPr id="3" name="Slide Number Placeholder 2">
            <a:extLst>
              <a:ext uri="{FF2B5EF4-FFF2-40B4-BE49-F238E27FC236}">
                <a16:creationId xmlns:a16="http://schemas.microsoft.com/office/drawing/2014/main" id="{A09A53DE-CE7D-69F4-3F46-FB95F4C7633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21</a:t>
            </a:fld>
            <a:endParaRPr lang="en-US"/>
          </a:p>
        </p:txBody>
      </p:sp>
    </p:spTree>
    <p:extLst>
      <p:ext uri="{BB962C8B-B14F-4D97-AF65-F5344CB8AC3E}">
        <p14:creationId xmlns:p14="http://schemas.microsoft.com/office/powerpoint/2010/main" val="306140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09CFF-6FF1-728F-8F07-5256DADE29C6}"/>
              </a:ext>
            </a:extLst>
          </p:cNvPr>
          <p:cNvSpPr>
            <a:spLocks noGrp="1"/>
          </p:cNvSpPr>
          <p:nvPr>
            <p:ph type="title"/>
          </p:nvPr>
        </p:nvSpPr>
        <p:spPr/>
        <p:txBody>
          <a:bodyPr>
            <a:normAutofit/>
          </a:bodyPr>
          <a:lstStyle/>
          <a:p>
            <a:r>
              <a:rPr lang="en-US" sz="4000"/>
              <a:t>Section 5: Health and Safety of Child Care Settings</a:t>
            </a:r>
          </a:p>
        </p:txBody>
      </p:sp>
      <p:sp>
        <p:nvSpPr>
          <p:cNvPr id="3" name="Slide Number Placeholder 2">
            <a:extLst>
              <a:ext uri="{FF2B5EF4-FFF2-40B4-BE49-F238E27FC236}">
                <a16:creationId xmlns:a16="http://schemas.microsoft.com/office/drawing/2014/main" id="{87D1E72E-259E-4CCC-05C0-BD0E5D1284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22</a:t>
            </a:fld>
            <a:endParaRPr lang="en-US"/>
          </a:p>
        </p:txBody>
      </p:sp>
      <p:sp>
        <p:nvSpPr>
          <p:cNvPr id="4" name="Text Placeholder 3">
            <a:extLst>
              <a:ext uri="{FF2B5EF4-FFF2-40B4-BE49-F238E27FC236}">
                <a16:creationId xmlns:a16="http://schemas.microsoft.com/office/drawing/2014/main" id="{9C6E90CC-77DC-00B7-4927-1A53552A833D}"/>
              </a:ext>
            </a:extLst>
          </p:cNvPr>
          <p:cNvSpPr>
            <a:spLocks noGrp="1"/>
          </p:cNvSpPr>
          <p:nvPr>
            <p:ph type="body" idx="1"/>
          </p:nvPr>
        </p:nvSpPr>
        <p:spPr>
          <a:xfrm>
            <a:off x="838200" y="1458930"/>
            <a:ext cx="10515600" cy="5262545"/>
          </a:xfrm>
        </p:spPr>
        <p:txBody>
          <a:bodyPr>
            <a:normAutofit/>
          </a:bodyPr>
          <a:lstStyle/>
          <a:p>
            <a:pPr marL="114300" indent="0">
              <a:lnSpc>
                <a:spcPct val="100000"/>
              </a:lnSpc>
              <a:buNone/>
            </a:pPr>
            <a:r>
              <a:rPr lang="en-US" sz="2200" b="1"/>
              <a:t>Section 5 includes a description of Virginia’s health and safety regulations for licensed and CCDF-funded child care providers and background checks. Key highlights include:</a:t>
            </a:r>
            <a:r>
              <a:rPr lang="en-US" sz="2200"/>
              <a:t> </a:t>
            </a:r>
          </a:p>
          <a:p>
            <a:pPr>
              <a:lnSpc>
                <a:spcPct val="110000"/>
              </a:lnSpc>
            </a:pPr>
            <a:r>
              <a:rPr lang="en-US" sz="2200"/>
              <a:t>Virginia’s health and safety regulations generally meet federally-established requirements.</a:t>
            </a:r>
          </a:p>
          <a:p>
            <a:pPr lvl="1">
              <a:lnSpc>
                <a:spcPct val="110000"/>
              </a:lnSpc>
            </a:pPr>
            <a:r>
              <a:rPr lang="en-US" sz="1800" i="1"/>
              <a:t>One outstanding area of noncompliance related to group sizes for school-age children will be addressed in the revised standards for licensed child day centers currently under review.</a:t>
            </a:r>
          </a:p>
          <a:p>
            <a:pPr>
              <a:lnSpc>
                <a:spcPct val="110000"/>
              </a:lnSpc>
            </a:pPr>
            <a:r>
              <a:rPr lang="en-US" sz="2200"/>
              <a:t>As of July 1, 2024, Virginia will allow provisional hire for child care educators who have a completed state or FBI background check provided they are always supervised by someone else with a full background check</a:t>
            </a:r>
            <a:r>
              <a:rPr lang="en-US" sz="2400"/>
              <a:t>.</a:t>
            </a:r>
          </a:p>
          <a:p>
            <a:pPr>
              <a:lnSpc>
                <a:spcPct val="110000"/>
              </a:lnSpc>
            </a:pPr>
            <a:endParaRPr lang="en-US" sz="2000"/>
          </a:p>
        </p:txBody>
      </p:sp>
    </p:spTree>
    <p:extLst>
      <p:ext uri="{BB962C8B-B14F-4D97-AF65-F5344CB8AC3E}">
        <p14:creationId xmlns:p14="http://schemas.microsoft.com/office/powerpoint/2010/main" val="27896309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4FAF814-E116-932E-AE8D-E69205AD14F4}"/>
              </a:ext>
            </a:extLst>
          </p:cNvPr>
          <p:cNvSpPr>
            <a:spLocks noGrp="1"/>
          </p:cNvSpPr>
          <p:nvPr>
            <p:ph type="title"/>
          </p:nvPr>
        </p:nvSpPr>
        <p:spPr/>
        <p:txBody>
          <a:bodyPr>
            <a:normAutofit/>
          </a:bodyPr>
          <a:lstStyle/>
          <a:p>
            <a:r>
              <a:rPr lang="en-US" sz="3600" i="1">
                <a:solidFill>
                  <a:schemeClr val="tx1"/>
                </a:solidFill>
              </a:rPr>
              <a:t>Section 6: Support for a Skilled, Qualified, and Compensated Workforce</a:t>
            </a:r>
          </a:p>
        </p:txBody>
      </p:sp>
      <p:sp>
        <p:nvSpPr>
          <p:cNvPr id="3" name="Slide Number Placeholder 2">
            <a:extLst>
              <a:ext uri="{FF2B5EF4-FFF2-40B4-BE49-F238E27FC236}">
                <a16:creationId xmlns:a16="http://schemas.microsoft.com/office/drawing/2014/main" id="{A09A53DE-CE7D-69F4-3F46-FB95F4C7633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23</a:t>
            </a:fld>
            <a:endParaRPr lang="en-US"/>
          </a:p>
        </p:txBody>
      </p:sp>
    </p:spTree>
    <p:extLst>
      <p:ext uri="{BB962C8B-B14F-4D97-AF65-F5344CB8AC3E}">
        <p14:creationId xmlns:p14="http://schemas.microsoft.com/office/powerpoint/2010/main" val="11965426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09CFF-6FF1-728F-8F07-5256DADE29C6}"/>
              </a:ext>
            </a:extLst>
          </p:cNvPr>
          <p:cNvSpPr>
            <a:spLocks noGrp="1"/>
          </p:cNvSpPr>
          <p:nvPr>
            <p:ph type="title"/>
          </p:nvPr>
        </p:nvSpPr>
        <p:spPr/>
        <p:txBody>
          <a:bodyPr>
            <a:normAutofit/>
          </a:bodyPr>
          <a:lstStyle/>
          <a:p>
            <a:r>
              <a:rPr lang="en-US" sz="4000"/>
              <a:t>Section 6: Support for a Skilled, Qualified, and Compensated Workforce (1 of 2)</a:t>
            </a:r>
          </a:p>
        </p:txBody>
      </p:sp>
      <p:sp>
        <p:nvSpPr>
          <p:cNvPr id="3" name="Slide Number Placeholder 2">
            <a:extLst>
              <a:ext uri="{FF2B5EF4-FFF2-40B4-BE49-F238E27FC236}">
                <a16:creationId xmlns:a16="http://schemas.microsoft.com/office/drawing/2014/main" id="{87D1E72E-259E-4CCC-05C0-BD0E5D1284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24</a:t>
            </a:fld>
            <a:endParaRPr lang="en-US"/>
          </a:p>
        </p:txBody>
      </p:sp>
      <p:sp>
        <p:nvSpPr>
          <p:cNvPr id="4" name="Text Placeholder 3">
            <a:extLst>
              <a:ext uri="{FF2B5EF4-FFF2-40B4-BE49-F238E27FC236}">
                <a16:creationId xmlns:a16="http://schemas.microsoft.com/office/drawing/2014/main" id="{9C6E90CC-77DC-00B7-4927-1A53552A833D}"/>
              </a:ext>
            </a:extLst>
          </p:cNvPr>
          <p:cNvSpPr>
            <a:spLocks noGrp="1"/>
          </p:cNvSpPr>
          <p:nvPr>
            <p:ph type="body" idx="1"/>
          </p:nvPr>
        </p:nvSpPr>
        <p:spPr>
          <a:xfrm>
            <a:off x="838200" y="1458930"/>
            <a:ext cx="10515600" cy="5262545"/>
          </a:xfrm>
        </p:spPr>
        <p:txBody>
          <a:bodyPr>
            <a:normAutofit/>
          </a:bodyPr>
          <a:lstStyle/>
          <a:p>
            <a:pPr marL="114300" indent="0">
              <a:lnSpc>
                <a:spcPct val="100000"/>
              </a:lnSpc>
              <a:buNone/>
            </a:pPr>
            <a:r>
              <a:rPr lang="en-US" sz="2000" b="1"/>
              <a:t>Section 6 describes Virginia’s activities to support the child care workforce, including through professional development and the implementation of early learning and developmental guidelines. Key highlights include:</a:t>
            </a:r>
            <a:r>
              <a:rPr lang="en-US" sz="2000"/>
              <a:t> </a:t>
            </a:r>
          </a:p>
          <a:p>
            <a:pPr>
              <a:lnSpc>
                <a:spcPct val="110000"/>
              </a:lnSpc>
            </a:pPr>
            <a:r>
              <a:rPr lang="en-US" sz="2000"/>
              <a:t>Virginia uses CCDF and other federal funding sources to implement key educator supports, including Recognize B5, the Virginia Child Care Scholarship Program, the Early Educator Fast Track Initiative, and Strengthening Business Practices. </a:t>
            </a:r>
          </a:p>
          <a:p>
            <a:pPr>
              <a:lnSpc>
                <a:spcPct val="110000"/>
              </a:lnSpc>
            </a:pPr>
            <a:r>
              <a:rPr lang="en-US" sz="2000"/>
              <a:t>Professional development supports are aligned with expectations for responsive teacher-child interactions and use of approved curriculum in VQB5. </a:t>
            </a:r>
          </a:p>
          <a:p>
            <a:pPr>
              <a:lnSpc>
                <a:spcPct val="110000"/>
              </a:lnSpc>
            </a:pPr>
            <a:r>
              <a:rPr lang="en-US" sz="2000"/>
              <a:t>Virginia’s Early Learning and Development Standards (ELDS) are a foundational tool to support school readiness by promoting a shared understanding of young children’s growth and development and identifying topics for professional development.</a:t>
            </a:r>
          </a:p>
          <a:p>
            <a:pPr lvl="1">
              <a:lnSpc>
                <a:spcPct val="110000"/>
              </a:lnSpc>
            </a:pPr>
            <a:r>
              <a:rPr lang="en-US" sz="1800" i="1"/>
              <a:t>The ELDS serve as the foundation for the state’s approved curriculum list. </a:t>
            </a:r>
          </a:p>
          <a:p>
            <a:pPr marL="114300" indent="0">
              <a:lnSpc>
                <a:spcPct val="110000"/>
              </a:lnSpc>
              <a:buNone/>
            </a:pPr>
            <a:endParaRPr lang="en-US" sz="2000"/>
          </a:p>
          <a:p>
            <a:pPr lvl="1">
              <a:lnSpc>
                <a:spcPct val="110000"/>
              </a:lnSpc>
            </a:pPr>
            <a:endParaRPr lang="en-US" sz="1200"/>
          </a:p>
          <a:p>
            <a:pPr>
              <a:lnSpc>
                <a:spcPct val="110000"/>
              </a:lnSpc>
            </a:pPr>
            <a:endParaRPr lang="en-US" sz="2000"/>
          </a:p>
        </p:txBody>
      </p:sp>
    </p:spTree>
    <p:extLst>
      <p:ext uri="{BB962C8B-B14F-4D97-AF65-F5344CB8AC3E}">
        <p14:creationId xmlns:p14="http://schemas.microsoft.com/office/powerpoint/2010/main" val="19743723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09CFF-6FF1-728F-8F07-5256DADE29C6}"/>
              </a:ext>
            </a:extLst>
          </p:cNvPr>
          <p:cNvSpPr>
            <a:spLocks noGrp="1"/>
          </p:cNvSpPr>
          <p:nvPr>
            <p:ph type="title"/>
          </p:nvPr>
        </p:nvSpPr>
        <p:spPr/>
        <p:txBody>
          <a:bodyPr>
            <a:normAutofit/>
          </a:bodyPr>
          <a:lstStyle/>
          <a:p>
            <a:r>
              <a:rPr lang="en-US" sz="4000"/>
              <a:t>Section 6: Support for a Skilled, Qualified, and Compensated Workforce (2 of 2)</a:t>
            </a:r>
          </a:p>
        </p:txBody>
      </p:sp>
      <p:sp>
        <p:nvSpPr>
          <p:cNvPr id="3" name="Slide Number Placeholder 2">
            <a:extLst>
              <a:ext uri="{FF2B5EF4-FFF2-40B4-BE49-F238E27FC236}">
                <a16:creationId xmlns:a16="http://schemas.microsoft.com/office/drawing/2014/main" id="{87D1E72E-259E-4CCC-05C0-BD0E5D1284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25</a:t>
            </a:fld>
            <a:endParaRPr lang="en-US"/>
          </a:p>
        </p:txBody>
      </p:sp>
      <p:sp>
        <p:nvSpPr>
          <p:cNvPr id="4" name="Text Placeholder 3">
            <a:extLst>
              <a:ext uri="{FF2B5EF4-FFF2-40B4-BE49-F238E27FC236}">
                <a16:creationId xmlns:a16="http://schemas.microsoft.com/office/drawing/2014/main" id="{9C6E90CC-77DC-00B7-4927-1A53552A833D}"/>
              </a:ext>
            </a:extLst>
          </p:cNvPr>
          <p:cNvSpPr>
            <a:spLocks noGrp="1"/>
          </p:cNvSpPr>
          <p:nvPr>
            <p:ph type="body" idx="1"/>
          </p:nvPr>
        </p:nvSpPr>
        <p:spPr>
          <a:xfrm>
            <a:off x="838200" y="1458930"/>
            <a:ext cx="10515600" cy="5262545"/>
          </a:xfrm>
        </p:spPr>
        <p:txBody>
          <a:bodyPr>
            <a:normAutofit/>
          </a:bodyPr>
          <a:lstStyle/>
          <a:p>
            <a:pPr marL="114300" indent="0">
              <a:lnSpc>
                <a:spcPct val="100000"/>
              </a:lnSpc>
              <a:buNone/>
            </a:pPr>
            <a:r>
              <a:rPr lang="en-US" sz="2200" b="1"/>
              <a:t>Additional key highlights from Section 6 include:</a:t>
            </a:r>
            <a:r>
              <a:rPr lang="en-US" sz="2200"/>
              <a:t> </a:t>
            </a:r>
          </a:p>
          <a:p>
            <a:pPr>
              <a:lnSpc>
                <a:spcPct val="110000"/>
              </a:lnSpc>
            </a:pPr>
            <a:r>
              <a:rPr lang="en-US" sz="2200"/>
              <a:t>Virginia collects comprehensive data on publicly-funded sites through its unified early childhood data system, LinkB5, which provides unique insights into every community, site, and classroom across the Commonwealth:</a:t>
            </a:r>
          </a:p>
          <a:p>
            <a:pPr lvl="1">
              <a:lnSpc>
                <a:spcPct val="110000"/>
              </a:lnSpc>
            </a:pPr>
            <a:r>
              <a:rPr lang="en-US" sz="2000"/>
              <a:t>Characteristics of the ECCE workforce, including credentials and compensation </a:t>
            </a:r>
          </a:p>
          <a:p>
            <a:pPr lvl="1">
              <a:lnSpc>
                <a:spcPct val="110000"/>
              </a:lnSpc>
            </a:pPr>
            <a:r>
              <a:rPr lang="en-US" sz="2000"/>
              <a:t>Measures of quality teacher-child interactions and curriculum use</a:t>
            </a:r>
          </a:p>
          <a:p>
            <a:pPr lvl="1">
              <a:lnSpc>
                <a:spcPct val="110000"/>
              </a:lnSpc>
            </a:pPr>
            <a:r>
              <a:rPr lang="en-US" sz="2000"/>
              <a:t>Other features of educators and sites that are associated with quality measures</a:t>
            </a:r>
          </a:p>
          <a:p>
            <a:pPr lvl="1">
              <a:lnSpc>
                <a:spcPct val="110000"/>
              </a:lnSpc>
            </a:pPr>
            <a:endParaRPr lang="en-US" sz="1600"/>
          </a:p>
          <a:p>
            <a:pPr lvl="1">
              <a:lnSpc>
                <a:spcPct val="110000"/>
              </a:lnSpc>
            </a:pPr>
            <a:endParaRPr lang="en-US" sz="1600"/>
          </a:p>
          <a:p>
            <a:pPr marL="114300" indent="0">
              <a:lnSpc>
                <a:spcPct val="110000"/>
              </a:lnSpc>
              <a:buNone/>
            </a:pPr>
            <a:endParaRPr lang="en-US" sz="2000"/>
          </a:p>
          <a:p>
            <a:pPr lvl="1">
              <a:lnSpc>
                <a:spcPct val="110000"/>
              </a:lnSpc>
            </a:pPr>
            <a:endParaRPr lang="en-US" sz="1200"/>
          </a:p>
          <a:p>
            <a:pPr>
              <a:lnSpc>
                <a:spcPct val="110000"/>
              </a:lnSpc>
            </a:pPr>
            <a:endParaRPr lang="en-US" sz="2000"/>
          </a:p>
        </p:txBody>
      </p:sp>
    </p:spTree>
    <p:extLst>
      <p:ext uri="{BB962C8B-B14F-4D97-AF65-F5344CB8AC3E}">
        <p14:creationId xmlns:p14="http://schemas.microsoft.com/office/powerpoint/2010/main" val="13542659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4FAF814-E116-932E-AE8D-E69205AD14F4}"/>
              </a:ext>
            </a:extLst>
          </p:cNvPr>
          <p:cNvSpPr>
            <a:spLocks noGrp="1"/>
          </p:cNvSpPr>
          <p:nvPr>
            <p:ph type="title"/>
          </p:nvPr>
        </p:nvSpPr>
        <p:spPr/>
        <p:txBody>
          <a:bodyPr>
            <a:normAutofit/>
          </a:bodyPr>
          <a:lstStyle/>
          <a:p>
            <a:r>
              <a:rPr lang="en-US" sz="3600" i="1">
                <a:solidFill>
                  <a:schemeClr val="tx1"/>
                </a:solidFill>
              </a:rPr>
              <a:t>Section 7: Quality Improvement Activities</a:t>
            </a:r>
          </a:p>
        </p:txBody>
      </p:sp>
      <p:sp>
        <p:nvSpPr>
          <p:cNvPr id="3" name="Slide Number Placeholder 2">
            <a:extLst>
              <a:ext uri="{FF2B5EF4-FFF2-40B4-BE49-F238E27FC236}">
                <a16:creationId xmlns:a16="http://schemas.microsoft.com/office/drawing/2014/main" id="{A09A53DE-CE7D-69F4-3F46-FB95F4C7633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26</a:t>
            </a:fld>
            <a:endParaRPr lang="en-US"/>
          </a:p>
        </p:txBody>
      </p:sp>
    </p:spTree>
    <p:extLst>
      <p:ext uri="{BB962C8B-B14F-4D97-AF65-F5344CB8AC3E}">
        <p14:creationId xmlns:p14="http://schemas.microsoft.com/office/powerpoint/2010/main" val="33756725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09CFF-6FF1-728F-8F07-5256DADE29C6}"/>
              </a:ext>
            </a:extLst>
          </p:cNvPr>
          <p:cNvSpPr>
            <a:spLocks noGrp="1"/>
          </p:cNvSpPr>
          <p:nvPr>
            <p:ph type="title"/>
          </p:nvPr>
        </p:nvSpPr>
        <p:spPr/>
        <p:txBody>
          <a:bodyPr>
            <a:normAutofit/>
          </a:bodyPr>
          <a:lstStyle/>
          <a:p>
            <a:r>
              <a:rPr lang="en-US" sz="4000"/>
              <a:t>Section 7: Quality Improvement Activities (1 of 3)</a:t>
            </a:r>
          </a:p>
        </p:txBody>
      </p:sp>
      <p:sp>
        <p:nvSpPr>
          <p:cNvPr id="3" name="Slide Number Placeholder 2">
            <a:extLst>
              <a:ext uri="{FF2B5EF4-FFF2-40B4-BE49-F238E27FC236}">
                <a16:creationId xmlns:a16="http://schemas.microsoft.com/office/drawing/2014/main" id="{87D1E72E-259E-4CCC-05C0-BD0E5D1284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27</a:t>
            </a:fld>
            <a:endParaRPr lang="en-US"/>
          </a:p>
        </p:txBody>
      </p:sp>
      <p:sp>
        <p:nvSpPr>
          <p:cNvPr id="4" name="Text Placeholder 3">
            <a:extLst>
              <a:ext uri="{FF2B5EF4-FFF2-40B4-BE49-F238E27FC236}">
                <a16:creationId xmlns:a16="http://schemas.microsoft.com/office/drawing/2014/main" id="{9C6E90CC-77DC-00B7-4927-1A53552A833D}"/>
              </a:ext>
            </a:extLst>
          </p:cNvPr>
          <p:cNvSpPr>
            <a:spLocks noGrp="1"/>
          </p:cNvSpPr>
          <p:nvPr>
            <p:ph type="body" idx="1"/>
          </p:nvPr>
        </p:nvSpPr>
        <p:spPr>
          <a:xfrm>
            <a:off x="838200" y="1458930"/>
            <a:ext cx="10515600" cy="5262545"/>
          </a:xfrm>
        </p:spPr>
        <p:txBody>
          <a:bodyPr>
            <a:normAutofit/>
          </a:bodyPr>
          <a:lstStyle/>
          <a:p>
            <a:pPr marL="114300" indent="0">
              <a:lnSpc>
                <a:spcPct val="100000"/>
              </a:lnSpc>
              <a:buNone/>
            </a:pPr>
            <a:r>
              <a:rPr lang="en-US" sz="2200" b="1"/>
              <a:t>Section 7 describes the types of activities Virginia supports by quality improvement funds through CCDF. Key highlights include:</a:t>
            </a:r>
            <a:r>
              <a:rPr lang="en-US" sz="2200"/>
              <a:t> </a:t>
            </a:r>
          </a:p>
          <a:p>
            <a:pPr>
              <a:lnSpc>
                <a:spcPct val="110000"/>
              </a:lnSpc>
            </a:pPr>
            <a:r>
              <a:rPr lang="en-US" sz="2200"/>
              <a:t>Virginia’s priorities for quality investments are informed by the needs assessment conducted through the Preschool Development Grant (PDG). </a:t>
            </a:r>
          </a:p>
          <a:p>
            <a:pPr>
              <a:lnSpc>
                <a:spcPct val="110000"/>
              </a:lnSpc>
            </a:pPr>
            <a:r>
              <a:rPr lang="en-US" sz="2200"/>
              <a:t>The most recent needs assessment reflects deep engagement with state and local partners, ECCE providers, and families. </a:t>
            </a:r>
          </a:p>
          <a:p>
            <a:pPr>
              <a:lnSpc>
                <a:spcPct val="110000"/>
              </a:lnSpc>
            </a:pPr>
            <a:r>
              <a:rPr lang="en-US" sz="2200"/>
              <a:t>The needs assessment is used to identify principles and goals for quality investments, centered around promoting school readiness. </a:t>
            </a:r>
          </a:p>
          <a:p>
            <a:pPr marL="114300" indent="0">
              <a:lnSpc>
                <a:spcPct val="110000"/>
              </a:lnSpc>
              <a:buNone/>
            </a:pPr>
            <a:endParaRPr lang="en-US" sz="2000"/>
          </a:p>
          <a:p>
            <a:pPr lvl="1">
              <a:lnSpc>
                <a:spcPct val="110000"/>
              </a:lnSpc>
            </a:pPr>
            <a:endParaRPr lang="en-US" sz="1200"/>
          </a:p>
          <a:p>
            <a:pPr>
              <a:lnSpc>
                <a:spcPct val="110000"/>
              </a:lnSpc>
            </a:pPr>
            <a:endParaRPr lang="en-US" sz="2000"/>
          </a:p>
        </p:txBody>
      </p:sp>
    </p:spTree>
    <p:extLst>
      <p:ext uri="{BB962C8B-B14F-4D97-AF65-F5344CB8AC3E}">
        <p14:creationId xmlns:p14="http://schemas.microsoft.com/office/powerpoint/2010/main" val="14285238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09CFF-6FF1-728F-8F07-5256DADE29C6}"/>
              </a:ext>
            </a:extLst>
          </p:cNvPr>
          <p:cNvSpPr>
            <a:spLocks noGrp="1"/>
          </p:cNvSpPr>
          <p:nvPr>
            <p:ph type="title"/>
          </p:nvPr>
        </p:nvSpPr>
        <p:spPr/>
        <p:txBody>
          <a:bodyPr>
            <a:normAutofit/>
          </a:bodyPr>
          <a:lstStyle/>
          <a:p>
            <a:r>
              <a:rPr lang="en-US" sz="4000"/>
              <a:t>Section 7: Quality Improvement Activities (2 of 3)</a:t>
            </a:r>
          </a:p>
        </p:txBody>
      </p:sp>
      <p:sp>
        <p:nvSpPr>
          <p:cNvPr id="3" name="Slide Number Placeholder 2">
            <a:extLst>
              <a:ext uri="{FF2B5EF4-FFF2-40B4-BE49-F238E27FC236}">
                <a16:creationId xmlns:a16="http://schemas.microsoft.com/office/drawing/2014/main" id="{87D1E72E-259E-4CCC-05C0-BD0E5D1284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28</a:t>
            </a:fld>
            <a:endParaRPr lang="en-US"/>
          </a:p>
        </p:txBody>
      </p:sp>
      <p:sp>
        <p:nvSpPr>
          <p:cNvPr id="4" name="Text Placeholder 3">
            <a:extLst>
              <a:ext uri="{FF2B5EF4-FFF2-40B4-BE49-F238E27FC236}">
                <a16:creationId xmlns:a16="http://schemas.microsoft.com/office/drawing/2014/main" id="{9C6E90CC-77DC-00B7-4927-1A53552A833D}"/>
              </a:ext>
            </a:extLst>
          </p:cNvPr>
          <p:cNvSpPr>
            <a:spLocks noGrp="1"/>
          </p:cNvSpPr>
          <p:nvPr>
            <p:ph type="body" idx="1"/>
          </p:nvPr>
        </p:nvSpPr>
        <p:spPr>
          <a:xfrm>
            <a:off x="838200" y="1458930"/>
            <a:ext cx="10788786" cy="5262545"/>
          </a:xfrm>
        </p:spPr>
        <p:txBody>
          <a:bodyPr>
            <a:normAutofit/>
          </a:bodyPr>
          <a:lstStyle/>
          <a:p>
            <a:pPr marL="114300" indent="0">
              <a:lnSpc>
                <a:spcPct val="100000"/>
              </a:lnSpc>
              <a:buNone/>
            </a:pPr>
            <a:r>
              <a:rPr lang="en-US" sz="2000" b="1"/>
              <a:t>Additional key highlights in Section 7 include:</a:t>
            </a:r>
            <a:r>
              <a:rPr lang="en-US" sz="2000"/>
              <a:t> </a:t>
            </a:r>
          </a:p>
          <a:p>
            <a:pPr marL="114300" indent="0">
              <a:lnSpc>
                <a:spcPct val="110000"/>
              </a:lnSpc>
              <a:buNone/>
            </a:pPr>
            <a:r>
              <a:rPr lang="en-US" sz="1800"/>
              <a:t>CCDF requires states to dedicate 9% of total CCDF funding (including federal funds and state match) on initiatives that improve health, safety, and quality. CCDF set-aside funds will support:</a:t>
            </a:r>
          </a:p>
          <a:p>
            <a:pPr lvl="1">
              <a:lnSpc>
                <a:spcPct val="110000"/>
              </a:lnSpc>
            </a:pPr>
            <a:endParaRPr lang="en-US" sz="1200"/>
          </a:p>
          <a:p>
            <a:pPr>
              <a:lnSpc>
                <a:spcPct val="110000"/>
              </a:lnSpc>
            </a:pPr>
            <a:endParaRPr lang="en-US" sz="2000"/>
          </a:p>
        </p:txBody>
      </p:sp>
      <p:graphicFrame>
        <p:nvGraphicFramePr>
          <p:cNvPr id="5" name="Table 4">
            <a:extLst>
              <a:ext uri="{FF2B5EF4-FFF2-40B4-BE49-F238E27FC236}">
                <a16:creationId xmlns:a16="http://schemas.microsoft.com/office/drawing/2014/main" id="{10F93D22-625D-B5B8-64D1-F13564D5AA72}"/>
              </a:ext>
            </a:extLst>
          </p:cNvPr>
          <p:cNvGraphicFramePr>
            <a:graphicFrameLocks noGrp="1"/>
          </p:cNvGraphicFramePr>
          <p:nvPr>
            <p:extLst>
              <p:ext uri="{D42A27DB-BD31-4B8C-83A1-F6EECF244321}">
                <p14:modId xmlns:p14="http://schemas.microsoft.com/office/powerpoint/2010/main" val="1991868363"/>
              </p:ext>
            </p:extLst>
          </p:nvPr>
        </p:nvGraphicFramePr>
        <p:xfrm>
          <a:off x="560916" y="2614083"/>
          <a:ext cx="11061972" cy="3889598"/>
        </p:xfrm>
        <a:graphic>
          <a:graphicData uri="http://schemas.openxmlformats.org/drawingml/2006/table">
            <a:tbl>
              <a:tblPr firstRow="1" bandRow="1">
                <a:tableStyleId>{5C22544A-7EE6-4342-B048-85BDC9FD1C3A}</a:tableStyleId>
              </a:tblPr>
              <a:tblGrid>
                <a:gridCol w="1937949">
                  <a:extLst>
                    <a:ext uri="{9D8B030D-6E8A-4147-A177-3AD203B41FA5}">
                      <a16:colId xmlns:a16="http://schemas.microsoft.com/office/drawing/2014/main" val="1916112499"/>
                    </a:ext>
                  </a:extLst>
                </a:gridCol>
                <a:gridCol w="9124023">
                  <a:extLst>
                    <a:ext uri="{9D8B030D-6E8A-4147-A177-3AD203B41FA5}">
                      <a16:colId xmlns:a16="http://schemas.microsoft.com/office/drawing/2014/main" val="583679839"/>
                    </a:ext>
                  </a:extLst>
                </a:gridCol>
              </a:tblGrid>
              <a:tr h="842512">
                <a:tc>
                  <a:txBody>
                    <a:bodyPr/>
                    <a:lstStyle/>
                    <a:p>
                      <a:r>
                        <a:rPr lang="en-US" sz="1300" b="1">
                          <a:solidFill>
                            <a:schemeClr val="tx2"/>
                          </a:solidFill>
                          <a:latin typeface="Georgia"/>
                        </a:rPr>
                        <a:t>Professional development and training</a:t>
                      </a:r>
                    </a:p>
                  </a:txBody>
                  <a:tcPr>
                    <a:lnB w="12700" cap="flat" cmpd="sng" algn="ctr">
                      <a:solidFill>
                        <a:schemeClr val="tx2"/>
                      </a:solidFill>
                      <a:prstDash val="solid"/>
                      <a:round/>
                      <a:headEnd type="none" w="med" len="med"/>
                      <a:tailEnd type="none" w="med" len="med"/>
                    </a:lnB>
                    <a:solidFill>
                      <a:schemeClr val="bg2"/>
                    </a:solidFill>
                  </a:tcPr>
                </a:tc>
                <a:tc>
                  <a:txBody>
                    <a:bodyPr/>
                    <a:lstStyle/>
                    <a:p>
                      <a:pPr marL="285750" marR="0" lvl="0" indent="-285750" algn="l" defTabSz="9144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r>
                        <a:rPr lang="en-US" sz="1300" b="0">
                          <a:solidFill>
                            <a:schemeClr val="accent1"/>
                          </a:solidFill>
                          <a:latin typeface="Georgia"/>
                        </a:rPr>
                        <a:t>CLASS trainings for educators and site leaders</a:t>
                      </a:r>
                    </a:p>
                    <a:p>
                      <a:pPr marL="285750" marR="0" lvl="0" indent="-285750" algn="l" rtl="0" eaLnBrk="1" fontAlgn="auto" latinLnBrk="0" hangingPunct="1">
                        <a:lnSpc>
                          <a:spcPct val="100000"/>
                        </a:lnSpc>
                        <a:spcBef>
                          <a:spcPts val="0"/>
                        </a:spcBef>
                        <a:spcAft>
                          <a:spcPts val="600"/>
                        </a:spcAft>
                        <a:buClr>
                          <a:srgbClr val="000000"/>
                        </a:buClr>
                        <a:buSzTx/>
                        <a:buFont typeface="Arial" panose="020B0604020202020204" pitchFamily="34" charset="0"/>
                        <a:buChar char="•"/>
                      </a:pPr>
                      <a:r>
                        <a:rPr lang="en-US" sz="1300" b="0">
                          <a:solidFill>
                            <a:schemeClr val="accent1"/>
                          </a:solidFill>
                          <a:latin typeface="Georgia"/>
                        </a:rPr>
                        <a:t>Providing educators and site leaders with individualized feedback based on CLASS observations </a:t>
                      </a:r>
                    </a:p>
                    <a:p>
                      <a:pPr marL="285750" marR="0" lvl="0" indent="-285750" algn="l" defTabSz="9144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r>
                        <a:rPr lang="en-US" sz="1300" b="0">
                          <a:solidFill>
                            <a:schemeClr val="accent1"/>
                          </a:solidFill>
                          <a:latin typeface="Georgia"/>
                        </a:rPr>
                        <a:t>Maintaining the Introductory Micro-credential for the ELDS</a:t>
                      </a:r>
                    </a:p>
                  </a:txBody>
                  <a:tcPr>
                    <a:lnB w="12700" cap="flat" cmpd="sng" algn="ctr">
                      <a:solidFill>
                        <a:schemeClr val="tx2"/>
                      </a:solidFill>
                      <a:prstDash val="solid"/>
                      <a:round/>
                      <a:headEnd type="none" w="med" len="med"/>
                      <a:tailEnd type="none" w="med" len="med"/>
                    </a:lnB>
                    <a:solidFill>
                      <a:schemeClr val="tx2">
                        <a:lumMod val="85000"/>
                      </a:schemeClr>
                    </a:solidFill>
                  </a:tcPr>
                </a:tc>
                <a:extLst>
                  <a:ext uri="{0D108BD9-81ED-4DB2-BD59-A6C34878D82A}">
                    <a16:rowId xmlns:a16="http://schemas.microsoft.com/office/drawing/2014/main" val="3233871048"/>
                  </a:ext>
                </a:extLst>
              </a:tr>
              <a:tr h="1685025">
                <a:tc>
                  <a:txBody>
                    <a:bodyPr/>
                    <a:lstStyle/>
                    <a:p>
                      <a:r>
                        <a:rPr lang="en-US" sz="1300" b="1">
                          <a:solidFill>
                            <a:schemeClr val="tx2"/>
                          </a:solidFill>
                          <a:latin typeface="Georgia"/>
                        </a:rPr>
                        <a:t>Quality measurement and improvement </a:t>
                      </a:r>
                    </a:p>
                  </a:txBody>
                  <a:tcPr>
                    <a:lnT w="12700" cap="flat" cmpd="sng" algn="ctr">
                      <a:solidFill>
                        <a:schemeClr val="tx2"/>
                      </a:solidFill>
                      <a:prstDash val="solid"/>
                      <a:round/>
                      <a:headEnd type="none" w="med" len="med"/>
                      <a:tailEnd type="none" w="med" len="med"/>
                    </a:lnT>
                    <a:solidFill>
                      <a:schemeClr val="bg2"/>
                    </a:solidFill>
                  </a:tcPr>
                </a:tc>
                <a:tc>
                  <a:txBody>
                    <a:bodyPr/>
                    <a:lstStyle/>
                    <a:p>
                      <a:pPr marL="285750" marR="0" lvl="0" indent="-285750" algn="l" defTabSz="9144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r>
                        <a:rPr lang="en-US" sz="1300">
                          <a:solidFill>
                            <a:schemeClr val="accent1"/>
                          </a:solidFill>
                          <a:latin typeface="Georgia"/>
                        </a:rPr>
                        <a:t>Coordination of VQB5 activities through the Ready Region Lead Organizations</a:t>
                      </a:r>
                    </a:p>
                    <a:p>
                      <a:pPr marL="285750" marR="0" lvl="0" indent="-285750" algn="l" rtl="0" eaLnBrk="1" fontAlgn="auto" latinLnBrk="0" hangingPunct="1">
                        <a:lnSpc>
                          <a:spcPct val="100000"/>
                        </a:lnSpc>
                        <a:spcBef>
                          <a:spcPts val="0"/>
                        </a:spcBef>
                        <a:spcAft>
                          <a:spcPts val="600"/>
                        </a:spcAft>
                        <a:buClr>
                          <a:srgbClr val="000000"/>
                        </a:buClr>
                        <a:buSzTx/>
                        <a:buFont typeface="Arial" panose="020B0604020202020204" pitchFamily="34" charset="0"/>
                        <a:buChar char="•"/>
                      </a:pPr>
                      <a:r>
                        <a:rPr lang="en-US" sz="1300">
                          <a:solidFill>
                            <a:schemeClr val="accent1"/>
                          </a:solidFill>
                          <a:latin typeface="Georgia"/>
                        </a:rPr>
                        <a:t>External “Third Party” CLASS observations for VQB5</a:t>
                      </a:r>
                    </a:p>
                    <a:p>
                      <a:pPr marL="285750" marR="0" lvl="0" indent="-285750" algn="l" defTabSz="9144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r>
                        <a:rPr lang="en-US" sz="1300">
                          <a:solidFill>
                            <a:schemeClr val="accent1"/>
                          </a:solidFill>
                          <a:latin typeface="Georgia"/>
                        </a:rPr>
                        <a:t>Building a family-friendly website featuring VQB5 Quality Profiles</a:t>
                      </a:r>
                    </a:p>
                    <a:p>
                      <a:pPr marL="285750" marR="0" lvl="0" indent="-285750" algn="l" defTabSz="9144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r>
                        <a:rPr lang="en-US" sz="1300">
                          <a:solidFill>
                            <a:schemeClr val="accent1"/>
                          </a:solidFill>
                          <a:latin typeface="Georgia"/>
                        </a:rPr>
                        <a:t>Consultants to implement required quality improvement planning for sites that need support based on VQB5 data</a:t>
                      </a:r>
                    </a:p>
                    <a:p>
                      <a:pPr marL="285750" marR="0" lvl="0" indent="-285750" algn="l" rtl="0" eaLnBrk="1" fontAlgn="auto" latinLnBrk="0" hangingPunct="1">
                        <a:lnSpc>
                          <a:spcPct val="100000"/>
                        </a:lnSpc>
                        <a:spcBef>
                          <a:spcPts val="0"/>
                        </a:spcBef>
                        <a:spcAft>
                          <a:spcPts val="600"/>
                        </a:spcAft>
                        <a:buClr>
                          <a:srgbClr val="000000"/>
                        </a:buClr>
                        <a:buSzTx/>
                        <a:buFont typeface="Arial" panose="020B0604020202020204" pitchFamily="34" charset="0"/>
                        <a:buChar char="•"/>
                      </a:pPr>
                      <a:r>
                        <a:rPr lang="en-US" sz="1300">
                          <a:solidFill>
                            <a:schemeClr val="accent1"/>
                          </a:solidFill>
                          <a:latin typeface="Georgia"/>
                        </a:rPr>
                        <a:t>Virginia Early Childhood Consultation (VECC) program for sites that need support based on VQB5 data</a:t>
                      </a:r>
                    </a:p>
                    <a:p>
                      <a:pPr marL="285750" marR="0" lvl="0" indent="-285750" algn="l" rtl="0" eaLnBrk="1" fontAlgn="auto" latinLnBrk="0" hangingPunct="1">
                        <a:lnSpc>
                          <a:spcPct val="100000"/>
                        </a:lnSpc>
                        <a:spcBef>
                          <a:spcPts val="0"/>
                        </a:spcBef>
                        <a:spcAft>
                          <a:spcPts val="600"/>
                        </a:spcAft>
                        <a:buClr>
                          <a:srgbClr val="000000"/>
                        </a:buClr>
                        <a:buSzTx/>
                        <a:buFont typeface="Arial" panose="020B0604020202020204" pitchFamily="34" charset="0"/>
                        <a:buChar char="•"/>
                      </a:pPr>
                      <a:r>
                        <a:rPr lang="en-US" sz="1300">
                          <a:solidFill>
                            <a:schemeClr val="accent1"/>
                          </a:solidFill>
                          <a:latin typeface="Georgia"/>
                        </a:rPr>
                        <a:t>LinkB5 data portal implementation and maintenance </a:t>
                      </a:r>
                    </a:p>
                  </a:txBody>
                  <a:tcPr>
                    <a:lnT w="12700" cap="flat" cmpd="sng" algn="ctr">
                      <a:solidFill>
                        <a:schemeClr val="tx2"/>
                      </a:solidFill>
                      <a:prstDash val="solid"/>
                      <a:round/>
                      <a:headEnd type="none" w="med" len="med"/>
                      <a:tailEnd type="none" w="med" len="med"/>
                    </a:lnT>
                    <a:solidFill>
                      <a:schemeClr val="tx2">
                        <a:lumMod val="85000"/>
                      </a:schemeClr>
                    </a:solidFill>
                  </a:tcPr>
                </a:tc>
                <a:extLst>
                  <a:ext uri="{0D108BD9-81ED-4DB2-BD59-A6C34878D82A}">
                    <a16:rowId xmlns:a16="http://schemas.microsoft.com/office/drawing/2014/main" val="4080877397"/>
                  </a:ext>
                </a:extLst>
              </a:tr>
              <a:tr h="968889">
                <a:tc>
                  <a:txBody>
                    <a:bodyPr/>
                    <a:lstStyle/>
                    <a:p>
                      <a:r>
                        <a:rPr lang="en-US" sz="1300" b="1">
                          <a:solidFill>
                            <a:schemeClr val="tx2"/>
                          </a:solidFill>
                          <a:latin typeface="Georgia"/>
                        </a:rPr>
                        <a:t>Facilitating compliance with health and safety standards</a:t>
                      </a:r>
                    </a:p>
                  </a:txBody>
                  <a:tcPr>
                    <a:solidFill>
                      <a:schemeClr val="bg2"/>
                    </a:solidFill>
                  </a:tcPr>
                </a:tc>
                <a:tc>
                  <a:txBody>
                    <a:bodyPr/>
                    <a:lstStyle/>
                    <a:p>
                      <a:pPr marL="285750" marR="0" lvl="0" indent="-285750" algn="l" defTabSz="9144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r>
                        <a:rPr lang="en-US" sz="1300">
                          <a:solidFill>
                            <a:schemeClr val="accent1"/>
                          </a:solidFill>
                          <a:latin typeface="Georgia"/>
                        </a:rPr>
                        <a:t>Staff in the Office of Child Care Health and Safety charged with providing technical assistance and monitoring functions for licensed and regulator providers</a:t>
                      </a:r>
                    </a:p>
                    <a:p>
                      <a:pPr marL="285750" marR="0" lvl="0" indent="-285750" algn="l" rtl="0" eaLnBrk="1" fontAlgn="auto" latinLnBrk="0" hangingPunct="1">
                        <a:lnSpc>
                          <a:spcPct val="100000"/>
                        </a:lnSpc>
                        <a:spcBef>
                          <a:spcPts val="0"/>
                        </a:spcBef>
                        <a:spcAft>
                          <a:spcPts val="600"/>
                        </a:spcAft>
                        <a:buClr>
                          <a:srgbClr val="000000"/>
                        </a:buClr>
                        <a:buSzTx/>
                        <a:buFont typeface="Arial" panose="020B0604020202020204" pitchFamily="34" charset="0"/>
                        <a:buChar char="•"/>
                      </a:pPr>
                      <a:r>
                        <a:rPr lang="en-US" sz="1300">
                          <a:solidFill>
                            <a:schemeClr val="accent1"/>
                          </a:solidFill>
                          <a:latin typeface="Georgia"/>
                        </a:rPr>
                        <a:t>Contracts with vendors to provide training and technical assistance (e.g., Preservice Training and Medication Administration Training)</a:t>
                      </a:r>
                    </a:p>
                  </a:txBody>
                  <a:tcPr>
                    <a:solidFill>
                      <a:schemeClr val="tx2">
                        <a:lumMod val="85000"/>
                      </a:schemeClr>
                    </a:solidFill>
                  </a:tcPr>
                </a:tc>
                <a:extLst>
                  <a:ext uri="{0D108BD9-81ED-4DB2-BD59-A6C34878D82A}">
                    <a16:rowId xmlns:a16="http://schemas.microsoft.com/office/drawing/2014/main" val="3964872097"/>
                  </a:ext>
                </a:extLst>
              </a:tr>
              <a:tr h="393172">
                <a:tc>
                  <a:txBody>
                    <a:bodyPr/>
                    <a:lstStyle/>
                    <a:p>
                      <a:r>
                        <a:rPr lang="en-US" sz="1300" b="1">
                          <a:solidFill>
                            <a:schemeClr val="tx2"/>
                          </a:solidFill>
                          <a:latin typeface="Georgia"/>
                        </a:rPr>
                        <a:t>Other</a:t>
                      </a:r>
                    </a:p>
                  </a:txBody>
                  <a:tcPr>
                    <a:solidFill>
                      <a:schemeClr val="bg2"/>
                    </a:solidFill>
                  </a:tcPr>
                </a:tc>
                <a:tc>
                  <a:txBody>
                    <a:bodyPr/>
                    <a:lstStyle/>
                    <a:p>
                      <a:pPr marL="285750" marR="0" lvl="0" indent="-285750" algn="l" defTabSz="9144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r>
                        <a:rPr lang="en-US" sz="1300">
                          <a:solidFill>
                            <a:schemeClr val="accent1"/>
                          </a:solidFill>
                          <a:latin typeface="Georgia"/>
                        </a:rPr>
                        <a:t>Providing STREAMin3 curriculum materials to priority providers and informational materials to families</a:t>
                      </a:r>
                    </a:p>
                  </a:txBody>
                  <a:tcPr>
                    <a:solidFill>
                      <a:schemeClr val="tx2">
                        <a:lumMod val="85000"/>
                      </a:schemeClr>
                    </a:solidFill>
                  </a:tcPr>
                </a:tc>
                <a:extLst>
                  <a:ext uri="{0D108BD9-81ED-4DB2-BD59-A6C34878D82A}">
                    <a16:rowId xmlns:a16="http://schemas.microsoft.com/office/drawing/2014/main" val="3596086827"/>
                  </a:ext>
                </a:extLst>
              </a:tr>
            </a:tbl>
          </a:graphicData>
        </a:graphic>
      </p:graphicFrame>
    </p:spTree>
    <p:extLst>
      <p:ext uri="{BB962C8B-B14F-4D97-AF65-F5344CB8AC3E}">
        <p14:creationId xmlns:p14="http://schemas.microsoft.com/office/powerpoint/2010/main" val="12794333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09CFF-6FF1-728F-8F07-5256DADE29C6}"/>
              </a:ext>
            </a:extLst>
          </p:cNvPr>
          <p:cNvSpPr>
            <a:spLocks noGrp="1"/>
          </p:cNvSpPr>
          <p:nvPr>
            <p:ph type="title"/>
          </p:nvPr>
        </p:nvSpPr>
        <p:spPr/>
        <p:txBody>
          <a:bodyPr>
            <a:normAutofit/>
          </a:bodyPr>
          <a:lstStyle/>
          <a:p>
            <a:r>
              <a:rPr lang="en-US" sz="4000"/>
              <a:t>Section 7: Quality Improvement Activities (3 of 3)</a:t>
            </a:r>
          </a:p>
        </p:txBody>
      </p:sp>
      <p:sp>
        <p:nvSpPr>
          <p:cNvPr id="3" name="Slide Number Placeholder 2">
            <a:extLst>
              <a:ext uri="{FF2B5EF4-FFF2-40B4-BE49-F238E27FC236}">
                <a16:creationId xmlns:a16="http://schemas.microsoft.com/office/drawing/2014/main" id="{87D1E72E-259E-4CCC-05C0-BD0E5D1284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29</a:t>
            </a:fld>
            <a:endParaRPr lang="en-US"/>
          </a:p>
        </p:txBody>
      </p:sp>
      <p:sp>
        <p:nvSpPr>
          <p:cNvPr id="4" name="Text Placeholder 3">
            <a:extLst>
              <a:ext uri="{FF2B5EF4-FFF2-40B4-BE49-F238E27FC236}">
                <a16:creationId xmlns:a16="http://schemas.microsoft.com/office/drawing/2014/main" id="{9C6E90CC-77DC-00B7-4927-1A53552A833D}"/>
              </a:ext>
            </a:extLst>
          </p:cNvPr>
          <p:cNvSpPr>
            <a:spLocks noGrp="1"/>
          </p:cNvSpPr>
          <p:nvPr>
            <p:ph type="body" idx="1"/>
          </p:nvPr>
        </p:nvSpPr>
        <p:spPr>
          <a:xfrm>
            <a:off x="838200" y="1702340"/>
            <a:ext cx="10515600" cy="5019135"/>
          </a:xfrm>
        </p:spPr>
        <p:txBody>
          <a:bodyPr>
            <a:normAutofit/>
          </a:bodyPr>
          <a:lstStyle/>
          <a:p>
            <a:pPr marL="114300" indent="0">
              <a:lnSpc>
                <a:spcPct val="100000"/>
              </a:lnSpc>
              <a:buNone/>
            </a:pPr>
            <a:r>
              <a:rPr lang="en-US" sz="2200" b="1"/>
              <a:t>Additional key highlights in Section 7 include:</a:t>
            </a:r>
            <a:r>
              <a:rPr lang="en-US" sz="2200"/>
              <a:t> </a:t>
            </a:r>
          </a:p>
          <a:p>
            <a:pPr>
              <a:lnSpc>
                <a:spcPct val="110000"/>
              </a:lnSpc>
            </a:pPr>
            <a:r>
              <a:rPr lang="en-US" sz="2000"/>
              <a:t>CCDF requires states to dedicate 3% of total funding on initiatives that improve the supply and quality of care for infants and toddlers, specifically. </a:t>
            </a:r>
          </a:p>
          <a:p>
            <a:pPr>
              <a:lnSpc>
                <a:spcPct val="110000"/>
              </a:lnSpc>
            </a:pPr>
            <a:r>
              <a:rPr lang="en-US" sz="2000"/>
              <a:t>While </a:t>
            </a:r>
            <a:r>
              <a:rPr lang="en-US" sz="2000" u="sng"/>
              <a:t>all</a:t>
            </a:r>
            <a:r>
              <a:rPr lang="en-US" sz="2000"/>
              <a:t> quality improvement resources are inclusive of sites that serve infants and toddlers, Virginia will use CCDF to support targeted training and technical assistance to infant and toddler classrooms through the Infant and Toddler Specialist Network (ITSN), including intensive coaching by ITSN Infant and Toddler Behavioral Consultants.</a:t>
            </a:r>
          </a:p>
          <a:p>
            <a:pPr>
              <a:lnSpc>
                <a:spcPct val="110000"/>
              </a:lnSpc>
            </a:pPr>
            <a:r>
              <a:rPr lang="en-US" sz="2000"/>
              <a:t>State spending on initiatives the enhance the supply and quality of infant-toddler care—such as Mixed Delivery and RecognizeB5—will also count towards the infant-toddler set-aside.  </a:t>
            </a:r>
          </a:p>
          <a:p>
            <a:pPr>
              <a:lnSpc>
                <a:spcPct val="110000"/>
              </a:lnSpc>
            </a:pPr>
            <a:endParaRPr lang="en-US" sz="2000"/>
          </a:p>
        </p:txBody>
      </p:sp>
    </p:spTree>
    <p:extLst>
      <p:ext uri="{BB962C8B-B14F-4D97-AF65-F5344CB8AC3E}">
        <p14:creationId xmlns:p14="http://schemas.microsoft.com/office/powerpoint/2010/main" val="768933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Shape 284"/>
        <p:cNvGrpSpPr/>
        <p:nvPr/>
      </p:nvGrpSpPr>
      <p:grpSpPr>
        <a:xfrm>
          <a:off x="0" y="0"/>
          <a:ext cx="0" cy="0"/>
          <a:chOff x="0" y="0"/>
          <a:chExt cx="0" cy="0"/>
        </a:xfrm>
      </p:grpSpPr>
      <p:sp>
        <p:nvSpPr>
          <p:cNvPr id="285" name="Google Shape;285;g1a5e57395b2_0_33"/>
          <p:cNvSpPr txBox="1">
            <a:spLocks noGrp="1"/>
          </p:cNvSpPr>
          <p:nvPr>
            <p:ph type="title"/>
          </p:nvPr>
        </p:nvSpPr>
        <p:spPr>
          <a:xfrm>
            <a:off x="454925" y="2145525"/>
            <a:ext cx="11556000" cy="2852700"/>
          </a:xfrm>
          <a:prstGeom prst="rect">
            <a:avLst/>
          </a:prstGeom>
          <a:noFill/>
          <a:ln>
            <a:noFill/>
          </a:ln>
        </p:spPr>
        <p:txBody>
          <a:bodyPr spcFirstLastPara="1" wrap="square" lIns="91425" tIns="45700" rIns="91425" bIns="45700" anchor="t" anchorCtr="0">
            <a:normAutofit/>
          </a:bodyPr>
          <a:lstStyle/>
          <a:p>
            <a:endParaRPr lang="en-US" sz="4600"/>
          </a:p>
          <a:p>
            <a:r>
              <a:rPr lang="en-US" sz="4600">
                <a:solidFill>
                  <a:schemeClr val="tx1"/>
                </a:solidFill>
              </a:rPr>
              <a:t>Update: Virginia's Preschool Development Grant</a:t>
            </a:r>
          </a:p>
        </p:txBody>
      </p:sp>
      <p:sp>
        <p:nvSpPr>
          <p:cNvPr id="286" name="Google Shape;286;g1a5e57395b2_0_33"/>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0" cap="none" spc="0" normalizeH="0" baseline="0" noProof="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3</a:t>
            </a:fld>
            <a:endParaRPr kumimoji="0" sz="1200" b="0" i="0" u="none" strike="noStrike" kern="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6994501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4FAF814-E116-932E-AE8D-E69205AD14F4}"/>
              </a:ext>
            </a:extLst>
          </p:cNvPr>
          <p:cNvSpPr>
            <a:spLocks noGrp="1"/>
          </p:cNvSpPr>
          <p:nvPr>
            <p:ph type="title"/>
          </p:nvPr>
        </p:nvSpPr>
        <p:spPr/>
        <p:txBody>
          <a:bodyPr>
            <a:normAutofit/>
          </a:bodyPr>
          <a:lstStyle/>
          <a:p>
            <a:r>
              <a:rPr lang="en-US" sz="3600" i="1">
                <a:solidFill>
                  <a:schemeClr val="tx1"/>
                </a:solidFill>
              </a:rPr>
              <a:t>Section 8: Lead Agency Coordination and Partnerships to Support Service Delivery</a:t>
            </a:r>
          </a:p>
        </p:txBody>
      </p:sp>
      <p:sp>
        <p:nvSpPr>
          <p:cNvPr id="3" name="Slide Number Placeholder 2">
            <a:extLst>
              <a:ext uri="{FF2B5EF4-FFF2-40B4-BE49-F238E27FC236}">
                <a16:creationId xmlns:a16="http://schemas.microsoft.com/office/drawing/2014/main" id="{A09A53DE-CE7D-69F4-3F46-FB95F4C7633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30</a:t>
            </a:fld>
            <a:endParaRPr lang="en-US"/>
          </a:p>
        </p:txBody>
      </p:sp>
    </p:spTree>
    <p:extLst>
      <p:ext uri="{BB962C8B-B14F-4D97-AF65-F5344CB8AC3E}">
        <p14:creationId xmlns:p14="http://schemas.microsoft.com/office/powerpoint/2010/main" val="27685218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09CFF-6FF1-728F-8F07-5256DADE29C6}"/>
              </a:ext>
            </a:extLst>
          </p:cNvPr>
          <p:cNvSpPr>
            <a:spLocks noGrp="1"/>
          </p:cNvSpPr>
          <p:nvPr>
            <p:ph type="title"/>
          </p:nvPr>
        </p:nvSpPr>
        <p:spPr/>
        <p:txBody>
          <a:bodyPr>
            <a:noAutofit/>
          </a:bodyPr>
          <a:lstStyle/>
          <a:p>
            <a:r>
              <a:rPr lang="en-US" sz="3600"/>
              <a:t>Section 8: Lead Agency Coordination and Partnerships to Support Service Delivery (1 of 2)</a:t>
            </a:r>
          </a:p>
        </p:txBody>
      </p:sp>
      <p:sp>
        <p:nvSpPr>
          <p:cNvPr id="3" name="Slide Number Placeholder 2">
            <a:extLst>
              <a:ext uri="{FF2B5EF4-FFF2-40B4-BE49-F238E27FC236}">
                <a16:creationId xmlns:a16="http://schemas.microsoft.com/office/drawing/2014/main" id="{87D1E72E-259E-4CCC-05C0-BD0E5D1284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31</a:t>
            </a:fld>
            <a:endParaRPr lang="en-US"/>
          </a:p>
        </p:txBody>
      </p:sp>
      <p:sp>
        <p:nvSpPr>
          <p:cNvPr id="4" name="Text Placeholder 3">
            <a:extLst>
              <a:ext uri="{FF2B5EF4-FFF2-40B4-BE49-F238E27FC236}">
                <a16:creationId xmlns:a16="http://schemas.microsoft.com/office/drawing/2014/main" id="{9C6E90CC-77DC-00B7-4927-1A53552A833D}"/>
              </a:ext>
            </a:extLst>
          </p:cNvPr>
          <p:cNvSpPr>
            <a:spLocks noGrp="1"/>
          </p:cNvSpPr>
          <p:nvPr>
            <p:ph type="body" idx="1"/>
          </p:nvPr>
        </p:nvSpPr>
        <p:spPr>
          <a:xfrm>
            <a:off x="838200" y="1458930"/>
            <a:ext cx="10515600" cy="5262545"/>
          </a:xfrm>
        </p:spPr>
        <p:txBody>
          <a:bodyPr>
            <a:normAutofit/>
          </a:bodyPr>
          <a:lstStyle/>
          <a:p>
            <a:pPr marL="114300" indent="0">
              <a:lnSpc>
                <a:spcPct val="100000"/>
              </a:lnSpc>
              <a:buNone/>
            </a:pPr>
            <a:r>
              <a:rPr lang="en-US" sz="2000" b="1"/>
              <a:t>Section 8 describes the entities and organizations VDOE collaborates with to implement services, how state match and maintenance-of-effort funds are used, and efforts for disaster preparedness. Key highlights include:</a:t>
            </a:r>
            <a:r>
              <a:rPr lang="en-US" sz="2000"/>
              <a:t> </a:t>
            </a:r>
          </a:p>
          <a:p>
            <a:pPr>
              <a:lnSpc>
                <a:spcPct val="110000"/>
              </a:lnSpc>
            </a:pPr>
            <a:r>
              <a:rPr lang="en-US" sz="2000"/>
              <a:t>VDOE has strong partnerships with a variety of state, regional, and local partners in order to expand accessibility and continuity of child care services.</a:t>
            </a:r>
          </a:p>
          <a:p>
            <a:pPr>
              <a:lnSpc>
                <a:spcPct val="110000"/>
              </a:lnSpc>
            </a:pPr>
            <a:r>
              <a:rPr lang="en-US" sz="2000"/>
              <a:t>Virginia leverages state general funds for Mixed Delivery, VPI, Recognize B-5, and the Child Care Subsidy Program to meet state match and maintenance-of-effort requirements. </a:t>
            </a:r>
          </a:p>
          <a:p>
            <a:pPr>
              <a:lnSpc>
                <a:spcPct val="110000"/>
              </a:lnSpc>
            </a:pPr>
            <a:r>
              <a:rPr lang="en-US" sz="2000"/>
              <a:t>The Ready Regions are Virginia’s regional infrastructure for the coordination of ECCE services, including guiding quality improvement, facilitating coordinating access to ECCE services for families, and implementing VQB5. </a:t>
            </a:r>
          </a:p>
          <a:p>
            <a:pPr lvl="1">
              <a:lnSpc>
                <a:spcPct val="110000"/>
              </a:lnSpc>
            </a:pPr>
            <a:r>
              <a:rPr lang="en-US" sz="1800"/>
              <a:t>Ready Regions lead organizations further partner with other entities at a regional and local level to accomplish these goals. </a:t>
            </a:r>
          </a:p>
          <a:p>
            <a:pPr>
              <a:lnSpc>
                <a:spcPct val="110000"/>
              </a:lnSpc>
            </a:pPr>
            <a:endParaRPr lang="en-US" sz="2000"/>
          </a:p>
        </p:txBody>
      </p:sp>
    </p:spTree>
    <p:extLst>
      <p:ext uri="{BB962C8B-B14F-4D97-AF65-F5344CB8AC3E}">
        <p14:creationId xmlns:p14="http://schemas.microsoft.com/office/powerpoint/2010/main" val="30944884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09CFF-6FF1-728F-8F07-5256DADE29C6}"/>
              </a:ext>
            </a:extLst>
          </p:cNvPr>
          <p:cNvSpPr>
            <a:spLocks noGrp="1"/>
          </p:cNvSpPr>
          <p:nvPr>
            <p:ph type="title"/>
          </p:nvPr>
        </p:nvSpPr>
        <p:spPr/>
        <p:txBody>
          <a:bodyPr>
            <a:normAutofit fontScale="90000"/>
          </a:bodyPr>
          <a:lstStyle/>
          <a:p>
            <a:r>
              <a:rPr lang="en-US" sz="4000"/>
              <a:t>Section 8: Lead Agency Coordination and Partnerships to Support Service Delivery (2 of 2)</a:t>
            </a:r>
          </a:p>
        </p:txBody>
      </p:sp>
      <p:sp>
        <p:nvSpPr>
          <p:cNvPr id="3" name="Slide Number Placeholder 2">
            <a:extLst>
              <a:ext uri="{FF2B5EF4-FFF2-40B4-BE49-F238E27FC236}">
                <a16:creationId xmlns:a16="http://schemas.microsoft.com/office/drawing/2014/main" id="{87D1E72E-259E-4CCC-05C0-BD0E5D1284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32</a:t>
            </a:fld>
            <a:endParaRPr lang="en-US"/>
          </a:p>
        </p:txBody>
      </p:sp>
      <p:sp>
        <p:nvSpPr>
          <p:cNvPr id="4" name="Text Placeholder 3">
            <a:extLst>
              <a:ext uri="{FF2B5EF4-FFF2-40B4-BE49-F238E27FC236}">
                <a16:creationId xmlns:a16="http://schemas.microsoft.com/office/drawing/2014/main" id="{9C6E90CC-77DC-00B7-4927-1A53552A833D}"/>
              </a:ext>
            </a:extLst>
          </p:cNvPr>
          <p:cNvSpPr>
            <a:spLocks noGrp="1"/>
          </p:cNvSpPr>
          <p:nvPr>
            <p:ph type="body" idx="1"/>
          </p:nvPr>
        </p:nvSpPr>
        <p:spPr>
          <a:xfrm>
            <a:off x="838200" y="1458930"/>
            <a:ext cx="10515600" cy="5262545"/>
          </a:xfrm>
        </p:spPr>
        <p:txBody>
          <a:bodyPr>
            <a:normAutofit/>
          </a:bodyPr>
          <a:lstStyle/>
          <a:p>
            <a:pPr marL="114300" indent="0">
              <a:lnSpc>
                <a:spcPct val="100000"/>
              </a:lnSpc>
              <a:buNone/>
            </a:pPr>
            <a:r>
              <a:rPr lang="en-US" sz="2200" b="1"/>
              <a:t>Additional key highlights from Section 8 include:</a:t>
            </a:r>
            <a:r>
              <a:rPr lang="en-US" sz="2200"/>
              <a:t> </a:t>
            </a:r>
          </a:p>
          <a:p>
            <a:pPr>
              <a:lnSpc>
                <a:spcPct val="100000"/>
              </a:lnSpc>
            </a:pPr>
            <a:r>
              <a:rPr lang="en-US" sz="2200"/>
              <a:t>VDOE is currently updating the Statewide Disaster Plan in accordance with CCDF requirements. Revisions reflect:</a:t>
            </a:r>
          </a:p>
          <a:p>
            <a:pPr lvl="1">
              <a:lnSpc>
                <a:spcPct val="100000"/>
              </a:lnSpc>
            </a:pPr>
            <a:r>
              <a:rPr lang="en-US" sz="2000"/>
              <a:t>VDOE/VDSS partnership in implementing the Child Care Subsidy Program;</a:t>
            </a:r>
          </a:p>
          <a:p>
            <a:pPr lvl="1">
              <a:lnSpc>
                <a:spcPct val="100000"/>
              </a:lnSpc>
            </a:pPr>
            <a:r>
              <a:rPr lang="en-US" sz="2000"/>
              <a:t>Current health and safety regulations;</a:t>
            </a:r>
          </a:p>
          <a:p>
            <a:pPr lvl="1">
              <a:lnSpc>
                <a:spcPct val="100000"/>
              </a:lnSpc>
            </a:pPr>
            <a:r>
              <a:rPr lang="en-US" sz="2000"/>
              <a:t>Updated agency emergency operations plans; and</a:t>
            </a:r>
          </a:p>
          <a:p>
            <a:pPr lvl="1">
              <a:lnSpc>
                <a:spcPct val="100000"/>
              </a:lnSpc>
            </a:pPr>
            <a:r>
              <a:rPr lang="en-US" sz="2000"/>
              <a:t>Lessons learned related to promoting continuity of operations of child care licensing and the Child Care Subsidy Program during the COVID-19 pandemic. </a:t>
            </a:r>
          </a:p>
          <a:p>
            <a:pPr>
              <a:lnSpc>
                <a:spcPct val="100000"/>
              </a:lnSpc>
            </a:pPr>
            <a:r>
              <a:rPr lang="en-US" sz="2200"/>
              <a:t>A preliminary working draft has been shared with the ECAC for feedback as desired. </a:t>
            </a:r>
          </a:p>
          <a:p>
            <a:pPr lvl="1">
              <a:lnSpc>
                <a:spcPct val="100000"/>
              </a:lnSpc>
            </a:pPr>
            <a:r>
              <a:rPr lang="en-US" sz="2000"/>
              <a:t>Questions, comments, and recommendations from ECAC members may be shared with VDOE via email. </a:t>
            </a:r>
            <a:endParaRPr lang="en-US" sz="2200"/>
          </a:p>
          <a:p>
            <a:pPr lvl="1">
              <a:lnSpc>
                <a:spcPct val="110000"/>
              </a:lnSpc>
            </a:pPr>
            <a:endParaRPr lang="en-US" sz="1200"/>
          </a:p>
          <a:p>
            <a:pPr>
              <a:lnSpc>
                <a:spcPct val="110000"/>
              </a:lnSpc>
            </a:pPr>
            <a:endParaRPr lang="en-US" sz="2000"/>
          </a:p>
        </p:txBody>
      </p:sp>
    </p:spTree>
    <p:extLst>
      <p:ext uri="{BB962C8B-B14F-4D97-AF65-F5344CB8AC3E}">
        <p14:creationId xmlns:p14="http://schemas.microsoft.com/office/powerpoint/2010/main" val="7634447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4FAF814-E116-932E-AE8D-E69205AD14F4}"/>
              </a:ext>
            </a:extLst>
          </p:cNvPr>
          <p:cNvSpPr>
            <a:spLocks noGrp="1"/>
          </p:cNvSpPr>
          <p:nvPr>
            <p:ph type="title"/>
          </p:nvPr>
        </p:nvSpPr>
        <p:spPr/>
        <p:txBody>
          <a:bodyPr>
            <a:normAutofit/>
          </a:bodyPr>
          <a:lstStyle/>
          <a:p>
            <a:r>
              <a:rPr lang="en-US" sz="3600" i="1">
                <a:solidFill>
                  <a:schemeClr val="tx1"/>
                </a:solidFill>
              </a:rPr>
              <a:t>Section 9: Family Outreach and Consumer Education</a:t>
            </a:r>
          </a:p>
        </p:txBody>
      </p:sp>
      <p:sp>
        <p:nvSpPr>
          <p:cNvPr id="3" name="Slide Number Placeholder 2">
            <a:extLst>
              <a:ext uri="{FF2B5EF4-FFF2-40B4-BE49-F238E27FC236}">
                <a16:creationId xmlns:a16="http://schemas.microsoft.com/office/drawing/2014/main" id="{A09A53DE-CE7D-69F4-3F46-FB95F4C7633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33</a:t>
            </a:fld>
            <a:endParaRPr lang="en-US"/>
          </a:p>
        </p:txBody>
      </p:sp>
    </p:spTree>
    <p:extLst>
      <p:ext uri="{BB962C8B-B14F-4D97-AF65-F5344CB8AC3E}">
        <p14:creationId xmlns:p14="http://schemas.microsoft.com/office/powerpoint/2010/main" val="12974802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09CFF-6FF1-728F-8F07-5256DADE29C6}"/>
              </a:ext>
            </a:extLst>
          </p:cNvPr>
          <p:cNvSpPr>
            <a:spLocks noGrp="1"/>
          </p:cNvSpPr>
          <p:nvPr>
            <p:ph type="title"/>
          </p:nvPr>
        </p:nvSpPr>
        <p:spPr/>
        <p:txBody>
          <a:bodyPr>
            <a:normAutofit/>
          </a:bodyPr>
          <a:lstStyle/>
          <a:p>
            <a:r>
              <a:rPr lang="en-US" sz="4000"/>
              <a:t>Section 9: Family Outreach and Consumer Education (1 of 3)</a:t>
            </a:r>
          </a:p>
        </p:txBody>
      </p:sp>
      <p:sp>
        <p:nvSpPr>
          <p:cNvPr id="3" name="Slide Number Placeholder 2">
            <a:extLst>
              <a:ext uri="{FF2B5EF4-FFF2-40B4-BE49-F238E27FC236}">
                <a16:creationId xmlns:a16="http://schemas.microsoft.com/office/drawing/2014/main" id="{87D1E72E-259E-4CCC-05C0-BD0E5D1284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34</a:t>
            </a:fld>
            <a:endParaRPr lang="en-US"/>
          </a:p>
        </p:txBody>
      </p:sp>
      <p:sp>
        <p:nvSpPr>
          <p:cNvPr id="4" name="Text Placeholder 3">
            <a:extLst>
              <a:ext uri="{FF2B5EF4-FFF2-40B4-BE49-F238E27FC236}">
                <a16:creationId xmlns:a16="http://schemas.microsoft.com/office/drawing/2014/main" id="{9C6E90CC-77DC-00B7-4927-1A53552A833D}"/>
              </a:ext>
            </a:extLst>
          </p:cNvPr>
          <p:cNvSpPr>
            <a:spLocks noGrp="1"/>
          </p:cNvSpPr>
          <p:nvPr>
            <p:ph type="body" idx="1"/>
          </p:nvPr>
        </p:nvSpPr>
        <p:spPr>
          <a:xfrm>
            <a:off x="838200" y="1458930"/>
            <a:ext cx="10515600" cy="5262545"/>
          </a:xfrm>
        </p:spPr>
        <p:txBody>
          <a:bodyPr>
            <a:normAutofit lnSpcReduction="10000"/>
          </a:bodyPr>
          <a:lstStyle/>
          <a:p>
            <a:pPr marL="114300" indent="0">
              <a:lnSpc>
                <a:spcPct val="100000"/>
              </a:lnSpc>
              <a:buNone/>
            </a:pPr>
            <a:r>
              <a:rPr lang="en-US" sz="2000" b="1"/>
              <a:t>Section 9 describes Virginia’s consumer education practices, including details about the process for managing parental complaints and the consumer education website. Key highlights include:</a:t>
            </a:r>
            <a:r>
              <a:rPr lang="en-US" sz="2000"/>
              <a:t> </a:t>
            </a:r>
          </a:p>
          <a:p>
            <a:pPr>
              <a:lnSpc>
                <a:spcPct val="110000"/>
              </a:lnSpc>
            </a:pPr>
            <a:r>
              <a:rPr lang="en-US" sz="2000"/>
              <a:t>Parental complaints can be submitted in one of three ways to ensure broad accessibility:</a:t>
            </a:r>
          </a:p>
          <a:p>
            <a:pPr lvl="1">
              <a:lnSpc>
                <a:spcPct val="110000"/>
              </a:lnSpc>
              <a:buFont typeface="+mj-lt"/>
              <a:buAutoNum type="arabicPeriod"/>
            </a:pPr>
            <a:r>
              <a:rPr lang="en-US" sz="1800"/>
              <a:t>Online at </a:t>
            </a:r>
            <a:r>
              <a:rPr lang="en-US" sz="1800">
                <a:hlinkClick r:id="rId3"/>
              </a:rPr>
              <a:t>https://www.childcare.virginia.gov/families/file-a-complaint</a:t>
            </a:r>
            <a:r>
              <a:rPr lang="en-US" sz="1800"/>
              <a:t>;</a:t>
            </a:r>
          </a:p>
          <a:p>
            <a:pPr lvl="1">
              <a:lnSpc>
                <a:spcPct val="110000"/>
              </a:lnSpc>
              <a:buFont typeface="+mj-lt"/>
              <a:buAutoNum type="arabicPeriod"/>
            </a:pPr>
            <a:r>
              <a:rPr lang="en-US" sz="1800"/>
              <a:t>By calling the toll-free hotline at 833-778-0204; and/or</a:t>
            </a:r>
          </a:p>
          <a:p>
            <a:pPr lvl="1">
              <a:lnSpc>
                <a:spcPct val="110000"/>
              </a:lnSpc>
              <a:buFont typeface="+mj-lt"/>
              <a:buAutoNum type="arabicPeriod"/>
            </a:pPr>
            <a:r>
              <a:rPr lang="en-US" sz="1800"/>
              <a:t>By submitting complaints to the licensing inspector or regional office.</a:t>
            </a:r>
          </a:p>
          <a:p>
            <a:pPr>
              <a:lnSpc>
                <a:spcPct val="110000"/>
              </a:lnSpc>
            </a:pPr>
            <a:r>
              <a:rPr lang="en-US" sz="2000"/>
              <a:t>Concerns and complaints regarding child care programs are reviewed by licensing staff. </a:t>
            </a:r>
          </a:p>
          <a:p>
            <a:pPr lvl="1">
              <a:lnSpc>
                <a:spcPct val="110000"/>
              </a:lnSpc>
            </a:pPr>
            <a:r>
              <a:rPr lang="en-US" sz="1800"/>
              <a:t>The timeline and process for screening, substantiating, and responding to complaints depend on the perceived amount of risk, with alleged issues posing serious injury or threat of harm receiving priority. </a:t>
            </a:r>
          </a:p>
          <a:p>
            <a:pPr lvl="1">
              <a:lnSpc>
                <a:spcPct val="110000"/>
              </a:lnSpc>
            </a:pPr>
            <a:r>
              <a:rPr lang="en-US" sz="1800"/>
              <a:t>Complaint investigations are conducted unannounced. Facts may be gathered through interviews, observations, and record review. </a:t>
            </a:r>
          </a:p>
          <a:p>
            <a:pPr>
              <a:lnSpc>
                <a:spcPct val="110000"/>
              </a:lnSpc>
            </a:pPr>
            <a:r>
              <a:rPr lang="en-US" sz="2000"/>
              <a:t>The results of investigations associated with complaints within the last 5 years are posted online for public viewing.</a:t>
            </a:r>
          </a:p>
          <a:p>
            <a:pPr lvl="1">
              <a:lnSpc>
                <a:spcPct val="110000"/>
              </a:lnSpc>
            </a:pPr>
            <a:endParaRPr lang="en-US" sz="1600"/>
          </a:p>
          <a:p>
            <a:pPr lvl="1">
              <a:lnSpc>
                <a:spcPct val="110000"/>
              </a:lnSpc>
              <a:buFont typeface="+mj-lt"/>
              <a:buAutoNum type="arabicPeriod"/>
            </a:pPr>
            <a:endParaRPr lang="en-US" sz="1400"/>
          </a:p>
          <a:p>
            <a:pPr lvl="1">
              <a:lnSpc>
                <a:spcPct val="110000"/>
              </a:lnSpc>
            </a:pPr>
            <a:endParaRPr lang="en-US" sz="1200"/>
          </a:p>
          <a:p>
            <a:pPr>
              <a:lnSpc>
                <a:spcPct val="110000"/>
              </a:lnSpc>
            </a:pPr>
            <a:endParaRPr lang="en-US" sz="2000"/>
          </a:p>
        </p:txBody>
      </p:sp>
    </p:spTree>
    <p:extLst>
      <p:ext uri="{BB962C8B-B14F-4D97-AF65-F5344CB8AC3E}">
        <p14:creationId xmlns:p14="http://schemas.microsoft.com/office/powerpoint/2010/main" val="17317252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09CFF-6FF1-728F-8F07-5256DADE29C6}"/>
              </a:ext>
            </a:extLst>
          </p:cNvPr>
          <p:cNvSpPr>
            <a:spLocks noGrp="1"/>
          </p:cNvSpPr>
          <p:nvPr>
            <p:ph type="title"/>
          </p:nvPr>
        </p:nvSpPr>
        <p:spPr/>
        <p:txBody>
          <a:bodyPr>
            <a:normAutofit/>
          </a:bodyPr>
          <a:lstStyle/>
          <a:p>
            <a:r>
              <a:rPr lang="en-US" sz="4000"/>
              <a:t>Section 9: Family Outreach and Consumer Education (2 of 3)</a:t>
            </a:r>
          </a:p>
        </p:txBody>
      </p:sp>
      <p:sp>
        <p:nvSpPr>
          <p:cNvPr id="3" name="Slide Number Placeholder 2">
            <a:extLst>
              <a:ext uri="{FF2B5EF4-FFF2-40B4-BE49-F238E27FC236}">
                <a16:creationId xmlns:a16="http://schemas.microsoft.com/office/drawing/2014/main" id="{87D1E72E-259E-4CCC-05C0-BD0E5D1284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35</a:t>
            </a:fld>
            <a:endParaRPr lang="en-US"/>
          </a:p>
        </p:txBody>
      </p:sp>
      <p:sp>
        <p:nvSpPr>
          <p:cNvPr id="4" name="Text Placeholder 3">
            <a:extLst>
              <a:ext uri="{FF2B5EF4-FFF2-40B4-BE49-F238E27FC236}">
                <a16:creationId xmlns:a16="http://schemas.microsoft.com/office/drawing/2014/main" id="{9C6E90CC-77DC-00B7-4927-1A53552A833D}"/>
              </a:ext>
            </a:extLst>
          </p:cNvPr>
          <p:cNvSpPr>
            <a:spLocks noGrp="1"/>
          </p:cNvSpPr>
          <p:nvPr>
            <p:ph type="body" idx="1"/>
          </p:nvPr>
        </p:nvSpPr>
        <p:spPr>
          <a:xfrm>
            <a:off x="838200" y="1458930"/>
            <a:ext cx="10515600" cy="1641109"/>
          </a:xfrm>
        </p:spPr>
        <p:txBody>
          <a:bodyPr>
            <a:normAutofit fontScale="92500" lnSpcReduction="20000"/>
          </a:bodyPr>
          <a:lstStyle/>
          <a:p>
            <a:pPr marL="114300" indent="0">
              <a:lnSpc>
                <a:spcPct val="100000"/>
              </a:lnSpc>
              <a:buNone/>
            </a:pPr>
            <a:r>
              <a:rPr lang="en-US" sz="2200" b="1"/>
              <a:t>Additional key highlights in Section 9 include:</a:t>
            </a:r>
            <a:r>
              <a:rPr lang="en-US" sz="2200"/>
              <a:t> </a:t>
            </a:r>
          </a:p>
          <a:p>
            <a:pPr>
              <a:lnSpc>
                <a:spcPct val="110000"/>
              </a:lnSpc>
            </a:pPr>
            <a:r>
              <a:rPr lang="en-US" sz="2200" err="1"/>
              <a:t>ChildCareVA</a:t>
            </a:r>
            <a:r>
              <a:rPr lang="en-US" sz="2200"/>
              <a:t> (</a:t>
            </a:r>
            <a:r>
              <a:rPr lang="en-US" sz="2200">
                <a:hlinkClick r:id="rId3"/>
              </a:rPr>
              <a:t>www.childcare.virginia.gov</a:t>
            </a:r>
            <a:r>
              <a:rPr lang="en-US" sz="2200"/>
              <a:t>) is Virginia’s family-friendly consumer education website. </a:t>
            </a:r>
          </a:p>
          <a:p>
            <a:pPr>
              <a:lnSpc>
                <a:spcPct val="110000"/>
              </a:lnSpc>
            </a:pPr>
            <a:r>
              <a:rPr lang="en-US" sz="2200" err="1"/>
              <a:t>ChildCareVA</a:t>
            </a:r>
            <a:r>
              <a:rPr lang="en-US" sz="2200"/>
              <a:t> includes information on:</a:t>
            </a:r>
          </a:p>
          <a:p>
            <a:pPr lvl="1">
              <a:lnSpc>
                <a:spcPct val="110000"/>
              </a:lnSpc>
            </a:pPr>
            <a:endParaRPr lang="en-US" sz="1600"/>
          </a:p>
          <a:p>
            <a:pPr lvl="1">
              <a:lnSpc>
                <a:spcPct val="110000"/>
              </a:lnSpc>
              <a:buFont typeface="+mj-lt"/>
              <a:buAutoNum type="arabicPeriod"/>
            </a:pPr>
            <a:endParaRPr lang="en-US" sz="1400"/>
          </a:p>
          <a:p>
            <a:pPr lvl="1">
              <a:lnSpc>
                <a:spcPct val="110000"/>
              </a:lnSpc>
            </a:pPr>
            <a:endParaRPr lang="en-US" sz="1200"/>
          </a:p>
          <a:p>
            <a:pPr>
              <a:lnSpc>
                <a:spcPct val="110000"/>
              </a:lnSpc>
            </a:pPr>
            <a:endParaRPr lang="en-US" sz="2000"/>
          </a:p>
        </p:txBody>
      </p:sp>
      <p:graphicFrame>
        <p:nvGraphicFramePr>
          <p:cNvPr id="5" name="Table 4">
            <a:extLst>
              <a:ext uri="{FF2B5EF4-FFF2-40B4-BE49-F238E27FC236}">
                <a16:creationId xmlns:a16="http://schemas.microsoft.com/office/drawing/2014/main" id="{93BB2FAE-3291-9B71-A947-A3BCCFB9AFCC}"/>
              </a:ext>
            </a:extLst>
          </p:cNvPr>
          <p:cNvGraphicFramePr>
            <a:graphicFrameLocks noGrp="1"/>
          </p:cNvGraphicFramePr>
          <p:nvPr>
            <p:extLst>
              <p:ext uri="{D42A27DB-BD31-4B8C-83A1-F6EECF244321}">
                <p14:modId xmlns:p14="http://schemas.microsoft.com/office/powerpoint/2010/main" val="345087497"/>
              </p:ext>
            </p:extLst>
          </p:nvPr>
        </p:nvGraphicFramePr>
        <p:xfrm>
          <a:off x="410452" y="3207116"/>
          <a:ext cx="11371096" cy="2900680"/>
        </p:xfrm>
        <a:graphic>
          <a:graphicData uri="http://schemas.openxmlformats.org/drawingml/2006/table">
            <a:tbl>
              <a:tblPr firstRow="1" bandRow="1">
                <a:tableStyleId>{5C22544A-7EE6-4342-B048-85BDC9FD1C3A}</a:tableStyleId>
              </a:tblPr>
              <a:tblGrid>
                <a:gridCol w="2959070">
                  <a:extLst>
                    <a:ext uri="{9D8B030D-6E8A-4147-A177-3AD203B41FA5}">
                      <a16:colId xmlns:a16="http://schemas.microsoft.com/office/drawing/2014/main" val="1458549509"/>
                    </a:ext>
                  </a:extLst>
                </a:gridCol>
                <a:gridCol w="2726478">
                  <a:extLst>
                    <a:ext uri="{9D8B030D-6E8A-4147-A177-3AD203B41FA5}">
                      <a16:colId xmlns:a16="http://schemas.microsoft.com/office/drawing/2014/main" val="3673655300"/>
                    </a:ext>
                  </a:extLst>
                </a:gridCol>
                <a:gridCol w="2842774">
                  <a:extLst>
                    <a:ext uri="{9D8B030D-6E8A-4147-A177-3AD203B41FA5}">
                      <a16:colId xmlns:a16="http://schemas.microsoft.com/office/drawing/2014/main" val="4036354349"/>
                    </a:ext>
                  </a:extLst>
                </a:gridCol>
                <a:gridCol w="2842774">
                  <a:extLst>
                    <a:ext uri="{9D8B030D-6E8A-4147-A177-3AD203B41FA5}">
                      <a16:colId xmlns:a16="http://schemas.microsoft.com/office/drawing/2014/main" val="3845109905"/>
                    </a:ext>
                  </a:extLst>
                </a:gridCol>
              </a:tblGrid>
              <a:tr h="370840">
                <a:tc>
                  <a:txBody>
                    <a:bodyPr/>
                    <a:lstStyle/>
                    <a:p>
                      <a:pPr algn="ctr"/>
                      <a:r>
                        <a:rPr lang="en-US" sz="1600">
                          <a:latin typeface="Georgia" panose="02040502050405020303" pitchFamily="18" charset="0"/>
                        </a:rPr>
                        <a:t>Health and Safety</a:t>
                      </a:r>
                    </a:p>
                  </a:txBody>
                  <a:tcPr/>
                </a:tc>
                <a:tc>
                  <a:txBody>
                    <a:bodyPr/>
                    <a:lstStyle/>
                    <a:p>
                      <a:pPr algn="ctr"/>
                      <a:r>
                        <a:rPr lang="en-US" sz="1600">
                          <a:latin typeface="Georgia" panose="02040502050405020303" pitchFamily="18" charset="0"/>
                        </a:rPr>
                        <a:t>Child Care Assistance</a:t>
                      </a:r>
                    </a:p>
                  </a:txBody>
                  <a:tcPr/>
                </a:tc>
                <a:tc>
                  <a:txBody>
                    <a:bodyPr/>
                    <a:lstStyle/>
                    <a:p>
                      <a:pPr algn="ctr"/>
                      <a:r>
                        <a:rPr lang="en-US" sz="1600">
                          <a:latin typeface="Georgia" panose="02040502050405020303" pitchFamily="18" charset="0"/>
                        </a:rPr>
                        <a:t>Consumer Education</a:t>
                      </a:r>
                    </a:p>
                  </a:txBody>
                  <a:tcPr/>
                </a:tc>
                <a:tc>
                  <a:txBody>
                    <a:bodyPr/>
                    <a:lstStyle/>
                    <a:p>
                      <a:pPr algn="ctr"/>
                      <a:r>
                        <a:rPr lang="en-US" sz="1600">
                          <a:latin typeface="Georgia" panose="02040502050405020303" pitchFamily="18" charset="0"/>
                        </a:rPr>
                        <a:t>General Resources</a:t>
                      </a:r>
                    </a:p>
                  </a:txBody>
                  <a:tcPr/>
                </a:tc>
                <a:extLst>
                  <a:ext uri="{0D108BD9-81ED-4DB2-BD59-A6C34878D82A}">
                    <a16:rowId xmlns:a16="http://schemas.microsoft.com/office/drawing/2014/main" val="3889144447"/>
                  </a:ext>
                </a:extLst>
              </a:tr>
              <a:tr h="370840">
                <a:tc>
                  <a:txBody>
                    <a:bodyPr/>
                    <a:lstStyle/>
                    <a:p>
                      <a:pPr marL="285750" indent="-285750" algn="l">
                        <a:buFont typeface="Arial" panose="020B0604020202020204" pitchFamily="34" charset="0"/>
                        <a:buChar char="•"/>
                      </a:pPr>
                      <a:r>
                        <a:rPr lang="en-US" sz="1600">
                          <a:latin typeface="Georgia" panose="02040502050405020303" pitchFamily="18" charset="0"/>
                        </a:rPr>
                        <a:t>How providers are licensed and regulated and processes for conducting monitoring and inspections</a:t>
                      </a:r>
                    </a:p>
                    <a:p>
                      <a:pPr marL="285750" indent="-285750" algn="l">
                        <a:buFont typeface="Arial" panose="020B0604020202020204" pitchFamily="34" charset="0"/>
                        <a:buChar char="•"/>
                      </a:pPr>
                      <a:r>
                        <a:rPr lang="en-US" sz="1600">
                          <a:latin typeface="Georgia" panose="02040502050405020303" pitchFamily="18" charset="0"/>
                        </a:rPr>
                        <a:t>Policies and procedures related to criminal background checks and barrier crimes</a:t>
                      </a:r>
                    </a:p>
                  </a:txBody>
                  <a:tcPr/>
                </a:tc>
                <a:tc>
                  <a:txBody>
                    <a:bodyPr/>
                    <a:lstStyle/>
                    <a:p>
                      <a:pPr marL="285750" indent="-285750" algn="l">
                        <a:buFont typeface="Arial" panose="020B0604020202020204" pitchFamily="34" charset="0"/>
                        <a:buChar char="•"/>
                      </a:pPr>
                      <a:r>
                        <a:rPr lang="en-US" sz="1600">
                          <a:latin typeface="Georgia" panose="02040502050405020303" pitchFamily="18" charset="0"/>
                        </a:rPr>
                        <a:t>Eligibility parameters for families </a:t>
                      </a:r>
                    </a:p>
                    <a:p>
                      <a:pPr marL="285750" indent="-285750" algn="l">
                        <a:buFont typeface="Arial" panose="020B0604020202020204" pitchFamily="34" charset="0"/>
                        <a:buChar char="•"/>
                      </a:pPr>
                      <a:r>
                        <a:rPr lang="en-US" sz="1600">
                          <a:latin typeface="Georgia" panose="02040502050405020303" pitchFamily="18" charset="0"/>
                        </a:rPr>
                        <a:t>Per-child copayment scale</a:t>
                      </a:r>
                    </a:p>
                    <a:p>
                      <a:pPr marL="285750" indent="-285750" algn="l">
                        <a:buFont typeface="Arial" panose="020B0604020202020204" pitchFamily="34" charset="0"/>
                        <a:buChar char="•"/>
                      </a:pPr>
                      <a:r>
                        <a:rPr lang="en-US" sz="1600">
                          <a:latin typeface="Georgia" panose="02040502050405020303" pitchFamily="18" charset="0"/>
                        </a:rPr>
                        <a:t>Requirements and resources for providers</a:t>
                      </a:r>
                    </a:p>
                    <a:p>
                      <a:pPr marL="285750" indent="-285750" algn="l">
                        <a:buFont typeface="Arial" panose="020B0604020202020204" pitchFamily="34" charset="0"/>
                        <a:buChar char="•"/>
                      </a:pPr>
                      <a:r>
                        <a:rPr lang="en-US" sz="1600">
                          <a:latin typeface="Georgia" panose="02040502050405020303" pitchFamily="18" charset="0"/>
                        </a:rPr>
                        <a:t>Payment rates by locality</a:t>
                      </a:r>
                    </a:p>
                    <a:p>
                      <a:pPr marL="285750" indent="-285750" algn="l">
                        <a:buFont typeface="Arial" panose="020B0604020202020204" pitchFamily="34" charset="0"/>
                        <a:buChar char="•"/>
                      </a:pPr>
                      <a:endParaRPr lang="en-US" sz="1600">
                        <a:latin typeface="Georgia" panose="02040502050405020303" pitchFamily="18" charset="0"/>
                      </a:endParaRPr>
                    </a:p>
                  </a:txBody>
                  <a:tcPr/>
                </a:tc>
                <a:tc>
                  <a:txBody>
                    <a:bodyPr/>
                    <a:lstStyle/>
                    <a:p>
                      <a:pPr marL="285750" indent="-285750" algn="l">
                        <a:buFont typeface="Arial" panose="020B0604020202020204" pitchFamily="34" charset="0"/>
                        <a:buChar char="•"/>
                      </a:pPr>
                      <a:r>
                        <a:rPr lang="en-US" sz="1600">
                          <a:latin typeface="Georgia" panose="02040502050405020303" pitchFamily="18" charset="0"/>
                        </a:rPr>
                        <a:t>A searchable database of all licensed and regulated child care programs by zip code, locality, and program type</a:t>
                      </a:r>
                    </a:p>
                    <a:p>
                      <a:pPr marL="285750" indent="-285750" algn="l">
                        <a:buFont typeface="Arial" panose="020B0604020202020204" pitchFamily="34" charset="0"/>
                        <a:buChar char="•"/>
                      </a:pPr>
                      <a:r>
                        <a:rPr lang="en-US" sz="1600">
                          <a:latin typeface="Georgia" panose="02040502050405020303" pitchFamily="18" charset="0"/>
                        </a:rPr>
                        <a:t>Child care quality and how Virginia measures quality through VQB5;</a:t>
                      </a:r>
                    </a:p>
                    <a:p>
                      <a:pPr marL="285750" indent="-285750" algn="l">
                        <a:buFont typeface="Arial" panose="020B0604020202020204" pitchFamily="34" charset="0"/>
                        <a:buChar char="•"/>
                      </a:pPr>
                      <a:r>
                        <a:rPr lang="en-US" sz="1600">
                          <a:latin typeface="Georgia" panose="02040502050405020303" pitchFamily="18" charset="0"/>
                        </a:rPr>
                        <a:t>Links to quality profiles (fall 2024)</a:t>
                      </a:r>
                    </a:p>
                  </a:txBody>
                  <a:tcPr/>
                </a:tc>
                <a:tc>
                  <a:txBody>
                    <a:bodyPr/>
                    <a:lstStyle/>
                    <a:p>
                      <a:pPr marL="285750" indent="-285750" algn="l">
                        <a:buFont typeface="Arial" panose="020B0604020202020204" pitchFamily="34" charset="0"/>
                        <a:buChar char="•"/>
                      </a:pPr>
                      <a:r>
                        <a:rPr lang="en-US" sz="1600">
                          <a:latin typeface="Georgia" panose="02040502050405020303" pitchFamily="18" charset="0"/>
                        </a:rPr>
                        <a:t>Children’s development</a:t>
                      </a:r>
                    </a:p>
                    <a:p>
                      <a:pPr marL="285750" indent="-285750" algn="l">
                        <a:buFont typeface="Arial" panose="020B0604020202020204" pitchFamily="34" charset="0"/>
                        <a:buChar char="•"/>
                      </a:pPr>
                      <a:r>
                        <a:rPr lang="en-US" sz="1600">
                          <a:latin typeface="Georgia" panose="02040502050405020303" pitchFamily="18" charset="0"/>
                        </a:rPr>
                        <a:t>Developmental screenings</a:t>
                      </a:r>
                    </a:p>
                    <a:p>
                      <a:pPr marL="285750" indent="-285750" algn="l">
                        <a:buFont typeface="Arial" panose="020B0604020202020204" pitchFamily="34" charset="0"/>
                        <a:buChar char="•"/>
                      </a:pPr>
                      <a:r>
                        <a:rPr lang="en-US" sz="1600">
                          <a:latin typeface="Georgia" panose="02040502050405020303" pitchFamily="18" charset="0"/>
                        </a:rPr>
                        <a:t>Programs for which families may be eligible, such as TANF, Medicaid, SNAP, WIC, and more. </a:t>
                      </a:r>
                    </a:p>
                    <a:p>
                      <a:pPr marL="285750" indent="-285750" algn="l">
                        <a:buFont typeface="Arial" panose="020B0604020202020204" pitchFamily="34" charset="0"/>
                        <a:buChar char="•"/>
                      </a:pPr>
                      <a:endParaRPr lang="en-US" sz="1600">
                        <a:latin typeface="Georgia" panose="02040502050405020303" pitchFamily="18" charset="0"/>
                      </a:endParaRPr>
                    </a:p>
                  </a:txBody>
                  <a:tcPr/>
                </a:tc>
                <a:extLst>
                  <a:ext uri="{0D108BD9-81ED-4DB2-BD59-A6C34878D82A}">
                    <a16:rowId xmlns:a16="http://schemas.microsoft.com/office/drawing/2014/main" val="1274431616"/>
                  </a:ext>
                </a:extLst>
              </a:tr>
            </a:tbl>
          </a:graphicData>
        </a:graphic>
      </p:graphicFrame>
    </p:spTree>
    <p:extLst>
      <p:ext uri="{BB962C8B-B14F-4D97-AF65-F5344CB8AC3E}">
        <p14:creationId xmlns:p14="http://schemas.microsoft.com/office/powerpoint/2010/main" val="37361566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09CFF-6FF1-728F-8F07-5256DADE29C6}"/>
              </a:ext>
            </a:extLst>
          </p:cNvPr>
          <p:cNvSpPr>
            <a:spLocks noGrp="1"/>
          </p:cNvSpPr>
          <p:nvPr>
            <p:ph type="title"/>
          </p:nvPr>
        </p:nvSpPr>
        <p:spPr/>
        <p:txBody>
          <a:bodyPr>
            <a:normAutofit/>
          </a:bodyPr>
          <a:lstStyle/>
          <a:p>
            <a:r>
              <a:rPr lang="en-US" sz="4000"/>
              <a:t>Section 9: Family Outreach and Consumer Education (3 of 3)</a:t>
            </a:r>
          </a:p>
        </p:txBody>
      </p:sp>
      <p:sp>
        <p:nvSpPr>
          <p:cNvPr id="3" name="Slide Number Placeholder 2">
            <a:extLst>
              <a:ext uri="{FF2B5EF4-FFF2-40B4-BE49-F238E27FC236}">
                <a16:creationId xmlns:a16="http://schemas.microsoft.com/office/drawing/2014/main" id="{87D1E72E-259E-4CCC-05C0-BD0E5D1284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36</a:t>
            </a:fld>
            <a:endParaRPr lang="en-US"/>
          </a:p>
        </p:txBody>
      </p:sp>
      <p:sp>
        <p:nvSpPr>
          <p:cNvPr id="4" name="Text Placeholder 3">
            <a:extLst>
              <a:ext uri="{FF2B5EF4-FFF2-40B4-BE49-F238E27FC236}">
                <a16:creationId xmlns:a16="http://schemas.microsoft.com/office/drawing/2014/main" id="{9C6E90CC-77DC-00B7-4927-1A53552A833D}"/>
              </a:ext>
            </a:extLst>
          </p:cNvPr>
          <p:cNvSpPr>
            <a:spLocks noGrp="1"/>
          </p:cNvSpPr>
          <p:nvPr>
            <p:ph type="body" idx="1"/>
          </p:nvPr>
        </p:nvSpPr>
        <p:spPr>
          <a:xfrm>
            <a:off x="838200" y="1458930"/>
            <a:ext cx="10515600" cy="5262545"/>
          </a:xfrm>
        </p:spPr>
        <p:txBody>
          <a:bodyPr>
            <a:normAutofit/>
          </a:bodyPr>
          <a:lstStyle/>
          <a:p>
            <a:pPr marL="114300" indent="0">
              <a:lnSpc>
                <a:spcPct val="100000"/>
              </a:lnSpc>
              <a:buNone/>
            </a:pPr>
            <a:r>
              <a:rPr lang="en-US" sz="2200" b="1"/>
              <a:t>Additional key highlights in Section 9 include:</a:t>
            </a:r>
            <a:r>
              <a:rPr lang="en-US" sz="2200"/>
              <a:t> </a:t>
            </a:r>
          </a:p>
          <a:p>
            <a:pPr>
              <a:lnSpc>
                <a:spcPct val="110000"/>
              </a:lnSpc>
            </a:pPr>
            <a:r>
              <a:rPr lang="en-US" sz="2200"/>
              <a:t>Virginia publishes </a:t>
            </a:r>
            <a:r>
              <a:rPr lang="en-US" sz="2200">
                <a:hlinkClick r:id="rId3"/>
              </a:rPr>
              <a:t>annual reports</a:t>
            </a:r>
            <a:r>
              <a:rPr lang="en-US" sz="2200"/>
              <a:t> detailing serious injuries, deaths, and substantiated abuse in child care programs in accordance with federal law. </a:t>
            </a:r>
          </a:p>
          <a:p>
            <a:pPr lvl="1">
              <a:lnSpc>
                <a:spcPct val="110000"/>
              </a:lnSpc>
            </a:pPr>
            <a:r>
              <a:rPr lang="en-US" sz="2000"/>
              <a:t>VDOE collects data on deaths and serious injuries. The most recently published report includes data from April 2023 through March 2024. </a:t>
            </a:r>
          </a:p>
          <a:p>
            <a:pPr lvl="1">
              <a:lnSpc>
                <a:spcPct val="110000"/>
              </a:lnSpc>
            </a:pPr>
            <a:r>
              <a:rPr lang="en-US" sz="2000"/>
              <a:t>VDSS collects and reports data on substantiated abuse in out-of-home settings. The most recently published report includes data from July 1, 2022 through June 30, 2023.</a:t>
            </a:r>
          </a:p>
          <a:p>
            <a:pPr marL="114300" indent="0">
              <a:lnSpc>
                <a:spcPct val="110000"/>
              </a:lnSpc>
              <a:buNone/>
            </a:pPr>
            <a:endParaRPr lang="en-US" sz="2000"/>
          </a:p>
          <a:p>
            <a:pPr lvl="1">
              <a:lnSpc>
                <a:spcPct val="110000"/>
              </a:lnSpc>
            </a:pPr>
            <a:endParaRPr lang="en-US" sz="1600"/>
          </a:p>
          <a:p>
            <a:pPr>
              <a:lnSpc>
                <a:spcPct val="110000"/>
              </a:lnSpc>
            </a:pPr>
            <a:endParaRPr lang="en-US" sz="1600"/>
          </a:p>
          <a:p>
            <a:pPr>
              <a:lnSpc>
                <a:spcPct val="110000"/>
              </a:lnSpc>
            </a:pPr>
            <a:endParaRPr lang="en-US" sz="1800"/>
          </a:p>
          <a:p>
            <a:pPr lvl="1">
              <a:lnSpc>
                <a:spcPct val="110000"/>
              </a:lnSpc>
            </a:pPr>
            <a:endParaRPr lang="en-US" sz="1600"/>
          </a:p>
          <a:p>
            <a:pPr lvl="1">
              <a:lnSpc>
                <a:spcPct val="110000"/>
              </a:lnSpc>
              <a:buFont typeface="+mj-lt"/>
              <a:buAutoNum type="arabicPeriod"/>
            </a:pPr>
            <a:endParaRPr lang="en-US" sz="1400"/>
          </a:p>
          <a:p>
            <a:pPr lvl="1">
              <a:lnSpc>
                <a:spcPct val="110000"/>
              </a:lnSpc>
            </a:pPr>
            <a:endParaRPr lang="en-US" sz="1200"/>
          </a:p>
          <a:p>
            <a:pPr>
              <a:lnSpc>
                <a:spcPct val="110000"/>
              </a:lnSpc>
            </a:pPr>
            <a:endParaRPr lang="en-US" sz="2000"/>
          </a:p>
        </p:txBody>
      </p:sp>
    </p:spTree>
    <p:extLst>
      <p:ext uri="{BB962C8B-B14F-4D97-AF65-F5344CB8AC3E}">
        <p14:creationId xmlns:p14="http://schemas.microsoft.com/office/powerpoint/2010/main" val="14295909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4FAF814-E116-932E-AE8D-E69205AD14F4}"/>
              </a:ext>
            </a:extLst>
          </p:cNvPr>
          <p:cNvSpPr>
            <a:spLocks noGrp="1"/>
          </p:cNvSpPr>
          <p:nvPr>
            <p:ph type="title"/>
          </p:nvPr>
        </p:nvSpPr>
        <p:spPr/>
        <p:txBody>
          <a:bodyPr>
            <a:normAutofit/>
          </a:bodyPr>
          <a:lstStyle/>
          <a:p>
            <a:r>
              <a:rPr lang="en-US" sz="3600" i="1">
                <a:solidFill>
                  <a:schemeClr val="tx1"/>
                </a:solidFill>
              </a:rPr>
              <a:t>Section 10: Program Integrity and Accountability</a:t>
            </a:r>
          </a:p>
        </p:txBody>
      </p:sp>
      <p:sp>
        <p:nvSpPr>
          <p:cNvPr id="3" name="Slide Number Placeholder 2">
            <a:extLst>
              <a:ext uri="{FF2B5EF4-FFF2-40B4-BE49-F238E27FC236}">
                <a16:creationId xmlns:a16="http://schemas.microsoft.com/office/drawing/2014/main" id="{A09A53DE-CE7D-69F4-3F46-FB95F4C7633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37</a:t>
            </a:fld>
            <a:endParaRPr lang="en-US"/>
          </a:p>
        </p:txBody>
      </p:sp>
    </p:spTree>
    <p:extLst>
      <p:ext uri="{BB962C8B-B14F-4D97-AF65-F5344CB8AC3E}">
        <p14:creationId xmlns:p14="http://schemas.microsoft.com/office/powerpoint/2010/main" val="32229877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09CFF-6FF1-728F-8F07-5256DADE29C6}"/>
              </a:ext>
            </a:extLst>
          </p:cNvPr>
          <p:cNvSpPr>
            <a:spLocks noGrp="1"/>
          </p:cNvSpPr>
          <p:nvPr>
            <p:ph type="title"/>
          </p:nvPr>
        </p:nvSpPr>
        <p:spPr/>
        <p:txBody>
          <a:bodyPr>
            <a:normAutofit/>
          </a:bodyPr>
          <a:lstStyle/>
          <a:p>
            <a:r>
              <a:rPr lang="en-US" sz="4000"/>
              <a:t>Section 10: Program Integrity and Accountability (1 of 2)</a:t>
            </a:r>
          </a:p>
        </p:txBody>
      </p:sp>
      <p:sp>
        <p:nvSpPr>
          <p:cNvPr id="3" name="Slide Number Placeholder 2">
            <a:extLst>
              <a:ext uri="{FF2B5EF4-FFF2-40B4-BE49-F238E27FC236}">
                <a16:creationId xmlns:a16="http://schemas.microsoft.com/office/drawing/2014/main" id="{87D1E72E-259E-4CCC-05C0-BD0E5D1284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38</a:t>
            </a:fld>
            <a:endParaRPr lang="en-US"/>
          </a:p>
        </p:txBody>
      </p:sp>
      <p:sp>
        <p:nvSpPr>
          <p:cNvPr id="4" name="Text Placeholder 3">
            <a:extLst>
              <a:ext uri="{FF2B5EF4-FFF2-40B4-BE49-F238E27FC236}">
                <a16:creationId xmlns:a16="http://schemas.microsoft.com/office/drawing/2014/main" id="{9C6E90CC-77DC-00B7-4927-1A53552A833D}"/>
              </a:ext>
            </a:extLst>
          </p:cNvPr>
          <p:cNvSpPr>
            <a:spLocks noGrp="1"/>
          </p:cNvSpPr>
          <p:nvPr>
            <p:ph type="body" idx="1"/>
          </p:nvPr>
        </p:nvSpPr>
        <p:spPr>
          <a:xfrm>
            <a:off x="838200" y="1458930"/>
            <a:ext cx="10515600" cy="5262545"/>
          </a:xfrm>
        </p:spPr>
        <p:txBody>
          <a:bodyPr>
            <a:normAutofit/>
          </a:bodyPr>
          <a:lstStyle/>
          <a:p>
            <a:pPr marL="114300" indent="0">
              <a:lnSpc>
                <a:spcPct val="100000"/>
              </a:lnSpc>
              <a:buNone/>
            </a:pPr>
            <a:r>
              <a:rPr lang="en-US" sz="2200" b="1"/>
              <a:t>Section 10 describes Virginia’s internal controls and how they ensure integrity and accountability. Key highlights include:</a:t>
            </a:r>
            <a:r>
              <a:rPr lang="en-US" sz="2200"/>
              <a:t> </a:t>
            </a:r>
          </a:p>
          <a:p>
            <a:pPr>
              <a:lnSpc>
                <a:spcPct val="110000"/>
              </a:lnSpc>
            </a:pPr>
            <a:r>
              <a:rPr lang="en-US" sz="2000"/>
              <a:t>Fiscal staff at VDOE are responsible for managing all CCDF activity—including grants and contracts—in coordination with program staff in the Division of ECCE.</a:t>
            </a:r>
          </a:p>
          <a:p>
            <a:pPr>
              <a:lnSpc>
                <a:spcPct val="110000"/>
              </a:lnSpc>
            </a:pPr>
            <a:r>
              <a:rPr lang="en-US" sz="2000"/>
              <a:t>VDOE’s organizational structure ensures program and fiscal integrity and accountability through:</a:t>
            </a:r>
          </a:p>
          <a:p>
            <a:pPr lvl="1">
              <a:lnSpc>
                <a:spcPct val="110000"/>
              </a:lnSpc>
            </a:pPr>
            <a:r>
              <a:rPr lang="en-US" sz="1800"/>
              <a:t>Documented procedures, workflows, and organizational structures; </a:t>
            </a:r>
          </a:p>
          <a:p>
            <a:pPr lvl="1">
              <a:lnSpc>
                <a:spcPct val="110000"/>
              </a:lnSpc>
            </a:pPr>
            <a:r>
              <a:rPr lang="en-US" sz="1800"/>
              <a:t>Extensive record-keeping; </a:t>
            </a:r>
          </a:p>
          <a:p>
            <a:pPr lvl="1">
              <a:lnSpc>
                <a:spcPct val="110000"/>
              </a:lnSpc>
            </a:pPr>
            <a:r>
              <a:rPr lang="en-US" sz="1800"/>
              <a:t>A clearly defined chain of command for decision-making and approvals; </a:t>
            </a:r>
          </a:p>
          <a:p>
            <a:pPr lvl="1">
              <a:lnSpc>
                <a:spcPct val="110000"/>
              </a:lnSpc>
            </a:pPr>
            <a:r>
              <a:rPr lang="en-US" sz="1800"/>
              <a:t>Roles and responsibilities for program vs. fiscal staff that maintain checks and balances; </a:t>
            </a:r>
          </a:p>
          <a:p>
            <a:pPr lvl="1">
              <a:lnSpc>
                <a:spcPct val="110000"/>
              </a:lnSpc>
            </a:pPr>
            <a:r>
              <a:rPr lang="en-US" sz="1800"/>
              <a:t>Robust security for all systems and financial data; </a:t>
            </a:r>
          </a:p>
          <a:p>
            <a:pPr lvl="1">
              <a:lnSpc>
                <a:spcPct val="110000"/>
              </a:lnSpc>
            </a:pPr>
            <a:r>
              <a:rPr lang="en-US" sz="1800"/>
              <a:t>Training to reduce errors and inefficiencies; and </a:t>
            </a:r>
          </a:p>
          <a:p>
            <a:pPr lvl="1">
              <a:lnSpc>
                <a:spcPct val="110000"/>
              </a:lnSpc>
            </a:pPr>
            <a:r>
              <a:rPr lang="en-US" sz="1800"/>
              <a:t>Ongoing performance planning and evaluation. </a:t>
            </a:r>
          </a:p>
          <a:p>
            <a:pPr lvl="1">
              <a:lnSpc>
                <a:spcPct val="110000"/>
              </a:lnSpc>
              <a:buFont typeface="+mj-lt"/>
              <a:buAutoNum type="arabicPeriod"/>
            </a:pPr>
            <a:endParaRPr lang="en-US" sz="1400"/>
          </a:p>
          <a:p>
            <a:pPr lvl="1">
              <a:lnSpc>
                <a:spcPct val="110000"/>
              </a:lnSpc>
            </a:pPr>
            <a:endParaRPr lang="en-US" sz="1200"/>
          </a:p>
          <a:p>
            <a:pPr>
              <a:lnSpc>
                <a:spcPct val="110000"/>
              </a:lnSpc>
            </a:pPr>
            <a:endParaRPr lang="en-US" sz="2000"/>
          </a:p>
        </p:txBody>
      </p:sp>
    </p:spTree>
    <p:extLst>
      <p:ext uri="{BB962C8B-B14F-4D97-AF65-F5344CB8AC3E}">
        <p14:creationId xmlns:p14="http://schemas.microsoft.com/office/powerpoint/2010/main" val="14753089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09CFF-6FF1-728F-8F07-5256DADE29C6}"/>
              </a:ext>
            </a:extLst>
          </p:cNvPr>
          <p:cNvSpPr>
            <a:spLocks noGrp="1"/>
          </p:cNvSpPr>
          <p:nvPr>
            <p:ph type="title"/>
          </p:nvPr>
        </p:nvSpPr>
        <p:spPr/>
        <p:txBody>
          <a:bodyPr>
            <a:normAutofit/>
          </a:bodyPr>
          <a:lstStyle/>
          <a:p>
            <a:r>
              <a:rPr lang="en-US" sz="4000"/>
              <a:t>Section 10: Program Integrity and Accountability (2 of 2)</a:t>
            </a:r>
          </a:p>
        </p:txBody>
      </p:sp>
      <p:sp>
        <p:nvSpPr>
          <p:cNvPr id="3" name="Slide Number Placeholder 2">
            <a:extLst>
              <a:ext uri="{FF2B5EF4-FFF2-40B4-BE49-F238E27FC236}">
                <a16:creationId xmlns:a16="http://schemas.microsoft.com/office/drawing/2014/main" id="{87D1E72E-259E-4CCC-05C0-BD0E5D1284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39</a:t>
            </a:fld>
            <a:endParaRPr lang="en-US"/>
          </a:p>
        </p:txBody>
      </p:sp>
      <p:sp>
        <p:nvSpPr>
          <p:cNvPr id="4" name="Text Placeholder 3">
            <a:extLst>
              <a:ext uri="{FF2B5EF4-FFF2-40B4-BE49-F238E27FC236}">
                <a16:creationId xmlns:a16="http://schemas.microsoft.com/office/drawing/2014/main" id="{9C6E90CC-77DC-00B7-4927-1A53552A833D}"/>
              </a:ext>
            </a:extLst>
          </p:cNvPr>
          <p:cNvSpPr>
            <a:spLocks noGrp="1"/>
          </p:cNvSpPr>
          <p:nvPr>
            <p:ph type="body" idx="1"/>
          </p:nvPr>
        </p:nvSpPr>
        <p:spPr>
          <a:xfrm>
            <a:off x="838200" y="1458930"/>
            <a:ext cx="10515600" cy="5262545"/>
          </a:xfrm>
        </p:spPr>
        <p:txBody>
          <a:bodyPr>
            <a:normAutofit lnSpcReduction="10000"/>
          </a:bodyPr>
          <a:lstStyle/>
          <a:p>
            <a:pPr marL="114300" indent="0">
              <a:lnSpc>
                <a:spcPct val="100000"/>
              </a:lnSpc>
              <a:buNone/>
            </a:pPr>
            <a:r>
              <a:rPr lang="en-US" sz="2200" b="1"/>
              <a:t>Additional key highlights for Section 10 include:</a:t>
            </a:r>
            <a:r>
              <a:rPr lang="en-US" sz="2200"/>
              <a:t> </a:t>
            </a:r>
          </a:p>
          <a:p>
            <a:pPr>
              <a:lnSpc>
                <a:spcPct val="110000"/>
              </a:lnSpc>
            </a:pPr>
            <a:r>
              <a:rPr lang="en-US" sz="2000"/>
              <a:t>VDOE follows procedures outlined by the Department of Accounts (DOA) to code and track funds; is audited by the DOA for effective fiscal management practice and areas of correction annually. </a:t>
            </a:r>
          </a:p>
          <a:p>
            <a:pPr>
              <a:lnSpc>
                <a:spcPct val="110000"/>
              </a:lnSpc>
            </a:pPr>
            <a:r>
              <a:rPr lang="en-US" sz="2000"/>
              <a:t>VDOE monitors all subrecipients, grantees, and contractors receiving CCDF. Monitoring strategies are informed by an annual risk assessment, the purpose of the agreement, and ongoing performance.</a:t>
            </a:r>
          </a:p>
          <a:p>
            <a:pPr>
              <a:lnSpc>
                <a:spcPct val="110000"/>
              </a:lnSpc>
            </a:pPr>
            <a:r>
              <a:rPr lang="en-US" sz="2000"/>
              <a:t>VDOE annually reviews a random sample of case data to assess accurate implementation of eligibility and enrollment policies and processes at the local level. </a:t>
            </a:r>
          </a:p>
          <a:p>
            <a:pPr lvl="1">
              <a:lnSpc>
                <a:spcPct val="110000"/>
              </a:lnSpc>
            </a:pPr>
            <a:r>
              <a:rPr lang="en-US" sz="2000"/>
              <a:t>Note this data is submitted to the federal Office of Child Care for review every three years.</a:t>
            </a:r>
          </a:p>
          <a:p>
            <a:pPr>
              <a:lnSpc>
                <a:spcPct val="110000"/>
              </a:lnSpc>
            </a:pPr>
            <a:r>
              <a:rPr lang="en-US" sz="2000"/>
              <a:t>Local departments of social services identify, receive, and investigate allegations of fraud by families and child care providers. If and when fraud is identified, cases may be referred for the Commonwealth’s Attorney.</a:t>
            </a:r>
          </a:p>
        </p:txBody>
      </p:sp>
    </p:spTree>
    <p:extLst>
      <p:ext uri="{BB962C8B-B14F-4D97-AF65-F5344CB8AC3E}">
        <p14:creationId xmlns:p14="http://schemas.microsoft.com/office/powerpoint/2010/main" val="2087478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B6A0C8-F749-54C2-7E3A-E88DB77E796C}"/>
              </a:ext>
            </a:extLst>
          </p:cNvPr>
          <p:cNvSpPr>
            <a:spLocks noGrp="1"/>
          </p:cNvSpPr>
          <p:nvPr>
            <p:ph type="title"/>
          </p:nvPr>
        </p:nvSpPr>
        <p:spPr/>
        <p:txBody>
          <a:bodyPr>
            <a:normAutofit/>
          </a:bodyPr>
          <a:lstStyle/>
          <a:p>
            <a:r>
              <a:rPr lang="en-US" sz="4000"/>
              <a:t>History of the PDG</a:t>
            </a:r>
          </a:p>
        </p:txBody>
      </p:sp>
      <p:sp>
        <p:nvSpPr>
          <p:cNvPr id="3" name="Slide Number Placeholder 2">
            <a:extLst>
              <a:ext uri="{FF2B5EF4-FFF2-40B4-BE49-F238E27FC236}">
                <a16:creationId xmlns:a16="http://schemas.microsoft.com/office/drawing/2014/main" id="{44E62A5E-66EC-39A8-00EA-03567D51DA8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4</a:t>
            </a:fld>
            <a:endParaRPr lang="en-US"/>
          </a:p>
        </p:txBody>
      </p:sp>
      <p:sp>
        <p:nvSpPr>
          <p:cNvPr id="4" name="Text Placeholder 3">
            <a:extLst>
              <a:ext uri="{FF2B5EF4-FFF2-40B4-BE49-F238E27FC236}">
                <a16:creationId xmlns:a16="http://schemas.microsoft.com/office/drawing/2014/main" id="{2D97A7D9-D0E7-3B6B-B053-66125599CBB3}"/>
              </a:ext>
            </a:extLst>
          </p:cNvPr>
          <p:cNvSpPr>
            <a:spLocks noGrp="1"/>
          </p:cNvSpPr>
          <p:nvPr>
            <p:ph type="body" idx="1"/>
          </p:nvPr>
        </p:nvSpPr>
        <p:spPr>
          <a:xfrm>
            <a:off x="677214" y="1630648"/>
            <a:ext cx="10515600" cy="4900483"/>
          </a:xfrm>
        </p:spPr>
        <p:txBody>
          <a:bodyPr spcFirstLastPara="1" wrap="square" lIns="91425" tIns="45700" rIns="91425" bIns="45700" anchor="t" anchorCtr="0">
            <a:noAutofit/>
          </a:bodyPr>
          <a:lstStyle/>
          <a:p>
            <a:pPr marL="114300" indent="0">
              <a:buNone/>
            </a:pPr>
            <a:r>
              <a:rPr lang="en-US" sz="2200" b="1"/>
              <a:t>Virginia has promoted innovation and quality investments through federal Preschool Development Grants (PDG) since 2014. </a:t>
            </a:r>
          </a:p>
          <a:p>
            <a:r>
              <a:rPr lang="en-US" sz="2000" b="1"/>
              <a:t>PDG Initial (2014-2019):</a:t>
            </a:r>
            <a:r>
              <a:rPr lang="en-US" sz="2000"/>
              <a:t> Focused primarily on improvements of preschool systems, a four-year grant, totaling $71M. </a:t>
            </a:r>
            <a:endParaRPr lang="en-US" sz="2000">
              <a:highlight>
                <a:srgbClr val="FFFF00"/>
              </a:highlight>
            </a:endParaRPr>
          </a:p>
          <a:p>
            <a:pPr lvl="1"/>
            <a:r>
              <a:rPr lang="en-US" sz="1800"/>
              <a:t>Established VPI + with a focus on improvements in preschool quality and access. </a:t>
            </a:r>
          </a:p>
          <a:p>
            <a:r>
              <a:rPr lang="en-US" sz="2000" b="1"/>
              <a:t>PDG Birth to Five (2019-2023)</a:t>
            </a:r>
            <a:r>
              <a:rPr lang="en-US" sz="2000"/>
              <a:t>: Virginia received an initial grant and three-year renewal grant, totaling $43M.</a:t>
            </a:r>
          </a:p>
          <a:p>
            <a:pPr lvl="1"/>
            <a:r>
              <a:rPr lang="en-US" sz="1800"/>
              <a:t>Included the needs assessment and strategic plan that has shaped our progress since 2018. </a:t>
            </a:r>
          </a:p>
          <a:p>
            <a:pPr lvl="1"/>
            <a:r>
              <a:rPr lang="en-US" sz="1800"/>
              <a:t>Established "PDG Community Networks", which evolved into Ready Regions. </a:t>
            </a:r>
          </a:p>
          <a:p>
            <a:r>
              <a:rPr lang="en-US" sz="2000" b="1"/>
              <a:t>PDG Birth to Five Planning Grant (2023-2024): </a:t>
            </a:r>
            <a:r>
              <a:rPr lang="en-US" sz="2000"/>
              <a:t>One-year planning grant for $4M.</a:t>
            </a:r>
          </a:p>
          <a:p>
            <a:pPr lvl="1"/>
            <a:r>
              <a:rPr lang="en-US" sz="1800"/>
              <a:t>Virginia has used funds to support updates to needs assessments and strategic planning, as well as workforce and quality improvement goals. </a:t>
            </a:r>
          </a:p>
          <a:p>
            <a:pPr lvl="1"/>
            <a:r>
              <a:rPr lang="en-US" sz="1800"/>
              <a:t>Due to a one-year extension, the grant remains active through December 2024. </a:t>
            </a:r>
          </a:p>
          <a:p>
            <a:pPr lvl="1"/>
            <a:endParaRPr lang="en-US"/>
          </a:p>
        </p:txBody>
      </p:sp>
    </p:spTree>
    <p:extLst>
      <p:ext uri="{BB962C8B-B14F-4D97-AF65-F5344CB8AC3E}">
        <p14:creationId xmlns:p14="http://schemas.microsoft.com/office/powerpoint/2010/main" val="9442987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4FAF814-E116-932E-AE8D-E69205AD14F4}"/>
              </a:ext>
            </a:extLst>
          </p:cNvPr>
          <p:cNvSpPr>
            <a:spLocks noGrp="1"/>
          </p:cNvSpPr>
          <p:nvPr>
            <p:ph type="title"/>
          </p:nvPr>
        </p:nvSpPr>
        <p:spPr/>
        <p:txBody>
          <a:bodyPr>
            <a:normAutofit/>
          </a:bodyPr>
          <a:lstStyle/>
          <a:p>
            <a:r>
              <a:rPr lang="en-US" sz="3600" i="1">
                <a:solidFill>
                  <a:schemeClr val="tx1"/>
                </a:solidFill>
              </a:rPr>
              <a:t>Next Steps to Finalize the CCDF State Plan</a:t>
            </a:r>
          </a:p>
        </p:txBody>
      </p:sp>
      <p:sp>
        <p:nvSpPr>
          <p:cNvPr id="3" name="Slide Number Placeholder 2">
            <a:extLst>
              <a:ext uri="{FF2B5EF4-FFF2-40B4-BE49-F238E27FC236}">
                <a16:creationId xmlns:a16="http://schemas.microsoft.com/office/drawing/2014/main" id="{A09A53DE-CE7D-69F4-3F46-FB95F4C7633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40</a:t>
            </a:fld>
            <a:endParaRPr lang="en-US"/>
          </a:p>
        </p:txBody>
      </p:sp>
    </p:spTree>
    <p:extLst>
      <p:ext uri="{BB962C8B-B14F-4D97-AF65-F5344CB8AC3E}">
        <p14:creationId xmlns:p14="http://schemas.microsoft.com/office/powerpoint/2010/main" val="2049902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0A048-B75F-0F64-E5E2-B2BDBB0E8BED}"/>
              </a:ext>
            </a:extLst>
          </p:cNvPr>
          <p:cNvSpPr>
            <a:spLocks noGrp="1"/>
          </p:cNvSpPr>
          <p:nvPr>
            <p:ph type="title"/>
          </p:nvPr>
        </p:nvSpPr>
        <p:spPr/>
        <p:txBody>
          <a:bodyPr>
            <a:normAutofit/>
          </a:bodyPr>
          <a:lstStyle/>
          <a:p>
            <a:r>
              <a:rPr lang="en-US" sz="4000"/>
              <a:t>Finalizing the State Plan: Next Steps</a:t>
            </a:r>
          </a:p>
        </p:txBody>
      </p:sp>
      <p:sp>
        <p:nvSpPr>
          <p:cNvPr id="3" name="Slide Number Placeholder 2">
            <a:extLst>
              <a:ext uri="{FF2B5EF4-FFF2-40B4-BE49-F238E27FC236}">
                <a16:creationId xmlns:a16="http://schemas.microsoft.com/office/drawing/2014/main" id="{292A234D-DC71-C3F0-00DD-21F3C953588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41</a:t>
            </a:fld>
            <a:endParaRPr lang="en-US"/>
          </a:p>
        </p:txBody>
      </p:sp>
      <p:sp>
        <p:nvSpPr>
          <p:cNvPr id="4" name="Text Placeholder 3">
            <a:extLst>
              <a:ext uri="{FF2B5EF4-FFF2-40B4-BE49-F238E27FC236}">
                <a16:creationId xmlns:a16="http://schemas.microsoft.com/office/drawing/2014/main" id="{F44E71E7-D2A6-7C95-B07F-C6765B19FEEE}"/>
              </a:ext>
            </a:extLst>
          </p:cNvPr>
          <p:cNvSpPr>
            <a:spLocks noGrp="1"/>
          </p:cNvSpPr>
          <p:nvPr>
            <p:ph type="body" idx="1"/>
          </p:nvPr>
        </p:nvSpPr>
        <p:spPr/>
        <p:txBody>
          <a:bodyPr>
            <a:normAutofit/>
          </a:bodyPr>
          <a:lstStyle/>
          <a:p>
            <a:pPr>
              <a:lnSpc>
                <a:spcPct val="100000"/>
              </a:lnSpc>
            </a:pPr>
            <a:r>
              <a:rPr lang="en-US" sz="2200"/>
              <a:t>The CCDF State Plan was posted for public comment on Tuesday, May 14.</a:t>
            </a:r>
          </a:p>
          <a:p>
            <a:pPr lvl="1">
              <a:lnSpc>
                <a:spcPct val="100000"/>
              </a:lnSpc>
            </a:pPr>
            <a:r>
              <a:rPr lang="en-US" sz="2000"/>
              <a:t>The announcement was shared on </a:t>
            </a:r>
            <a:r>
              <a:rPr lang="en-US" sz="2000" err="1"/>
              <a:t>ChildCareVA</a:t>
            </a:r>
            <a:r>
              <a:rPr lang="en-US" sz="2000"/>
              <a:t> and in Readiness Connections.</a:t>
            </a:r>
          </a:p>
          <a:p>
            <a:pPr lvl="1">
              <a:lnSpc>
                <a:spcPct val="100000"/>
              </a:lnSpc>
            </a:pPr>
            <a:r>
              <a:rPr lang="en-US" sz="2000"/>
              <a:t>Written public comments will be accepted through </a:t>
            </a:r>
            <a:r>
              <a:rPr lang="en-US" sz="2000" b="1"/>
              <a:t>Sunday, June 16</a:t>
            </a:r>
            <a:r>
              <a:rPr lang="en-US" sz="2000"/>
              <a:t>.</a:t>
            </a:r>
            <a:endParaRPr lang="en-US" sz="1800"/>
          </a:p>
          <a:p>
            <a:pPr>
              <a:lnSpc>
                <a:spcPct val="100000"/>
              </a:lnSpc>
            </a:pPr>
            <a:r>
              <a:rPr lang="en-US" sz="2200"/>
              <a:t>VDOE will hold a public hearing to review the CCDF State Plan Contents and receive oral public comments on </a:t>
            </a:r>
            <a:r>
              <a:rPr lang="en-US" sz="2200" b="1"/>
              <a:t>Wednesday, June 5.</a:t>
            </a:r>
          </a:p>
          <a:p>
            <a:pPr lvl="1">
              <a:lnSpc>
                <a:spcPct val="100000"/>
              </a:lnSpc>
            </a:pPr>
            <a:r>
              <a:rPr lang="en-US" sz="2000"/>
              <a:t>Interested stakeholders are encouraged to join in-person at the James Monroe Building to provide public comment. The event will also be livestreamed.</a:t>
            </a:r>
          </a:p>
          <a:p>
            <a:pPr lvl="1">
              <a:lnSpc>
                <a:spcPct val="100000"/>
              </a:lnSpc>
            </a:pPr>
            <a:r>
              <a:rPr lang="en-US" sz="2000"/>
              <a:t>Written public comments received by </a:t>
            </a:r>
            <a:r>
              <a:rPr lang="en-US" sz="2000" b="1"/>
              <a:t>Wednesday, May 29</a:t>
            </a:r>
            <a:r>
              <a:rPr lang="en-US" sz="2000"/>
              <a:t> will be addressed during the public hearing. </a:t>
            </a:r>
          </a:p>
          <a:p>
            <a:pPr>
              <a:lnSpc>
                <a:spcPct val="100000"/>
              </a:lnSpc>
            </a:pPr>
            <a:r>
              <a:rPr lang="en-US" sz="2200"/>
              <a:t>Final edits will be incorporated into the draft plan and submitted to the federal Office of Child Care by </a:t>
            </a:r>
            <a:r>
              <a:rPr lang="en-US" sz="2200" b="1"/>
              <a:t>Monday, July 1.</a:t>
            </a:r>
          </a:p>
        </p:txBody>
      </p:sp>
    </p:spTree>
    <p:extLst>
      <p:ext uri="{BB962C8B-B14F-4D97-AF65-F5344CB8AC3E}">
        <p14:creationId xmlns:p14="http://schemas.microsoft.com/office/powerpoint/2010/main" val="15216707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Shape 284"/>
        <p:cNvGrpSpPr/>
        <p:nvPr/>
      </p:nvGrpSpPr>
      <p:grpSpPr>
        <a:xfrm>
          <a:off x="0" y="0"/>
          <a:ext cx="0" cy="0"/>
          <a:chOff x="0" y="0"/>
          <a:chExt cx="0" cy="0"/>
        </a:xfrm>
      </p:grpSpPr>
      <p:sp>
        <p:nvSpPr>
          <p:cNvPr id="285" name="Google Shape;285;g1a5e57395b2_0_33"/>
          <p:cNvSpPr txBox="1">
            <a:spLocks noGrp="1"/>
          </p:cNvSpPr>
          <p:nvPr>
            <p:ph type="title"/>
          </p:nvPr>
        </p:nvSpPr>
        <p:spPr>
          <a:xfrm>
            <a:off x="635900" y="2449975"/>
            <a:ext cx="11556000" cy="2852700"/>
          </a:xfrm>
          <a:prstGeom prst="rect">
            <a:avLst/>
          </a:prstGeom>
          <a:noFill/>
          <a:ln>
            <a:noFill/>
          </a:ln>
        </p:spPr>
        <p:txBody>
          <a:bodyPr spcFirstLastPara="1" wrap="square" lIns="91425" tIns="45700" rIns="91425" bIns="45700" anchor="t" anchorCtr="0">
            <a:normAutofit/>
          </a:bodyPr>
          <a:lstStyle/>
          <a:p>
            <a:endParaRPr sz="4600"/>
          </a:p>
          <a:p>
            <a:r>
              <a:rPr lang="en-US" sz="4600">
                <a:solidFill>
                  <a:schemeClr val="tx1"/>
                </a:solidFill>
              </a:rPr>
              <a:t>Presentation: Draft Standards for Licensed Child Day Centers</a:t>
            </a:r>
          </a:p>
        </p:txBody>
      </p:sp>
      <p:sp>
        <p:nvSpPr>
          <p:cNvPr id="286" name="Google Shape;286;g1a5e57395b2_0_33"/>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0" cap="none" spc="0" normalizeH="0" baseline="0" noProof="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42</a:t>
            </a:fld>
            <a:endParaRPr kumimoji="0" sz="1200" b="0" i="0" u="none" strike="noStrike" kern="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37029640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AB594-D18E-8AEA-82E6-17532BF87C7D}"/>
              </a:ext>
            </a:extLst>
          </p:cNvPr>
          <p:cNvSpPr>
            <a:spLocks noGrp="1"/>
          </p:cNvSpPr>
          <p:nvPr>
            <p:ph type="title"/>
          </p:nvPr>
        </p:nvSpPr>
        <p:spPr/>
        <p:txBody>
          <a:bodyPr>
            <a:normAutofit/>
          </a:bodyPr>
          <a:lstStyle/>
          <a:p>
            <a:r>
              <a:rPr lang="en-US" sz="4000"/>
              <a:t>Overview</a:t>
            </a:r>
          </a:p>
        </p:txBody>
      </p:sp>
      <p:sp>
        <p:nvSpPr>
          <p:cNvPr id="3" name="Slide Number Placeholder 2">
            <a:extLst>
              <a:ext uri="{FF2B5EF4-FFF2-40B4-BE49-F238E27FC236}">
                <a16:creationId xmlns:a16="http://schemas.microsoft.com/office/drawing/2014/main" id="{E68FF4B1-0847-0FBB-EAB4-3F93CD3A684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43</a:t>
            </a:fld>
            <a:endParaRPr lang="en-US"/>
          </a:p>
        </p:txBody>
      </p:sp>
      <p:sp>
        <p:nvSpPr>
          <p:cNvPr id="4" name="Text Placeholder 3">
            <a:extLst>
              <a:ext uri="{FF2B5EF4-FFF2-40B4-BE49-F238E27FC236}">
                <a16:creationId xmlns:a16="http://schemas.microsoft.com/office/drawing/2014/main" id="{B08A0F86-B766-7E5B-88AB-00E91B09DC91}"/>
              </a:ext>
            </a:extLst>
          </p:cNvPr>
          <p:cNvSpPr>
            <a:spLocks noGrp="1"/>
          </p:cNvSpPr>
          <p:nvPr>
            <p:ph type="body" idx="1"/>
          </p:nvPr>
        </p:nvSpPr>
        <p:spPr/>
        <p:txBody>
          <a:bodyPr/>
          <a:lstStyle/>
          <a:p>
            <a:pPr marL="114300" indent="0">
              <a:buNone/>
            </a:pPr>
            <a:r>
              <a:rPr lang="en-US" sz="2400"/>
              <a:t>Since December 2021, the VDOE has worked with the ECAC, stakeholders in the field and the Board of Education to revise the Child Day Center Regulations. Today's draft reflects revisions based on public comments from the Notice of Intended Regulatory Action (NOIRA).</a:t>
            </a:r>
          </a:p>
          <a:p>
            <a:pPr marL="114300" indent="0">
              <a:buNone/>
            </a:pPr>
            <a:r>
              <a:rPr lang="en-US" sz="2400"/>
              <a:t>Areas Covered:</a:t>
            </a:r>
          </a:p>
          <a:p>
            <a:r>
              <a:rPr lang="en-US" sz="2400"/>
              <a:t>Recap of Process and Goals </a:t>
            </a:r>
            <a:endParaRPr lang="en-US"/>
          </a:p>
          <a:p>
            <a:r>
              <a:rPr lang="en-US" sz="2400"/>
              <a:t>Review of Public Comment </a:t>
            </a:r>
          </a:p>
          <a:p>
            <a:r>
              <a:rPr lang="en-US" sz="2400"/>
              <a:t>Substantive Changes </a:t>
            </a:r>
          </a:p>
          <a:p>
            <a:r>
              <a:rPr lang="en-US" sz="2400"/>
              <a:t>Next Steps and Timeline</a:t>
            </a:r>
          </a:p>
          <a:p>
            <a:endParaRPr lang="en-US"/>
          </a:p>
        </p:txBody>
      </p:sp>
    </p:spTree>
    <p:extLst>
      <p:ext uri="{BB962C8B-B14F-4D97-AF65-F5344CB8AC3E}">
        <p14:creationId xmlns:p14="http://schemas.microsoft.com/office/powerpoint/2010/main" val="27177729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Shape 284"/>
        <p:cNvGrpSpPr/>
        <p:nvPr/>
      </p:nvGrpSpPr>
      <p:grpSpPr>
        <a:xfrm>
          <a:off x="0" y="0"/>
          <a:ext cx="0" cy="0"/>
          <a:chOff x="0" y="0"/>
          <a:chExt cx="0" cy="0"/>
        </a:xfrm>
      </p:grpSpPr>
      <p:sp>
        <p:nvSpPr>
          <p:cNvPr id="285" name="Google Shape;285;g1a5e57395b2_0_33"/>
          <p:cNvSpPr txBox="1">
            <a:spLocks noGrp="1"/>
          </p:cNvSpPr>
          <p:nvPr>
            <p:ph type="title"/>
          </p:nvPr>
        </p:nvSpPr>
        <p:spPr>
          <a:xfrm>
            <a:off x="635900" y="2449975"/>
            <a:ext cx="11556000" cy="2852700"/>
          </a:xfrm>
          <a:prstGeom prst="rect">
            <a:avLst/>
          </a:prstGeom>
          <a:noFill/>
          <a:ln>
            <a:noFill/>
          </a:ln>
        </p:spPr>
        <p:txBody>
          <a:bodyPr spcFirstLastPara="1" wrap="square" lIns="91425" tIns="45700" rIns="91425" bIns="45700" anchor="t" anchorCtr="0">
            <a:normAutofit/>
          </a:bodyPr>
          <a:lstStyle/>
          <a:p>
            <a:endParaRPr sz="4600"/>
          </a:p>
          <a:p>
            <a:r>
              <a:rPr lang="en-US" sz="3600" i="1"/>
              <a:t>Recap of Process and Goals  </a:t>
            </a:r>
          </a:p>
        </p:txBody>
      </p:sp>
      <p:sp>
        <p:nvSpPr>
          <p:cNvPr id="286" name="Google Shape;286;g1a5e57395b2_0_33"/>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44</a:t>
            </a:fld>
            <a:endParaRPr kumimoji="0"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42553494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26957-3BBF-1BB2-A360-F65AFD07415C}"/>
              </a:ext>
            </a:extLst>
          </p:cNvPr>
          <p:cNvSpPr>
            <a:spLocks noGrp="1"/>
          </p:cNvSpPr>
          <p:nvPr>
            <p:ph type="title"/>
          </p:nvPr>
        </p:nvSpPr>
        <p:spPr/>
        <p:txBody>
          <a:bodyPr>
            <a:normAutofit/>
          </a:bodyPr>
          <a:lstStyle/>
          <a:p>
            <a:r>
              <a:rPr lang="en-US" sz="4000"/>
              <a:t>Process for Revising Regulations</a:t>
            </a:r>
          </a:p>
        </p:txBody>
      </p:sp>
      <p:sp>
        <p:nvSpPr>
          <p:cNvPr id="3" name="Slide Number Placeholder 2">
            <a:extLst>
              <a:ext uri="{FF2B5EF4-FFF2-40B4-BE49-F238E27FC236}">
                <a16:creationId xmlns:a16="http://schemas.microsoft.com/office/drawing/2014/main" id="{E9AA3EE1-FCDA-5002-75B5-CBFA94FB2B5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45</a:t>
            </a:fld>
            <a:endParaRPr lang="en-US"/>
          </a:p>
        </p:txBody>
      </p:sp>
      <p:sp>
        <p:nvSpPr>
          <p:cNvPr id="4" name="Text Placeholder 3">
            <a:extLst>
              <a:ext uri="{FF2B5EF4-FFF2-40B4-BE49-F238E27FC236}">
                <a16:creationId xmlns:a16="http://schemas.microsoft.com/office/drawing/2014/main" id="{B24DC783-6A11-794D-06F4-3B1574E646D3}"/>
              </a:ext>
            </a:extLst>
          </p:cNvPr>
          <p:cNvSpPr>
            <a:spLocks noGrp="1"/>
          </p:cNvSpPr>
          <p:nvPr>
            <p:ph type="body" idx="1"/>
          </p:nvPr>
        </p:nvSpPr>
        <p:spPr>
          <a:xfrm>
            <a:off x="690034" y="1458930"/>
            <a:ext cx="10663766" cy="5239050"/>
          </a:xfrm>
        </p:spPr>
        <p:txBody>
          <a:bodyPr spcFirstLastPara="1" wrap="square" lIns="91425" tIns="45700" rIns="91425" bIns="45700" anchor="t" anchorCtr="0">
            <a:noAutofit/>
          </a:bodyPr>
          <a:lstStyle/>
          <a:p>
            <a:pPr marL="347345">
              <a:lnSpc>
                <a:spcPct val="120000"/>
              </a:lnSpc>
              <a:spcBef>
                <a:spcPts val="0"/>
              </a:spcBef>
              <a:spcAft>
                <a:spcPts val="1200"/>
              </a:spcAft>
              <a:buClr>
                <a:schemeClr val="tx1"/>
              </a:buClr>
              <a:buSzPct val="90000"/>
            </a:pPr>
            <a:r>
              <a:rPr lang="en-US" sz="1800">
                <a:solidFill>
                  <a:schemeClr val="accent3"/>
                </a:solidFill>
              </a:rPr>
              <a:t>The VDOE established a temporary workgroup in December 2021 to help revise the regulations. </a:t>
            </a:r>
          </a:p>
          <a:p>
            <a:pPr marL="347345">
              <a:lnSpc>
                <a:spcPct val="120000"/>
              </a:lnSpc>
              <a:spcBef>
                <a:spcPts val="0"/>
              </a:spcBef>
              <a:spcAft>
                <a:spcPts val="1200"/>
              </a:spcAft>
              <a:buClr>
                <a:schemeClr val="tx1"/>
              </a:buClr>
              <a:buSzPct val="90000"/>
            </a:pPr>
            <a:r>
              <a:rPr lang="en-US" sz="1800">
                <a:solidFill>
                  <a:schemeClr val="accent3"/>
                </a:solidFill>
              </a:rPr>
              <a:t>The workgroup (</a:t>
            </a:r>
            <a:r>
              <a:rPr lang="en-US" sz="1800" err="1">
                <a:solidFill>
                  <a:schemeClr val="accent3"/>
                </a:solidFill>
              </a:rPr>
              <a:t>i</a:t>
            </a:r>
            <a:r>
              <a:rPr lang="en-US" sz="1800">
                <a:solidFill>
                  <a:schemeClr val="accent3"/>
                </a:solidFill>
              </a:rPr>
              <a:t>) completed a comprehensive review of the child day center regulations, and (ii) produced recommendations for the ECAC. </a:t>
            </a:r>
          </a:p>
          <a:p>
            <a:pPr marL="347345">
              <a:lnSpc>
                <a:spcPct val="100000"/>
              </a:lnSpc>
              <a:spcBef>
                <a:spcPts val="0"/>
              </a:spcBef>
              <a:spcAft>
                <a:spcPts val="1200"/>
              </a:spcAft>
              <a:buClr>
                <a:schemeClr val="tx1"/>
              </a:buClr>
              <a:buSzPct val="90000"/>
            </a:pPr>
            <a:r>
              <a:rPr lang="en-US" sz="1800">
                <a:solidFill>
                  <a:schemeClr val="accent3"/>
                </a:solidFill>
              </a:rPr>
              <a:t>The workgroup consisted of multiple stakeholders, </a:t>
            </a:r>
            <a:r>
              <a:rPr lang="en-US" sz="1800"/>
              <a:t>convened in early 2022 and spent a year reviewing the standards. Members dedicated 20+ hours of time. </a:t>
            </a:r>
            <a:endParaRPr lang="en-US" sz="1800">
              <a:solidFill>
                <a:schemeClr val="accent3"/>
              </a:solidFill>
            </a:endParaRPr>
          </a:p>
          <a:p>
            <a:pPr marL="0">
              <a:lnSpc>
                <a:spcPct val="100000"/>
              </a:lnSpc>
              <a:spcBef>
                <a:spcPts val="1200"/>
              </a:spcBef>
              <a:buClr>
                <a:schemeClr val="tx1"/>
              </a:buClr>
              <a:buSzPct val="90000"/>
            </a:pPr>
            <a:r>
              <a:rPr lang="en-US" sz="1800">
                <a:solidFill>
                  <a:schemeClr val="accent3"/>
                </a:solidFill>
              </a:rPr>
              <a:t>The workgroup had to balance multiple, sometimes competing, priorities:</a:t>
            </a:r>
          </a:p>
          <a:p>
            <a:pPr lvl="1">
              <a:lnSpc>
                <a:spcPct val="120000"/>
              </a:lnSpc>
              <a:spcBef>
                <a:spcPts val="0"/>
              </a:spcBef>
              <a:buClr>
                <a:schemeClr val="tx1"/>
              </a:buClr>
              <a:buSzPct val="90000"/>
            </a:pPr>
            <a:r>
              <a:rPr lang="en-US" sz="1800" i="1">
                <a:solidFill>
                  <a:schemeClr val="accent3"/>
                </a:solidFill>
              </a:rPr>
              <a:t>Ensuring alignment with state and federal law; </a:t>
            </a:r>
          </a:p>
          <a:p>
            <a:pPr lvl="1">
              <a:lnSpc>
                <a:spcPct val="120000"/>
              </a:lnSpc>
              <a:spcBef>
                <a:spcPts val="0"/>
              </a:spcBef>
              <a:buClr>
                <a:schemeClr val="tx1"/>
              </a:buClr>
              <a:buSzPct val="90000"/>
            </a:pPr>
            <a:r>
              <a:rPr lang="en-US" sz="1800" i="1">
                <a:solidFill>
                  <a:schemeClr val="accent3"/>
                </a:solidFill>
              </a:rPr>
              <a:t>Protecting the health, safety and well-being of children;</a:t>
            </a:r>
          </a:p>
          <a:p>
            <a:pPr lvl="1">
              <a:lnSpc>
                <a:spcPct val="120000"/>
              </a:lnSpc>
              <a:spcBef>
                <a:spcPts val="0"/>
              </a:spcBef>
              <a:buClr>
                <a:schemeClr val="tx1"/>
              </a:buClr>
              <a:buSzPct val="90000"/>
            </a:pPr>
            <a:r>
              <a:rPr lang="en-US" sz="1800" i="1">
                <a:solidFill>
                  <a:schemeClr val="accent3"/>
                </a:solidFill>
              </a:rPr>
              <a:t>Considering the cost and operational impact of regulations; and </a:t>
            </a:r>
          </a:p>
          <a:p>
            <a:pPr lvl="1">
              <a:lnSpc>
                <a:spcPct val="120000"/>
              </a:lnSpc>
              <a:spcBef>
                <a:spcPts val="0"/>
              </a:spcBef>
              <a:buClr>
                <a:schemeClr val="tx1"/>
              </a:buClr>
              <a:buSzPct val="90000"/>
            </a:pPr>
            <a:r>
              <a:rPr lang="en-US" sz="1800" i="1">
                <a:solidFill>
                  <a:schemeClr val="accent3"/>
                </a:solidFill>
              </a:rPr>
              <a:t>Reducing any burdensome requirements.</a:t>
            </a:r>
          </a:p>
          <a:p>
            <a:pPr>
              <a:buSzPct val="90000"/>
            </a:pPr>
            <a:r>
              <a:rPr lang="en-US" sz="1800">
                <a:solidFill>
                  <a:schemeClr val="accent3"/>
                </a:solidFill>
                <a:cs typeface="Calibri"/>
              </a:rPr>
              <a:t>In April 2023, the ECAC thoroughly reviewed the draft regulation and recommended changes. Changes were made and the draft regulations were endorsed. </a:t>
            </a:r>
          </a:p>
          <a:p>
            <a:r>
              <a:rPr lang="en-US" sz="1800">
                <a:solidFill>
                  <a:schemeClr val="accent3"/>
                </a:solidFill>
                <a:cs typeface="Calibri"/>
              </a:rPr>
              <a:t>The Board approved the Notice of Intended Regulatory Action (NOIRA) in June 2023 which went out for public comment in January 2024.</a:t>
            </a:r>
          </a:p>
          <a:p>
            <a:pPr marL="114300" indent="0">
              <a:lnSpc>
                <a:spcPct val="120000"/>
              </a:lnSpc>
              <a:spcBef>
                <a:spcPts val="0"/>
              </a:spcBef>
              <a:buSzPct val="90000"/>
              <a:buNone/>
            </a:pPr>
            <a:endParaRPr lang="en-US" sz="5000">
              <a:solidFill>
                <a:schemeClr val="accent3"/>
              </a:solidFill>
            </a:endParaRPr>
          </a:p>
          <a:p>
            <a:endParaRPr lang="en-US">
              <a:solidFill>
                <a:schemeClr val="accent3"/>
              </a:solidFill>
            </a:endParaRPr>
          </a:p>
        </p:txBody>
      </p:sp>
    </p:spTree>
    <p:extLst>
      <p:ext uri="{BB962C8B-B14F-4D97-AF65-F5344CB8AC3E}">
        <p14:creationId xmlns:p14="http://schemas.microsoft.com/office/powerpoint/2010/main" val="189345206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AB594-D18E-8AEA-82E6-17532BF87C7D}"/>
              </a:ext>
            </a:extLst>
          </p:cNvPr>
          <p:cNvSpPr>
            <a:spLocks noGrp="1"/>
          </p:cNvSpPr>
          <p:nvPr>
            <p:ph type="title"/>
          </p:nvPr>
        </p:nvSpPr>
        <p:spPr/>
        <p:txBody>
          <a:bodyPr>
            <a:normAutofit/>
          </a:bodyPr>
          <a:lstStyle/>
          <a:p>
            <a:r>
              <a:rPr kumimoji="0" lang="en-US" sz="4000" b="0" i="0" u="none" strike="noStrike" kern="0" cap="small" spc="0" normalizeH="0" baseline="0" noProof="0">
                <a:ln>
                  <a:noFill/>
                </a:ln>
                <a:solidFill>
                  <a:srgbClr val="FFFFFF"/>
                </a:solidFill>
                <a:effectLst/>
                <a:uLnTx/>
                <a:uFillTx/>
                <a:latin typeface="Georgia"/>
                <a:sym typeface="Georgia"/>
              </a:rPr>
              <a:t>Goals of the Revised Regulations</a:t>
            </a:r>
            <a:endParaRPr lang="en-US" sz="4000"/>
          </a:p>
        </p:txBody>
      </p:sp>
      <p:sp>
        <p:nvSpPr>
          <p:cNvPr id="3" name="Slide Number Placeholder 2">
            <a:extLst>
              <a:ext uri="{FF2B5EF4-FFF2-40B4-BE49-F238E27FC236}">
                <a16:creationId xmlns:a16="http://schemas.microsoft.com/office/drawing/2014/main" id="{E68FF4B1-0847-0FBB-EAB4-3F93CD3A684B}"/>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46</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
        <p:nvSpPr>
          <p:cNvPr id="4" name="Text Placeholder 3">
            <a:extLst>
              <a:ext uri="{FF2B5EF4-FFF2-40B4-BE49-F238E27FC236}">
                <a16:creationId xmlns:a16="http://schemas.microsoft.com/office/drawing/2014/main" id="{B08A0F86-B766-7E5B-88AB-00E91B09DC91}"/>
              </a:ext>
            </a:extLst>
          </p:cNvPr>
          <p:cNvSpPr>
            <a:spLocks noGrp="1"/>
          </p:cNvSpPr>
          <p:nvPr>
            <p:ph type="body" idx="1"/>
          </p:nvPr>
        </p:nvSpPr>
        <p:spPr/>
        <p:txBody>
          <a:bodyPr>
            <a:normAutofit/>
          </a:bodyPr>
          <a:lstStyle/>
          <a:p>
            <a:pPr marL="114300" indent="0">
              <a:buNone/>
            </a:pPr>
            <a:r>
              <a:rPr lang="en-US" sz="2400"/>
              <a:t>Our shared goals for revising the regulations are to: </a:t>
            </a:r>
          </a:p>
          <a:p>
            <a:r>
              <a:rPr lang="en-US" sz="2400"/>
              <a:t>Improve compliance; </a:t>
            </a:r>
            <a:endParaRPr lang="en-US"/>
          </a:p>
          <a:p>
            <a:r>
              <a:rPr lang="en-US" sz="2400"/>
              <a:t>Reduce duplication;</a:t>
            </a:r>
          </a:p>
          <a:p>
            <a:r>
              <a:rPr lang="en-US" sz="2400"/>
              <a:t>Increase flexibility;</a:t>
            </a:r>
          </a:p>
          <a:p>
            <a:r>
              <a:rPr lang="en-US" sz="2400"/>
              <a:t>Strengthen child protection;</a:t>
            </a:r>
          </a:p>
          <a:p>
            <a:r>
              <a:rPr lang="en-US" sz="2400"/>
              <a:t>Ensure compliance with the federal Child Care and Development Fund (CCDF) regulations;</a:t>
            </a:r>
          </a:p>
          <a:p>
            <a:r>
              <a:rPr lang="en-US" sz="2400"/>
              <a:t>Align standards with national safety standards and updated research; and</a:t>
            </a:r>
          </a:p>
          <a:p>
            <a:r>
              <a:rPr lang="en-US" sz="2400"/>
              <a:t>Comply with the Governor's Executive Order 19.</a:t>
            </a:r>
          </a:p>
          <a:p>
            <a:endParaRPr lang="en-US" sz="2400"/>
          </a:p>
        </p:txBody>
      </p:sp>
    </p:spTree>
    <p:extLst>
      <p:ext uri="{BB962C8B-B14F-4D97-AF65-F5344CB8AC3E}">
        <p14:creationId xmlns:p14="http://schemas.microsoft.com/office/powerpoint/2010/main" val="38701764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27F37-CC42-5C5D-2DC0-1EC600A39FCE}"/>
              </a:ext>
            </a:extLst>
          </p:cNvPr>
          <p:cNvSpPr>
            <a:spLocks noGrp="1"/>
          </p:cNvSpPr>
          <p:nvPr>
            <p:ph type="title"/>
          </p:nvPr>
        </p:nvSpPr>
        <p:spPr/>
        <p:txBody>
          <a:bodyPr>
            <a:normAutofit/>
          </a:bodyPr>
          <a:lstStyle/>
          <a:p>
            <a:r>
              <a:rPr lang="en-US" sz="4000"/>
              <a:t>Overall Highlights</a:t>
            </a:r>
          </a:p>
        </p:txBody>
      </p:sp>
      <p:sp>
        <p:nvSpPr>
          <p:cNvPr id="3" name="Slide Number Placeholder 2">
            <a:extLst>
              <a:ext uri="{FF2B5EF4-FFF2-40B4-BE49-F238E27FC236}">
                <a16:creationId xmlns:a16="http://schemas.microsoft.com/office/drawing/2014/main" id="{BF20E272-D232-3EAD-AB10-B99336A020C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47</a:t>
            </a:fld>
            <a:endParaRPr lang="en-US"/>
          </a:p>
        </p:txBody>
      </p:sp>
      <p:graphicFrame>
        <p:nvGraphicFramePr>
          <p:cNvPr id="7" name="Table 7">
            <a:extLst>
              <a:ext uri="{FF2B5EF4-FFF2-40B4-BE49-F238E27FC236}">
                <a16:creationId xmlns:a16="http://schemas.microsoft.com/office/drawing/2014/main" id="{74476BC7-E878-403B-A0FC-B195128CAF8A}"/>
              </a:ext>
            </a:extLst>
          </p:cNvPr>
          <p:cNvGraphicFramePr>
            <a:graphicFrameLocks noGrp="1"/>
          </p:cNvGraphicFramePr>
          <p:nvPr>
            <p:extLst>
              <p:ext uri="{D42A27DB-BD31-4B8C-83A1-F6EECF244321}">
                <p14:modId xmlns:p14="http://schemas.microsoft.com/office/powerpoint/2010/main" val="3750592753"/>
              </p:ext>
            </p:extLst>
          </p:nvPr>
        </p:nvGraphicFramePr>
        <p:xfrm>
          <a:off x="400655" y="2308894"/>
          <a:ext cx="11392668" cy="3840268"/>
        </p:xfrm>
        <a:graphic>
          <a:graphicData uri="http://schemas.openxmlformats.org/drawingml/2006/table">
            <a:tbl>
              <a:tblPr firstRow="1" bandRow="1"/>
              <a:tblGrid>
                <a:gridCol w="2420937">
                  <a:extLst>
                    <a:ext uri="{9D8B030D-6E8A-4147-A177-3AD203B41FA5}">
                      <a16:colId xmlns:a16="http://schemas.microsoft.com/office/drawing/2014/main" val="3879440558"/>
                    </a:ext>
                  </a:extLst>
                </a:gridCol>
                <a:gridCol w="4802187">
                  <a:extLst>
                    <a:ext uri="{9D8B030D-6E8A-4147-A177-3AD203B41FA5}">
                      <a16:colId xmlns:a16="http://schemas.microsoft.com/office/drawing/2014/main" val="3311572864"/>
                    </a:ext>
                  </a:extLst>
                </a:gridCol>
                <a:gridCol w="4169544">
                  <a:extLst>
                    <a:ext uri="{9D8B030D-6E8A-4147-A177-3AD203B41FA5}">
                      <a16:colId xmlns:a16="http://schemas.microsoft.com/office/drawing/2014/main" val="3371015878"/>
                    </a:ext>
                  </a:extLst>
                </a:gridCol>
              </a:tblGrid>
              <a:tr h="502708">
                <a:tc>
                  <a:txBody>
                    <a:bodyPr/>
                    <a:lstStyle/>
                    <a:p>
                      <a:pPr algn="ctr"/>
                      <a:r>
                        <a:rPr lang="en-US" sz="1800" b="1">
                          <a:solidFill>
                            <a:schemeClr val="tx2"/>
                          </a:solidFill>
                          <a:effectLst/>
                          <a:latin typeface="Georgia"/>
                          <a:ea typeface="Calibri" panose="020F0502020204030204" pitchFamily="34" charset="0"/>
                          <a:cs typeface="Times New Roman"/>
                        </a:rPr>
                        <a:t>Ratio Flexibility</a:t>
                      </a:r>
                      <a:endParaRPr lang="en-US" sz="1800" b="1">
                        <a:solidFill>
                          <a:schemeClr val="tx2"/>
                        </a:solidFill>
                        <a:latin typeface="Georgia"/>
                        <a:cs typeface="Times New Roman"/>
                      </a:endParaRPr>
                    </a:p>
                  </a:txBody>
                  <a:tcPr anchor="ctr">
                    <a:lnL w="6350" cap="flat" cmpd="sng" algn="ctr">
                      <a:solidFill>
                        <a:schemeClr val="accent3">
                          <a:lumMod val="60000"/>
                          <a:lumOff val="40000"/>
                        </a:schemeClr>
                      </a:solidFill>
                      <a:prstDash val="solid"/>
                      <a:round/>
                      <a:headEnd type="none" w="med" len="med"/>
                      <a:tailEnd type="none" w="med" len="med"/>
                    </a:lnL>
                    <a:lnR w="6350" cap="flat" cmpd="sng" algn="ctr">
                      <a:solidFill>
                        <a:schemeClr val="accent3">
                          <a:lumMod val="60000"/>
                          <a:lumOff val="40000"/>
                        </a:schemeClr>
                      </a:solidFill>
                      <a:prstDash val="solid"/>
                      <a:round/>
                      <a:headEnd type="none" w="med" len="med"/>
                      <a:tailEnd type="none" w="med" len="med"/>
                    </a:lnR>
                    <a:lnT w="6350" cap="flat" cmpd="sng" algn="ctr">
                      <a:solidFill>
                        <a:schemeClr val="accent3">
                          <a:lumMod val="60000"/>
                          <a:lumOff val="40000"/>
                        </a:schemeClr>
                      </a:solidFill>
                      <a:prstDash val="solid"/>
                      <a:round/>
                      <a:headEnd type="none" w="med" len="med"/>
                      <a:tailEnd type="none" w="med" len="med"/>
                    </a:lnT>
                    <a:lnB w="6350" cap="flat" cmpd="sng" algn="ctr">
                      <a:solidFill>
                        <a:schemeClr val="accent3">
                          <a:lumMod val="60000"/>
                          <a:lumOff val="40000"/>
                        </a:schemeClr>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800" b="1">
                          <a:solidFill>
                            <a:schemeClr val="tx2"/>
                          </a:solidFill>
                          <a:effectLst/>
                          <a:latin typeface="Georgia"/>
                          <a:ea typeface="Calibri" panose="020F0502020204030204" pitchFamily="34" charset="0"/>
                          <a:cs typeface="Times New Roman"/>
                        </a:rPr>
                        <a:t>Staffing Flexibility</a:t>
                      </a:r>
                    </a:p>
                  </a:txBody>
                  <a:tcPr anchor="ctr">
                    <a:lnL w="6350" cap="flat" cmpd="sng" algn="ctr">
                      <a:solidFill>
                        <a:schemeClr val="accent3">
                          <a:lumMod val="60000"/>
                          <a:lumOff val="40000"/>
                        </a:schemeClr>
                      </a:solidFill>
                      <a:prstDash val="solid"/>
                      <a:round/>
                      <a:headEnd type="none" w="med" len="med"/>
                      <a:tailEnd type="none" w="med" len="med"/>
                    </a:lnL>
                    <a:lnR w="6350" cap="flat" cmpd="sng" algn="ctr">
                      <a:solidFill>
                        <a:schemeClr val="accent3">
                          <a:lumMod val="60000"/>
                          <a:lumOff val="40000"/>
                        </a:schemeClr>
                      </a:solidFill>
                      <a:prstDash val="solid"/>
                      <a:round/>
                      <a:headEnd type="none" w="med" len="med"/>
                      <a:tailEnd type="none" w="med" len="med"/>
                    </a:lnR>
                    <a:lnT w="6350" cap="flat" cmpd="sng" algn="ctr">
                      <a:solidFill>
                        <a:schemeClr val="accent3">
                          <a:lumMod val="60000"/>
                          <a:lumOff val="40000"/>
                        </a:schemeClr>
                      </a:solidFill>
                      <a:prstDash val="solid"/>
                      <a:round/>
                      <a:headEnd type="none" w="med" len="med"/>
                      <a:tailEnd type="none" w="med" len="med"/>
                    </a:lnT>
                    <a:lnB w="6350" cap="flat" cmpd="sng" algn="ctr">
                      <a:solidFill>
                        <a:schemeClr val="accent3">
                          <a:lumMod val="60000"/>
                          <a:lumOff val="40000"/>
                        </a:schemeClr>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800" b="1">
                          <a:solidFill>
                            <a:schemeClr val="tx2"/>
                          </a:solidFill>
                          <a:effectLst/>
                          <a:latin typeface="Georgia"/>
                          <a:ea typeface="Calibri" panose="020F0502020204030204" pitchFamily="34" charset="0"/>
                          <a:cs typeface="Times New Roman"/>
                        </a:rPr>
                        <a:t>Reduced Administrative Burden</a:t>
                      </a:r>
                    </a:p>
                  </a:txBody>
                  <a:tcPr anchor="ctr">
                    <a:lnL w="6350" cap="flat" cmpd="sng" algn="ctr">
                      <a:solidFill>
                        <a:schemeClr val="accent3">
                          <a:lumMod val="60000"/>
                          <a:lumOff val="40000"/>
                        </a:schemeClr>
                      </a:solidFill>
                      <a:prstDash val="solid"/>
                      <a:round/>
                      <a:headEnd type="none" w="med" len="med"/>
                      <a:tailEnd type="none" w="med" len="med"/>
                    </a:lnL>
                    <a:lnR w="6350" cap="flat" cmpd="sng" algn="ctr">
                      <a:solidFill>
                        <a:schemeClr val="accent3">
                          <a:lumMod val="60000"/>
                          <a:lumOff val="40000"/>
                        </a:schemeClr>
                      </a:solidFill>
                      <a:prstDash val="solid"/>
                      <a:round/>
                      <a:headEnd type="none" w="med" len="med"/>
                      <a:tailEnd type="none" w="med" len="med"/>
                    </a:lnR>
                    <a:lnT w="6350" cap="flat" cmpd="sng" algn="ctr">
                      <a:solidFill>
                        <a:schemeClr val="accent3">
                          <a:lumMod val="60000"/>
                          <a:lumOff val="40000"/>
                        </a:schemeClr>
                      </a:solidFill>
                      <a:prstDash val="solid"/>
                      <a:round/>
                      <a:headEnd type="none" w="med" len="med"/>
                      <a:tailEnd type="none" w="med" len="med"/>
                    </a:lnT>
                    <a:lnB w="6350" cap="flat" cmpd="sng" algn="ctr">
                      <a:solidFill>
                        <a:schemeClr val="accent3">
                          <a:lumMod val="60000"/>
                          <a:lumOff val="40000"/>
                        </a:schemeClr>
                      </a:solidFill>
                      <a:prstDash val="solid"/>
                      <a:round/>
                      <a:headEnd type="none" w="med" len="med"/>
                      <a:tailEnd type="none" w="med" len="med"/>
                    </a:lnB>
                    <a:solidFill>
                      <a:schemeClr val="accent1"/>
                    </a:solidFill>
                  </a:tcPr>
                </a:tc>
                <a:extLst>
                  <a:ext uri="{0D108BD9-81ED-4DB2-BD59-A6C34878D82A}">
                    <a16:rowId xmlns:a16="http://schemas.microsoft.com/office/drawing/2014/main" val="3601636244"/>
                  </a:ext>
                </a:extLst>
              </a:tr>
              <a:tr h="370840">
                <a:tc>
                  <a:txBody>
                    <a:bodyPr/>
                    <a:lstStyle/>
                    <a:p>
                      <a:pPr marL="346075" marR="0" lvl="0" indent="-290195">
                        <a:lnSpc>
                          <a:spcPct val="100000"/>
                        </a:lnSpc>
                        <a:spcBef>
                          <a:spcPts val="0"/>
                        </a:spcBef>
                        <a:spcAft>
                          <a:spcPts val="600"/>
                        </a:spcAft>
                        <a:buClr>
                          <a:schemeClr val="tx1"/>
                        </a:buClr>
                        <a:buFont typeface="Arial" panose="020B0604020202020204" pitchFamily="34" charset="0"/>
                        <a:buChar char="•"/>
                      </a:pPr>
                      <a:r>
                        <a:rPr lang="en-US" sz="1800">
                          <a:solidFill>
                            <a:schemeClr val="accent3"/>
                          </a:solidFill>
                          <a:effectLst/>
                          <a:latin typeface="Georgia"/>
                          <a:ea typeface="Calibri" panose="020F0502020204030204" pitchFamily="34" charset="0"/>
                          <a:cs typeface="Times New Roman"/>
                        </a:rPr>
                        <a:t>Increase ratios for school-age children. </a:t>
                      </a:r>
                    </a:p>
                    <a:p>
                      <a:pPr marL="346075" marR="0" lvl="0" indent="-290195">
                        <a:lnSpc>
                          <a:spcPct val="100000"/>
                        </a:lnSpc>
                        <a:spcBef>
                          <a:spcPts val="0"/>
                        </a:spcBef>
                        <a:spcAft>
                          <a:spcPts val="600"/>
                        </a:spcAft>
                        <a:buClr>
                          <a:schemeClr val="tx1"/>
                        </a:buClr>
                        <a:buFont typeface="Arial" panose="020B0604020202020204" pitchFamily="34" charset="0"/>
                        <a:buChar char="•"/>
                      </a:pPr>
                      <a:r>
                        <a:rPr lang="en-US" sz="1800">
                          <a:solidFill>
                            <a:schemeClr val="accent3"/>
                          </a:solidFill>
                          <a:effectLst/>
                          <a:latin typeface="Georgia"/>
                          <a:ea typeface="Calibri" panose="020F0502020204030204" pitchFamily="34" charset="0"/>
                          <a:cs typeface="Times New Roman"/>
                        </a:rPr>
                        <a:t>Adds variance process for ratio and group sizes.</a:t>
                      </a:r>
                    </a:p>
                    <a:p>
                      <a:pPr>
                        <a:spcAft>
                          <a:spcPts val="600"/>
                        </a:spcAft>
                      </a:pPr>
                      <a:endParaRPr lang="en-US" sz="1800">
                        <a:solidFill>
                          <a:schemeClr val="accent3"/>
                        </a:solidFill>
                      </a:endParaRPr>
                    </a:p>
                  </a:txBody>
                  <a:tcPr>
                    <a:lnL w="6350" cap="flat" cmpd="sng" algn="ctr">
                      <a:solidFill>
                        <a:schemeClr val="accent3">
                          <a:lumMod val="60000"/>
                          <a:lumOff val="40000"/>
                        </a:schemeClr>
                      </a:solidFill>
                      <a:prstDash val="solid"/>
                      <a:round/>
                      <a:headEnd type="none" w="med" len="med"/>
                      <a:tailEnd type="none" w="med" len="med"/>
                    </a:lnL>
                    <a:lnR w="6350" cap="flat" cmpd="sng" algn="ctr">
                      <a:solidFill>
                        <a:schemeClr val="accent3">
                          <a:lumMod val="60000"/>
                          <a:lumOff val="40000"/>
                        </a:schemeClr>
                      </a:solidFill>
                      <a:prstDash val="solid"/>
                      <a:round/>
                      <a:headEnd type="none" w="med" len="med"/>
                      <a:tailEnd type="none" w="med" len="med"/>
                    </a:lnR>
                    <a:lnT w="6350" cap="flat" cmpd="sng" algn="ctr">
                      <a:solidFill>
                        <a:schemeClr val="accent3">
                          <a:lumMod val="60000"/>
                          <a:lumOff val="40000"/>
                        </a:schemeClr>
                      </a:solidFill>
                      <a:prstDash val="solid"/>
                      <a:round/>
                      <a:headEnd type="none" w="med" len="med"/>
                      <a:tailEnd type="none" w="med" len="med"/>
                    </a:lnT>
                    <a:lnB w="6350" cap="flat" cmpd="sng" algn="ctr">
                      <a:solidFill>
                        <a:schemeClr val="accent3">
                          <a:lumMod val="60000"/>
                          <a:lumOff val="40000"/>
                        </a:schemeClr>
                      </a:solidFill>
                      <a:prstDash val="solid"/>
                      <a:round/>
                      <a:headEnd type="none" w="med" len="med"/>
                      <a:tailEnd type="none" w="med" len="med"/>
                    </a:lnB>
                    <a:solidFill>
                      <a:schemeClr val="bg1"/>
                    </a:solidFill>
                  </a:tcPr>
                </a:tc>
                <a:tc>
                  <a:txBody>
                    <a:bodyPr/>
                    <a:lstStyle/>
                    <a:p>
                      <a:pPr marL="346075" marR="0" lvl="0" indent="-290195">
                        <a:lnSpc>
                          <a:spcPct val="100000"/>
                        </a:lnSpc>
                        <a:spcBef>
                          <a:spcPts val="0"/>
                        </a:spcBef>
                        <a:spcAft>
                          <a:spcPts val="600"/>
                        </a:spcAft>
                        <a:buClr>
                          <a:schemeClr val="tx1"/>
                        </a:buClr>
                        <a:buFont typeface="Arial" panose="020B0604020202020204" pitchFamily="34" charset="0"/>
                        <a:buChar char="•"/>
                      </a:pPr>
                      <a:r>
                        <a:rPr lang="en-US" sz="1800">
                          <a:solidFill>
                            <a:schemeClr val="accent3"/>
                          </a:solidFill>
                          <a:effectLst/>
                          <a:latin typeface="Georgia"/>
                          <a:ea typeface="Calibri" panose="020F0502020204030204" pitchFamily="34" charset="0"/>
                          <a:cs typeface="Times New Roman"/>
                        </a:rPr>
                        <a:t>Expanded qualifications for lead teachers, directors and director-designees to help with recruitment, hiring and staffing. </a:t>
                      </a:r>
                    </a:p>
                    <a:p>
                      <a:pPr marL="346075" marR="0" lvl="0" indent="-290195">
                        <a:lnSpc>
                          <a:spcPct val="100000"/>
                        </a:lnSpc>
                        <a:spcBef>
                          <a:spcPts val="0"/>
                        </a:spcBef>
                        <a:spcAft>
                          <a:spcPts val="600"/>
                        </a:spcAft>
                        <a:buClr>
                          <a:schemeClr val="tx1"/>
                        </a:buClr>
                        <a:buFont typeface="Arial" panose="020B0604020202020204" pitchFamily="34" charset="0"/>
                        <a:buChar char="•"/>
                      </a:pPr>
                      <a:r>
                        <a:rPr lang="en-US" sz="1800">
                          <a:solidFill>
                            <a:schemeClr val="accent3"/>
                          </a:solidFill>
                          <a:effectLst/>
                          <a:latin typeface="Georgia"/>
                          <a:ea typeface="Calibri" panose="020F0502020204030204" pitchFamily="34" charset="0"/>
                          <a:cs typeface="Times New Roman"/>
                        </a:rPr>
                        <a:t>Increases flexibility for staffing at beginning and end of day.</a:t>
                      </a:r>
                    </a:p>
                    <a:p>
                      <a:pPr marL="346075" marR="0" lvl="0" indent="-290195">
                        <a:lnSpc>
                          <a:spcPct val="100000"/>
                        </a:lnSpc>
                        <a:spcBef>
                          <a:spcPts val="0"/>
                        </a:spcBef>
                        <a:spcAft>
                          <a:spcPts val="600"/>
                        </a:spcAft>
                        <a:buClr>
                          <a:schemeClr val="tx1"/>
                        </a:buClr>
                        <a:buFont typeface="Arial" panose="020B0604020202020204" pitchFamily="34" charset="0"/>
                        <a:buChar char="•"/>
                      </a:pPr>
                      <a:r>
                        <a:rPr lang="en-US" sz="1800">
                          <a:solidFill>
                            <a:schemeClr val="accent3"/>
                          </a:solidFill>
                          <a:latin typeface="Georgia"/>
                          <a:ea typeface="Calibri" panose="020F0502020204030204" pitchFamily="34" charset="0"/>
                          <a:cs typeface="Times New Roman"/>
                        </a:rPr>
                        <a:t>A</a:t>
                      </a:r>
                      <a:r>
                        <a:rPr lang="en-US" sz="1800">
                          <a:solidFill>
                            <a:schemeClr val="accent3"/>
                          </a:solidFill>
                          <a:effectLst/>
                          <a:latin typeface="Georgia"/>
                          <a:ea typeface="Calibri" panose="020F0502020204030204" pitchFamily="34" charset="0"/>
                          <a:cs typeface="Times New Roman"/>
                        </a:rPr>
                        <a:t>llow the Virginia Preservice  training* and director prelicensure training (14 hours) to count toward annual training hours. All required training except for orientation now counts towards annual training requirement (16 hours).   </a:t>
                      </a:r>
                    </a:p>
                  </a:txBody>
                  <a:tcPr>
                    <a:lnL w="6350" cap="flat" cmpd="sng" algn="ctr">
                      <a:solidFill>
                        <a:schemeClr val="accent3">
                          <a:lumMod val="60000"/>
                          <a:lumOff val="40000"/>
                        </a:schemeClr>
                      </a:solidFill>
                      <a:prstDash val="solid"/>
                      <a:round/>
                      <a:headEnd type="none" w="med" len="med"/>
                      <a:tailEnd type="none" w="med" len="med"/>
                    </a:lnL>
                    <a:lnR w="6350" cap="flat" cmpd="sng" algn="ctr">
                      <a:solidFill>
                        <a:schemeClr val="accent3">
                          <a:lumMod val="60000"/>
                          <a:lumOff val="40000"/>
                        </a:schemeClr>
                      </a:solidFill>
                      <a:prstDash val="solid"/>
                      <a:round/>
                      <a:headEnd type="none" w="med" len="med"/>
                      <a:tailEnd type="none" w="med" len="med"/>
                    </a:lnR>
                    <a:lnT w="6350" cap="flat" cmpd="sng" algn="ctr">
                      <a:solidFill>
                        <a:schemeClr val="accent3">
                          <a:lumMod val="60000"/>
                          <a:lumOff val="40000"/>
                        </a:schemeClr>
                      </a:solidFill>
                      <a:prstDash val="solid"/>
                      <a:round/>
                      <a:headEnd type="none" w="med" len="med"/>
                      <a:tailEnd type="none" w="med" len="med"/>
                    </a:lnT>
                    <a:lnB w="6350" cap="flat" cmpd="sng" algn="ctr">
                      <a:solidFill>
                        <a:schemeClr val="accent3">
                          <a:lumMod val="60000"/>
                          <a:lumOff val="40000"/>
                        </a:schemeClr>
                      </a:solidFill>
                      <a:prstDash val="solid"/>
                      <a:round/>
                      <a:headEnd type="none" w="med" len="med"/>
                      <a:tailEnd type="none" w="med" len="med"/>
                    </a:lnB>
                    <a:solidFill>
                      <a:schemeClr val="bg1"/>
                    </a:solidFill>
                  </a:tcPr>
                </a:tc>
                <a:tc>
                  <a:txBody>
                    <a:bodyPr/>
                    <a:lstStyle/>
                    <a:p>
                      <a:pPr marL="346075" marR="0" lvl="0" indent="-290195">
                        <a:lnSpc>
                          <a:spcPct val="100000"/>
                        </a:lnSpc>
                        <a:spcBef>
                          <a:spcPts val="0"/>
                        </a:spcBef>
                        <a:spcAft>
                          <a:spcPts val="600"/>
                        </a:spcAft>
                        <a:buClr>
                          <a:schemeClr val="tx1"/>
                        </a:buClr>
                        <a:buFont typeface="Arial" panose="020B0604020202020204" pitchFamily="34" charset="0"/>
                        <a:buChar char="•"/>
                      </a:pPr>
                      <a:r>
                        <a:rPr lang="en-US" sz="1800">
                          <a:solidFill>
                            <a:schemeClr val="accent3"/>
                          </a:solidFill>
                          <a:effectLst/>
                          <a:latin typeface="Georgia"/>
                          <a:ea typeface="Calibri" panose="020F0502020204030204" pitchFamily="34" charset="0"/>
                          <a:cs typeface="Times New Roman"/>
                        </a:rPr>
                        <a:t>Reduces duplication of effort for documentation of immunization and physical examinations for school-age children. </a:t>
                      </a:r>
                    </a:p>
                    <a:p>
                      <a:pPr marL="346075" marR="0" lvl="0" indent="-290195">
                        <a:lnSpc>
                          <a:spcPct val="100000"/>
                        </a:lnSpc>
                        <a:spcBef>
                          <a:spcPts val="0"/>
                        </a:spcBef>
                        <a:spcAft>
                          <a:spcPts val="600"/>
                        </a:spcAft>
                        <a:buClr>
                          <a:schemeClr val="tx1"/>
                        </a:buClr>
                        <a:buFont typeface="Arial" panose="020B0604020202020204" pitchFamily="34" charset="0"/>
                        <a:buChar char="•"/>
                      </a:pPr>
                      <a:r>
                        <a:rPr lang="en-US" sz="1800">
                          <a:solidFill>
                            <a:schemeClr val="accent3"/>
                          </a:solidFill>
                          <a:effectLst/>
                          <a:latin typeface="Georgia"/>
                          <a:ea typeface="Calibri" panose="020F0502020204030204" pitchFamily="34" charset="0"/>
                          <a:cs typeface="Times New Roman"/>
                        </a:rPr>
                        <a:t>Reduces unnecessary testing by removing for repeat TB testing.</a:t>
                      </a:r>
                      <a:endParaRPr lang="en-US" sz="1800">
                        <a:solidFill>
                          <a:schemeClr val="accent3"/>
                        </a:solidFill>
                        <a:latin typeface="Georgia"/>
                        <a:cs typeface="Times New Roman"/>
                      </a:endParaRPr>
                    </a:p>
                    <a:p>
                      <a:pPr marL="346075" marR="0" lvl="0" indent="-290195">
                        <a:lnSpc>
                          <a:spcPct val="100000"/>
                        </a:lnSpc>
                        <a:spcBef>
                          <a:spcPts val="0"/>
                        </a:spcBef>
                        <a:spcAft>
                          <a:spcPts val="600"/>
                        </a:spcAft>
                        <a:buClr>
                          <a:srgbClr val="003C71"/>
                        </a:buClr>
                        <a:buFont typeface="Arial" panose="020B0604020202020204" pitchFamily="34" charset="0"/>
                        <a:buChar char="•"/>
                      </a:pPr>
                      <a:r>
                        <a:rPr lang="en-US" sz="1800" b="0" i="0" u="none" strike="noStrike" noProof="0">
                          <a:solidFill>
                            <a:schemeClr val="accent3"/>
                          </a:solidFill>
                          <a:effectLst/>
                          <a:latin typeface="Georgia"/>
                        </a:rPr>
                        <a:t>Deletes redundant section on policies and procedures and removes additional requirements. </a:t>
                      </a:r>
                      <a:endParaRPr lang="en-US" sz="1800">
                        <a:solidFill>
                          <a:schemeClr val="accent3"/>
                        </a:solidFill>
                        <a:effectLst/>
                        <a:latin typeface="Georgia"/>
                        <a:cs typeface="Times New Roman"/>
                      </a:endParaRPr>
                    </a:p>
                    <a:p>
                      <a:pPr marL="346075" marR="0" lvl="0" indent="-290195">
                        <a:lnSpc>
                          <a:spcPct val="100000"/>
                        </a:lnSpc>
                        <a:spcBef>
                          <a:spcPts val="0"/>
                        </a:spcBef>
                        <a:spcAft>
                          <a:spcPts val="600"/>
                        </a:spcAft>
                        <a:buClr>
                          <a:srgbClr val="003C71"/>
                        </a:buClr>
                        <a:buFont typeface="Arial" panose="020B0604020202020204" pitchFamily="34" charset="0"/>
                        <a:buChar char="•"/>
                      </a:pPr>
                      <a:r>
                        <a:rPr lang="en-US" sz="1800">
                          <a:solidFill>
                            <a:schemeClr val="accent3"/>
                          </a:solidFill>
                          <a:effectLst/>
                          <a:latin typeface="Georgia"/>
                          <a:cs typeface="Times New Roman"/>
                        </a:rPr>
                        <a:t>Reduces onerous reporting requirements. </a:t>
                      </a:r>
                    </a:p>
                  </a:txBody>
                  <a:tcPr>
                    <a:lnL w="6350" cap="flat" cmpd="sng" algn="ctr">
                      <a:solidFill>
                        <a:schemeClr val="accent3">
                          <a:lumMod val="60000"/>
                          <a:lumOff val="40000"/>
                        </a:schemeClr>
                      </a:solidFill>
                      <a:prstDash val="solid"/>
                      <a:round/>
                      <a:headEnd type="none" w="med" len="med"/>
                      <a:tailEnd type="none" w="med" len="med"/>
                    </a:lnL>
                    <a:lnR w="6350" cap="flat" cmpd="sng" algn="ctr">
                      <a:solidFill>
                        <a:schemeClr val="accent3">
                          <a:lumMod val="60000"/>
                          <a:lumOff val="40000"/>
                        </a:schemeClr>
                      </a:solidFill>
                      <a:prstDash val="solid"/>
                      <a:round/>
                      <a:headEnd type="none" w="med" len="med"/>
                      <a:tailEnd type="none" w="med" len="med"/>
                    </a:lnR>
                    <a:lnT w="6350" cap="flat" cmpd="sng" algn="ctr">
                      <a:solidFill>
                        <a:schemeClr val="accent3">
                          <a:lumMod val="60000"/>
                          <a:lumOff val="40000"/>
                        </a:schemeClr>
                      </a:solidFill>
                      <a:prstDash val="solid"/>
                      <a:round/>
                      <a:headEnd type="none" w="med" len="med"/>
                      <a:tailEnd type="none" w="med" len="med"/>
                    </a:lnT>
                    <a:lnB w="6350" cap="flat" cmpd="sng" algn="ctr">
                      <a:solidFill>
                        <a:schemeClr val="accent3">
                          <a:lumMod val="60000"/>
                          <a:lumOff val="4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6947793"/>
                  </a:ext>
                </a:extLst>
              </a:tr>
            </a:tbl>
          </a:graphicData>
        </a:graphic>
      </p:graphicFrame>
      <p:sp>
        <p:nvSpPr>
          <p:cNvPr id="4" name="TextBox 3">
            <a:extLst>
              <a:ext uri="{FF2B5EF4-FFF2-40B4-BE49-F238E27FC236}">
                <a16:creationId xmlns:a16="http://schemas.microsoft.com/office/drawing/2014/main" id="{1875585F-AAAA-72D9-2839-AA2F94DEBC2D}"/>
              </a:ext>
            </a:extLst>
          </p:cNvPr>
          <p:cNvSpPr txBox="1"/>
          <p:nvPr/>
        </p:nvSpPr>
        <p:spPr>
          <a:xfrm>
            <a:off x="502708" y="6355293"/>
            <a:ext cx="10842624"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i="1">
                <a:solidFill>
                  <a:schemeClr val="accent3"/>
                </a:solidFill>
                <a:latin typeface="Georgia"/>
                <a:cs typeface="Arial"/>
              </a:rPr>
              <a:t>*In response to state law, the VDOE is currently reviewing the Preservice Training for accuracy, relevance and alignment. </a:t>
            </a:r>
            <a:endParaRPr lang="en-US" sz="1200" i="1">
              <a:solidFill>
                <a:schemeClr val="accent3"/>
              </a:solidFill>
              <a:latin typeface="Georgia"/>
            </a:endParaRPr>
          </a:p>
        </p:txBody>
      </p:sp>
      <p:sp>
        <p:nvSpPr>
          <p:cNvPr id="5" name="TextBox 4">
            <a:extLst>
              <a:ext uri="{FF2B5EF4-FFF2-40B4-BE49-F238E27FC236}">
                <a16:creationId xmlns:a16="http://schemas.microsoft.com/office/drawing/2014/main" id="{8B470C85-2944-EEF5-0CF3-EB6464318BA9}"/>
              </a:ext>
            </a:extLst>
          </p:cNvPr>
          <p:cNvSpPr txBox="1"/>
          <p:nvPr/>
        </p:nvSpPr>
        <p:spPr>
          <a:xfrm>
            <a:off x="808567" y="1454150"/>
            <a:ext cx="10712450"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b="1">
                <a:solidFill>
                  <a:schemeClr val="accent3"/>
                </a:solidFill>
                <a:latin typeface="Georgia"/>
              </a:rPr>
              <a:t>These revised regulations provide better health and safety protections, are more clear, have fewer words and are more flexible than current regulations. </a:t>
            </a:r>
          </a:p>
        </p:txBody>
      </p:sp>
    </p:spTree>
    <p:extLst>
      <p:ext uri="{BB962C8B-B14F-4D97-AF65-F5344CB8AC3E}">
        <p14:creationId xmlns:p14="http://schemas.microsoft.com/office/powerpoint/2010/main" val="24183361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Shape 284"/>
        <p:cNvGrpSpPr/>
        <p:nvPr/>
      </p:nvGrpSpPr>
      <p:grpSpPr>
        <a:xfrm>
          <a:off x="0" y="0"/>
          <a:ext cx="0" cy="0"/>
          <a:chOff x="0" y="0"/>
          <a:chExt cx="0" cy="0"/>
        </a:xfrm>
      </p:grpSpPr>
      <p:sp>
        <p:nvSpPr>
          <p:cNvPr id="285" name="Google Shape;285;g1a5e57395b2_0_33"/>
          <p:cNvSpPr txBox="1">
            <a:spLocks noGrp="1"/>
          </p:cNvSpPr>
          <p:nvPr>
            <p:ph type="title"/>
          </p:nvPr>
        </p:nvSpPr>
        <p:spPr>
          <a:xfrm>
            <a:off x="635900" y="2449975"/>
            <a:ext cx="11556000" cy="2852700"/>
          </a:xfrm>
          <a:prstGeom prst="rect">
            <a:avLst/>
          </a:prstGeom>
          <a:noFill/>
          <a:ln>
            <a:noFill/>
          </a:ln>
        </p:spPr>
        <p:txBody>
          <a:bodyPr spcFirstLastPara="1" wrap="square" lIns="91425" tIns="45700" rIns="91425" bIns="45700" anchor="t" anchorCtr="0">
            <a:normAutofit/>
          </a:bodyPr>
          <a:lstStyle/>
          <a:p>
            <a:endParaRPr sz="4600"/>
          </a:p>
          <a:p>
            <a:r>
              <a:rPr lang="en-US" sz="3600" i="1"/>
              <a:t>Review of Public Comment</a:t>
            </a:r>
          </a:p>
        </p:txBody>
      </p:sp>
      <p:sp>
        <p:nvSpPr>
          <p:cNvPr id="286" name="Google Shape;286;g1a5e57395b2_0_33"/>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48</a:t>
            </a:fld>
            <a:endParaRPr kumimoji="0"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106718571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Review of public comment</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8" y="1483504"/>
            <a:ext cx="10708341" cy="5237971"/>
          </a:xfrm>
        </p:spPr>
        <p:txBody>
          <a:bodyPr spcFirstLastPara="1" vert="horz" wrap="square" lIns="91440" tIns="45720" rIns="91440" bIns="45720" rtlCol="0" anchor="t" anchorCtr="0">
            <a:noAutofit/>
          </a:bodyPr>
          <a:lstStyle/>
          <a:p>
            <a:pPr marL="114300" indent="0">
              <a:spcBef>
                <a:spcPts val="500"/>
              </a:spcBef>
              <a:buClr>
                <a:srgbClr val="003C71"/>
              </a:buClr>
              <a:buNone/>
              <a:defRPr/>
            </a:pPr>
            <a:r>
              <a:rPr lang="en-US" sz="2400"/>
              <a:t>Today's preliminary draft reflects significant revisions based on public comment: </a:t>
            </a:r>
          </a:p>
          <a:p>
            <a:pPr>
              <a:spcBef>
                <a:spcPts val="500"/>
              </a:spcBef>
              <a:buClr>
                <a:srgbClr val="003C71"/>
              </a:buClr>
              <a:defRPr/>
            </a:pPr>
            <a:r>
              <a:rPr lang="en-US" sz="2400"/>
              <a:t>The Public</a:t>
            </a:r>
            <a:r>
              <a:rPr kumimoji="0" lang="en-US" sz="2400" b="0" i="0" u="none" strike="noStrike" kern="0" cap="none" spc="0" normalizeH="0" baseline="0" noProof="0">
                <a:ln>
                  <a:noFill/>
                </a:ln>
                <a:solidFill>
                  <a:srgbClr val="555555"/>
                </a:solidFill>
                <a:effectLst/>
                <a:uLnTx/>
                <a:uFillTx/>
                <a:latin typeface="Georgia"/>
                <a:sym typeface="Georgia"/>
              </a:rPr>
              <a:t> Comment on the NOIRA ended on January 31, 2024</a:t>
            </a:r>
            <a:r>
              <a:rPr lang="en-US" sz="2400"/>
              <a:t>.</a:t>
            </a:r>
          </a:p>
          <a:p>
            <a:pPr>
              <a:spcBef>
                <a:spcPts val="500"/>
              </a:spcBef>
              <a:buClr>
                <a:srgbClr val="003C71"/>
              </a:buClr>
              <a:defRPr/>
            </a:pPr>
            <a:r>
              <a:rPr lang="en-US" sz="2400"/>
              <a:t>More than 550 specific comments were received from 240+ commenters. </a:t>
            </a:r>
          </a:p>
          <a:p>
            <a:pPr>
              <a:spcBef>
                <a:spcPts val="500"/>
              </a:spcBef>
              <a:buClr>
                <a:srgbClr val="003C71"/>
              </a:buClr>
              <a:defRPr/>
            </a:pPr>
            <a:r>
              <a:rPr kumimoji="0" lang="en-US" sz="2400" b="0" i="0" u="none" strike="noStrike" kern="0" cap="none" spc="0" normalizeH="0" baseline="0" noProof="0">
                <a:ln>
                  <a:noFill/>
                </a:ln>
                <a:solidFill>
                  <a:srgbClr val="555555"/>
                </a:solidFill>
                <a:effectLst/>
                <a:uLnTx/>
                <a:uFillTx/>
                <a:latin typeface="Georgia"/>
                <a:sym typeface="Georgia"/>
              </a:rPr>
              <a:t>OCCHS team reviewed each comment and made </a:t>
            </a:r>
            <a:r>
              <a:rPr lang="en-US" sz="2400"/>
              <a:t>recommendations for amendments.</a:t>
            </a:r>
          </a:p>
          <a:p>
            <a:pPr>
              <a:spcBef>
                <a:spcPts val="500"/>
              </a:spcBef>
              <a:buClr>
                <a:srgbClr val="003C71"/>
              </a:buClr>
              <a:defRPr/>
            </a:pPr>
            <a:r>
              <a:rPr lang="en-US" sz="2400"/>
              <a:t>Today's draft is preliminary. After receiving feedback from the ECAC, the VDOE plans to take a revised draft to the Board later this summer.   </a:t>
            </a:r>
            <a:endParaRPr lang="en-US"/>
          </a:p>
          <a:p>
            <a:pPr>
              <a:spcBef>
                <a:spcPts val="500"/>
              </a:spcBef>
              <a:buClr>
                <a:srgbClr val="003C71"/>
              </a:buClr>
              <a:defRPr/>
            </a:pPr>
            <a:r>
              <a:rPr lang="en-US" sz="2400"/>
              <a:t>Proposed amendments will be considered by the Board as part of the official Proposed Standards for Licensed Child Day Centers (8VAC20-781)</a:t>
            </a:r>
            <a:endParaRPr lang="en-US" sz="2400" b="0" i="0" u="none" strike="noStrike" kern="0" cap="none" spc="0" normalizeH="0" baseline="0" noProof="0">
              <a:ln>
                <a:noFill/>
              </a:ln>
              <a:solidFill>
                <a:srgbClr val="555555"/>
              </a:solidFill>
              <a:effectLst/>
              <a:uLnTx/>
              <a:uFillTx/>
              <a:latin typeface="Georgia"/>
            </a:endParaRPr>
          </a:p>
          <a:p>
            <a:pPr>
              <a:spcBef>
                <a:spcPts val="500"/>
              </a:spcBef>
              <a:buClr>
                <a:srgbClr val="003C71"/>
              </a:buClr>
              <a:defRPr/>
            </a:pPr>
            <a:endParaRPr lang="en-US" sz="2400" b="0" i="0" u="none" strike="noStrike" kern="0" cap="none" spc="0" normalizeH="0" baseline="0" noProof="0">
              <a:ln>
                <a:noFill/>
              </a:ln>
              <a:solidFill>
                <a:srgbClr val="555555"/>
              </a:solidFill>
              <a:effectLst/>
              <a:uLnTx/>
              <a:uFillTx/>
              <a:latin typeface="Georgia"/>
            </a:endParaRPr>
          </a:p>
          <a:p>
            <a:pPr marL="114300" indent="0">
              <a:lnSpc>
                <a:spcPct val="100000"/>
              </a:lnSpc>
              <a:spcBef>
                <a:spcPts val="0"/>
              </a:spcBef>
              <a:spcAft>
                <a:spcPts val="1200"/>
              </a:spcAft>
              <a:buNone/>
            </a:pPr>
            <a:endParaRPr lang="en-US" sz="20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49</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297921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01D13-3CD3-50EC-95D1-D17F9FC610A0}"/>
              </a:ext>
            </a:extLst>
          </p:cNvPr>
          <p:cNvSpPr>
            <a:spLocks noGrp="1"/>
          </p:cNvSpPr>
          <p:nvPr>
            <p:ph type="title"/>
          </p:nvPr>
        </p:nvSpPr>
        <p:spPr/>
        <p:txBody>
          <a:bodyPr>
            <a:normAutofit/>
          </a:bodyPr>
          <a:lstStyle/>
          <a:p>
            <a:r>
              <a:rPr lang="en-US" sz="4000"/>
              <a:t>New Opportunity – PDG Renewal Grant</a:t>
            </a:r>
          </a:p>
        </p:txBody>
      </p:sp>
      <p:sp>
        <p:nvSpPr>
          <p:cNvPr id="3" name="Slide Number Placeholder 2">
            <a:extLst>
              <a:ext uri="{FF2B5EF4-FFF2-40B4-BE49-F238E27FC236}">
                <a16:creationId xmlns:a16="http://schemas.microsoft.com/office/drawing/2014/main" id="{E519CDC4-770D-8836-3D3C-5FCADAEBEE3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5</a:t>
            </a:fld>
            <a:endParaRPr lang="en-US"/>
          </a:p>
        </p:txBody>
      </p:sp>
      <p:sp>
        <p:nvSpPr>
          <p:cNvPr id="4" name="Text Placeholder 3">
            <a:extLst>
              <a:ext uri="{FF2B5EF4-FFF2-40B4-BE49-F238E27FC236}">
                <a16:creationId xmlns:a16="http://schemas.microsoft.com/office/drawing/2014/main" id="{D5A5CBC8-40D3-FA33-1610-320EF6429A8F}"/>
              </a:ext>
            </a:extLst>
          </p:cNvPr>
          <p:cNvSpPr>
            <a:spLocks noGrp="1"/>
          </p:cNvSpPr>
          <p:nvPr>
            <p:ph type="body" idx="1"/>
          </p:nvPr>
        </p:nvSpPr>
        <p:spPr>
          <a:xfrm>
            <a:off x="690034" y="1511846"/>
            <a:ext cx="10515600" cy="4718033"/>
          </a:xfrm>
        </p:spPr>
        <p:txBody>
          <a:bodyPr>
            <a:normAutofit/>
          </a:bodyPr>
          <a:lstStyle/>
          <a:p>
            <a:pPr marL="114300" indent="0">
              <a:buNone/>
            </a:pPr>
            <a:r>
              <a:rPr lang="en-US" sz="2200" b="1"/>
              <a:t>Virginia will apply for the recently released PDG Birth to 5 Renewal grant this summer. </a:t>
            </a:r>
          </a:p>
          <a:p>
            <a:r>
              <a:rPr lang="en-US" sz="2200"/>
              <a:t>The PDG B-5 Renewal Grant will enable a continuation of the work from the current planning grant. </a:t>
            </a:r>
          </a:p>
          <a:p>
            <a:pPr lvl="1"/>
            <a:r>
              <a:rPr lang="en-US" sz="2200"/>
              <a:t>Virginia is eligible for $8M annually for three years, total of $24M. </a:t>
            </a:r>
          </a:p>
          <a:p>
            <a:r>
              <a:rPr lang="en-US" sz="2200"/>
              <a:t>The grant is focused on strengthening mixed delivery systems, supporting the early childhood workforce, supporting quality improvement, increasing family involvement, and access.  </a:t>
            </a:r>
          </a:p>
          <a:p>
            <a:r>
              <a:rPr lang="en-US" sz="2200"/>
              <a:t>The VDOE plans to apply for funding to continue the work currently supported by the PDG B-5 planning grant and areas identified by the needs assessment and strategic plan. </a:t>
            </a:r>
          </a:p>
          <a:p>
            <a:r>
              <a:rPr lang="en-US" sz="2200"/>
              <a:t>The final application due on July 31, with award announcements in Fall 2024. </a:t>
            </a:r>
          </a:p>
        </p:txBody>
      </p:sp>
    </p:spTree>
    <p:extLst>
      <p:ext uri="{BB962C8B-B14F-4D97-AF65-F5344CB8AC3E}">
        <p14:creationId xmlns:p14="http://schemas.microsoft.com/office/powerpoint/2010/main" val="31821648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br>
              <a:rPr lang="en-US" sz="4000"/>
            </a:br>
            <a:r>
              <a:rPr lang="en-US" sz="4000"/>
              <a:t>Top 10 Concerns and Response (1 of 4)  </a:t>
            </a: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50</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graphicFrame>
        <p:nvGraphicFramePr>
          <p:cNvPr id="4" name="Table 3">
            <a:extLst>
              <a:ext uri="{FF2B5EF4-FFF2-40B4-BE49-F238E27FC236}">
                <a16:creationId xmlns:a16="http://schemas.microsoft.com/office/drawing/2014/main" id="{9A96F8B5-F82D-ED36-223F-47B849137730}"/>
              </a:ext>
            </a:extLst>
          </p:cNvPr>
          <p:cNvGraphicFramePr>
            <a:graphicFrameLocks noGrp="1"/>
          </p:cNvGraphicFramePr>
          <p:nvPr>
            <p:extLst>
              <p:ext uri="{D42A27DB-BD31-4B8C-83A1-F6EECF244321}">
                <p14:modId xmlns:p14="http://schemas.microsoft.com/office/powerpoint/2010/main" val="1896582891"/>
              </p:ext>
            </p:extLst>
          </p:nvPr>
        </p:nvGraphicFramePr>
        <p:xfrm>
          <a:off x="134361" y="1530162"/>
          <a:ext cx="11919106" cy="4733630"/>
        </p:xfrm>
        <a:graphic>
          <a:graphicData uri="http://schemas.openxmlformats.org/drawingml/2006/table">
            <a:tbl>
              <a:tblPr firstRow="1" bandRow="1">
                <a:tableStyleId>{5C22544A-7EE6-4342-B048-85BDC9FD1C3A}</a:tableStyleId>
              </a:tblPr>
              <a:tblGrid>
                <a:gridCol w="2930382">
                  <a:extLst>
                    <a:ext uri="{9D8B030D-6E8A-4147-A177-3AD203B41FA5}">
                      <a16:colId xmlns:a16="http://schemas.microsoft.com/office/drawing/2014/main" val="4139758952"/>
                    </a:ext>
                  </a:extLst>
                </a:gridCol>
                <a:gridCol w="3769743">
                  <a:extLst>
                    <a:ext uri="{9D8B030D-6E8A-4147-A177-3AD203B41FA5}">
                      <a16:colId xmlns:a16="http://schemas.microsoft.com/office/drawing/2014/main" val="1046382315"/>
                    </a:ext>
                  </a:extLst>
                </a:gridCol>
                <a:gridCol w="5218981">
                  <a:extLst>
                    <a:ext uri="{9D8B030D-6E8A-4147-A177-3AD203B41FA5}">
                      <a16:colId xmlns:a16="http://schemas.microsoft.com/office/drawing/2014/main" val="4232216411"/>
                    </a:ext>
                  </a:extLst>
                </a:gridCol>
              </a:tblGrid>
              <a:tr h="314030">
                <a:tc>
                  <a:txBody>
                    <a:bodyPr/>
                    <a:lstStyle/>
                    <a:p>
                      <a:pPr algn="l"/>
                      <a:r>
                        <a:rPr lang="en-US" sz="1400">
                          <a:latin typeface="Georgia"/>
                        </a:rPr>
                        <a:t>Section#/Topic Area</a:t>
                      </a:r>
                    </a:p>
                  </a:txBody>
                  <a:tcPr/>
                </a:tc>
                <a:tc>
                  <a:txBody>
                    <a:bodyPr/>
                    <a:lstStyle/>
                    <a:p>
                      <a:pPr algn="l"/>
                      <a:r>
                        <a:rPr lang="en-US" sz="1400">
                          <a:latin typeface="Georgia"/>
                        </a:rPr>
                        <a:t>Areas of Concern</a:t>
                      </a:r>
                    </a:p>
                  </a:txBody>
                  <a:tcPr/>
                </a:tc>
                <a:tc>
                  <a:txBody>
                    <a:bodyPr/>
                    <a:lstStyle/>
                    <a:p>
                      <a:pPr algn="l"/>
                      <a:r>
                        <a:rPr lang="en-US" sz="1400">
                          <a:latin typeface="Georgia"/>
                        </a:rPr>
                        <a:t>Agency Response/Recommendations</a:t>
                      </a:r>
                    </a:p>
                  </a:txBody>
                  <a:tcPr/>
                </a:tc>
                <a:extLst>
                  <a:ext uri="{0D108BD9-81ED-4DB2-BD59-A6C34878D82A}">
                    <a16:rowId xmlns:a16="http://schemas.microsoft.com/office/drawing/2014/main" val="773420739"/>
                  </a:ext>
                </a:extLst>
              </a:tr>
              <a:tr h="749889">
                <a:tc>
                  <a:txBody>
                    <a:bodyPr/>
                    <a:lstStyle/>
                    <a:p>
                      <a:pPr marL="0" marR="0" algn="l">
                        <a:lnSpc>
                          <a:spcPct val="100000"/>
                        </a:lnSpc>
                        <a:spcBef>
                          <a:spcPts val="0"/>
                        </a:spcBef>
                        <a:spcAft>
                          <a:spcPts val="1000"/>
                        </a:spcAft>
                      </a:pPr>
                      <a:r>
                        <a:rPr lang="en-US" sz="1400">
                          <a:solidFill>
                            <a:schemeClr val="accent1"/>
                          </a:solidFill>
                          <a:effectLst/>
                          <a:latin typeface="Georgia"/>
                          <a:ea typeface="Calibri" panose="020F0502020204030204" pitchFamily="34" charset="0"/>
                          <a:cs typeface="Times New Roman"/>
                        </a:rPr>
                        <a:t>8VAC20-781-40. Required policies and procedures.</a:t>
                      </a:r>
                    </a:p>
                  </a:txBody>
                  <a:tcPr marL="114300" marR="114300" marT="0" marB="0"/>
                </a:tc>
                <a:tc>
                  <a:txBody>
                    <a:bodyPr/>
                    <a:lstStyle/>
                    <a:p>
                      <a:pPr algn="l">
                        <a:lnSpc>
                          <a:spcPct val="100000"/>
                        </a:lnSpc>
                      </a:pPr>
                      <a:r>
                        <a:rPr lang="en-US" sz="1400">
                          <a:effectLst/>
                          <a:latin typeface="Georgia"/>
                          <a:ea typeface="Calibri" panose="020F0502020204030204" pitchFamily="34" charset="0"/>
                        </a:rPr>
                        <a:t>Additional required policies and procedures for areas already covered by the standards. </a:t>
                      </a:r>
                      <a:endParaRPr lang="en-US" sz="1400">
                        <a:latin typeface="Georgia"/>
                      </a:endParaRPr>
                    </a:p>
                  </a:txBody>
                  <a:tcPr/>
                </a:tc>
                <a:tc>
                  <a:txBody>
                    <a:bodyPr/>
                    <a:lstStyle/>
                    <a:p>
                      <a:pPr algn="l">
                        <a:lnSpc>
                          <a:spcPct val="100000"/>
                        </a:lnSpc>
                      </a:pPr>
                      <a:r>
                        <a:rPr lang="en-US" sz="1400">
                          <a:latin typeface="Georgia"/>
                        </a:rPr>
                        <a:t>Section deleted and additional requirements for policies and procedures removed.  Moved some requirements to orientation to align with current requirements to ensure staff are adequately trained and to ensure the safety of children.</a:t>
                      </a:r>
                    </a:p>
                  </a:txBody>
                  <a:tcPr/>
                </a:tc>
                <a:extLst>
                  <a:ext uri="{0D108BD9-81ED-4DB2-BD59-A6C34878D82A}">
                    <a16:rowId xmlns:a16="http://schemas.microsoft.com/office/drawing/2014/main" val="301035411"/>
                  </a:ext>
                </a:extLst>
              </a:tr>
              <a:tr h="1083173">
                <a:tc>
                  <a:txBody>
                    <a:bodyPr/>
                    <a:lstStyle/>
                    <a:p>
                      <a:pPr marL="0" marR="0" algn="l">
                        <a:lnSpc>
                          <a:spcPct val="100000"/>
                        </a:lnSpc>
                        <a:spcBef>
                          <a:spcPts val="0"/>
                        </a:spcBef>
                        <a:spcAft>
                          <a:spcPts val="1000"/>
                        </a:spcAft>
                      </a:pPr>
                      <a:r>
                        <a:rPr lang="en-US" sz="1400">
                          <a:effectLst/>
                          <a:latin typeface="Georgia"/>
                          <a:ea typeface="Calibri" panose="020F0502020204030204" pitchFamily="34" charset="0"/>
                          <a:cs typeface="Times New Roman"/>
                        </a:rPr>
                        <a:t>8VAC20-781-330. Daily care and activities for infants.</a:t>
                      </a:r>
                    </a:p>
                  </a:txBody>
                  <a:tcPr marL="114300" marR="114300" marT="0" marB="0"/>
                </a:tc>
                <a:tc>
                  <a:txBody>
                    <a:bodyPr/>
                    <a:lstStyle/>
                    <a:p>
                      <a:pPr algn="l">
                        <a:lnSpc>
                          <a:spcPct val="100000"/>
                        </a:lnSpc>
                      </a:pPr>
                      <a:r>
                        <a:rPr lang="en-US" sz="1400">
                          <a:effectLst/>
                          <a:latin typeface="Georgia"/>
                          <a:ea typeface="Calibri" panose="020F0502020204030204" pitchFamily="34" charset="0"/>
                          <a:cs typeface="Times New Roman"/>
                        </a:rPr>
                        <a:t>Tummy time and confining equipment. Reducing intervening time to 30 minutes for infants confined in equipment. Tummy time documentation is burdensome. </a:t>
                      </a:r>
                      <a:endParaRPr lang="en-US" sz="1400">
                        <a:latin typeface="Georgia"/>
                      </a:endParaRPr>
                    </a:p>
                  </a:txBody>
                  <a:tcPr/>
                </a:tc>
                <a:tc>
                  <a:txBody>
                    <a:bodyPr/>
                    <a:lstStyle/>
                    <a:p>
                      <a:pPr algn="l">
                        <a:lnSpc>
                          <a:spcPct val="100000"/>
                        </a:lnSpc>
                      </a:pPr>
                      <a:r>
                        <a:rPr lang="en-US" sz="1400">
                          <a:effectLst/>
                          <a:latin typeface="Georgia"/>
                          <a:ea typeface="Calibri" panose="020F0502020204030204" pitchFamily="34" charset="0"/>
                          <a:cs typeface="Times New Roman"/>
                        </a:rPr>
                        <a:t>Revised language to focus on the attempts made at tummy time rather than the duration to decrease the burden on staff to track the time infants spend in tummy time. Standard revised to clarify that hazardous weather conditions are determined by the Department of Environmental Quality.</a:t>
                      </a:r>
                      <a:endParaRPr lang="en-US" sz="1400">
                        <a:latin typeface="Georgia"/>
                        <a:cs typeface="Times New Roman"/>
                      </a:endParaRPr>
                    </a:p>
                  </a:txBody>
                  <a:tcPr/>
                </a:tc>
                <a:extLst>
                  <a:ext uri="{0D108BD9-81ED-4DB2-BD59-A6C34878D82A}">
                    <a16:rowId xmlns:a16="http://schemas.microsoft.com/office/drawing/2014/main" val="842885861"/>
                  </a:ext>
                </a:extLst>
              </a:tr>
              <a:tr h="1027087">
                <a:tc>
                  <a:txBody>
                    <a:bodyPr/>
                    <a:lstStyle/>
                    <a:p>
                      <a:pPr marL="0" marR="0" algn="l">
                        <a:lnSpc>
                          <a:spcPct val="100000"/>
                        </a:lnSpc>
                        <a:spcBef>
                          <a:spcPts val="0"/>
                        </a:spcBef>
                        <a:spcAft>
                          <a:spcPts val="1000"/>
                        </a:spcAft>
                      </a:pPr>
                      <a:r>
                        <a:rPr lang="en-US" sz="1400">
                          <a:effectLst/>
                          <a:latin typeface="Georgia"/>
                          <a:ea typeface="Calibri" panose="020F0502020204030204" pitchFamily="34" charset="0"/>
                          <a:cs typeface="Times New Roman"/>
                        </a:rPr>
                        <a:t>8VAC20-781-440. Cribs, cots, rest mats and beds.</a:t>
                      </a:r>
                    </a:p>
                    <a:p>
                      <a:pPr algn="l">
                        <a:lnSpc>
                          <a:spcPct val="100000"/>
                        </a:lnSpc>
                      </a:pPr>
                      <a:endParaRPr lang="en-US" sz="1400">
                        <a:latin typeface="Georgia"/>
                      </a:endParaRPr>
                    </a:p>
                  </a:txBody>
                  <a:tcPr/>
                </a:tc>
                <a:tc>
                  <a:txBody>
                    <a:bodyPr/>
                    <a:lstStyle/>
                    <a:p>
                      <a:pPr algn="l">
                        <a:lnSpc>
                          <a:spcPct val="100000"/>
                        </a:lnSpc>
                      </a:pPr>
                      <a:r>
                        <a:rPr lang="en-US" sz="1400">
                          <a:latin typeface="Georgia"/>
                        </a:rPr>
                        <a:t>More stringent requirements regarding the use of cribs. Allowing the use of floor beds. </a:t>
                      </a:r>
                    </a:p>
                  </a:txBody>
                  <a:tcPr/>
                </a:tc>
                <a:tc>
                  <a:txBody>
                    <a:bodyPr/>
                    <a:lstStyle/>
                    <a:p>
                      <a:pPr algn="l">
                        <a:lnSpc>
                          <a:spcPct val="100000"/>
                        </a:lnSpc>
                      </a:pPr>
                      <a:r>
                        <a:rPr lang="en-US" sz="1400">
                          <a:effectLst/>
                          <a:latin typeface="Georgia"/>
                          <a:ea typeface="Calibri" panose="020F0502020204030204" pitchFamily="34" charset="0"/>
                          <a:cs typeface="Times New Roman"/>
                        </a:rPr>
                        <a:t>Language revised to clarify that the use of certain equipment is prohibited in the crib when infants are sleeping in accordance with standards in Caring for Our Children and recommendations made by the American Academy of Pediatrics.</a:t>
                      </a:r>
                      <a:endParaRPr lang="en-US" sz="1400">
                        <a:latin typeface="Georgia"/>
                        <a:cs typeface="Times New Roman"/>
                      </a:endParaRPr>
                    </a:p>
                  </a:txBody>
                  <a:tcPr/>
                </a:tc>
                <a:extLst>
                  <a:ext uri="{0D108BD9-81ED-4DB2-BD59-A6C34878D82A}">
                    <a16:rowId xmlns:a16="http://schemas.microsoft.com/office/drawing/2014/main" val="2568983248"/>
                  </a:ext>
                </a:extLst>
              </a:tr>
              <a:tr h="1026543">
                <a:tc>
                  <a:txBody>
                    <a:bodyPr/>
                    <a:lstStyle/>
                    <a:p>
                      <a:pPr marL="1371600" marR="0" indent="-1371600" algn="l">
                        <a:lnSpc>
                          <a:spcPct val="100000"/>
                        </a:lnSpc>
                        <a:spcBef>
                          <a:spcPts val="0"/>
                        </a:spcBef>
                        <a:spcAft>
                          <a:spcPts val="1000"/>
                        </a:spcAft>
                      </a:pPr>
                      <a:r>
                        <a:rPr lang="en-US" sz="1400">
                          <a:effectLst/>
                          <a:latin typeface="Georgia"/>
                          <a:ea typeface="Calibri" panose="020F0502020204030204" pitchFamily="34" charset="0"/>
                          <a:cs typeface="Times New Roman"/>
                        </a:rPr>
                        <a:t>8VAC20-781-240. Areas.</a:t>
                      </a:r>
                      <a:endParaRPr lang="en-US" sz="1400">
                        <a:latin typeface="Georgia"/>
                        <a:cs typeface="Times New Roman"/>
                      </a:endParaRPr>
                    </a:p>
                  </a:txBody>
                  <a:tcPr/>
                </a:tc>
                <a:tc>
                  <a:txBody>
                    <a:bodyPr/>
                    <a:lstStyle/>
                    <a:p>
                      <a:pPr algn="l">
                        <a:lnSpc>
                          <a:spcPct val="100000"/>
                        </a:lnSpc>
                      </a:pPr>
                      <a:r>
                        <a:rPr lang="en-US" sz="1400">
                          <a:latin typeface="Georgia"/>
                        </a:rPr>
                        <a:t>Separate play area for infants, toddlers, and twos. </a:t>
                      </a:r>
                    </a:p>
                  </a:txBody>
                  <a:tcPr/>
                </a:tc>
                <a:tc>
                  <a:txBody>
                    <a:bodyPr/>
                    <a:lstStyle/>
                    <a:p>
                      <a:pPr algn="l">
                        <a:lnSpc>
                          <a:spcPct val="100000"/>
                        </a:lnSpc>
                      </a:pPr>
                      <a:r>
                        <a:rPr lang="en-US" sz="1400">
                          <a:effectLst/>
                          <a:latin typeface="Georgia"/>
                          <a:ea typeface="Calibri" panose="020F0502020204030204" pitchFamily="34" charset="0"/>
                          <a:cs typeface="Times New Roman"/>
                        </a:rPr>
                        <a:t>Language revised to clarify that a separate play area for infants and toddlers (children birth-up to 24 months) is required to protect younger children from older children and allow two-year old children to be included in either group depending on the program structure.</a:t>
                      </a:r>
                      <a:endParaRPr lang="en-US" sz="1400">
                        <a:latin typeface="Georgia"/>
                        <a:cs typeface="Times New Roman"/>
                      </a:endParaRPr>
                    </a:p>
                  </a:txBody>
                  <a:tcPr/>
                </a:tc>
                <a:extLst>
                  <a:ext uri="{0D108BD9-81ED-4DB2-BD59-A6C34878D82A}">
                    <a16:rowId xmlns:a16="http://schemas.microsoft.com/office/drawing/2014/main" val="2109187637"/>
                  </a:ext>
                </a:extLst>
              </a:tr>
            </a:tbl>
          </a:graphicData>
        </a:graphic>
      </p:graphicFrame>
    </p:spTree>
    <p:extLst>
      <p:ext uri="{BB962C8B-B14F-4D97-AF65-F5344CB8AC3E}">
        <p14:creationId xmlns:p14="http://schemas.microsoft.com/office/powerpoint/2010/main" val="2563866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fontScale="90000"/>
          </a:bodyPr>
          <a:lstStyle/>
          <a:p>
            <a:br>
              <a:rPr lang="en-US" sz="4000"/>
            </a:br>
            <a:br>
              <a:rPr lang="en-US" sz="4000"/>
            </a:br>
            <a:br>
              <a:rPr lang="en-US" sz="4000"/>
            </a:br>
            <a:r>
              <a:rPr lang="en-US" sz="4000"/>
              <a:t>Top 10 Concerns and Response (2 of 4)  </a:t>
            </a:r>
            <a:endParaRPr lang="en-US" sz="4000">
              <a:solidFill>
                <a:srgbClr val="000000"/>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51</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graphicFrame>
        <p:nvGraphicFramePr>
          <p:cNvPr id="4" name="Table 3">
            <a:extLst>
              <a:ext uri="{FF2B5EF4-FFF2-40B4-BE49-F238E27FC236}">
                <a16:creationId xmlns:a16="http://schemas.microsoft.com/office/drawing/2014/main" id="{9A96F8B5-F82D-ED36-223F-47B849137730}"/>
              </a:ext>
            </a:extLst>
          </p:cNvPr>
          <p:cNvGraphicFramePr>
            <a:graphicFrameLocks noGrp="1"/>
          </p:cNvGraphicFramePr>
          <p:nvPr>
            <p:extLst>
              <p:ext uri="{D42A27DB-BD31-4B8C-83A1-F6EECF244321}">
                <p14:modId xmlns:p14="http://schemas.microsoft.com/office/powerpoint/2010/main" val="2440133349"/>
              </p:ext>
            </p:extLst>
          </p:nvPr>
        </p:nvGraphicFramePr>
        <p:xfrm>
          <a:off x="117377" y="1485876"/>
          <a:ext cx="11946015" cy="3545360"/>
        </p:xfrm>
        <a:graphic>
          <a:graphicData uri="http://schemas.openxmlformats.org/drawingml/2006/table">
            <a:tbl>
              <a:tblPr firstRow="1" bandRow="1">
                <a:tableStyleId>{5C22544A-7EE6-4342-B048-85BDC9FD1C3A}</a:tableStyleId>
              </a:tblPr>
              <a:tblGrid>
                <a:gridCol w="2396573">
                  <a:extLst>
                    <a:ext uri="{9D8B030D-6E8A-4147-A177-3AD203B41FA5}">
                      <a16:colId xmlns:a16="http://schemas.microsoft.com/office/drawing/2014/main" val="4139758952"/>
                    </a:ext>
                  </a:extLst>
                </a:gridCol>
                <a:gridCol w="4580627">
                  <a:extLst>
                    <a:ext uri="{9D8B030D-6E8A-4147-A177-3AD203B41FA5}">
                      <a16:colId xmlns:a16="http://schemas.microsoft.com/office/drawing/2014/main" val="1046382315"/>
                    </a:ext>
                  </a:extLst>
                </a:gridCol>
                <a:gridCol w="4968815">
                  <a:extLst>
                    <a:ext uri="{9D8B030D-6E8A-4147-A177-3AD203B41FA5}">
                      <a16:colId xmlns:a16="http://schemas.microsoft.com/office/drawing/2014/main" val="4232216411"/>
                    </a:ext>
                  </a:extLst>
                </a:gridCol>
              </a:tblGrid>
              <a:tr h="375440">
                <a:tc>
                  <a:txBody>
                    <a:bodyPr/>
                    <a:lstStyle/>
                    <a:p>
                      <a:pPr algn="l"/>
                      <a:r>
                        <a:rPr lang="en-US" sz="1400">
                          <a:latin typeface="Georgia"/>
                        </a:rPr>
                        <a:t>Section#/Topic Area</a:t>
                      </a:r>
                    </a:p>
                  </a:txBody>
                  <a:tcPr/>
                </a:tc>
                <a:tc>
                  <a:txBody>
                    <a:bodyPr/>
                    <a:lstStyle/>
                    <a:p>
                      <a:pPr algn="l"/>
                      <a:r>
                        <a:rPr lang="en-US" sz="1400">
                          <a:latin typeface="Georgia"/>
                        </a:rPr>
                        <a:t>Comments</a:t>
                      </a:r>
                    </a:p>
                  </a:txBody>
                  <a:tcPr/>
                </a:tc>
                <a:tc>
                  <a:txBody>
                    <a:bodyPr/>
                    <a:lstStyle/>
                    <a:p>
                      <a:pPr algn="l"/>
                      <a:r>
                        <a:rPr lang="en-US" sz="1400">
                          <a:latin typeface="Georgia"/>
                        </a:rPr>
                        <a:t>Agency Response/Recommendations</a:t>
                      </a:r>
                    </a:p>
                  </a:txBody>
                  <a:tcPr/>
                </a:tc>
                <a:extLst>
                  <a:ext uri="{0D108BD9-81ED-4DB2-BD59-A6C34878D82A}">
                    <a16:rowId xmlns:a16="http://schemas.microsoft.com/office/drawing/2014/main" val="773420739"/>
                  </a:ext>
                </a:extLst>
              </a:tr>
              <a:tr h="370840">
                <a:tc>
                  <a:txBody>
                    <a:bodyPr/>
                    <a:lstStyle/>
                    <a:p>
                      <a:pPr marL="0" marR="0" lvl="0" algn="l">
                        <a:lnSpc>
                          <a:spcPct val="100000"/>
                        </a:lnSpc>
                        <a:spcBef>
                          <a:spcPts val="0"/>
                        </a:spcBef>
                        <a:spcAft>
                          <a:spcPts val="1000"/>
                        </a:spcAft>
                        <a:buNone/>
                      </a:pPr>
                      <a:r>
                        <a:rPr lang="en-US" sz="1400">
                          <a:solidFill>
                            <a:schemeClr val="accent1"/>
                          </a:solidFill>
                          <a:effectLst/>
                          <a:latin typeface="Georgia"/>
                          <a:ea typeface="Calibri" panose="020F0502020204030204" pitchFamily="34" charset="0"/>
                          <a:cs typeface="Times New Roman"/>
                        </a:rPr>
                        <a:t>8VAC20-781-580. Topical skin products.</a:t>
                      </a:r>
                      <a:endParaRPr lang="en-US" sz="1400">
                        <a:solidFill>
                          <a:schemeClr val="accent1"/>
                        </a:solidFill>
                        <a:effectLst/>
                        <a:latin typeface="Georgia"/>
                        <a:cs typeface="Times New Roman"/>
                      </a:endParaRPr>
                    </a:p>
                  </a:txBody>
                  <a:tcPr marL="114300" marR="114300" marT="0" marB="0"/>
                </a:tc>
                <a:tc>
                  <a:txBody>
                    <a:bodyPr/>
                    <a:lstStyle/>
                    <a:p>
                      <a:pPr lvl="0" algn="l">
                        <a:lnSpc>
                          <a:spcPct val="100000"/>
                        </a:lnSpc>
                        <a:buNone/>
                      </a:pPr>
                      <a:r>
                        <a:rPr lang="en-US" sz="1400">
                          <a:latin typeface="Georgia"/>
                        </a:rPr>
                        <a:t>Documentation requirement for all topical skin products administered by the facility.</a:t>
                      </a:r>
                    </a:p>
                  </a:txBody>
                  <a:tcPr/>
                </a:tc>
                <a:tc>
                  <a:txBody>
                    <a:bodyPr/>
                    <a:lstStyle/>
                    <a:p>
                      <a:pPr marL="0" marR="0" lvl="0">
                        <a:lnSpc>
                          <a:spcPct val="100000"/>
                        </a:lnSpc>
                        <a:spcBef>
                          <a:spcPts val="0"/>
                        </a:spcBef>
                        <a:spcAft>
                          <a:spcPts val="1000"/>
                        </a:spcAft>
                        <a:buNone/>
                      </a:pPr>
                      <a:r>
                        <a:rPr lang="en-US" sz="1400">
                          <a:solidFill>
                            <a:schemeClr val="accent1"/>
                          </a:solidFill>
                          <a:effectLst/>
                          <a:latin typeface="Georgia"/>
                          <a:cs typeface="Calibri"/>
                        </a:rPr>
                        <a:t>Language revised to address current requirements for records for diaper ointment and insect repellent. Removed burdensome requirement to maintain a record for all topical ointments. </a:t>
                      </a:r>
                      <a:endParaRPr lang="en-US" sz="1400">
                        <a:solidFill>
                          <a:schemeClr val="accent1"/>
                        </a:solidFill>
                        <a:effectLst/>
                        <a:latin typeface="Georgia"/>
                        <a:cs typeface="Times New Roman"/>
                      </a:endParaRPr>
                    </a:p>
                  </a:txBody>
                  <a:tcPr/>
                </a:tc>
                <a:extLst>
                  <a:ext uri="{0D108BD9-81ED-4DB2-BD59-A6C34878D82A}">
                    <a16:rowId xmlns:a16="http://schemas.microsoft.com/office/drawing/2014/main" val="301035411"/>
                  </a:ext>
                </a:extLst>
              </a:tr>
              <a:tr h="370840">
                <a:tc>
                  <a:txBody>
                    <a:bodyPr/>
                    <a:lstStyle/>
                    <a:p>
                      <a:pPr marL="0" marR="0" lvl="0" algn="l">
                        <a:lnSpc>
                          <a:spcPct val="100000"/>
                        </a:lnSpc>
                        <a:spcBef>
                          <a:spcPts val="0"/>
                        </a:spcBef>
                        <a:spcAft>
                          <a:spcPts val="1000"/>
                        </a:spcAft>
                        <a:buNone/>
                      </a:pPr>
                      <a:r>
                        <a:rPr lang="en-US" sz="1400">
                          <a:solidFill>
                            <a:schemeClr val="accent1"/>
                          </a:solidFill>
                          <a:effectLst/>
                          <a:latin typeface="Georgia"/>
                          <a:ea typeface="Calibri" panose="020F0502020204030204" pitchFamily="34" charset="0"/>
                          <a:cs typeface="Times New Roman"/>
                        </a:rPr>
                        <a:t>8VAC20-781-140. Orientation training.</a:t>
                      </a:r>
                    </a:p>
                  </a:txBody>
                  <a:tcPr marL="114300" marR="114300" marT="0" marB="0"/>
                </a:tc>
                <a:tc>
                  <a:txBody>
                    <a:bodyPr/>
                    <a:lstStyle/>
                    <a:p>
                      <a:pPr lvl="0" algn="l">
                        <a:lnSpc>
                          <a:spcPct val="100000"/>
                        </a:lnSpc>
                        <a:buNone/>
                      </a:pPr>
                      <a:r>
                        <a:rPr lang="en-US" sz="1400">
                          <a:effectLst/>
                          <a:latin typeface="Georgia"/>
                          <a:ea typeface="Calibri" panose="020F0502020204030204" pitchFamily="34" charset="0"/>
                        </a:rPr>
                        <a:t>Preservice training for direct-care staff and for other staff, particularly for programs that do not participate in the Child Care Subsidy Program. Comments also received about the duration of the training and the time allowed to complete the training. Requests to begin training at the time of hire once fingerprint checks have been returned. Comment received requesting clarification on the requirement for orientation to include an introduction and orientation to each child assigned to staff, including health issues.</a:t>
                      </a:r>
                      <a:endParaRPr lang="en-US" sz="1400">
                        <a:latin typeface="Georgia"/>
                      </a:endParaRPr>
                    </a:p>
                  </a:txBody>
                  <a:tcPr/>
                </a:tc>
                <a:tc>
                  <a:txBody>
                    <a:bodyPr/>
                    <a:lstStyle/>
                    <a:p>
                      <a:pPr lvl="0" algn="l">
                        <a:lnSpc>
                          <a:spcPct val="100000"/>
                        </a:lnSpc>
                        <a:buNone/>
                      </a:pPr>
                      <a:r>
                        <a:rPr lang="en-US" sz="1400">
                          <a:latin typeface="Georgia"/>
                        </a:rPr>
                        <a:t>The Department is reviewing the preservice training pursuant the 2024 General Assembly and will implement the provisions of the 2024 General Assembly which allows for the provisional hire of staff with a completed fingerprint check. Language amended to expand and clarify current requirement for staff to be informed of children's allergies, sensitivities, and dietary restrictions to ensure the safety and well-being of children.</a:t>
                      </a:r>
                    </a:p>
                  </a:txBody>
                  <a:tcPr/>
                </a:tc>
                <a:extLst>
                  <a:ext uri="{0D108BD9-81ED-4DB2-BD59-A6C34878D82A}">
                    <a16:rowId xmlns:a16="http://schemas.microsoft.com/office/drawing/2014/main" val="842885861"/>
                  </a:ext>
                </a:extLst>
              </a:tr>
            </a:tbl>
          </a:graphicData>
        </a:graphic>
      </p:graphicFrame>
    </p:spTree>
    <p:extLst>
      <p:ext uri="{BB962C8B-B14F-4D97-AF65-F5344CB8AC3E}">
        <p14:creationId xmlns:p14="http://schemas.microsoft.com/office/powerpoint/2010/main" val="54651135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fontScale="90000"/>
          </a:bodyPr>
          <a:lstStyle/>
          <a:p>
            <a:br>
              <a:rPr lang="en-US" sz="4000"/>
            </a:br>
            <a:br>
              <a:rPr lang="en-US" sz="4000"/>
            </a:br>
            <a:br>
              <a:rPr lang="en-US" sz="4000"/>
            </a:br>
            <a:r>
              <a:rPr lang="en-US" sz="4000"/>
              <a:t>Top 10 Concerns and Response (3 of 4)  </a:t>
            </a:r>
            <a:endParaRPr lang="en-US" sz="4000">
              <a:solidFill>
                <a:srgbClr val="000000"/>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52</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graphicFrame>
        <p:nvGraphicFramePr>
          <p:cNvPr id="4" name="Table 3">
            <a:extLst>
              <a:ext uri="{FF2B5EF4-FFF2-40B4-BE49-F238E27FC236}">
                <a16:creationId xmlns:a16="http://schemas.microsoft.com/office/drawing/2014/main" id="{9A96F8B5-F82D-ED36-223F-47B849137730}"/>
              </a:ext>
            </a:extLst>
          </p:cNvPr>
          <p:cNvGraphicFramePr>
            <a:graphicFrameLocks noGrp="1"/>
          </p:cNvGraphicFramePr>
          <p:nvPr>
            <p:extLst>
              <p:ext uri="{D42A27DB-BD31-4B8C-83A1-F6EECF244321}">
                <p14:modId xmlns:p14="http://schemas.microsoft.com/office/powerpoint/2010/main" val="3136730419"/>
              </p:ext>
            </p:extLst>
          </p:nvPr>
        </p:nvGraphicFramePr>
        <p:xfrm>
          <a:off x="117377" y="1321664"/>
          <a:ext cx="11946011" cy="4825520"/>
        </p:xfrm>
        <a:graphic>
          <a:graphicData uri="http://schemas.openxmlformats.org/drawingml/2006/table">
            <a:tbl>
              <a:tblPr firstRow="1" bandRow="1">
                <a:tableStyleId>{5C22544A-7EE6-4342-B048-85BDC9FD1C3A}</a:tableStyleId>
              </a:tblPr>
              <a:tblGrid>
                <a:gridCol w="2116666">
                  <a:extLst>
                    <a:ext uri="{9D8B030D-6E8A-4147-A177-3AD203B41FA5}">
                      <a16:colId xmlns:a16="http://schemas.microsoft.com/office/drawing/2014/main" val="4139758952"/>
                    </a:ext>
                  </a:extLst>
                </a:gridCol>
                <a:gridCol w="3243238">
                  <a:extLst>
                    <a:ext uri="{9D8B030D-6E8A-4147-A177-3AD203B41FA5}">
                      <a16:colId xmlns:a16="http://schemas.microsoft.com/office/drawing/2014/main" val="1046382315"/>
                    </a:ext>
                  </a:extLst>
                </a:gridCol>
                <a:gridCol w="6586107">
                  <a:extLst>
                    <a:ext uri="{9D8B030D-6E8A-4147-A177-3AD203B41FA5}">
                      <a16:colId xmlns:a16="http://schemas.microsoft.com/office/drawing/2014/main" val="4232216411"/>
                    </a:ext>
                  </a:extLst>
                </a:gridCol>
              </a:tblGrid>
              <a:tr h="375440">
                <a:tc>
                  <a:txBody>
                    <a:bodyPr/>
                    <a:lstStyle/>
                    <a:p>
                      <a:pPr algn="l"/>
                      <a:r>
                        <a:rPr lang="en-US" sz="1400">
                          <a:latin typeface="Georgia"/>
                        </a:rPr>
                        <a:t>Section#/Topic Area</a:t>
                      </a:r>
                    </a:p>
                  </a:txBody>
                  <a:tcPr/>
                </a:tc>
                <a:tc>
                  <a:txBody>
                    <a:bodyPr/>
                    <a:lstStyle/>
                    <a:p>
                      <a:pPr algn="l"/>
                      <a:r>
                        <a:rPr lang="en-US" sz="1400">
                          <a:latin typeface="Georgia"/>
                        </a:rPr>
                        <a:t>Comments</a:t>
                      </a:r>
                    </a:p>
                  </a:txBody>
                  <a:tcPr/>
                </a:tc>
                <a:tc>
                  <a:txBody>
                    <a:bodyPr/>
                    <a:lstStyle/>
                    <a:p>
                      <a:pPr algn="l"/>
                      <a:r>
                        <a:rPr lang="en-US" sz="1400">
                          <a:latin typeface="Georgia"/>
                        </a:rPr>
                        <a:t>Agency Response/Recommendations</a:t>
                      </a:r>
                    </a:p>
                  </a:txBody>
                  <a:tcPr/>
                </a:tc>
                <a:extLst>
                  <a:ext uri="{0D108BD9-81ED-4DB2-BD59-A6C34878D82A}">
                    <a16:rowId xmlns:a16="http://schemas.microsoft.com/office/drawing/2014/main" val="773420739"/>
                  </a:ext>
                </a:extLst>
              </a:tr>
              <a:tr h="370840">
                <a:tc>
                  <a:txBody>
                    <a:bodyPr/>
                    <a:lstStyle/>
                    <a:p>
                      <a:pPr marL="0" marR="0" lvl="0" algn="l">
                        <a:lnSpc>
                          <a:spcPct val="100000"/>
                        </a:lnSpc>
                        <a:spcBef>
                          <a:spcPts val="0"/>
                        </a:spcBef>
                        <a:spcAft>
                          <a:spcPts val="1000"/>
                        </a:spcAft>
                        <a:buNone/>
                      </a:pPr>
                      <a:r>
                        <a:rPr lang="en-US" sz="1400">
                          <a:effectLst/>
                          <a:latin typeface="Georgia"/>
                          <a:ea typeface="Calibri" panose="020F0502020204030204" pitchFamily="34" charset="0"/>
                          <a:cs typeface="Times New Roman"/>
                        </a:rPr>
                        <a:t>8VAC20-781-410. Parent communication and notification.</a:t>
                      </a:r>
                      <a:endParaRPr lang="en-US" sz="1400">
                        <a:latin typeface="Georgia"/>
                      </a:endParaRPr>
                    </a:p>
                  </a:txBody>
                  <a:tcPr marL="114300" marR="114300" marT="0" marB="0"/>
                </a:tc>
                <a:tc>
                  <a:txBody>
                    <a:bodyPr/>
                    <a:lstStyle/>
                    <a:p>
                      <a:pPr lvl="0" algn="l">
                        <a:lnSpc>
                          <a:spcPct val="100000"/>
                        </a:lnSpc>
                        <a:buNone/>
                      </a:pPr>
                      <a:r>
                        <a:rPr lang="en-US" sz="1400">
                          <a:effectLst/>
                          <a:latin typeface="Georgia"/>
                          <a:cs typeface="Times New Roman"/>
                        </a:rPr>
                        <a:t>Maintaining infant daily report for 60 days. Documenting behavior problems and removing requirements for scheduled opportunities for feedback. </a:t>
                      </a:r>
                    </a:p>
                  </a:txBody>
                  <a:tcPr/>
                </a:tc>
                <a:tc>
                  <a:txBody>
                    <a:bodyPr/>
                    <a:lstStyle/>
                    <a:p>
                      <a:pPr lvl="0" algn="l">
                        <a:lnSpc>
                          <a:spcPct val="100000"/>
                        </a:lnSpc>
                        <a:buNone/>
                      </a:pPr>
                      <a:r>
                        <a:rPr lang="en-US" sz="1400">
                          <a:effectLst/>
                          <a:latin typeface="Georgia"/>
                          <a:cs typeface="Times New Roman"/>
                        </a:rPr>
                        <a:t>Removed the requirement to maintain the record for 60 days due to unnecessary burden and potential financial cost. Removed the requirement for providing written notification of behavioral problems and maintains the requirements that parents be informed to support the collaborative relationship between the parent and the facility. Added clarifying language that a daily record shall be maintained rather than posted to allow flexibility for programs to post this notification or use various software systems for notifications. Revised language to clarify children's injuries or involvement with injuries require a written record and incidents which require a report to the Department are also required to be provided to parents. Revised language to focus on the attempts made at tummy time rather than the duration to decrease the burden on staff to track the time infants spend in tummy time. </a:t>
                      </a:r>
                    </a:p>
                  </a:txBody>
                  <a:tcPr/>
                </a:tc>
                <a:extLst>
                  <a:ext uri="{0D108BD9-81ED-4DB2-BD59-A6C34878D82A}">
                    <a16:rowId xmlns:a16="http://schemas.microsoft.com/office/drawing/2014/main" val="2568983248"/>
                  </a:ext>
                </a:extLst>
              </a:tr>
              <a:tr h="370839">
                <a:tc>
                  <a:txBody>
                    <a:bodyPr/>
                    <a:lstStyle/>
                    <a:p>
                      <a:pPr marL="0" marR="0" lvl="0" algn="l">
                        <a:lnSpc>
                          <a:spcPct val="100000"/>
                        </a:lnSpc>
                        <a:spcBef>
                          <a:spcPts val="0"/>
                        </a:spcBef>
                        <a:spcAft>
                          <a:spcPts val="1000"/>
                        </a:spcAft>
                        <a:buNone/>
                      </a:pPr>
                      <a:r>
                        <a:rPr lang="en-US" sz="1400">
                          <a:effectLst/>
                          <a:latin typeface="Georgia"/>
                          <a:cs typeface="Times New Roman"/>
                        </a:rPr>
                        <a:t>8VAC20-781-120. Lead teacher qualifications.</a:t>
                      </a:r>
                      <a:endParaRPr lang="en-US"/>
                    </a:p>
                    <a:p>
                      <a:pPr lvl="0" algn="l">
                        <a:lnSpc>
                          <a:spcPct val="100000"/>
                        </a:lnSpc>
                        <a:buNone/>
                      </a:pPr>
                      <a:endParaRPr lang="en-US" sz="1400">
                        <a:latin typeface="Georgia"/>
                      </a:endParaRPr>
                    </a:p>
                  </a:txBody>
                  <a:tcPr/>
                </a:tc>
                <a:tc>
                  <a:txBody>
                    <a:bodyPr/>
                    <a:lstStyle/>
                    <a:p>
                      <a:pPr lvl="0" indent="0" algn="l">
                        <a:lnSpc>
                          <a:spcPct val="100000"/>
                        </a:lnSpc>
                        <a:buNone/>
                      </a:pPr>
                      <a:r>
                        <a:rPr lang="en-US" sz="1400">
                          <a:latin typeface="Georgia"/>
                        </a:rPr>
                        <a:t>Reducing requirements for lead teacher qualifications. Requests to allow all orientation training to count towards required lead teacher qualification training. Specific Montessori certifications and only allowing certification from certain organizations. </a:t>
                      </a:r>
                      <a:endParaRPr lang="en-US"/>
                    </a:p>
                  </a:txBody>
                  <a:tcPr/>
                </a:tc>
                <a:tc>
                  <a:txBody>
                    <a:bodyPr/>
                    <a:lstStyle/>
                    <a:p>
                      <a:pPr marL="0" marR="0" lvl="0" indent="0">
                        <a:lnSpc>
                          <a:spcPct val="100000"/>
                        </a:lnSpc>
                        <a:spcBef>
                          <a:spcPts val="0"/>
                        </a:spcBef>
                        <a:spcAft>
                          <a:spcPts val="1000"/>
                        </a:spcAft>
                        <a:buNone/>
                      </a:pPr>
                      <a:r>
                        <a:rPr lang="en-US" sz="1400">
                          <a:solidFill>
                            <a:schemeClr val="accent1"/>
                          </a:solidFill>
                          <a:effectLst/>
                          <a:latin typeface="Georgia"/>
                          <a:cs typeface="Calibri"/>
                        </a:rPr>
                        <a:t>The current standards allow for the credential to be inclusive of all existing and potential organizations. The Code of Virginia § 22.1-289.046 prohibits the Department from requiring a specific teaching approach or doctrine or require the membership, affiliation, or accreditation services of any single private accreditation or certification agency. Flexibility to count orientation hours, including preservice training. Standards do not prohibit other training (except for orientation training) from counting towards training required to qualify as a lead teacher. </a:t>
                      </a:r>
                      <a:endParaRPr lang="en-US"/>
                    </a:p>
                  </a:txBody>
                  <a:tcPr/>
                </a:tc>
                <a:extLst>
                  <a:ext uri="{0D108BD9-81ED-4DB2-BD59-A6C34878D82A}">
                    <a16:rowId xmlns:a16="http://schemas.microsoft.com/office/drawing/2014/main" val="3568782028"/>
                  </a:ext>
                </a:extLst>
              </a:tr>
            </a:tbl>
          </a:graphicData>
        </a:graphic>
      </p:graphicFrame>
    </p:spTree>
    <p:extLst>
      <p:ext uri="{BB962C8B-B14F-4D97-AF65-F5344CB8AC3E}">
        <p14:creationId xmlns:p14="http://schemas.microsoft.com/office/powerpoint/2010/main" val="106868990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fontScale="90000"/>
          </a:bodyPr>
          <a:lstStyle/>
          <a:p>
            <a:br>
              <a:rPr lang="en-US" sz="4000"/>
            </a:br>
            <a:br>
              <a:rPr lang="en-US" sz="4000"/>
            </a:br>
            <a:br>
              <a:rPr lang="en-US" sz="4000"/>
            </a:br>
            <a:r>
              <a:rPr lang="en-US" sz="4000"/>
              <a:t>Top 10 Concerns and Response (4 of 4)  </a:t>
            </a:r>
            <a:endParaRPr lang="en-US" sz="4000">
              <a:solidFill>
                <a:srgbClr val="000000"/>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53</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graphicFrame>
        <p:nvGraphicFramePr>
          <p:cNvPr id="4" name="Table 3">
            <a:extLst>
              <a:ext uri="{FF2B5EF4-FFF2-40B4-BE49-F238E27FC236}">
                <a16:creationId xmlns:a16="http://schemas.microsoft.com/office/drawing/2014/main" id="{9A96F8B5-F82D-ED36-223F-47B849137730}"/>
              </a:ext>
            </a:extLst>
          </p:cNvPr>
          <p:cNvGraphicFramePr>
            <a:graphicFrameLocks noGrp="1"/>
          </p:cNvGraphicFramePr>
          <p:nvPr>
            <p:extLst>
              <p:ext uri="{D42A27DB-BD31-4B8C-83A1-F6EECF244321}">
                <p14:modId xmlns:p14="http://schemas.microsoft.com/office/powerpoint/2010/main" val="2139095012"/>
              </p:ext>
            </p:extLst>
          </p:nvPr>
        </p:nvGraphicFramePr>
        <p:xfrm>
          <a:off x="117377" y="1473586"/>
          <a:ext cx="11946014" cy="4612160"/>
        </p:xfrm>
        <a:graphic>
          <a:graphicData uri="http://schemas.openxmlformats.org/drawingml/2006/table">
            <a:tbl>
              <a:tblPr firstRow="1" bandRow="1">
                <a:tableStyleId>{5C22544A-7EE6-4342-B048-85BDC9FD1C3A}</a:tableStyleId>
              </a:tblPr>
              <a:tblGrid>
                <a:gridCol w="2103437">
                  <a:extLst>
                    <a:ext uri="{9D8B030D-6E8A-4147-A177-3AD203B41FA5}">
                      <a16:colId xmlns:a16="http://schemas.microsoft.com/office/drawing/2014/main" val="4139758952"/>
                    </a:ext>
                  </a:extLst>
                </a:gridCol>
                <a:gridCol w="4873762">
                  <a:extLst>
                    <a:ext uri="{9D8B030D-6E8A-4147-A177-3AD203B41FA5}">
                      <a16:colId xmlns:a16="http://schemas.microsoft.com/office/drawing/2014/main" val="1046382315"/>
                    </a:ext>
                  </a:extLst>
                </a:gridCol>
                <a:gridCol w="4968815">
                  <a:extLst>
                    <a:ext uri="{9D8B030D-6E8A-4147-A177-3AD203B41FA5}">
                      <a16:colId xmlns:a16="http://schemas.microsoft.com/office/drawing/2014/main" val="4232216411"/>
                    </a:ext>
                  </a:extLst>
                </a:gridCol>
              </a:tblGrid>
              <a:tr h="375440">
                <a:tc>
                  <a:txBody>
                    <a:bodyPr/>
                    <a:lstStyle/>
                    <a:p>
                      <a:pPr algn="l"/>
                      <a:r>
                        <a:rPr lang="en-US" sz="1400">
                          <a:latin typeface="Georgia"/>
                        </a:rPr>
                        <a:t>Section#/Topic Area</a:t>
                      </a:r>
                    </a:p>
                  </a:txBody>
                  <a:tcPr/>
                </a:tc>
                <a:tc>
                  <a:txBody>
                    <a:bodyPr/>
                    <a:lstStyle/>
                    <a:p>
                      <a:pPr algn="l"/>
                      <a:r>
                        <a:rPr lang="en-US" sz="1400">
                          <a:latin typeface="Georgia"/>
                        </a:rPr>
                        <a:t>Comments</a:t>
                      </a:r>
                    </a:p>
                  </a:txBody>
                  <a:tcPr/>
                </a:tc>
                <a:tc>
                  <a:txBody>
                    <a:bodyPr/>
                    <a:lstStyle/>
                    <a:p>
                      <a:pPr algn="l"/>
                      <a:r>
                        <a:rPr lang="en-US" sz="1400">
                          <a:latin typeface="Georgia"/>
                        </a:rPr>
                        <a:t>Agency Response/Recommendations</a:t>
                      </a:r>
                    </a:p>
                  </a:txBody>
                  <a:tcPr/>
                </a:tc>
                <a:extLst>
                  <a:ext uri="{0D108BD9-81ED-4DB2-BD59-A6C34878D82A}">
                    <a16:rowId xmlns:a16="http://schemas.microsoft.com/office/drawing/2014/main" val="773420739"/>
                  </a:ext>
                </a:extLst>
              </a:tr>
              <a:tr h="370840">
                <a:tc>
                  <a:txBody>
                    <a:bodyPr/>
                    <a:lstStyle/>
                    <a:p>
                      <a:pPr marL="0" marR="0" algn="l">
                        <a:lnSpc>
                          <a:spcPct val="100000"/>
                        </a:lnSpc>
                        <a:spcBef>
                          <a:spcPts val="0"/>
                        </a:spcBef>
                        <a:spcAft>
                          <a:spcPts val="1000"/>
                        </a:spcAft>
                      </a:pPr>
                      <a:r>
                        <a:rPr lang="en-US" sz="1400">
                          <a:effectLst/>
                          <a:latin typeface="Georgia"/>
                          <a:ea typeface="Calibri" panose="020F0502020204030204" pitchFamily="34" charset="0"/>
                          <a:cs typeface="Times New Roman"/>
                        </a:rPr>
                        <a:t>8VAC20-781-260. Indoor and outdoor play areas and equipment.</a:t>
                      </a:r>
                    </a:p>
                    <a:p>
                      <a:pPr algn="l">
                        <a:lnSpc>
                          <a:spcPct val="100000"/>
                        </a:lnSpc>
                      </a:pPr>
                      <a:endParaRPr lang="en-US" sz="1400">
                        <a:latin typeface="Georgia"/>
                      </a:endParaRPr>
                    </a:p>
                  </a:txBody>
                  <a:tcPr/>
                </a:tc>
                <a:tc>
                  <a:txBody>
                    <a:bodyPr/>
                    <a:lstStyle/>
                    <a:p>
                      <a:pPr algn="l">
                        <a:lnSpc>
                          <a:spcPct val="100000"/>
                        </a:lnSpc>
                      </a:pPr>
                      <a:r>
                        <a:rPr lang="en-US" sz="1400">
                          <a:latin typeface="Georgia"/>
                        </a:rPr>
                        <a:t>Requirement for sandboxes to be covered. Additional comments regarding playground equipment approved for use by school-age children on public playgrounds. </a:t>
                      </a:r>
                    </a:p>
                  </a:txBody>
                  <a:tcPr/>
                </a:tc>
                <a:tc>
                  <a:txBody>
                    <a:bodyPr/>
                    <a:lstStyle/>
                    <a:p>
                      <a:pPr algn="l">
                        <a:lnSpc>
                          <a:spcPct val="100000"/>
                        </a:lnSpc>
                      </a:pPr>
                      <a:r>
                        <a:rPr lang="en-US" sz="1400">
                          <a:latin typeface="Georgia"/>
                        </a:rPr>
                        <a:t>Requirement for sandboxes to be covered is aligned with Caring for Our Children and is intended to ensure the safety of children playing in sand to avoid contamination by animals, litter, etc. The allowance for any licensed child day center serving preschool or school-age children not being prohibited from permitting preschool or school-age children from using outdoor play equipment and areas approved for use at a location that is currently approved by the Department of Education or recognized as a private school by the State Board of Education for school occupancy and that houses a public or private school during the school year aligns with § 22.1-289.046 of the Code of Virginia. No change. </a:t>
                      </a:r>
                    </a:p>
                  </a:txBody>
                  <a:tcPr/>
                </a:tc>
                <a:extLst>
                  <a:ext uri="{0D108BD9-81ED-4DB2-BD59-A6C34878D82A}">
                    <a16:rowId xmlns:a16="http://schemas.microsoft.com/office/drawing/2014/main" val="2568983248"/>
                  </a:ext>
                </a:extLst>
              </a:tr>
              <a:tr h="370839">
                <a:tc>
                  <a:txBody>
                    <a:bodyPr/>
                    <a:lstStyle/>
                    <a:p>
                      <a:pPr lvl="0" algn="l">
                        <a:lnSpc>
                          <a:spcPct val="100000"/>
                        </a:lnSpc>
                        <a:buNone/>
                      </a:pPr>
                      <a:r>
                        <a:rPr lang="en-US" sz="1400">
                          <a:latin typeface="Georgia"/>
                        </a:rPr>
                        <a:t>8VAC20-781-80. Attendance records; reports.</a:t>
                      </a:r>
                    </a:p>
                  </a:txBody>
                  <a:tcPr/>
                </a:tc>
                <a:tc>
                  <a:txBody>
                    <a:bodyPr/>
                    <a:lstStyle/>
                    <a:p>
                      <a:pPr lvl="0" algn="l">
                        <a:lnSpc>
                          <a:spcPct val="100000"/>
                        </a:lnSpc>
                        <a:spcBef>
                          <a:spcPts val="0"/>
                        </a:spcBef>
                        <a:spcAft>
                          <a:spcPts val="0"/>
                        </a:spcAft>
                        <a:buNone/>
                      </a:pPr>
                      <a:r>
                        <a:rPr lang="en-US" sz="1400" b="0" i="0" u="none" strike="noStrike" noProof="0">
                          <a:solidFill>
                            <a:srgbClr val="003C71"/>
                          </a:solidFill>
                          <a:latin typeface="Georgia"/>
                        </a:rPr>
                        <a:t>Reporting incidents to the Department and notification requirement. Maintaining a record of daily attendance documenting the arrival and departure of children. Additional comments received about mandated reporter requirements and reporting requirements for children left unattended, and termination of services. </a:t>
                      </a:r>
                    </a:p>
                  </a:txBody>
                  <a:tcPr/>
                </a:tc>
                <a:tc>
                  <a:txBody>
                    <a:bodyPr/>
                    <a:lstStyle/>
                    <a:p>
                      <a:pPr lvl="0" algn="l">
                        <a:lnSpc>
                          <a:spcPct val="100000"/>
                        </a:lnSpc>
                        <a:buNone/>
                      </a:pPr>
                      <a:r>
                        <a:rPr lang="en-US" sz="1400" b="0" i="0" u="none" strike="noStrike" noProof="0">
                          <a:solidFill>
                            <a:srgbClr val="003C71"/>
                          </a:solidFill>
                          <a:latin typeface="Georgia"/>
                        </a:rPr>
                        <a:t>Reporting requirements revised to provide clarification on reporting requirements and the nature of injuries that will result in a report to the Superintendent.</a:t>
                      </a:r>
                      <a:endParaRPr lang="en-US" sz="1400">
                        <a:latin typeface="Georgia"/>
                      </a:endParaRPr>
                    </a:p>
                  </a:txBody>
                  <a:tcPr/>
                </a:tc>
                <a:extLst>
                  <a:ext uri="{0D108BD9-81ED-4DB2-BD59-A6C34878D82A}">
                    <a16:rowId xmlns:a16="http://schemas.microsoft.com/office/drawing/2014/main" val="574006221"/>
                  </a:ext>
                </a:extLst>
              </a:tr>
            </a:tbl>
          </a:graphicData>
        </a:graphic>
      </p:graphicFrame>
    </p:spTree>
    <p:extLst>
      <p:ext uri="{BB962C8B-B14F-4D97-AF65-F5344CB8AC3E}">
        <p14:creationId xmlns:p14="http://schemas.microsoft.com/office/powerpoint/2010/main" val="241772819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190F2-1106-425F-8E15-5ABF47E26C1C}"/>
              </a:ext>
            </a:extLst>
          </p:cNvPr>
          <p:cNvSpPr>
            <a:spLocks noGrp="1"/>
          </p:cNvSpPr>
          <p:nvPr>
            <p:ph type="title"/>
          </p:nvPr>
        </p:nvSpPr>
        <p:spPr/>
        <p:txBody>
          <a:bodyPr/>
          <a:lstStyle/>
          <a:p>
            <a:r>
              <a:rPr lang="en-US"/>
              <a:t>New State Law Requirements</a:t>
            </a:r>
          </a:p>
        </p:txBody>
      </p:sp>
      <p:sp>
        <p:nvSpPr>
          <p:cNvPr id="3" name="Slide Number Placeholder 2">
            <a:extLst>
              <a:ext uri="{FF2B5EF4-FFF2-40B4-BE49-F238E27FC236}">
                <a16:creationId xmlns:a16="http://schemas.microsoft.com/office/drawing/2014/main" id="{0905E191-6251-6001-1D03-0366F9BE3F4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54</a:t>
            </a:fld>
            <a:endParaRPr lang="en-US"/>
          </a:p>
        </p:txBody>
      </p:sp>
      <p:sp>
        <p:nvSpPr>
          <p:cNvPr id="4" name="Text Placeholder 3">
            <a:extLst>
              <a:ext uri="{FF2B5EF4-FFF2-40B4-BE49-F238E27FC236}">
                <a16:creationId xmlns:a16="http://schemas.microsoft.com/office/drawing/2014/main" id="{F63AC127-952F-CA9D-42A3-0E0F1581A614}"/>
              </a:ext>
            </a:extLst>
          </p:cNvPr>
          <p:cNvSpPr>
            <a:spLocks noGrp="1"/>
          </p:cNvSpPr>
          <p:nvPr>
            <p:ph type="body" idx="1"/>
          </p:nvPr>
        </p:nvSpPr>
        <p:spPr>
          <a:xfrm>
            <a:off x="690033" y="1638847"/>
            <a:ext cx="10515600" cy="4718033"/>
          </a:xfrm>
        </p:spPr>
        <p:txBody>
          <a:bodyPr/>
          <a:lstStyle/>
          <a:p>
            <a:pPr marL="114300" indent="0">
              <a:buNone/>
            </a:pPr>
            <a:r>
              <a:rPr lang="en-US" sz="2400">
                <a:cs typeface="Calibri"/>
              </a:rPr>
              <a:t>The draft now also includes regulations related to two new state laws that have recently gone into effect: </a:t>
            </a:r>
            <a:endParaRPr lang="en-US" sz="2400"/>
          </a:p>
          <a:p>
            <a:r>
              <a:rPr lang="en-US" sz="2400">
                <a:cs typeface="Calibri"/>
              </a:rPr>
              <a:t>Pursuant to § 22.1-289.059, child care centers must have undesignated or stock epinephrine on hand and train staff on administration of it.</a:t>
            </a:r>
          </a:p>
          <a:p>
            <a:r>
              <a:rPr lang="en-US" sz="2400">
                <a:cs typeface="Calibri"/>
              </a:rPr>
              <a:t>Pursuant to § 22.1-289.057, child care centers must perform lead testing of drinking water and ensure drinking water meets minimum standards. </a:t>
            </a:r>
          </a:p>
          <a:p>
            <a:endParaRPr lang="en-US"/>
          </a:p>
        </p:txBody>
      </p:sp>
    </p:spTree>
    <p:extLst>
      <p:ext uri="{BB962C8B-B14F-4D97-AF65-F5344CB8AC3E}">
        <p14:creationId xmlns:p14="http://schemas.microsoft.com/office/powerpoint/2010/main" val="401738419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42B5C1-BE6B-BD67-739E-5DAD2F5805E6}"/>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522D59DD-52DC-73A5-9397-7F45732950BD}"/>
              </a:ext>
            </a:extLst>
          </p:cNvPr>
          <p:cNvSpPr>
            <a:spLocks noGrp="1"/>
          </p:cNvSpPr>
          <p:nvPr>
            <p:ph type="title"/>
          </p:nvPr>
        </p:nvSpPr>
        <p:spPr/>
        <p:txBody>
          <a:bodyPr>
            <a:normAutofit/>
          </a:bodyPr>
          <a:lstStyle/>
          <a:p>
            <a:r>
              <a:rPr kumimoji="0" lang="en-US" sz="3600" i="1" u="none" strike="noStrike" kern="0" cap="none" spc="0" normalizeH="0" baseline="0" noProof="0">
                <a:ln>
                  <a:noFill/>
                </a:ln>
                <a:solidFill>
                  <a:srgbClr val="003C71"/>
                </a:solidFill>
                <a:effectLst/>
                <a:uLnTx/>
                <a:uFillTx/>
                <a:latin typeface="Georgia"/>
                <a:sym typeface="Georgia"/>
              </a:rPr>
              <a:t>Draft </a:t>
            </a:r>
            <a:r>
              <a:rPr lang="en-US" sz="3600" i="1">
                <a:solidFill>
                  <a:srgbClr val="003C71"/>
                </a:solidFill>
              </a:rPr>
              <a:t>Standards</a:t>
            </a:r>
            <a:r>
              <a:rPr kumimoji="0" lang="en-US" sz="3600" i="1" u="none" strike="noStrike" kern="0" cap="none" spc="0" normalizeH="0" baseline="0" noProof="0">
                <a:ln>
                  <a:noFill/>
                </a:ln>
                <a:solidFill>
                  <a:srgbClr val="003C71"/>
                </a:solidFill>
                <a:effectLst/>
                <a:uLnTx/>
                <a:uFillTx/>
                <a:latin typeface="Georgia"/>
                <a:sym typeface="Georgia"/>
              </a:rPr>
              <a:t> for Licensed Child Day Centers: </a:t>
            </a:r>
            <a:r>
              <a:rPr lang="en-US" sz="3600" i="1">
                <a:solidFill>
                  <a:srgbClr val="003C71"/>
                </a:solidFill>
              </a:rPr>
              <a:t>Substantive</a:t>
            </a:r>
            <a:r>
              <a:rPr kumimoji="0" lang="en-US" sz="3600" i="1" u="none" strike="noStrike" kern="0" cap="none" spc="0" normalizeH="0" baseline="0" noProof="0">
                <a:ln>
                  <a:noFill/>
                </a:ln>
                <a:solidFill>
                  <a:srgbClr val="003C71"/>
                </a:solidFill>
                <a:effectLst/>
                <a:uLnTx/>
                <a:uFillTx/>
                <a:latin typeface="Georgia"/>
                <a:sym typeface="Georgia"/>
              </a:rPr>
              <a:t> </a:t>
            </a:r>
            <a:r>
              <a:rPr lang="en-US" sz="3600" i="1">
                <a:solidFill>
                  <a:srgbClr val="003C71"/>
                </a:solidFill>
              </a:rPr>
              <a:t>Changes</a:t>
            </a:r>
            <a:r>
              <a:rPr lang="en-US" sz="3600" b="1" i="1">
                <a:solidFill>
                  <a:srgbClr val="003C71"/>
                </a:solidFill>
              </a:rPr>
              <a:t> </a:t>
            </a:r>
            <a:endParaRPr lang="en-US" sz="3600" i="1">
              <a:solidFill>
                <a:schemeClr val="tx1"/>
              </a:solidFill>
            </a:endParaRPr>
          </a:p>
        </p:txBody>
      </p:sp>
      <p:sp>
        <p:nvSpPr>
          <p:cNvPr id="3" name="Slide Number Placeholder 2">
            <a:extLst>
              <a:ext uri="{FF2B5EF4-FFF2-40B4-BE49-F238E27FC236}">
                <a16:creationId xmlns:a16="http://schemas.microsoft.com/office/drawing/2014/main" id="{8C6AF62B-05E9-8818-98FB-9E699DCBB494}"/>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55</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335170287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14300" indent="0">
              <a:lnSpc>
                <a:spcPct val="100000"/>
              </a:lnSpc>
              <a:spcBef>
                <a:spcPts val="0"/>
              </a:spcBef>
              <a:spcAft>
                <a:spcPts val="1200"/>
              </a:spcAft>
              <a:buNone/>
            </a:pPr>
            <a:r>
              <a:rPr lang="en-US" sz="2400" b="1">
                <a:solidFill>
                  <a:schemeClr val="accent3"/>
                </a:solidFill>
              </a:rPr>
              <a:t>8VAC20-781-10. Definitions.</a:t>
            </a:r>
            <a:r>
              <a:rPr lang="en-US" sz="2400">
                <a:solidFill>
                  <a:schemeClr val="accent3"/>
                </a:solidFill>
              </a:rPr>
              <a:t> </a:t>
            </a:r>
          </a:p>
          <a:p>
            <a:pPr marL="571500" indent="-457200">
              <a:lnSpc>
                <a:spcPct val="100000"/>
              </a:lnSpc>
              <a:spcBef>
                <a:spcPts val="0"/>
              </a:spcBef>
              <a:spcAft>
                <a:spcPts val="1200"/>
              </a:spcAft>
            </a:pPr>
            <a:r>
              <a:rPr lang="en-US" sz="2400">
                <a:solidFill>
                  <a:schemeClr val="accent3"/>
                </a:solidFill>
              </a:rPr>
              <a:t>Revised definitions of ‘evening care’ and </a:t>
            </a:r>
            <a:r>
              <a:rPr lang="en-US" sz="2500">
                <a:solidFill>
                  <a:schemeClr val="accent3"/>
                </a:solidFill>
              </a:rPr>
              <a:t>‘</a:t>
            </a:r>
            <a:r>
              <a:rPr lang="en-US" sz="2400">
                <a:solidFill>
                  <a:schemeClr val="accent3"/>
                </a:solidFill>
              </a:rPr>
              <a:t>overnight care</a:t>
            </a:r>
            <a:r>
              <a:rPr lang="en-US" sz="2500">
                <a:solidFill>
                  <a:schemeClr val="accent3"/>
                </a:solidFill>
              </a:rPr>
              <a:t>’</a:t>
            </a:r>
            <a:r>
              <a:rPr lang="en-US" sz="2400">
                <a:solidFill>
                  <a:schemeClr val="accent3"/>
                </a:solidFill>
              </a:rPr>
              <a:t> to clarify hours of care.</a:t>
            </a:r>
          </a:p>
          <a:p>
            <a:pPr marL="571500" indent="-457200">
              <a:lnSpc>
                <a:spcPct val="100000"/>
              </a:lnSpc>
              <a:spcBef>
                <a:spcPts val="0"/>
              </a:spcBef>
              <a:spcAft>
                <a:spcPts val="1200"/>
              </a:spcAft>
            </a:pPr>
            <a:r>
              <a:rPr lang="en-US" sz="2400">
                <a:solidFill>
                  <a:schemeClr val="accent3"/>
                </a:solidFill>
              </a:rPr>
              <a:t>Removed definition of ‘incident’ and clarify requirement within standards.</a:t>
            </a:r>
          </a:p>
          <a:p>
            <a:pPr marL="571500" indent="-457200">
              <a:lnSpc>
                <a:spcPct val="100000"/>
              </a:lnSpc>
              <a:spcBef>
                <a:spcPts val="0"/>
              </a:spcBef>
              <a:spcAft>
                <a:spcPts val="1200"/>
              </a:spcAft>
            </a:pPr>
            <a:r>
              <a:rPr lang="en-US" sz="2400">
                <a:solidFill>
                  <a:schemeClr val="accent3"/>
                </a:solidFill>
              </a:rPr>
              <a:t>Revised ‘programmatic experience’ to clarify that both part-time and full-time work experience counts. </a:t>
            </a:r>
          </a:p>
          <a:p>
            <a:pPr marL="571500" indent="-457200">
              <a:lnSpc>
                <a:spcPct val="100000"/>
              </a:lnSpc>
              <a:spcBef>
                <a:spcPts val="0"/>
              </a:spcBef>
              <a:spcAft>
                <a:spcPts val="1200"/>
              </a:spcAft>
            </a:pPr>
            <a:r>
              <a:rPr lang="en-US" sz="2400">
                <a:solidFill>
                  <a:schemeClr val="accent3"/>
                </a:solidFill>
              </a:rPr>
              <a:t>Revised ‘school-age</a:t>
            </a:r>
            <a:r>
              <a:rPr lang="en-US" sz="2500">
                <a:solidFill>
                  <a:schemeClr val="accent3"/>
                </a:solidFill>
              </a:rPr>
              <a:t>’</a:t>
            </a:r>
            <a:r>
              <a:rPr lang="en-US" sz="2400">
                <a:solidFill>
                  <a:schemeClr val="accent3"/>
                </a:solidFill>
              </a:rPr>
              <a:t> to clarify that the allowance for children 5 years of age by September 30</a:t>
            </a:r>
            <a:r>
              <a:rPr lang="en-US" sz="2400" baseline="30000">
                <a:solidFill>
                  <a:schemeClr val="accent3"/>
                </a:solidFill>
              </a:rPr>
              <a:t>th</a:t>
            </a:r>
            <a:r>
              <a:rPr lang="en-US" sz="2400">
                <a:solidFill>
                  <a:schemeClr val="accent3"/>
                </a:solidFill>
              </a:rPr>
              <a:t> to be considered school-age is not exclusive to school-age only groups. </a:t>
            </a:r>
          </a:p>
          <a:p>
            <a:pPr marL="571500" indent="-457200">
              <a:lnSpc>
                <a:spcPct val="100000"/>
              </a:lnSpc>
              <a:spcBef>
                <a:spcPts val="0"/>
              </a:spcBef>
              <a:spcAft>
                <a:spcPts val="1200"/>
              </a:spcAft>
            </a:pPr>
            <a:r>
              <a:rPr lang="en-US" sz="2400">
                <a:solidFill>
                  <a:schemeClr val="accent3"/>
                </a:solidFill>
              </a:rPr>
              <a:t>Added a definition of ‘wading’ to clarify requirements. </a:t>
            </a:r>
            <a:endParaRPr lang="en-US" sz="2400">
              <a:solidFill>
                <a:schemeClr val="accent3"/>
              </a:solidFill>
              <a:effectLst/>
              <a:ea typeface="Arial" panose="020B0604020202020204" pitchFamily="34" charset="0"/>
            </a:endParaRPr>
          </a:p>
          <a:p>
            <a:pPr marL="589915" marR="52070" lvl="1" indent="-6350">
              <a:lnSpc>
                <a:spcPct val="103000"/>
              </a:lnSpc>
              <a:spcBef>
                <a:spcPts val="0"/>
              </a:spcBef>
              <a:spcAft>
                <a:spcPts val="560"/>
              </a:spcAft>
            </a:pPr>
            <a:endParaRPr lang="en-US" sz="800">
              <a:solidFill>
                <a:srgbClr val="000000"/>
              </a:solidFill>
              <a:effectLst/>
              <a:latin typeface="Arial" panose="020B0604020202020204" pitchFamily="34" charset="0"/>
              <a:ea typeface="Arial" panose="020B0604020202020204" pitchFamily="34" charset="0"/>
            </a:endParaRPr>
          </a:p>
          <a:p>
            <a:pPr marL="590550" marR="9525" lvl="1" indent="-6350">
              <a:lnSpc>
                <a:spcPct val="103000"/>
              </a:lnSpc>
              <a:spcBef>
                <a:spcPts val="0"/>
              </a:spcBef>
              <a:spcAft>
                <a:spcPts val="560"/>
              </a:spcAft>
            </a:pPr>
            <a:endParaRPr lang="en-US" sz="1200">
              <a:solidFill>
                <a:srgbClr val="000000"/>
              </a:solidFill>
              <a:effectLst/>
              <a:latin typeface="Arial" panose="020B0604020202020204" pitchFamily="34" charset="0"/>
              <a:ea typeface="Arial" panose="020B0604020202020204" pitchFamily="34" charset="0"/>
            </a:endParaRPr>
          </a:p>
          <a:p>
            <a:pPr marL="589915" marR="9525" lvl="1" indent="-6350">
              <a:lnSpc>
                <a:spcPct val="103000"/>
              </a:lnSpc>
              <a:spcBef>
                <a:spcPts val="0"/>
              </a:spcBef>
              <a:spcAft>
                <a:spcPts val="560"/>
              </a:spcAft>
            </a:pPr>
            <a:endParaRPr lang="en-US" sz="800">
              <a:solidFill>
                <a:srgbClr val="000000"/>
              </a:solidFill>
              <a:effectLst/>
              <a:latin typeface="Arial" panose="020B0604020202020204" pitchFamily="34" charset="0"/>
              <a:ea typeface="Arial" panose="020B0604020202020204" pitchFamily="34" charset="0"/>
            </a:endParaRPr>
          </a:p>
          <a:p>
            <a:pPr marL="589915" marR="9525" lvl="1" indent="-6350">
              <a:lnSpc>
                <a:spcPct val="103000"/>
              </a:lnSpc>
              <a:spcBef>
                <a:spcPts val="0"/>
              </a:spcBef>
              <a:spcAft>
                <a:spcPts val="560"/>
              </a:spcAft>
            </a:pPr>
            <a:endParaRPr lang="en-US" sz="1200">
              <a:solidFill>
                <a:srgbClr val="000000"/>
              </a:solidFill>
              <a:effectLst/>
              <a:latin typeface="Arial" panose="020B0604020202020204" pitchFamily="34" charset="0"/>
              <a:ea typeface="Arial" panose="020B0604020202020204" pitchFamily="34" charset="0"/>
            </a:endParaRPr>
          </a:p>
          <a:p>
            <a:pPr lvl="2" indent="-302260">
              <a:lnSpc>
                <a:spcPct val="100000"/>
              </a:lnSpc>
              <a:spcBef>
                <a:spcPts val="0"/>
              </a:spcBef>
              <a:spcAft>
                <a:spcPts val="1200"/>
              </a:spcAft>
            </a:pPr>
            <a:endParaRPr lang="en-US" sz="12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56</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23703080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I </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14300" indent="0">
              <a:lnSpc>
                <a:spcPct val="100000"/>
              </a:lnSpc>
              <a:spcBef>
                <a:spcPts val="0"/>
              </a:spcBef>
              <a:spcAft>
                <a:spcPts val="1200"/>
              </a:spcAft>
              <a:buNone/>
            </a:pPr>
            <a:r>
              <a:rPr lang="en-US" sz="2200" b="1">
                <a:solidFill>
                  <a:schemeClr val="accent3"/>
                </a:solidFill>
              </a:rPr>
              <a:t>8VAC20-781-10. Definitions. </a:t>
            </a:r>
            <a:endParaRPr lang="en-US" sz="2200">
              <a:solidFill>
                <a:schemeClr val="accent3"/>
              </a:solidFill>
            </a:endParaRPr>
          </a:p>
          <a:p>
            <a:pPr marL="400050" indent="-285750">
              <a:lnSpc>
                <a:spcPct val="100000"/>
              </a:lnSpc>
              <a:spcBef>
                <a:spcPts val="0"/>
              </a:spcBef>
              <a:spcAft>
                <a:spcPts val="1200"/>
              </a:spcAft>
            </a:pPr>
            <a:r>
              <a:rPr lang="en-US" sz="2200">
                <a:solidFill>
                  <a:schemeClr val="accent3"/>
                </a:solidFill>
                <a:effectLst/>
                <a:ea typeface="Arial" panose="020B0604020202020204" pitchFamily="34" charset="0"/>
              </a:rPr>
              <a:t>“Evening care” means care provided</a:t>
            </a:r>
            <a:r>
              <a:rPr lang="en-US" sz="2200">
                <a:solidFill>
                  <a:srgbClr val="000000"/>
                </a:solidFill>
                <a:effectLst/>
                <a:ea typeface="Arial" panose="020B0604020202020204" pitchFamily="34" charset="0"/>
              </a:rPr>
              <a:t> </a:t>
            </a:r>
            <a:r>
              <a:rPr lang="en-US" sz="2200" strike="sngStrike">
                <a:solidFill>
                  <a:srgbClr val="FF0000"/>
                </a:solidFill>
                <a:effectLst/>
                <a:ea typeface="Arial" panose="020B0604020202020204" pitchFamily="34" charset="0"/>
              </a:rPr>
              <a:t>after </a:t>
            </a:r>
            <a:r>
              <a:rPr lang="en-US" sz="2200">
                <a:solidFill>
                  <a:srgbClr val="FF0000"/>
                </a:solidFill>
                <a:effectLst/>
                <a:ea typeface="Arial" panose="020B0604020202020204" pitchFamily="34" charset="0"/>
              </a:rPr>
              <a:t>between</a:t>
            </a:r>
            <a:r>
              <a:rPr lang="en-US" sz="2200">
                <a:solidFill>
                  <a:srgbClr val="000000"/>
                </a:solidFill>
                <a:effectLst/>
                <a:ea typeface="Arial" panose="020B0604020202020204" pitchFamily="34" charset="0"/>
              </a:rPr>
              <a:t> </a:t>
            </a:r>
            <a:r>
              <a:rPr lang="en-US" sz="2200">
                <a:solidFill>
                  <a:schemeClr val="accent3"/>
                </a:solidFill>
                <a:effectLst/>
                <a:ea typeface="Arial" panose="020B0604020202020204" pitchFamily="34" charset="0"/>
              </a:rPr>
              <a:t>7 p.m.</a:t>
            </a:r>
            <a:r>
              <a:rPr lang="en-US" sz="2200">
                <a:solidFill>
                  <a:srgbClr val="000000"/>
                </a:solidFill>
                <a:effectLst/>
                <a:ea typeface="Arial" panose="020B0604020202020204" pitchFamily="34" charset="0"/>
              </a:rPr>
              <a:t> </a:t>
            </a:r>
            <a:r>
              <a:rPr lang="en-US" sz="2200">
                <a:solidFill>
                  <a:srgbClr val="FF0000"/>
                </a:solidFill>
                <a:effectLst/>
                <a:ea typeface="Arial" panose="020B0604020202020204" pitchFamily="34" charset="0"/>
              </a:rPr>
              <a:t>and midnight</a:t>
            </a:r>
            <a:r>
              <a:rPr lang="en-US" sz="2200">
                <a:solidFill>
                  <a:srgbClr val="000000"/>
                </a:solidFill>
                <a:effectLst/>
                <a:ea typeface="Arial" panose="020B0604020202020204" pitchFamily="34" charset="0"/>
              </a:rPr>
              <a:t> </a:t>
            </a:r>
            <a:r>
              <a:rPr lang="en-US" sz="2200" strike="sngStrike">
                <a:solidFill>
                  <a:srgbClr val="FF0000"/>
                </a:solidFill>
                <a:effectLst/>
                <a:ea typeface="Arial" panose="020B0604020202020204" pitchFamily="34" charset="0"/>
              </a:rPr>
              <a:t>but not through the night</a:t>
            </a:r>
            <a:r>
              <a:rPr lang="en-US" sz="2200">
                <a:solidFill>
                  <a:schemeClr val="accent3"/>
                </a:solidFill>
                <a:effectLst/>
                <a:ea typeface="Arial" panose="020B0604020202020204" pitchFamily="34" charset="0"/>
              </a:rPr>
              <a:t>.</a:t>
            </a:r>
            <a:r>
              <a:rPr lang="en-US" sz="2200">
                <a:solidFill>
                  <a:srgbClr val="000000"/>
                </a:solidFill>
                <a:ea typeface="Arial" panose="020B0604020202020204" pitchFamily="34" charset="0"/>
              </a:rPr>
              <a:t> </a:t>
            </a:r>
            <a:endParaRPr lang="en-US" sz="2200">
              <a:ea typeface="Arial" panose="020B0604020202020204" pitchFamily="34" charset="0"/>
            </a:endParaRPr>
          </a:p>
          <a:p>
            <a:pPr marL="400050" indent="-285750">
              <a:lnSpc>
                <a:spcPct val="100000"/>
              </a:lnSpc>
              <a:spcBef>
                <a:spcPts val="0"/>
              </a:spcBef>
              <a:spcAft>
                <a:spcPts val="1200"/>
              </a:spcAft>
            </a:pPr>
            <a:r>
              <a:rPr lang="en-US" sz="2200" strike="sngStrike">
                <a:solidFill>
                  <a:srgbClr val="FF0000"/>
                </a:solidFill>
                <a:effectLst/>
                <a:ea typeface="Arial" panose="020B0604020202020204" pitchFamily="34" charset="0"/>
              </a:rPr>
              <a:t>"Incident" means an event in which a child is injured or in a situation where injury is likely to occur.</a:t>
            </a:r>
            <a:r>
              <a:rPr lang="en-US" sz="2200" strike="sngStrike">
                <a:solidFill>
                  <a:srgbClr val="FF0000"/>
                </a:solidFill>
                <a:ea typeface="Arial" panose="020B0604020202020204" pitchFamily="34" charset="0"/>
              </a:rPr>
              <a:t> </a:t>
            </a:r>
            <a:endParaRPr lang="en-US" sz="2200">
              <a:ea typeface="Arial" panose="020B0604020202020204" pitchFamily="34" charset="0"/>
            </a:endParaRPr>
          </a:p>
          <a:p>
            <a:pPr marL="400050" indent="-285750">
              <a:lnSpc>
                <a:spcPct val="100000"/>
              </a:lnSpc>
              <a:spcBef>
                <a:spcPts val="0"/>
              </a:spcBef>
              <a:spcAft>
                <a:spcPts val="1200"/>
              </a:spcAft>
            </a:pPr>
            <a:r>
              <a:rPr lang="en-US" sz="2200">
                <a:solidFill>
                  <a:schemeClr val="accent3"/>
                </a:solidFill>
                <a:effectLst/>
                <a:ea typeface="Arial" panose="020B0604020202020204" pitchFamily="34" charset="0"/>
              </a:rPr>
              <a:t>“Overnight care” means care provided after 7 p.m. and </a:t>
            </a:r>
            <a:r>
              <a:rPr lang="en-US" sz="2200" strike="sngStrike">
                <a:solidFill>
                  <a:srgbClr val="FF0000"/>
                </a:solidFill>
                <a:effectLst/>
                <a:ea typeface="Arial" panose="020B0604020202020204" pitchFamily="34" charset="0"/>
              </a:rPr>
              <a:t>through the night </a:t>
            </a:r>
            <a:r>
              <a:rPr lang="en-US" sz="2200">
                <a:solidFill>
                  <a:srgbClr val="FF0000"/>
                </a:solidFill>
                <a:effectLst/>
                <a:ea typeface="Arial" panose="020B0604020202020204" pitchFamily="34" charset="0"/>
              </a:rPr>
              <a:t>past midnight</a:t>
            </a:r>
            <a:r>
              <a:rPr lang="en-US" sz="2200">
                <a:solidFill>
                  <a:srgbClr val="000000"/>
                </a:solidFill>
                <a:effectLst/>
                <a:ea typeface="Arial" panose="020B0604020202020204" pitchFamily="34" charset="0"/>
              </a:rPr>
              <a:t>.</a:t>
            </a:r>
            <a:r>
              <a:rPr lang="en-US" sz="2200">
                <a:solidFill>
                  <a:srgbClr val="000000"/>
                </a:solidFill>
                <a:ea typeface="Arial" panose="020B0604020202020204" pitchFamily="34" charset="0"/>
              </a:rPr>
              <a:t> </a:t>
            </a:r>
            <a:endParaRPr lang="en-US" sz="2200">
              <a:ea typeface="Arial" panose="020B0604020202020204" pitchFamily="34" charset="0"/>
            </a:endParaRPr>
          </a:p>
          <a:p>
            <a:pPr marL="400050" indent="-285750">
              <a:lnSpc>
                <a:spcPct val="100000"/>
              </a:lnSpc>
              <a:spcBef>
                <a:spcPts val="0"/>
              </a:spcBef>
              <a:spcAft>
                <a:spcPts val="1200"/>
              </a:spcAft>
            </a:pPr>
            <a:r>
              <a:rPr lang="en-US" sz="2200">
                <a:solidFill>
                  <a:schemeClr val="accent3"/>
                </a:solidFill>
                <a:effectLst/>
                <a:ea typeface="Arial" panose="020B0604020202020204" pitchFamily="34" charset="0"/>
              </a:rPr>
              <a:t>“Programmatic experience” means the supervision of children in a structured setting. Experience shall be calculated based on full-time work</a:t>
            </a:r>
            <a:r>
              <a:rPr lang="en-US" sz="2200">
                <a:solidFill>
                  <a:srgbClr val="000000"/>
                </a:solidFill>
                <a:effectLst/>
                <a:ea typeface="Arial" panose="020B0604020202020204" pitchFamily="34" charset="0"/>
              </a:rPr>
              <a:t> </a:t>
            </a:r>
            <a:r>
              <a:rPr lang="en-US" sz="2200">
                <a:solidFill>
                  <a:srgbClr val="FF0000"/>
                </a:solidFill>
                <a:effectLst/>
                <a:ea typeface="Arial" panose="020B0604020202020204" pitchFamily="34" charset="0"/>
              </a:rPr>
              <a:t>(30 hours per week or more) or its part-time equivalent</a:t>
            </a:r>
            <a:r>
              <a:rPr lang="en-US" sz="2200">
                <a:solidFill>
                  <a:schemeClr val="accent3"/>
                </a:solidFill>
                <a:effectLst/>
                <a:ea typeface="Arial" panose="020B0604020202020204" pitchFamily="34" charset="0"/>
              </a:rPr>
              <a:t>. Experience settings may include a child day program, family day home, child day center, boys, and girls club, continuing education, field placement, elementary school, or a religious institution.</a:t>
            </a:r>
            <a:r>
              <a:rPr lang="en-US" sz="2200">
                <a:solidFill>
                  <a:schemeClr val="accent3"/>
                </a:solidFill>
                <a:ea typeface="Arial" panose="020B0604020202020204" pitchFamily="34" charset="0"/>
              </a:rPr>
              <a:t> </a:t>
            </a:r>
          </a:p>
          <a:p>
            <a:pPr marL="589915" marR="9525" lvl="1" indent="-6350">
              <a:lnSpc>
                <a:spcPct val="103000"/>
              </a:lnSpc>
              <a:spcBef>
                <a:spcPts val="0"/>
              </a:spcBef>
              <a:spcAft>
                <a:spcPts val="560"/>
              </a:spcAft>
            </a:pPr>
            <a:endParaRPr lang="en-US" sz="400">
              <a:solidFill>
                <a:srgbClr val="000000"/>
              </a:solidFill>
              <a:effectLst/>
              <a:latin typeface="Arial" panose="020B0604020202020204" pitchFamily="34" charset="0"/>
              <a:ea typeface="Arial" panose="020B0604020202020204" pitchFamily="34" charset="0"/>
            </a:endParaRPr>
          </a:p>
          <a:p>
            <a:pPr marL="589915" marR="52070" lvl="1" indent="-6350">
              <a:lnSpc>
                <a:spcPct val="103000"/>
              </a:lnSpc>
              <a:spcBef>
                <a:spcPts val="0"/>
              </a:spcBef>
              <a:spcAft>
                <a:spcPts val="560"/>
              </a:spcAft>
            </a:pPr>
            <a:endParaRPr lang="en-US" sz="800">
              <a:solidFill>
                <a:srgbClr val="000000"/>
              </a:solidFill>
              <a:effectLst/>
              <a:latin typeface="Arial" panose="020B0604020202020204" pitchFamily="34" charset="0"/>
              <a:ea typeface="Arial" panose="020B0604020202020204" pitchFamily="34" charset="0"/>
            </a:endParaRPr>
          </a:p>
          <a:p>
            <a:pPr marL="590550" marR="9525" lvl="1" indent="-6350">
              <a:lnSpc>
                <a:spcPct val="103000"/>
              </a:lnSpc>
              <a:spcBef>
                <a:spcPts val="0"/>
              </a:spcBef>
              <a:spcAft>
                <a:spcPts val="560"/>
              </a:spcAft>
            </a:pPr>
            <a:endParaRPr lang="en-US" sz="1200">
              <a:solidFill>
                <a:srgbClr val="000000"/>
              </a:solidFill>
              <a:effectLst/>
              <a:latin typeface="Arial" panose="020B0604020202020204" pitchFamily="34" charset="0"/>
              <a:ea typeface="Arial" panose="020B0604020202020204" pitchFamily="34" charset="0"/>
            </a:endParaRPr>
          </a:p>
          <a:p>
            <a:pPr marL="589915" marR="9525" lvl="1" indent="-6350">
              <a:lnSpc>
                <a:spcPct val="103000"/>
              </a:lnSpc>
              <a:spcBef>
                <a:spcPts val="0"/>
              </a:spcBef>
              <a:spcAft>
                <a:spcPts val="560"/>
              </a:spcAft>
            </a:pPr>
            <a:endParaRPr lang="en-US" sz="800">
              <a:solidFill>
                <a:srgbClr val="000000"/>
              </a:solidFill>
              <a:effectLst/>
              <a:latin typeface="Arial" panose="020B0604020202020204" pitchFamily="34" charset="0"/>
              <a:ea typeface="Arial" panose="020B0604020202020204" pitchFamily="34" charset="0"/>
            </a:endParaRPr>
          </a:p>
          <a:p>
            <a:pPr marL="589915" marR="9525" lvl="1" indent="-6350">
              <a:lnSpc>
                <a:spcPct val="103000"/>
              </a:lnSpc>
              <a:spcBef>
                <a:spcPts val="0"/>
              </a:spcBef>
              <a:spcAft>
                <a:spcPts val="560"/>
              </a:spcAft>
            </a:pPr>
            <a:endParaRPr lang="en-US" sz="1200">
              <a:solidFill>
                <a:srgbClr val="000000"/>
              </a:solidFill>
              <a:effectLst/>
              <a:latin typeface="Arial" panose="020B0604020202020204" pitchFamily="34" charset="0"/>
              <a:ea typeface="Arial" panose="020B0604020202020204" pitchFamily="34" charset="0"/>
            </a:endParaRPr>
          </a:p>
          <a:p>
            <a:pPr lvl="2" indent="-302260">
              <a:lnSpc>
                <a:spcPct val="100000"/>
              </a:lnSpc>
              <a:spcBef>
                <a:spcPts val="0"/>
              </a:spcBef>
              <a:spcAft>
                <a:spcPts val="1200"/>
              </a:spcAft>
            </a:pPr>
            <a:endParaRPr lang="en-US" sz="1200" b="1">
              <a:effectLst/>
              <a:ea typeface="Arial" panose="020B0604020202020204" pitchFamily="34" charset="0"/>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57</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16633789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I </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14300" indent="0">
              <a:lnSpc>
                <a:spcPct val="100000"/>
              </a:lnSpc>
              <a:spcBef>
                <a:spcPts val="0"/>
              </a:spcBef>
              <a:spcAft>
                <a:spcPts val="1200"/>
              </a:spcAft>
              <a:buNone/>
            </a:pPr>
            <a:r>
              <a:rPr lang="en-US" sz="2400" b="1">
                <a:solidFill>
                  <a:schemeClr val="accent3"/>
                </a:solidFill>
              </a:rPr>
              <a:t>8VAC20-781-10. Definitions. (cont.)</a:t>
            </a:r>
            <a:endParaRPr lang="en-US" sz="2400">
              <a:solidFill>
                <a:schemeClr val="accent3"/>
              </a:solidFill>
            </a:endParaRPr>
          </a:p>
          <a:p>
            <a:pPr marL="400050" indent="-285750">
              <a:lnSpc>
                <a:spcPct val="100000"/>
              </a:lnSpc>
              <a:spcBef>
                <a:spcPts val="0"/>
              </a:spcBef>
              <a:spcAft>
                <a:spcPts val="1200"/>
              </a:spcAft>
            </a:pPr>
            <a:r>
              <a:rPr lang="en-US" sz="2300">
                <a:solidFill>
                  <a:schemeClr val="accent3"/>
                </a:solidFill>
                <a:ea typeface="Arial" panose="020B0604020202020204" pitchFamily="34" charset="0"/>
              </a:rPr>
              <a:t>“</a:t>
            </a:r>
            <a:r>
              <a:rPr lang="en-US" sz="2400">
                <a:solidFill>
                  <a:schemeClr val="accent3"/>
                </a:solidFill>
                <a:effectLst/>
                <a:ea typeface="Arial" panose="020B0604020202020204" pitchFamily="34" charset="0"/>
              </a:rPr>
              <a:t>School-age</a:t>
            </a:r>
            <a:r>
              <a:rPr lang="en-US" sz="2300">
                <a:solidFill>
                  <a:schemeClr val="accent3"/>
                </a:solidFill>
                <a:ea typeface="Arial" panose="020B0604020202020204" pitchFamily="34" charset="0"/>
              </a:rPr>
              <a:t>”</a:t>
            </a:r>
            <a:r>
              <a:rPr lang="en-US" sz="2400">
                <a:solidFill>
                  <a:schemeClr val="accent3"/>
                </a:solidFill>
                <a:ea typeface="Arial" panose="020B0604020202020204" pitchFamily="34" charset="0"/>
              </a:rPr>
              <a:t> </a:t>
            </a:r>
            <a:r>
              <a:rPr lang="en-US" sz="2400">
                <a:solidFill>
                  <a:schemeClr val="accent3"/>
                </a:solidFill>
                <a:effectLst/>
                <a:ea typeface="Arial" panose="020B0604020202020204" pitchFamily="34" charset="0"/>
              </a:rPr>
              <a:t>means a child who will have reached his fifth birthday on or before September 30 of the school year. Four or five-year-old children</a:t>
            </a:r>
            <a:r>
              <a:rPr lang="en-US" sz="2400">
                <a:solidFill>
                  <a:srgbClr val="000000"/>
                </a:solidFill>
                <a:effectLst/>
                <a:ea typeface="Arial" panose="020B0604020202020204" pitchFamily="34" charset="0"/>
              </a:rPr>
              <a:t> </a:t>
            </a:r>
            <a:r>
              <a:rPr lang="en-US" sz="2400" strike="sngStrike">
                <a:solidFill>
                  <a:srgbClr val="FF0000"/>
                </a:solidFill>
                <a:effectLst/>
                <a:ea typeface="Arial" panose="020B0604020202020204" pitchFamily="34" charset="0"/>
              </a:rPr>
              <a:t>included in a group of school-age children</a:t>
            </a:r>
            <a:r>
              <a:rPr lang="en-US" sz="2400">
                <a:solidFill>
                  <a:srgbClr val="FF0000"/>
                </a:solidFill>
                <a:effectLst/>
                <a:ea typeface="Arial" panose="020B0604020202020204" pitchFamily="34" charset="0"/>
              </a:rPr>
              <a:t> </a:t>
            </a:r>
            <a:r>
              <a:rPr lang="en-US" sz="2400">
                <a:solidFill>
                  <a:schemeClr val="accent3"/>
                </a:solidFill>
                <a:effectLst/>
                <a:ea typeface="Arial" panose="020B0604020202020204" pitchFamily="34" charset="0"/>
              </a:rPr>
              <a:t>may be considered school-age during the summer months if the children will be entering kindergarten that year.</a:t>
            </a:r>
            <a:r>
              <a:rPr lang="en-US" sz="2400">
                <a:solidFill>
                  <a:schemeClr val="accent3"/>
                </a:solidFill>
                <a:ea typeface="Arial" panose="020B0604020202020204" pitchFamily="34" charset="0"/>
              </a:rPr>
              <a:t> </a:t>
            </a:r>
          </a:p>
          <a:p>
            <a:pPr marL="400050" indent="-285750">
              <a:lnSpc>
                <a:spcPct val="100000"/>
              </a:lnSpc>
              <a:spcBef>
                <a:spcPts val="0"/>
              </a:spcBef>
              <a:spcAft>
                <a:spcPts val="1200"/>
              </a:spcAft>
            </a:pPr>
            <a:r>
              <a:rPr lang="en-US" sz="2400">
                <a:solidFill>
                  <a:srgbClr val="FF0000"/>
                </a:solidFill>
                <a:effectLst/>
                <a:ea typeface="Arial" panose="020B0604020202020204" pitchFamily="34" charset="0"/>
              </a:rPr>
              <a:t>“Wading” means a waterplay activity when children stand, walk, or sit in water less than two feet deep.</a:t>
            </a:r>
            <a:r>
              <a:rPr lang="en-US" sz="2400">
                <a:solidFill>
                  <a:srgbClr val="FF0000"/>
                </a:solidFill>
                <a:ea typeface="Arial" panose="020B0604020202020204" pitchFamily="34" charset="0"/>
              </a:rPr>
              <a:t> </a:t>
            </a:r>
            <a:endParaRPr lang="en-US" sz="2400">
              <a:solidFill>
                <a:srgbClr val="000000"/>
              </a:solidFill>
              <a:effectLst/>
              <a:ea typeface="Arial" panose="020B0604020202020204" pitchFamily="34" charset="0"/>
            </a:endParaRPr>
          </a:p>
          <a:p>
            <a:pPr marL="589915" marR="9525" lvl="1" indent="-6350">
              <a:lnSpc>
                <a:spcPct val="103000"/>
              </a:lnSpc>
              <a:spcBef>
                <a:spcPts val="0"/>
              </a:spcBef>
              <a:spcAft>
                <a:spcPts val="560"/>
              </a:spcAft>
            </a:pPr>
            <a:endParaRPr lang="en-US" sz="400">
              <a:solidFill>
                <a:srgbClr val="000000"/>
              </a:solidFill>
              <a:effectLst/>
              <a:latin typeface="Arial" panose="020B0604020202020204" pitchFamily="34" charset="0"/>
              <a:ea typeface="Arial" panose="020B0604020202020204" pitchFamily="34" charset="0"/>
            </a:endParaRPr>
          </a:p>
          <a:p>
            <a:pPr marL="589915" marR="52070" lvl="1" indent="-6350">
              <a:lnSpc>
                <a:spcPct val="103000"/>
              </a:lnSpc>
              <a:spcBef>
                <a:spcPts val="0"/>
              </a:spcBef>
              <a:spcAft>
                <a:spcPts val="560"/>
              </a:spcAft>
            </a:pPr>
            <a:endParaRPr lang="en-US" sz="800">
              <a:solidFill>
                <a:srgbClr val="000000"/>
              </a:solidFill>
              <a:effectLst/>
              <a:latin typeface="Arial" panose="020B0604020202020204" pitchFamily="34" charset="0"/>
              <a:ea typeface="Arial" panose="020B0604020202020204" pitchFamily="34" charset="0"/>
            </a:endParaRPr>
          </a:p>
          <a:p>
            <a:pPr marL="590550" marR="9525" lvl="1" indent="-6350">
              <a:lnSpc>
                <a:spcPct val="103000"/>
              </a:lnSpc>
              <a:spcBef>
                <a:spcPts val="0"/>
              </a:spcBef>
              <a:spcAft>
                <a:spcPts val="560"/>
              </a:spcAft>
            </a:pPr>
            <a:endParaRPr lang="en-US" sz="1200">
              <a:solidFill>
                <a:srgbClr val="000000"/>
              </a:solidFill>
              <a:effectLst/>
              <a:latin typeface="Arial" panose="020B0604020202020204" pitchFamily="34" charset="0"/>
              <a:ea typeface="Arial" panose="020B0604020202020204" pitchFamily="34" charset="0"/>
            </a:endParaRPr>
          </a:p>
          <a:p>
            <a:pPr marL="589915" marR="9525" lvl="1" indent="-6350">
              <a:lnSpc>
                <a:spcPct val="103000"/>
              </a:lnSpc>
              <a:spcBef>
                <a:spcPts val="0"/>
              </a:spcBef>
              <a:spcAft>
                <a:spcPts val="560"/>
              </a:spcAft>
            </a:pPr>
            <a:endParaRPr lang="en-US" sz="800">
              <a:solidFill>
                <a:srgbClr val="000000"/>
              </a:solidFill>
              <a:effectLst/>
              <a:latin typeface="Arial" panose="020B0604020202020204" pitchFamily="34" charset="0"/>
              <a:ea typeface="Arial" panose="020B0604020202020204" pitchFamily="34" charset="0"/>
            </a:endParaRPr>
          </a:p>
          <a:p>
            <a:pPr marL="589915" marR="9525" lvl="1" indent="-6350">
              <a:lnSpc>
                <a:spcPct val="103000"/>
              </a:lnSpc>
              <a:spcBef>
                <a:spcPts val="0"/>
              </a:spcBef>
              <a:spcAft>
                <a:spcPts val="560"/>
              </a:spcAft>
            </a:pPr>
            <a:endParaRPr lang="en-US" sz="1200">
              <a:solidFill>
                <a:srgbClr val="000000"/>
              </a:solidFill>
              <a:effectLst/>
              <a:latin typeface="Arial" panose="020B0604020202020204" pitchFamily="34" charset="0"/>
              <a:ea typeface="Arial" panose="020B0604020202020204" pitchFamily="34" charset="0"/>
            </a:endParaRPr>
          </a:p>
          <a:p>
            <a:pPr lvl="2" indent="-302260">
              <a:lnSpc>
                <a:spcPct val="100000"/>
              </a:lnSpc>
              <a:spcBef>
                <a:spcPts val="0"/>
              </a:spcBef>
              <a:spcAft>
                <a:spcPts val="1200"/>
              </a:spcAft>
            </a:pPr>
            <a:endParaRPr lang="en-US" sz="12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58</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415971821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II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6365" marR="985520" indent="0">
              <a:lnSpc>
                <a:spcPct val="103000"/>
              </a:lnSpc>
              <a:spcBef>
                <a:spcPts val="0"/>
              </a:spcBef>
              <a:spcAft>
                <a:spcPts val="1200"/>
              </a:spcAft>
              <a:buNone/>
            </a:pPr>
            <a:r>
              <a:rPr lang="en-US" sz="2400" b="1">
                <a:solidFill>
                  <a:schemeClr val="accent3"/>
                </a:solidFill>
                <a:effectLst/>
                <a:ea typeface="Arial" panose="020B0604020202020204" pitchFamily="34" charset="0"/>
              </a:rPr>
              <a:t>8VAC20-781-30. Operational responsibilities.</a:t>
            </a:r>
            <a:endParaRPr lang="en-US" sz="2400" b="1">
              <a:solidFill>
                <a:schemeClr val="accent3"/>
              </a:solidFill>
            </a:endParaRPr>
          </a:p>
          <a:p>
            <a:pPr marL="583565" marR="985520" indent="-457200">
              <a:lnSpc>
                <a:spcPct val="103000"/>
              </a:lnSpc>
              <a:spcBef>
                <a:spcPts val="0"/>
              </a:spcBef>
              <a:spcAft>
                <a:spcPts val="1200"/>
              </a:spcAft>
            </a:pPr>
            <a:r>
              <a:rPr lang="en-US" sz="2400">
                <a:solidFill>
                  <a:schemeClr val="accent3"/>
                </a:solidFill>
                <a:effectLst/>
                <a:ea typeface="Arial" panose="020B0604020202020204" pitchFamily="34" charset="0"/>
              </a:rPr>
              <a:t>Revised language to</a:t>
            </a:r>
            <a:r>
              <a:rPr lang="en-US" sz="2400">
                <a:solidFill>
                  <a:schemeClr val="accent3"/>
                </a:solidFill>
                <a:ea typeface="Arial" panose="020B0604020202020204" pitchFamily="34" charset="0"/>
              </a:rPr>
              <a:t> </a:t>
            </a:r>
            <a:r>
              <a:rPr lang="en-US" sz="2400">
                <a:solidFill>
                  <a:schemeClr val="accent3"/>
                </a:solidFill>
                <a:effectLst/>
                <a:ea typeface="Arial" panose="020B0604020202020204" pitchFamily="34" charset="0"/>
              </a:rPr>
              <a:t>remove requirement to provide evidence of coverage as all records must </a:t>
            </a:r>
            <a:r>
              <a:rPr lang="en-US" sz="2400">
                <a:solidFill>
                  <a:schemeClr val="accent3"/>
                </a:solidFill>
                <a:ea typeface="Arial" panose="020B0604020202020204" pitchFamily="34" charset="0"/>
              </a:rPr>
              <a:t>already be</a:t>
            </a:r>
            <a:r>
              <a:rPr lang="en-US" sz="2400">
                <a:solidFill>
                  <a:schemeClr val="accent3"/>
                </a:solidFill>
                <a:effectLst/>
                <a:ea typeface="Arial" panose="020B0604020202020204" pitchFamily="34" charset="0"/>
              </a:rPr>
              <a:t> accessible to the Department</a:t>
            </a:r>
            <a:r>
              <a:rPr lang="en-US" sz="2400">
                <a:solidFill>
                  <a:schemeClr val="accent3"/>
                </a:solidFill>
                <a:ea typeface="Arial" panose="020B0604020202020204" pitchFamily="34" charset="0"/>
              </a:rPr>
              <a:t> pursuant to </a:t>
            </a:r>
            <a:r>
              <a:rPr lang="en-US" sz="2400">
                <a:solidFill>
                  <a:schemeClr val="accent3"/>
                </a:solidFill>
                <a:ea typeface="Arial" panose="020B0604020202020204" pitchFamily="34" charset="0"/>
                <a:hlinkClick r:id="rId3">
                  <a:extLst>
                    <a:ext uri="{A12FA001-AC4F-418D-AE19-62706E023703}">
                      <ahyp:hlinkClr xmlns:ahyp="http://schemas.microsoft.com/office/drawing/2018/hyperlinkcolor" val="tx"/>
                    </a:ext>
                  </a:extLst>
                </a:hlinkClick>
              </a:rPr>
              <a:t>§ 22.1-289.018</a:t>
            </a:r>
            <a:r>
              <a:rPr lang="en-US" sz="2400">
                <a:solidFill>
                  <a:schemeClr val="accent3"/>
                </a:solidFill>
                <a:ea typeface="Arial" panose="020B0604020202020204" pitchFamily="34" charset="0"/>
              </a:rPr>
              <a:t> of the Code of Virginia. </a:t>
            </a:r>
          </a:p>
          <a:p>
            <a:pPr marL="583565" marR="985520" indent="-457200">
              <a:lnSpc>
                <a:spcPct val="103000"/>
              </a:lnSpc>
              <a:spcBef>
                <a:spcPts val="0"/>
              </a:spcBef>
              <a:spcAft>
                <a:spcPts val="1200"/>
              </a:spcAft>
              <a:buFont typeface="Arial"/>
              <a:buChar char="•"/>
            </a:pPr>
            <a:r>
              <a:rPr lang="en-US" sz="2400">
                <a:solidFill>
                  <a:schemeClr val="accent3"/>
                </a:solidFill>
                <a:ea typeface="Arial" panose="020B0604020202020204" pitchFamily="34" charset="0"/>
              </a:rPr>
              <a:t>Added requirements for the possession and administration of undesignated or stock epinephrine pursuant to </a:t>
            </a:r>
            <a:r>
              <a:rPr lang="en-US" sz="2400">
                <a:solidFill>
                  <a:schemeClr val="accent3"/>
                </a:solidFill>
                <a:ea typeface="Arial" panose="020B0604020202020204" pitchFamily="34" charset="0"/>
                <a:hlinkClick r:id="rId4">
                  <a:extLst>
                    <a:ext uri="{A12FA001-AC4F-418D-AE19-62706E023703}">
                      <ahyp:hlinkClr xmlns:ahyp="http://schemas.microsoft.com/office/drawing/2018/hyperlinkcolor" val="tx"/>
                    </a:ext>
                  </a:extLst>
                </a:hlinkClick>
              </a:rPr>
              <a:t>§ 22.1-289.059</a:t>
            </a:r>
            <a:r>
              <a:rPr lang="en-US" sz="2400">
                <a:solidFill>
                  <a:schemeClr val="accent3"/>
                </a:solidFill>
                <a:ea typeface="Arial" panose="020B0604020202020204" pitchFamily="34" charset="0"/>
              </a:rPr>
              <a:t> of the Code of Virginia. </a:t>
            </a:r>
            <a:endParaRPr lang="en-US" sz="2400" b="1">
              <a:solidFill>
                <a:schemeClr val="accent3"/>
              </a:solidFill>
              <a:effectLst/>
              <a:ea typeface="Arial" panose="020B0604020202020204" pitchFamily="34" charset="0"/>
            </a:endParaRPr>
          </a:p>
          <a:p>
            <a:pPr marL="114300" indent="0">
              <a:lnSpc>
                <a:spcPct val="100000"/>
              </a:lnSpc>
              <a:spcBef>
                <a:spcPts val="0"/>
              </a:spcBef>
              <a:spcAft>
                <a:spcPts val="1200"/>
              </a:spcAft>
              <a:buNone/>
            </a:pPr>
            <a:endParaRPr lang="en-US" sz="20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59</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2451165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Shape 284"/>
        <p:cNvGrpSpPr/>
        <p:nvPr/>
      </p:nvGrpSpPr>
      <p:grpSpPr>
        <a:xfrm>
          <a:off x="0" y="0"/>
          <a:ext cx="0" cy="0"/>
          <a:chOff x="0" y="0"/>
          <a:chExt cx="0" cy="0"/>
        </a:xfrm>
      </p:grpSpPr>
      <p:sp>
        <p:nvSpPr>
          <p:cNvPr id="285" name="Google Shape;285;g1a5e57395b2_0_33"/>
          <p:cNvSpPr txBox="1">
            <a:spLocks noGrp="1"/>
          </p:cNvSpPr>
          <p:nvPr>
            <p:ph type="title"/>
          </p:nvPr>
        </p:nvSpPr>
        <p:spPr>
          <a:xfrm>
            <a:off x="454925" y="2145525"/>
            <a:ext cx="11556000" cy="2852700"/>
          </a:xfrm>
          <a:prstGeom prst="rect">
            <a:avLst/>
          </a:prstGeom>
          <a:noFill/>
          <a:ln>
            <a:noFill/>
          </a:ln>
        </p:spPr>
        <p:txBody>
          <a:bodyPr spcFirstLastPara="1" wrap="square" lIns="91425" tIns="45700" rIns="91425" bIns="45700" anchor="t" anchorCtr="0">
            <a:normAutofit/>
          </a:bodyPr>
          <a:lstStyle/>
          <a:p>
            <a:endParaRPr lang="en-US" sz="4600"/>
          </a:p>
          <a:p>
            <a:r>
              <a:rPr lang="en-US" sz="4600">
                <a:solidFill>
                  <a:schemeClr val="tx1"/>
                </a:solidFill>
              </a:rPr>
              <a:t>Update: Virginia’s 2025-2027 CCDF State Plan Draft</a:t>
            </a:r>
          </a:p>
        </p:txBody>
      </p:sp>
      <p:sp>
        <p:nvSpPr>
          <p:cNvPr id="286" name="Google Shape;286;g1a5e57395b2_0_33"/>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0" cap="none" spc="0" normalizeH="0" baseline="0" noProof="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6</a:t>
            </a:fld>
            <a:endParaRPr kumimoji="0" sz="1200" b="0" i="0" u="none" strike="noStrike" kern="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365185445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II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6365" marR="985520" indent="0">
              <a:lnSpc>
                <a:spcPct val="100000"/>
              </a:lnSpc>
              <a:spcBef>
                <a:spcPts val="0"/>
              </a:spcBef>
              <a:spcAft>
                <a:spcPts val="1200"/>
              </a:spcAft>
              <a:buNone/>
            </a:pPr>
            <a:r>
              <a:rPr lang="en-US" sz="2400" b="1">
                <a:solidFill>
                  <a:schemeClr val="accent3"/>
                </a:solidFill>
                <a:effectLst/>
                <a:ea typeface="Arial" panose="020B0604020202020204" pitchFamily="34" charset="0"/>
              </a:rPr>
              <a:t>8VAC20-781-30. Operational responsibilities.</a:t>
            </a:r>
            <a:endParaRPr lang="en-US" sz="2400">
              <a:solidFill>
                <a:schemeClr val="accent3"/>
              </a:solidFill>
              <a:ea typeface="Arial" panose="020B0604020202020204" pitchFamily="34" charset="0"/>
            </a:endParaRPr>
          </a:p>
          <a:p>
            <a:pPr marL="469265" marR="985520">
              <a:lnSpc>
                <a:spcPct val="100000"/>
              </a:lnSpc>
              <a:spcBef>
                <a:spcPts val="0"/>
              </a:spcBef>
              <a:spcAft>
                <a:spcPts val="1200"/>
              </a:spcAft>
            </a:pPr>
            <a:r>
              <a:rPr lang="en-US" sz="2400">
                <a:solidFill>
                  <a:schemeClr val="accent3"/>
                </a:solidFill>
                <a:effectLst/>
                <a:ea typeface="Arial" panose="020B0604020202020204" pitchFamily="34" charset="0"/>
              </a:rPr>
              <a:t>B. The licensee shall maintain public liability insurance for bodily injury for each center premises with a minimum limit of at least $500,000 for each occurrence and with a minimum limit of $500,000 aggregate.</a:t>
            </a:r>
            <a:r>
              <a:rPr lang="en-US" sz="2400">
                <a:solidFill>
                  <a:srgbClr val="000000"/>
                </a:solidFill>
                <a:effectLst/>
                <a:ea typeface="Arial" panose="020B0604020202020204" pitchFamily="34" charset="0"/>
              </a:rPr>
              <a:t> </a:t>
            </a:r>
            <a:r>
              <a:rPr lang="en-US" sz="2400">
                <a:solidFill>
                  <a:srgbClr val="FF0000"/>
                </a:solidFill>
                <a:effectLst/>
                <a:ea typeface="Arial" panose="020B0604020202020204" pitchFamily="34" charset="0"/>
              </a:rPr>
              <a:t>A public sponsor may have equivalent self-insurance that is in compliance with the Code of Virginia.</a:t>
            </a:r>
            <a:r>
              <a:rPr lang="en-US" sz="2400">
                <a:solidFill>
                  <a:srgbClr val="FF0000"/>
                </a:solidFill>
                <a:ea typeface="Arial" panose="020B0604020202020204" pitchFamily="34" charset="0"/>
              </a:rPr>
              <a:t> </a:t>
            </a:r>
            <a:endParaRPr lang="en-US" sz="2400">
              <a:solidFill>
                <a:srgbClr val="000000"/>
              </a:solidFill>
              <a:ea typeface="Arial" panose="020B0604020202020204" pitchFamily="34" charset="0"/>
              <a:cs typeface="Arial"/>
            </a:endParaRPr>
          </a:p>
          <a:p>
            <a:pPr marL="1028700" marR="985520" lvl="2" indent="0">
              <a:lnSpc>
                <a:spcPct val="100000"/>
              </a:lnSpc>
              <a:spcBef>
                <a:spcPts val="0"/>
              </a:spcBef>
              <a:spcAft>
                <a:spcPts val="1200"/>
              </a:spcAft>
              <a:buNone/>
            </a:pPr>
            <a:r>
              <a:rPr lang="en-US" sz="2400" strike="sngStrike">
                <a:solidFill>
                  <a:srgbClr val="FF0000"/>
                </a:solidFill>
                <a:uFill>
                  <a:solidFill>
                    <a:srgbClr val="000000"/>
                  </a:solidFill>
                </a:uFill>
                <a:ea typeface="Arial" panose="020B0604020202020204" pitchFamily="34" charset="0"/>
                <a:cs typeface="Arial"/>
              </a:rPr>
              <a:t>1. A</a:t>
            </a:r>
            <a:r>
              <a:rPr lang="en-US" sz="2400" u="none" strike="sngStrike">
                <a:solidFill>
                  <a:srgbClr val="FF0000"/>
                </a:solidFill>
                <a:effectLst/>
                <a:uFill>
                  <a:solidFill>
                    <a:srgbClr val="000000"/>
                  </a:solidFill>
                </a:uFill>
                <a:ea typeface="Arial" panose="020B0604020202020204" pitchFamily="34" charset="0"/>
                <a:cs typeface="Arial"/>
              </a:rPr>
              <a:t> public sponsor may have equivalent self-insurance that is</a:t>
            </a:r>
            <a:r>
              <a:rPr lang="en-US" sz="2400" u="none">
                <a:solidFill>
                  <a:srgbClr val="FF0000"/>
                </a:solidFill>
                <a:effectLst/>
                <a:uFill>
                  <a:solidFill>
                    <a:srgbClr val="000000"/>
                  </a:solidFill>
                </a:uFill>
                <a:ea typeface="Arial" panose="020B0604020202020204" pitchFamily="34" charset="0"/>
                <a:cs typeface="Arial"/>
              </a:rPr>
              <a:t> </a:t>
            </a:r>
            <a:r>
              <a:rPr lang="en-US" sz="2400" u="none" strike="sngStrike">
                <a:solidFill>
                  <a:srgbClr val="FF0000"/>
                </a:solidFill>
                <a:effectLst/>
                <a:uFill>
                  <a:solidFill>
                    <a:srgbClr val="000000"/>
                  </a:solidFill>
                </a:uFill>
                <a:ea typeface="Arial" panose="020B0604020202020204" pitchFamily="34" charset="0"/>
                <a:cs typeface="Arial"/>
              </a:rPr>
              <a:t>in compliance with </a:t>
            </a:r>
            <a:r>
              <a:rPr lang="en-US" sz="2400" strike="sngStrike">
                <a:solidFill>
                  <a:srgbClr val="FF0000"/>
                </a:solidFill>
                <a:uFill>
                  <a:solidFill>
                    <a:srgbClr val="000000"/>
                  </a:solidFill>
                </a:uFill>
                <a:ea typeface="Arial" panose="020B0604020202020204" pitchFamily="34" charset="0"/>
                <a:cs typeface="Arial"/>
              </a:rPr>
              <a:t>the Code</a:t>
            </a:r>
            <a:r>
              <a:rPr lang="en-US" sz="2400" u="none" strike="sngStrike">
                <a:solidFill>
                  <a:srgbClr val="FF0000"/>
                </a:solidFill>
                <a:effectLst/>
                <a:uFill>
                  <a:solidFill>
                    <a:srgbClr val="000000"/>
                  </a:solidFill>
                </a:uFill>
                <a:ea typeface="Arial" panose="020B0604020202020204" pitchFamily="34" charset="0"/>
                <a:cs typeface="Arial"/>
              </a:rPr>
              <a:t> of Virginia.</a:t>
            </a:r>
            <a:endParaRPr lang="en-US" sz="2400">
              <a:solidFill>
                <a:srgbClr val="000000"/>
              </a:solidFill>
              <a:ea typeface="Arial" panose="020B0604020202020204" pitchFamily="34" charset="0"/>
              <a:cs typeface="Arial"/>
            </a:endParaRPr>
          </a:p>
          <a:p>
            <a:pPr marL="1028700" marR="985520" lvl="2" indent="0">
              <a:lnSpc>
                <a:spcPct val="100000"/>
              </a:lnSpc>
              <a:spcBef>
                <a:spcPts val="0"/>
              </a:spcBef>
              <a:spcAft>
                <a:spcPts val="1200"/>
              </a:spcAft>
              <a:buNone/>
            </a:pPr>
            <a:r>
              <a:rPr lang="en-US" sz="2400" strike="sngStrike">
                <a:solidFill>
                  <a:srgbClr val="FF0000"/>
                </a:solidFill>
                <a:uFill>
                  <a:solidFill>
                    <a:srgbClr val="000000"/>
                  </a:solidFill>
                </a:uFill>
                <a:ea typeface="Arial" panose="020B0604020202020204" pitchFamily="34" charset="0"/>
                <a:cs typeface="Arial"/>
              </a:rPr>
              <a:t>2. Evidence</a:t>
            </a:r>
            <a:r>
              <a:rPr lang="en-US" sz="2400" u="none" strike="sngStrike">
                <a:solidFill>
                  <a:srgbClr val="FF0000"/>
                </a:solidFill>
                <a:effectLst/>
                <a:uFill>
                  <a:solidFill>
                    <a:srgbClr val="000000"/>
                  </a:solidFill>
                </a:uFill>
                <a:ea typeface="Arial" panose="020B0604020202020204" pitchFamily="34" charset="0"/>
                <a:cs typeface="Arial"/>
              </a:rPr>
              <a:t> of insurance coverage shall be made available to</a:t>
            </a:r>
            <a:r>
              <a:rPr lang="en-US" sz="2400" u="none">
                <a:solidFill>
                  <a:srgbClr val="FF0000"/>
                </a:solidFill>
                <a:effectLst/>
                <a:uFill>
                  <a:solidFill>
                    <a:srgbClr val="000000"/>
                  </a:solidFill>
                </a:uFill>
                <a:ea typeface="Arial" panose="020B0604020202020204" pitchFamily="34" charset="0"/>
                <a:cs typeface="Arial"/>
              </a:rPr>
              <a:t> </a:t>
            </a:r>
            <a:r>
              <a:rPr lang="en-US" sz="2400" u="none" strike="sngStrike">
                <a:solidFill>
                  <a:srgbClr val="FF0000"/>
                </a:solidFill>
                <a:effectLst/>
                <a:uFill>
                  <a:solidFill>
                    <a:srgbClr val="000000"/>
                  </a:solidFill>
                </a:uFill>
                <a:ea typeface="Arial" panose="020B0604020202020204" pitchFamily="34" charset="0"/>
                <a:cs typeface="Arial"/>
              </a:rPr>
              <a:t>the Department’s</a:t>
            </a:r>
            <a:r>
              <a:rPr lang="en-US" sz="2400" strike="sngStrike">
                <a:solidFill>
                  <a:srgbClr val="FF0000"/>
                </a:solidFill>
                <a:uFill>
                  <a:solidFill>
                    <a:srgbClr val="000000"/>
                  </a:solidFill>
                </a:uFill>
                <a:ea typeface="Arial" panose="020B0604020202020204" pitchFamily="34" charset="0"/>
                <a:cs typeface="Arial"/>
              </a:rPr>
              <a:t> </a:t>
            </a:r>
            <a:r>
              <a:rPr lang="en-US" sz="2400" u="none" strike="sngStrike">
                <a:solidFill>
                  <a:srgbClr val="FF0000"/>
                </a:solidFill>
                <a:effectLst/>
                <a:uFill>
                  <a:solidFill>
                    <a:srgbClr val="000000"/>
                  </a:solidFill>
                </a:uFill>
                <a:ea typeface="Arial" panose="020B0604020202020204" pitchFamily="34" charset="0"/>
                <a:cs typeface="Arial"/>
              </a:rPr>
              <a:t>representative upon request.</a:t>
            </a:r>
            <a:endParaRPr lang="en-US" sz="2400">
              <a:solidFill>
                <a:srgbClr val="000000"/>
              </a:solidFill>
              <a:ea typeface="Arial" panose="020B0604020202020204" pitchFamily="34" charset="0"/>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60</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348070677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II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399653" y="1323730"/>
            <a:ext cx="11400502" cy="5242049"/>
          </a:xfrm>
        </p:spPr>
        <p:txBody>
          <a:bodyPr spcFirstLastPara="1" vert="horz" wrap="square" lIns="91440" tIns="45720" rIns="91440" bIns="45720" rtlCol="0" anchor="t" anchorCtr="0">
            <a:noAutofit/>
          </a:bodyPr>
          <a:lstStyle/>
          <a:p>
            <a:pPr marL="126365" marR="985520" indent="0">
              <a:lnSpc>
                <a:spcPct val="100000"/>
              </a:lnSpc>
              <a:spcBef>
                <a:spcPts val="0"/>
              </a:spcBef>
              <a:spcAft>
                <a:spcPts val="1200"/>
              </a:spcAft>
              <a:buNone/>
            </a:pPr>
            <a:r>
              <a:rPr lang="en-US" sz="1900" b="1">
                <a:solidFill>
                  <a:schemeClr val="accent3"/>
                </a:solidFill>
              </a:rPr>
              <a:t>8VAC20-781-30. Operational responsibilities. (cont.)</a:t>
            </a:r>
            <a:endParaRPr lang="en-US" sz="1900">
              <a:solidFill>
                <a:schemeClr val="accent3"/>
              </a:solidFill>
            </a:endParaRPr>
          </a:p>
          <a:p>
            <a:pPr marL="469265" marR="985520">
              <a:lnSpc>
                <a:spcPct val="100000"/>
              </a:lnSpc>
              <a:spcBef>
                <a:spcPts val="0"/>
              </a:spcBef>
              <a:spcAft>
                <a:spcPts val="1200"/>
              </a:spcAft>
            </a:pPr>
            <a:r>
              <a:rPr lang="en-US" sz="1900">
                <a:solidFill>
                  <a:srgbClr val="FF0000"/>
                </a:solidFill>
              </a:rPr>
              <a:t>G. The center shall implement policies for the possession and administration of undesignated or stock epinephrine pursuant to </a:t>
            </a:r>
            <a:r>
              <a:rPr lang="en-US" sz="1900">
                <a:solidFill>
                  <a:srgbClr val="FF0000"/>
                </a:solidFill>
                <a:hlinkClick r:id="rId3"/>
              </a:rPr>
              <a:t>§ 22.1-289.059</a:t>
            </a:r>
            <a:r>
              <a:rPr lang="en-US" sz="1900">
                <a:solidFill>
                  <a:srgbClr val="FF0000"/>
                </a:solidFill>
              </a:rPr>
              <a:t> of the Code of Virginia that ensure:</a:t>
            </a:r>
            <a:endParaRPr lang="en-US" sz="1900">
              <a:solidFill>
                <a:srgbClr val="000000"/>
              </a:solidFill>
            </a:endParaRPr>
          </a:p>
          <a:p>
            <a:pPr marL="1028700" marR="985520" lvl="2" indent="0">
              <a:lnSpc>
                <a:spcPct val="100000"/>
              </a:lnSpc>
              <a:spcBef>
                <a:spcPts val="0"/>
              </a:spcBef>
              <a:spcAft>
                <a:spcPts val="1200"/>
              </a:spcAft>
              <a:buFont typeface="Courier New"/>
              <a:buNone/>
            </a:pPr>
            <a:r>
              <a:rPr lang="en-US" sz="1900">
                <a:solidFill>
                  <a:srgbClr val="FF0000"/>
                </a:solidFill>
              </a:rPr>
              <a:t>1. Undesignated or stock epinephrine is only administered by a nurse at the center, an employee of a local health department who is authorized by a prescriber and trained in the administration of epinephrine, or staff at the center authorized by a prescriber and trained in the administration of epinephrine pursuant to 8VAC20-781-170 C to a child believed to be having an anaphylactic reaction;</a:t>
            </a:r>
            <a:endParaRPr lang="en-US" sz="1900">
              <a:solidFill>
                <a:srgbClr val="000000"/>
              </a:solidFill>
            </a:endParaRPr>
          </a:p>
          <a:p>
            <a:pPr marL="1028700" marR="985520" lvl="2" indent="0">
              <a:lnSpc>
                <a:spcPct val="100000"/>
              </a:lnSpc>
              <a:spcBef>
                <a:spcPts val="0"/>
              </a:spcBef>
              <a:spcAft>
                <a:spcPts val="1200"/>
              </a:spcAft>
              <a:buFont typeface="Courier New"/>
              <a:buNone/>
            </a:pPr>
            <a:r>
              <a:rPr lang="en-US" sz="1900">
                <a:solidFill>
                  <a:srgbClr val="FF0000"/>
                </a:solidFill>
              </a:rPr>
              <a:t>2. At least one school nurse or an employee of a local health department who is authorized by a prescriber and trained in the administration of epinephrine, or staff at the center authorized by a prescriber and trained in the administration of epinephrine pursuant to 8VAC20-781-170 C has the means to access at all times during regular facility hours appropriate weight-based dosages of undesignated or stock epinephrine based on the children in care at the center; and</a:t>
            </a:r>
            <a:endParaRPr lang="en-US" sz="1900">
              <a:solidFill>
                <a:srgbClr val="000000"/>
              </a:solidFill>
            </a:endParaRPr>
          </a:p>
          <a:p>
            <a:pPr marL="1028700" marR="985520" lvl="2" indent="0">
              <a:lnSpc>
                <a:spcPct val="100000"/>
              </a:lnSpc>
              <a:spcBef>
                <a:spcPts val="0"/>
              </a:spcBef>
              <a:spcAft>
                <a:spcPts val="1200"/>
              </a:spcAft>
              <a:buFont typeface="Courier New"/>
              <a:buNone/>
            </a:pPr>
            <a:r>
              <a:rPr lang="en-US" sz="1900">
                <a:solidFill>
                  <a:srgbClr val="FF0000"/>
                </a:solidFill>
              </a:rPr>
              <a:t>3. Undesignated or stock epinephrine is stored in a locked or inaccessible container or area in the center.  </a:t>
            </a:r>
            <a:endParaRPr lang="en-US" sz="1900">
              <a:solidFill>
                <a:srgbClr val="000000"/>
              </a:solidFill>
              <a:latin typeface="Arial"/>
            </a:endParaRPr>
          </a:p>
          <a:p>
            <a:pPr marL="114300" indent="0">
              <a:lnSpc>
                <a:spcPct val="100000"/>
              </a:lnSpc>
              <a:spcBef>
                <a:spcPts val="0"/>
              </a:spcBef>
              <a:spcAft>
                <a:spcPts val="1200"/>
              </a:spcAft>
              <a:buNone/>
            </a:pPr>
            <a:endParaRPr lang="en-US" sz="20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61</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18418233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II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6365" marR="985520" indent="0">
              <a:lnSpc>
                <a:spcPct val="100000"/>
              </a:lnSpc>
              <a:spcBef>
                <a:spcPts val="0"/>
              </a:spcBef>
              <a:spcAft>
                <a:spcPts val="1200"/>
              </a:spcAft>
              <a:buNone/>
            </a:pPr>
            <a:r>
              <a:rPr lang="en-US" sz="2000" b="1">
                <a:solidFill>
                  <a:schemeClr val="accent3"/>
                </a:solidFill>
                <a:effectLst/>
                <a:ea typeface="Arial" panose="020B0604020202020204" pitchFamily="34" charset="0"/>
              </a:rPr>
              <a:t>8VAC20-781-40. Required policies and procedures.</a:t>
            </a:r>
            <a:r>
              <a:rPr lang="en-US" sz="2000" b="1">
                <a:solidFill>
                  <a:schemeClr val="accent3"/>
                </a:solidFill>
                <a:ea typeface="Arial" panose="020B0604020202020204" pitchFamily="34" charset="0"/>
              </a:rPr>
              <a:t> </a:t>
            </a:r>
            <a:endParaRPr lang="en-US" sz="2000">
              <a:solidFill>
                <a:schemeClr val="accent3"/>
              </a:solidFill>
              <a:ea typeface="Arial" panose="020B0604020202020204" pitchFamily="34" charset="0"/>
            </a:endParaRPr>
          </a:p>
          <a:p>
            <a:pPr marL="469265" marR="985520">
              <a:lnSpc>
                <a:spcPct val="100000"/>
              </a:lnSpc>
              <a:spcBef>
                <a:spcPts val="0"/>
              </a:spcBef>
              <a:spcAft>
                <a:spcPts val="1200"/>
              </a:spcAft>
            </a:pPr>
            <a:r>
              <a:rPr lang="en-US" sz="2000">
                <a:solidFill>
                  <a:schemeClr val="accent3"/>
                </a:solidFill>
                <a:ea typeface="Arial" panose="020B0604020202020204" pitchFamily="34" charset="0"/>
              </a:rPr>
              <a:t>Removed section. </a:t>
            </a:r>
          </a:p>
          <a:p>
            <a:pPr marL="126365" marR="985520" indent="0">
              <a:lnSpc>
                <a:spcPct val="100000"/>
              </a:lnSpc>
              <a:spcBef>
                <a:spcPts val="0"/>
              </a:spcBef>
              <a:spcAft>
                <a:spcPts val="1200"/>
              </a:spcAft>
              <a:buNone/>
            </a:pPr>
            <a:r>
              <a:rPr lang="en-US" sz="2000" b="1" strike="sngStrike">
                <a:solidFill>
                  <a:srgbClr val="FF0000"/>
                </a:solidFill>
                <a:ea typeface="Arial" panose="020B0604020202020204" pitchFamily="34" charset="0"/>
              </a:rPr>
              <a:t>8VAC20-781-40. Required policies and procedures.</a:t>
            </a:r>
            <a:r>
              <a:rPr lang="en-US" sz="2000" b="1">
                <a:solidFill>
                  <a:srgbClr val="FF0000"/>
                </a:solidFill>
                <a:ea typeface="Arial" panose="020B0604020202020204" pitchFamily="34" charset="0"/>
              </a:rPr>
              <a:t> </a:t>
            </a:r>
          </a:p>
          <a:p>
            <a:pPr marL="583565" marR="985520" indent="-457200">
              <a:lnSpc>
                <a:spcPct val="100000"/>
              </a:lnSpc>
              <a:spcBef>
                <a:spcPts val="0"/>
              </a:spcBef>
              <a:spcAft>
                <a:spcPts val="1200"/>
              </a:spcAft>
            </a:pPr>
            <a:r>
              <a:rPr lang="en-US" sz="2000" strike="sngStrike">
                <a:solidFill>
                  <a:srgbClr val="FF0000"/>
                </a:solidFill>
                <a:ea typeface="Arial" panose="020B0604020202020204" pitchFamily="34" charset="0"/>
              </a:rPr>
              <a:t>A. The licensee shall develop and implement the following written policies</a:t>
            </a:r>
            <a:r>
              <a:rPr lang="en-US" sz="2000">
                <a:solidFill>
                  <a:srgbClr val="FF0000"/>
                </a:solidFill>
                <a:ea typeface="Arial" panose="020B0604020202020204" pitchFamily="34" charset="0"/>
              </a:rPr>
              <a:t> </a:t>
            </a:r>
            <a:r>
              <a:rPr lang="en-US" sz="2000" strike="sngStrike">
                <a:solidFill>
                  <a:srgbClr val="FF0000"/>
                </a:solidFill>
                <a:ea typeface="Arial" panose="020B0604020202020204" pitchFamily="34" charset="0"/>
              </a:rPr>
              <a:t>and procedures.</a:t>
            </a:r>
            <a:r>
              <a:rPr lang="en-US" sz="2000">
                <a:solidFill>
                  <a:srgbClr val="FF0000"/>
                </a:solidFill>
                <a:ea typeface="Arial" panose="020B0604020202020204" pitchFamily="34" charset="0"/>
              </a:rPr>
              <a:t> </a:t>
            </a:r>
          </a:p>
          <a:p>
            <a:pPr marL="1028700" marR="985520" lvl="2" indent="0">
              <a:lnSpc>
                <a:spcPct val="100000"/>
              </a:lnSpc>
              <a:spcBef>
                <a:spcPts val="0"/>
              </a:spcBef>
              <a:spcAft>
                <a:spcPts val="1200"/>
              </a:spcAft>
              <a:buNone/>
            </a:pPr>
            <a:r>
              <a:rPr lang="en-US" strike="sngStrike">
                <a:solidFill>
                  <a:srgbClr val="FF0000"/>
                </a:solidFill>
                <a:ea typeface="Arial" panose="020B0604020202020204" pitchFamily="34" charset="0"/>
              </a:rPr>
              <a:t>1. Injury prevention......</a:t>
            </a:r>
            <a:r>
              <a:rPr lang="en-US">
                <a:solidFill>
                  <a:srgbClr val="FF0000"/>
                </a:solidFill>
                <a:ea typeface="Arial" panose="020B0604020202020204" pitchFamily="34" charset="0"/>
              </a:rPr>
              <a:t> </a:t>
            </a:r>
            <a:endParaRPr lang="en-US"/>
          </a:p>
          <a:p>
            <a:pPr marL="571500" marR="985520" indent="-457200">
              <a:lnSpc>
                <a:spcPct val="100000"/>
              </a:lnSpc>
              <a:spcBef>
                <a:spcPts val="0"/>
              </a:spcBef>
              <a:spcAft>
                <a:spcPts val="1200"/>
              </a:spcAft>
            </a:pPr>
            <a:r>
              <a:rPr lang="en-US" sz="2000" strike="sngStrike">
                <a:solidFill>
                  <a:srgbClr val="FF0000"/>
                </a:solidFill>
                <a:ea typeface="Arial" panose="020B0604020202020204" pitchFamily="34" charset="0"/>
              </a:rPr>
              <a:t>D. The center shall provide all policies required under this section to staff and</a:t>
            </a:r>
            <a:r>
              <a:rPr lang="en-US" sz="2000">
                <a:solidFill>
                  <a:srgbClr val="FF0000"/>
                </a:solidFill>
                <a:ea typeface="Arial" panose="020B0604020202020204" pitchFamily="34" charset="0"/>
              </a:rPr>
              <a:t> </a:t>
            </a:r>
            <a:r>
              <a:rPr lang="en-US" sz="2000" strike="sngStrike">
                <a:solidFill>
                  <a:srgbClr val="FF0000"/>
                </a:solidFill>
                <a:ea typeface="Arial" panose="020B0604020202020204" pitchFamily="34" charset="0"/>
              </a:rPr>
              <a:t>shall make policies and procedures required by this section available to</a:t>
            </a:r>
            <a:r>
              <a:rPr lang="en-US" sz="2000">
                <a:solidFill>
                  <a:srgbClr val="FF0000"/>
                </a:solidFill>
                <a:ea typeface="Arial" panose="020B0604020202020204" pitchFamily="34" charset="0"/>
              </a:rPr>
              <a:t> </a:t>
            </a:r>
            <a:r>
              <a:rPr lang="en-US" sz="2000" strike="sngStrike">
                <a:solidFill>
                  <a:srgbClr val="FF0000"/>
                </a:solidFill>
                <a:ea typeface="Arial" panose="020B0604020202020204" pitchFamily="34" charset="0"/>
              </a:rPr>
              <a:t>parents and volunteers, except that the center shall only be required to share</a:t>
            </a:r>
            <a:r>
              <a:rPr lang="en-US" sz="2000">
                <a:solidFill>
                  <a:srgbClr val="FF0000"/>
                </a:solidFill>
                <a:ea typeface="Arial" panose="020B0604020202020204" pitchFamily="34" charset="0"/>
              </a:rPr>
              <a:t> </a:t>
            </a:r>
            <a:r>
              <a:rPr lang="en-US" sz="2000" strike="sngStrike">
                <a:solidFill>
                  <a:srgbClr val="FF0000"/>
                </a:solidFill>
                <a:ea typeface="Arial" panose="020B0604020202020204" pitchFamily="34" charset="0"/>
              </a:rPr>
              <a:t>information pertaining to the center's relocation site, communications plan,</a:t>
            </a:r>
            <a:r>
              <a:rPr lang="en-US" sz="2000">
                <a:solidFill>
                  <a:srgbClr val="FF0000"/>
                </a:solidFill>
                <a:ea typeface="Arial" panose="020B0604020202020204" pitchFamily="34" charset="0"/>
              </a:rPr>
              <a:t> </a:t>
            </a:r>
            <a:r>
              <a:rPr lang="en-US" sz="2000" strike="sngStrike">
                <a:solidFill>
                  <a:srgbClr val="FF0000"/>
                </a:solidFill>
                <a:ea typeface="Arial" panose="020B0604020202020204" pitchFamily="34" charset="0"/>
              </a:rPr>
              <a:t>and reunification plan.</a:t>
            </a:r>
            <a:r>
              <a:rPr lang="en-US" sz="2000">
                <a:solidFill>
                  <a:srgbClr val="FF0000"/>
                </a:solidFill>
                <a:ea typeface="Arial" panose="020B0604020202020204" pitchFamily="34" charset="0"/>
              </a:rPr>
              <a:t> </a:t>
            </a:r>
          </a:p>
          <a:p>
            <a:pPr marL="126365" marR="985520" indent="0">
              <a:lnSpc>
                <a:spcPct val="100000"/>
              </a:lnSpc>
              <a:spcBef>
                <a:spcPts val="0"/>
              </a:spcBef>
              <a:spcAft>
                <a:spcPts val="1200"/>
              </a:spcAft>
              <a:buNone/>
            </a:pPr>
            <a:r>
              <a:rPr lang="en-US" sz="2000" b="1">
                <a:solidFill>
                  <a:schemeClr val="accent3"/>
                </a:solidFill>
                <a:ea typeface="Arial" panose="020B0604020202020204" pitchFamily="34" charset="0"/>
              </a:rPr>
              <a:t>***</a:t>
            </a:r>
            <a:r>
              <a:rPr lang="en-US" sz="2000" b="1">
                <a:solidFill>
                  <a:schemeClr val="accent3"/>
                </a:solidFill>
                <a:effectLst/>
                <a:ea typeface="Arial" panose="020B0604020202020204" pitchFamily="34" charset="0"/>
              </a:rPr>
              <a:t>Section renumbering begins</a:t>
            </a:r>
            <a:r>
              <a:rPr lang="en-US" sz="2000" b="1">
                <a:solidFill>
                  <a:schemeClr val="accent3"/>
                </a:solidFill>
                <a:ea typeface="Arial" panose="020B0604020202020204" pitchFamily="34" charset="0"/>
              </a:rPr>
              <a:t>***</a:t>
            </a:r>
            <a:endParaRPr lang="en-US" sz="2000">
              <a:solidFill>
                <a:schemeClr val="accent3"/>
              </a:solidFill>
            </a:endParaRPr>
          </a:p>
          <a:p>
            <a:pPr marL="114300" indent="0">
              <a:lnSpc>
                <a:spcPct val="100000"/>
              </a:lnSpc>
              <a:spcBef>
                <a:spcPts val="0"/>
              </a:spcBef>
              <a:spcAft>
                <a:spcPts val="1200"/>
              </a:spcAft>
              <a:buNone/>
            </a:pPr>
            <a:endParaRPr lang="en-US" sz="20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62</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392892168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II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6365" marR="985520" indent="0">
              <a:lnSpc>
                <a:spcPct val="100000"/>
              </a:lnSpc>
              <a:spcBef>
                <a:spcPts val="0"/>
              </a:spcBef>
              <a:spcAft>
                <a:spcPts val="1200"/>
              </a:spcAft>
              <a:buNone/>
            </a:pPr>
            <a:r>
              <a:rPr lang="en-US" sz="2000" b="1">
                <a:solidFill>
                  <a:schemeClr val="accent3"/>
                </a:solidFill>
                <a:effectLst/>
                <a:ea typeface="Arial" panose="020B0604020202020204" pitchFamily="34" charset="0"/>
              </a:rPr>
              <a:t>8VAC20-781-40. General recordkeeping.</a:t>
            </a:r>
            <a:r>
              <a:rPr lang="en-US" sz="2000" b="1">
                <a:solidFill>
                  <a:schemeClr val="accent3"/>
                </a:solidFill>
                <a:ea typeface="Arial" panose="020B0604020202020204" pitchFamily="34" charset="0"/>
              </a:rPr>
              <a:t> </a:t>
            </a:r>
            <a:endParaRPr lang="en-US" sz="2000" b="1">
              <a:solidFill>
                <a:schemeClr val="accent3"/>
              </a:solidFill>
              <a:latin typeface="Arial"/>
            </a:endParaRPr>
          </a:p>
          <a:p>
            <a:pPr marL="469265" marR="985520">
              <a:lnSpc>
                <a:spcPct val="100000"/>
              </a:lnSpc>
              <a:spcBef>
                <a:spcPts val="0"/>
              </a:spcBef>
              <a:spcAft>
                <a:spcPts val="1200"/>
              </a:spcAft>
            </a:pPr>
            <a:r>
              <a:rPr kumimoji="0" lang="en-US" sz="2000" i="0" u="none" strike="noStrike" kern="0" cap="none" spc="0" normalizeH="0" baseline="0" noProof="0">
                <a:ln>
                  <a:noFill/>
                </a:ln>
                <a:solidFill>
                  <a:schemeClr val="accent3"/>
                </a:solidFill>
                <a:effectLst/>
                <a:uLnTx/>
                <a:uFillTx/>
                <a:sym typeface="Georgia"/>
              </a:rPr>
              <a:t>Includes technical edits to incorporate requirement for the accessibility of records during an emergency previously located in requirements for policies and procedures.</a:t>
            </a:r>
            <a:r>
              <a:rPr lang="en-US" sz="2000">
                <a:solidFill>
                  <a:schemeClr val="accent3"/>
                </a:solidFill>
              </a:rPr>
              <a:t> </a:t>
            </a:r>
            <a:endParaRPr lang="en-US" sz="2000" b="1" i="0" u="none" strike="noStrike" kern="0" cap="none" spc="0" normalizeH="0" baseline="0" noProof="0">
              <a:ln>
                <a:noFill/>
              </a:ln>
              <a:solidFill>
                <a:schemeClr val="accent3"/>
              </a:solidFill>
              <a:effectLst/>
              <a:uLnTx/>
              <a:uFillTx/>
              <a:latin typeface="Arial"/>
            </a:endParaRPr>
          </a:p>
          <a:p>
            <a:pPr marL="128270" marR="987425" indent="0">
              <a:lnSpc>
                <a:spcPct val="100000"/>
              </a:lnSpc>
              <a:spcBef>
                <a:spcPts val="0"/>
              </a:spcBef>
              <a:spcAft>
                <a:spcPts val="1200"/>
              </a:spcAft>
              <a:buClr>
                <a:srgbClr val="003C71"/>
              </a:buClr>
              <a:buNone/>
              <a:defRPr/>
            </a:pPr>
            <a:r>
              <a:rPr kumimoji="0" lang="en-US" sz="2000" b="1" i="0" u="none" strike="noStrike" kern="0" cap="none" spc="0" normalizeH="0" baseline="0" noProof="0">
                <a:ln>
                  <a:noFill/>
                </a:ln>
                <a:solidFill>
                  <a:schemeClr val="accent3"/>
                </a:solidFill>
                <a:effectLst/>
                <a:uLnTx/>
                <a:uFillTx/>
                <a:ea typeface="Arial" panose="020B0604020202020204" pitchFamily="34" charset="0"/>
                <a:sym typeface="Georgia"/>
              </a:rPr>
              <a:t>8VAC20-781-</a:t>
            </a:r>
            <a:r>
              <a:rPr kumimoji="0" lang="en-US" sz="2000" b="1" i="0" u="none" strike="sngStrike" kern="0" cap="none" spc="0" normalizeH="0" baseline="0" noProof="0">
                <a:ln>
                  <a:noFill/>
                </a:ln>
                <a:solidFill>
                  <a:srgbClr val="FF0000"/>
                </a:solidFill>
                <a:effectLst/>
                <a:uLnTx/>
                <a:uFillTx/>
                <a:ea typeface="Arial" panose="020B0604020202020204" pitchFamily="34" charset="0"/>
                <a:sym typeface="Georgia"/>
              </a:rPr>
              <a:t>50</a:t>
            </a:r>
            <a:r>
              <a:rPr kumimoji="0" lang="en-US" sz="2000" b="1" i="0" u="none" strike="noStrike" kern="0" cap="none" spc="0" normalizeH="0" baseline="0" noProof="0">
                <a:ln>
                  <a:noFill/>
                </a:ln>
                <a:solidFill>
                  <a:srgbClr val="FF0000"/>
                </a:solidFill>
                <a:effectLst/>
                <a:uLnTx/>
                <a:uFillTx/>
                <a:ea typeface="Arial" panose="020B0604020202020204" pitchFamily="34" charset="0"/>
                <a:sym typeface="Georgia"/>
              </a:rPr>
              <a:t> 40</a:t>
            </a:r>
            <a:r>
              <a:rPr kumimoji="0" lang="en-US" sz="2000" b="1" i="0" u="none" strike="noStrike" kern="0" cap="none" spc="0" normalizeH="0" baseline="0" noProof="0">
                <a:ln>
                  <a:noFill/>
                </a:ln>
                <a:solidFill>
                  <a:schemeClr val="accent3"/>
                </a:solidFill>
                <a:effectLst/>
                <a:uLnTx/>
                <a:uFillTx/>
                <a:ea typeface="Arial" panose="020B0604020202020204" pitchFamily="34" charset="0"/>
                <a:sym typeface="Georgia"/>
              </a:rPr>
              <a:t>. General record keeping.</a:t>
            </a:r>
            <a:r>
              <a:rPr lang="en-US" sz="2000" b="1">
                <a:solidFill>
                  <a:schemeClr val="accent3"/>
                </a:solidFill>
                <a:ea typeface="Arial" panose="020B0604020202020204" pitchFamily="34" charset="0"/>
              </a:rPr>
              <a:t> </a:t>
            </a:r>
            <a:endParaRPr lang="en-US" sz="2000" b="1">
              <a:solidFill>
                <a:schemeClr val="accent3"/>
              </a:solidFill>
              <a:ea typeface="Arial" panose="020B0604020202020204" pitchFamily="34" charset="0"/>
              <a:cs typeface="Arial"/>
            </a:endParaRPr>
          </a:p>
          <a:p>
            <a:pPr marL="471170" marR="987425">
              <a:lnSpc>
                <a:spcPct val="100000"/>
              </a:lnSpc>
              <a:spcBef>
                <a:spcPts val="0"/>
              </a:spcBef>
              <a:spcAft>
                <a:spcPts val="1200"/>
              </a:spcAft>
              <a:buClr>
                <a:srgbClr val="003C71"/>
              </a:buClr>
              <a:defRPr/>
            </a:pPr>
            <a:r>
              <a:rPr kumimoji="0" lang="en-US" sz="2000" b="0" i="0" u="none" strike="noStrike" kern="0" cap="none" spc="0" normalizeH="0" baseline="0" noProof="0">
                <a:ln>
                  <a:noFill/>
                </a:ln>
                <a:solidFill>
                  <a:schemeClr val="accent3"/>
                </a:solidFill>
                <a:effectLst/>
                <a:uLnTx/>
                <a:uFill>
                  <a:solidFill>
                    <a:srgbClr val="000000"/>
                  </a:solidFill>
                </a:uFill>
                <a:ea typeface="Arial" panose="020B0604020202020204" pitchFamily="34" charset="0"/>
                <a:cs typeface="Arial"/>
                <a:sym typeface="Georgia"/>
              </a:rPr>
              <a:t>C. The licensee shall keep all records required by </a:t>
            </a:r>
            <a:r>
              <a:rPr lang="en-US" sz="2000">
                <a:solidFill>
                  <a:schemeClr val="accent3"/>
                </a:solidFill>
                <a:uFill>
                  <a:solidFill>
                    <a:srgbClr val="000000"/>
                  </a:solidFill>
                </a:uFill>
                <a:ea typeface="Arial" panose="020B0604020202020204" pitchFamily="34" charset="0"/>
                <a:cs typeface="Arial"/>
              </a:rPr>
              <a:t>8VAC20-781-</a:t>
            </a:r>
            <a:r>
              <a:rPr lang="en-US" sz="2000" strike="sngStrike">
                <a:solidFill>
                  <a:srgbClr val="FF0000"/>
                </a:solidFill>
                <a:uFill>
                  <a:solidFill>
                    <a:srgbClr val="000000"/>
                  </a:solidFill>
                </a:uFill>
                <a:ea typeface="Arial" panose="020B0604020202020204" pitchFamily="34" charset="0"/>
                <a:cs typeface="Arial"/>
              </a:rPr>
              <a:t>60</a:t>
            </a:r>
            <a:r>
              <a:rPr lang="en-US" sz="2000">
                <a:solidFill>
                  <a:srgbClr val="FF0000"/>
                </a:solidFill>
                <a:uFill>
                  <a:solidFill>
                    <a:srgbClr val="000000"/>
                  </a:solidFill>
                </a:uFill>
                <a:ea typeface="Arial" panose="020B0604020202020204" pitchFamily="34" charset="0"/>
                <a:cs typeface="Arial"/>
              </a:rPr>
              <a:t> 50</a:t>
            </a:r>
            <a:r>
              <a:rPr kumimoji="0" lang="en-US" sz="2000" b="0" i="0" u="none" strike="noStrike" kern="0" cap="none" spc="0" normalizeH="0" baseline="0" noProof="0">
                <a:ln>
                  <a:noFill/>
                </a:ln>
                <a:solidFill>
                  <a:srgbClr val="000000"/>
                </a:solidFill>
                <a:effectLst/>
                <a:uLnTx/>
                <a:uFill>
                  <a:solidFill>
                    <a:srgbClr val="000000"/>
                  </a:solidFill>
                </a:uFill>
                <a:ea typeface="Arial" panose="020B0604020202020204" pitchFamily="34" charset="0"/>
                <a:cs typeface="Arial"/>
                <a:sym typeface="Georgia"/>
              </a:rPr>
              <a:t> </a:t>
            </a:r>
            <a:r>
              <a:rPr kumimoji="0" lang="en-US" sz="2000" b="0" i="0" u="none" strike="sngStrike" kern="0" cap="none" spc="0" normalizeH="0" baseline="0" noProof="0">
                <a:ln>
                  <a:noFill/>
                </a:ln>
                <a:solidFill>
                  <a:srgbClr val="FF0000"/>
                </a:solidFill>
                <a:effectLst/>
                <a:uLnTx/>
                <a:uFill>
                  <a:solidFill>
                    <a:srgbClr val="000000"/>
                  </a:solidFill>
                </a:uFill>
                <a:ea typeface="Arial" panose="020B0604020202020204" pitchFamily="34" charset="0"/>
                <a:cs typeface="Arial"/>
                <a:sym typeface="Georgia"/>
              </a:rPr>
              <a:t>and</a:t>
            </a:r>
            <a:r>
              <a:rPr kumimoji="0" lang="en-US" sz="2000" b="0" i="0" u="none" kern="0" cap="none" spc="0" normalizeH="0" baseline="0" noProof="0">
                <a:ln>
                  <a:noFill/>
                </a:ln>
                <a:solidFill>
                  <a:srgbClr val="FF0000"/>
                </a:solidFill>
                <a:effectLst/>
                <a:uLnTx/>
                <a:uFill>
                  <a:solidFill>
                    <a:srgbClr val="000000"/>
                  </a:solidFill>
                </a:uFill>
                <a:ea typeface="Arial" panose="020B0604020202020204" pitchFamily="34" charset="0"/>
                <a:cs typeface="Arial"/>
                <a:sym typeface="Georgia"/>
              </a:rPr>
              <a:t> </a:t>
            </a:r>
            <a:r>
              <a:rPr kumimoji="0" lang="en-US" sz="2000" b="0" i="0" u="none" strike="sngStrike" kern="0" cap="none" spc="0" normalizeH="0" baseline="0" noProof="0">
                <a:ln>
                  <a:noFill/>
                </a:ln>
                <a:solidFill>
                  <a:srgbClr val="FF0000"/>
                </a:solidFill>
                <a:effectLst/>
                <a:uLnTx/>
                <a:uFill>
                  <a:solidFill>
                    <a:srgbClr val="000000"/>
                  </a:solidFill>
                </a:uFill>
                <a:ea typeface="Arial" panose="020B0604020202020204" pitchFamily="34" charset="0"/>
                <a:cs typeface="Arial"/>
                <a:sym typeface="Georgia"/>
              </a:rPr>
              <a:t>8VAC20-781-70</a:t>
            </a:r>
            <a:r>
              <a:rPr kumimoji="0" lang="en-US" sz="2000" b="0" i="0" u="none" strike="noStrike" kern="0" cap="none" spc="0" normalizeH="0" baseline="0" noProof="0">
                <a:ln>
                  <a:noFill/>
                </a:ln>
                <a:solidFill>
                  <a:srgbClr val="FF0000"/>
                </a:solidFill>
                <a:effectLst/>
                <a:uLnTx/>
                <a:uFill>
                  <a:solidFill>
                    <a:srgbClr val="000000"/>
                  </a:solidFill>
                </a:uFill>
                <a:ea typeface="Arial" panose="020B0604020202020204" pitchFamily="34" charset="0"/>
                <a:cs typeface="Arial"/>
                <a:sym typeface="Georgia"/>
              </a:rPr>
              <a:t> through 8VAC20-781-80 </a:t>
            </a:r>
            <a:r>
              <a:rPr kumimoji="0" lang="en-US" sz="2000" b="0" i="0" u="none" strike="noStrike" kern="0" cap="none" spc="0" normalizeH="0" baseline="0" noProof="0">
                <a:ln>
                  <a:noFill/>
                </a:ln>
                <a:solidFill>
                  <a:schemeClr val="accent3"/>
                </a:solidFill>
                <a:effectLst/>
                <a:uLnTx/>
                <a:uFill>
                  <a:solidFill>
                    <a:srgbClr val="000000"/>
                  </a:solidFill>
                </a:uFill>
                <a:ea typeface="Arial" panose="020B0604020202020204" pitchFamily="34" charset="0"/>
                <a:cs typeface="Arial"/>
                <a:sym typeface="Georgia"/>
              </a:rPr>
              <a:t>in locked files or a secure electronic file, except for those required to be accessible pursuant to </a:t>
            </a:r>
            <a:r>
              <a:rPr lang="en-US" sz="2000">
                <a:solidFill>
                  <a:schemeClr val="accent3"/>
                </a:solidFill>
                <a:uFill>
                  <a:solidFill>
                    <a:srgbClr val="000000"/>
                  </a:solidFill>
                </a:uFill>
                <a:ea typeface="Arial" panose="020B0604020202020204" pitchFamily="34" charset="0"/>
                <a:cs typeface="Arial"/>
              </a:rPr>
              <a:t>8VAC20-781-</a:t>
            </a:r>
            <a:r>
              <a:rPr lang="en-US" sz="2000" strike="sngStrike">
                <a:solidFill>
                  <a:srgbClr val="FF0000"/>
                </a:solidFill>
                <a:uFill>
                  <a:solidFill>
                    <a:srgbClr val="000000"/>
                  </a:solidFill>
                </a:uFill>
                <a:ea typeface="Arial" panose="020B0604020202020204" pitchFamily="34" charset="0"/>
                <a:cs typeface="Arial"/>
              </a:rPr>
              <a:t>600</a:t>
            </a:r>
            <a:r>
              <a:rPr lang="en-US" sz="2000">
                <a:solidFill>
                  <a:srgbClr val="FF0000"/>
                </a:solidFill>
                <a:uFill>
                  <a:solidFill>
                    <a:srgbClr val="000000"/>
                  </a:solidFill>
                </a:uFill>
                <a:ea typeface="Arial" panose="020B0604020202020204" pitchFamily="34" charset="0"/>
                <a:cs typeface="Arial"/>
              </a:rPr>
              <a:t> 590</a:t>
            </a:r>
            <a:r>
              <a:rPr kumimoji="0" lang="en-US" sz="2000" b="0" i="0" u="none" strike="noStrike" kern="0" cap="none" spc="0" normalizeH="0" baseline="0" noProof="0">
                <a:ln>
                  <a:noFill/>
                </a:ln>
                <a:solidFill>
                  <a:schemeClr val="accent3"/>
                </a:solidFill>
                <a:effectLst/>
                <a:uLnTx/>
                <a:uFill>
                  <a:solidFill>
                    <a:srgbClr val="000000"/>
                  </a:solidFill>
                </a:uFill>
                <a:ea typeface="Arial" panose="020B0604020202020204" pitchFamily="34" charset="0"/>
                <a:cs typeface="Arial"/>
                <a:sym typeface="Georgia"/>
              </a:rPr>
              <a:t>; and access to such files should be restricted according to a principle of least privilege. </a:t>
            </a:r>
            <a:r>
              <a:rPr kumimoji="0" lang="en-US" sz="2000" b="0" i="0" u="none" strike="noStrike" kern="0" cap="none" spc="0" normalizeH="0" baseline="0" noProof="0">
                <a:ln>
                  <a:noFill/>
                </a:ln>
                <a:solidFill>
                  <a:srgbClr val="FF0000"/>
                </a:solidFill>
                <a:effectLst/>
                <a:uLnTx/>
                <a:uFill>
                  <a:solidFill>
                    <a:srgbClr val="000000"/>
                  </a:solidFill>
                </a:uFill>
                <a:ea typeface="Arial" panose="020B0604020202020204" pitchFamily="34" charset="0"/>
                <a:cs typeface="Arial"/>
                <a:sym typeface="Georgia"/>
              </a:rPr>
              <a:t>Records shall remain accessible during power outages and emergencies.</a:t>
            </a:r>
            <a:r>
              <a:rPr lang="en-US" sz="2000">
                <a:solidFill>
                  <a:srgbClr val="FF0000"/>
                </a:solidFill>
                <a:uFill>
                  <a:solidFill>
                    <a:srgbClr val="000000"/>
                  </a:solidFill>
                </a:uFill>
                <a:ea typeface="Arial" panose="020B0604020202020204" pitchFamily="34" charset="0"/>
                <a:cs typeface="Arial"/>
              </a:rPr>
              <a:t> </a:t>
            </a:r>
            <a:endParaRPr lang="en-US" sz="2000" b="1" i="0" u="none" strike="noStrike" kern="0" cap="none" spc="0" normalizeH="0" baseline="0" noProof="0">
              <a:ln>
                <a:noFill/>
              </a:ln>
              <a:solidFill>
                <a:srgbClr val="000000"/>
              </a:solidFill>
              <a:effectLst/>
              <a:uLnTx/>
              <a:uFillTx/>
              <a:ea typeface="Arial" panose="020B0604020202020204" pitchFamily="34" charset="0"/>
            </a:endParaRPr>
          </a:p>
          <a:p>
            <a:pPr marL="114300" indent="0">
              <a:lnSpc>
                <a:spcPct val="100000"/>
              </a:lnSpc>
              <a:spcBef>
                <a:spcPts val="0"/>
              </a:spcBef>
              <a:spcAft>
                <a:spcPts val="1200"/>
              </a:spcAft>
              <a:buNone/>
            </a:pPr>
            <a:endParaRPr lang="en-US" sz="20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63</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49010072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II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8270" marR="987425" indent="0">
              <a:lnSpc>
                <a:spcPct val="100000"/>
              </a:lnSpc>
              <a:spcBef>
                <a:spcPts val="0"/>
              </a:spcBef>
              <a:spcAft>
                <a:spcPts val="1200"/>
              </a:spcAft>
              <a:buClr>
                <a:srgbClr val="003C71"/>
              </a:buClr>
              <a:buNone/>
              <a:defRPr/>
            </a:pPr>
            <a:r>
              <a:rPr kumimoji="0" lang="en-US" sz="2000" b="1" i="0" u="none" strike="noStrike" kern="0" cap="none" spc="0" normalizeH="0" baseline="0" noProof="0">
                <a:ln>
                  <a:noFill/>
                </a:ln>
                <a:effectLst/>
                <a:uLnTx/>
                <a:uFillTx/>
                <a:ea typeface="Arial" panose="020B0604020202020204" pitchFamily="34" charset="0"/>
                <a:sym typeface="Georgia"/>
              </a:rPr>
              <a:t>8VAC20-781-50. Children's records.</a:t>
            </a:r>
            <a:r>
              <a:rPr lang="en-US" sz="2000" b="1">
                <a:ea typeface="Arial" panose="020B0604020202020204" pitchFamily="34" charset="0"/>
              </a:rPr>
              <a:t> </a:t>
            </a:r>
            <a:endParaRPr lang="en-US" sz="2000">
              <a:solidFill>
                <a:srgbClr val="2A2A2A"/>
              </a:solidFill>
              <a:ea typeface="Arial" panose="020B0604020202020204" pitchFamily="34" charset="0"/>
            </a:endParaRPr>
          </a:p>
          <a:p>
            <a:pPr marL="414020" marR="987425" indent="-285750">
              <a:lnSpc>
                <a:spcPct val="100000"/>
              </a:lnSpc>
              <a:spcBef>
                <a:spcPts val="0"/>
              </a:spcBef>
              <a:spcAft>
                <a:spcPts val="1200"/>
              </a:spcAft>
              <a:defRPr/>
            </a:pPr>
            <a:r>
              <a:rPr kumimoji="0" lang="en-US" sz="2000" b="0" i="0" u="none" strike="noStrike" kern="0" cap="none" spc="0" normalizeH="0" baseline="0" noProof="0">
                <a:ln>
                  <a:noFill/>
                </a:ln>
                <a:effectLst/>
                <a:uLnTx/>
                <a:uFillTx/>
                <a:ea typeface="Arial" panose="020B0604020202020204" pitchFamily="34" charset="0"/>
                <a:sym typeface="Georgia"/>
              </a:rPr>
              <a:t>Revised language to </a:t>
            </a:r>
            <a:r>
              <a:rPr lang="en-US" sz="2000">
                <a:ea typeface="Arial" panose="020B0604020202020204" pitchFamily="34" charset="0"/>
              </a:rPr>
              <a:t>require</a:t>
            </a:r>
            <a:r>
              <a:rPr kumimoji="0" lang="en-US" sz="2000" b="0" i="0" u="none" strike="noStrike" kern="0" cap="none" spc="0" normalizeH="0" baseline="0" noProof="0">
                <a:ln>
                  <a:noFill/>
                </a:ln>
                <a:effectLst/>
                <a:uLnTx/>
                <a:uFillTx/>
                <a:ea typeface="Arial" panose="020B0604020202020204" pitchFamily="34" charset="0"/>
                <a:sym typeface="Georgia"/>
              </a:rPr>
              <a:t> enrollment information prior to first day of attendance.</a:t>
            </a:r>
            <a:r>
              <a:rPr lang="en-US" sz="2000">
                <a:ea typeface="Arial" panose="020B0604020202020204" pitchFamily="34" charset="0"/>
              </a:rPr>
              <a:t> </a:t>
            </a:r>
          </a:p>
          <a:p>
            <a:pPr marL="414020" marR="987425" indent="-285750">
              <a:lnSpc>
                <a:spcPct val="100000"/>
              </a:lnSpc>
              <a:spcBef>
                <a:spcPts val="0"/>
              </a:spcBef>
              <a:spcAft>
                <a:spcPts val="1200"/>
              </a:spcAft>
              <a:defRPr/>
            </a:pPr>
            <a:r>
              <a:rPr kumimoji="0" lang="en-US" sz="2000" b="0" i="0" u="none" strike="noStrike" kern="0" cap="none" spc="0" normalizeH="0" baseline="0" noProof="0">
                <a:ln>
                  <a:noFill/>
                </a:ln>
                <a:effectLst/>
                <a:uLnTx/>
                <a:uFillTx/>
                <a:ea typeface="Arial" panose="020B0604020202020204" pitchFamily="34" charset="0"/>
                <a:sym typeface="Georgia"/>
              </a:rPr>
              <a:t>Information to be documented in child’s file now includes dietary restrictions and any special accommodations.</a:t>
            </a:r>
            <a:r>
              <a:rPr lang="en-US" sz="2000">
                <a:ea typeface="Arial" panose="020B0604020202020204" pitchFamily="34" charset="0"/>
              </a:rPr>
              <a:t> </a:t>
            </a:r>
            <a:endParaRPr lang="en-US" sz="2000" b="0" i="0" u="none" strike="noStrike" kern="0" cap="none" spc="0" normalizeH="0" baseline="0" noProof="0">
              <a:ln>
                <a:noFill/>
              </a:ln>
              <a:effectLst/>
              <a:uLnTx/>
              <a:uFillTx/>
              <a:ea typeface="Arial" panose="020B0604020202020204" pitchFamily="34" charset="0"/>
            </a:endParaRPr>
          </a:p>
          <a:p>
            <a:pPr marL="128270" marR="987425" indent="0">
              <a:lnSpc>
                <a:spcPct val="100000"/>
              </a:lnSpc>
              <a:spcBef>
                <a:spcPts val="0"/>
              </a:spcBef>
              <a:spcAft>
                <a:spcPts val="1200"/>
              </a:spcAft>
              <a:buClr>
                <a:srgbClr val="003C71"/>
              </a:buClr>
              <a:buNone/>
              <a:defRPr/>
            </a:pPr>
            <a:r>
              <a:rPr kumimoji="0" lang="en-US" sz="2000" b="1" i="0" u="none" strike="noStrike" kern="0" cap="none" spc="0" normalizeH="0" baseline="0" noProof="0">
                <a:ln>
                  <a:noFill/>
                </a:ln>
                <a:solidFill>
                  <a:schemeClr val="accent3"/>
                </a:solidFill>
                <a:effectLst/>
                <a:uLnTx/>
                <a:uFillTx/>
                <a:ea typeface="Arial" panose="020B0604020202020204" pitchFamily="34" charset="0"/>
                <a:sym typeface="Georgia"/>
              </a:rPr>
              <a:t>8VAC20-781-</a:t>
            </a:r>
            <a:r>
              <a:rPr kumimoji="0" lang="en-US" sz="2000" b="1" i="0" u="none" strike="sngStrike" kern="0" cap="none" spc="0" normalizeH="0" baseline="0" noProof="0">
                <a:ln>
                  <a:noFill/>
                </a:ln>
                <a:solidFill>
                  <a:srgbClr val="FF0000"/>
                </a:solidFill>
                <a:effectLst/>
                <a:uLnTx/>
                <a:uFillTx/>
                <a:ea typeface="Arial" panose="020B0604020202020204" pitchFamily="34" charset="0"/>
                <a:sym typeface="Georgia"/>
              </a:rPr>
              <a:t>60</a:t>
            </a:r>
            <a:r>
              <a:rPr kumimoji="0" lang="en-US" sz="2000" b="1" i="0" u="none" strike="noStrike" kern="0" cap="none" spc="0" normalizeH="0" baseline="0" noProof="0">
                <a:ln>
                  <a:noFill/>
                </a:ln>
                <a:solidFill>
                  <a:srgbClr val="FF0000"/>
                </a:solidFill>
                <a:effectLst/>
                <a:uLnTx/>
                <a:uFillTx/>
                <a:ea typeface="Arial" panose="020B0604020202020204" pitchFamily="34" charset="0"/>
                <a:sym typeface="Georgia"/>
              </a:rPr>
              <a:t> 50</a:t>
            </a:r>
            <a:r>
              <a:rPr kumimoji="0" lang="en-US" sz="2000" b="1" i="0" u="none" strike="noStrike" kern="0" cap="none" spc="0" normalizeH="0" baseline="0" noProof="0">
                <a:ln>
                  <a:noFill/>
                </a:ln>
                <a:solidFill>
                  <a:schemeClr val="accent3"/>
                </a:solidFill>
                <a:effectLst/>
                <a:uLnTx/>
                <a:uFillTx/>
                <a:ea typeface="Arial" panose="020B0604020202020204" pitchFamily="34" charset="0"/>
                <a:sym typeface="Georgia"/>
              </a:rPr>
              <a:t>. Children's records.</a:t>
            </a:r>
            <a:r>
              <a:rPr lang="en-US" sz="2000" b="1">
                <a:solidFill>
                  <a:schemeClr val="accent3"/>
                </a:solidFill>
                <a:ea typeface="Arial" panose="020B0604020202020204" pitchFamily="34" charset="0"/>
              </a:rPr>
              <a:t> </a:t>
            </a:r>
            <a:endParaRPr lang="en-US" sz="2000">
              <a:solidFill>
                <a:schemeClr val="accent3"/>
              </a:solidFill>
              <a:ea typeface="Arial" panose="020B0604020202020204" pitchFamily="34" charset="0"/>
            </a:endParaRPr>
          </a:p>
          <a:p>
            <a:pPr marL="471170" marR="987425">
              <a:lnSpc>
                <a:spcPct val="100000"/>
              </a:lnSpc>
              <a:spcBef>
                <a:spcPts val="0"/>
              </a:spcBef>
              <a:spcAft>
                <a:spcPts val="1200"/>
              </a:spcAft>
              <a:buClr>
                <a:srgbClr val="003C71"/>
              </a:buClr>
              <a:defRPr/>
            </a:pPr>
            <a:r>
              <a:rPr kumimoji="0" lang="en-US" sz="2000" b="0" i="0" u="none" strike="noStrike" kern="0" cap="none" spc="0" normalizeH="0" baseline="0" noProof="0">
                <a:ln>
                  <a:noFill/>
                </a:ln>
                <a:solidFill>
                  <a:schemeClr val="accent3"/>
                </a:solidFill>
                <a:effectLst/>
                <a:uLnTx/>
                <a:uFillTx/>
                <a:ea typeface="Arial" panose="020B0604020202020204" pitchFamily="34" charset="0"/>
                <a:sym typeface="Georgia"/>
              </a:rPr>
              <a:t>B. Each enrolled child's record shall contain the following information</a:t>
            </a:r>
            <a:r>
              <a:rPr kumimoji="0" lang="en-US" sz="2000" b="0" i="0" u="none" strike="noStrike" kern="0" cap="none" spc="0" normalizeH="0" baseline="0" noProof="0">
                <a:ln>
                  <a:noFill/>
                </a:ln>
                <a:solidFill>
                  <a:srgbClr val="000000"/>
                </a:solidFill>
                <a:effectLst/>
                <a:uLnTx/>
                <a:uFillTx/>
                <a:ea typeface="Arial" panose="020B0604020202020204" pitchFamily="34" charset="0"/>
                <a:sym typeface="Georgia"/>
              </a:rPr>
              <a:t> </a:t>
            </a:r>
            <a:r>
              <a:rPr kumimoji="0" lang="en-US" sz="2000" b="0" i="0" u="none" strike="sngStrike" kern="0" cap="none" spc="0" normalizeH="0" baseline="0" noProof="0">
                <a:ln>
                  <a:noFill/>
                </a:ln>
                <a:solidFill>
                  <a:srgbClr val="FF0000"/>
                </a:solidFill>
                <a:effectLst/>
                <a:uLnTx/>
                <a:uFillTx/>
                <a:ea typeface="Arial" panose="020B0604020202020204" pitchFamily="34" charset="0"/>
                <a:sym typeface="Georgia"/>
              </a:rPr>
              <a:t>that is</a:t>
            </a:r>
            <a:r>
              <a:rPr kumimoji="0" lang="en-US" sz="2000" b="0" i="0" u="none" kern="0" cap="none" spc="0" normalizeH="0" baseline="0" noProof="0">
                <a:ln>
                  <a:noFill/>
                </a:ln>
                <a:solidFill>
                  <a:srgbClr val="FF0000"/>
                </a:solidFill>
                <a:effectLst/>
                <a:uLnTx/>
                <a:uFillTx/>
                <a:ea typeface="Arial" panose="020B0604020202020204" pitchFamily="34" charset="0"/>
                <a:sym typeface="Georgia"/>
              </a:rPr>
              <a:t> </a:t>
            </a:r>
            <a:r>
              <a:rPr kumimoji="0" lang="en-US" sz="2000" b="0" i="0" u="none" strike="sngStrike" kern="0" cap="none" spc="0" normalizeH="0" baseline="0" noProof="0">
                <a:ln>
                  <a:noFill/>
                </a:ln>
                <a:solidFill>
                  <a:srgbClr val="FF0000"/>
                </a:solidFill>
                <a:effectLst/>
                <a:uLnTx/>
                <a:uFillTx/>
                <a:ea typeface="Arial" panose="020B0604020202020204" pitchFamily="34" charset="0"/>
                <a:sym typeface="Georgia"/>
              </a:rPr>
              <a:t>required upon enrollment </a:t>
            </a:r>
            <a:r>
              <a:rPr kumimoji="0" lang="en-US" sz="2000" b="0" i="0" u="none" strike="noStrike" kern="0" cap="none" spc="0" normalizeH="0" baseline="0" noProof="0">
                <a:ln>
                  <a:noFill/>
                </a:ln>
                <a:solidFill>
                  <a:srgbClr val="FF0000"/>
                </a:solidFill>
                <a:effectLst/>
                <a:uLnTx/>
                <a:uFillTx/>
                <a:ea typeface="Arial" panose="020B0604020202020204" pitchFamily="34" charset="0"/>
                <a:sym typeface="Georgia"/>
              </a:rPr>
              <a:t>prior to the first day of attendance, unless otherwise stated:</a:t>
            </a:r>
            <a:r>
              <a:rPr lang="en-US" sz="2000">
                <a:solidFill>
                  <a:srgbClr val="FF0000"/>
                </a:solidFill>
                <a:ea typeface="Arial" panose="020B0604020202020204" pitchFamily="34" charset="0"/>
              </a:rPr>
              <a:t> </a:t>
            </a:r>
            <a:endParaRPr lang="en-US" sz="2000" b="0" i="0" u="none" strike="noStrike" kern="0" cap="none" spc="0" normalizeH="0" baseline="0" noProof="0">
              <a:ln>
                <a:noFill/>
              </a:ln>
              <a:solidFill>
                <a:srgbClr val="000000"/>
              </a:solidFill>
              <a:effectLst/>
              <a:uLnTx/>
              <a:uFillTx/>
              <a:ea typeface="Arial" panose="020B0604020202020204" pitchFamily="34" charset="0"/>
            </a:endParaRPr>
          </a:p>
          <a:p>
            <a:pPr marL="955040" lvl="2" indent="0">
              <a:lnSpc>
                <a:spcPct val="100000"/>
              </a:lnSpc>
              <a:spcBef>
                <a:spcPts val="0"/>
              </a:spcBef>
              <a:spcAft>
                <a:spcPts val="600"/>
              </a:spcAft>
              <a:buClr>
                <a:srgbClr val="003C71"/>
              </a:buClr>
              <a:buNone/>
              <a:defRPr/>
            </a:pPr>
            <a:r>
              <a:rPr lang="en-US">
                <a:solidFill>
                  <a:schemeClr val="accent3"/>
                </a:solidFill>
                <a:ea typeface="Arial" panose="020B0604020202020204" pitchFamily="34" charset="0"/>
              </a:rPr>
              <a:t>5. A</a:t>
            </a:r>
            <a:r>
              <a:rPr kumimoji="0" lang="en-US" b="0" i="0" u="none" strike="noStrike" kern="0" cap="none" spc="0" normalizeH="0" baseline="0" noProof="0">
                <a:ln>
                  <a:noFill/>
                </a:ln>
                <a:solidFill>
                  <a:schemeClr val="accent3"/>
                </a:solidFill>
                <a:effectLst/>
                <a:uLnTx/>
                <a:uFillTx/>
                <a:ea typeface="Arial" panose="020B0604020202020204" pitchFamily="34" charset="0"/>
                <a:sym typeface="Georgia"/>
              </a:rPr>
              <a:t> list of health issues, including allergies; intolerances to medication</a:t>
            </a:r>
            <a:r>
              <a:rPr kumimoji="0" lang="en-US" b="0" i="0" u="none" strike="sngStrike" kern="0" cap="none" spc="0" normalizeH="0" baseline="0" noProof="0">
                <a:ln>
                  <a:noFill/>
                </a:ln>
                <a:solidFill>
                  <a:srgbClr val="FF0000"/>
                </a:solidFill>
                <a:effectLst/>
                <a:uLnTx/>
                <a:uFillTx/>
                <a:ea typeface="Arial" panose="020B0604020202020204" pitchFamily="34" charset="0"/>
                <a:sym typeface="Georgia"/>
              </a:rPr>
              <a:t>, food,</a:t>
            </a:r>
            <a:r>
              <a:rPr kumimoji="0" lang="en-US" b="0" i="0" u="none" strike="noStrike" kern="0" cap="none" spc="0" normalizeH="0" baseline="0" noProof="0">
                <a:ln>
                  <a:noFill/>
                </a:ln>
                <a:solidFill>
                  <a:srgbClr val="FF0000"/>
                </a:solidFill>
                <a:effectLst/>
                <a:uLnTx/>
                <a:uFillTx/>
                <a:ea typeface="Arial" panose="020B0604020202020204" pitchFamily="34" charset="0"/>
                <a:sym typeface="Georgia"/>
              </a:rPr>
              <a:t> </a:t>
            </a:r>
            <a:r>
              <a:rPr kumimoji="0" lang="en-US" b="0" i="0" u="none" strike="noStrike" kern="0" cap="none" spc="0" normalizeH="0" baseline="0" noProof="0">
                <a:ln>
                  <a:noFill/>
                </a:ln>
                <a:solidFill>
                  <a:schemeClr val="accent3"/>
                </a:solidFill>
                <a:effectLst/>
                <a:uLnTx/>
                <a:uFillTx/>
                <a:ea typeface="Arial" panose="020B0604020202020204" pitchFamily="34" charset="0"/>
                <a:sym typeface="Georgia"/>
              </a:rPr>
              <a:t>or other substances; chronic physical or medical conditions; special needs; </a:t>
            </a:r>
            <a:r>
              <a:rPr kumimoji="0" lang="en-US" b="0" i="0" u="none" strike="noStrike" kern="0" cap="none" spc="0" normalizeH="0" baseline="0" noProof="0">
                <a:ln>
                  <a:noFill/>
                </a:ln>
                <a:solidFill>
                  <a:srgbClr val="FF0000"/>
                </a:solidFill>
                <a:effectLst/>
                <a:uLnTx/>
                <a:uFillTx/>
                <a:ea typeface="Arial" panose="020B0604020202020204" pitchFamily="34" charset="0"/>
                <a:sym typeface="Georgia"/>
              </a:rPr>
              <a:t>dietary restrictions; </a:t>
            </a:r>
            <a:r>
              <a:rPr kumimoji="0" lang="en-US" b="0" i="0" u="none" strike="noStrike" kern="0" cap="none" spc="0" normalizeH="0" baseline="0" noProof="0">
                <a:ln>
                  <a:noFill/>
                </a:ln>
                <a:solidFill>
                  <a:schemeClr val="accent3"/>
                </a:solidFill>
                <a:effectLst/>
                <a:uLnTx/>
                <a:uFillTx/>
                <a:ea typeface="Arial" panose="020B0604020202020204" pitchFamily="34" charset="0"/>
                <a:sym typeface="Georgia"/>
              </a:rPr>
              <a:t>dietary preferences;</a:t>
            </a:r>
            <a:r>
              <a:rPr kumimoji="0" lang="en-US" b="0" i="0" u="none" strike="noStrike" kern="0" cap="none" spc="0" normalizeH="0" baseline="0" noProof="0">
                <a:ln>
                  <a:noFill/>
                </a:ln>
                <a:solidFill>
                  <a:srgbClr val="000000"/>
                </a:solidFill>
                <a:effectLst/>
                <a:uLnTx/>
                <a:uFillTx/>
                <a:ea typeface="Arial" panose="020B0604020202020204" pitchFamily="34" charset="0"/>
                <a:sym typeface="Georgia"/>
              </a:rPr>
              <a:t> </a:t>
            </a:r>
            <a:r>
              <a:rPr kumimoji="0" lang="en-US" b="0" i="0" u="none" strike="sngStrike" kern="0" cap="none" spc="0" normalizeH="0" baseline="0" noProof="0">
                <a:ln>
                  <a:noFill/>
                </a:ln>
                <a:solidFill>
                  <a:srgbClr val="FF0000"/>
                </a:solidFill>
                <a:effectLst/>
                <a:uLnTx/>
                <a:uFillTx/>
                <a:ea typeface="Arial" panose="020B0604020202020204" pitchFamily="34" charset="0"/>
                <a:sym typeface="Georgia"/>
              </a:rPr>
              <a:t>and</a:t>
            </a:r>
            <a:r>
              <a:rPr kumimoji="0" lang="en-US" b="0" i="0" u="none" strike="noStrike" kern="0" cap="none" spc="0" normalizeH="0" baseline="0" noProof="0">
                <a:ln>
                  <a:noFill/>
                </a:ln>
                <a:solidFill>
                  <a:srgbClr val="000000"/>
                </a:solidFill>
                <a:effectLst/>
                <a:uLnTx/>
                <a:uFillTx/>
                <a:ea typeface="Arial" panose="020B0604020202020204" pitchFamily="34" charset="0"/>
                <a:sym typeface="Georgia"/>
              </a:rPr>
              <a:t> </a:t>
            </a:r>
            <a:r>
              <a:rPr kumimoji="0" lang="en-US" b="0" i="0" u="none" strike="noStrike" kern="0" cap="none" spc="0" normalizeH="0" baseline="0" noProof="0">
                <a:ln>
                  <a:noFill/>
                </a:ln>
                <a:solidFill>
                  <a:schemeClr val="accent3"/>
                </a:solidFill>
                <a:effectLst/>
                <a:uLnTx/>
                <a:uFillTx/>
                <a:ea typeface="Arial" panose="020B0604020202020204" pitchFamily="34" charset="0"/>
                <a:sym typeface="Georgia"/>
              </a:rPr>
              <a:t>pertinent behavioral or developmental information</a:t>
            </a:r>
            <a:r>
              <a:rPr kumimoji="0" lang="en-US" b="0" i="0" u="none" strike="noStrike" kern="0" cap="none" spc="0" normalizeH="0" baseline="0" noProof="0">
                <a:ln>
                  <a:noFill/>
                </a:ln>
                <a:solidFill>
                  <a:srgbClr val="000000"/>
                </a:solidFill>
                <a:effectLst/>
                <a:uLnTx/>
                <a:uFillTx/>
                <a:ea typeface="Arial" panose="020B0604020202020204" pitchFamily="34" charset="0"/>
                <a:sym typeface="Georgia"/>
              </a:rPr>
              <a:t> </a:t>
            </a:r>
            <a:r>
              <a:rPr kumimoji="0" lang="en-US" b="0" i="0" u="none" strike="noStrike" kern="0" cap="none" spc="0" normalizeH="0" baseline="0" noProof="0">
                <a:ln>
                  <a:noFill/>
                </a:ln>
                <a:solidFill>
                  <a:srgbClr val="FF0000"/>
                </a:solidFill>
                <a:effectLst/>
                <a:uLnTx/>
                <a:uFillTx/>
                <a:ea typeface="Arial" panose="020B0604020202020204" pitchFamily="34" charset="0"/>
                <a:sym typeface="Georgia"/>
              </a:rPr>
              <a:t>and any special accommodations needed</a:t>
            </a:r>
            <a:r>
              <a:rPr kumimoji="0" lang="en-US" b="0" i="0" u="none" strike="noStrike" kern="0" cap="none" spc="0" normalizeH="0" baseline="0" noProof="0">
                <a:ln>
                  <a:noFill/>
                </a:ln>
                <a:solidFill>
                  <a:schemeClr val="accent3"/>
                </a:solidFill>
                <a:effectLst/>
                <a:uLnTx/>
                <a:uFillTx/>
                <a:ea typeface="Arial" panose="020B0604020202020204" pitchFamily="34" charset="0"/>
                <a:sym typeface="Georgia"/>
              </a:rPr>
              <a:t>;</a:t>
            </a:r>
            <a:r>
              <a:rPr lang="en-US">
                <a:solidFill>
                  <a:srgbClr val="000000"/>
                </a:solidFill>
                <a:ea typeface="Arial" panose="020B0604020202020204" pitchFamily="34" charset="0"/>
              </a:rPr>
              <a:t> </a:t>
            </a:r>
            <a:endParaRPr lang="en-US" b="0" i="0" u="none" strike="noStrike" kern="0" cap="none" spc="0" normalizeH="0" baseline="0" noProof="0">
              <a:ln>
                <a:noFill/>
              </a:ln>
              <a:solidFill>
                <a:srgbClr val="000000"/>
              </a:solidFill>
              <a:effectLst/>
              <a:uLnTx/>
              <a:uFillTx/>
              <a:ea typeface="Arial" panose="020B0604020202020204" pitchFamily="34" charset="0"/>
            </a:endParaRPr>
          </a:p>
          <a:p>
            <a:pPr marL="114300" indent="0">
              <a:lnSpc>
                <a:spcPct val="100000"/>
              </a:lnSpc>
              <a:spcBef>
                <a:spcPts val="0"/>
              </a:spcBef>
              <a:spcAft>
                <a:spcPts val="1200"/>
              </a:spcAft>
              <a:buNone/>
            </a:pPr>
            <a:endParaRPr lang="en-US" sz="20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64</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218361563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II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8270" marR="987425" indent="0">
              <a:lnSpc>
                <a:spcPct val="100000"/>
              </a:lnSpc>
              <a:spcBef>
                <a:spcPts val="0"/>
              </a:spcBef>
              <a:spcAft>
                <a:spcPts val="1200"/>
              </a:spcAft>
              <a:buClr>
                <a:srgbClr val="003C71"/>
              </a:buClr>
              <a:buNone/>
              <a:defRPr/>
            </a:pPr>
            <a:r>
              <a:rPr lang="en-US" sz="2400" b="1">
                <a:ea typeface="Arial" panose="020B0604020202020204" pitchFamily="34" charset="0"/>
              </a:rPr>
              <a:t>8VAC20-781-70</a:t>
            </a:r>
            <a:r>
              <a:rPr kumimoji="0" lang="en-US" sz="2400" b="1" i="0" u="none" strike="noStrike" kern="0" cap="none" spc="0" normalizeH="0" baseline="0" noProof="0">
                <a:ln>
                  <a:noFill/>
                </a:ln>
                <a:effectLst/>
                <a:uLnTx/>
                <a:uFillTx/>
                <a:ea typeface="Arial" panose="020B0604020202020204" pitchFamily="34" charset="0"/>
                <a:sym typeface="Georgia"/>
              </a:rPr>
              <a:t>. </a:t>
            </a:r>
            <a:r>
              <a:rPr lang="en-US" sz="2400" b="1">
                <a:ea typeface="Arial" panose="020B0604020202020204" pitchFamily="34" charset="0"/>
              </a:rPr>
              <a:t>Attendance records; reporting. </a:t>
            </a:r>
            <a:endParaRPr lang="en-US" sz="2400">
              <a:solidFill>
                <a:srgbClr val="2A2A2A"/>
              </a:solidFill>
              <a:ea typeface="Arial" panose="020B0604020202020204" pitchFamily="34" charset="0"/>
            </a:endParaRPr>
          </a:p>
          <a:p>
            <a:pPr marL="414020" marR="987425" indent="-285750">
              <a:lnSpc>
                <a:spcPct val="100000"/>
              </a:lnSpc>
              <a:spcBef>
                <a:spcPts val="0"/>
              </a:spcBef>
              <a:spcAft>
                <a:spcPts val="1200"/>
              </a:spcAft>
              <a:defRPr/>
            </a:pPr>
            <a:r>
              <a:rPr lang="en-US" sz="2400">
                <a:ea typeface="Arial" panose="020B0604020202020204" pitchFamily="34" charset="0"/>
              </a:rPr>
              <a:t>Clarification added for requirement of incidents to be reported to the Department to include a lost of missing child; or a child who wandered away from the facility.</a:t>
            </a:r>
          </a:p>
          <a:p>
            <a:pPr marL="414020" marR="987425" indent="-285750">
              <a:lnSpc>
                <a:spcPct val="100000"/>
              </a:lnSpc>
              <a:spcBef>
                <a:spcPts val="0"/>
              </a:spcBef>
              <a:spcAft>
                <a:spcPts val="1200"/>
              </a:spcAft>
              <a:buClr>
                <a:srgbClr val="003C71"/>
              </a:buClr>
              <a:defRPr/>
            </a:pPr>
            <a:r>
              <a:rPr lang="en-US" sz="2400">
                <a:solidFill>
                  <a:schemeClr val="accent3"/>
                </a:solidFill>
                <a:ea typeface="Arial" panose="020B0604020202020204" pitchFamily="34" charset="0"/>
              </a:rPr>
              <a:t>Language added to require only injuries that require professional medical attention outside of basic first aid.</a:t>
            </a:r>
          </a:p>
          <a:p>
            <a:pPr marL="128270" marR="987425" indent="0">
              <a:lnSpc>
                <a:spcPct val="100000"/>
              </a:lnSpc>
              <a:spcBef>
                <a:spcPts val="0"/>
              </a:spcBef>
              <a:spcAft>
                <a:spcPts val="1200"/>
              </a:spcAft>
              <a:buClr>
                <a:srgbClr val="003C71"/>
              </a:buClr>
              <a:buNone/>
              <a:defRPr/>
            </a:pPr>
            <a:endParaRPr lang="en-US" b="1" i="0" u="none" strike="noStrike" kern="0" cap="none" spc="0" normalizeH="0" baseline="0" noProof="0">
              <a:ln>
                <a:noFill/>
              </a:ln>
              <a:solidFill>
                <a:schemeClr val="accent3"/>
              </a:solidFill>
              <a:effectLst/>
              <a:uLnTx/>
              <a:uFillTx/>
              <a:ea typeface="Arial" panose="020B0604020202020204" pitchFamily="34" charset="0"/>
            </a:endParaRPr>
          </a:p>
          <a:p>
            <a:pPr marL="114300" indent="0">
              <a:lnSpc>
                <a:spcPct val="100000"/>
              </a:lnSpc>
              <a:spcBef>
                <a:spcPts val="0"/>
              </a:spcBef>
              <a:spcAft>
                <a:spcPts val="1200"/>
              </a:spcAft>
              <a:buNone/>
            </a:pPr>
            <a:endParaRPr lang="en-US" sz="20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65</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108054530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II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8270" marR="987425" indent="0">
              <a:lnSpc>
                <a:spcPct val="100000"/>
              </a:lnSpc>
              <a:spcBef>
                <a:spcPts val="0"/>
              </a:spcBef>
              <a:spcAft>
                <a:spcPts val="1200"/>
              </a:spcAft>
              <a:buClr>
                <a:srgbClr val="003C71"/>
              </a:buClr>
              <a:buNone/>
              <a:defRPr/>
            </a:pPr>
            <a:r>
              <a:rPr kumimoji="0" lang="en-US" sz="2200" b="1" i="0" u="none" strike="noStrike" kern="0" cap="none" spc="0" normalizeH="0" baseline="0" noProof="0">
                <a:ln>
                  <a:noFill/>
                </a:ln>
                <a:solidFill>
                  <a:schemeClr val="accent3"/>
                </a:solidFill>
                <a:effectLst/>
                <a:uLnTx/>
                <a:uFillTx/>
                <a:ea typeface="Arial" panose="020B0604020202020204" pitchFamily="34" charset="0"/>
                <a:sym typeface="Georgia"/>
              </a:rPr>
              <a:t>8VAC20-781-</a:t>
            </a:r>
            <a:r>
              <a:rPr kumimoji="0" lang="en-US" sz="2200" b="1" i="0" u="none" strike="sngStrike" kern="0" cap="none" spc="0" normalizeH="0" baseline="0" noProof="0">
                <a:ln>
                  <a:noFill/>
                </a:ln>
                <a:solidFill>
                  <a:srgbClr val="FF0000"/>
                </a:solidFill>
                <a:effectLst/>
                <a:uLnTx/>
                <a:uFillTx/>
                <a:ea typeface="Arial" panose="020B0604020202020204" pitchFamily="34" charset="0"/>
                <a:sym typeface="Georgia"/>
              </a:rPr>
              <a:t>80</a:t>
            </a:r>
            <a:r>
              <a:rPr kumimoji="0" lang="en-US" sz="2200" b="1" i="0" u="none" strike="noStrike" kern="0" cap="none" spc="0" normalizeH="0" baseline="0" noProof="0">
                <a:ln>
                  <a:noFill/>
                </a:ln>
                <a:solidFill>
                  <a:srgbClr val="FF0000"/>
                </a:solidFill>
                <a:effectLst/>
                <a:uLnTx/>
                <a:uFillTx/>
                <a:ea typeface="Arial" panose="020B0604020202020204" pitchFamily="34" charset="0"/>
                <a:sym typeface="Georgia"/>
              </a:rPr>
              <a:t> 70</a:t>
            </a:r>
            <a:r>
              <a:rPr kumimoji="0" lang="en-US" sz="2200" b="1" i="0" u="none" strike="noStrike" kern="0" cap="none" spc="0" normalizeH="0" baseline="0" noProof="0">
                <a:ln>
                  <a:noFill/>
                </a:ln>
                <a:solidFill>
                  <a:schemeClr val="accent3"/>
                </a:solidFill>
                <a:effectLst/>
                <a:uLnTx/>
                <a:uFillTx/>
                <a:ea typeface="Arial" panose="020B0604020202020204" pitchFamily="34" charset="0"/>
                <a:sym typeface="Georgia"/>
              </a:rPr>
              <a:t>. Attendance records; reporting.</a:t>
            </a:r>
            <a:r>
              <a:rPr lang="en-US" sz="2200" b="1">
                <a:solidFill>
                  <a:schemeClr val="accent3"/>
                </a:solidFill>
                <a:ea typeface="Arial" panose="020B0604020202020204" pitchFamily="34" charset="0"/>
              </a:rPr>
              <a:t> </a:t>
            </a:r>
            <a:endParaRPr lang="en-US" sz="2200">
              <a:solidFill>
                <a:schemeClr val="accent3"/>
              </a:solidFill>
              <a:uFill>
                <a:solidFill>
                  <a:srgbClr val="000000"/>
                </a:solidFill>
              </a:uFill>
              <a:latin typeface="Georgia" panose="02040502050405020303" pitchFamily="18" charset="0"/>
              <a:ea typeface="Arial" panose="020B0604020202020204" pitchFamily="34" charset="0"/>
              <a:cs typeface="Arial" panose="020B0604020202020204" pitchFamily="34" charset="0"/>
            </a:endParaRPr>
          </a:p>
          <a:p>
            <a:pPr marL="471170" marR="987425">
              <a:lnSpc>
                <a:spcPct val="100000"/>
              </a:lnSpc>
              <a:spcBef>
                <a:spcPts val="0"/>
              </a:spcBef>
              <a:spcAft>
                <a:spcPts val="1200"/>
              </a:spcAft>
              <a:defRPr/>
            </a:pPr>
            <a:r>
              <a:rPr kumimoji="0" lang="en-US" sz="2200" b="0" i="0" u="none" strike="noStrike" kern="0" cap="none" spc="0" normalizeH="0" baseline="0" noProof="0">
                <a:ln>
                  <a:noFill/>
                </a:ln>
                <a:solidFill>
                  <a:schemeClr val="accent3"/>
                </a:solidFill>
                <a:effectLst/>
                <a:uLnTx/>
                <a:uFill>
                  <a:solidFill>
                    <a:srgbClr val="000000"/>
                  </a:solidFill>
                </a:uFill>
                <a:ea typeface="Arial" panose="020B0604020202020204" pitchFamily="34" charset="0"/>
                <a:sym typeface="Georgia"/>
              </a:rPr>
              <a:t>C. The center shall inform the superintendent as soon as practicable, but not to exceed one business day of the circumstances surrounding the following incidents:</a:t>
            </a:r>
            <a:r>
              <a:rPr lang="en-US" sz="2200">
                <a:solidFill>
                  <a:schemeClr val="accent3"/>
                </a:solidFill>
                <a:uFill>
                  <a:solidFill>
                    <a:srgbClr val="000000"/>
                  </a:solidFill>
                </a:uFill>
                <a:ea typeface="Arial" panose="020B0604020202020204" pitchFamily="34" charset="0"/>
              </a:rPr>
              <a:t> </a:t>
            </a:r>
            <a:endParaRPr lang="en-US" sz="2200">
              <a:solidFill>
                <a:schemeClr val="accent3"/>
              </a:solidFill>
              <a:latin typeface="Georgia" panose="02040502050405020303" pitchFamily="18" charset="0"/>
              <a:ea typeface="Arial" panose="020B0604020202020204" pitchFamily="34" charset="0"/>
              <a:cs typeface="Arial" panose="020B0604020202020204" pitchFamily="34" charset="0"/>
            </a:endParaRPr>
          </a:p>
          <a:p>
            <a:pPr marL="1028700" marR="987425" lvl="2" indent="0">
              <a:lnSpc>
                <a:spcPct val="100000"/>
              </a:lnSpc>
              <a:spcBef>
                <a:spcPts val="0"/>
              </a:spcBef>
              <a:spcAft>
                <a:spcPts val="1200"/>
              </a:spcAft>
              <a:buNone/>
              <a:defRPr/>
            </a:pPr>
            <a:r>
              <a:rPr lang="en-US" sz="2200">
                <a:solidFill>
                  <a:schemeClr val="accent3"/>
                </a:solidFill>
                <a:uFill>
                  <a:solidFill>
                    <a:srgbClr val="000000"/>
                  </a:solidFill>
                </a:uFill>
                <a:ea typeface="Arial" panose="020B0604020202020204" pitchFamily="34" charset="0"/>
                <a:cs typeface="Arial"/>
              </a:rPr>
              <a:t>4. A</a:t>
            </a:r>
            <a:r>
              <a:rPr kumimoji="0" lang="en-US" sz="2200" b="0" i="0" u="none" strike="noStrike" kern="0" cap="none" spc="0" normalizeH="0" baseline="0" noProof="0">
                <a:ln>
                  <a:noFill/>
                </a:ln>
                <a:solidFill>
                  <a:schemeClr val="accent3"/>
                </a:solidFill>
                <a:effectLst/>
                <a:uLnTx/>
                <a:uFill>
                  <a:solidFill>
                    <a:srgbClr val="000000"/>
                  </a:solidFill>
                </a:uFill>
                <a:ea typeface="Arial" panose="020B0604020202020204" pitchFamily="34" charset="0"/>
                <a:cs typeface="Arial"/>
                <a:sym typeface="Georgia"/>
              </a:rPr>
              <a:t> situation in which a child's whereabouts was unknown, including</a:t>
            </a:r>
            <a:r>
              <a:rPr lang="en-US" sz="2200">
                <a:solidFill>
                  <a:schemeClr val="accent3"/>
                </a:solidFill>
                <a:uFill>
                  <a:solidFill>
                    <a:srgbClr val="000000"/>
                  </a:solidFill>
                </a:uFill>
                <a:ea typeface="Arial" panose="020B0604020202020204" pitchFamily="34" charset="0"/>
                <a:cs typeface="Arial"/>
              </a:rPr>
              <a:t> a child</a:t>
            </a:r>
            <a:r>
              <a:rPr kumimoji="0" lang="en-US" sz="2200" b="0" i="0" u="none" strike="noStrike" kern="0" cap="none" spc="0" normalizeH="0" baseline="0" noProof="0">
                <a:ln>
                  <a:noFill/>
                </a:ln>
                <a:solidFill>
                  <a:schemeClr val="accent3"/>
                </a:solidFill>
                <a:effectLst/>
                <a:uLnTx/>
                <a:uFill>
                  <a:solidFill>
                    <a:srgbClr val="000000"/>
                  </a:solidFill>
                </a:uFill>
                <a:ea typeface="Arial" panose="020B0604020202020204" pitchFamily="34" charset="0"/>
                <a:cs typeface="Arial"/>
                <a:sym typeface="Georgia"/>
              </a:rPr>
              <a:t> left unattended or unsupervised</a:t>
            </a:r>
            <a:r>
              <a:rPr kumimoji="0" lang="en-US" sz="2200" b="0" i="0" u="none" strike="noStrike" kern="0" cap="none" spc="0" normalizeH="0" baseline="0" noProof="0">
                <a:ln>
                  <a:noFill/>
                </a:ln>
                <a:solidFill>
                  <a:srgbClr val="FF0000"/>
                </a:solidFill>
                <a:effectLst/>
                <a:uLnTx/>
                <a:uFill>
                  <a:solidFill>
                    <a:srgbClr val="000000"/>
                  </a:solidFill>
                </a:uFill>
                <a:ea typeface="Arial" panose="020B0604020202020204" pitchFamily="34" charset="0"/>
                <a:cs typeface="Arial"/>
                <a:sym typeface="Georgia"/>
              </a:rPr>
              <a:t>; a lost or missing child; or a</a:t>
            </a:r>
            <a:r>
              <a:rPr lang="en-US" sz="2200">
                <a:solidFill>
                  <a:srgbClr val="FF0000"/>
                </a:solidFill>
                <a:uFill>
                  <a:solidFill>
                    <a:srgbClr val="000000"/>
                  </a:solidFill>
                </a:uFill>
                <a:ea typeface="Arial" panose="020B0604020202020204" pitchFamily="34" charset="0"/>
                <a:cs typeface="Arial"/>
              </a:rPr>
              <a:t> </a:t>
            </a:r>
            <a:r>
              <a:rPr kumimoji="0" lang="en-US" sz="2200" b="0" i="0" u="none" strike="noStrike" kern="0" cap="none" spc="0" normalizeH="0" baseline="0" noProof="0">
                <a:ln>
                  <a:noFill/>
                </a:ln>
                <a:solidFill>
                  <a:srgbClr val="FF0000"/>
                </a:solidFill>
                <a:effectLst/>
                <a:uLnTx/>
                <a:uFill>
                  <a:solidFill>
                    <a:srgbClr val="000000"/>
                  </a:solidFill>
                </a:uFill>
                <a:ea typeface="Arial" panose="020B0604020202020204" pitchFamily="34" charset="0"/>
                <a:cs typeface="Arial"/>
                <a:sym typeface="Georgia"/>
              </a:rPr>
              <a:t>child who wandered away unattended from the facility</a:t>
            </a:r>
            <a:r>
              <a:rPr kumimoji="0" lang="en-US" sz="2200" b="0" i="0" u="none" strike="noStrike" kern="0" cap="none" spc="0" normalizeH="0" baseline="0" noProof="0">
                <a:ln>
                  <a:noFill/>
                </a:ln>
                <a:solidFill>
                  <a:schemeClr val="accent3"/>
                </a:solidFill>
                <a:effectLst/>
                <a:uLnTx/>
                <a:uFill>
                  <a:solidFill>
                    <a:srgbClr val="000000"/>
                  </a:solidFill>
                </a:uFill>
                <a:ea typeface="Arial" panose="020B0604020202020204" pitchFamily="34" charset="0"/>
                <a:cs typeface="Arial"/>
                <a:sym typeface="Georgia"/>
              </a:rPr>
              <a:t>.</a:t>
            </a:r>
            <a:r>
              <a:rPr lang="en-US" sz="2200">
                <a:solidFill>
                  <a:schemeClr val="accent3"/>
                </a:solidFill>
                <a:uFill>
                  <a:solidFill>
                    <a:srgbClr val="000000"/>
                  </a:solidFill>
                </a:uFill>
                <a:ea typeface="Arial" panose="020B0604020202020204" pitchFamily="34" charset="0"/>
                <a:cs typeface="Arial"/>
              </a:rPr>
              <a:t> </a:t>
            </a:r>
            <a:endParaRPr lang="en-US" sz="2200">
              <a:solidFill>
                <a:schemeClr val="accent3"/>
              </a:solidFill>
              <a:uFill>
                <a:solidFill>
                  <a:srgbClr val="000000"/>
                </a:solidFill>
              </a:uFill>
              <a:latin typeface="Georgia" panose="02040502050405020303" pitchFamily="18" charset="0"/>
              <a:ea typeface="Arial" panose="020B0604020202020204" pitchFamily="34" charset="0"/>
            </a:endParaRPr>
          </a:p>
          <a:p>
            <a:pPr marL="471170" marR="987425">
              <a:lnSpc>
                <a:spcPct val="100000"/>
              </a:lnSpc>
              <a:spcBef>
                <a:spcPts val="0"/>
              </a:spcBef>
              <a:spcAft>
                <a:spcPts val="1200"/>
              </a:spcAft>
              <a:defRPr/>
            </a:pPr>
            <a:r>
              <a:rPr kumimoji="0" lang="en-US" sz="2200" b="0" i="0" u="none" strike="noStrike" kern="0" cap="none" spc="0" normalizeH="0" baseline="0" noProof="0">
                <a:ln>
                  <a:noFill/>
                </a:ln>
                <a:solidFill>
                  <a:schemeClr val="accent3"/>
                </a:solidFill>
                <a:effectLst/>
                <a:uLnTx/>
                <a:uFill>
                  <a:solidFill>
                    <a:srgbClr val="000000"/>
                  </a:solidFill>
                </a:uFill>
                <a:ea typeface="Arial" panose="020B0604020202020204" pitchFamily="34" charset="0"/>
                <a:sym typeface="Georgia"/>
              </a:rPr>
              <a:t>D. The center shall inform the superintendent as soon as practicable but not to exceed two business days after learning about any</a:t>
            </a:r>
            <a:r>
              <a:rPr kumimoji="0" lang="en-US" sz="2200" b="0" i="0" u="none" strike="noStrike" kern="0" cap="none" spc="0" normalizeH="0" baseline="0" noProof="0">
                <a:ln>
                  <a:noFill/>
                </a:ln>
                <a:solidFill>
                  <a:srgbClr val="000000"/>
                </a:solidFill>
                <a:effectLst/>
                <a:uLnTx/>
                <a:uFill>
                  <a:solidFill>
                    <a:srgbClr val="000000"/>
                  </a:solidFill>
                </a:uFill>
                <a:ea typeface="Arial" panose="020B0604020202020204" pitchFamily="34" charset="0"/>
                <a:sym typeface="Georgia"/>
              </a:rPr>
              <a:t> </a:t>
            </a:r>
            <a:r>
              <a:rPr kumimoji="0" lang="en-US" sz="2200" b="0" i="0" u="none" strike="sngStrike" kern="0" cap="none" spc="0" normalizeH="0" baseline="0" noProof="0">
                <a:ln>
                  <a:noFill/>
                </a:ln>
                <a:solidFill>
                  <a:srgbClr val="FF0000"/>
                </a:solidFill>
                <a:effectLst/>
                <a:uLnTx/>
                <a:uFill>
                  <a:solidFill>
                    <a:srgbClr val="000000"/>
                  </a:solidFill>
                </a:uFill>
                <a:ea typeface="Arial" panose="020B0604020202020204" pitchFamily="34" charset="0"/>
                <a:sym typeface="Georgia"/>
              </a:rPr>
              <a:t>incident</a:t>
            </a:r>
            <a:r>
              <a:rPr kumimoji="0" lang="en-US" sz="2200" b="0" i="0" u="none" strike="noStrike" kern="0" cap="none" spc="0" normalizeH="0" baseline="0" noProof="0">
                <a:ln>
                  <a:noFill/>
                </a:ln>
                <a:solidFill>
                  <a:srgbClr val="000000"/>
                </a:solidFill>
                <a:effectLst/>
                <a:uLnTx/>
                <a:uFill>
                  <a:solidFill>
                    <a:srgbClr val="000000"/>
                  </a:solidFill>
                </a:uFill>
                <a:ea typeface="Arial" panose="020B0604020202020204" pitchFamily="34" charset="0"/>
                <a:sym typeface="Georgia"/>
              </a:rPr>
              <a:t> </a:t>
            </a:r>
            <a:r>
              <a:rPr kumimoji="0" lang="en-US" sz="2200" b="0" i="0" u="none" strike="noStrike" kern="0" cap="none" spc="0" normalizeH="0" baseline="0" noProof="0">
                <a:ln>
                  <a:noFill/>
                </a:ln>
                <a:solidFill>
                  <a:srgbClr val="FF0000"/>
                </a:solidFill>
                <a:effectLst/>
                <a:uLnTx/>
                <a:uFill>
                  <a:solidFill>
                    <a:srgbClr val="000000"/>
                  </a:solidFill>
                </a:uFill>
                <a:ea typeface="Arial" panose="020B0604020202020204" pitchFamily="34" charset="0"/>
                <a:sym typeface="Georgia"/>
              </a:rPr>
              <a:t>injury </a:t>
            </a:r>
            <a:r>
              <a:rPr kumimoji="0" lang="en-US" sz="2200" b="0" i="0" u="none" strike="noStrike" kern="0" cap="none" spc="0" normalizeH="0" baseline="0" noProof="0">
                <a:ln>
                  <a:noFill/>
                </a:ln>
                <a:solidFill>
                  <a:schemeClr val="accent3"/>
                </a:solidFill>
                <a:effectLst/>
                <a:uLnTx/>
                <a:uFill>
                  <a:solidFill>
                    <a:srgbClr val="000000"/>
                  </a:solidFill>
                </a:uFill>
                <a:ea typeface="Arial" panose="020B0604020202020204" pitchFamily="34" charset="0"/>
                <a:sym typeface="Georgia"/>
              </a:rPr>
              <a:t>while a child is under the supervision of the center that required </a:t>
            </a:r>
            <a:r>
              <a:rPr kumimoji="0" lang="en-US" sz="2200" b="0" i="0" u="none" strike="noStrike" kern="0" cap="none" spc="0" normalizeH="0" baseline="0" noProof="0">
                <a:ln>
                  <a:noFill/>
                </a:ln>
                <a:solidFill>
                  <a:srgbClr val="FF0000"/>
                </a:solidFill>
                <a:effectLst/>
                <a:uLnTx/>
                <a:uFill>
                  <a:solidFill>
                    <a:srgbClr val="000000"/>
                  </a:solidFill>
                </a:uFill>
                <a:ea typeface="Arial" panose="020B0604020202020204" pitchFamily="34" charset="0"/>
                <a:sym typeface="Georgia"/>
              </a:rPr>
              <a:t>professional</a:t>
            </a:r>
            <a:r>
              <a:rPr kumimoji="0" lang="en-US" sz="2200" b="0" i="0" u="none" strike="noStrike" kern="0" cap="none" spc="0" normalizeH="0" baseline="0" noProof="0">
                <a:ln>
                  <a:noFill/>
                </a:ln>
                <a:solidFill>
                  <a:srgbClr val="000000"/>
                </a:solidFill>
                <a:effectLst/>
                <a:uLnTx/>
                <a:uFill>
                  <a:solidFill>
                    <a:srgbClr val="000000"/>
                  </a:solidFill>
                </a:uFill>
                <a:ea typeface="Arial" panose="020B0604020202020204" pitchFamily="34" charset="0"/>
                <a:sym typeface="Georgia"/>
              </a:rPr>
              <a:t> </a:t>
            </a:r>
            <a:r>
              <a:rPr kumimoji="0" lang="en-US" sz="2200" b="0" i="0" u="none" strike="noStrike" kern="0" cap="none" spc="0" normalizeH="0" baseline="0" noProof="0">
                <a:ln>
                  <a:noFill/>
                </a:ln>
                <a:solidFill>
                  <a:schemeClr val="accent3"/>
                </a:solidFill>
                <a:effectLst/>
                <a:uLnTx/>
                <a:uFill>
                  <a:solidFill>
                    <a:srgbClr val="000000"/>
                  </a:solidFill>
                </a:uFill>
                <a:ea typeface="Arial" panose="020B0604020202020204" pitchFamily="34" charset="0"/>
                <a:sym typeface="Georgia"/>
              </a:rPr>
              <a:t>medical</a:t>
            </a:r>
            <a:r>
              <a:rPr kumimoji="0" lang="en-US" sz="2200" b="0" i="0" u="none" strike="noStrike" kern="0" cap="none" spc="0" normalizeH="0" baseline="0" noProof="0">
                <a:ln>
                  <a:noFill/>
                </a:ln>
                <a:solidFill>
                  <a:srgbClr val="000000"/>
                </a:solidFill>
                <a:effectLst/>
                <a:uLnTx/>
                <a:uFill>
                  <a:solidFill>
                    <a:srgbClr val="000000"/>
                  </a:solidFill>
                </a:uFill>
                <a:ea typeface="Arial" panose="020B0604020202020204" pitchFamily="34" charset="0"/>
                <a:sym typeface="Georgia"/>
              </a:rPr>
              <a:t> </a:t>
            </a:r>
            <a:r>
              <a:rPr kumimoji="0" lang="en-US" sz="2200" b="0" i="0" u="none" strike="noStrike" kern="0" cap="none" spc="0" normalizeH="0" baseline="0" noProof="0">
                <a:ln>
                  <a:noFill/>
                </a:ln>
                <a:solidFill>
                  <a:schemeClr val="accent3"/>
                </a:solidFill>
                <a:effectLst/>
                <a:uLnTx/>
                <a:uFill>
                  <a:solidFill>
                    <a:srgbClr val="000000"/>
                  </a:solidFill>
                </a:uFill>
                <a:ea typeface="Arial" panose="020B0604020202020204" pitchFamily="34" charset="0"/>
                <a:sym typeface="Georgia"/>
              </a:rPr>
              <a:t>attention</a:t>
            </a:r>
            <a:r>
              <a:rPr kumimoji="0" lang="en-US" sz="2200" b="0" i="0" u="none" strike="noStrike" kern="0" cap="none" spc="0" normalizeH="0" baseline="0" noProof="0">
                <a:ln>
                  <a:noFill/>
                </a:ln>
                <a:solidFill>
                  <a:srgbClr val="000000"/>
                </a:solidFill>
                <a:effectLst/>
                <a:uLnTx/>
                <a:uFill>
                  <a:solidFill>
                    <a:srgbClr val="000000"/>
                  </a:solidFill>
                </a:uFill>
                <a:ea typeface="Arial" panose="020B0604020202020204" pitchFamily="34" charset="0"/>
                <a:sym typeface="Georgia"/>
              </a:rPr>
              <a:t> </a:t>
            </a:r>
            <a:r>
              <a:rPr kumimoji="0" lang="en-US" sz="2200" b="0" i="0" u="none" strike="noStrike" kern="0" cap="none" spc="0" normalizeH="0" baseline="0" noProof="0">
                <a:ln>
                  <a:noFill/>
                </a:ln>
                <a:solidFill>
                  <a:srgbClr val="FF0000"/>
                </a:solidFill>
                <a:effectLst/>
                <a:uLnTx/>
                <a:uFill>
                  <a:solidFill>
                    <a:srgbClr val="000000"/>
                  </a:solidFill>
                </a:uFill>
                <a:ea typeface="Arial" panose="020B0604020202020204" pitchFamily="34" charset="0"/>
                <a:sym typeface="Georgia"/>
              </a:rPr>
              <a:t>outside of basic first aid</a:t>
            </a:r>
            <a:r>
              <a:rPr kumimoji="0" lang="en-US" sz="2200" b="0" i="0" u="none" strike="noStrike" kern="0" cap="none" spc="0" normalizeH="0" baseline="0" noProof="0">
                <a:ln>
                  <a:noFill/>
                </a:ln>
                <a:solidFill>
                  <a:srgbClr val="000000"/>
                </a:solidFill>
                <a:effectLst/>
                <a:uLnTx/>
                <a:uFill>
                  <a:solidFill>
                    <a:srgbClr val="000000"/>
                  </a:solidFill>
                </a:uFill>
                <a:ea typeface="Arial" panose="020B0604020202020204" pitchFamily="34" charset="0"/>
                <a:sym typeface="Georgia"/>
              </a:rPr>
              <a:t>.</a:t>
            </a:r>
            <a:r>
              <a:rPr lang="en-US" sz="2200">
                <a:solidFill>
                  <a:srgbClr val="000000"/>
                </a:solidFill>
                <a:uFill>
                  <a:solidFill>
                    <a:srgbClr val="000000"/>
                  </a:solidFill>
                </a:uFill>
                <a:ea typeface="Arial" panose="020B0604020202020204" pitchFamily="34" charset="0"/>
              </a:rPr>
              <a:t> </a:t>
            </a:r>
            <a:endParaRPr lang="en-US" sz="2200" b="0" i="0" u="none" strike="noStrike" kern="0" cap="none" spc="0" normalizeH="0" baseline="0" noProof="0">
              <a:ln>
                <a:noFill/>
              </a:ln>
              <a:solidFill>
                <a:srgbClr val="000000"/>
              </a:solidFill>
              <a:effectLst/>
              <a:uLnTx/>
              <a:uFill>
                <a:solidFill>
                  <a:srgbClr val="000000"/>
                </a:solidFill>
              </a:uFill>
              <a:latin typeface="Georgia" panose="02040502050405020303" pitchFamily="18" charset="0"/>
              <a:ea typeface="Arial" panose="020B0604020202020204" pitchFamily="34" charset="0"/>
            </a:endParaRPr>
          </a:p>
          <a:p>
            <a:pPr marL="114300" indent="0">
              <a:lnSpc>
                <a:spcPct val="100000"/>
              </a:lnSpc>
              <a:spcBef>
                <a:spcPts val="0"/>
              </a:spcBef>
              <a:spcAft>
                <a:spcPts val="1200"/>
              </a:spcAft>
              <a:buNone/>
            </a:pPr>
            <a:endParaRPr lang="en-US" sz="20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66</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399287859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III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8270" marR="987425" indent="0">
              <a:lnSpc>
                <a:spcPct val="103000"/>
              </a:lnSpc>
              <a:spcBef>
                <a:spcPts val="0"/>
              </a:spcBef>
              <a:spcAft>
                <a:spcPts val="1200"/>
              </a:spcAft>
              <a:buNone/>
            </a:pPr>
            <a:r>
              <a:rPr lang="en-US" sz="2000" b="1">
                <a:solidFill>
                  <a:schemeClr val="accent3"/>
                </a:solidFill>
                <a:ea typeface="Arial" panose="020B0604020202020204" pitchFamily="34" charset="0"/>
              </a:rPr>
              <a:t>8VAC20-781-90</a:t>
            </a:r>
            <a:r>
              <a:rPr lang="en-US" sz="2000" b="1">
                <a:solidFill>
                  <a:schemeClr val="accent3"/>
                </a:solidFill>
                <a:effectLst/>
                <a:ea typeface="Arial" panose="020B0604020202020204" pitchFamily="34" charset="0"/>
              </a:rPr>
              <a:t>. Director qualifications.</a:t>
            </a:r>
            <a:endParaRPr lang="en-US">
              <a:solidFill>
                <a:schemeClr val="accent3"/>
              </a:solidFill>
              <a:ea typeface="Arial" panose="020B0604020202020204" pitchFamily="34" charset="0"/>
            </a:endParaRPr>
          </a:p>
          <a:p>
            <a:pPr marL="471170" marR="987425">
              <a:lnSpc>
                <a:spcPct val="103000"/>
              </a:lnSpc>
              <a:spcBef>
                <a:spcPts val="0"/>
              </a:spcBef>
              <a:spcAft>
                <a:spcPts val="1200"/>
              </a:spcAft>
            </a:pPr>
            <a:r>
              <a:rPr lang="en-US" sz="2000" u="none" strike="noStrike">
                <a:solidFill>
                  <a:schemeClr val="accent3"/>
                </a:solidFill>
                <a:effectLst/>
                <a:uFill>
                  <a:solidFill>
                    <a:srgbClr val="000000"/>
                  </a:solidFill>
                </a:uFill>
                <a:ea typeface="Arial" panose="020B0604020202020204" pitchFamily="34" charset="0"/>
              </a:rPr>
              <a:t>Expands qualification requirement for </a:t>
            </a:r>
            <a:r>
              <a:rPr lang="en-US" sz="2000">
                <a:solidFill>
                  <a:schemeClr val="accent3"/>
                </a:solidFill>
                <a:uFill>
                  <a:solidFill>
                    <a:srgbClr val="000000"/>
                  </a:solidFill>
                </a:uFill>
                <a:ea typeface="Arial" panose="020B0604020202020204" pitchFamily="34" charset="0"/>
              </a:rPr>
              <a:t>directors and allows some college credits in a child related field to count and a combination of education and programmatic experience required for lead teachers. </a:t>
            </a:r>
            <a:endParaRPr lang="en-US">
              <a:solidFill>
                <a:schemeClr val="accent3"/>
              </a:solidFill>
            </a:endParaRPr>
          </a:p>
          <a:p>
            <a:pPr marL="128270" marR="987425" indent="0">
              <a:lnSpc>
                <a:spcPct val="103000"/>
              </a:lnSpc>
              <a:spcBef>
                <a:spcPts val="0"/>
              </a:spcBef>
              <a:spcAft>
                <a:spcPts val="1200"/>
              </a:spcAft>
              <a:buClr>
                <a:srgbClr val="003C71"/>
              </a:buClr>
              <a:buNone/>
              <a:defRPr/>
            </a:pPr>
            <a:r>
              <a:rPr kumimoji="0" lang="en-US" sz="2000" b="1" i="0" u="none" strike="noStrike" kern="0" cap="none" spc="0" normalizeH="0" baseline="0" noProof="0">
                <a:ln>
                  <a:noFill/>
                </a:ln>
                <a:solidFill>
                  <a:schemeClr val="accent3"/>
                </a:solidFill>
                <a:effectLst/>
                <a:uLnTx/>
                <a:uFillTx/>
                <a:ea typeface="Arial" panose="020B0604020202020204" pitchFamily="34" charset="0"/>
                <a:sym typeface="Georgia"/>
              </a:rPr>
              <a:t>8VAC20-781-</a:t>
            </a:r>
            <a:r>
              <a:rPr kumimoji="0" lang="en-US" sz="2000" b="1" i="0" u="none" strike="sngStrike" kern="0" cap="none" spc="0" normalizeH="0" baseline="0" noProof="0">
                <a:ln>
                  <a:noFill/>
                </a:ln>
                <a:solidFill>
                  <a:srgbClr val="FF0000"/>
                </a:solidFill>
                <a:effectLst/>
                <a:uLnTx/>
                <a:uFillTx/>
                <a:ea typeface="Arial" panose="020B0604020202020204" pitchFamily="34" charset="0"/>
                <a:sym typeface="Georgia"/>
              </a:rPr>
              <a:t>100</a:t>
            </a:r>
            <a:r>
              <a:rPr kumimoji="0" lang="en-US" sz="2000" b="1" i="0" u="none" strike="noStrike" kern="0" cap="none" spc="0" normalizeH="0" baseline="0" noProof="0">
                <a:ln>
                  <a:noFill/>
                </a:ln>
                <a:solidFill>
                  <a:srgbClr val="FF0000"/>
                </a:solidFill>
                <a:effectLst/>
                <a:uLnTx/>
                <a:uFillTx/>
                <a:ea typeface="Arial" panose="020B0604020202020204" pitchFamily="34" charset="0"/>
                <a:sym typeface="Georgia"/>
              </a:rPr>
              <a:t> 90</a:t>
            </a:r>
            <a:r>
              <a:rPr kumimoji="0" lang="en-US" sz="2000" b="1" i="0" u="none" strike="noStrike" kern="0" cap="none" spc="0" normalizeH="0" baseline="0" noProof="0">
                <a:ln>
                  <a:noFill/>
                </a:ln>
                <a:solidFill>
                  <a:schemeClr val="accent3"/>
                </a:solidFill>
                <a:effectLst/>
                <a:uLnTx/>
                <a:uFillTx/>
                <a:ea typeface="Arial" panose="020B0604020202020204" pitchFamily="34" charset="0"/>
                <a:sym typeface="Georgia"/>
              </a:rPr>
              <a:t>. Director qualifications.</a:t>
            </a:r>
            <a:r>
              <a:rPr lang="en-US" sz="2000" b="1">
                <a:solidFill>
                  <a:schemeClr val="accent3"/>
                </a:solidFill>
                <a:ea typeface="Arial" panose="020B0604020202020204" pitchFamily="34" charset="0"/>
              </a:rPr>
              <a:t> </a:t>
            </a:r>
            <a:endParaRPr lang="en-US" sz="2000">
              <a:solidFill>
                <a:schemeClr val="accent3"/>
              </a:solidFill>
              <a:ea typeface="Arial" panose="020B0604020202020204" pitchFamily="34" charset="0"/>
            </a:endParaRPr>
          </a:p>
          <a:p>
            <a:pPr marL="414020" marR="987425" indent="-285750">
              <a:lnSpc>
                <a:spcPct val="103000"/>
              </a:lnSpc>
              <a:spcBef>
                <a:spcPts val="0"/>
              </a:spcBef>
              <a:spcAft>
                <a:spcPts val="1200"/>
              </a:spcAft>
              <a:buClr>
                <a:srgbClr val="003C71"/>
              </a:buClr>
              <a:defRPr/>
            </a:pPr>
            <a:r>
              <a:rPr kumimoji="0" lang="en-US" sz="2000" b="0" i="0" u="none" strike="noStrike" kern="0" cap="none" spc="0" normalizeH="0" baseline="0" noProof="0">
                <a:ln>
                  <a:noFill/>
                </a:ln>
                <a:solidFill>
                  <a:schemeClr val="accent3"/>
                </a:solidFill>
                <a:effectLst/>
                <a:uLnTx/>
                <a:uFill>
                  <a:solidFill>
                    <a:srgbClr val="000000"/>
                  </a:solidFill>
                </a:uFill>
                <a:ea typeface="Arial" panose="020B0604020202020204" pitchFamily="34" charset="0"/>
                <a:sym typeface="Georgia"/>
              </a:rPr>
              <a:t>B. The director shall meet one of the following education and experience qualification options, as well as three months experience in a supervisory capacity:</a:t>
            </a:r>
            <a:r>
              <a:rPr lang="en-US" sz="2000">
                <a:solidFill>
                  <a:schemeClr val="accent3"/>
                </a:solidFill>
                <a:uFill>
                  <a:solidFill>
                    <a:srgbClr val="000000"/>
                  </a:solidFill>
                </a:uFill>
                <a:ea typeface="Arial" panose="020B0604020202020204" pitchFamily="34" charset="0"/>
              </a:rPr>
              <a:t> </a:t>
            </a:r>
            <a:endParaRPr lang="en-US" sz="2000" b="0" i="0" u="none" strike="noStrike" kern="0" cap="none" spc="0" normalizeH="0" baseline="0" noProof="0">
              <a:ln>
                <a:noFill/>
              </a:ln>
              <a:solidFill>
                <a:schemeClr val="accent3"/>
              </a:solidFill>
              <a:effectLst/>
              <a:uLnTx/>
              <a:uFill>
                <a:solidFill>
                  <a:srgbClr val="000000"/>
                </a:solidFill>
              </a:uFill>
              <a:ea typeface="Arial" panose="020B0604020202020204" pitchFamily="34" charset="0"/>
            </a:endParaRPr>
          </a:p>
          <a:p>
            <a:pPr marL="914400" marR="9525" lvl="2" indent="0">
              <a:lnSpc>
                <a:spcPct val="103000"/>
              </a:lnSpc>
              <a:spcBef>
                <a:spcPts val="0"/>
              </a:spcBef>
              <a:spcAft>
                <a:spcPts val="560"/>
              </a:spcAft>
              <a:buClr>
                <a:srgbClr val="003C71"/>
              </a:buClr>
              <a:buNone/>
              <a:defRPr/>
            </a:pPr>
            <a:r>
              <a:rPr kumimoji="0" lang="en-US" b="0" i="0" u="none" strike="noStrike" kern="0" cap="none" spc="0" normalizeH="0" baseline="0" noProof="0">
                <a:ln>
                  <a:noFill/>
                </a:ln>
                <a:solidFill>
                  <a:srgbClr val="FF0000"/>
                </a:solidFill>
                <a:effectLst/>
                <a:uLnTx/>
                <a:uFillTx/>
                <a:ea typeface="Arial" panose="020B0604020202020204" pitchFamily="34" charset="0"/>
                <a:sym typeface="Georgia"/>
              </a:rPr>
              <a:t>3. The requirement for a lead teacher in subdivision 1 of 8VAC20-781-110 B</a:t>
            </a:r>
            <a:r>
              <a:rPr kumimoji="0" lang="en-US" b="0" i="0" u="none" strike="noStrike" kern="0" cap="none" spc="0" normalizeH="0" baseline="0" noProof="0">
                <a:ln>
                  <a:noFill/>
                </a:ln>
                <a:solidFill>
                  <a:srgbClr val="000000"/>
                </a:solidFill>
                <a:effectLst/>
                <a:uLnTx/>
                <a:uFillTx/>
                <a:ea typeface="Arial" panose="020B0604020202020204" pitchFamily="34" charset="0"/>
                <a:sym typeface="Georgia"/>
              </a:rPr>
              <a:t> </a:t>
            </a:r>
            <a:r>
              <a:rPr kumimoji="0" lang="en-US" b="0" i="0" u="none" strike="sngStrike" kern="0" cap="none" spc="0" normalizeH="0" baseline="0" noProof="0">
                <a:ln>
                  <a:noFill/>
                </a:ln>
                <a:solidFill>
                  <a:srgbClr val="FF0000"/>
                </a:solidFill>
                <a:effectLst/>
                <a:uLnTx/>
                <a:uFillTx/>
                <a:ea typeface="Arial" panose="020B0604020202020204" pitchFamily="34" charset="0"/>
                <a:sym typeface="Georgia"/>
              </a:rPr>
              <a:t>one-year community college certificate in a child-related field with a minimum of 30 total college credits</a:t>
            </a:r>
            <a:r>
              <a:rPr kumimoji="0" lang="en-US" b="0" i="0" u="none" strike="noStrike" kern="0" cap="none" spc="0" normalizeH="0" baseline="0" noProof="0">
                <a:ln>
                  <a:noFill/>
                </a:ln>
                <a:solidFill>
                  <a:srgbClr val="FF0000"/>
                </a:solidFill>
                <a:effectLst/>
                <a:uLnTx/>
                <a:uFillTx/>
                <a:ea typeface="Arial" panose="020B0604020202020204" pitchFamily="34" charset="0"/>
                <a:sym typeface="Georgia"/>
              </a:rPr>
              <a:t> </a:t>
            </a:r>
            <a:r>
              <a:rPr kumimoji="0" lang="en-US" b="0" i="0" u="none" strike="noStrike" kern="0" cap="none" spc="0" normalizeH="0" baseline="0" noProof="0">
                <a:ln>
                  <a:noFill/>
                </a:ln>
                <a:solidFill>
                  <a:schemeClr val="accent3"/>
                </a:solidFill>
                <a:effectLst/>
                <a:uLnTx/>
                <a:uFillTx/>
                <a:ea typeface="Arial" panose="020B0604020202020204" pitchFamily="34" charset="0"/>
                <a:sym typeface="Georgia"/>
              </a:rPr>
              <a:t>and one year of programmatic experience; or</a:t>
            </a:r>
            <a:r>
              <a:rPr lang="en-US">
                <a:solidFill>
                  <a:schemeClr val="accent3"/>
                </a:solidFill>
                <a:ea typeface="Arial" panose="020B0604020202020204" pitchFamily="34" charset="0"/>
              </a:rPr>
              <a:t> </a:t>
            </a:r>
            <a:endParaRPr lang="en-US" b="0" i="0" u="none" strike="noStrike" kern="0" cap="none" spc="0" normalizeH="0" baseline="0" noProof="0">
              <a:ln>
                <a:noFill/>
              </a:ln>
              <a:solidFill>
                <a:schemeClr val="accent3"/>
              </a:solidFill>
              <a:effectLst/>
              <a:uLnTx/>
              <a:uFillTx/>
              <a:ea typeface="Arial" panose="020B0604020202020204" pitchFamily="34" charset="0"/>
            </a:endParaRPr>
          </a:p>
          <a:p>
            <a:pPr marL="914400" marR="9525" lvl="2" indent="0">
              <a:lnSpc>
                <a:spcPct val="103000"/>
              </a:lnSpc>
              <a:spcBef>
                <a:spcPts val="0"/>
              </a:spcBef>
              <a:spcAft>
                <a:spcPts val="560"/>
              </a:spcAft>
              <a:buClr>
                <a:srgbClr val="003C71"/>
              </a:buClr>
              <a:buNone/>
              <a:defRPr/>
            </a:pPr>
            <a:r>
              <a:rPr kumimoji="0" lang="en-US" b="0" i="0" u="none" strike="noStrike" kern="0" cap="none" spc="0" normalizeH="0" baseline="0" noProof="0">
                <a:ln>
                  <a:noFill/>
                </a:ln>
                <a:solidFill>
                  <a:schemeClr val="accent3"/>
                </a:solidFill>
                <a:effectLst/>
                <a:uLnTx/>
                <a:uFillTx/>
                <a:ea typeface="Arial" panose="020B0604020202020204" pitchFamily="34" charset="0"/>
                <a:sym typeface="Georgia"/>
              </a:rPr>
              <a:t>4. The requirement for a lead teacher in</a:t>
            </a:r>
            <a:r>
              <a:rPr kumimoji="0" lang="en-US" b="0" i="0" u="none" strike="noStrike" kern="0" cap="none" spc="0" normalizeH="0" baseline="0" noProof="0">
                <a:ln>
                  <a:noFill/>
                </a:ln>
                <a:solidFill>
                  <a:srgbClr val="000000"/>
                </a:solidFill>
                <a:effectLst/>
                <a:uLnTx/>
                <a:uFillTx/>
                <a:ea typeface="Arial" panose="020B0604020202020204" pitchFamily="34" charset="0"/>
                <a:sym typeface="Georgia"/>
              </a:rPr>
              <a:t> </a:t>
            </a:r>
            <a:r>
              <a:rPr kumimoji="0" lang="en-US" b="0" i="0" u="none" strike="noStrike" kern="0" cap="none" spc="0" normalizeH="0" baseline="0" noProof="0">
                <a:ln>
                  <a:noFill/>
                </a:ln>
                <a:solidFill>
                  <a:srgbClr val="FF0000"/>
                </a:solidFill>
                <a:effectLst/>
                <a:uLnTx/>
                <a:uFillTx/>
                <a:ea typeface="Arial" panose="020B0604020202020204" pitchFamily="34" charset="0"/>
                <a:sym typeface="Georgia"/>
              </a:rPr>
              <a:t>subdivision 2 of </a:t>
            </a:r>
            <a:r>
              <a:rPr lang="en-US">
                <a:solidFill>
                  <a:schemeClr val="accent3"/>
                </a:solidFill>
                <a:ea typeface="Arial" panose="020B0604020202020204" pitchFamily="34" charset="0"/>
              </a:rPr>
              <a:t>8VAC20-781-</a:t>
            </a:r>
            <a:r>
              <a:rPr lang="en-US" strike="sngStrike">
                <a:solidFill>
                  <a:srgbClr val="FF0000"/>
                </a:solidFill>
                <a:ea typeface="Arial" panose="020B0604020202020204" pitchFamily="34" charset="0"/>
              </a:rPr>
              <a:t>120</a:t>
            </a:r>
            <a:r>
              <a:rPr lang="en-US">
                <a:solidFill>
                  <a:srgbClr val="FF0000"/>
                </a:solidFill>
                <a:ea typeface="Arial" panose="020B0604020202020204" pitchFamily="34" charset="0"/>
              </a:rPr>
              <a:t> 110</a:t>
            </a:r>
            <a:r>
              <a:rPr kumimoji="0" lang="en-US" b="0" i="0" u="none" strike="noStrike" kern="0" cap="none" spc="0" normalizeH="0" baseline="0" noProof="0">
                <a:ln>
                  <a:noFill/>
                </a:ln>
                <a:solidFill>
                  <a:srgbClr val="000000"/>
                </a:solidFill>
                <a:effectLst/>
                <a:uLnTx/>
                <a:uFillTx/>
                <a:ea typeface="Arial" panose="020B0604020202020204" pitchFamily="34" charset="0"/>
                <a:sym typeface="Georgia"/>
              </a:rPr>
              <a:t> </a:t>
            </a:r>
            <a:r>
              <a:rPr kumimoji="0" lang="en-US" b="0" i="0" u="none" strike="noStrike" kern="0" cap="none" spc="0" normalizeH="0" baseline="0" noProof="0">
                <a:ln>
                  <a:noFill/>
                </a:ln>
                <a:solidFill>
                  <a:srgbClr val="FF0000"/>
                </a:solidFill>
                <a:effectLst/>
                <a:uLnTx/>
                <a:uFillTx/>
                <a:ea typeface="Arial" panose="020B0604020202020204" pitchFamily="34" charset="0"/>
                <a:sym typeface="Georgia"/>
              </a:rPr>
              <a:t>B</a:t>
            </a:r>
            <a:r>
              <a:rPr kumimoji="0" lang="en-US" b="0" i="0" u="none" strike="noStrike" kern="0" cap="none" spc="0" normalizeH="0" baseline="0" noProof="0">
                <a:ln>
                  <a:noFill/>
                </a:ln>
                <a:solidFill>
                  <a:srgbClr val="000000"/>
                </a:solidFill>
                <a:effectLst/>
                <a:uLnTx/>
                <a:uFillTx/>
                <a:ea typeface="Arial" panose="020B0604020202020204" pitchFamily="34" charset="0"/>
                <a:sym typeface="Georgia"/>
              </a:rPr>
              <a:t> </a:t>
            </a:r>
            <a:r>
              <a:rPr kumimoji="0" lang="en-US" b="0" i="0" u="none" strike="noStrike" kern="0" cap="none" spc="0" normalizeH="0" baseline="0" noProof="0">
                <a:ln>
                  <a:noFill/>
                </a:ln>
                <a:solidFill>
                  <a:schemeClr val="accent3"/>
                </a:solidFill>
                <a:effectLst/>
                <a:uLnTx/>
                <a:uFillTx/>
                <a:ea typeface="Arial" panose="020B0604020202020204" pitchFamily="34" charset="0"/>
                <a:sym typeface="Georgia"/>
              </a:rPr>
              <a:t>and two years of programmatic experience.</a:t>
            </a:r>
            <a:r>
              <a:rPr lang="en-US">
                <a:solidFill>
                  <a:schemeClr val="accent3"/>
                </a:solidFill>
                <a:ea typeface="Arial" panose="020B0604020202020204" pitchFamily="34" charset="0"/>
              </a:rPr>
              <a:t> </a:t>
            </a:r>
            <a:endParaRPr lang="en-US">
              <a:solidFill>
                <a:schemeClr val="accent3"/>
              </a:solidFill>
              <a:uFill>
                <a:solidFill>
                  <a:srgbClr val="000000"/>
                </a:solidFill>
              </a:uFill>
              <a:latin typeface="Arial"/>
              <a:ea typeface="Arial" panose="020B0604020202020204" pitchFamily="34" charset="0"/>
            </a:endParaRPr>
          </a:p>
          <a:p>
            <a:pPr marL="571500" lvl="1" indent="0">
              <a:lnSpc>
                <a:spcPct val="100000"/>
              </a:lnSpc>
              <a:spcBef>
                <a:spcPts val="0"/>
              </a:spcBef>
              <a:spcAft>
                <a:spcPts val="1200"/>
              </a:spcAft>
              <a:buNone/>
            </a:pPr>
            <a:endParaRPr lang="en-US" sz="16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67</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347356386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III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8270" marR="987425" indent="0">
              <a:lnSpc>
                <a:spcPct val="103000"/>
              </a:lnSpc>
              <a:spcBef>
                <a:spcPts val="0"/>
              </a:spcBef>
              <a:spcAft>
                <a:spcPts val="600"/>
              </a:spcAft>
              <a:buNone/>
            </a:pPr>
            <a:r>
              <a:rPr lang="en-US" sz="2400" b="1">
                <a:solidFill>
                  <a:schemeClr val="accent3"/>
                </a:solidFill>
                <a:ea typeface="Arial" panose="020B0604020202020204" pitchFamily="34" charset="0"/>
              </a:rPr>
              <a:t>8VAC20-781-100</a:t>
            </a:r>
            <a:r>
              <a:rPr lang="en-US" sz="2400" b="1">
                <a:solidFill>
                  <a:schemeClr val="accent3"/>
                </a:solidFill>
                <a:effectLst/>
                <a:ea typeface="Arial" panose="020B0604020202020204" pitchFamily="34" charset="0"/>
              </a:rPr>
              <a:t>. Director responsibilities.</a:t>
            </a:r>
            <a:r>
              <a:rPr lang="en-US" sz="2400" b="1">
                <a:solidFill>
                  <a:schemeClr val="accent3"/>
                </a:solidFill>
                <a:ea typeface="Arial" panose="020B0604020202020204" pitchFamily="34" charset="0"/>
              </a:rPr>
              <a:t> </a:t>
            </a:r>
            <a:endParaRPr lang="en-US">
              <a:solidFill>
                <a:schemeClr val="accent3"/>
              </a:solidFill>
              <a:ea typeface="Arial" panose="020B0604020202020204" pitchFamily="34" charset="0"/>
            </a:endParaRPr>
          </a:p>
          <a:p>
            <a:pPr marL="471170" marR="987425">
              <a:lnSpc>
                <a:spcPct val="103000"/>
              </a:lnSpc>
              <a:spcBef>
                <a:spcPts val="0"/>
              </a:spcBef>
              <a:spcAft>
                <a:spcPts val="600"/>
              </a:spcAft>
            </a:pPr>
            <a:r>
              <a:rPr lang="en-US" sz="2400">
                <a:solidFill>
                  <a:schemeClr val="accent3"/>
                </a:solidFill>
                <a:effectLst/>
                <a:ea typeface="Arial" panose="020B0604020202020204" pitchFamily="34" charset="0"/>
              </a:rPr>
              <a:t>Revised language</a:t>
            </a:r>
            <a:r>
              <a:rPr lang="en-US" sz="2400">
                <a:solidFill>
                  <a:schemeClr val="accent3"/>
                </a:solidFill>
                <a:ea typeface="Arial" panose="020B0604020202020204" pitchFamily="34" charset="0"/>
              </a:rPr>
              <a:t> </a:t>
            </a:r>
            <a:r>
              <a:rPr lang="en-US" sz="2400">
                <a:solidFill>
                  <a:schemeClr val="accent3"/>
                </a:solidFill>
                <a:effectLst/>
                <a:ea typeface="Arial" panose="020B0604020202020204" pitchFamily="34" charset="0"/>
              </a:rPr>
              <a:t> to clarify that the director is not expected to be on the premises 50% of the center’s hours of operation without allowing for a break and clarifying that a designee may be on the premises if the designee is qualified</a:t>
            </a:r>
            <a:r>
              <a:rPr lang="en-US" sz="2400">
                <a:solidFill>
                  <a:schemeClr val="accent3"/>
                </a:solidFill>
                <a:ea typeface="Arial" panose="020B0604020202020204" pitchFamily="34" charset="0"/>
              </a:rPr>
              <a:t> and</a:t>
            </a:r>
            <a:r>
              <a:rPr lang="en-US" sz="2400">
                <a:solidFill>
                  <a:schemeClr val="accent3"/>
                </a:solidFill>
                <a:effectLst/>
                <a:ea typeface="Arial" panose="020B0604020202020204" pitchFamily="34" charset="0"/>
              </a:rPr>
              <a:t> </a:t>
            </a:r>
            <a:r>
              <a:rPr lang="en-US" sz="2400">
                <a:solidFill>
                  <a:schemeClr val="accent3"/>
                </a:solidFill>
                <a:ea typeface="Arial" panose="020B0604020202020204" pitchFamily="34" charset="0"/>
              </a:rPr>
              <a:t>has received training</a:t>
            </a:r>
            <a:r>
              <a:rPr lang="en-US" sz="2400">
                <a:solidFill>
                  <a:schemeClr val="accent3"/>
                </a:solidFill>
                <a:effectLst/>
                <a:ea typeface="Arial" panose="020B0604020202020204" pitchFamily="34" charset="0"/>
              </a:rPr>
              <a:t>, or an adult </a:t>
            </a:r>
            <a:r>
              <a:rPr lang="en-US" sz="2400">
                <a:solidFill>
                  <a:schemeClr val="accent3"/>
                </a:solidFill>
                <a:ea typeface="Arial" panose="020B0604020202020204" pitchFamily="34" charset="0"/>
              </a:rPr>
              <a:t>may be on</a:t>
            </a:r>
            <a:r>
              <a:rPr lang="en-US" sz="2400">
                <a:solidFill>
                  <a:schemeClr val="accent3"/>
                </a:solidFill>
                <a:effectLst/>
                <a:ea typeface="Arial" panose="020B0604020202020204" pitchFamily="34" charset="0"/>
              </a:rPr>
              <a:t> the premises to oversee administration of the center.</a:t>
            </a:r>
            <a:r>
              <a:rPr lang="en-US" sz="2400">
                <a:solidFill>
                  <a:schemeClr val="accent3"/>
                </a:solidFill>
                <a:ea typeface="Arial" panose="020B0604020202020204" pitchFamily="34" charset="0"/>
              </a:rPr>
              <a:t> </a:t>
            </a:r>
            <a:endParaRPr lang="en-US">
              <a:solidFill>
                <a:schemeClr val="accent3"/>
              </a:solidFill>
            </a:endParaRPr>
          </a:p>
          <a:p>
            <a:pPr marL="299720" marR="987425" indent="-171450">
              <a:lnSpc>
                <a:spcPct val="103000"/>
              </a:lnSpc>
              <a:spcBef>
                <a:spcPts val="0"/>
              </a:spcBef>
              <a:spcAft>
                <a:spcPts val="600"/>
              </a:spcAft>
              <a:buClr>
                <a:srgbClr val="003C71"/>
              </a:buClr>
              <a:defRPr/>
            </a:pPr>
            <a:endParaRPr kumimoji="0" lang="en-US" sz="2000" b="0" i="0" u="none" strike="noStrike" kern="0" cap="none" spc="0" normalizeH="0" baseline="0" noProof="0">
              <a:ln>
                <a:noFill/>
              </a:ln>
              <a:solidFill>
                <a:srgbClr val="000000"/>
              </a:solidFill>
              <a:effectLst/>
              <a:uLnTx/>
              <a:uFillTx/>
              <a:latin typeface="Arial"/>
              <a:ea typeface="Arial" panose="020B0604020202020204" pitchFamily="34" charset="0"/>
              <a:sym typeface="Georgia"/>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68</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277550723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III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8270" marR="987425" indent="0">
              <a:lnSpc>
                <a:spcPct val="103000"/>
              </a:lnSpc>
              <a:spcBef>
                <a:spcPts val="0"/>
              </a:spcBef>
              <a:spcAft>
                <a:spcPts val="600"/>
              </a:spcAft>
              <a:buClr>
                <a:srgbClr val="003C71"/>
              </a:buClr>
              <a:buNone/>
              <a:defRPr/>
            </a:pPr>
            <a:r>
              <a:rPr kumimoji="0" lang="en-US" sz="2000" b="1" i="0" u="none" strike="noStrike" kern="0" cap="none" spc="0" normalizeH="0" baseline="0" noProof="0">
                <a:ln>
                  <a:noFill/>
                </a:ln>
                <a:solidFill>
                  <a:schemeClr val="accent3"/>
                </a:solidFill>
                <a:effectLst/>
                <a:uLnTx/>
                <a:uFillTx/>
                <a:ea typeface="Arial" panose="020B0604020202020204" pitchFamily="34" charset="0"/>
                <a:sym typeface="Georgia"/>
              </a:rPr>
              <a:t>8VAC20-781-</a:t>
            </a:r>
            <a:r>
              <a:rPr kumimoji="0" lang="en-US" sz="2000" b="1" i="0" u="none" strike="sngStrike" kern="0" cap="none" spc="0" normalizeH="0" baseline="0" noProof="0">
                <a:ln>
                  <a:noFill/>
                </a:ln>
                <a:solidFill>
                  <a:srgbClr val="FF0000"/>
                </a:solidFill>
                <a:effectLst/>
                <a:uLnTx/>
                <a:uFillTx/>
                <a:ea typeface="Arial" panose="020B0604020202020204" pitchFamily="34" charset="0"/>
                <a:sym typeface="Georgia"/>
              </a:rPr>
              <a:t>110</a:t>
            </a:r>
            <a:r>
              <a:rPr kumimoji="0" lang="en-US" sz="2000" b="1" i="0" u="none" strike="noStrike" kern="0" cap="none" spc="0" normalizeH="0" baseline="0" noProof="0">
                <a:ln>
                  <a:noFill/>
                </a:ln>
                <a:solidFill>
                  <a:srgbClr val="FF0000"/>
                </a:solidFill>
                <a:effectLst/>
                <a:uLnTx/>
                <a:uFillTx/>
                <a:ea typeface="Arial" panose="020B0604020202020204" pitchFamily="34" charset="0"/>
                <a:sym typeface="Georgia"/>
              </a:rPr>
              <a:t> 100</a:t>
            </a:r>
            <a:r>
              <a:rPr kumimoji="0" lang="en-US" sz="2000" b="1" i="0" u="none" strike="noStrike" kern="0" cap="none" spc="0" normalizeH="0" baseline="0" noProof="0">
                <a:ln>
                  <a:noFill/>
                </a:ln>
                <a:solidFill>
                  <a:schemeClr val="accent3"/>
                </a:solidFill>
                <a:effectLst/>
                <a:uLnTx/>
                <a:uFillTx/>
                <a:ea typeface="Arial" panose="020B0604020202020204" pitchFamily="34" charset="0"/>
                <a:sym typeface="Georgia"/>
              </a:rPr>
              <a:t>. Director responsibilities.</a:t>
            </a:r>
            <a:r>
              <a:rPr lang="en-US" sz="2000" b="1">
                <a:solidFill>
                  <a:srgbClr val="000000"/>
                </a:solidFill>
                <a:ea typeface="Arial" panose="020B0604020202020204" pitchFamily="34" charset="0"/>
              </a:rPr>
              <a:t> </a:t>
            </a:r>
            <a:endParaRPr lang="en-US" sz="2000" b="0" i="0" u="none" strike="noStrike" kern="0" cap="none" spc="0" normalizeH="0" baseline="0" noProof="0">
              <a:ln>
                <a:noFill/>
              </a:ln>
              <a:solidFill>
                <a:srgbClr val="000000"/>
              </a:solidFill>
              <a:effectLst/>
              <a:uLnTx/>
              <a:uFillTx/>
              <a:ea typeface="Arial" panose="020B0604020202020204" pitchFamily="34" charset="0"/>
            </a:endParaRPr>
          </a:p>
          <a:p>
            <a:pPr marL="407670" marR="45085" indent="-285750">
              <a:lnSpc>
                <a:spcPct val="103000"/>
              </a:lnSpc>
              <a:spcBef>
                <a:spcPts val="0"/>
              </a:spcBef>
              <a:spcAft>
                <a:spcPts val="560"/>
              </a:spcAft>
              <a:buClr>
                <a:srgbClr val="003C71"/>
              </a:buClr>
              <a:defRPr/>
            </a:pPr>
            <a:r>
              <a:rPr kumimoji="0" lang="en-US" sz="2000" b="0" i="0" u="none" strike="sngStrike" kern="0" cap="none" spc="0" normalizeH="0" baseline="0" noProof="0">
                <a:ln>
                  <a:noFill/>
                </a:ln>
                <a:solidFill>
                  <a:srgbClr val="FF0000"/>
                </a:solidFill>
                <a:effectLst/>
                <a:uLnTx/>
                <a:uFillTx/>
                <a:ea typeface="Arial" panose="020B0604020202020204" pitchFamily="34" charset="0"/>
                <a:sym typeface="Georgia"/>
              </a:rPr>
              <a:t>A center</a:t>
            </a:r>
            <a:r>
              <a:rPr kumimoji="0" lang="en-US" sz="2000" b="0" i="0" u="none" kern="0" cap="none" spc="0" normalizeH="0" baseline="0" noProof="0">
                <a:ln>
                  <a:noFill/>
                </a:ln>
                <a:solidFill>
                  <a:srgbClr val="FF0000"/>
                </a:solidFill>
                <a:effectLst/>
                <a:uLnTx/>
                <a:uFillTx/>
                <a:ea typeface="Arial" panose="020B0604020202020204" pitchFamily="34" charset="0"/>
                <a:sym typeface="Georgia"/>
              </a:rPr>
              <a:t> </a:t>
            </a:r>
            <a:r>
              <a:rPr kumimoji="0" lang="en-US" sz="2000" b="0" i="0" u="none" strike="noStrike" kern="0" cap="none" spc="0" normalizeH="0" baseline="0" noProof="0">
                <a:ln>
                  <a:noFill/>
                </a:ln>
                <a:solidFill>
                  <a:srgbClr val="FF0000"/>
                </a:solidFill>
                <a:effectLst/>
                <a:uLnTx/>
                <a:uFillTx/>
                <a:ea typeface="Arial" panose="020B0604020202020204" pitchFamily="34" charset="0"/>
                <a:sym typeface="Georgia"/>
              </a:rPr>
              <a:t>The licensee</a:t>
            </a:r>
            <a:r>
              <a:rPr kumimoji="0" lang="en-US" sz="2000" b="0" i="0" u="none" strike="noStrike" kern="0" cap="none" spc="0" normalizeH="0" baseline="0" noProof="0">
                <a:ln>
                  <a:noFill/>
                </a:ln>
                <a:solidFill>
                  <a:srgbClr val="000000"/>
                </a:solidFill>
                <a:effectLst/>
                <a:uLnTx/>
                <a:uFillTx/>
                <a:ea typeface="Arial" panose="020B0604020202020204" pitchFamily="34" charset="0"/>
                <a:sym typeface="Georgia"/>
              </a:rPr>
              <a:t> </a:t>
            </a:r>
            <a:r>
              <a:rPr kumimoji="0" lang="en-US" sz="2000" b="0" i="0" u="none" strike="noStrike" kern="0" cap="none" spc="0" normalizeH="0" baseline="0" noProof="0">
                <a:ln>
                  <a:noFill/>
                </a:ln>
                <a:solidFill>
                  <a:schemeClr val="accent3"/>
                </a:solidFill>
                <a:effectLst/>
                <a:uLnTx/>
                <a:uFillTx/>
                <a:ea typeface="Arial" panose="020B0604020202020204" pitchFamily="34" charset="0"/>
                <a:sym typeface="Georgia"/>
              </a:rPr>
              <a:t>shall ensure that the director is on the premises at least 50% of the center’s hours of operation each week.</a:t>
            </a:r>
            <a:r>
              <a:rPr kumimoji="0" lang="en-US" sz="2000" b="0" i="0" u="none" strike="noStrike" kern="0" cap="none" spc="0" normalizeH="0" baseline="0" noProof="0">
                <a:ln>
                  <a:noFill/>
                </a:ln>
                <a:solidFill>
                  <a:srgbClr val="000000"/>
                </a:solidFill>
                <a:effectLst/>
                <a:uLnTx/>
                <a:uFillTx/>
                <a:ea typeface="Arial" panose="020B0604020202020204" pitchFamily="34" charset="0"/>
                <a:sym typeface="Georgia"/>
              </a:rPr>
              <a:t> </a:t>
            </a:r>
            <a:r>
              <a:rPr kumimoji="0" lang="en-US" sz="2000" b="0" i="0" u="none" strike="noStrike" kern="0" cap="none" spc="0" normalizeH="0" baseline="0" noProof="0">
                <a:ln>
                  <a:noFill/>
                </a:ln>
                <a:solidFill>
                  <a:srgbClr val="FF0000"/>
                </a:solidFill>
                <a:effectLst/>
                <a:uLnTx/>
                <a:uFillTx/>
                <a:ea typeface="Arial" panose="020B0604020202020204" pitchFamily="34" charset="0"/>
                <a:sym typeface="Georgia"/>
              </a:rPr>
              <a:t>When the director is not able to be on the premises, the following requirements shall be met:</a:t>
            </a:r>
            <a:endParaRPr lang="en-US" sz="2000">
              <a:solidFill>
                <a:srgbClr val="000000"/>
              </a:solidFill>
              <a:ea typeface="Arial" panose="020B0604020202020204" pitchFamily="34" charset="0"/>
            </a:endParaRPr>
          </a:p>
          <a:p>
            <a:pPr marL="1028700" marR="45085" lvl="2" indent="0">
              <a:lnSpc>
                <a:spcPct val="103000"/>
              </a:lnSpc>
              <a:spcBef>
                <a:spcPts val="0"/>
              </a:spcBef>
              <a:spcAft>
                <a:spcPts val="560"/>
              </a:spcAft>
              <a:buClr>
                <a:srgbClr val="003C71"/>
              </a:buClr>
              <a:buNone/>
              <a:defRPr/>
            </a:pPr>
            <a:r>
              <a:rPr lang="en-US">
                <a:solidFill>
                  <a:schemeClr val="accent3"/>
                </a:solidFill>
                <a:ea typeface="Arial" panose="020B0604020202020204" pitchFamily="34" charset="0"/>
              </a:rPr>
              <a:t>1. The</a:t>
            </a:r>
            <a:r>
              <a:rPr kumimoji="0" lang="en-US" b="0" i="0" u="none" strike="noStrike" kern="0" cap="none" spc="0" normalizeH="0" baseline="0" noProof="0">
                <a:ln>
                  <a:noFill/>
                </a:ln>
                <a:solidFill>
                  <a:schemeClr val="accent3"/>
                </a:solidFill>
                <a:effectLst/>
                <a:uLnTx/>
                <a:uFillTx/>
                <a:ea typeface="Arial" panose="020B0604020202020204" pitchFamily="34" charset="0"/>
                <a:sym typeface="Georgia"/>
              </a:rPr>
              <a:t> director shall designate one or more staff to assume the director’s responsibilities</a:t>
            </a:r>
            <a:r>
              <a:rPr kumimoji="0" lang="en-US" b="0" i="0" u="none" strike="noStrike" kern="0" cap="none" spc="0" normalizeH="0" baseline="0" noProof="0">
                <a:ln>
                  <a:noFill/>
                </a:ln>
                <a:solidFill>
                  <a:srgbClr val="000000"/>
                </a:solidFill>
                <a:effectLst/>
                <a:uLnTx/>
                <a:uFillTx/>
                <a:ea typeface="Arial" panose="020B0604020202020204" pitchFamily="34" charset="0"/>
                <a:sym typeface="Georgia"/>
              </a:rPr>
              <a:t> </a:t>
            </a:r>
            <a:r>
              <a:rPr kumimoji="0" lang="en-US" b="0" i="0" u="none" strike="noStrike" kern="0" cap="none" spc="0" normalizeH="0" baseline="0" noProof="0">
                <a:ln>
                  <a:noFill/>
                </a:ln>
                <a:solidFill>
                  <a:srgbClr val="FF0000"/>
                </a:solidFill>
                <a:effectLst/>
                <a:uLnTx/>
                <a:uFillTx/>
                <a:ea typeface="Arial" panose="020B0604020202020204" pitchFamily="34" charset="0"/>
                <a:sym typeface="Georgia"/>
              </a:rPr>
              <a:t>on the premises </a:t>
            </a:r>
            <a:r>
              <a:rPr lang="en-US">
                <a:solidFill>
                  <a:srgbClr val="FF0000"/>
                </a:solidFill>
                <a:ea typeface="Arial" panose="020B0604020202020204" pitchFamily="34" charset="0"/>
              </a:rPr>
              <a:t>at least</a:t>
            </a:r>
            <a:r>
              <a:rPr kumimoji="0" lang="en-US" b="0" i="0" u="none" strike="noStrike" kern="0" cap="none" spc="0" normalizeH="0" baseline="0" noProof="0">
                <a:ln>
                  <a:noFill/>
                </a:ln>
                <a:solidFill>
                  <a:srgbClr val="FF0000"/>
                </a:solidFill>
                <a:effectLst/>
                <a:uLnTx/>
                <a:uFillTx/>
                <a:ea typeface="Arial" panose="020B0604020202020204" pitchFamily="34" charset="0"/>
                <a:sym typeface="Georgia"/>
              </a:rPr>
              <a:t> 50% of the center’s hours of operation</a:t>
            </a:r>
            <a:r>
              <a:rPr kumimoji="0" lang="en-US" b="0" i="0" u="none" strike="noStrike" kern="0" cap="none" spc="0" normalizeH="0" baseline="0" noProof="0">
                <a:ln>
                  <a:noFill/>
                </a:ln>
                <a:solidFill>
                  <a:schemeClr val="accent3"/>
                </a:solidFill>
                <a:effectLst/>
                <a:uLnTx/>
                <a:uFillTx/>
                <a:ea typeface="Arial" panose="020B0604020202020204" pitchFamily="34" charset="0"/>
                <a:sym typeface="Georgia"/>
              </a:rPr>
              <a:t> in the director's absence. The designee shall meet the requirements of </a:t>
            </a:r>
            <a:r>
              <a:rPr lang="en-US">
                <a:solidFill>
                  <a:schemeClr val="accent3"/>
                </a:solidFill>
                <a:ea typeface="Arial" panose="020B0604020202020204" pitchFamily="34" charset="0"/>
              </a:rPr>
              <a:t>8VAC20-781-</a:t>
            </a:r>
            <a:r>
              <a:rPr lang="en-US" strike="sngStrike">
                <a:solidFill>
                  <a:srgbClr val="FF0000"/>
                </a:solidFill>
                <a:ea typeface="Arial" panose="020B0604020202020204" pitchFamily="34" charset="0"/>
              </a:rPr>
              <a:t>100</a:t>
            </a:r>
            <a:r>
              <a:rPr lang="en-US">
                <a:solidFill>
                  <a:srgbClr val="FF0000"/>
                </a:solidFill>
                <a:ea typeface="Arial" panose="020B0604020202020204" pitchFamily="34" charset="0"/>
              </a:rPr>
              <a:t> 90</a:t>
            </a:r>
            <a:r>
              <a:rPr kumimoji="0" lang="en-US" b="0" i="0" u="none" strike="noStrike" kern="0" cap="none" spc="0" normalizeH="0" baseline="0" noProof="0">
                <a:ln>
                  <a:noFill/>
                </a:ln>
                <a:solidFill>
                  <a:srgbClr val="000000"/>
                </a:solidFill>
                <a:effectLst/>
                <a:uLnTx/>
                <a:uFillTx/>
                <a:ea typeface="Arial" panose="020B0604020202020204" pitchFamily="34" charset="0"/>
                <a:sym typeface="Georgia"/>
              </a:rPr>
              <a:t> </a:t>
            </a:r>
            <a:r>
              <a:rPr kumimoji="0" lang="en-US" b="0" i="0" u="none" strike="noStrike" kern="0" cap="none" spc="0" normalizeH="0" baseline="0" noProof="0">
                <a:ln>
                  <a:noFill/>
                </a:ln>
                <a:solidFill>
                  <a:schemeClr val="accent3"/>
                </a:solidFill>
                <a:effectLst/>
                <a:uLnTx/>
                <a:uFillTx/>
                <a:ea typeface="Arial" panose="020B0604020202020204" pitchFamily="34" charset="0"/>
                <a:sym typeface="Georgia"/>
              </a:rPr>
              <a:t>and shall receive orientation and training on the director’s responsibilities prior to assuming such responsibilities</a:t>
            </a:r>
            <a:r>
              <a:rPr kumimoji="0" lang="en-US" b="0" i="0" u="none" strike="sngStrike" kern="0" cap="none" spc="0" normalizeH="0" baseline="0" noProof="0">
                <a:ln>
                  <a:noFill/>
                </a:ln>
                <a:solidFill>
                  <a:srgbClr val="FF0000"/>
                </a:solidFill>
                <a:effectLst/>
                <a:uLnTx/>
                <a:uFillTx/>
                <a:ea typeface="Arial" panose="020B0604020202020204" pitchFamily="34" charset="0"/>
                <a:sym typeface="Georgia"/>
              </a:rPr>
              <a:t>.</a:t>
            </a:r>
            <a:r>
              <a:rPr kumimoji="0" lang="en-US" b="0" i="0" u="none" strike="noStrike" kern="0" cap="none" spc="0" normalizeH="0" baseline="0" noProof="0">
                <a:ln>
                  <a:noFill/>
                </a:ln>
                <a:solidFill>
                  <a:srgbClr val="FF0000"/>
                </a:solidFill>
                <a:effectLst/>
                <a:uLnTx/>
                <a:uFillTx/>
                <a:ea typeface="Arial" panose="020B0604020202020204" pitchFamily="34" charset="0"/>
                <a:sym typeface="Georgia"/>
              </a:rPr>
              <a:t>; </a:t>
            </a:r>
            <a:r>
              <a:rPr lang="en-US">
                <a:solidFill>
                  <a:srgbClr val="FF0000"/>
                </a:solidFill>
                <a:ea typeface="Arial" panose="020B0604020202020204" pitchFamily="34" charset="0"/>
              </a:rPr>
              <a:t>or</a:t>
            </a:r>
            <a:endParaRPr lang="en-US">
              <a:solidFill>
                <a:srgbClr val="000000"/>
              </a:solidFill>
              <a:ea typeface="Arial" panose="020B0604020202020204" pitchFamily="34" charset="0"/>
            </a:endParaRPr>
          </a:p>
          <a:p>
            <a:pPr marL="1028700" marR="45085" lvl="2" indent="0">
              <a:lnSpc>
                <a:spcPct val="103000"/>
              </a:lnSpc>
              <a:spcBef>
                <a:spcPts val="0"/>
              </a:spcBef>
              <a:spcAft>
                <a:spcPts val="560"/>
              </a:spcAft>
              <a:buNone/>
              <a:defRPr/>
            </a:pPr>
            <a:r>
              <a:rPr lang="en-US">
                <a:solidFill>
                  <a:srgbClr val="FF0000"/>
                </a:solidFill>
                <a:ea typeface="Arial" panose="020B0604020202020204" pitchFamily="34" charset="0"/>
              </a:rPr>
              <a:t>2. In</a:t>
            </a:r>
            <a:r>
              <a:rPr kumimoji="0" lang="en-US" b="0" i="0" u="none" strike="noStrike" kern="0" cap="none" spc="0" normalizeH="0" baseline="0" noProof="0">
                <a:ln>
                  <a:noFill/>
                </a:ln>
                <a:solidFill>
                  <a:srgbClr val="FF0000"/>
                </a:solidFill>
                <a:effectLst/>
                <a:uLnTx/>
                <a:uFillTx/>
                <a:ea typeface="Arial" panose="020B0604020202020204" pitchFamily="34" charset="0"/>
                <a:sym typeface="Georgia"/>
              </a:rPr>
              <a:t> the absence of the director or designee, </a:t>
            </a:r>
            <a:r>
              <a:rPr kumimoji="0" lang="en-US" b="0" i="0" u="none" strike="noStrike" kern="0" cap="none" spc="0" normalizeH="0" baseline="0" noProof="0">
                <a:ln>
                  <a:noFill/>
                </a:ln>
                <a:solidFill>
                  <a:schemeClr val="accent3"/>
                </a:solidFill>
                <a:effectLst/>
                <a:uLnTx/>
                <a:uFillTx/>
                <a:ea typeface="Arial" panose="020B0604020202020204" pitchFamily="34" charset="0"/>
                <a:sym typeface="Georgia"/>
              </a:rPr>
              <a:t>the licensee shall</a:t>
            </a:r>
            <a:r>
              <a:rPr kumimoji="0" lang="en-US" b="0" i="0" u="none" kern="0" cap="none" spc="0" normalizeH="0" baseline="0" noProof="0">
                <a:ln>
                  <a:noFill/>
                </a:ln>
                <a:solidFill>
                  <a:srgbClr val="000000"/>
                </a:solidFill>
                <a:effectLst/>
                <a:uLnTx/>
                <a:uFillTx/>
                <a:ea typeface="Arial" panose="020B0604020202020204" pitchFamily="34" charset="0"/>
                <a:sym typeface="Georgia"/>
              </a:rPr>
              <a:t> </a:t>
            </a:r>
            <a:r>
              <a:rPr kumimoji="0" lang="en-US" b="0" i="0" u="none" strike="sngStrike" kern="0" cap="none" spc="0" normalizeH="0" baseline="0" noProof="0">
                <a:ln>
                  <a:noFill/>
                </a:ln>
                <a:solidFill>
                  <a:srgbClr val="FF0000"/>
                </a:solidFill>
                <a:effectLst/>
                <a:uLnTx/>
                <a:uFillTx/>
                <a:ea typeface="Arial" panose="020B0604020202020204" pitchFamily="34" charset="0"/>
                <a:sym typeface="Georgia"/>
              </a:rPr>
              <a:t>ensure that</a:t>
            </a:r>
            <a:r>
              <a:rPr kumimoji="0" lang="en-US" b="0" i="0" u="none" strike="noStrike" kern="0" cap="none" spc="0" normalizeH="0" baseline="0" noProof="0">
                <a:ln>
                  <a:noFill/>
                </a:ln>
                <a:solidFill>
                  <a:srgbClr val="FF0000"/>
                </a:solidFill>
                <a:effectLst/>
                <a:uLnTx/>
                <a:uFillTx/>
                <a:ea typeface="Arial" panose="020B0604020202020204" pitchFamily="34" charset="0"/>
                <a:sym typeface="Georgia"/>
              </a:rPr>
              <a:t> </a:t>
            </a:r>
            <a:r>
              <a:rPr kumimoji="0" lang="en-US" b="0" i="0" u="none" strike="sngStrike" kern="0" cap="none" spc="0" normalizeH="0" baseline="0" noProof="0">
                <a:ln>
                  <a:noFill/>
                </a:ln>
                <a:solidFill>
                  <a:srgbClr val="FF0000"/>
                </a:solidFill>
                <a:effectLst/>
                <a:uLnTx/>
                <a:uFillTx/>
                <a:ea typeface="Arial" panose="020B0604020202020204" pitchFamily="34" charset="0"/>
                <a:sym typeface="Georgia"/>
              </a:rPr>
              <a:t>in the director’s absenc</a:t>
            </a:r>
            <a:r>
              <a:rPr kumimoji="0" lang="en-US" b="0" i="0" u="none" strike="noStrike" kern="0" cap="none" spc="0" normalizeH="0" baseline="0" noProof="0">
                <a:ln>
                  <a:noFill/>
                </a:ln>
                <a:solidFill>
                  <a:srgbClr val="FF0000"/>
                </a:solidFill>
                <a:effectLst/>
                <a:uLnTx/>
                <a:uFillTx/>
                <a:ea typeface="Arial" panose="020B0604020202020204" pitchFamily="34" charset="0"/>
                <a:sym typeface="Georgia"/>
              </a:rPr>
              <a:t>e</a:t>
            </a:r>
            <a:r>
              <a:rPr kumimoji="0" lang="en-US" b="0" i="0" u="none" strike="noStrike" kern="0" cap="none" spc="0" normalizeH="0" baseline="0" noProof="0">
                <a:ln>
                  <a:noFill/>
                </a:ln>
                <a:solidFill>
                  <a:srgbClr val="000000"/>
                </a:solidFill>
                <a:effectLst/>
                <a:uLnTx/>
                <a:uFillTx/>
                <a:ea typeface="Arial" panose="020B0604020202020204" pitchFamily="34" charset="0"/>
                <a:sym typeface="Georgia"/>
              </a:rPr>
              <a:t>,</a:t>
            </a:r>
            <a:r>
              <a:rPr kumimoji="0" lang="en-US" b="0" i="0" u="none" strike="noStrike" kern="0" cap="none" spc="0" normalizeH="0" baseline="0" noProof="0">
                <a:ln>
                  <a:noFill/>
                </a:ln>
                <a:solidFill>
                  <a:srgbClr val="FF0000"/>
                </a:solidFill>
                <a:effectLst/>
                <a:uLnTx/>
                <a:uFillTx/>
                <a:ea typeface="Arial" panose="020B0604020202020204" pitchFamily="34" charset="0"/>
                <a:sym typeface="Georgia"/>
              </a:rPr>
              <a:t> </a:t>
            </a:r>
            <a:r>
              <a:rPr kumimoji="0" lang="en-US" b="0" i="0" u="none" strike="sngStrike" kern="0" cap="none" spc="0" normalizeH="0" baseline="0" noProof="0">
                <a:ln>
                  <a:noFill/>
                </a:ln>
                <a:solidFill>
                  <a:srgbClr val="FF0000"/>
                </a:solidFill>
                <a:effectLst/>
                <a:uLnTx/>
                <a:uFillTx/>
                <a:ea typeface="Arial" panose="020B0604020202020204" pitchFamily="34" charset="0"/>
                <a:sym typeface="Georgia"/>
              </a:rPr>
              <a:t>an adult</a:t>
            </a:r>
            <a:r>
              <a:rPr kumimoji="0" lang="en-US" b="0" i="0" u="none" strike="noStrike" kern="0" cap="none" spc="0" normalizeH="0" baseline="0" noProof="0">
                <a:ln>
                  <a:noFill/>
                </a:ln>
                <a:solidFill>
                  <a:srgbClr val="FF0000"/>
                </a:solidFill>
                <a:effectLst/>
                <a:uLnTx/>
                <a:uFillTx/>
                <a:ea typeface="Arial" panose="020B0604020202020204" pitchFamily="34" charset="0"/>
                <a:sym typeface="Georgia"/>
              </a:rPr>
              <a:t> designate a staff member at least 18 years of age </a:t>
            </a:r>
            <a:r>
              <a:rPr kumimoji="0" lang="en-US" b="0" i="0" u="none" strike="sngStrike" kern="0" cap="none" spc="0" normalizeH="0" baseline="0" noProof="0">
                <a:ln>
                  <a:noFill/>
                </a:ln>
                <a:solidFill>
                  <a:srgbClr val="FF0000"/>
                </a:solidFill>
                <a:effectLst/>
                <a:uLnTx/>
                <a:uFillTx/>
                <a:ea typeface="Arial" panose="020B0604020202020204" pitchFamily="34" charset="0"/>
                <a:sym typeface="Georgia"/>
              </a:rPr>
              <a:t>designated</a:t>
            </a:r>
            <a:r>
              <a:rPr kumimoji="0" lang="en-US" b="0" i="0" u="none" strike="noStrike" kern="0" cap="none" spc="0" normalizeH="0" baseline="0" noProof="0">
                <a:ln>
                  <a:noFill/>
                </a:ln>
                <a:solidFill>
                  <a:srgbClr val="000000"/>
                </a:solidFill>
                <a:effectLst/>
                <a:uLnTx/>
                <a:uFillTx/>
                <a:ea typeface="Arial" panose="020B0604020202020204" pitchFamily="34" charset="0"/>
                <a:sym typeface="Georgia"/>
              </a:rPr>
              <a:t> </a:t>
            </a:r>
            <a:r>
              <a:rPr kumimoji="0" lang="en-US" b="0" i="0" u="none" strike="sngStrike" kern="0" cap="none" spc="0" normalizeH="0" baseline="0" noProof="0">
                <a:ln>
                  <a:noFill/>
                </a:ln>
                <a:solidFill>
                  <a:srgbClr val="FF0000"/>
                </a:solidFill>
                <a:effectLst/>
                <a:uLnTx/>
                <a:uFillTx/>
                <a:ea typeface="Arial" panose="020B0604020202020204" pitchFamily="34" charset="0"/>
                <a:sym typeface="Georgia"/>
              </a:rPr>
              <a:t>to assume the director’s responsibilities is</a:t>
            </a:r>
            <a:r>
              <a:rPr kumimoji="0" lang="en-US" b="0" i="0" u="none" strike="noStrike" kern="0" cap="none" spc="0" normalizeH="0" baseline="0" noProof="0">
                <a:ln>
                  <a:noFill/>
                </a:ln>
                <a:solidFill>
                  <a:srgbClr val="FF0000"/>
                </a:solidFill>
                <a:effectLst/>
                <a:uLnTx/>
                <a:uFillTx/>
                <a:ea typeface="Arial" panose="020B0604020202020204" pitchFamily="34" charset="0"/>
                <a:sym typeface="Georgia"/>
              </a:rPr>
              <a:t> to be </a:t>
            </a:r>
            <a:r>
              <a:rPr kumimoji="0" lang="en-US" b="0" i="0" u="none" strike="noStrike" kern="0" cap="none" spc="0" normalizeH="0" baseline="0" noProof="0">
                <a:ln>
                  <a:noFill/>
                </a:ln>
                <a:solidFill>
                  <a:schemeClr val="accent3"/>
                </a:solidFill>
                <a:effectLst/>
                <a:uLnTx/>
                <a:uFillTx/>
                <a:ea typeface="Arial" panose="020B0604020202020204" pitchFamily="34" charset="0"/>
                <a:sym typeface="Georgia"/>
              </a:rPr>
              <a:t>on the premises of the center to oversee the administration of the center during the center's hours of operation.</a:t>
            </a:r>
            <a:r>
              <a:rPr lang="en-US">
                <a:solidFill>
                  <a:schemeClr val="accent3"/>
                </a:solidFill>
                <a:ea typeface="Arial" panose="020B0604020202020204" pitchFamily="34" charset="0"/>
              </a:rPr>
              <a:t> </a:t>
            </a:r>
            <a:endParaRPr lang="en-US" b="0" i="0" u="none" strike="noStrike" kern="0" cap="none" spc="0" normalizeH="0" baseline="0" noProof="0">
              <a:ln>
                <a:noFill/>
              </a:ln>
              <a:solidFill>
                <a:schemeClr val="accent3"/>
              </a:solidFill>
              <a:effectLst/>
              <a:uLnTx/>
              <a:uFillTx/>
              <a:latin typeface="Arial"/>
              <a:ea typeface="Arial" panose="020B0604020202020204" pitchFamily="34" charset="0"/>
            </a:endParaRPr>
          </a:p>
          <a:p>
            <a:pPr marL="571500" lvl="1" indent="0">
              <a:lnSpc>
                <a:spcPct val="100000"/>
              </a:lnSpc>
              <a:spcBef>
                <a:spcPts val="0"/>
              </a:spcBef>
              <a:spcAft>
                <a:spcPts val="1200"/>
              </a:spcAft>
              <a:buNone/>
            </a:pPr>
            <a:endParaRPr lang="en-US" sz="16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69</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580924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CCDF State Plan: Overview and 2025-2027 Updates</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628078"/>
            <a:ext cx="10515600" cy="4417720"/>
          </a:xfrm>
        </p:spPr>
        <p:txBody>
          <a:bodyPr spcFirstLastPara="1" vert="horz" wrap="square" lIns="91440" tIns="45720" rIns="91440" bIns="45720" rtlCol="0" anchor="t" anchorCtr="0">
            <a:noAutofit/>
          </a:bodyPr>
          <a:lstStyle/>
          <a:p>
            <a:pPr marL="114300" indent="0">
              <a:lnSpc>
                <a:spcPct val="100000"/>
              </a:lnSpc>
              <a:spcBef>
                <a:spcPts val="0"/>
              </a:spcBef>
              <a:spcAft>
                <a:spcPts val="1000"/>
              </a:spcAft>
              <a:buClr>
                <a:schemeClr val="tx1"/>
              </a:buClr>
              <a:buNone/>
            </a:pPr>
            <a:r>
              <a:rPr lang="en-US" sz="2000" b="1">
                <a:solidFill>
                  <a:schemeClr val="accent3"/>
                </a:solidFill>
              </a:rPr>
              <a:t>The Child Care Development Block Grant (CCDBG) Act authorizes funding to states to support child care assistance to low-income working families and health, safety, and quality improvements for the entire child care system.</a:t>
            </a:r>
          </a:p>
          <a:p>
            <a:pPr>
              <a:lnSpc>
                <a:spcPct val="100000"/>
              </a:lnSpc>
              <a:spcBef>
                <a:spcPts val="0"/>
              </a:spcBef>
              <a:spcAft>
                <a:spcPts val="1000"/>
              </a:spcAft>
              <a:buClr>
                <a:schemeClr val="tx1"/>
              </a:buClr>
            </a:pPr>
            <a:r>
              <a:rPr lang="en-US" sz="2200">
                <a:solidFill>
                  <a:schemeClr val="accent3"/>
                </a:solidFill>
              </a:rPr>
              <a:t>The Child Care and Development Fund (CCDF) State Plan is effectively Virginia’s application for a three-year cycle of federal funding. It describes how VDOE is completing activities funded by CCDF and implementing policies in compliance with the law. </a:t>
            </a:r>
          </a:p>
          <a:p>
            <a:pPr>
              <a:lnSpc>
                <a:spcPct val="100000"/>
              </a:lnSpc>
              <a:spcBef>
                <a:spcPts val="0"/>
              </a:spcBef>
              <a:spcAft>
                <a:spcPts val="1000"/>
              </a:spcAft>
            </a:pPr>
            <a:r>
              <a:rPr lang="en-US" sz="2200">
                <a:solidFill>
                  <a:schemeClr val="accent3"/>
                </a:solidFill>
              </a:rPr>
              <a:t>Lead Agencies complete a CCDF State Plan every three years.</a:t>
            </a:r>
          </a:p>
          <a:p>
            <a:pPr>
              <a:lnSpc>
                <a:spcPct val="100000"/>
              </a:lnSpc>
              <a:spcBef>
                <a:spcPts val="0"/>
              </a:spcBef>
              <a:spcAft>
                <a:spcPts val="1000"/>
              </a:spcAft>
            </a:pPr>
            <a:r>
              <a:rPr lang="en-US" sz="2200"/>
              <a:t>The State Plan for federal fiscal years 2025-2027 is due July 1, 2024 with an effective date of October 1, 2024.</a:t>
            </a:r>
            <a:r>
              <a:rPr lang="en-US" sz="2200">
                <a:solidFill>
                  <a:schemeClr val="accent3"/>
                </a:solidFill>
              </a:rPr>
              <a:t> The final State Plan reflects policy changes included in the recently published CCDF Final Rule related to family copayments and provider payment practices.</a:t>
            </a:r>
            <a:endParaRPr lang="en-US" sz="2200"/>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7</a:t>
            </a:fld>
            <a:endParaRPr lang="en-US"/>
          </a:p>
        </p:txBody>
      </p:sp>
    </p:spTree>
    <p:extLst>
      <p:ext uri="{BB962C8B-B14F-4D97-AF65-F5344CB8AC3E}">
        <p14:creationId xmlns:p14="http://schemas.microsoft.com/office/powerpoint/2010/main" val="97142081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III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25707" y="1483504"/>
            <a:ext cx="10889227" cy="5374496"/>
          </a:xfrm>
        </p:spPr>
        <p:txBody>
          <a:bodyPr spcFirstLastPara="1" vert="horz" wrap="square" lIns="91440" tIns="45720" rIns="91440" bIns="45720" rtlCol="0" anchor="t" anchorCtr="0">
            <a:noAutofit/>
          </a:bodyPr>
          <a:lstStyle/>
          <a:p>
            <a:pPr marL="126365" marR="987425" indent="0">
              <a:lnSpc>
                <a:spcPct val="103000"/>
              </a:lnSpc>
              <a:spcBef>
                <a:spcPts val="0"/>
              </a:spcBef>
              <a:spcAft>
                <a:spcPts val="1200"/>
              </a:spcAft>
              <a:buNone/>
            </a:pPr>
            <a:r>
              <a:rPr lang="en-US" sz="2000" b="1">
                <a:solidFill>
                  <a:schemeClr val="accent3"/>
                </a:solidFill>
                <a:ea typeface="Arial" panose="020B0604020202020204" pitchFamily="34" charset="0"/>
              </a:rPr>
              <a:t>8VAC20-781-130</a:t>
            </a:r>
            <a:r>
              <a:rPr lang="en-US" sz="2000" b="1">
                <a:solidFill>
                  <a:schemeClr val="accent3"/>
                </a:solidFill>
                <a:effectLst/>
                <a:ea typeface="Arial" panose="020B0604020202020204" pitchFamily="34" charset="0"/>
              </a:rPr>
              <a:t>. Orientation training.</a:t>
            </a:r>
            <a:r>
              <a:rPr lang="en-US" sz="2000" b="1">
                <a:solidFill>
                  <a:srgbClr val="000000"/>
                </a:solidFill>
                <a:ea typeface="Arial" panose="020B0604020202020204" pitchFamily="34" charset="0"/>
              </a:rPr>
              <a:t> </a:t>
            </a:r>
            <a:endParaRPr lang="en-US">
              <a:ea typeface="Arial" panose="020B0604020202020204" pitchFamily="34" charset="0"/>
            </a:endParaRPr>
          </a:p>
          <a:p>
            <a:pPr marL="469265" marR="987425">
              <a:lnSpc>
                <a:spcPct val="103000"/>
              </a:lnSpc>
              <a:spcBef>
                <a:spcPts val="0"/>
              </a:spcBef>
              <a:spcAft>
                <a:spcPts val="1200"/>
              </a:spcAft>
            </a:pPr>
            <a:r>
              <a:rPr lang="en-US" sz="2000">
                <a:solidFill>
                  <a:schemeClr val="accent3"/>
                </a:solidFill>
                <a:effectLst/>
                <a:ea typeface="Arial" panose="020B0604020202020204" pitchFamily="34" charset="0"/>
              </a:rPr>
              <a:t>Language revised to clarify requirements for orientation and remove standards that are not applicable.</a:t>
            </a:r>
            <a:r>
              <a:rPr lang="en-US" sz="2000">
                <a:solidFill>
                  <a:schemeClr val="accent3"/>
                </a:solidFill>
                <a:ea typeface="Arial" panose="020B0604020202020204" pitchFamily="34" charset="0"/>
              </a:rPr>
              <a:t> </a:t>
            </a:r>
            <a:endParaRPr lang="en-US">
              <a:solidFill>
                <a:schemeClr val="accent3"/>
              </a:solidFill>
            </a:endParaRPr>
          </a:p>
          <a:p>
            <a:pPr marL="469265" marR="987425">
              <a:lnSpc>
                <a:spcPct val="103000"/>
              </a:lnSpc>
              <a:spcBef>
                <a:spcPts val="0"/>
              </a:spcBef>
              <a:spcAft>
                <a:spcPts val="1200"/>
              </a:spcAft>
            </a:pPr>
            <a:r>
              <a:rPr lang="en-US" sz="2000">
                <a:solidFill>
                  <a:schemeClr val="accent3"/>
                </a:solidFill>
              </a:rPr>
              <a:t>Orientation topics added in lieu of the required policies and procedures include: abusive</a:t>
            </a:r>
            <a:r>
              <a:rPr kumimoji="0" lang="en-US" sz="2000" b="0" i="0" u="none" strike="noStrike" kern="0" cap="none" spc="0" normalizeH="0" baseline="0" noProof="0">
                <a:ln>
                  <a:noFill/>
                </a:ln>
                <a:solidFill>
                  <a:schemeClr val="accent3"/>
                </a:solidFill>
                <a:effectLst/>
                <a:uLnTx/>
                <a:uFillTx/>
                <a:ea typeface="Arial" panose="020B0604020202020204" pitchFamily="34" charset="0"/>
                <a:sym typeface="Georgia"/>
              </a:rPr>
              <a:t> head trauma prevention and prevention of shaken baby syndrome, coping with crying babies and distraught children;</a:t>
            </a:r>
            <a:r>
              <a:rPr lang="en-US" sz="2000">
                <a:solidFill>
                  <a:schemeClr val="accent3"/>
                </a:solidFill>
                <a:ea typeface="Arial" panose="020B0604020202020204" pitchFamily="34" charset="0"/>
              </a:rPr>
              <a:t> safe</a:t>
            </a:r>
            <a:r>
              <a:rPr kumimoji="0" lang="en-US" sz="2000" b="0" i="0" u="none" strike="noStrike" kern="0" cap="none" spc="0" normalizeH="0" baseline="0" noProof="0">
                <a:ln>
                  <a:noFill/>
                </a:ln>
                <a:solidFill>
                  <a:schemeClr val="accent3"/>
                </a:solidFill>
                <a:effectLst/>
                <a:uLnTx/>
                <a:uFillTx/>
                <a:ea typeface="Arial" panose="020B0604020202020204" pitchFamily="34" charset="0"/>
                <a:sym typeface="Georgia"/>
              </a:rPr>
              <a:t> sleeping practices and sudden infant death syndrome awareness;</a:t>
            </a:r>
            <a:r>
              <a:rPr lang="en-US" sz="2000">
                <a:solidFill>
                  <a:schemeClr val="accent3"/>
                </a:solidFill>
                <a:ea typeface="Arial" panose="020B0604020202020204" pitchFamily="34" charset="0"/>
              </a:rPr>
              <a:t> playground</a:t>
            </a:r>
            <a:r>
              <a:rPr kumimoji="0" lang="en-US" sz="2000" b="0" i="0" u="none" strike="noStrike" kern="0" cap="none" spc="0" normalizeH="0" baseline="0" noProof="0">
                <a:ln>
                  <a:noFill/>
                </a:ln>
                <a:solidFill>
                  <a:schemeClr val="accent3"/>
                </a:solidFill>
                <a:effectLst/>
                <a:uLnTx/>
                <a:uFillTx/>
                <a:ea typeface="Arial" panose="020B0604020202020204" pitchFamily="34" charset="0"/>
                <a:sym typeface="Georgia"/>
              </a:rPr>
              <a:t> safety</a:t>
            </a:r>
            <a:r>
              <a:rPr lang="en-US" sz="2000">
                <a:solidFill>
                  <a:schemeClr val="accent3"/>
                </a:solidFill>
                <a:ea typeface="Arial" panose="020B0604020202020204" pitchFamily="34" charset="0"/>
              </a:rPr>
              <a:t>; supervision; assuming</a:t>
            </a:r>
            <a:r>
              <a:rPr kumimoji="0" lang="en-US" sz="2000" b="0" i="0" u="none" strike="noStrike" kern="0" cap="none" spc="0" normalizeH="0" baseline="0" noProof="0">
                <a:ln>
                  <a:noFill/>
                </a:ln>
                <a:solidFill>
                  <a:schemeClr val="accent3"/>
                </a:solidFill>
                <a:effectLst/>
                <a:uLnTx/>
                <a:uFillTx/>
                <a:ea typeface="Arial" panose="020B0604020202020204" pitchFamily="34" charset="0"/>
                <a:sym typeface="Georgia"/>
              </a:rPr>
              <a:t> and releasing care of children</a:t>
            </a:r>
            <a:r>
              <a:rPr lang="en-US" sz="2000">
                <a:solidFill>
                  <a:schemeClr val="accent3"/>
                </a:solidFill>
                <a:ea typeface="Arial" panose="020B0604020202020204" pitchFamily="34" charset="0"/>
              </a:rPr>
              <a:t>; actions</a:t>
            </a:r>
            <a:r>
              <a:rPr kumimoji="0" lang="en-US" sz="2000" b="0" i="0" u="none" strike="noStrike" kern="0" cap="none" spc="0" normalizeH="0" baseline="0" noProof="0">
                <a:ln>
                  <a:noFill/>
                </a:ln>
                <a:solidFill>
                  <a:schemeClr val="accent3"/>
                </a:solidFill>
                <a:effectLst/>
                <a:uLnTx/>
                <a:uFillTx/>
                <a:ea typeface="Arial" panose="020B0604020202020204" pitchFamily="34" charset="0"/>
                <a:sym typeface="Georgia"/>
              </a:rPr>
              <a:t> to take in case of an emergency</a:t>
            </a:r>
            <a:r>
              <a:rPr lang="en-US" sz="2000">
                <a:solidFill>
                  <a:schemeClr val="accent3"/>
                </a:solidFill>
                <a:ea typeface="Arial" panose="020B0604020202020204" pitchFamily="34" charset="0"/>
              </a:rPr>
              <a:t>; confidentiality; food</a:t>
            </a:r>
            <a:r>
              <a:rPr kumimoji="0" lang="en-US" sz="2000" b="0" i="0" u="none" strike="noStrike" kern="0" cap="none" spc="0" normalizeH="0" baseline="0" noProof="0">
                <a:ln>
                  <a:noFill/>
                </a:ln>
                <a:solidFill>
                  <a:schemeClr val="accent3"/>
                </a:solidFill>
                <a:effectLst/>
                <a:uLnTx/>
                <a:uFillTx/>
                <a:ea typeface="Arial" panose="020B0604020202020204" pitchFamily="34" charset="0"/>
                <a:sym typeface="Georgia"/>
              </a:rPr>
              <a:t> service</a:t>
            </a:r>
            <a:r>
              <a:rPr lang="en-US" sz="2000">
                <a:solidFill>
                  <a:schemeClr val="accent3"/>
                </a:solidFill>
                <a:ea typeface="Arial" panose="020B0604020202020204" pitchFamily="34" charset="0"/>
              </a:rPr>
              <a:t>; emergency</a:t>
            </a:r>
            <a:r>
              <a:rPr kumimoji="0" lang="en-US" sz="2000" b="0" i="0" u="none" strike="noStrike" kern="0" cap="none" spc="0" normalizeH="0" baseline="0" noProof="0">
                <a:ln>
                  <a:noFill/>
                </a:ln>
                <a:solidFill>
                  <a:schemeClr val="accent3"/>
                </a:solidFill>
                <a:effectLst/>
                <a:uLnTx/>
                <a:uFillTx/>
                <a:ea typeface="Arial" panose="020B0604020202020204" pitchFamily="34" charset="0"/>
                <a:sym typeface="Georgia"/>
              </a:rPr>
              <a:t> procedures</a:t>
            </a:r>
            <a:r>
              <a:rPr lang="en-US" sz="2000">
                <a:solidFill>
                  <a:schemeClr val="accent3"/>
                </a:solidFill>
                <a:ea typeface="Arial" panose="020B0604020202020204" pitchFamily="34" charset="0"/>
              </a:rPr>
              <a:t> for swimming; emergency</a:t>
            </a:r>
            <a:r>
              <a:rPr kumimoji="0" lang="en-US" sz="2000" b="0" i="0" u="none" strike="noStrike" kern="0" cap="none" spc="0" normalizeH="0" baseline="0" noProof="0">
                <a:ln>
                  <a:noFill/>
                </a:ln>
                <a:solidFill>
                  <a:schemeClr val="accent3"/>
                </a:solidFill>
                <a:effectLst/>
                <a:uLnTx/>
                <a:uFillTx/>
                <a:ea typeface="Arial" panose="020B0604020202020204" pitchFamily="34" charset="0"/>
                <a:sym typeface="Georgia"/>
              </a:rPr>
              <a:t> preparedness and response</a:t>
            </a:r>
            <a:r>
              <a:rPr lang="en-US" sz="2000">
                <a:solidFill>
                  <a:schemeClr val="accent3"/>
                </a:solidFill>
                <a:ea typeface="Arial" panose="020B0604020202020204" pitchFamily="34" charset="0"/>
              </a:rPr>
              <a:t>; transportation; medication; behavior</a:t>
            </a:r>
            <a:r>
              <a:rPr kumimoji="0" lang="en-US" sz="2000" b="0" i="0" u="none" strike="noStrike" kern="0" cap="none" spc="0" normalizeH="0" baseline="0" noProof="0">
                <a:ln>
                  <a:noFill/>
                </a:ln>
                <a:solidFill>
                  <a:schemeClr val="accent3"/>
                </a:solidFill>
                <a:effectLst/>
                <a:uLnTx/>
                <a:uFillTx/>
                <a:ea typeface="Arial" panose="020B0604020202020204" pitchFamily="34" charset="0"/>
                <a:sym typeface="Georgia"/>
              </a:rPr>
              <a:t> guidance</a:t>
            </a:r>
            <a:r>
              <a:rPr lang="en-US" sz="2000">
                <a:solidFill>
                  <a:schemeClr val="accent3"/>
                </a:solidFill>
                <a:ea typeface="Arial" panose="020B0604020202020204" pitchFamily="34" charset="0"/>
              </a:rPr>
              <a:t>; parent</a:t>
            </a:r>
            <a:r>
              <a:rPr kumimoji="0" lang="en-US" sz="2000" b="0" i="0" u="none" strike="noStrike" kern="0" cap="none" spc="0" normalizeH="0" baseline="0" noProof="0">
                <a:ln>
                  <a:noFill/>
                </a:ln>
                <a:solidFill>
                  <a:schemeClr val="accent3"/>
                </a:solidFill>
                <a:effectLst/>
                <a:uLnTx/>
                <a:uFillTx/>
                <a:ea typeface="Arial" panose="020B0604020202020204" pitchFamily="34" charset="0"/>
                <a:sym typeface="Georgia"/>
              </a:rPr>
              <a:t> engagement and communication</a:t>
            </a:r>
            <a:r>
              <a:rPr lang="en-US" sz="2000">
                <a:solidFill>
                  <a:schemeClr val="accent3"/>
                </a:solidFill>
                <a:ea typeface="Arial" panose="020B0604020202020204" pitchFamily="34" charset="0"/>
              </a:rPr>
              <a:t>; preventing</a:t>
            </a:r>
            <a:r>
              <a:rPr kumimoji="0" lang="en-US" sz="2000" b="0" i="0" u="none" strike="noStrike" kern="0" cap="none" spc="0" normalizeH="0" baseline="0" noProof="0">
                <a:ln>
                  <a:noFill/>
                </a:ln>
                <a:solidFill>
                  <a:schemeClr val="accent3"/>
                </a:solidFill>
                <a:effectLst/>
                <a:uLnTx/>
                <a:uFillTx/>
                <a:ea typeface="Arial" panose="020B0604020202020204" pitchFamily="34" charset="0"/>
                <a:sym typeface="Georgia"/>
              </a:rPr>
              <a:t> the spread of disease and infection control</a:t>
            </a:r>
            <a:r>
              <a:rPr lang="en-US" sz="2000">
                <a:solidFill>
                  <a:schemeClr val="accent3"/>
                </a:solidFill>
                <a:ea typeface="Arial" panose="020B0604020202020204" pitchFamily="34" charset="0"/>
              </a:rPr>
              <a:t>; and prevention</a:t>
            </a:r>
            <a:r>
              <a:rPr kumimoji="0" lang="en-US" sz="2000" b="0" i="0" u="none" strike="noStrike" kern="0" cap="none" spc="0" normalizeH="0" baseline="0" noProof="0">
                <a:ln>
                  <a:noFill/>
                </a:ln>
                <a:solidFill>
                  <a:schemeClr val="accent3"/>
                </a:solidFill>
                <a:effectLst/>
                <a:uLnTx/>
                <a:uFillTx/>
                <a:ea typeface="Arial" panose="020B0604020202020204" pitchFamily="34" charset="0"/>
                <a:sym typeface="Georgia"/>
              </a:rPr>
              <a:t> of and response to emergencies due to food and other allergies</a:t>
            </a:r>
            <a:r>
              <a:rPr lang="en-US" sz="2000">
                <a:solidFill>
                  <a:schemeClr val="accent3"/>
                </a:solidFill>
                <a:ea typeface="Arial" panose="020B0604020202020204" pitchFamily="34" charset="0"/>
              </a:rPr>
              <a:t>. </a:t>
            </a:r>
            <a:endParaRPr lang="en-US" sz="2000" b="0" i="0" u="none" strike="noStrike" kern="0" cap="none" spc="0" normalizeH="0" baseline="0" noProof="0">
              <a:ln>
                <a:noFill/>
              </a:ln>
              <a:solidFill>
                <a:schemeClr val="accent3"/>
              </a:solidFill>
              <a:effectLst/>
              <a:uLnTx/>
              <a:uFillTx/>
              <a:latin typeface="Arial"/>
              <a:ea typeface="Arial" panose="020B0604020202020204" pitchFamily="34" charset="0"/>
            </a:endParaRPr>
          </a:p>
          <a:p>
            <a:pPr marL="1257300" lvl="1">
              <a:lnSpc>
                <a:spcPct val="103000"/>
              </a:lnSpc>
              <a:spcBef>
                <a:spcPts val="0"/>
              </a:spcBef>
              <a:spcAft>
                <a:spcPts val="600"/>
              </a:spcAft>
              <a:buClr>
                <a:srgbClr val="003C71"/>
              </a:buClr>
              <a:buFont typeface="Arial"/>
              <a:buChar char="•"/>
              <a:defRPr/>
            </a:pPr>
            <a:endParaRPr lang="en-US" sz="8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70</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194438737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III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6365" marR="987425" indent="0">
              <a:lnSpc>
                <a:spcPct val="100000"/>
              </a:lnSpc>
              <a:spcBef>
                <a:spcPts val="0"/>
              </a:spcBef>
              <a:spcAft>
                <a:spcPts val="1200"/>
              </a:spcAft>
              <a:buNone/>
            </a:pPr>
            <a:r>
              <a:rPr lang="en-US" sz="2000" b="1">
                <a:solidFill>
                  <a:schemeClr val="accent3"/>
                </a:solidFill>
                <a:effectLst/>
                <a:ea typeface="Arial" panose="020B0604020202020204" pitchFamily="34" charset="0"/>
              </a:rPr>
              <a:t>8VAC20-781-</a:t>
            </a:r>
            <a:r>
              <a:rPr lang="en-US" sz="2000" b="1" strike="sngStrike">
                <a:solidFill>
                  <a:srgbClr val="FF0000"/>
                </a:solidFill>
                <a:effectLst/>
                <a:ea typeface="Arial" panose="020B0604020202020204" pitchFamily="34" charset="0"/>
              </a:rPr>
              <a:t>140</a:t>
            </a:r>
            <a:r>
              <a:rPr lang="en-US" sz="2000" b="1">
                <a:solidFill>
                  <a:srgbClr val="FF0000"/>
                </a:solidFill>
                <a:effectLst/>
                <a:ea typeface="Arial" panose="020B0604020202020204" pitchFamily="34" charset="0"/>
              </a:rPr>
              <a:t> 130</a:t>
            </a:r>
            <a:r>
              <a:rPr lang="en-US" sz="2000" b="1">
                <a:solidFill>
                  <a:schemeClr val="accent3"/>
                </a:solidFill>
                <a:effectLst/>
                <a:ea typeface="Arial" panose="020B0604020202020204" pitchFamily="34" charset="0"/>
              </a:rPr>
              <a:t>. Orientation training.</a:t>
            </a:r>
            <a:r>
              <a:rPr lang="en-US" sz="2000" b="1">
                <a:solidFill>
                  <a:schemeClr val="accent3"/>
                </a:solidFill>
                <a:ea typeface="Arial" panose="020B0604020202020204" pitchFamily="34" charset="0"/>
              </a:rPr>
              <a:t> </a:t>
            </a:r>
          </a:p>
          <a:p>
            <a:pPr marL="412115" marR="987425" indent="-285750">
              <a:lnSpc>
                <a:spcPct val="100000"/>
              </a:lnSpc>
              <a:spcBef>
                <a:spcPts val="0"/>
              </a:spcBef>
              <a:spcAft>
                <a:spcPts val="1200"/>
              </a:spcAft>
            </a:pPr>
            <a:r>
              <a:rPr lang="en-US" sz="2000">
                <a:solidFill>
                  <a:schemeClr val="accent3"/>
                </a:solidFill>
                <a:effectLst/>
                <a:ea typeface="Arial" panose="020B0604020202020204" pitchFamily="34" charset="0"/>
              </a:rPr>
              <a:t>B. The center shall provide orientation training to all staff who will work with children. The orientation training must be completed by such staff prior to working alone with a child and within seven days of the staff member’s date of employment. The orientation training shall include all the following facility specific topics </a:t>
            </a:r>
            <a:r>
              <a:rPr lang="en-US" sz="2000">
                <a:solidFill>
                  <a:srgbClr val="FF0000"/>
                </a:solidFill>
                <a:effectLst/>
                <a:ea typeface="Arial" panose="020B0604020202020204" pitchFamily="34" charset="0"/>
              </a:rPr>
              <a:t>relevant to the staff member’s job responsibilities</a:t>
            </a:r>
            <a:r>
              <a:rPr lang="en-US" sz="2000">
                <a:solidFill>
                  <a:schemeClr val="accent3"/>
                </a:solidFill>
                <a:effectLst/>
                <a:ea typeface="Arial" panose="020B0604020202020204" pitchFamily="34" charset="0"/>
              </a:rPr>
              <a:t>:</a:t>
            </a:r>
            <a:r>
              <a:rPr lang="en-US" sz="2000">
                <a:solidFill>
                  <a:srgbClr val="000000"/>
                </a:solidFill>
                <a:ea typeface="Arial" panose="020B0604020202020204" pitchFamily="34" charset="0"/>
              </a:rPr>
              <a:t> </a:t>
            </a:r>
            <a:endParaRPr lang="en-US" sz="2000">
              <a:solidFill>
                <a:srgbClr val="000000"/>
              </a:solidFill>
              <a:effectLst/>
              <a:ea typeface="Arial" panose="020B0604020202020204" pitchFamily="34" charset="0"/>
            </a:endParaRPr>
          </a:p>
          <a:p>
            <a:pPr marR="9525" lvl="1" indent="0">
              <a:lnSpc>
                <a:spcPct val="100000"/>
              </a:lnSpc>
              <a:spcBef>
                <a:spcPts val="0"/>
              </a:spcBef>
              <a:spcAft>
                <a:spcPts val="800"/>
              </a:spcAft>
              <a:buNone/>
            </a:pPr>
            <a:r>
              <a:rPr lang="en-US" sz="2000" strike="sngStrike">
                <a:solidFill>
                  <a:srgbClr val="FF0000"/>
                </a:solidFill>
                <a:effectLst/>
                <a:ea typeface="Arial" panose="020B0604020202020204" pitchFamily="34" charset="0"/>
              </a:rPr>
              <a:t>1. Job responsibilities and to whom the staff member reports;</a:t>
            </a:r>
            <a:r>
              <a:rPr lang="en-US" sz="2000" strike="sngStrike">
                <a:solidFill>
                  <a:srgbClr val="FF0000"/>
                </a:solidFill>
                <a:ea typeface="Arial" panose="020B0604020202020204" pitchFamily="34" charset="0"/>
              </a:rPr>
              <a:t> </a:t>
            </a:r>
            <a:endParaRPr lang="en-US" sz="2000">
              <a:solidFill>
                <a:srgbClr val="000000"/>
              </a:solidFill>
              <a:effectLst/>
              <a:ea typeface="Arial" panose="020B0604020202020204" pitchFamily="34" charset="0"/>
            </a:endParaRPr>
          </a:p>
          <a:p>
            <a:pPr lvl="1" indent="0">
              <a:lnSpc>
                <a:spcPct val="100000"/>
              </a:lnSpc>
              <a:spcBef>
                <a:spcPts val="0"/>
              </a:spcBef>
              <a:spcAft>
                <a:spcPts val="600"/>
              </a:spcAft>
              <a:buNone/>
            </a:pPr>
            <a:r>
              <a:rPr lang="en-US" sz="2000" strike="sngStrike">
                <a:solidFill>
                  <a:srgbClr val="FF0000"/>
                </a:solidFill>
                <a:effectLst/>
                <a:ea typeface="Arial" panose="020B0604020202020204" pitchFamily="34" charset="0"/>
              </a:rPr>
              <a:t>2</a:t>
            </a:r>
            <a:r>
              <a:rPr lang="en-US" sz="2000">
                <a:solidFill>
                  <a:srgbClr val="FF0000"/>
                </a:solidFill>
                <a:effectLst/>
                <a:ea typeface="Arial" panose="020B0604020202020204" pitchFamily="34" charset="0"/>
              </a:rPr>
              <a:t>.1.</a:t>
            </a:r>
            <a:r>
              <a:rPr lang="en-US" sz="2000">
                <a:solidFill>
                  <a:srgbClr val="FF0000"/>
                </a:solidFill>
                <a:ea typeface="Arial" panose="020B0604020202020204" pitchFamily="34" charset="0"/>
              </a:rPr>
              <a:t> </a:t>
            </a:r>
            <a:r>
              <a:rPr lang="en-US" sz="2000">
                <a:solidFill>
                  <a:srgbClr val="FF0000"/>
                </a:solidFill>
                <a:effectLst/>
                <a:ea typeface="Arial" panose="020B0604020202020204" pitchFamily="34" charset="0"/>
              </a:rPr>
              <a:t> </a:t>
            </a:r>
            <a:r>
              <a:rPr lang="en-US" sz="2000">
                <a:solidFill>
                  <a:schemeClr val="accent3"/>
                </a:solidFill>
                <a:effectLst/>
                <a:ea typeface="Arial" panose="020B0604020202020204" pitchFamily="34" charset="0"/>
              </a:rPr>
              <a:t>Recognizing child abuse and neglect and the legal requirements for reporting suspected child abuse</a:t>
            </a:r>
            <a:r>
              <a:rPr lang="en-US" sz="2000">
                <a:solidFill>
                  <a:srgbClr val="000000"/>
                </a:solidFill>
                <a:effectLst/>
                <a:ea typeface="Arial" panose="020B0604020202020204" pitchFamily="34" charset="0"/>
              </a:rPr>
              <a:t> </a:t>
            </a:r>
            <a:r>
              <a:rPr lang="en-US" sz="2000">
                <a:solidFill>
                  <a:srgbClr val="FF0000"/>
                </a:solidFill>
                <a:effectLst/>
                <a:ea typeface="Arial" panose="020B0604020202020204" pitchFamily="34" charset="0"/>
              </a:rPr>
              <a:t>and neglect </a:t>
            </a:r>
            <a:r>
              <a:rPr lang="en-US" sz="2000">
                <a:solidFill>
                  <a:schemeClr val="accent3"/>
                </a:solidFill>
                <a:effectLst/>
                <a:ea typeface="Arial" panose="020B0604020202020204" pitchFamily="34" charset="0"/>
              </a:rPr>
              <a:t>as required by </a:t>
            </a:r>
            <a:r>
              <a:rPr lang="en-US" sz="2000" u="none" strike="noStrike">
                <a:solidFill>
                  <a:schemeClr val="accent3"/>
                </a:solidFill>
                <a:effectLst/>
                <a:ea typeface="Arial" panose="020B0604020202020204" pitchFamily="34" charset="0"/>
                <a:hlinkClick r:id="rId3">
                  <a:extLst>
                    <a:ext uri="{A12FA001-AC4F-418D-AE19-62706E023703}">
                      <ahyp:hlinkClr xmlns:ahyp="http://schemas.microsoft.com/office/drawing/2018/hyperlinkcolor" val="tx"/>
                    </a:ext>
                  </a:extLst>
                </a:hlinkClick>
              </a:rPr>
              <a:t>§ </a:t>
            </a:r>
            <a:r>
              <a:rPr lang="en-US" sz="2000">
                <a:solidFill>
                  <a:schemeClr val="accent3"/>
                </a:solidFill>
                <a:ea typeface="Arial" panose="020B0604020202020204" pitchFamily="34" charset="0"/>
                <a:hlinkClick r:id="rId3">
                  <a:extLst>
                    <a:ext uri="{A12FA001-AC4F-418D-AE19-62706E023703}">
                      <ahyp:hlinkClr xmlns:ahyp="http://schemas.microsoft.com/office/drawing/2018/hyperlinkcolor" val="tx"/>
                    </a:ext>
                  </a:extLst>
                </a:hlinkClick>
              </a:rPr>
              <a:t>63.2-1509</a:t>
            </a:r>
            <a:r>
              <a:rPr lang="en-US" sz="2000">
                <a:solidFill>
                  <a:schemeClr val="accent3"/>
                </a:solidFill>
                <a:ea typeface="Arial" panose="020B0604020202020204" pitchFamily="34" charset="0"/>
              </a:rPr>
              <a:t> of</a:t>
            </a:r>
            <a:r>
              <a:rPr lang="en-US" sz="2000">
                <a:solidFill>
                  <a:schemeClr val="accent3"/>
                </a:solidFill>
                <a:effectLst/>
                <a:ea typeface="Arial" panose="020B0604020202020204" pitchFamily="34" charset="0"/>
              </a:rPr>
              <a:t> the Code of Virginia;</a:t>
            </a:r>
            <a:r>
              <a:rPr lang="en-US" sz="2000">
                <a:solidFill>
                  <a:schemeClr val="accent3"/>
                </a:solidFill>
                <a:ea typeface="Arial" panose="020B0604020202020204" pitchFamily="34" charset="0"/>
              </a:rPr>
              <a:t> </a:t>
            </a:r>
            <a:endParaRPr lang="en-US" sz="2000">
              <a:solidFill>
                <a:schemeClr val="accent3"/>
              </a:solidFill>
              <a:effectLst/>
              <a:ea typeface="Arial" panose="020B0604020202020204" pitchFamily="34" charset="0"/>
            </a:endParaRPr>
          </a:p>
          <a:p>
            <a:pPr marR="9525" lvl="1" indent="0">
              <a:lnSpc>
                <a:spcPct val="100000"/>
              </a:lnSpc>
              <a:spcBef>
                <a:spcPts val="0"/>
              </a:spcBef>
              <a:spcAft>
                <a:spcPts val="800"/>
              </a:spcAft>
              <a:buNone/>
            </a:pPr>
            <a:r>
              <a:rPr lang="en-US" sz="2000" strike="sngStrike">
                <a:solidFill>
                  <a:srgbClr val="FF0000"/>
                </a:solidFill>
                <a:effectLst/>
                <a:ea typeface="Arial" panose="020B0604020202020204" pitchFamily="34" charset="0"/>
              </a:rPr>
              <a:t>3. All policies and procedures required by 8VAC20-781-40;</a:t>
            </a:r>
            <a:r>
              <a:rPr lang="en-US" sz="2000" strike="sngStrike">
                <a:solidFill>
                  <a:srgbClr val="FF0000"/>
                </a:solidFill>
                <a:ea typeface="Arial" panose="020B0604020202020204" pitchFamily="34" charset="0"/>
              </a:rPr>
              <a:t> </a:t>
            </a:r>
            <a:endParaRPr lang="en-US" sz="2000">
              <a:solidFill>
                <a:srgbClr val="000000"/>
              </a:solidFill>
              <a:effectLst/>
              <a:ea typeface="Arial" panose="020B0604020202020204" pitchFamily="34" charset="0"/>
            </a:endParaRPr>
          </a:p>
          <a:p>
            <a:pPr marR="9525" lvl="1" indent="0">
              <a:lnSpc>
                <a:spcPct val="100000"/>
              </a:lnSpc>
              <a:spcBef>
                <a:spcPts val="0"/>
              </a:spcBef>
              <a:spcAft>
                <a:spcPts val="800"/>
              </a:spcAft>
              <a:buNone/>
            </a:pPr>
            <a:r>
              <a:rPr lang="en-US" sz="2000" strike="sngStrike">
                <a:solidFill>
                  <a:srgbClr val="FF0000"/>
                </a:solidFill>
                <a:effectLst/>
                <a:ea typeface="Arial" panose="020B0604020202020204" pitchFamily="34" charset="0"/>
              </a:rPr>
              <a:t>4.</a:t>
            </a:r>
            <a:r>
              <a:rPr lang="en-US" sz="2000">
                <a:solidFill>
                  <a:srgbClr val="FF0000"/>
                </a:solidFill>
                <a:effectLst/>
                <a:ea typeface="Arial" panose="020B0604020202020204" pitchFamily="34" charset="0"/>
              </a:rPr>
              <a:t> 2. </a:t>
            </a:r>
            <a:r>
              <a:rPr lang="en-US" sz="2000">
                <a:solidFill>
                  <a:schemeClr val="accent3"/>
                </a:solidFill>
                <a:effectLst/>
                <a:ea typeface="Arial" panose="020B0604020202020204" pitchFamily="34" charset="0"/>
              </a:rPr>
              <a:t>Introduction and orientation to each child assigned to staff, including health issues documented according to </a:t>
            </a:r>
            <a:r>
              <a:rPr lang="en-US" sz="2000">
                <a:solidFill>
                  <a:schemeClr val="accent3"/>
                </a:solidFill>
                <a:ea typeface="Arial" panose="020B0604020202020204" pitchFamily="34" charset="0"/>
              </a:rPr>
              <a:t>8VAC20-781-</a:t>
            </a:r>
            <a:r>
              <a:rPr lang="en-US" sz="2000" strike="sngStrike">
                <a:solidFill>
                  <a:srgbClr val="FF0000"/>
                </a:solidFill>
                <a:ea typeface="Arial" panose="020B0604020202020204" pitchFamily="34" charset="0"/>
              </a:rPr>
              <a:t>60</a:t>
            </a:r>
            <a:r>
              <a:rPr lang="en-US" sz="2000">
                <a:solidFill>
                  <a:srgbClr val="FF0000"/>
                </a:solidFill>
                <a:ea typeface="Arial" panose="020B0604020202020204" pitchFamily="34" charset="0"/>
              </a:rPr>
              <a:t> 50</a:t>
            </a:r>
            <a:r>
              <a:rPr lang="en-US" sz="2000">
                <a:solidFill>
                  <a:srgbClr val="000000"/>
                </a:solidFill>
                <a:effectLst/>
                <a:ea typeface="Arial" panose="020B0604020202020204" pitchFamily="34" charset="0"/>
              </a:rPr>
              <a:t> </a:t>
            </a:r>
            <a:r>
              <a:rPr lang="en-US" sz="2000">
                <a:solidFill>
                  <a:schemeClr val="accent3"/>
                </a:solidFill>
                <a:effectLst/>
                <a:ea typeface="Arial" panose="020B0604020202020204" pitchFamily="34" charset="0"/>
              </a:rPr>
              <a:t>B 5;</a:t>
            </a:r>
          </a:p>
          <a:p>
            <a:pPr lvl="1" indent="0">
              <a:lnSpc>
                <a:spcPct val="100000"/>
              </a:lnSpc>
              <a:spcBef>
                <a:spcPts val="0"/>
              </a:spcBef>
              <a:spcAft>
                <a:spcPts val="600"/>
              </a:spcAft>
              <a:buNone/>
            </a:pPr>
            <a:r>
              <a:rPr lang="en-US" sz="2000" strike="sngStrike">
                <a:solidFill>
                  <a:srgbClr val="FF0000"/>
                </a:solidFill>
                <a:effectLst/>
                <a:ea typeface="Arial" panose="020B0604020202020204" pitchFamily="34" charset="0"/>
              </a:rPr>
              <a:t>5.</a:t>
            </a:r>
            <a:r>
              <a:rPr lang="en-US" sz="2000">
                <a:solidFill>
                  <a:srgbClr val="FF0000"/>
                </a:solidFill>
                <a:effectLst/>
                <a:ea typeface="Arial" panose="020B0604020202020204" pitchFamily="34" charset="0"/>
              </a:rPr>
              <a:t> 3. </a:t>
            </a:r>
            <a:r>
              <a:rPr lang="en-US" sz="2000">
                <a:solidFill>
                  <a:schemeClr val="accent3"/>
                </a:solidFill>
                <a:effectLst/>
                <a:ea typeface="Arial" panose="020B0604020202020204" pitchFamily="34" charset="0"/>
              </a:rPr>
              <a:t>Child development; </a:t>
            </a:r>
            <a:r>
              <a:rPr lang="en-US" sz="2000" strike="sngStrike">
                <a:solidFill>
                  <a:srgbClr val="FF0000"/>
                </a:solidFill>
                <a:effectLst/>
                <a:ea typeface="Arial" panose="020B0604020202020204" pitchFamily="34" charset="0"/>
              </a:rPr>
              <a:t>and</a:t>
            </a:r>
            <a:r>
              <a:rPr lang="en-US" sz="2000" strike="sngStrike">
                <a:solidFill>
                  <a:srgbClr val="FF0000"/>
                </a:solidFill>
                <a:ea typeface="Arial" panose="020B0604020202020204" pitchFamily="34" charset="0"/>
              </a:rPr>
              <a:t> </a:t>
            </a:r>
            <a:endParaRPr lang="en-US" sz="2000">
              <a:solidFill>
                <a:srgbClr val="000000"/>
              </a:solidFill>
              <a:effectLst/>
              <a:ea typeface="Arial" panose="020B0604020202020204" pitchFamily="34" charset="0"/>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71</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45401644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III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6365" marR="987425" indent="0">
              <a:lnSpc>
                <a:spcPct val="103000"/>
              </a:lnSpc>
              <a:spcBef>
                <a:spcPts val="0"/>
              </a:spcBef>
              <a:spcAft>
                <a:spcPts val="1200"/>
              </a:spcAft>
              <a:buNone/>
            </a:pPr>
            <a:r>
              <a:rPr lang="en-US" sz="2000" b="1">
                <a:solidFill>
                  <a:schemeClr val="accent3"/>
                </a:solidFill>
                <a:effectLst/>
                <a:ea typeface="Arial" panose="020B0604020202020204" pitchFamily="34" charset="0"/>
              </a:rPr>
              <a:t>8VAC20-781-</a:t>
            </a:r>
            <a:r>
              <a:rPr lang="en-US" sz="2000" b="1" strike="sngStrike">
                <a:solidFill>
                  <a:srgbClr val="FF0000"/>
                </a:solidFill>
                <a:effectLst/>
                <a:ea typeface="Arial" panose="020B0604020202020204" pitchFamily="34" charset="0"/>
              </a:rPr>
              <a:t>140</a:t>
            </a:r>
            <a:r>
              <a:rPr lang="en-US" sz="2000" b="1">
                <a:solidFill>
                  <a:srgbClr val="FF0000"/>
                </a:solidFill>
                <a:effectLst/>
                <a:ea typeface="Arial" panose="020B0604020202020204" pitchFamily="34" charset="0"/>
              </a:rPr>
              <a:t> 130</a:t>
            </a:r>
            <a:r>
              <a:rPr lang="en-US" sz="2000" b="1">
                <a:solidFill>
                  <a:schemeClr val="accent3"/>
                </a:solidFill>
                <a:effectLst/>
                <a:ea typeface="Arial" panose="020B0604020202020204" pitchFamily="34" charset="0"/>
              </a:rPr>
              <a:t>. Orientation training. (cont.)</a:t>
            </a:r>
            <a:endParaRPr lang="en-US" sz="2000">
              <a:solidFill>
                <a:schemeClr val="accent3"/>
              </a:solidFill>
              <a:effectLst/>
              <a:ea typeface="Arial" panose="020B0604020202020204" pitchFamily="34" charset="0"/>
            </a:endParaRPr>
          </a:p>
          <a:p>
            <a:pPr marR="9525" indent="0">
              <a:lnSpc>
                <a:spcPct val="103000"/>
              </a:lnSpc>
              <a:spcBef>
                <a:spcPts val="0"/>
              </a:spcBef>
              <a:spcAft>
                <a:spcPts val="560"/>
              </a:spcAft>
              <a:buNone/>
            </a:pPr>
            <a:r>
              <a:rPr lang="en-US" sz="2000" strike="sngStrike">
                <a:solidFill>
                  <a:srgbClr val="FF0000"/>
                </a:solidFill>
                <a:ea typeface="Arial" panose="020B0604020202020204" pitchFamily="34" charset="0"/>
              </a:rPr>
              <a:t>6.</a:t>
            </a:r>
            <a:r>
              <a:rPr lang="en-US" sz="2000">
                <a:solidFill>
                  <a:srgbClr val="FF0000"/>
                </a:solidFill>
                <a:ea typeface="Arial" panose="020B0604020202020204" pitchFamily="34" charset="0"/>
              </a:rPr>
              <a:t> 4. </a:t>
            </a:r>
            <a:r>
              <a:rPr lang="en-US" sz="2000">
                <a:solidFill>
                  <a:schemeClr val="accent3"/>
                </a:solidFill>
                <a:ea typeface="Arial" panose="020B0604020202020204" pitchFamily="34" charset="0"/>
              </a:rPr>
              <a:t>Classroom management</a:t>
            </a:r>
            <a:r>
              <a:rPr lang="en-US" sz="2000" strike="sngStrike">
                <a:solidFill>
                  <a:schemeClr val="accent3"/>
                </a:solidFill>
                <a:ea typeface="Arial" panose="020B0604020202020204" pitchFamily="34" charset="0"/>
              </a:rPr>
              <a:t>.</a:t>
            </a:r>
            <a:r>
              <a:rPr lang="en-US" sz="2000">
                <a:solidFill>
                  <a:srgbClr val="FF0000"/>
                </a:solidFill>
                <a:ea typeface="Arial" panose="020B0604020202020204" pitchFamily="34" charset="0"/>
              </a:rPr>
              <a:t>;</a:t>
            </a:r>
            <a:endParaRPr lang="en-US" sz="2000">
              <a:solidFill>
                <a:srgbClr val="000000"/>
              </a:solidFill>
              <a:ea typeface="Arial" panose="020B0604020202020204" pitchFamily="34" charset="0"/>
            </a:endParaRPr>
          </a:p>
          <a:p>
            <a:pPr marR="9525" indent="0">
              <a:lnSpc>
                <a:spcPct val="103000"/>
              </a:lnSpc>
              <a:spcBef>
                <a:spcPts val="0"/>
              </a:spcBef>
              <a:spcAft>
                <a:spcPts val="560"/>
              </a:spcAft>
              <a:buNone/>
            </a:pPr>
            <a:r>
              <a:rPr lang="en-US" sz="2000">
                <a:solidFill>
                  <a:srgbClr val="FF0000"/>
                </a:solidFill>
                <a:effectLst/>
                <a:ea typeface="Arial" panose="020B0604020202020204" pitchFamily="34" charset="0"/>
              </a:rPr>
              <a:t>5. Abusive head trauma prevention and, if serving infants or toddlers, prevention of shaken baby syndrome, coping with crying babies and distraught children;</a:t>
            </a:r>
            <a:endParaRPr lang="en-US" sz="2000">
              <a:solidFill>
                <a:srgbClr val="000000"/>
              </a:solidFill>
              <a:effectLst/>
              <a:ea typeface="Arial" panose="020B0604020202020204" pitchFamily="34" charset="0"/>
            </a:endParaRPr>
          </a:p>
          <a:p>
            <a:pPr marR="9525" indent="0">
              <a:lnSpc>
                <a:spcPct val="103000"/>
              </a:lnSpc>
              <a:spcBef>
                <a:spcPts val="0"/>
              </a:spcBef>
              <a:spcAft>
                <a:spcPts val="560"/>
              </a:spcAft>
              <a:buNone/>
            </a:pPr>
            <a:r>
              <a:rPr lang="en-US" sz="2000">
                <a:solidFill>
                  <a:srgbClr val="FF0000"/>
                </a:solidFill>
                <a:effectLst/>
                <a:ea typeface="Arial" panose="020B0604020202020204" pitchFamily="34" charset="0"/>
              </a:rPr>
              <a:t>6. Safe sleeping practices and sudden infant death syndrome awareness;</a:t>
            </a:r>
            <a:endParaRPr lang="en-US" sz="2000">
              <a:solidFill>
                <a:srgbClr val="000000"/>
              </a:solidFill>
              <a:effectLst/>
              <a:ea typeface="Arial" panose="020B0604020202020204" pitchFamily="34" charset="0"/>
            </a:endParaRPr>
          </a:p>
          <a:p>
            <a:pPr indent="0">
              <a:lnSpc>
                <a:spcPct val="103000"/>
              </a:lnSpc>
              <a:spcBef>
                <a:spcPts val="0"/>
              </a:spcBef>
              <a:spcAft>
                <a:spcPts val="600"/>
              </a:spcAft>
              <a:buNone/>
            </a:pPr>
            <a:r>
              <a:rPr lang="en-US" sz="2000">
                <a:solidFill>
                  <a:srgbClr val="FF0000"/>
                </a:solidFill>
                <a:effectLst/>
                <a:ea typeface="Arial" panose="020B0604020202020204" pitchFamily="34" charset="0"/>
              </a:rPr>
              <a:t>7.</a:t>
            </a:r>
            <a:r>
              <a:rPr lang="en-US" sz="2000">
                <a:solidFill>
                  <a:srgbClr val="FF0000"/>
                </a:solidFill>
                <a:ea typeface="Arial" panose="020B0604020202020204" pitchFamily="34" charset="0"/>
              </a:rPr>
              <a:t> </a:t>
            </a:r>
            <a:r>
              <a:rPr lang="en-US" sz="2000">
                <a:solidFill>
                  <a:srgbClr val="FF0000"/>
                </a:solidFill>
                <a:effectLst/>
                <a:ea typeface="Arial" panose="020B0604020202020204" pitchFamily="34" charset="0"/>
              </a:rPr>
              <a:t>Playground safety to include (</a:t>
            </a:r>
            <a:r>
              <a:rPr lang="en-US" sz="2000" err="1">
                <a:solidFill>
                  <a:srgbClr val="FF0000"/>
                </a:solidFill>
                <a:effectLst/>
                <a:ea typeface="Arial" panose="020B0604020202020204" pitchFamily="34" charset="0"/>
              </a:rPr>
              <a:t>i</a:t>
            </a:r>
            <a:r>
              <a:rPr lang="en-US" sz="2000">
                <a:solidFill>
                  <a:srgbClr val="FF0000"/>
                </a:solidFill>
                <a:effectLst/>
                <a:ea typeface="Arial" panose="020B0604020202020204" pitchFamily="34" charset="0"/>
              </a:rPr>
              <a:t>) how staff will engage in the active supervision of children and (ii) maintenance of equipment and protective surfacing;</a:t>
            </a:r>
            <a:endParaRPr lang="en-US" sz="2000">
              <a:solidFill>
                <a:srgbClr val="000000"/>
              </a:solidFill>
              <a:effectLst/>
              <a:ea typeface="Arial" panose="020B0604020202020204" pitchFamily="34" charset="0"/>
            </a:endParaRPr>
          </a:p>
          <a:p>
            <a:pPr marR="9525" indent="0">
              <a:lnSpc>
                <a:spcPct val="103000"/>
              </a:lnSpc>
              <a:spcBef>
                <a:spcPts val="0"/>
              </a:spcBef>
              <a:spcAft>
                <a:spcPts val="560"/>
              </a:spcAft>
              <a:buNone/>
            </a:pPr>
            <a:r>
              <a:rPr lang="en-US" sz="2000">
                <a:solidFill>
                  <a:srgbClr val="FF0000"/>
                </a:solidFill>
                <a:effectLst/>
                <a:ea typeface="Arial" panose="020B0604020202020204" pitchFamily="34" charset="0"/>
              </a:rPr>
              <a:t>8.</a:t>
            </a:r>
            <a:r>
              <a:rPr lang="en-US" sz="2000">
                <a:solidFill>
                  <a:srgbClr val="FF0000"/>
                </a:solidFill>
                <a:ea typeface="Arial" panose="020B0604020202020204" pitchFamily="34" charset="0"/>
              </a:rPr>
              <a:t> </a:t>
            </a:r>
            <a:r>
              <a:rPr lang="en-US" sz="2000">
                <a:solidFill>
                  <a:srgbClr val="FF0000"/>
                </a:solidFill>
                <a:effectLst/>
                <a:ea typeface="Arial" panose="020B0604020202020204" pitchFamily="34" charset="0"/>
              </a:rPr>
              <a:t>The supervision of children and all the requirements of Part V of this chapter to include (</a:t>
            </a:r>
            <a:r>
              <a:rPr lang="en-US" sz="2000" err="1">
                <a:solidFill>
                  <a:srgbClr val="FF0000"/>
                </a:solidFill>
                <a:effectLst/>
                <a:ea typeface="Arial" panose="020B0604020202020204" pitchFamily="34" charset="0"/>
              </a:rPr>
              <a:t>i</a:t>
            </a:r>
            <a:r>
              <a:rPr lang="en-US" sz="2000">
                <a:solidFill>
                  <a:srgbClr val="FF0000"/>
                </a:solidFill>
                <a:effectLst/>
                <a:ea typeface="Arial" panose="020B0604020202020204" pitchFamily="34" charset="0"/>
              </a:rPr>
              <a:t>) methods of active supervision of children; (ii) how the center will ensure that each group of children receives care by consistent staff or team of staff members; (iii) how the center will identify where children are at all times, including during group transitions and field trips; (iv) actions to take when a child arrives after scheduled activities have begun, including field trips or when the group is offsite or not in the assigned room when the child arrives; and (v) maintaining staff-to-child ratios;</a:t>
            </a:r>
            <a:endParaRPr lang="en-US" sz="2000">
              <a:solidFill>
                <a:srgbClr val="000000"/>
              </a:solidFill>
              <a:effectLst/>
              <a:ea typeface="Arial" panose="020B0604020202020204" pitchFamily="34" charset="0"/>
            </a:endParaRPr>
          </a:p>
          <a:p>
            <a:pPr marR="9525" indent="0">
              <a:lnSpc>
                <a:spcPct val="103000"/>
              </a:lnSpc>
              <a:spcBef>
                <a:spcPts val="0"/>
              </a:spcBef>
              <a:spcAft>
                <a:spcPts val="560"/>
              </a:spcAft>
              <a:buNone/>
            </a:pPr>
            <a:endParaRPr lang="en-US" sz="2000">
              <a:solidFill>
                <a:srgbClr val="000000"/>
              </a:solidFill>
              <a:effectLst/>
              <a:ea typeface="Arial" panose="020B0604020202020204" pitchFamily="34" charset="0"/>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72</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257638958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III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6365" marR="987425" indent="0">
              <a:lnSpc>
                <a:spcPct val="103000"/>
              </a:lnSpc>
              <a:spcBef>
                <a:spcPts val="0"/>
              </a:spcBef>
              <a:spcAft>
                <a:spcPts val="1200"/>
              </a:spcAft>
              <a:buNone/>
            </a:pPr>
            <a:r>
              <a:rPr lang="en-US" sz="2000" b="1">
                <a:solidFill>
                  <a:schemeClr val="accent3"/>
                </a:solidFill>
                <a:effectLst/>
                <a:ea typeface="Arial" panose="020B0604020202020204" pitchFamily="34" charset="0"/>
              </a:rPr>
              <a:t>8VAC20-781-</a:t>
            </a:r>
            <a:r>
              <a:rPr lang="en-US" sz="2000" b="1" strike="sngStrike">
                <a:solidFill>
                  <a:srgbClr val="FF0000"/>
                </a:solidFill>
                <a:effectLst/>
                <a:ea typeface="Arial" panose="020B0604020202020204" pitchFamily="34" charset="0"/>
              </a:rPr>
              <a:t>140</a:t>
            </a:r>
            <a:r>
              <a:rPr lang="en-US" sz="2000" b="1">
                <a:solidFill>
                  <a:srgbClr val="FF0000"/>
                </a:solidFill>
                <a:effectLst/>
                <a:ea typeface="Arial" panose="020B0604020202020204" pitchFamily="34" charset="0"/>
              </a:rPr>
              <a:t> 130</a:t>
            </a:r>
            <a:r>
              <a:rPr lang="en-US" sz="2000" b="1">
                <a:solidFill>
                  <a:schemeClr val="accent3"/>
                </a:solidFill>
                <a:effectLst/>
                <a:ea typeface="Arial" panose="020B0604020202020204" pitchFamily="34" charset="0"/>
              </a:rPr>
              <a:t>. Orientation training. (cont.)</a:t>
            </a:r>
            <a:endParaRPr lang="en-US" sz="2000">
              <a:solidFill>
                <a:schemeClr val="accent3"/>
              </a:solidFill>
              <a:effectLst/>
              <a:ea typeface="Arial" panose="020B0604020202020204" pitchFamily="34" charset="0"/>
            </a:endParaRPr>
          </a:p>
          <a:p>
            <a:pPr indent="0">
              <a:lnSpc>
                <a:spcPct val="103000"/>
              </a:lnSpc>
              <a:spcBef>
                <a:spcPts val="0"/>
              </a:spcBef>
              <a:spcAft>
                <a:spcPts val="600"/>
              </a:spcAft>
              <a:buNone/>
            </a:pPr>
            <a:r>
              <a:rPr lang="en-US" sz="2000">
                <a:solidFill>
                  <a:srgbClr val="FF0000"/>
                </a:solidFill>
                <a:ea typeface="Arial" panose="020B0604020202020204" pitchFamily="34" charset="0"/>
              </a:rPr>
              <a:t>9. Assuming and releasing care of children to include (</a:t>
            </a:r>
            <a:r>
              <a:rPr lang="en-US" sz="2000" err="1">
                <a:solidFill>
                  <a:srgbClr val="FF0000"/>
                </a:solidFill>
                <a:ea typeface="Arial" panose="020B0604020202020204" pitchFamily="34" charset="0"/>
              </a:rPr>
              <a:t>i</a:t>
            </a:r>
            <a:r>
              <a:rPr lang="en-US" sz="2000">
                <a:solidFill>
                  <a:srgbClr val="FF0000"/>
                </a:solidFill>
                <a:ea typeface="Arial" panose="020B0604020202020204" pitchFamily="34" charset="0"/>
              </a:rPr>
              <a:t>) the method of confirming the absence of a child when the child is scheduled to arrive from another program or from an agency responsible for transporting the child to the center; (ii) the method for verifying that children are released only to individuals authorized by the parents; and (iii) child pickup after normal hours, during emergencies, and when a child’s class is offsite or not in the assigned area;</a:t>
            </a:r>
            <a:endParaRPr lang="en-US" sz="2000">
              <a:solidFill>
                <a:srgbClr val="003C71"/>
              </a:solidFill>
              <a:ea typeface="Arial" panose="020B0604020202020204" pitchFamily="34" charset="0"/>
            </a:endParaRPr>
          </a:p>
          <a:p>
            <a:pPr indent="0">
              <a:lnSpc>
                <a:spcPct val="103000"/>
              </a:lnSpc>
              <a:spcBef>
                <a:spcPts val="0"/>
              </a:spcBef>
              <a:spcAft>
                <a:spcPts val="600"/>
              </a:spcAft>
              <a:buNone/>
            </a:pPr>
            <a:r>
              <a:rPr lang="en-US" sz="2000">
                <a:solidFill>
                  <a:srgbClr val="FF0000"/>
                </a:solidFill>
                <a:ea typeface="Arial" panose="020B0604020202020204" pitchFamily="34" charset="0"/>
              </a:rPr>
              <a:t>10. Actions to take in case of a lost or missing child, ill or injured child, or when a child has a medical or other emergency; </a:t>
            </a:r>
            <a:endParaRPr lang="en-US" sz="2000">
              <a:solidFill>
                <a:srgbClr val="000000"/>
              </a:solidFill>
              <a:ea typeface="Arial" panose="020B0604020202020204" pitchFamily="34" charset="0"/>
            </a:endParaRPr>
          </a:p>
          <a:p>
            <a:pPr indent="0">
              <a:lnSpc>
                <a:spcPct val="103000"/>
              </a:lnSpc>
              <a:spcBef>
                <a:spcPts val="0"/>
              </a:spcBef>
              <a:spcAft>
                <a:spcPts val="600"/>
              </a:spcAft>
              <a:buNone/>
            </a:pPr>
            <a:r>
              <a:rPr lang="en-US" sz="2000">
                <a:solidFill>
                  <a:srgbClr val="FF0000"/>
                </a:solidFill>
                <a:ea typeface="Arial" panose="020B0604020202020204" pitchFamily="34" charset="0"/>
              </a:rPr>
              <a:t>11. Confidentiality</a:t>
            </a:r>
            <a:r>
              <a:rPr lang="en-US" sz="2000">
                <a:solidFill>
                  <a:srgbClr val="FF0000"/>
                </a:solidFill>
                <a:effectLst/>
                <a:ea typeface="Arial" panose="020B0604020202020204" pitchFamily="34" charset="0"/>
              </a:rPr>
              <a:t>, including how records will be kept confidential and secure; and the privacy of children maintained; including expectations for communications, use of technology, and social media;</a:t>
            </a:r>
            <a:r>
              <a:rPr lang="en-US" sz="2000">
                <a:solidFill>
                  <a:srgbClr val="FF0000"/>
                </a:solidFill>
                <a:ea typeface="Arial" panose="020B0604020202020204" pitchFamily="34" charset="0"/>
              </a:rPr>
              <a:t> </a:t>
            </a:r>
            <a:endParaRPr lang="en-US" sz="2000">
              <a:solidFill>
                <a:srgbClr val="000000"/>
              </a:solidFill>
              <a:ea typeface="Arial" panose="020B0604020202020204" pitchFamily="34" charset="0"/>
            </a:endParaRPr>
          </a:p>
          <a:p>
            <a:pPr indent="0">
              <a:lnSpc>
                <a:spcPct val="103000"/>
              </a:lnSpc>
              <a:spcBef>
                <a:spcPts val="0"/>
              </a:spcBef>
              <a:spcAft>
                <a:spcPts val="600"/>
              </a:spcAft>
              <a:buNone/>
            </a:pPr>
            <a:r>
              <a:rPr lang="en-US" sz="2000">
                <a:solidFill>
                  <a:srgbClr val="FF0000"/>
                </a:solidFill>
                <a:ea typeface="Arial" panose="020B0604020202020204" pitchFamily="34" charset="0"/>
              </a:rPr>
              <a:t>12. Food</a:t>
            </a:r>
            <a:r>
              <a:rPr lang="en-US" sz="2000">
                <a:solidFill>
                  <a:srgbClr val="FF0000"/>
                </a:solidFill>
                <a:effectLst/>
                <a:ea typeface="Arial" panose="020B0604020202020204" pitchFamily="34" charset="0"/>
              </a:rPr>
              <a:t> service, storage, safety and preparation, and nutrition, according to the requirements of 8VAC20-781-610 and 8VAC20-781-620.</a:t>
            </a:r>
            <a:endParaRPr lang="en-US" sz="2000">
              <a:solidFill>
                <a:srgbClr val="000000"/>
              </a:solidFill>
              <a:effectLst/>
              <a:ea typeface="Arial" panose="020B0604020202020204" pitchFamily="34" charset="0"/>
            </a:endParaRPr>
          </a:p>
          <a:p>
            <a:pPr marR="9525" indent="0">
              <a:lnSpc>
                <a:spcPct val="103000"/>
              </a:lnSpc>
              <a:spcBef>
                <a:spcPts val="0"/>
              </a:spcBef>
              <a:spcAft>
                <a:spcPts val="560"/>
              </a:spcAft>
              <a:buNone/>
            </a:pPr>
            <a:endParaRPr lang="en-US" sz="2000">
              <a:solidFill>
                <a:srgbClr val="000000"/>
              </a:solidFill>
              <a:effectLst/>
              <a:latin typeface="Arial"/>
              <a:ea typeface="Arial" panose="020B0604020202020204" pitchFamily="34" charset="0"/>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73</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73760836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III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6365" marR="987425" indent="0">
              <a:lnSpc>
                <a:spcPct val="103000"/>
              </a:lnSpc>
              <a:spcBef>
                <a:spcPts val="0"/>
              </a:spcBef>
              <a:spcAft>
                <a:spcPts val="1200"/>
              </a:spcAft>
              <a:buNone/>
            </a:pPr>
            <a:r>
              <a:rPr lang="en-US" sz="2000" b="1">
                <a:solidFill>
                  <a:schemeClr val="accent3"/>
                </a:solidFill>
                <a:effectLst/>
                <a:ea typeface="Arial" panose="020B0604020202020204" pitchFamily="34" charset="0"/>
              </a:rPr>
              <a:t>8VAC20-781-</a:t>
            </a:r>
            <a:r>
              <a:rPr lang="en-US" sz="2000" b="1" strike="sngStrike">
                <a:solidFill>
                  <a:srgbClr val="FF0000"/>
                </a:solidFill>
                <a:effectLst/>
                <a:ea typeface="Arial" panose="020B0604020202020204" pitchFamily="34" charset="0"/>
              </a:rPr>
              <a:t>140</a:t>
            </a:r>
            <a:r>
              <a:rPr lang="en-US" sz="2000" b="1">
                <a:solidFill>
                  <a:srgbClr val="FF0000"/>
                </a:solidFill>
                <a:effectLst/>
                <a:ea typeface="Arial" panose="020B0604020202020204" pitchFamily="34" charset="0"/>
              </a:rPr>
              <a:t> 130</a:t>
            </a:r>
            <a:r>
              <a:rPr lang="en-US" sz="2000" b="1">
                <a:solidFill>
                  <a:schemeClr val="accent3"/>
                </a:solidFill>
                <a:effectLst/>
                <a:ea typeface="Arial" panose="020B0604020202020204" pitchFamily="34" charset="0"/>
              </a:rPr>
              <a:t>. Orientation training. (cont.)</a:t>
            </a:r>
            <a:endParaRPr lang="en-US" sz="2000">
              <a:solidFill>
                <a:schemeClr val="accent3"/>
              </a:solidFill>
              <a:ea typeface="Arial" panose="020B0604020202020204" pitchFamily="34" charset="0"/>
            </a:endParaRPr>
          </a:p>
          <a:p>
            <a:pPr marL="583565" marR="987425" lvl="1" indent="0">
              <a:lnSpc>
                <a:spcPct val="103000"/>
              </a:lnSpc>
              <a:spcBef>
                <a:spcPts val="0"/>
              </a:spcBef>
              <a:spcAft>
                <a:spcPts val="1200"/>
              </a:spcAft>
              <a:buNone/>
            </a:pPr>
            <a:r>
              <a:rPr lang="en-US" sz="2000">
                <a:solidFill>
                  <a:srgbClr val="FF0000"/>
                </a:solidFill>
                <a:ea typeface="Arial" panose="020B0604020202020204" pitchFamily="34" charset="0"/>
              </a:rPr>
              <a:t>13. Emergency</a:t>
            </a:r>
            <a:r>
              <a:rPr lang="en-US" sz="2000">
                <a:solidFill>
                  <a:srgbClr val="FF0000"/>
                </a:solidFill>
                <a:effectLst/>
                <a:ea typeface="Arial" panose="020B0604020202020204" pitchFamily="34" charset="0"/>
              </a:rPr>
              <a:t> procedures and written safety rules according to requirements of 8VAC20-781-450 and 8VAC20-781-460.</a:t>
            </a:r>
            <a:r>
              <a:rPr lang="en-US" sz="2000">
                <a:solidFill>
                  <a:srgbClr val="FF0000"/>
                </a:solidFill>
                <a:ea typeface="Arial" panose="020B0604020202020204" pitchFamily="34" charset="0"/>
              </a:rPr>
              <a:t> </a:t>
            </a:r>
            <a:endParaRPr lang="en-US" sz="2000">
              <a:solidFill>
                <a:srgbClr val="000000"/>
              </a:solidFill>
              <a:ea typeface="Arial" panose="020B0604020202020204" pitchFamily="34" charset="0"/>
            </a:endParaRPr>
          </a:p>
          <a:p>
            <a:pPr marL="583565" marR="987425" lvl="1" indent="0">
              <a:lnSpc>
                <a:spcPct val="103000"/>
              </a:lnSpc>
              <a:spcBef>
                <a:spcPts val="0"/>
              </a:spcBef>
              <a:spcAft>
                <a:spcPts val="1200"/>
              </a:spcAft>
              <a:buNone/>
            </a:pPr>
            <a:r>
              <a:rPr lang="en-US" sz="2000">
                <a:solidFill>
                  <a:srgbClr val="FF0000"/>
                </a:solidFill>
                <a:ea typeface="Arial" panose="020B0604020202020204" pitchFamily="34" charset="0"/>
              </a:rPr>
              <a:t>14. Emergency</a:t>
            </a:r>
            <a:r>
              <a:rPr lang="en-US" sz="2000">
                <a:solidFill>
                  <a:srgbClr val="FF0000"/>
                </a:solidFill>
                <a:effectLst/>
                <a:ea typeface="Arial" panose="020B0604020202020204" pitchFamily="34" charset="0"/>
              </a:rPr>
              <a:t> preparedness and response according to the requirements of Part IX of this chapter.</a:t>
            </a:r>
            <a:r>
              <a:rPr lang="en-US" sz="2000">
                <a:solidFill>
                  <a:srgbClr val="FF0000"/>
                </a:solidFill>
                <a:ea typeface="Arial" panose="020B0604020202020204" pitchFamily="34" charset="0"/>
              </a:rPr>
              <a:t> </a:t>
            </a:r>
            <a:endParaRPr lang="en-US" sz="2000">
              <a:solidFill>
                <a:srgbClr val="000000"/>
              </a:solidFill>
              <a:ea typeface="Arial" panose="020B0604020202020204" pitchFamily="34" charset="0"/>
            </a:endParaRPr>
          </a:p>
          <a:p>
            <a:pPr marL="583565" marR="987425" lvl="1" indent="0">
              <a:lnSpc>
                <a:spcPct val="103000"/>
              </a:lnSpc>
              <a:spcBef>
                <a:spcPts val="0"/>
              </a:spcBef>
              <a:spcAft>
                <a:spcPts val="1200"/>
              </a:spcAft>
              <a:buNone/>
            </a:pPr>
            <a:r>
              <a:rPr lang="en-US" sz="2000">
                <a:solidFill>
                  <a:srgbClr val="FF0000"/>
                </a:solidFill>
                <a:ea typeface="Arial" panose="020B0604020202020204" pitchFamily="34" charset="0"/>
              </a:rPr>
              <a:t>15. The</a:t>
            </a:r>
            <a:r>
              <a:rPr lang="en-US" sz="2000">
                <a:solidFill>
                  <a:srgbClr val="FF0000"/>
                </a:solidFill>
                <a:effectLst/>
                <a:ea typeface="Arial" panose="020B0604020202020204" pitchFamily="34" charset="0"/>
              </a:rPr>
              <a:t> center’s transportation policies according to the requirements of 8VAC20-781-630</a:t>
            </a:r>
            <a:r>
              <a:rPr lang="en-US" sz="2000">
                <a:solidFill>
                  <a:srgbClr val="0070C0"/>
                </a:solidFill>
                <a:effectLst/>
                <a:ea typeface="Arial" panose="020B0604020202020204" pitchFamily="34" charset="0"/>
              </a:rPr>
              <a:t> </a:t>
            </a:r>
            <a:r>
              <a:rPr lang="en-US" sz="2000">
                <a:solidFill>
                  <a:srgbClr val="FF0000"/>
                </a:solidFill>
                <a:effectLst/>
                <a:ea typeface="Arial" panose="020B0604020202020204" pitchFamily="34" charset="0"/>
              </a:rPr>
              <a:t>and 8VAC20-781-640, including accounting for children prior to leaving for a field trip, upon arriving at a field trip site, before leaving a field trip site, upon returning to the center, and any stops on the field trip.</a:t>
            </a:r>
            <a:r>
              <a:rPr lang="en-US" sz="2000">
                <a:solidFill>
                  <a:srgbClr val="FF0000"/>
                </a:solidFill>
                <a:ea typeface="Arial" panose="020B0604020202020204" pitchFamily="34" charset="0"/>
              </a:rPr>
              <a:t> </a:t>
            </a:r>
            <a:endParaRPr lang="en-US" sz="2000">
              <a:solidFill>
                <a:srgbClr val="000000"/>
              </a:solidFill>
              <a:ea typeface="Arial" panose="020B0604020202020204" pitchFamily="34" charset="0"/>
            </a:endParaRPr>
          </a:p>
          <a:p>
            <a:pPr marL="583565" marR="987425" lvl="1" indent="0">
              <a:lnSpc>
                <a:spcPct val="103000"/>
              </a:lnSpc>
              <a:spcBef>
                <a:spcPts val="0"/>
              </a:spcBef>
              <a:spcAft>
                <a:spcPts val="1200"/>
              </a:spcAft>
              <a:buNone/>
            </a:pPr>
            <a:r>
              <a:rPr lang="en-US" sz="2000">
                <a:solidFill>
                  <a:srgbClr val="FF0000"/>
                </a:solidFill>
                <a:ea typeface="Arial" panose="020B0604020202020204" pitchFamily="34" charset="0"/>
              </a:rPr>
              <a:t>16. The</a:t>
            </a:r>
            <a:r>
              <a:rPr lang="en-US" sz="2000">
                <a:solidFill>
                  <a:srgbClr val="FF0000"/>
                </a:solidFill>
                <a:effectLst/>
                <a:ea typeface="Arial" panose="020B0604020202020204" pitchFamily="34" charset="0"/>
              </a:rPr>
              <a:t> center’s policies and procedures for medication according to the requirements of Part VIII of this chapter.</a:t>
            </a:r>
            <a:endParaRPr lang="en-US" sz="2000">
              <a:solidFill>
                <a:srgbClr val="000000"/>
              </a:solidFill>
              <a:ea typeface="Arial" panose="020B0604020202020204" pitchFamily="34" charset="0"/>
            </a:endParaRPr>
          </a:p>
          <a:p>
            <a:pPr marL="583565" marR="987425" lvl="1" indent="0">
              <a:lnSpc>
                <a:spcPct val="103000"/>
              </a:lnSpc>
              <a:spcBef>
                <a:spcPts val="0"/>
              </a:spcBef>
              <a:spcAft>
                <a:spcPts val="1200"/>
              </a:spcAft>
              <a:buNone/>
            </a:pPr>
            <a:r>
              <a:rPr lang="en-US" sz="2000">
                <a:solidFill>
                  <a:srgbClr val="FF0000"/>
                </a:solidFill>
                <a:ea typeface="Arial" panose="020B0604020202020204" pitchFamily="34" charset="0"/>
              </a:rPr>
              <a:t>17. Behavior</a:t>
            </a:r>
            <a:r>
              <a:rPr lang="en-US" sz="2000">
                <a:solidFill>
                  <a:srgbClr val="FF0000"/>
                </a:solidFill>
                <a:effectLst/>
                <a:ea typeface="Arial" panose="020B0604020202020204" pitchFamily="34" charset="0"/>
              </a:rPr>
              <a:t> guidance according to the requirements of 8VAC20-781-370 and 8VAC20-781-380.</a:t>
            </a:r>
            <a:r>
              <a:rPr lang="en-US" sz="2000">
                <a:solidFill>
                  <a:srgbClr val="FF0000"/>
                </a:solidFill>
                <a:ea typeface="Arial" panose="020B0604020202020204" pitchFamily="34" charset="0"/>
              </a:rPr>
              <a:t> </a:t>
            </a:r>
            <a:endParaRPr lang="en-US" sz="2000">
              <a:solidFill>
                <a:srgbClr val="000000"/>
              </a:solidFill>
              <a:effectLst/>
              <a:ea typeface="Arial" panose="020B0604020202020204" pitchFamily="34" charset="0"/>
            </a:endParaRPr>
          </a:p>
          <a:p>
            <a:pPr marL="571500" lvl="1" indent="0">
              <a:lnSpc>
                <a:spcPct val="100000"/>
              </a:lnSpc>
              <a:spcBef>
                <a:spcPts val="0"/>
              </a:spcBef>
              <a:spcAft>
                <a:spcPts val="1200"/>
              </a:spcAft>
              <a:buNone/>
            </a:pPr>
            <a:endParaRPr lang="en-US" sz="16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74</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289306565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III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6365" marR="987425" indent="0">
              <a:lnSpc>
                <a:spcPct val="103000"/>
              </a:lnSpc>
              <a:spcBef>
                <a:spcPts val="0"/>
              </a:spcBef>
              <a:spcAft>
                <a:spcPts val="1200"/>
              </a:spcAft>
              <a:buNone/>
            </a:pPr>
            <a:r>
              <a:rPr lang="en-US" sz="2000" b="1">
                <a:solidFill>
                  <a:schemeClr val="accent3"/>
                </a:solidFill>
                <a:effectLst/>
                <a:ea typeface="Arial" panose="020B0604020202020204" pitchFamily="34" charset="0"/>
              </a:rPr>
              <a:t>8VAC20-781-</a:t>
            </a:r>
            <a:r>
              <a:rPr lang="en-US" sz="2000" b="1" strike="sngStrike">
                <a:solidFill>
                  <a:srgbClr val="FF0000"/>
                </a:solidFill>
                <a:effectLst/>
                <a:ea typeface="Arial" panose="020B0604020202020204" pitchFamily="34" charset="0"/>
              </a:rPr>
              <a:t>140</a:t>
            </a:r>
            <a:r>
              <a:rPr lang="en-US" sz="2000" b="1">
                <a:solidFill>
                  <a:srgbClr val="FF0000"/>
                </a:solidFill>
                <a:effectLst/>
                <a:ea typeface="Arial" panose="020B0604020202020204" pitchFamily="34" charset="0"/>
              </a:rPr>
              <a:t> 130</a:t>
            </a:r>
            <a:r>
              <a:rPr lang="en-US" sz="2000" b="1">
                <a:solidFill>
                  <a:schemeClr val="accent3"/>
                </a:solidFill>
                <a:effectLst/>
                <a:ea typeface="Arial" panose="020B0604020202020204" pitchFamily="34" charset="0"/>
              </a:rPr>
              <a:t>. Orientation training. (cont.)</a:t>
            </a:r>
            <a:endParaRPr lang="en-US" sz="2000">
              <a:solidFill>
                <a:schemeClr val="accent3"/>
              </a:solidFill>
              <a:ea typeface="Arial" panose="020B0604020202020204" pitchFamily="34" charset="0"/>
            </a:endParaRPr>
          </a:p>
          <a:p>
            <a:pPr marL="583565" marR="987425" lvl="1" indent="0">
              <a:lnSpc>
                <a:spcPct val="103000"/>
              </a:lnSpc>
              <a:spcBef>
                <a:spcPts val="0"/>
              </a:spcBef>
              <a:spcAft>
                <a:spcPts val="1200"/>
              </a:spcAft>
              <a:buNone/>
            </a:pPr>
            <a:r>
              <a:rPr lang="en-US" sz="2000">
                <a:solidFill>
                  <a:srgbClr val="FF0000"/>
                </a:solidFill>
                <a:ea typeface="Arial" panose="020B0604020202020204" pitchFamily="34" charset="0"/>
              </a:rPr>
              <a:t>18. Parent</a:t>
            </a:r>
            <a:r>
              <a:rPr lang="en-US" sz="2000">
                <a:solidFill>
                  <a:srgbClr val="FF0000"/>
                </a:solidFill>
                <a:effectLst/>
                <a:ea typeface="Arial" panose="020B0604020202020204" pitchFamily="34" charset="0"/>
              </a:rPr>
              <a:t> engagement, communication, notification, and agreements according to the requirements of 8VAC20-781-390, 8VAC20-781-400, and 8VAC20-781-410.</a:t>
            </a:r>
            <a:r>
              <a:rPr lang="en-US" sz="2000">
                <a:solidFill>
                  <a:srgbClr val="FF0000"/>
                </a:solidFill>
                <a:ea typeface="Arial" panose="020B0604020202020204" pitchFamily="34" charset="0"/>
              </a:rPr>
              <a:t> </a:t>
            </a:r>
            <a:endParaRPr lang="en-US" sz="2000">
              <a:solidFill>
                <a:srgbClr val="000000"/>
              </a:solidFill>
              <a:ea typeface="Arial" panose="020B0604020202020204" pitchFamily="34" charset="0"/>
            </a:endParaRPr>
          </a:p>
          <a:p>
            <a:pPr marL="583565" marR="987425" lvl="1" indent="0">
              <a:lnSpc>
                <a:spcPct val="103000"/>
              </a:lnSpc>
              <a:spcBef>
                <a:spcPts val="0"/>
              </a:spcBef>
              <a:spcAft>
                <a:spcPts val="1200"/>
              </a:spcAft>
              <a:buNone/>
            </a:pPr>
            <a:r>
              <a:rPr lang="en-US" sz="2000">
                <a:solidFill>
                  <a:srgbClr val="FF0000"/>
                </a:solidFill>
                <a:ea typeface="Arial" panose="020B0604020202020204" pitchFamily="34" charset="0"/>
              </a:rPr>
              <a:t>19. Preventing</a:t>
            </a:r>
            <a:r>
              <a:rPr lang="en-US" sz="2000">
                <a:solidFill>
                  <a:srgbClr val="FF0000"/>
                </a:solidFill>
                <a:effectLst/>
                <a:ea typeface="Arial" panose="020B0604020202020204" pitchFamily="34" charset="0"/>
              </a:rPr>
              <a:t> the spread of disease and infection control according to the requirements of Part VII of this chapter; </a:t>
            </a:r>
            <a:r>
              <a:rPr lang="en-US" sz="2000">
                <a:solidFill>
                  <a:srgbClr val="FF0000"/>
                </a:solidFill>
                <a:ea typeface="Arial" panose="020B0604020202020204" pitchFamily="34" charset="0"/>
              </a:rPr>
              <a:t>and</a:t>
            </a:r>
            <a:endParaRPr lang="en-US" sz="2000">
              <a:solidFill>
                <a:srgbClr val="000000"/>
              </a:solidFill>
              <a:ea typeface="Arial" panose="020B0604020202020204" pitchFamily="34" charset="0"/>
            </a:endParaRPr>
          </a:p>
          <a:p>
            <a:pPr marL="583565" marR="987425" lvl="1" indent="0">
              <a:lnSpc>
                <a:spcPct val="103000"/>
              </a:lnSpc>
              <a:spcBef>
                <a:spcPts val="0"/>
              </a:spcBef>
              <a:spcAft>
                <a:spcPts val="1200"/>
              </a:spcAft>
              <a:buNone/>
            </a:pPr>
            <a:r>
              <a:rPr lang="en-US" sz="2000">
                <a:solidFill>
                  <a:srgbClr val="FF0000"/>
                </a:solidFill>
                <a:ea typeface="Arial" panose="020B0604020202020204" pitchFamily="34" charset="0"/>
              </a:rPr>
              <a:t>20. Prevention</a:t>
            </a:r>
            <a:r>
              <a:rPr lang="en-US" sz="2000">
                <a:solidFill>
                  <a:srgbClr val="FF0000"/>
                </a:solidFill>
                <a:effectLst/>
                <a:ea typeface="Arial" panose="020B0604020202020204" pitchFamily="34" charset="0"/>
              </a:rPr>
              <a:t> of and response to emergencies due to food and other allergies including:</a:t>
            </a:r>
            <a:r>
              <a:rPr lang="en-US" sz="2000">
                <a:solidFill>
                  <a:srgbClr val="FF0000"/>
                </a:solidFill>
                <a:ea typeface="Arial" panose="020B0604020202020204" pitchFamily="34" charset="0"/>
              </a:rPr>
              <a:t> </a:t>
            </a:r>
            <a:endParaRPr lang="en-US" sz="2000">
              <a:solidFill>
                <a:srgbClr val="000000"/>
              </a:solidFill>
              <a:effectLst/>
              <a:ea typeface="Arial" panose="020B0604020202020204" pitchFamily="34" charset="0"/>
            </a:endParaRPr>
          </a:p>
          <a:p>
            <a:pPr marL="914400" marR="9525" indent="0">
              <a:lnSpc>
                <a:spcPct val="103000"/>
              </a:lnSpc>
              <a:spcBef>
                <a:spcPts val="0"/>
              </a:spcBef>
              <a:spcAft>
                <a:spcPts val="560"/>
              </a:spcAft>
              <a:buNone/>
            </a:pPr>
            <a:r>
              <a:rPr lang="en-US" sz="2000">
                <a:solidFill>
                  <a:srgbClr val="FF0000"/>
                </a:solidFill>
                <a:effectLst/>
                <a:ea typeface="Arial" panose="020B0604020202020204" pitchFamily="34" charset="0"/>
              </a:rPr>
              <a:t>a. Recognizing the symptoms of an allergic reaction;</a:t>
            </a:r>
            <a:r>
              <a:rPr lang="en-US" sz="2000">
                <a:solidFill>
                  <a:srgbClr val="FF0000"/>
                </a:solidFill>
                <a:ea typeface="Arial" panose="020B0604020202020204" pitchFamily="34" charset="0"/>
              </a:rPr>
              <a:t> </a:t>
            </a:r>
            <a:endParaRPr lang="en-US" sz="2000">
              <a:solidFill>
                <a:srgbClr val="000000"/>
              </a:solidFill>
              <a:effectLst/>
              <a:ea typeface="Arial" panose="020B0604020202020204" pitchFamily="34" charset="0"/>
            </a:endParaRPr>
          </a:p>
          <a:p>
            <a:pPr marL="914400" marR="9525" indent="0">
              <a:lnSpc>
                <a:spcPct val="103000"/>
              </a:lnSpc>
              <a:spcBef>
                <a:spcPts val="0"/>
              </a:spcBef>
              <a:spcAft>
                <a:spcPts val="560"/>
              </a:spcAft>
              <a:buNone/>
            </a:pPr>
            <a:r>
              <a:rPr lang="en-US" sz="2000">
                <a:solidFill>
                  <a:srgbClr val="FF0000"/>
                </a:solidFill>
                <a:effectLst/>
                <a:ea typeface="Arial" panose="020B0604020202020204" pitchFamily="34" charset="0"/>
              </a:rPr>
              <a:t>b. Responding to allergic reactions;</a:t>
            </a:r>
            <a:r>
              <a:rPr lang="en-US" sz="2000">
                <a:solidFill>
                  <a:srgbClr val="FF0000"/>
                </a:solidFill>
                <a:ea typeface="Arial" panose="020B0604020202020204" pitchFamily="34" charset="0"/>
              </a:rPr>
              <a:t> </a:t>
            </a:r>
            <a:endParaRPr lang="en-US" sz="2000">
              <a:solidFill>
                <a:srgbClr val="000000"/>
              </a:solidFill>
              <a:effectLst/>
              <a:ea typeface="Arial" panose="020B0604020202020204" pitchFamily="34" charset="0"/>
            </a:endParaRPr>
          </a:p>
          <a:p>
            <a:pPr marL="914400" indent="0">
              <a:lnSpc>
                <a:spcPct val="103000"/>
              </a:lnSpc>
              <a:spcBef>
                <a:spcPts val="0"/>
              </a:spcBef>
              <a:spcAft>
                <a:spcPts val="560"/>
              </a:spcAft>
              <a:buNone/>
            </a:pPr>
            <a:r>
              <a:rPr lang="en-US" sz="2000">
                <a:solidFill>
                  <a:srgbClr val="FF0000"/>
                </a:solidFill>
                <a:effectLst/>
                <a:ea typeface="Arial" panose="020B0604020202020204" pitchFamily="34" charset="0"/>
              </a:rPr>
              <a:t>c. Preventing exposure to the specific foods and other substances to which a child is allergic; and</a:t>
            </a:r>
            <a:r>
              <a:rPr lang="en-US" sz="2000">
                <a:solidFill>
                  <a:srgbClr val="FF0000"/>
                </a:solidFill>
                <a:ea typeface="Arial" panose="020B0604020202020204" pitchFamily="34" charset="0"/>
              </a:rPr>
              <a:t> </a:t>
            </a:r>
            <a:endParaRPr lang="en-US" sz="2000">
              <a:solidFill>
                <a:srgbClr val="000000"/>
              </a:solidFill>
              <a:effectLst/>
              <a:ea typeface="Arial" panose="020B0604020202020204" pitchFamily="34" charset="0"/>
            </a:endParaRPr>
          </a:p>
          <a:p>
            <a:pPr marL="914400" indent="0">
              <a:lnSpc>
                <a:spcPct val="103000"/>
              </a:lnSpc>
              <a:spcBef>
                <a:spcPts val="0"/>
              </a:spcBef>
              <a:spcAft>
                <a:spcPts val="560"/>
              </a:spcAft>
              <a:buNone/>
            </a:pPr>
            <a:r>
              <a:rPr lang="en-US" sz="2000">
                <a:solidFill>
                  <a:srgbClr val="FF0000"/>
                </a:solidFill>
                <a:effectLst/>
                <a:ea typeface="Arial" panose="020B0604020202020204" pitchFamily="34" charset="0"/>
              </a:rPr>
              <a:t>d. Preventing cross contamination.</a:t>
            </a:r>
            <a:r>
              <a:rPr lang="en-US" sz="2000">
                <a:solidFill>
                  <a:srgbClr val="FF0000"/>
                </a:solidFill>
                <a:ea typeface="Arial" panose="020B0604020202020204" pitchFamily="34" charset="0"/>
              </a:rPr>
              <a:t> </a:t>
            </a:r>
            <a:endParaRPr lang="en-US" sz="2000">
              <a:solidFill>
                <a:srgbClr val="000000"/>
              </a:solidFill>
              <a:effectLst/>
              <a:latin typeface="Arial"/>
              <a:ea typeface="Arial" panose="020B0604020202020204" pitchFamily="34" charset="0"/>
            </a:endParaRPr>
          </a:p>
          <a:p>
            <a:pPr marL="571500" lvl="1" indent="0">
              <a:lnSpc>
                <a:spcPct val="100000"/>
              </a:lnSpc>
              <a:spcBef>
                <a:spcPts val="0"/>
              </a:spcBef>
              <a:spcAft>
                <a:spcPts val="1200"/>
              </a:spcAft>
              <a:buNone/>
            </a:pPr>
            <a:endParaRPr lang="en-US" sz="16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75</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56930640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III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6365" indent="0">
              <a:lnSpc>
                <a:spcPct val="103000"/>
              </a:lnSpc>
              <a:spcBef>
                <a:spcPts val="0"/>
              </a:spcBef>
              <a:spcAft>
                <a:spcPts val="1200"/>
              </a:spcAft>
              <a:buNone/>
            </a:pPr>
            <a:r>
              <a:rPr lang="en-US" sz="2000" b="1">
                <a:solidFill>
                  <a:schemeClr val="accent3"/>
                </a:solidFill>
                <a:ea typeface="Arial" panose="020B0604020202020204" pitchFamily="34" charset="0"/>
              </a:rPr>
              <a:t>8VAC20-781-170</a:t>
            </a:r>
            <a:r>
              <a:rPr lang="en-US" sz="2000" b="1">
                <a:solidFill>
                  <a:schemeClr val="accent3"/>
                </a:solidFill>
                <a:effectLst/>
                <a:ea typeface="Arial" panose="020B0604020202020204" pitchFamily="34" charset="0"/>
              </a:rPr>
              <a:t>. Medication administration training.</a:t>
            </a:r>
            <a:r>
              <a:rPr lang="en-US" sz="2000" b="1">
                <a:solidFill>
                  <a:schemeClr val="accent3"/>
                </a:solidFill>
                <a:ea typeface="Arial" panose="020B0604020202020204" pitchFamily="34" charset="0"/>
              </a:rPr>
              <a:t> </a:t>
            </a:r>
          </a:p>
          <a:p>
            <a:pPr marL="412115" indent="-285750">
              <a:lnSpc>
                <a:spcPct val="103000"/>
              </a:lnSpc>
              <a:spcBef>
                <a:spcPts val="0"/>
              </a:spcBef>
              <a:spcAft>
                <a:spcPts val="1200"/>
              </a:spcAft>
            </a:pPr>
            <a:r>
              <a:rPr lang="en-US" sz="2000">
                <a:solidFill>
                  <a:schemeClr val="accent3"/>
                </a:solidFill>
                <a:effectLst/>
                <a:ea typeface="Arial" panose="020B0604020202020204" pitchFamily="34" charset="0"/>
              </a:rPr>
              <a:t>Revised language to clarify that</a:t>
            </a:r>
            <a:r>
              <a:rPr lang="en-US" sz="2000">
                <a:solidFill>
                  <a:schemeClr val="accent3"/>
                </a:solidFill>
                <a:ea typeface="Arial" panose="020B0604020202020204" pitchFamily="34" charset="0"/>
              </a:rPr>
              <a:t> MAT training pursuant</a:t>
            </a:r>
            <a:r>
              <a:rPr lang="en-US" sz="2000">
                <a:solidFill>
                  <a:schemeClr val="accent3"/>
                </a:solidFill>
                <a:effectLst/>
                <a:ea typeface="Arial" panose="020B0604020202020204" pitchFamily="34" charset="0"/>
              </a:rPr>
              <a:t> </a:t>
            </a:r>
            <a:r>
              <a:rPr lang="en-US" sz="2000">
                <a:solidFill>
                  <a:schemeClr val="accent3"/>
                </a:solidFill>
                <a:ea typeface="Arial" panose="020B0604020202020204" pitchFamily="34" charset="0"/>
              </a:rPr>
              <a:t>to </a:t>
            </a:r>
            <a:r>
              <a:rPr lang="en-US" sz="2000">
                <a:solidFill>
                  <a:schemeClr val="accent3"/>
                </a:solidFill>
                <a:ea typeface="Arial" panose="020B0604020202020204" pitchFamily="34" charset="0"/>
                <a:hlinkClick r:id="rId3">
                  <a:extLst>
                    <a:ext uri="{A12FA001-AC4F-418D-AE19-62706E023703}">
                      <ahyp:hlinkClr xmlns:ahyp="http://schemas.microsoft.com/office/drawing/2018/hyperlinkcolor" val="tx"/>
                    </a:ext>
                  </a:extLst>
                </a:hlinkClick>
              </a:rPr>
              <a:t>§ 54.1-3408 O</a:t>
            </a:r>
            <a:r>
              <a:rPr lang="en-US" sz="2000">
                <a:solidFill>
                  <a:schemeClr val="accent3"/>
                </a:solidFill>
                <a:ea typeface="Arial" panose="020B0604020202020204" pitchFamily="34" charset="0"/>
              </a:rPr>
              <a:t> is required for prescription and non-prescription medication.</a:t>
            </a:r>
          </a:p>
          <a:p>
            <a:pPr marL="412115" indent="-285750">
              <a:lnSpc>
                <a:spcPct val="103000"/>
              </a:lnSpc>
              <a:spcBef>
                <a:spcPts val="0"/>
              </a:spcBef>
              <a:spcAft>
                <a:spcPts val="1200"/>
              </a:spcAft>
            </a:pPr>
            <a:r>
              <a:rPr lang="en-US" sz="2000">
                <a:solidFill>
                  <a:schemeClr val="accent3"/>
                </a:solidFill>
                <a:effectLst/>
                <a:ea typeface="Arial" panose="020B0604020202020204" pitchFamily="34" charset="0"/>
              </a:rPr>
              <a:t>Additional amendments aligns language with</a:t>
            </a:r>
            <a:r>
              <a:rPr lang="en-US" sz="2000">
                <a:solidFill>
                  <a:schemeClr val="accent3"/>
                </a:solidFill>
                <a:ea typeface="Arial" panose="020B0604020202020204" pitchFamily="34" charset="0"/>
              </a:rPr>
              <a:t> </a:t>
            </a:r>
            <a:r>
              <a:rPr lang="en-US" sz="2000">
                <a:solidFill>
                  <a:schemeClr val="accent3"/>
                </a:solidFill>
                <a:ea typeface="Arial" panose="020B0604020202020204" pitchFamily="34" charset="0"/>
                <a:hlinkClick r:id="rId3">
                  <a:extLst>
                    <a:ext uri="{A12FA001-AC4F-418D-AE19-62706E023703}">
                      <ahyp:hlinkClr xmlns:ahyp="http://schemas.microsoft.com/office/drawing/2018/hyperlinkcolor" val="tx"/>
                    </a:ext>
                  </a:extLst>
                </a:hlinkClick>
              </a:rPr>
              <a:t>§ 54.1-3408 O</a:t>
            </a:r>
            <a:r>
              <a:rPr lang="en-US" sz="2000">
                <a:solidFill>
                  <a:schemeClr val="accent3"/>
                </a:solidFill>
                <a:ea typeface="Arial" panose="020B0604020202020204" pitchFamily="34" charset="0"/>
              </a:rPr>
              <a:t> of the Code of Virginia and updates the term ‘nurse practitioner’. </a:t>
            </a:r>
          </a:p>
          <a:p>
            <a:pPr marL="414020" marR="132080" indent="-285750">
              <a:lnSpc>
                <a:spcPct val="103000"/>
              </a:lnSpc>
              <a:spcBef>
                <a:spcPts val="0"/>
              </a:spcBef>
              <a:spcAft>
                <a:spcPts val="560"/>
              </a:spcAft>
            </a:pPr>
            <a:r>
              <a:rPr lang="en-US" sz="2000">
                <a:solidFill>
                  <a:schemeClr val="accent3"/>
                </a:solidFill>
                <a:ea typeface="Arial" panose="020B0604020202020204" pitchFamily="34" charset="0"/>
              </a:rPr>
              <a:t>Training requirements added for the administration </a:t>
            </a:r>
            <a:r>
              <a:rPr lang="en-US" sz="2000">
                <a:solidFill>
                  <a:schemeClr val="accent3"/>
                </a:solidFill>
                <a:effectLst/>
                <a:ea typeface="Arial" panose="020B0604020202020204" pitchFamily="34" charset="0"/>
              </a:rPr>
              <a:t>of undesignated or stock epinephrine</a:t>
            </a:r>
            <a:r>
              <a:rPr lang="en-US" sz="2000">
                <a:solidFill>
                  <a:schemeClr val="accent3"/>
                </a:solidFill>
                <a:ea typeface="Arial" panose="020B0604020202020204" pitchFamily="34" charset="0"/>
              </a:rPr>
              <a:t>.</a:t>
            </a:r>
          </a:p>
          <a:p>
            <a:pPr marL="414020" marR="132080" indent="-285750">
              <a:lnSpc>
                <a:spcPct val="103000"/>
              </a:lnSpc>
              <a:spcBef>
                <a:spcPts val="0"/>
              </a:spcBef>
              <a:spcAft>
                <a:spcPts val="560"/>
              </a:spcAft>
            </a:pPr>
            <a:r>
              <a:rPr lang="en-US" sz="2000">
                <a:solidFill>
                  <a:schemeClr val="accent3"/>
                </a:solidFill>
                <a:ea typeface="Arial" panose="020B0604020202020204" pitchFamily="34" charset="0"/>
              </a:rPr>
              <a:t>MAT training; specific approved training in recognizing signs and symptoms of anaphylaxis, emergency procedures for responding to anaphylaxis, and instructions and procedures for administering epinephrine; or administration by a school nurse or employee of a local health department authorized by a prescriber and trained in the administration of epinephrine is required prior to administering undesignated or stock epinephrine. </a:t>
            </a:r>
            <a:endParaRPr lang="en-US">
              <a:solidFill>
                <a:schemeClr val="accent3"/>
              </a:solidFill>
            </a:endParaRPr>
          </a:p>
          <a:p>
            <a:pPr marL="589915" lvl="1" indent="-6350">
              <a:lnSpc>
                <a:spcPct val="103000"/>
              </a:lnSpc>
              <a:spcBef>
                <a:spcPts val="0"/>
              </a:spcBef>
              <a:spcAft>
                <a:spcPts val="1200"/>
              </a:spcAft>
            </a:pPr>
            <a:endParaRPr lang="en-US" sz="16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76</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297505358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III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6365" indent="0">
              <a:lnSpc>
                <a:spcPct val="103000"/>
              </a:lnSpc>
              <a:spcBef>
                <a:spcPts val="0"/>
              </a:spcBef>
              <a:spcAft>
                <a:spcPts val="1200"/>
              </a:spcAft>
              <a:buNone/>
            </a:pPr>
            <a:r>
              <a:rPr lang="en-US" sz="2400" b="1">
                <a:solidFill>
                  <a:schemeClr val="accent3"/>
                </a:solidFill>
                <a:effectLst/>
                <a:ea typeface="Arial" panose="020B0604020202020204" pitchFamily="34" charset="0"/>
              </a:rPr>
              <a:t>8VAC20-781-</a:t>
            </a:r>
            <a:r>
              <a:rPr lang="en-US" sz="2400" b="1" strike="sngStrike">
                <a:solidFill>
                  <a:srgbClr val="FF0000"/>
                </a:solidFill>
                <a:effectLst/>
                <a:ea typeface="Arial" panose="020B0604020202020204" pitchFamily="34" charset="0"/>
              </a:rPr>
              <a:t>180</a:t>
            </a:r>
            <a:r>
              <a:rPr lang="en-US" sz="2400" b="1">
                <a:solidFill>
                  <a:srgbClr val="FF0000"/>
                </a:solidFill>
                <a:effectLst/>
                <a:ea typeface="Arial" panose="020B0604020202020204" pitchFamily="34" charset="0"/>
              </a:rPr>
              <a:t> 170</a:t>
            </a:r>
            <a:r>
              <a:rPr lang="en-US" sz="2400" b="1">
                <a:solidFill>
                  <a:schemeClr val="accent3"/>
                </a:solidFill>
                <a:effectLst/>
                <a:ea typeface="Arial" panose="020B0604020202020204" pitchFamily="34" charset="0"/>
              </a:rPr>
              <a:t>. Medication administration training.</a:t>
            </a:r>
            <a:r>
              <a:rPr lang="en-US" sz="2400" b="1">
                <a:solidFill>
                  <a:schemeClr val="accent3"/>
                </a:solidFill>
                <a:ea typeface="Arial" panose="020B0604020202020204" pitchFamily="34" charset="0"/>
              </a:rPr>
              <a:t> </a:t>
            </a:r>
            <a:endParaRPr lang="en-US" sz="2400">
              <a:solidFill>
                <a:schemeClr val="accent3"/>
              </a:solidFill>
              <a:ea typeface="Arial" panose="020B0604020202020204" pitchFamily="34" charset="0"/>
            </a:endParaRPr>
          </a:p>
          <a:p>
            <a:pPr marL="469265">
              <a:lnSpc>
                <a:spcPct val="103000"/>
              </a:lnSpc>
              <a:spcBef>
                <a:spcPts val="0"/>
              </a:spcBef>
              <a:spcAft>
                <a:spcPts val="1200"/>
              </a:spcAft>
            </a:pPr>
            <a:r>
              <a:rPr lang="en-US" sz="2400">
                <a:solidFill>
                  <a:schemeClr val="accent3"/>
                </a:solidFill>
                <a:effectLst/>
                <a:ea typeface="Arial" panose="020B0604020202020204" pitchFamily="34" charset="0"/>
              </a:rPr>
              <a:t>A. The licensee shall ensure that the administration of prescription medication is performed by a staff member who (</a:t>
            </a:r>
            <a:r>
              <a:rPr lang="en-US" sz="2400" err="1">
                <a:solidFill>
                  <a:schemeClr val="accent3"/>
                </a:solidFill>
                <a:effectLst/>
                <a:ea typeface="Arial" panose="020B0604020202020204" pitchFamily="34" charset="0"/>
              </a:rPr>
              <a:t>i</a:t>
            </a:r>
            <a:r>
              <a:rPr lang="en-US" sz="2400">
                <a:solidFill>
                  <a:schemeClr val="accent3"/>
                </a:solidFill>
                <a:effectLst/>
                <a:ea typeface="Arial" panose="020B0604020202020204" pitchFamily="34" charset="0"/>
              </a:rPr>
              <a:t>) is licensed by the Commonwealth of Virginia to administer such medications or (ii) is qualified under </a:t>
            </a:r>
            <a:r>
              <a:rPr lang="en-US" sz="2400" u="none" strike="noStrike">
                <a:solidFill>
                  <a:schemeClr val="accent3"/>
                </a:solidFill>
                <a:effectLst/>
                <a:ea typeface="Arial" panose="020B0604020202020204" pitchFamily="34" charset="0"/>
                <a:hlinkClick r:id="rId3">
                  <a:extLst>
                    <a:ext uri="{A12FA001-AC4F-418D-AE19-62706E023703}">
                      <ahyp:hlinkClr xmlns:ahyp="http://schemas.microsoft.com/office/drawing/2018/hyperlinkcolor" val="tx"/>
                    </a:ext>
                  </a:extLst>
                </a:hlinkClick>
              </a:rPr>
              <a:t>§ 54.1-3408 </a:t>
            </a:r>
            <a:r>
              <a:rPr lang="en-US" sz="2400">
                <a:solidFill>
                  <a:schemeClr val="accent3"/>
                </a:solidFill>
                <a:ea typeface="Arial" panose="020B0604020202020204" pitchFamily="34" charset="0"/>
                <a:hlinkClick r:id="rId3">
                  <a:extLst>
                    <a:ext uri="{A12FA001-AC4F-418D-AE19-62706E023703}">
                      <ahyp:hlinkClr xmlns:ahyp="http://schemas.microsoft.com/office/drawing/2018/hyperlinkcolor" val="tx"/>
                    </a:ext>
                  </a:extLst>
                </a:hlinkClick>
              </a:rPr>
              <a:t>O</a:t>
            </a:r>
            <a:r>
              <a:rPr lang="en-US" sz="2400">
                <a:solidFill>
                  <a:schemeClr val="accent3"/>
                </a:solidFill>
                <a:ea typeface="Arial" panose="020B0604020202020204" pitchFamily="34" charset="0"/>
              </a:rPr>
              <a:t> of</a:t>
            </a:r>
            <a:r>
              <a:rPr lang="en-US" sz="2400">
                <a:solidFill>
                  <a:schemeClr val="accent3"/>
                </a:solidFill>
                <a:effectLst/>
                <a:ea typeface="Arial" panose="020B0604020202020204" pitchFamily="34" charset="0"/>
              </a:rPr>
              <a:t> the Code of Virginia to administer medication to a child in a child day program </a:t>
            </a:r>
            <a:r>
              <a:rPr lang="en-US" sz="2400">
                <a:solidFill>
                  <a:srgbClr val="FF0000"/>
                </a:solidFill>
                <a:effectLst/>
                <a:ea typeface="Arial" panose="020B0604020202020204" pitchFamily="34" charset="0"/>
              </a:rPr>
              <a:t>and has satisfactorily completed a training program approved by the Board of Nursing and taught by a registered nurse, licensed practical nurse, an advanced practice registered nurse, physician assistant, doctor of medicine or osteopathic medicine, or pharmacist.</a:t>
            </a:r>
            <a:r>
              <a:rPr lang="en-US" sz="2400">
                <a:solidFill>
                  <a:srgbClr val="FF0000"/>
                </a:solidFill>
                <a:ea typeface="Arial" panose="020B0604020202020204" pitchFamily="34" charset="0"/>
              </a:rPr>
              <a:t> </a:t>
            </a:r>
            <a:endParaRPr lang="en-US" sz="2400">
              <a:solidFill>
                <a:srgbClr val="000000"/>
              </a:solidFill>
              <a:effectLst/>
              <a:ea typeface="Arial" panose="020B0604020202020204" pitchFamily="34" charset="0"/>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77</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134767661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III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6365" indent="0">
              <a:lnSpc>
                <a:spcPct val="103000"/>
              </a:lnSpc>
              <a:spcBef>
                <a:spcPts val="0"/>
              </a:spcBef>
              <a:spcAft>
                <a:spcPts val="1200"/>
              </a:spcAft>
              <a:buNone/>
            </a:pPr>
            <a:r>
              <a:rPr lang="en-US" sz="2200" b="1">
                <a:solidFill>
                  <a:schemeClr val="accent3"/>
                </a:solidFill>
                <a:effectLst/>
                <a:ea typeface="Arial" panose="020B0604020202020204" pitchFamily="34" charset="0"/>
              </a:rPr>
              <a:t>8VAC20-781-</a:t>
            </a:r>
            <a:r>
              <a:rPr lang="en-US" sz="2200" b="1" strike="sngStrike">
                <a:solidFill>
                  <a:srgbClr val="FF0000"/>
                </a:solidFill>
                <a:effectLst/>
                <a:ea typeface="Arial" panose="020B0604020202020204" pitchFamily="34" charset="0"/>
              </a:rPr>
              <a:t>180</a:t>
            </a:r>
            <a:r>
              <a:rPr lang="en-US" sz="2200" b="1">
                <a:solidFill>
                  <a:srgbClr val="FF0000"/>
                </a:solidFill>
                <a:effectLst/>
                <a:ea typeface="Arial" panose="020B0604020202020204" pitchFamily="34" charset="0"/>
              </a:rPr>
              <a:t> 170</a:t>
            </a:r>
            <a:r>
              <a:rPr lang="en-US" sz="2200" b="1">
                <a:solidFill>
                  <a:schemeClr val="accent3"/>
                </a:solidFill>
                <a:effectLst/>
                <a:ea typeface="Arial" panose="020B0604020202020204" pitchFamily="34" charset="0"/>
              </a:rPr>
              <a:t>. Medication administration training.</a:t>
            </a:r>
            <a:r>
              <a:rPr lang="en-US" sz="2200" b="1">
                <a:solidFill>
                  <a:schemeClr val="accent3"/>
                </a:solidFill>
                <a:ea typeface="Arial" panose="020B0604020202020204" pitchFamily="34" charset="0"/>
              </a:rPr>
              <a:t> (cont.)</a:t>
            </a:r>
            <a:endParaRPr lang="en-US" sz="2200">
              <a:solidFill>
                <a:schemeClr val="accent3"/>
              </a:solidFill>
              <a:ea typeface="Arial" panose="020B0604020202020204" pitchFamily="34" charset="0"/>
            </a:endParaRPr>
          </a:p>
          <a:p>
            <a:pPr marL="469265">
              <a:lnSpc>
                <a:spcPct val="103000"/>
              </a:lnSpc>
              <a:spcBef>
                <a:spcPts val="0"/>
              </a:spcBef>
              <a:spcAft>
                <a:spcPts val="1200"/>
              </a:spcAft>
            </a:pPr>
            <a:r>
              <a:rPr lang="en-US" sz="2200">
                <a:solidFill>
                  <a:schemeClr val="accent3"/>
                </a:solidFill>
                <a:effectLst/>
                <a:ea typeface="Arial" panose="020B0604020202020204" pitchFamily="34" charset="0"/>
              </a:rPr>
              <a:t>B. To safely perform medication administration practices listed in </a:t>
            </a:r>
            <a:r>
              <a:rPr lang="en-US" sz="2200">
                <a:solidFill>
                  <a:schemeClr val="accent3"/>
                </a:solidFill>
                <a:ea typeface="Arial" panose="020B0604020202020204" pitchFamily="34" charset="0"/>
              </a:rPr>
              <a:t>8VAC20-781-</a:t>
            </a:r>
            <a:r>
              <a:rPr lang="en-US" sz="2200" strike="sngStrike">
                <a:solidFill>
                  <a:srgbClr val="FF0000"/>
                </a:solidFill>
                <a:ea typeface="Arial" panose="020B0604020202020204" pitchFamily="34" charset="0"/>
              </a:rPr>
              <a:t>540</a:t>
            </a:r>
            <a:r>
              <a:rPr lang="en-US" sz="2200">
                <a:solidFill>
                  <a:srgbClr val="FF0000"/>
                </a:solidFill>
                <a:ea typeface="Arial" panose="020B0604020202020204" pitchFamily="34" charset="0"/>
              </a:rPr>
              <a:t> 530</a:t>
            </a:r>
            <a:r>
              <a:rPr lang="en-US" sz="2200">
                <a:solidFill>
                  <a:schemeClr val="accent3"/>
                </a:solidFill>
                <a:effectLst/>
                <a:ea typeface="Arial" panose="020B0604020202020204" pitchFamily="34" charset="0"/>
              </a:rPr>
              <a:t>, whenever the center has agreed to administer over-the-counter medications other than topical skin gel, cream, or ointment, the administration must be performed by a staff member who has satisfactorily completed a training course developed or approved by the Department of Education in consultation with the Department of Health and the Board of Nursing and taught by a registered nurse, licensed practical nurse, </a:t>
            </a:r>
            <a:r>
              <a:rPr lang="en-US" sz="2200">
                <a:solidFill>
                  <a:srgbClr val="FF0000"/>
                </a:solidFill>
                <a:effectLst/>
                <a:ea typeface="Arial" panose="020B0604020202020204" pitchFamily="34" charset="0"/>
              </a:rPr>
              <a:t>an advance practice registered</a:t>
            </a:r>
            <a:r>
              <a:rPr lang="en-US" sz="2200">
                <a:solidFill>
                  <a:schemeClr val="accent3"/>
                </a:solidFill>
                <a:effectLst/>
                <a:ea typeface="Arial" panose="020B0604020202020204" pitchFamily="34" charset="0"/>
              </a:rPr>
              <a:t> nurse </a:t>
            </a:r>
            <a:r>
              <a:rPr lang="en-US" sz="2200" strike="sngStrike">
                <a:solidFill>
                  <a:srgbClr val="FF0000"/>
                </a:solidFill>
                <a:effectLst/>
                <a:ea typeface="Arial" panose="020B0604020202020204" pitchFamily="34" charset="0"/>
              </a:rPr>
              <a:t>practitioner</a:t>
            </a:r>
            <a:r>
              <a:rPr lang="en-US" sz="2200">
                <a:solidFill>
                  <a:srgbClr val="FF0000"/>
                </a:solidFill>
                <a:effectLst/>
                <a:ea typeface="Arial" panose="020B0604020202020204" pitchFamily="34" charset="0"/>
              </a:rPr>
              <a:t>,</a:t>
            </a:r>
            <a:r>
              <a:rPr lang="en-US" sz="2200">
                <a:solidFill>
                  <a:srgbClr val="000000"/>
                </a:solidFill>
                <a:effectLst/>
                <a:ea typeface="Arial" panose="020B0604020202020204" pitchFamily="34" charset="0"/>
              </a:rPr>
              <a:t> </a:t>
            </a:r>
            <a:r>
              <a:rPr lang="en-US" sz="2200">
                <a:solidFill>
                  <a:schemeClr val="accent3"/>
                </a:solidFill>
                <a:effectLst/>
                <a:ea typeface="Arial" panose="020B0604020202020204" pitchFamily="34" charset="0"/>
              </a:rPr>
              <a:t>physician assistant, doctor of medicine or osteopathic medicine, or pharmacist; or administration shall be performed by a staff member who is licensed by the Commonwealth of Virginia to administer medications.</a:t>
            </a:r>
            <a:r>
              <a:rPr lang="en-US" sz="2200">
                <a:solidFill>
                  <a:schemeClr val="accent3"/>
                </a:solidFill>
                <a:ea typeface="Arial" panose="020B0604020202020204" pitchFamily="34" charset="0"/>
              </a:rPr>
              <a:t> </a:t>
            </a:r>
            <a:endParaRPr lang="en-US" sz="2200">
              <a:solidFill>
                <a:schemeClr val="accent3"/>
              </a:solidFill>
            </a:endParaRPr>
          </a:p>
          <a:p>
            <a:pPr marL="571500" lvl="1" indent="0">
              <a:lnSpc>
                <a:spcPct val="100000"/>
              </a:lnSpc>
              <a:spcBef>
                <a:spcPts val="0"/>
              </a:spcBef>
              <a:spcAft>
                <a:spcPts val="1200"/>
              </a:spcAft>
              <a:buNone/>
            </a:pPr>
            <a:endParaRPr lang="en-US" sz="16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78</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42479782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III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6365" indent="0">
              <a:lnSpc>
                <a:spcPct val="103000"/>
              </a:lnSpc>
              <a:spcBef>
                <a:spcPts val="0"/>
              </a:spcBef>
              <a:spcAft>
                <a:spcPts val="1200"/>
              </a:spcAft>
              <a:buNone/>
            </a:pPr>
            <a:r>
              <a:rPr lang="en-US" sz="2000" b="1">
                <a:solidFill>
                  <a:schemeClr val="accent3"/>
                </a:solidFill>
                <a:effectLst/>
                <a:ea typeface="Arial" panose="020B0604020202020204" pitchFamily="34" charset="0"/>
              </a:rPr>
              <a:t>8VAC20-781-</a:t>
            </a:r>
            <a:r>
              <a:rPr lang="en-US" sz="2000" b="1" strike="sngStrike">
                <a:solidFill>
                  <a:srgbClr val="FF0000"/>
                </a:solidFill>
                <a:effectLst/>
                <a:ea typeface="Arial" panose="020B0604020202020204" pitchFamily="34" charset="0"/>
              </a:rPr>
              <a:t>180</a:t>
            </a:r>
            <a:r>
              <a:rPr lang="en-US" sz="2000" b="1">
                <a:solidFill>
                  <a:srgbClr val="FF0000"/>
                </a:solidFill>
                <a:effectLst/>
                <a:ea typeface="Arial" panose="020B0604020202020204" pitchFamily="34" charset="0"/>
              </a:rPr>
              <a:t> 170</a:t>
            </a:r>
            <a:r>
              <a:rPr lang="en-US" sz="2000" b="1">
                <a:solidFill>
                  <a:schemeClr val="accent3"/>
                </a:solidFill>
                <a:effectLst/>
                <a:ea typeface="Arial" panose="020B0604020202020204" pitchFamily="34" charset="0"/>
              </a:rPr>
              <a:t>. Medication administration training.</a:t>
            </a:r>
            <a:r>
              <a:rPr lang="en-US" sz="2000" b="1">
                <a:solidFill>
                  <a:schemeClr val="accent3"/>
                </a:solidFill>
                <a:ea typeface="Arial" panose="020B0604020202020204" pitchFamily="34" charset="0"/>
              </a:rPr>
              <a:t> (cont.)</a:t>
            </a:r>
            <a:endParaRPr lang="en-US" sz="2000">
              <a:solidFill>
                <a:schemeClr val="accent3"/>
              </a:solidFill>
              <a:ea typeface="Arial" panose="020B0604020202020204" pitchFamily="34" charset="0"/>
            </a:endParaRPr>
          </a:p>
          <a:p>
            <a:pPr marL="469265">
              <a:lnSpc>
                <a:spcPct val="103000"/>
              </a:lnSpc>
              <a:spcBef>
                <a:spcPts val="0"/>
              </a:spcBef>
              <a:spcAft>
                <a:spcPts val="1200"/>
              </a:spcAft>
            </a:pPr>
            <a:r>
              <a:rPr lang="en-US" sz="2000">
                <a:solidFill>
                  <a:srgbClr val="FF0000"/>
                </a:solidFill>
                <a:effectLst/>
                <a:ea typeface="Arial" panose="020B0604020202020204" pitchFamily="34" charset="0"/>
              </a:rPr>
              <a:t>C. The administration of undesignated or stock epinephrine shall be performed by (</a:t>
            </a:r>
            <a:r>
              <a:rPr lang="en-US" sz="2000" err="1">
                <a:solidFill>
                  <a:srgbClr val="FF0000"/>
                </a:solidFill>
                <a:effectLst/>
                <a:ea typeface="Arial" panose="020B0604020202020204" pitchFamily="34" charset="0"/>
              </a:rPr>
              <a:t>i</a:t>
            </a:r>
            <a:r>
              <a:rPr lang="en-US" sz="2000">
                <a:solidFill>
                  <a:srgbClr val="FF0000"/>
                </a:solidFill>
                <a:effectLst/>
                <a:ea typeface="Arial" panose="020B0604020202020204" pitchFamily="34" charset="0"/>
              </a:rPr>
              <a:t>) a school nurse or employee of a local health department authorized by a prescriber and trained in the administration of epinephrine, (ii) staff at the center who is authorized by a prescriber and meets the requirements of subsections A, B, and D of this section, (iii) staff who has satisfactorily completed a training course developed or approved by the Department of Education in consultation with the Department of Health, or (iv) staff who has satisfactorily completed a course taught by a registered nurse, licensed practical nurse, an advance practice registered nurse, physician assistant, doctor of medicine or osteopathic medicine, or pharmacist that includes the following:</a:t>
            </a:r>
            <a:endParaRPr lang="en-US" sz="2000">
              <a:solidFill>
                <a:srgbClr val="000000"/>
              </a:solidFill>
              <a:ea typeface="Arial" panose="020B0604020202020204" pitchFamily="34" charset="0"/>
            </a:endParaRPr>
          </a:p>
          <a:p>
            <a:pPr marL="1028700" lvl="2" indent="0">
              <a:lnSpc>
                <a:spcPct val="103000"/>
              </a:lnSpc>
              <a:spcBef>
                <a:spcPts val="0"/>
              </a:spcBef>
              <a:spcAft>
                <a:spcPts val="1200"/>
              </a:spcAft>
              <a:buNone/>
            </a:pPr>
            <a:r>
              <a:rPr lang="en-US">
                <a:solidFill>
                  <a:srgbClr val="FF0000"/>
                </a:solidFill>
                <a:ea typeface="Arial" panose="020B0604020202020204" pitchFamily="34" charset="0"/>
              </a:rPr>
              <a:t>1. Recognizing</a:t>
            </a:r>
            <a:r>
              <a:rPr lang="en-US">
                <a:solidFill>
                  <a:srgbClr val="FF0000"/>
                </a:solidFill>
                <a:effectLst/>
                <a:ea typeface="Arial" panose="020B0604020202020204" pitchFamily="34" charset="0"/>
              </a:rPr>
              <a:t> signs and symptoms of anaphylaxis.</a:t>
            </a:r>
            <a:r>
              <a:rPr lang="en-US">
                <a:solidFill>
                  <a:srgbClr val="FF0000"/>
                </a:solidFill>
                <a:ea typeface="Arial" panose="020B0604020202020204" pitchFamily="34" charset="0"/>
              </a:rPr>
              <a:t> </a:t>
            </a:r>
            <a:endParaRPr lang="en-US">
              <a:solidFill>
                <a:srgbClr val="000000"/>
              </a:solidFill>
              <a:ea typeface="Arial" panose="020B0604020202020204" pitchFamily="34" charset="0"/>
            </a:endParaRPr>
          </a:p>
          <a:p>
            <a:pPr marL="1028700" lvl="2" indent="0">
              <a:lnSpc>
                <a:spcPct val="103000"/>
              </a:lnSpc>
              <a:spcBef>
                <a:spcPts val="0"/>
              </a:spcBef>
              <a:spcAft>
                <a:spcPts val="1200"/>
              </a:spcAft>
              <a:buNone/>
            </a:pPr>
            <a:r>
              <a:rPr lang="en-US">
                <a:solidFill>
                  <a:srgbClr val="FF0000"/>
                </a:solidFill>
                <a:ea typeface="Arial" panose="020B0604020202020204" pitchFamily="34" charset="0"/>
              </a:rPr>
              <a:t>2. Emergency</a:t>
            </a:r>
            <a:r>
              <a:rPr lang="en-US">
                <a:solidFill>
                  <a:srgbClr val="FF0000"/>
                </a:solidFill>
                <a:effectLst/>
                <a:ea typeface="Arial" panose="020B0604020202020204" pitchFamily="34" charset="0"/>
              </a:rPr>
              <a:t> procedures for responding to anaphylaxis; </a:t>
            </a:r>
            <a:r>
              <a:rPr lang="en-US">
                <a:solidFill>
                  <a:srgbClr val="FF0000"/>
                </a:solidFill>
                <a:ea typeface="Arial" panose="020B0604020202020204" pitchFamily="34" charset="0"/>
              </a:rPr>
              <a:t>and</a:t>
            </a:r>
            <a:endParaRPr lang="en-US">
              <a:solidFill>
                <a:srgbClr val="000000"/>
              </a:solidFill>
              <a:ea typeface="Arial" panose="020B0604020202020204" pitchFamily="34" charset="0"/>
            </a:endParaRPr>
          </a:p>
          <a:p>
            <a:pPr marL="1028700" lvl="2" indent="0">
              <a:lnSpc>
                <a:spcPct val="103000"/>
              </a:lnSpc>
              <a:spcBef>
                <a:spcPts val="0"/>
              </a:spcBef>
              <a:spcAft>
                <a:spcPts val="1200"/>
              </a:spcAft>
              <a:buNone/>
            </a:pPr>
            <a:r>
              <a:rPr lang="en-US">
                <a:solidFill>
                  <a:srgbClr val="FF0000"/>
                </a:solidFill>
                <a:ea typeface="Arial" panose="020B0604020202020204" pitchFamily="34" charset="0"/>
              </a:rPr>
              <a:t>3. Instructions</a:t>
            </a:r>
            <a:r>
              <a:rPr lang="en-US">
                <a:solidFill>
                  <a:srgbClr val="FF0000"/>
                </a:solidFill>
                <a:effectLst/>
                <a:ea typeface="Arial" panose="020B0604020202020204" pitchFamily="34" charset="0"/>
              </a:rPr>
              <a:t> and procedures for administering epinephrine.</a:t>
            </a:r>
            <a:r>
              <a:rPr lang="en-US">
                <a:solidFill>
                  <a:srgbClr val="FF0000"/>
                </a:solidFill>
                <a:ea typeface="Arial" panose="020B0604020202020204" pitchFamily="34" charset="0"/>
              </a:rPr>
              <a:t> </a:t>
            </a:r>
            <a:endParaRPr lang="en-US">
              <a:solidFill>
                <a:srgbClr val="000000"/>
              </a:solidFill>
              <a:ea typeface="Arial" panose="020B0604020202020204" pitchFamily="34" charset="0"/>
            </a:endParaRPr>
          </a:p>
          <a:p>
            <a:pPr marL="571500" lvl="1" indent="0">
              <a:lnSpc>
                <a:spcPct val="100000"/>
              </a:lnSpc>
              <a:spcBef>
                <a:spcPts val="0"/>
              </a:spcBef>
              <a:spcAft>
                <a:spcPts val="1200"/>
              </a:spcAft>
              <a:buFont typeface="Calibri"/>
              <a:buNone/>
            </a:pPr>
            <a:endParaRPr lang="en-US" sz="1600" b="1">
              <a:effectLst/>
              <a:ea typeface="Arial" panose="020B0604020202020204" pitchFamily="34" charset="0"/>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79</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3703039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46468-8234-33E1-BC60-9133A602A8FB}"/>
              </a:ext>
            </a:extLst>
          </p:cNvPr>
          <p:cNvSpPr>
            <a:spLocks noGrp="1"/>
          </p:cNvSpPr>
          <p:nvPr>
            <p:ph type="title"/>
          </p:nvPr>
        </p:nvSpPr>
        <p:spPr/>
        <p:txBody>
          <a:bodyPr>
            <a:normAutofit/>
          </a:bodyPr>
          <a:lstStyle/>
          <a:p>
            <a:r>
              <a:rPr lang="en-US" sz="4000"/>
              <a:t>What the CCDF State Plan Covers (1 of 2)</a:t>
            </a:r>
          </a:p>
        </p:txBody>
      </p:sp>
      <p:sp>
        <p:nvSpPr>
          <p:cNvPr id="3" name="Slide Number Placeholder 2">
            <a:extLst>
              <a:ext uri="{FF2B5EF4-FFF2-40B4-BE49-F238E27FC236}">
                <a16:creationId xmlns:a16="http://schemas.microsoft.com/office/drawing/2014/main" id="{1EB5B6CD-5602-BBAB-C1F4-C206CCF2E46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8</a:t>
            </a:fld>
            <a:endParaRPr lang="en-US"/>
          </a:p>
        </p:txBody>
      </p:sp>
      <p:graphicFrame>
        <p:nvGraphicFramePr>
          <p:cNvPr id="6" name="Table 5">
            <a:extLst>
              <a:ext uri="{FF2B5EF4-FFF2-40B4-BE49-F238E27FC236}">
                <a16:creationId xmlns:a16="http://schemas.microsoft.com/office/drawing/2014/main" id="{CB6FBE80-017D-5B99-96AE-13640B459E98}"/>
              </a:ext>
            </a:extLst>
          </p:cNvPr>
          <p:cNvGraphicFramePr>
            <a:graphicFrameLocks noGrp="1"/>
          </p:cNvGraphicFramePr>
          <p:nvPr>
            <p:extLst>
              <p:ext uri="{D42A27DB-BD31-4B8C-83A1-F6EECF244321}">
                <p14:modId xmlns:p14="http://schemas.microsoft.com/office/powerpoint/2010/main" val="3569836484"/>
              </p:ext>
            </p:extLst>
          </p:nvPr>
        </p:nvGraphicFramePr>
        <p:xfrm>
          <a:off x="327837" y="1554026"/>
          <a:ext cx="11536325" cy="4504812"/>
        </p:xfrm>
        <a:graphic>
          <a:graphicData uri="http://schemas.openxmlformats.org/drawingml/2006/table">
            <a:tbl>
              <a:tblPr firstRow="1" bandRow="1">
                <a:tableStyleId>{5C22544A-7EE6-4342-B048-85BDC9FD1C3A}</a:tableStyleId>
              </a:tblPr>
              <a:tblGrid>
                <a:gridCol w="3361764">
                  <a:extLst>
                    <a:ext uri="{9D8B030D-6E8A-4147-A177-3AD203B41FA5}">
                      <a16:colId xmlns:a16="http://schemas.microsoft.com/office/drawing/2014/main" val="2211759022"/>
                    </a:ext>
                  </a:extLst>
                </a:gridCol>
                <a:gridCol w="8174561">
                  <a:extLst>
                    <a:ext uri="{9D8B030D-6E8A-4147-A177-3AD203B41FA5}">
                      <a16:colId xmlns:a16="http://schemas.microsoft.com/office/drawing/2014/main" val="1589568197"/>
                    </a:ext>
                  </a:extLst>
                </a:gridCol>
              </a:tblGrid>
              <a:tr h="290466">
                <a:tc>
                  <a:txBody>
                    <a:bodyPr/>
                    <a:lstStyle/>
                    <a:p>
                      <a:pPr algn="ctr"/>
                      <a:r>
                        <a:rPr lang="en-US" sz="1800">
                          <a:latin typeface="Georgia"/>
                          <a:cs typeface="Calibri"/>
                        </a:rPr>
                        <a:t>State Plan Section</a:t>
                      </a:r>
                    </a:p>
                  </a:txBody>
                  <a:tcPr/>
                </a:tc>
                <a:tc>
                  <a:txBody>
                    <a:bodyPr/>
                    <a:lstStyle/>
                    <a:p>
                      <a:pPr algn="ctr"/>
                      <a:r>
                        <a:rPr lang="en-US" sz="1800">
                          <a:latin typeface="Georgia"/>
                          <a:cs typeface="Calibri"/>
                        </a:rPr>
                        <a:t>Key Topics</a:t>
                      </a:r>
                    </a:p>
                  </a:txBody>
                  <a:tcPr/>
                </a:tc>
                <a:extLst>
                  <a:ext uri="{0D108BD9-81ED-4DB2-BD59-A6C34878D82A}">
                    <a16:rowId xmlns:a16="http://schemas.microsoft.com/office/drawing/2014/main" val="2216737855"/>
                  </a:ext>
                </a:extLst>
              </a:tr>
              <a:tr h="609978">
                <a:tc>
                  <a:txBody>
                    <a:bodyPr/>
                    <a:lstStyle/>
                    <a:p>
                      <a:r>
                        <a:rPr lang="en-US" sz="1500">
                          <a:latin typeface="Georgia"/>
                          <a:cs typeface="Calibri"/>
                        </a:rPr>
                        <a:t>1. CCDF Program Administration </a:t>
                      </a:r>
                    </a:p>
                  </a:txBody>
                  <a:tcPr/>
                </a:tc>
                <a:tc>
                  <a:txBody>
                    <a:bodyPr/>
                    <a:lstStyle/>
                    <a:p>
                      <a:pPr marL="285750" indent="-285750">
                        <a:buClr>
                          <a:schemeClr val="tx1"/>
                        </a:buClr>
                        <a:buFont typeface="Arial" panose="020B0604020202020204" pitchFamily="34" charset="0"/>
                        <a:buChar char="•"/>
                      </a:pPr>
                      <a:r>
                        <a:rPr lang="en-US" sz="1500">
                          <a:latin typeface="Georgia"/>
                          <a:cs typeface="Calibri"/>
                        </a:rPr>
                        <a:t>Information on the Lead Agency, Lead Agency leadership, and the entities and individuals that implement various aspects of CCDBG</a:t>
                      </a:r>
                    </a:p>
                    <a:p>
                      <a:pPr marL="285750" indent="-285750">
                        <a:buClr>
                          <a:schemeClr val="tx1"/>
                        </a:buClr>
                        <a:buFont typeface="Arial" panose="020B0604020202020204" pitchFamily="34" charset="0"/>
                        <a:buChar char="•"/>
                      </a:pPr>
                      <a:r>
                        <a:rPr lang="en-US" sz="1500">
                          <a:latin typeface="Georgia"/>
                          <a:cs typeface="Calibri"/>
                        </a:rPr>
                        <a:t>Identifies the partners consulted in Plan development</a:t>
                      </a:r>
                    </a:p>
                  </a:txBody>
                  <a:tcPr/>
                </a:tc>
                <a:extLst>
                  <a:ext uri="{0D108BD9-81ED-4DB2-BD59-A6C34878D82A}">
                    <a16:rowId xmlns:a16="http://schemas.microsoft.com/office/drawing/2014/main" val="122392402"/>
                  </a:ext>
                </a:extLst>
              </a:tr>
              <a:tr h="572892">
                <a:tc>
                  <a:txBody>
                    <a:bodyPr/>
                    <a:lstStyle/>
                    <a:p>
                      <a:pPr marL="169545" indent="-169545"/>
                      <a:r>
                        <a:rPr lang="en-US" sz="1500">
                          <a:latin typeface="Georgia"/>
                          <a:cs typeface="Calibri"/>
                        </a:rPr>
                        <a:t>2. Child and Family Eligibility and Enrollment and Continuity of Care*</a:t>
                      </a:r>
                    </a:p>
                  </a:txBody>
                  <a:tcPr/>
                </a:tc>
                <a:tc>
                  <a:txBody>
                    <a:bodyPr/>
                    <a:lstStyle/>
                    <a:p>
                      <a:pPr marL="285750" lvl="1" indent="-285750">
                        <a:buClr>
                          <a:schemeClr val="tx1"/>
                        </a:buClr>
                        <a:buFont typeface="Arial" panose="020B0604020202020204" pitchFamily="34" charset="0"/>
                        <a:buChar char="•"/>
                      </a:pPr>
                      <a:r>
                        <a:rPr lang="en-US" sz="1500">
                          <a:latin typeface="Georgia"/>
                          <a:cs typeface="Calibri"/>
                        </a:rPr>
                        <a:t>How Lead Agencies define eligible children and families</a:t>
                      </a:r>
                    </a:p>
                    <a:p>
                      <a:pPr marL="285750" lvl="1" indent="-285750">
                        <a:buClr>
                          <a:schemeClr val="tx1"/>
                        </a:buClr>
                        <a:buFont typeface="Arial" panose="020B0604020202020204" pitchFamily="34" charset="0"/>
                        <a:buChar char="•"/>
                      </a:pPr>
                      <a:r>
                        <a:rPr lang="en-US" sz="1500">
                          <a:latin typeface="Georgia"/>
                          <a:cs typeface="Calibri"/>
                        </a:rPr>
                        <a:t>Strategies to promote continuity of care </a:t>
                      </a:r>
                    </a:p>
                  </a:txBody>
                  <a:tcPr/>
                </a:tc>
                <a:extLst>
                  <a:ext uri="{0D108BD9-81ED-4DB2-BD59-A6C34878D82A}">
                    <a16:rowId xmlns:a16="http://schemas.microsoft.com/office/drawing/2014/main" val="2370708169"/>
                  </a:ext>
                </a:extLst>
              </a:tr>
              <a:tr h="499238">
                <a:tc>
                  <a:txBody>
                    <a:bodyPr/>
                    <a:lstStyle/>
                    <a:p>
                      <a:r>
                        <a:rPr lang="en-US" sz="1500">
                          <a:latin typeface="Georgia"/>
                          <a:cs typeface="Calibri"/>
                        </a:rPr>
                        <a:t>3. Child Care Affordability* </a:t>
                      </a:r>
                    </a:p>
                  </a:txBody>
                  <a:tcPr/>
                </a:tc>
                <a:tc>
                  <a:txBody>
                    <a:bodyPr/>
                    <a:lstStyle/>
                    <a:p>
                      <a:pPr marL="285750" marR="0" lvl="0" indent="-285750" algn="l" defTabSz="914400" rtl="0" eaLnBrk="1" fontAlgn="auto" latinLnBrk="0" hangingPunct="1">
                        <a:lnSpc>
                          <a:spcPct val="100000"/>
                        </a:lnSpc>
                        <a:spcBef>
                          <a:spcPts val="0"/>
                        </a:spcBef>
                        <a:spcAft>
                          <a:spcPts val="0"/>
                        </a:spcAft>
                        <a:buClr>
                          <a:schemeClr val="tx1"/>
                        </a:buClr>
                        <a:buSzTx/>
                        <a:buFont typeface="Arial" panose="020B0604020202020204" pitchFamily="34" charset="0"/>
                        <a:buChar char="•"/>
                        <a:tabLst/>
                        <a:defRPr/>
                      </a:pPr>
                      <a:r>
                        <a:rPr lang="en-US" sz="1500">
                          <a:latin typeface="Georgia"/>
                          <a:cs typeface="Calibri"/>
                        </a:rPr>
                        <a:t>Policies related to determining family copayments</a:t>
                      </a:r>
                    </a:p>
                    <a:p>
                      <a:pPr marL="285750" marR="0" lvl="0" indent="-285750" algn="l" defTabSz="914400" rtl="0" eaLnBrk="1" fontAlgn="auto" latinLnBrk="0" hangingPunct="1">
                        <a:lnSpc>
                          <a:spcPct val="100000"/>
                        </a:lnSpc>
                        <a:spcBef>
                          <a:spcPts val="0"/>
                        </a:spcBef>
                        <a:spcAft>
                          <a:spcPts val="0"/>
                        </a:spcAft>
                        <a:buClr>
                          <a:schemeClr val="tx1"/>
                        </a:buClr>
                        <a:buSzTx/>
                        <a:buFont typeface="Arial" panose="020B0604020202020204" pitchFamily="34" charset="0"/>
                        <a:buChar char="•"/>
                        <a:tabLst/>
                        <a:defRPr/>
                      </a:pPr>
                      <a:r>
                        <a:rPr lang="en-US" sz="1500">
                          <a:latin typeface="Georgia"/>
                          <a:cs typeface="Calibri"/>
                        </a:rPr>
                        <a:t>Policies related to waiving copayments or making copayments affordable to families</a:t>
                      </a:r>
                    </a:p>
                  </a:txBody>
                  <a:tcPr/>
                </a:tc>
                <a:extLst>
                  <a:ext uri="{0D108BD9-81ED-4DB2-BD59-A6C34878D82A}">
                    <a16:rowId xmlns:a16="http://schemas.microsoft.com/office/drawing/2014/main" val="129534329"/>
                  </a:ext>
                </a:extLst>
              </a:tr>
              <a:tr h="807857">
                <a:tc>
                  <a:txBody>
                    <a:bodyPr/>
                    <a:lstStyle/>
                    <a:p>
                      <a:pPr marL="169545" indent="-169545"/>
                      <a:r>
                        <a:rPr lang="en-US" sz="1500">
                          <a:latin typeface="Georgia"/>
                          <a:cs typeface="Calibri"/>
                        </a:rPr>
                        <a:t>4. Parental Choice, Equal Access, Payment Rates, and Payment Practices*</a:t>
                      </a:r>
                    </a:p>
                  </a:txBody>
                  <a:tcPr/>
                </a:tc>
                <a:tc>
                  <a:txBody>
                    <a:bodyPr/>
                    <a:lstStyle/>
                    <a:p>
                      <a:pPr marL="285750" indent="-285750">
                        <a:buClr>
                          <a:schemeClr val="tx1"/>
                        </a:buClr>
                        <a:buFont typeface="Arial" panose="020B0604020202020204" pitchFamily="34" charset="0"/>
                        <a:buChar char="•"/>
                      </a:pPr>
                      <a:r>
                        <a:rPr lang="en-US" sz="1500">
                          <a:latin typeface="Georgia"/>
                          <a:cs typeface="Calibri"/>
                        </a:rPr>
                        <a:t>Policies that ensure participating families have access to the full range of child care providers</a:t>
                      </a:r>
                    </a:p>
                    <a:p>
                      <a:pPr marL="285750" indent="-285750">
                        <a:buClr>
                          <a:schemeClr val="tx1"/>
                        </a:buClr>
                        <a:buFont typeface="Arial" panose="020B0604020202020204" pitchFamily="34" charset="0"/>
                        <a:buChar char="•"/>
                      </a:pPr>
                      <a:r>
                        <a:rPr lang="en-US" sz="1500">
                          <a:latin typeface="Georgia"/>
                          <a:cs typeface="Calibri"/>
                        </a:rPr>
                        <a:t>How the Lead Agency establishes adequate payment rates for providers and fair payment practices for providers</a:t>
                      </a:r>
                    </a:p>
                    <a:p>
                      <a:pPr marL="285750" indent="-285750">
                        <a:buClr>
                          <a:schemeClr val="tx1"/>
                        </a:buClr>
                        <a:buFont typeface="Arial" panose="020B0604020202020204" pitchFamily="34" charset="0"/>
                        <a:buChar char="•"/>
                      </a:pPr>
                      <a:r>
                        <a:rPr lang="en-US" sz="1500">
                          <a:latin typeface="Georgia"/>
                          <a:cs typeface="Calibri"/>
                        </a:rPr>
                        <a:t>Strategies for building supply</a:t>
                      </a:r>
                    </a:p>
                  </a:txBody>
                  <a:tcPr/>
                </a:tc>
                <a:extLst>
                  <a:ext uri="{0D108BD9-81ED-4DB2-BD59-A6C34878D82A}">
                    <a16:rowId xmlns:a16="http://schemas.microsoft.com/office/drawing/2014/main" val="2046491567"/>
                  </a:ext>
                </a:extLst>
              </a:tr>
              <a:tr h="877774">
                <a:tc>
                  <a:txBody>
                    <a:bodyPr/>
                    <a:lstStyle/>
                    <a:p>
                      <a:r>
                        <a:rPr lang="en-US" sz="1500">
                          <a:latin typeface="Georgia"/>
                          <a:cs typeface="Calibri"/>
                        </a:rPr>
                        <a:t>5. Health and Safety of Child Care Settings</a:t>
                      </a:r>
                    </a:p>
                  </a:txBody>
                  <a:tcPr/>
                </a:tc>
                <a:tc>
                  <a:txBody>
                    <a:bodyPr/>
                    <a:lstStyle/>
                    <a:p>
                      <a:pPr marL="285750" indent="-285750">
                        <a:buClr>
                          <a:schemeClr val="tx1"/>
                        </a:buClr>
                        <a:buFont typeface="Arial" panose="020B0604020202020204" pitchFamily="34" charset="0"/>
                        <a:buChar char="•"/>
                      </a:pPr>
                      <a:r>
                        <a:rPr lang="en-US" sz="1500">
                          <a:latin typeface="Georgia"/>
                          <a:cs typeface="Calibri"/>
                        </a:rPr>
                        <a:t>Description of child care providers that are subject to and exempt from licensing </a:t>
                      </a:r>
                    </a:p>
                    <a:p>
                      <a:pPr marL="285750" indent="-285750">
                        <a:buClr>
                          <a:schemeClr val="tx1"/>
                        </a:buClr>
                        <a:buFont typeface="Arial" panose="020B0604020202020204" pitchFamily="34" charset="0"/>
                        <a:buChar char="•"/>
                      </a:pPr>
                      <a:r>
                        <a:rPr lang="en-US" sz="1500">
                          <a:latin typeface="Georgia"/>
                          <a:cs typeface="Calibri"/>
                        </a:rPr>
                        <a:t>How the state implements, monitors, and enforces CCDBG-required health and safety standards, including pre-service orientation and professional development requirements </a:t>
                      </a:r>
                    </a:p>
                    <a:p>
                      <a:pPr marL="285750" indent="-285750">
                        <a:buClr>
                          <a:schemeClr val="tx1"/>
                        </a:buClr>
                        <a:buFont typeface="Arial" panose="020B0604020202020204" pitchFamily="34" charset="0"/>
                        <a:buChar char="•"/>
                      </a:pPr>
                      <a:r>
                        <a:rPr lang="en-US" sz="1500">
                          <a:latin typeface="Georgia"/>
                          <a:cs typeface="Calibri"/>
                        </a:rPr>
                        <a:t>State policies related to comprehensive background checks </a:t>
                      </a:r>
                    </a:p>
                  </a:txBody>
                  <a:tcPr/>
                </a:tc>
                <a:extLst>
                  <a:ext uri="{0D108BD9-81ED-4DB2-BD59-A6C34878D82A}">
                    <a16:rowId xmlns:a16="http://schemas.microsoft.com/office/drawing/2014/main" val="1392170500"/>
                  </a:ext>
                </a:extLst>
              </a:tr>
            </a:tbl>
          </a:graphicData>
        </a:graphic>
      </p:graphicFrame>
      <p:sp>
        <p:nvSpPr>
          <p:cNvPr id="4" name="TextBox 3">
            <a:extLst>
              <a:ext uri="{FF2B5EF4-FFF2-40B4-BE49-F238E27FC236}">
                <a16:creationId xmlns:a16="http://schemas.microsoft.com/office/drawing/2014/main" id="{0D2ADB15-6A7B-6305-72AF-E56E1209F4F6}"/>
              </a:ext>
            </a:extLst>
          </p:cNvPr>
          <p:cNvSpPr txBox="1"/>
          <p:nvPr/>
        </p:nvSpPr>
        <p:spPr>
          <a:xfrm>
            <a:off x="7242544" y="6089318"/>
            <a:ext cx="4621619" cy="261610"/>
          </a:xfrm>
          <a:prstGeom prst="rect">
            <a:avLst/>
          </a:prstGeom>
          <a:noFill/>
        </p:spPr>
        <p:txBody>
          <a:bodyPr wrap="square" rtlCol="0">
            <a:spAutoFit/>
          </a:bodyPr>
          <a:lstStyle/>
          <a:p>
            <a:r>
              <a:rPr lang="en-US" sz="1050" i="1">
                <a:latin typeface="Georgia" panose="02040502050405020303" pitchFamily="18" charset="0"/>
              </a:rPr>
              <a:t>*Section is relevant only to the Child Care Subsidy Program in Virginia.</a:t>
            </a:r>
          </a:p>
        </p:txBody>
      </p:sp>
    </p:spTree>
    <p:extLst>
      <p:ext uri="{BB962C8B-B14F-4D97-AF65-F5344CB8AC3E}">
        <p14:creationId xmlns:p14="http://schemas.microsoft.com/office/powerpoint/2010/main" val="70558276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III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6365" indent="0">
              <a:lnSpc>
                <a:spcPct val="103000"/>
              </a:lnSpc>
              <a:spcBef>
                <a:spcPts val="0"/>
              </a:spcBef>
              <a:spcAft>
                <a:spcPts val="1200"/>
              </a:spcAft>
              <a:buNone/>
            </a:pPr>
            <a:r>
              <a:rPr lang="en-US" sz="2400" b="1">
                <a:solidFill>
                  <a:schemeClr val="accent3"/>
                </a:solidFill>
                <a:effectLst/>
                <a:ea typeface="Arial" panose="020B0604020202020204" pitchFamily="34" charset="0"/>
              </a:rPr>
              <a:t>8VAC20-781-</a:t>
            </a:r>
            <a:r>
              <a:rPr lang="en-US" sz="2400" b="1" strike="sngStrike">
                <a:solidFill>
                  <a:srgbClr val="FF0000"/>
                </a:solidFill>
                <a:effectLst/>
                <a:ea typeface="Arial" panose="020B0604020202020204" pitchFamily="34" charset="0"/>
              </a:rPr>
              <a:t>180</a:t>
            </a:r>
            <a:r>
              <a:rPr lang="en-US" sz="2400" b="1">
                <a:solidFill>
                  <a:srgbClr val="FF0000"/>
                </a:solidFill>
                <a:effectLst/>
                <a:ea typeface="Arial" panose="020B0604020202020204" pitchFamily="34" charset="0"/>
              </a:rPr>
              <a:t> 170</a:t>
            </a:r>
            <a:r>
              <a:rPr lang="en-US" sz="2400" b="1">
                <a:solidFill>
                  <a:schemeClr val="accent3"/>
                </a:solidFill>
                <a:effectLst/>
                <a:ea typeface="Arial" panose="020B0604020202020204" pitchFamily="34" charset="0"/>
              </a:rPr>
              <a:t>. Medication administration training.</a:t>
            </a:r>
            <a:r>
              <a:rPr lang="en-US" sz="2400" b="1">
                <a:solidFill>
                  <a:schemeClr val="accent3"/>
                </a:solidFill>
                <a:ea typeface="Arial" panose="020B0604020202020204" pitchFamily="34" charset="0"/>
              </a:rPr>
              <a:t> (cont.)</a:t>
            </a:r>
            <a:endParaRPr lang="en-US" sz="2400">
              <a:solidFill>
                <a:schemeClr val="accent3"/>
              </a:solidFill>
              <a:ea typeface="Arial" panose="020B0604020202020204" pitchFamily="34" charset="0"/>
            </a:endParaRPr>
          </a:p>
          <a:p>
            <a:pPr marL="469265">
              <a:lnSpc>
                <a:spcPct val="103000"/>
              </a:lnSpc>
              <a:spcBef>
                <a:spcPts val="0"/>
              </a:spcBef>
              <a:spcAft>
                <a:spcPts val="1200"/>
              </a:spcAft>
            </a:pPr>
            <a:r>
              <a:rPr lang="en-US" sz="2400">
                <a:solidFill>
                  <a:srgbClr val="FF0000"/>
                </a:solidFill>
                <a:effectLst/>
                <a:ea typeface="Arial" panose="020B0604020202020204" pitchFamily="34" charset="0"/>
              </a:rPr>
              <a:t>D.</a:t>
            </a:r>
            <a:r>
              <a:rPr lang="en-US" sz="2400">
                <a:solidFill>
                  <a:srgbClr val="000000"/>
                </a:solidFill>
                <a:effectLst/>
                <a:ea typeface="Arial" panose="020B0604020202020204" pitchFamily="34" charset="0"/>
              </a:rPr>
              <a:t> </a:t>
            </a:r>
            <a:r>
              <a:rPr lang="en-US" sz="2400">
                <a:solidFill>
                  <a:schemeClr val="accent3"/>
                </a:solidFill>
                <a:effectLst/>
                <a:ea typeface="Arial" panose="020B0604020202020204" pitchFamily="34" charset="0"/>
              </a:rPr>
              <a:t>Staff required to have medication administration training</a:t>
            </a:r>
            <a:r>
              <a:rPr lang="en-US" sz="2400">
                <a:solidFill>
                  <a:srgbClr val="000000"/>
                </a:solidFill>
                <a:effectLst/>
                <a:ea typeface="Arial" panose="020B0604020202020204" pitchFamily="34" charset="0"/>
              </a:rPr>
              <a:t> </a:t>
            </a:r>
            <a:r>
              <a:rPr lang="en-US" sz="2400">
                <a:solidFill>
                  <a:srgbClr val="FF0000"/>
                </a:solidFill>
                <a:effectLst/>
                <a:ea typeface="Arial" panose="020B0604020202020204" pitchFamily="34" charset="0"/>
              </a:rPr>
              <a:t>and training in the administration of undesignated or stock epinephrine </a:t>
            </a:r>
            <a:r>
              <a:rPr lang="en-US" sz="2400">
                <a:solidFill>
                  <a:schemeClr val="accent3"/>
                </a:solidFill>
                <a:effectLst/>
                <a:ea typeface="Arial" panose="020B0604020202020204" pitchFamily="34" charset="0"/>
              </a:rPr>
              <a:t>shall be retrained at three-year intervals.</a:t>
            </a:r>
            <a:r>
              <a:rPr lang="en-US" sz="2400">
                <a:solidFill>
                  <a:schemeClr val="accent3"/>
                </a:solidFill>
                <a:ea typeface="Arial" panose="020B0604020202020204" pitchFamily="34" charset="0"/>
              </a:rPr>
              <a:t> </a:t>
            </a:r>
            <a:endParaRPr lang="en-US" sz="2400">
              <a:solidFill>
                <a:schemeClr val="accent3"/>
              </a:solidFill>
              <a:effectLst/>
              <a:ea typeface="Arial" panose="020B0604020202020204" pitchFamily="34" charset="0"/>
            </a:endParaRPr>
          </a:p>
          <a:p>
            <a:pPr marL="571500" lvl="1" indent="0">
              <a:lnSpc>
                <a:spcPct val="100000"/>
              </a:lnSpc>
              <a:spcBef>
                <a:spcPts val="0"/>
              </a:spcBef>
              <a:spcAft>
                <a:spcPts val="1200"/>
              </a:spcAft>
              <a:buNone/>
            </a:pPr>
            <a:endParaRPr lang="en-US" sz="16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80</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402083165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III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6365" indent="0">
              <a:lnSpc>
                <a:spcPct val="103000"/>
              </a:lnSpc>
              <a:spcBef>
                <a:spcPts val="0"/>
              </a:spcBef>
              <a:spcAft>
                <a:spcPts val="1200"/>
              </a:spcAft>
              <a:buNone/>
            </a:pPr>
            <a:r>
              <a:rPr lang="en-US" sz="2000" b="1">
                <a:solidFill>
                  <a:schemeClr val="accent3"/>
                </a:solidFill>
                <a:effectLst/>
                <a:ea typeface="Arial" panose="020B0604020202020204" pitchFamily="34" charset="0"/>
              </a:rPr>
              <a:t>8VAC20-781-180. Driver training requirements.</a:t>
            </a:r>
            <a:r>
              <a:rPr lang="en-US" sz="2000" b="1">
                <a:solidFill>
                  <a:schemeClr val="accent3"/>
                </a:solidFill>
                <a:ea typeface="Arial" panose="020B0604020202020204" pitchFamily="34" charset="0"/>
              </a:rPr>
              <a:t> </a:t>
            </a:r>
            <a:endParaRPr lang="en-US" sz="2000">
              <a:solidFill>
                <a:schemeClr val="accent3"/>
              </a:solidFill>
            </a:endParaRPr>
          </a:p>
          <a:p>
            <a:pPr marL="469265">
              <a:lnSpc>
                <a:spcPct val="103000"/>
              </a:lnSpc>
              <a:spcBef>
                <a:spcPts val="0"/>
              </a:spcBef>
              <a:spcAft>
                <a:spcPts val="1200"/>
              </a:spcAft>
            </a:pPr>
            <a:r>
              <a:rPr lang="en-US" sz="2000">
                <a:solidFill>
                  <a:schemeClr val="accent3"/>
                </a:solidFill>
                <a:effectLst/>
                <a:ea typeface="Arial" panose="020B0604020202020204" pitchFamily="34" charset="0"/>
              </a:rPr>
              <a:t>Language added to clarify information required to be included in driver training.</a:t>
            </a:r>
            <a:r>
              <a:rPr lang="en-US" sz="2000">
                <a:solidFill>
                  <a:schemeClr val="accent3"/>
                </a:solidFill>
                <a:ea typeface="Arial" panose="020B0604020202020204" pitchFamily="34" charset="0"/>
              </a:rPr>
              <a:t> </a:t>
            </a:r>
            <a:endParaRPr lang="en-US" sz="2000">
              <a:solidFill>
                <a:schemeClr val="accent3"/>
              </a:solidFill>
            </a:endParaRPr>
          </a:p>
          <a:p>
            <a:pPr marL="126365" indent="0">
              <a:lnSpc>
                <a:spcPct val="103000"/>
              </a:lnSpc>
              <a:spcBef>
                <a:spcPts val="0"/>
              </a:spcBef>
              <a:spcAft>
                <a:spcPts val="1200"/>
              </a:spcAft>
              <a:buClr>
                <a:srgbClr val="003C71"/>
              </a:buClr>
              <a:buNone/>
              <a:defRPr/>
            </a:pPr>
            <a:r>
              <a:rPr kumimoji="0" lang="en-US" sz="2000" b="1" i="0" u="none" strike="noStrike" kern="0" cap="none" spc="0" normalizeH="0" baseline="0" noProof="0">
                <a:ln>
                  <a:noFill/>
                </a:ln>
                <a:solidFill>
                  <a:schemeClr val="accent3"/>
                </a:solidFill>
                <a:effectLst/>
                <a:uLnTx/>
                <a:uFillTx/>
                <a:ea typeface="Arial" panose="020B0604020202020204" pitchFamily="34" charset="0"/>
                <a:sym typeface="Georgia"/>
              </a:rPr>
              <a:t>8VAC20-781-</a:t>
            </a:r>
            <a:r>
              <a:rPr kumimoji="0" lang="en-US" sz="2000" b="1" i="0" u="none" strike="sngStrike" kern="0" cap="none" spc="0" normalizeH="0" baseline="0" noProof="0">
                <a:ln>
                  <a:noFill/>
                </a:ln>
                <a:solidFill>
                  <a:srgbClr val="FF0000"/>
                </a:solidFill>
                <a:effectLst/>
                <a:uLnTx/>
                <a:uFillTx/>
                <a:ea typeface="Arial" panose="020B0604020202020204" pitchFamily="34" charset="0"/>
                <a:sym typeface="Georgia"/>
              </a:rPr>
              <a:t>190</a:t>
            </a:r>
            <a:r>
              <a:rPr kumimoji="0" lang="en-US" sz="2000" b="1" i="0" u="none" strike="noStrike" kern="0" cap="none" spc="0" normalizeH="0" baseline="0" noProof="0">
                <a:ln>
                  <a:noFill/>
                </a:ln>
                <a:solidFill>
                  <a:srgbClr val="FF0000"/>
                </a:solidFill>
                <a:effectLst/>
                <a:uLnTx/>
                <a:uFillTx/>
                <a:ea typeface="Arial" panose="020B0604020202020204" pitchFamily="34" charset="0"/>
                <a:sym typeface="Georgia"/>
              </a:rPr>
              <a:t> 180</a:t>
            </a:r>
            <a:r>
              <a:rPr kumimoji="0" lang="en-US" sz="2000" b="1" i="0" u="none" strike="noStrike" kern="0" cap="none" spc="0" normalizeH="0" baseline="0" noProof="0">
                <a:ln>
                  <a:noFill/>
                </a:ln>
                <a:solidFill>
                  <a:schemeClr val="accent3"/>
                </a:solidFill>
                <a:effectLst/>
                <a:uLnTx/>
                <a:uFillTx/>
                <a:ea typeface="Arial" panose="020B0604020202020204" pitchFamily="34" charset="0"/>
                <a:sym typeface="Georgia"/>
              </a:rPr>
              <a:t>. Driver training requirements.</a:t>
            </a:r>
            <a:r>
              <a:rPr lang="en-US" sz="2000" b="1">
                <a:solidFill>
                  <a:schemeClr val="accent3"/>
                </a:solidFill>
                <a:ea typeface="Arial" panose="020B0604020202020204" pitchFamily="34" charset="0"/>
              </a:rPr>
              <a:t> </a:t>
            </a:r>
            <a:endParaRPr lang="en-US" sz="2000">
              <a:solidFill>
                <a:schemeClr val="accent3"/>
              </a:solidFill>
              <a:ea typeface="Arial" panose="020B0604020202020204" pitchFamily="34" charset="0"/>
            </a:endParaRPr>
          </a:p>
          <a:p>
            <a:pPr marL="469265">
              <a:lnSpc>
                <a:spcPct val="103000"/>
              </a:lnSpc>
              <a:spcBef>
                <a:spcPts val="0"/>
              </a:spcBef>
              <a:spcAft>
                <a:spcPts val="1200"/>
              </a:spcAft>
              <a:defRPr/>
            </a:pPr>
            <a:r>
              <a:rPr lang="en-US" sz="2000">
                <a:solidFill>
                  <a:schemeClr val="accent3"/>
                </a:solidFill>
                <a:ea typeface="Arial" panose="020B0604020202020204" pitchFamily="34" charset="0"/>
              </a:rPr>
              <a:t>The licensee shall ensure that any individual who drives a vehicle to transport children has received the following training prior to transporting any children under the supervision of the center:</a:t>
            </a:r>
          </a:p>
          <a:p>
            <a:pPr marL="1028700" lvl="2" indent="0">
              <a:lnSpc>
                <a:spcPct val="103000"/>
              </a:lnSpc>
              <a:spcBef>
                <a:spcPts val="0"/>
              </a:spcBef>
              <a:spcAft>
                <a:spcPts val="1200"/>
              </a:spcAft>
              <a:buNone/>
              <a:defRPr/>
            </a:pPr>
            <a:r>
              <a:rPr lang="en-US">
                <a:solidFill>
                  <a:schemeClr val="accent3"/>
                </a:solidFill>
                <a:ea typeface="Arial" panose="020B0604020202020204" pitchFamily="34" charset="0"/>
              </a:rPr>
              <a:t>6</a:t>
            </a:r>
            <a:r>
              <a:rPr kumimoji="0" lang="en-US" b="0" i="0" u="none" strike="noStrike" kern="0" cap="none" spc="0" normalizeH="0" baseline="0" noProof="0">
                <a:ln>
                  <a:noFill/>
                </a:ln>
                <a:solidFill>
                  <a:schemeClr val="accent3"/>
                </a:solidFill>
                <a:effectLst/>
                <a:uLnTx/>
                <a:uFillTx/>
                <a:ea typeface="Arial" panose="020B0604020202020204" pitchFamily="34" charset="0"/>
                <a:sym typeface="Georgia"/>
              </a:rPr>
              <a:t>. The center’s transportation policies </a:t>
            </a:r>
            <a:r>
              <a:rPr kumimoji="0" lang="en-US" b="0" i="0" u="none" strike="sngStrike" kern="0" cap="none" spc="0" normalizeH="0" baseline="0" noProof="0">
                <a:ln>
                  <a:noFill/>
                </a:ln>
                <a:solidFill>
                  <a:srgbClr val="FF0000"/>
                </a:solidFill>
                <a:effectLst/>
                <a:uLnTx/>
                <a:uFillTx/>
                <a:ea typeface="Arial" panose="020B0604020202020204" pitchFamily="34" charset="0"/>
                <a:sym typeface="Georgia"/>
              </a:rPr>
              <a:t>required in subdivision14 of 8VAC20-781-40 A.</a:t>
            </a:r>
            <a:r>
              <a:rPr lang="en-US">
                <a:solidFill>
                  <a:srgbClr val="FF0000"/>
                </a:solidFill>
                <a:ea typeface="Arial" panose="020B0604020202020204" pitchFamily="34" charset="0"/>
              </a:rPr>
              <a:t> </a:t>
            </a:r>
            <a:r>
              <a:rPr kumimoji="0" lang="en-US" b="0" i="0" u="none" strike="noStrike" kern="0" cap="none" spc="0" normalizeH="0" baseline="0" noProof="0">
                <a:ln>
                  <a:noFill/>
                </a:ln>
                <a:solidFill>
                  <a:srgbClr val="FF0000"/>
                </a:solidFill>
                <a:effectLst/>
                <a:uLnTx/>
                <a:uFillTx/>
                <a:ea typeface="Arial" panose="020B0604020202020204" pitchFamily="34" charset="0"/>
                <a:sym typeface="Georgia"/>
              </a:rPr>
              <a:t> according to the requirements of 8VAC20-781-630</a:t>
            </a:r>
            <a:r>
              <a:rPr kumimoji="0" lang="en-US" b="0" i="0" u="none" strike="noStrike" kern="0" cap="none" spc="0" normalizeH="0" baseline="0" noProof="0">
                <a:ln>
                  <a:noFill/>
                </a:ln>
                <a:solidFill>
                  <a:srgbClr val="0070C0"/>
                </a:solidFill>
                <a:effectLst/>
                <a:uLnTx/>
                <a:uFillTx/>
                <a:ea typeface="Arial" panose="020B0604020202020204" pitchFamily="34" charset="0"/>
                <a:sym typeface="Georgia"/>
              </a:rPr>
              <a:t> </a:t>
            </a:r>
            <a:r>
              <a:rPr kumimoji="0" lang="en-US" b="0" i="0" u="none" strike="noStrike" kern="0" cap="none" spc="0" normalizeH="0" baseline="0" noProof="0">
                <a:ln>
                  <a:noFill/>
                </a:ln>
                <a:solidFill>
                  <a:srgbClr val="FF0000"/>
                </a:solidFill>
                <a:effectLst/>
                <a:uLnTx/>
                <a:uFillTx/>
                <a:ea typeface="Arial" panose="020B0604020202020204" pitchFamily="34" charset="0"/>
                <a:sym typeface="Georgia"/>
              </a:rPr>
              <a:t>and 8VAC20-781-640, including accounting for children prior to leaving for a field trip, upon arriving at a field trip site, before leaving a field trip site, upon returning to the center, and any stops on the field trip.</a:t>
            </a:r>
            <a:endParaRPr lang="en-US" b="0" i="0" u="none" strike="noStrike" kern="0" cap="none" spc="0" normalizeH="0" baseline="0" noProof="0">
              <a:ln>
                <a:noFill/>
              </a:ln>
              <a:solidFill>
                <a:srgbClr val="000000"/>
              </a:solidFill>
              <a:effectLst/>
              <a:uLnTx/>
              <a:uFillTx/>
              <a:ea typeface="Arial" panose="020B0604020202020204" pitchFamily="34" charset="0"/>
            </a:endParaRPr>
          </a:p>
          <a:p>
            <a:pPr marL="457200" marR="9525" lvl="1" indent="0">
              <a:lnSpc>
                <a:spcPct val="103000"/>
              </a:lnSpc>
              <a:spcBef>
                <a:spcPts val="0"/>
              </a:spcBef>
              <a:spcAft>
                <a:spcPts val="2395"/>
              </a:spcAft>
              <a:buNone/>
            </a:pPr>
            <a:endParaRPr lang="en-US" sz="16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81</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146416464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IV</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8270" indent="0">
              <a:lnSpc>
                <a:spcPct val="103000"/>
              </a:lnSpc>
              <a:spcBef>
                <a:spcPts val="0"/>
              </a:spcBef>
              <a:spcAft>
                <a:spcPts val="1200"/>
              </a:spcAft>
              <a:buNone/>
            </a:pPr>
            <a:r>
              <a:rPr lang="en-US" sz="2000" b="1">
                <a:solidFill>
                  <a:schemeClr val="accent3"/>
                </a:solidFill>
                <a:effectLst/>
                <a:ea typeface="Arial" panose="020B0604020202020204" pitchFamily="34" charset="0"/>
              </a:rPr>
              <a:t>8VAC20-781-210. Building maintenance.</a:t>
            </a:r>
            <a:r>
              <a:rPr lang="en-US" sz="2000" b="1">
                <a:solidFill>
                  <a:schemeClr val="accent3"/>
                </a:solidFill>
                <a:ea typeface="Arial" panose="020B0604020202020204" pitchFamily="34" charset="0"/>
              </a:rPr>
              <a:t> </a:t>
            </a:r>
            <a:endParaRPr lang="en-US" sz="2000" b="1">
              <a:solidFill>
                <a:schemeClr val="accent3"/>
              </a:solidFill>
              <a:effectLst/>
              <a:ea typeface="Arial" panose="020B0604020202020204" pitchFamily="34" charset="0"/>
            </a:endParaRPr>
          </a:p>
          <a:p>
            <a:pPr marL="414020" indent="-285750">
              <a:lnSpc>
                <a:spcPct val="103000"/>
              </a:lnSpc>
              <a:spcBef>
                <a:spcPts val="0"/>
              </a:spcBef>
              <a:spcAft>
                <a:spcPts val="1200"/>
              </a:spcAft>
            </a:pPr>
            <a:r>
              <a:rPr lang="en-US" sz="2000">
                <a:solidFill>
                  <a:schemeClr val="accent3"/>
                </a:solidFill>
                <a:ea typeface="Arial" panose="020B0604020202020204" pitchFamily="34" charset="0"/>
              </a:rPr>
              <a:t>Adds language to require lead testing of potable water pursuant to </a:t>
            </a:r>
            <a:r>
              <a:rPr lang="en-US" sz="2000">
                <a:solidFill>
                  <a:schemeClr val="accent3"/>
                </a:solidFill>
                <a:ea typeface="Arial" panose="020B0604020202020204" pitchFamily="34" charset="0"/>
                <a:hlinkClick r:id="rId3">
                  <a:extLst>
                    <a:ext uri="{A12FA001-AC4F-418D-AE19-62706E023703}">
                      <ahyp:hlinkClr xmlns:ahyp="http://schemas.microsoft.com/office/drawing/2018/hyperlinkcolor" val="tx"/>
                    </a:ext>
                  </a:extLst>
                </a:hlinkClick>
              </a:rPr>
              <a:t>§ 22.1-289.057</a:t>
            </a:r>
            <a:r>
              <a:rPr lang="en-US" sz="2000">
                <a:solidFill>
                  <a:schemeClr val="accent3"/>
                </a:solidFill>
                <a:ea typeface="Arial" panose="020B0604020202020204" pitchFamily="34" charset="0"/>
              </a:rPr>
              <a:t> of the Code of Virginia. </a:t>
            </a:r>
          </a:p>
          <a:p>
            <a:pPr marL="128270" indent="0">
              <a:lnSpc>
                <a:spcPct val="103000"/>
              </a:lnSpc>
              <a:spcBef>
                <a:spcPts val="0"/>
              </a:spcBef>
              <a:spcAft>
                <a:spcPts val="1200"/>
              </a:spcAft>
              <a:buNone/>
            </a:pPr>
            <a:r>
              <a:rPr lang="en-US" sz="2000" b="1">
                <a:solidFill>
                  <a:schemeClr val="accent3"/>
                </a:solidFill>
                <a:effectLst/>
                <a:ea typeface="Arial" panose="020B0604020202020204" pitchFamily="34" charset="0"/>
              </a:rPr>
              <a:t>8VAC20-781-</a:t>
            </a:r>
            <a:r>
              <a:rPr lang="en-US" sz="2000" b="1" strike="sngStrike">
                <a:solidFill>
                  <a:srgbClr val="FF0000"/>
                </a:solidFill>
                <a:effectLst/>
                <a:ea typeface="Arial" panose="020B0604020202020204" pitchFamily="34" charset="0"/>
              </a:rPr>
              <a:t>220</a:t>
            </a:r>
            <a:r>
              <a:rPr lang="en-US" sz="2000" b="1">
                <a:solidFill>
                  <a:srgbClr val="FF0000"/>
                </a:solidFill>
                <a:effectLst/>
                <a:ea typeface="Arial" panose="020B0604020202020204" pitchFamily="34" charset="0"/>
              </a:rPr>
              <a:t> 210</a:t>
            </a:r>
            <a:r>
              <a:rPr lang="en-US" sz="2000" b="1">
                <a:solidFill>
                  <a:schemeClr val="accent3"/>
                </a:solidFill>
                <a:effectLst/>
                <a:ea typeface="Arial" panose="020B0604020202020204" pitchFamily="34" charset="0"/>
              </a:rPr>
              <a:t>. Building maintenance.</a:t>
            </a:r>
            <a:r>
              <a:rPr lang="en-US" sz="2000" b="1">
                <a:solidFill>
                  <a:schemeClr val="accent3"/>
                </a:solidFill>
                <a:ea typeface="Arial" panose="020B0604020202020204" pitchFamily="34" charset="0"/>
              </a:rPr>
              <a:t> </a:t>
            </a:r>
            <a:endParaRPr lang="en-US" sz="2000">
              <a:solidFill>
                <a:schemeClr val="accent3"/>
              </a:solidFill>
              <a:latin typeface="Arial"/>
              <a:ea typeface="Arial" panose="020B0604020202020204" pitchFamily="34" charset="0"/>
            </a:endParaRPr>
          </a:p>
          <a:p>
            <a:pPr marL="471170">
              <a:lnSpc>
                <a:spcPct val="103000"/>
              </a:lnSpc>
              <a:spcBef>
                <a:spcPts val="0"/>
              </a:spcBef>
              <a:spcAft>
                <a:spcPts val="1200"/>
              </a:spcAft>
            </a:pPr>
            <a:r>
              <a:rPr lang="en-US" sz="2000">
                <a:solidFill>
                  <a:srgbClr val="FF0000"/>
                </a:solidFill>
                <a:effectLst/>
                <a:ea typeface="Arial" panose="020B0604020202020204" pitchFamily="34" charset="0"/>
              </a:rPr>
              <a:t>D. Pursuant to </a:t>
            </a:r>
            <a:r>
              <a:rPr lang="en-US" sz="2000">
                <a:solidFill>
                  <a:srgbClr val="FF0000"/>
                </a:solidFill>
                <a:effectLst/>
                <a:ea typeface="Arial" panose="020B0604020202020204" pitchFamily="34" charset="0"/>
                <a:hlinkClick r:id="rId3"/>
              </a:rPr>
              <a:t>§ 22.1-289.057</a:t>
            </a:r>
            <a:r>
              <a:rPr lang="en-US" sz="2000">
                <a:solidFill>
                  <a:srgbClr val="FF0000"/>
                </a:solidFill>
                <a:effectLst/>
                <a:ea typeface="Arial" panose="020B0604020202020204" pitchFamily="34" charset="0"/>
              </a:rPr>
              <a:t> of the Code of Virginia, the license shall (</a:t>
            </a:r>
            <a:r>
              <a:rPr lang="en-US" sz="2000" err="1">
                <a:solidFill>
                  <a:srgbClr val="FF0000"/>
                </a:solidFill>
                <a:effectLst/>
                <a:ea typeface="Arial" panose="020B0604020202020204" pitchFamily="34" charset="0"/>
              </a:rPr>
              <a:t>i</a:t>
            </a:r>
            <a:r>
              <a:rPr lang="en-US" sz="2000">
                <a:solidFill>
                  <a:srgbClr val="FF0000"/>
                </a:solidFill>
                <a:effectLst/>
                <a:ea typeface="Arial" panose="020B0604020202020204" pitchFamily="34" charset="0"/>
              </a:rPr>
              <a:t>) develop and implement a plan to test potable water; (ii) remediate and retest if necessary and (iii)) submit results of initial testing and retesting to the Superintendent and the Department of Health’s Office of Drinking Water or (iv) use for human consumption, as defined by </a:t>
            </a:r>
            <a:r>
              <a:rPr lang="en-US" sz="2000">
                <a:solidFill>
                  <a:srgbClr val="FF0000"/>
                </a:solidFill>
                <a:effectLst/>
                <a:ea typeface="Arial" panose="020B0604020202020204" pitchFamily="34" charset="0"/>
                <a:hlinkClick r:id="rId4"/>
              </a:rPr>
              <a:t>§ 32.1-167</a:t>
            </a:r>
            <a:r>
              <a:rPr lang="en-US" sz="2000">
                <a:solidFill>
                  <a:srgbClr val="FF0000"/>
                </a:solidFill>
                <a:effectLst/>
                <a:ea typeface="Arial" panose="020B0604020202020204" pitchFamily="34" charset="0"/>
              </a:rPr>
              <a:t>, bottled water, water coolers, or other similar water source that meets the U.S. Food and Drug Administration standards for bottled water. The licensee shall notify the Superintendent,</a:t>
            </a:r>
            <a:r>
              <a:rPr lang="en-US" sz="2000">
                <a:solidFill>
                  <a:srgbClr val="000000"/>
                </a:solidFill>
                <a:effectLst/>
                <a:ea typeface="Arial" panose="020B0604020202020204" pitchFamily="34" charset="0"/>
              </a:rPr>
              <a:t> </a:t>
            </a:r>
            <a:r>
              <a:rPr lang="en-US" sz="2000">
                <a:solidFill>
                  <a:srgbClr val="FF0000"/>
                </a:solidFill>
                <a:effectLst/>
                <a:ea typeface="Arial" panose="020B0604020202020204" pitchFamily="34" charset="0"/>
              </a:rPr>
              <a:t>Department of Health's Office of Drinking Water and the parent of each child enrolled in the program if the water is not tested or if the program does not remediate when lead is present and instead chooses to use another water source that meets the U.S. Food and Drug Administration standards for bottled water.</a:t>
            </a:r>
            <a:r>
              <a:rPr lang="en-US" sz="2000">
                <a:solidFill>
                  <a:srgbClr val="FF0000"/>
                </a:solidFill>
                <a:latin typeface="Arial"/>
                <a:ea typeface="Arial" panose="020B0604020202020204" pitchFamily="34" charset="0"/>
              </a:rPr>
              <a:t> </a:t>
            </a:r>
            <a:endParaRPr lang="en-US" sz="2000">
              <a:solidFill>
                <a:srgbClr val="000000"/>
              </a:solidFill>
              <a:effectLst/>
              <a:latin typeface="Arial"/>
              <a:ea typeface="Arial" panose="020B0604020202020204" pitchFamily="34" charset="0"/>
            </a:endParaRPr>
          </a:p>
          <a:p>
            <a:pPr marL="114300" indent="0">
              <a:lnSpc>
                <a:spcPct val="100000"/>
              </a:lnSpc>
              <a:spcBef>
                <a:spcPts val="0"/>
              </a:spcBef>
              <a:spcAft>
                <a:spcPts val="1200"/>
              </a:spcAft>
              <a:buNone/>
            </a:pPr>
            <a:endParaRPr lang="en-US" sz="20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82</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294853220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IV</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33169" y="1372891"/>
            <a:ext cx="10515600" cy="5168308"/>
          </a:xfrm>
        </p:spPr>
        <p:txBody>
          <a:bodyPr spcFirstLastPara="1" vert="horz" wrap="square" lIns="91440" tIns="45720" rIns="91440" bIns="45720" rtlCol="0" anchor="t" anchorCtr="0">
            <a:noAutofit/>
          </a:bodyPr>
          <a:lstStyle/>
          <a:p>
            <a:pPr marL="128270" marR="9525" indent="0">
              <a:lnSpc>
                <a:spcPct val="100000"/>
              </a:lnSpc>
              <a:spcBef>
                <a:spcPts val="0"/>
              </a:spcBef>
              <a:spcAft>
                <a:spcPts val="1200"/>
              </a:spcAft>
              <a:buNone/>
            </a:pPr>
            <a:r>
              <a:rPr lang="en-US" sz="2000" b="1">
                <a:solidFill>
                  <a:schemeClr val="accent3"/>
                </a:solidFill>
                <a:ea typeface="Arial" panose="020B0604020202020204" pitchFamily="34" charset="0"/>
              </a:rPr>
              <a:t>8VAC20-781-230. Areas. </a:t>
            </a:r>
            <a:endParaRPr lang="en-US" sz="2000" b="1">
              <a:solidFill>
                <a:schemeClr val="accent3"/>
              </a:solidFill>
              <a:latin typeface="Georgia" panose="02040502050405020303" pitchFamily="18" charset="0"/>
              <a:ea typeface="Arial" panose="020B0604020202020204" pitchFamily="34" charset="0"/>
            </a:endParaRPr>
          </a:p>
          <a:p>
            <a:pPr marL="471170" marR="9525">
              <a:lnSpc>
                <a:spcPct val="100000"/>
              </a:lnSpc>
              <a:spcBef>
                <a:spcPts val="0"/>
              </a:spcBef>
              <a:spcAft>
                <a:spcPts val="1200"/>
              </a:spcAft>
            </a:pPr>
            <a:r>
              <a:rPr lang="en-US" sz="2000">
                <a:solidFill>
                  <a:schemeClr val="accent3"/>
                </a:solidFill>
                <a:ea typeface="Arial" panose="020B0604020202020204" pitchFamily="34" charset="0"/>
              </a:rPr>
              <a:t>Removes clause that would allow new licensees to operate in building previously approved to have 25 square feet of indoor space. New standards requires all licensees licensed after the effective date of the regulation to have 35 square feet of space per child 16 months and older. </a:t>
            </a:r>
            <a:endParaRPr lang="en-US" sz="2000">
              <a:solidFill>
                <a:schemeClr val="accent3"/>
              </a:solidFill>
              <a:effectLst/>
              <a:latin typeface="Georgia" panose="02040502050405020303" pitchFamily="18" charset="0"/>
              <a:ea typeface="Arial" panose="020B0604020202020204" pitchFamily="34" charset="0"/>
            </a:endParaRPr>
          </a:p>
          <a:p>
            <a:pPr marL="471170" marR="9525">
              <a:lnSpc>
                <a:spcPct val="100000"/>
              </a:lnSpc>
              <a:spcBef>
                <a:spcPts val="0"/>
              </a:spcBef>
              <a:spcAft>
                <a:spcPts val="1200"/>
              </a:spcAft>
            </a:pPr>
            <a:r>
              <a:rPr lang="en-US" sz="2000">
                <a:solidFill>
                  <a:schemeClr val="accent3"/>
                </a:solidFill>
                <a:ea typeface="Arial" panose="020B0604020202020204" pitchFamily="34" charset="0"/>
              </a:rPr>
              <a:t>Language revised to clarify that a separate play area for infants and toddlers is required to protect younger children from older children and allow two-year old children to be included in either group depending on the program structure.</a:t>
            </a:r>
          </a:p>
          <a:p>
            <a:pPr marL="128270" marR="9525" indent="0">
              <a:lnSpc>
                <a:spcPct val="100000"/>
              </a:lnSpc>
              <a:spcBef>
                <a:spcPts val="0"/>
              </a:spcBef>
              <a:spcAft>
                <a:spcPts val="1200"/>
              </a:spcAft>
              <a:buNone/>
            </a:pPr>
            <a:r>
              <a:rPr lang="en-US" sz="2000" b="1">
                <a:solidFill>
                  <a:schemeClr val="accent3"/>
                </a:solidFill>
                <a:effectLst/>
                <a:ea typeface="Arial" panose="020B0604020202020204" pitchFamily="34" charset="0"/>
              </a:rPr>
              <a:t>8VAC20-781-</a:t>
            </a:r>
            <a:r>
              <a:rPr lang="en-US" sz="2000" b="1" strike="sngStrike">
                <a:solidFill>
                  <a:srgbClr val="FF0000"/>
                </a:solidFill>
                <a:effectLst/>
                <a:ea typeface="Arial" panose="020B0604020202020204" pitchFamily="34" charset="0"/>
              </a:rPr>
              <a:t>240</a:t>
            </a:r>
            <a:r>
              <a:rPr lang="en-US" sz="2000" b="1">
                <a:solidFill>
                  <a:srgbClr val="FF0000"/>
                </a:solidFill>
                <a:effectLst/>
                <a:ea typeface="Arial" panose="020B0604020202020204" pitchFamily="34" charset="0"/>
              </a:rPr>
              <a:t> 230</a:t>
            </a:r>
            <a:r>
              <a:rPr lang="en-US" sz="2000" b="1">
                <a:solidFill>
                  <a:schemeClr val="accent3"/>
                </a:solidFill>
                <a:effectLst/>
                <a:ea typeface="Arial" panose="020B0604020202020204" pitchFamily="34" charset="0"/>
              </a:rPr>
              <a:t>. Areas</a:t>
            </a:r>
            <a:r>
              <a:rPr lang="en-US" sz="2000" b="1">
                <a:solidFill>
                  <a:schemeClr val="accent3"/>
                </a:solidFill>
                <a:ea typeface="Arial" panose="020B0604020202020204" pitchFamily="34" charset="0"/>
              </a:rPr>
              <a:t> </a:t>
            </a:r>
            <a:endParaRPr lang="en-US" sz="2000" b="1">
              <a:solidFill>
                <a:schemeClr val="accent3"/>
              </a:solidFill>
              <a:latin typeface="Georgia" panose="02040502050405020303" pitchFamily="18" charset="0"/>
              <a:ea typeface="Arial" panose="020B0604020202020204" pitchFamily="34" charset="0"/>
            </a:endParaRPr>
          </a:p>
          <a:p>
            <a:pPr marL="471170" marR="9525">
              <a:lnSpc>
                <a:spcPct val="100000"/>
              </a:lnSpc>
              <a:spcBef>
                <a:spcPts val="0"/>
              </a:spcBef>
              <a:spcAft>
                <a:spcPts val="1200"/>
              </a:spcAft>
            </a:pPr>
            <a:r>
              <a:rPr lang="en-US" sz="2000" u="none" strike="noStrike">
                <a:solidFill>
                  <a:schemeClr val="accent3"/>
                </a:solidFill>
                <a:effectLst/>
                <a:uFill>
                  <a:solidFill>
                    <a:srgbClr val="000000"/>
                  </a:solidFill>
                </a:uFill>
                <a:ea typeface="Arial" panose="020B0604020202020204" pitchFamily="34" charset="0"/>
                <a:cs typeface="Arial"/>
              </a:rPr>
              <a:t>C. Licensees that </a:t>
            </a:r>
            <a:r>
              <a:rPr lang="en-US" sz="2000" u="none" strike="noStrike">
                <a:solidFill>
                  <a:srgbClr val="FF0000"/>
                </a:solidFill>
                <a:effectLst/>
                <a:uFill>
                  <a:solidFill>
                    <a:srgbClr val="000000"/>
                  </a:solidFill>
                </a:uFill>
                <a:ea typeface="Arial" panose="020B0604020202020204" pitchFamily="34" charset="0"/>
                <a:cs typeface="Arial"/>
              </a:rPr>
              <a:t>were licensed prior to [the effective date of this regulation] and</a:t>
            </a:r>
            <a:r>
              <a:rPr lang="en-US" sz="2000" u="none" strike="noStrike">
                <a:solidFill>
                  <a:schemeClr val="accent3"/>
                </a:solidFill>
                <a:effectLst/>
                <a:uFill>
                  <a:solidFill>
                    <a:srgbClr val="000000"/>
                  </a:solidFill>
                </a:uFill>
                <a:ea typeface="Arial" panose="020B0604020202020204" pitchFamily="34" charset="0"/>
                <a:cs typeface="Arial"/>
              </a:rPr>
              <a:t> that operate in buildings approved prior to June 1, 2008,</a:t>
            </a:r>
            <a:r>
              <a:rPr lang="en-US" sz="2000" u="none" strike="noStrike">
                <a:solidFill>
                  <a:srgbClr val="000000"/>
                </a:solidFill>
                <a:effectLst/>
                <a:uFill>
                  <a:solidFill>
                    <a:srgbClr val="000000"/>
                  </a:solidFill>
                </a:uFill>
                <a:ea typeface="Arial" panose="020B0604020202020204" pitchFamily="34" charset="0"/>
                <a:cs typeface="Arial"/>
              </a:rPr>
              <a:t> </a:t>
            </a:r>
            <a:r>
              <a:rPr lang="en-US" sz="2000" u="none" strike="sngStrike">
                <a:solidFill>
                  <a:srgbClr val="FF0000"/>
                </a:solidFill>
                <a:effectLst/>
                <a:uFill>
                  <a:solidFill>
                    <a:srgbClr val="000000"/>
                  </a:solidFill>
                </a:uFill>
                <a:ea typeface="Arial" panose="020B0604020202020204" pitchFamily="34" charset="0"/>
                <a:cs typeface="Arial"/>
              </a:rPr>
              <a:t>and were licensed prior to [the effective date of this regulation]</a:t>
            </a:r>
            <a:r>
              <a:rPr lang="en-US" sz="2000" u="none" strike="noStrike">
                <a:solidFill>
                  <a:srgbClr val="FF0000"/>
                </a:solidFill>
                <a:effectLst/>
                <a:uFill>
                  <a:solidFill>
                    <a:srgbClr val="000000"/>
                  </a:solidFill>
                </a:uFill>
                <a:ea typeface="Arial" panose="020B0604020202020204" pitchFamily="34" charset="0"/>
                <a:cs typeface="Arial"/>
              </a:rPr>
              <a:t> </a:t>
            </a:r>
            <a:r>
              <a:rPr lang="en-US" sz="2000" u="none" strike="noStrike">
                <a:solidFill>
                  <a:schemeClr val="accent3"/>
                </a:solidFill>
                <a:effectLst/>
                <a:uFill>
                  <a:solidFill>
                    <a:srgbClr val="000000"/>
                  </a:solidFill>
                </a:uFill>
                <a:ea typeface="Arial" panose="020B0604020202020204" pitchFamily="34" charset="0"/>
                <a:cs typeface="Arial"/>
              </a:rPr>
              <a:t>shall have 25 square feet of indoor space available for each child 16 months and older.</a:t>
            </a:r>
            <a:r>
              <a:rPr lang="en-US" sz="2000">
                <a:solidFill>
                  <a:schemeClr val="accent3"/>
                </a:solidFill>
                <a:uFill>
                  <a:solidFill>
                    <a:srgbClr val="000000"/>
                  </a:solidFill>
                </a:uFill>
                <a:ea typeface="Arial" panose="020B0604020202020204" pitchFamily="34" charset="0"/>
                <a:cs typeface="Arial"/>
              </a:rPr>
              <a:t> </a:t>
            </a:r>
            <a:endParaRPr lang="en-US" sz="2000" u="none" strike="noStrike">
              <a:solidFill>
                <a:schemeClr val="accent3"/>
              </a:solidFill>
              <a:effectLst/>
              <a:uFill>
                <a:solidFill>
                  <a:srgbClr val="000000"/>
                </a:solidFill>
              </a:uFill>
              <a:latin typeface="Georgia" panose="02040502050405020303" pitchFamily="18" charset="0"/>
              <a:ea typeface="Arial" panose="020B0604020202020204" pitchFamily="34" charset="0"/>
              <a:cs typeface="Arial" panose="020B0604020202020204" pitchFamily="34" charset="0"/>
            </a:endParaRPr>
          </a:p>
          <a:p>
            <a:pPr marL="471170" marR="9525">
              <a:lnSpc>
                <a:spcPct val="100000"/>
              </a:lnSpc>
              <a:spcBef>
                <a:spcPts val="0"/>
              </a:spcBef>
              <a:spcAft>
                <a:spcPts val="1200"/>
              </a:spcAft>
            </a:pPr>
            <a:r>
              <a:rPr lang="en-US" sz="2000" u="none" strike="noStrike">
                <a:solidFill>
                  <a:schemeClr val="accent3"/>
                </a:solidFill>
                <a:effectLst/>
                <a:uFill>
                  <a:solidFill>
                    <a:srgbClr val="000000"/>
                  </a:solidFill>
                </a:uFill>
                <a:ea typeface="Arial" panose="020B0604020202020204" pitchFamily="34" charset="0"/>
                <a:cs typeface="Arial"/>
              </a:rPr>
              <a:t>G. Infants</a:t>
            </a:r>
            <a:r>
              <a:rPr lang="en-US" sz="2000" u="none" strike="sngStrike">
                <a:solidFill>
                  <a:srgbClr val="FF0000"/>
                </a:solidFill>
                <a:effectLst/>
                <a:uFill>
                  <a:solidFill>
                    <a:srgbClr val="000000"/>
                  </a:solidFill>
                </a:uFill>
                <a:ea typeface="Arial" panose="020B0604020202020204" pitchFamily="34" charset="0"/>
                <a:cs typeface="Arial"/>
              </a:rPr>
              <a:t>,</a:t>
            </a:r>
            <a:r>
              <a:rPr lang="en-US" sz="2000" u="none" strike="noStrike">
                <a:solidFill>
                  <a:srgbClr val="FF0000"/>
                </a:solidFill>
                <a:effectLst/>
                <a:uFill>
                  <a:solidFill>
                    <a:srgbClr val="000000"/>
                  </a:solidFill>
                </a:uFill>
                <a:ea typeface="Arial" panose="020B0604020202020204" pitchFamily="34" charset="0"/>
                <a:cs typeface="Arial"/>
              </a:rPr>
              <a:t> and </a:t>
            </a:r>
            <a:r>
              <a:rPr lang="en-US" sz="2000" u="none" strike="noStrike">
                <a:solidFill>
                  <a:schemeClr val="accent3"/>
                </a:solidFill>
                <a:effectLst/>
                <a:uFill>
                  <a:solidFill>
                    <a:srgbClr val="000000"/>
                  </a:solidFill>
                </a:uFill>
                <a:ea typeface="Arial" panose="020B0604020202020204" pitchFamily="34" charset="0"/>
                <a:cs typeface="Arial"/>
              </a:rPr>
              <a:t>toddlers</a:t>
            </a:r>
            <a:r>
              <a:rPr lang="en-US" sz="2000" u="none" strike="sngStrike">
                <a:solidFill>
                  <a:srgbClr val="FF0000"/>
                </a:solidFill>
                <a:effectLst/>
                <a:uFill>
                  <a:solidFill>
                    <a:srgbClr val="000000"/>
                  </a:solidFill>
                </a:uFill>
                <a:ea typeface="Arial" panose="020B0604020202020204" pitchFamily="34" charset="0"/>
                <a:cs typeface="Arial"/>
              </a:rPr>
              <a:t>, and twos</a:t>
            </a:r>
            <a:r>
              <a:rPr lang="en-US" sz="2000" u="none" strike="noStrike">
                <a:solidFill>
                  <a:srgbClr val="FF0000"/>
                </a:solidFill>
                <a:effectLst/>
                <a:uFill>
                  <a:solidFill>
                    <a:srgbClr val="000000"/>
                  </a:solidFill>
                </a:uFill>
                <a:ea typeface="Arial" panose="020B0604020202020204" pitchFamily="34" charset="0"/>
                <a:cs typeface="Arial"/>
              </a:rPr>
              <a:t> </a:t>
            </a:r>
            <a:r>
              <a:rPr lang="en-US" sz="2000" u="none" strike="noStrike">
                <a:solidFill>
                  <a:schemeClr val="accent3"/>
                </a:solidFill>
                <a:effectLst/>
                <a:uFill>
                  <a:solidFill>
                    <a:srgbClr val="000000"/>
                  </a:solidFill>
                </a:uFill>
                <a:ea typeface="Arial" panose="020B0604020202020204" pitchFamily="34" charset="0"/>
                <a:cs typeface="Arial"/>
              </a:rPr>
              <a:t>shall have a separate outdoor play area or shall not occupy the outdoor play area at the same time as preschool and school-age children.</a:t>
            </a:r>
            <a:r>
              <a:rPr lang="en-US" sz="2000">
                <a:solidFill>
                  <a:schemeClr val="accent3"/>
                </a:solidFill>
                <a:uFill>
                  <a:solidFill>
                    <a:srgbClr val="000000"/>
                  </a:solidFill>
                </a:uFill>
                <a:ea typeface="Arial" panose="020B0604020202020204" pitchFamily="34" charset="0"/>
                <a:cs typeface="Arial"/>
              </a:rPr>
              <a:t> </a:t>
            </a:r>
            <a:endParaRPr lang="en-US" sz="2000" u="none" strike="noStrike">
              <a:solidFill>
                <a:schemeClr val="accent3"/>
              </a:solidFill>
              <a:effectLst/>
              <a:uFill>
                <a:solidFill>
                  <a:srgbClr val="000000"/>
                </a:solidFill>
              </a:uFill>
              <a:latin typeface="Georgia" panose="02040502050405020303" pitchFamily="18" charset="0"/>
              <a:ea typeface="Arial" panose="020B0604020202020204" pitchFamily="34" charset="0"/>
              <a:cs typeface="Arial" panose="020B0604020202020204" pitchFamily="34" charset="0"/>
            </a:endParaRPr>
          </a:p>
          <a:p>
            <a:pPr marL="0" marR="9525" lvl="0" indent="0" fontAlgn="base">
              <a:lnSpc>
                <a:spcPct val="103000"/>
              </a:lnSpc>
              <a:spcBef>
                <a:spcPts val="0"/>
              </a:spcBef>
              <a:spcAft>
                <a:spcPts val="560"/>
              </a:spcAft>
              <a:buClr>
                <a:srgbClr val="000000"/>
              </a:buClr>
              <a:buSzPts val="1100"/>
              <a:buNone/>
            </a:pPr>
            <a:endParaRPr lang="en-US" sz="2000" u="none" strike="noStrike">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114300" indent="0">
              <a:lnSpc>
                <a:spcPct val="100000"/>
              </a:lnSpc>
              <a:spcBef>
                <a:spcPts val="0"/>
              </a:spcBef>
              <a:spcAft>
                <a:spcPts val="1200"/>
              </a:spcAft>
              <a:buNone/>
            </a:pPr>
            <a:endParaRPr lang="en-US" sz="20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83</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386048561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IV</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0" marR="9525" indent="0" fontAlgn="base">
              <a:lnSpc>
                <a:spcPct val="103000"/>
              </a:lnSpc>
              <a:spcBef>
                <a:spcPts val="0"/>
              </a:spcBef>
              <a:spcAft>
                <a:spcPts val="560"/>
              </a:spcAft>
              <a:buClr>
                <a:srgbClr val="000000"/>
              </a:buClr>
              <a:buSzPts val="1100"/>
              <a:buNone/>
            </a:pPr>
            <a:r>
              <a:rPr lang="en-US" sz="2400" b="1">
                <a:solidFill>
                  <a:schemeClr val="accent3"/>
                </a:solidFill>
              </a:rPr>
              <a:t>8VAC20-781-240</a:t>
            </a:r>
          </a:p>
          <a:p>
            <a:pPr marL="342900" marR="9525" fontAlgn="base">
              <a:lnSpc>
                <a:spcPct val="103000"/>
              </a:lnSpc>
              <a:spcBef>
                <a:spcPts val="0"/>
              </a:spcBef>
              <a:spcAft>
                <a:spcPts val="560"/>
              </a:spcAft>
              <a:buClr>
                <a:srgbClr val="000000"/>
              </a:buClr>
              <a:buSzPct val="90000"/>
            </a:pPr>
            <a:r>
              <a:rPr lang="en-US" sz="2400">
                <a:solidFill>
                  <a:schemeClr val="accent3"/>
                </a:solidFill>
              </a:rPr>
              <a:t>Revised standard requires liquid soap to be provided in all toileting areas provided for children. </a:t>
            </a:r>
            <a:endParaRPr lang="en-US" sz="2400">
              <a:solidFill>
                <a:schemeClr val="accent3"/>
              </a:solidFill>
              <a:latin typeface="Georgia" panose="02040502050405020303" pitchFamily="18" charset="0"/>
            </a:endParaRPr>
          </a:p>
          <a:p>
            <a:pPr marL="0" marR="9525" indent="0" fontAlgn="base">
              <a:lnSpc>
                <a:spcPct val="103000"/>
              </a:lnSpc>
              <a:spcBef>
                <a:spcPts val="0"/>
              </a:spcBef>
              <a:spcAft>
                <a:spcPts val="560"/>
              </a:spcAft>
              <a:buClr>
                <a:srgbClr val="000000"/>
              </a:buClr>
              <a:buSzPts val="1100"/>
              <a:buNone/>
            </a:pPr>
            <a:r>
              <a:rPr lang="en-US" sz="2400" b="1">
                <a:solidFill>
                  <a:schemeClr val="accent3"/>
                </a:solidFill>
              </a:rPr>
              <a:t>8VAC20-781-</a:t>
            </a:r>
            <a:r>
              <a:rPr lang="en-US" sz="2400" b="1" strike="sngStrike">
                <a:solidFill>
                  <a:srgbClr val="FF0000"/>
                </a:solidFill>
              </a:rPr>
              <a:t>230</a:t>
            </a:r>
            <a:r>
              <a:rPr lang="en-US" sz="2400" b="1">
                <a:solidFill>
                  <a:srgbClr val="FF0000"/>
                </a:solidFill>
              </a:rPr>
              <a:t> 240</a:t>
            </a:r>
            <a:r>
              <a:rPr lang="en-US" sz="2400" b="1">
                <a:solidFill>
                  <a:schemeClr val="accent3"/>
                </a:solidFill>
              </a:rPr>
              <a:t>. Toileting areas and furnishings. </a:t>
            </a:r>
            <a:endParaRPr lang="en-US" sz="2400" b="1">
              <a:solidFill>
                <a:schemeClr val="accent3"/>
              </a:solidFill>
              <a:latin typeface="Georgia" panose="02040502050405020303" pitchFamily="18" charset="0"/>
            </a:endParaRPr>
          </a:p>
          <a:p>
            <a:pPr marL="342900" marR="9525" fontAlgn="base">
              <a:lnSpc>
                <a:spcPct val="103000"/>
              </a:lnSpc>
              <a:spcBef>
                <a:spcPts val="0"/>
              </a:spcBef>
              <a:spcAft>
                <a:spcPts val="560"/>
              </a:spcAft>
              <a:buClr>
                <a:srgbClr val="000000"/>
              </a:buClr>
              <a:buSzPct val="90000"/>
            </a:pPr>
            <a:r>
              <a:rPr lang="en-US" sz="2400" u="none" strike="noStrike">
                <a:solidFill>
                  <a:schemeClr val="accent3"/>
                </a:solidFill>
                <a:effectLst/>
                <a:uFill>
                  <a:solidFill>
                    <a:srgbClr val="000000"/>
                  </a:solidFill>
                </a:uFill>
                <a:ea typeface="Arial" panose="020B0604020202020204" pitchFamily="34" charset="0"/>
                <a:cs typeface="Arial"/>
              </a:rPr>
              <a:t>B. The licensee shall ensure that each toileting area provided for children:</a:t>
            </a:r>
            <a:endParaRPr lang="en-US" sz="2400">
              <a:solidFill>
                <a:schemeClr val="accent3"/>
              </a:solidFill>
              <a:uFill>
                <a:solidFill>
                  <a:srgbClr val="000000"/>
                </a:solidFill>
              </a:uFill>
              <a:latin typeface="Georgia" panose="02040502050405020303" pitchFamily="18" charset="0"/>
              <a:ea typeface="Arial" panose="020B0604020202020204" pitchFamily="34" charset="0"/>
              <a:cs typeface="Arial" panose="020B0604020202020204" pitchFamily="34" charset="0"/>
            </a:endParaRPr>
          </a:p>
          <a:p>
            <a:pPr marL="1028700" marR="9525" lvl="2" indent="0">
              <a:lnSpc>
                <a:spcPct val="103000"/>
              </a:lnSpc>
              <a:spcBef>
                <a:spcPts val="0"/>
              </a:spcBef>
              <a:spcAft>
                <a:spcPts val="560"/>
              </a:spcAft>
              <a:buClr>
                <a:srgbClr val="000000"/>
              </a:buClr>
              <a:buSzPts val="1100"/>
              <a:buNone/>
            </a:pPr>
            <a:r>
              <a:rPr lang="en-US" sz="2400" u="none" strike="noStrike">
                <a:solidFill>
                  <a:schemeClr val="accent3"/>
                </a:solidFill>
                <a:effectLst/>
                <a:uFill>
                  <a:solidFill>
                    <a:srgbClr val="000000"/>
                  </a:solidFill>
                </a:uFill>
                <a:ea typeface="Arial" panose="020B0604020202020204" pitchFamily="34" charset="0"/>
                <a:cs typeface="Arial"/>
              </a:rPr>
              <a:t>4. Is equipped with a lined waste container,</a:t>
            </a:r>
            <a:r>
              <a:rPr lang="en-US" sz="2400" u="none" strike="noStrike">
                <a:solidFill>
                  <a:srgbClr val="000000"/>
                </a:solidFill>
                <a:effectLst/>
                <a:uFill>
                  <a:solidFill>
                    <a:srgbClr val="000000"/>
                  </a:solidFill>
                </a:uFill>
                <a:ea typeface="Arial" panose="020B0604020202020204" pitchFamily="34" charset="0"/>
                <a:cs typeface="Arial"/>
              </a:rPr>
              <a:t> </a:t>
            </a:r>
            <a:r>
              <a:rPr lang="en-US" sz="2400" u="none" strike="noStrike">
                <a:solidFill>
                  <a:srgbClr val="FF0000"/>
                </a:solidFill>
                <a:effectLst/>
                <a:uFill>
                  <a:solidFill>
                    <a:srgbClr val="000000"/>
                  </a:solidFill>
                </a:uFill>
                <a:ea typeface="Arial" panose="020B0604020202020204" pitchFamily="34" charset="0"/>
                <a:cs typeface="Arial"/>
              </a:rPr>
              <a:t>liquid</a:t>
            </a:r>
            <a:r>
              <a:rPr lang="en-US" sz="2400" u="none" strike="noStrike">
                <a:solidFill>
                  <a:srgbClr val="000000"/>
                </a:solidFill>
                <a:effectLst/>
                <a:uFill>
                  <a:solidFill>
                    <a:srgbClr val="000000"/>
                  </a:solidFill>
                </a:uFill>
                <a:ea typeface="Arial" panose="020B0604020202020204" pitchFamily="34" charset="0"/>
                <a:cs typeface="Arial"/>
              </a:rPr>
              <a:t> </a:t>
            </a:r>
            <a:r>
              <a:rPr lang="en-US" sz="2400" u="none" strike="noStrike">
                <a:solidFill>
                  <a:schemeClr val="accent3"/>
                </a:solidFill>
                <a:effectLst/>
                <a:uFill>
                  <a:solidFill>
                    <a:srgbClr val="000000"/>
                  </a:solidFill>
                </a:uFill>
                <a:ea typeface="Arial" panose="020B0604020202020204" pitchFamily="34" charset="0"/>
                <a:cs typeface="Arial"/>
              </a:rPr>
              <a:t>soap, toilet paper, and disposable towels or an air dryer within reach of children.</a:t>
            </a:r>
            <a:r>
              <a:rPr lang="en-US" sz="2400">
                <a:solidFill>
                  <a:schemeClr val="accent3"/>
                </a:solidFill>
                <a:uFill>
                  <a:solidFill>
                    <a:srgbClr val="000000"/>
                  </a:solidFill>
                </a:uFill>
                <a:ea typeface="Arial" panose="020B0604020202020204" pitchFamily="34" charset="0"/>
                <a:cs typeface="Arial"/>
              </a:rPr>
              <a:t> </a:t>
            </a:r>
            <a:endParaRPr lang="en-US" sz="2400" u="none" strike="noStrike">
              <a:solidFill>
                <a:schemeClr val="accent3"/>
              </a:solidFill>
              <a:effectLst/>
              <a:uFill>
                <a:solidFill>
                  <a:srgbClr val="000000"/>
                </a:solidFill>
              </a:uFill>
              <a:latin typeface="Georgia" panose="02040502050405020303" pitchFamily="18" charset="0"/>
              <a:ea typeface="Arial" panose="020B0604020202020204" pitchFamily="34" charset="0"/>
              <a:cs typeface="Arial" panose="020B0604020202020204" pitchFamily="34" charset="0"/>
            </a:endParaRPr>
          </a:p>
          <a:p>
            <a:pPr marL="0" marR="9525" lvl="0" indent="0" fontAlgn="base">
              <a:lnSpc>
                <a:spcPct val="103000"/>
              </a:lnSpc>
              <a:spcBef>
                <a:spcPts val="0"/>
              </a:spcBef>
              <a:spcAft>
                <a:spcPts val="560"/>
              </a:spcAft>
              <a:buClr>
                <a:srgbClr val="000000"/>
              </a:buClr>
              <a:buSzPts val="1100"/>
              <a:buNone/>
            </a:pPr>
            <a:endParaRPr lang="en-US" sz="2000" u="none" strike="noStrike">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114300" indent="0">
              <a:lnSpc>
                <a:spcPct val="100000"/>
              </a:lnSpc>
              <a:spcBef>
                <a:spcPts val="0"/>
              </a:spcBef>
              <a:spcAft>
                <a:spcPts val="1200"/>
              </a:spcAft>
              <a:buNone/>
            </a:pPr>
            <a:endParaRPr lang="en-US" sz="20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84</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193345488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IV</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8270" marR="0" indent="0">
              <a:lnSpc>
                <a:spcPct val="103000"/>
              </a:lnSpc>
              <a:spcBef>
                <a:spcPts val="0"/>
              </a:spcBef>
              <a:spcAft>
                <a:spcPts val="0"/>
              </a:spcAft>
              <a:buNone/>
            </a:pPr>
            <a:r>
              <a:rPr lang="en-US" sz="2000" b="1">
                <a:solidFill>
                  <a:schemeClr val="accent3"/>
                </a:solidFill>
                <a:effectLst/>
                <a:ea typeface="Calibri" panose="020F0502020204030204" pitchFamily="34" charset="0"/>
              </a:rPr>
              <a:t>8VAC20-781-250. Indoor and outdoor play areas and equipment.</a:t>
            </a:r>
          </a:p>
          <a:p>
            <a:pPr marL="414020" indent="-285750">
              <a:lnSpc>
                <a:spcPct val="103000"/>
              </a:lnSpc>
              <a:spcBef>
                <a:spcPts val="0"/>
              </a:spcBef>
            </a:pPr>
            <a:r>
              <a:rPr lang="en-US" sz="2000">
                <a:solidFill>
                  <a:schemeClr val="accent3"/>
                </a:solidFill>
              </a:rPr>
              <a:t>Removed duplicative requirements and revised language to clarify height requirement and protective surfacing requirements for climbing equipment indoors and outdoors.  </a:t>
            </a:r>
          </a:p>
          <a:p>
            <a:pPr marL="414020" indent="-285750">
              <a:lnSpc>
                <a:spcPct val="103000"/>
              </a:lnSpc>
              <a:spcBef>
                <a:spcPts val="0"/>
              </a:spcBef>
            </a:pPr>
            <a:r>
              <a:rPr lang="en-US" sz="2000">
                <a:solidFill>
                  <a:schemeClr val="accent3"/>
                </a:solidFill>
              </a:rPr>
              <a:t>Added allowance for public and private schools who have preschool children in care all day to use equipment approved for use in public and private schools before or after school.  </a:t>
            </a:r>
          </a:p>
          <a:p>
            <a:pPr marL="128270" marR="0" lvl="0" indent="0" algn="l" defTabSz="914400" rtl="0" eaLnBrk="1" fontAlgn="auto" latinLnBrk="0" hangingPunct="1">
              <a:lnSpc>
                <a:spcPct val="103000"/>
              </a:lnSpc>
              <a:spcBef>
                <a:spcPts val="0"/>
              </a:spcBef>
              <a:spcAft>
                <a:spcPts val="0"/>
              </a:spcAft>
              <a:buClr>
                <a:srgbClr val="003C71"/>
              </a:buClr>
              <a:buSzPts val="1800"/>
              <a:buNone/>
              <a:tabLst/>
              <a:defRPr/>
            </a:pPr>
            <a:r>
              <a:rPr kumimoji="0" lang="en-US" sz="2000" b="1" i="0" u="none" strike="noStrike" kern="0" cap="none" spc="0" normalizeH="0" baseline="0" noProof="0">
                <a:ln>
                  <a:noFill/>
                </a:ln>
                <a:solidFill>
                  <a:schemeClr val="accent3"/>
                </a:solidFill>
                <a:effectLst/>
                <a:uLnTx/>
                <a:uFillTx/>
                <a:ea typeface="Calibri" panose="020F0502020204030204" pitchFamily="34" charset="0"/>
                <a:sym typeface="Georgia"/>
              </a:rPr>
              <a:t>8VAC20-781-</a:t>
            </a:r>
            <a:r>
              <a:rPr kumimoji="0" lang="en-US" sz="2000" b="1" i="0" u="none" strike="sngStrike" kern="0" cap="none" spc="0" normalizeH="0" baseline="0" noProof="0">
                <a:ln>
                  <a:noFill/>
                </a:ln>
                <a:solidFill>
                  <a:srgbClr val="FF0000"/>
                </a:solidFill>
                <a:effectLst/>
                <a:uLnTx/>
                <a:uFillTx/>
                <a:ea typeface="Calibri" panose="020F0502020204030204" pitchFamily="34" charset="0"/>
                <a:sym typeface="Georgia"/>
              </a:rPr>
              <a:t>260</a:t>
            </a:r>
            <a:r>
              <a:rPr kumimoji="0" lang="en-US" sz="2000" b="1" i="0" u="none" strike="noStrike" kern="0" cap="none" spc="0" normalizeH="0" baseline="0" noProof="0">
                <a:ln>
                  <a:noFill/>
                </a:ln>
                <a:solidFill>
                  <a:srgbClr val="FF0000"/>
                </a:solidFill>
                <a:effectLst/>
                <a:uLnTx/>
                <a:uFillTx/>
                <a:ea typeface="Calibri" panose="020F0502020204030204" pitchFamily="34" charset="0"/>
                <a:sym typeface="Georgia"/>
              </a:rPr>
              <a:t> 250</a:t>
            </a:r>
            <a:r>
              <a:rPr kumimoji="0" lang="en-US" sz="2000" b="1" i="0" u="none" strike="noStrike" kern="0" cap="none" spc="0" normalizeH="0" baseline="0" noProof="0">
                <a:ln>
                  <a:noFill/>
                </a:ln>
                <a:solidFill>
                  <a:schemeClr val="accent3"/>
                </a:solidFill>
                <a:effectLst/>
                <a:uLnTx/>
                <a:uFillTx/>
                <a:ea typeface="Calibri" panose="020F0502020204030204" pitchFamily="34" charset="0"/>
                <a:sym typeface="Georgia"/>
              </a:rPr>
              <a:t>. Indoor and outdoor play areas and equipment.</a:t>
            </a:r>
            <a:endParaRPr lang="en-US" sz="2000" b="1">
              <a:solidFill>
                <a:schemeClr val="accent3"/>
              </a:solidFill>
              <a:ea typeface="Calibri" panose="020F0502020204030204" pitchFamily="34" charset="0"/>
            </a:endParaRPr>
          </a:p>
          <a:p>
            <a:pPr marL="471170">
              <a:lnSpc>
                <a:spcPct val="103000"/>
              </a:lnSpc>
              <a:spcBef>
                <a:spcPts val="0"/>
              </a:spcBef>
              <a:buClr>
                <a:srgbClr val="003C71"/>
              </a:buClr>
              <a:defRPr/>
            </a:pPr>
            <a:r>
              <a:rPr kumimoji="0" lang="en-US" sz="2000" i="0" u="none" strike="sngStrike" kern="0" cap="none" spc="0" normalizeH="0" baseline="0" noProof="0">
                <a:ln>
                  <a:noFill/>
                </a:ln>
                <a:solidFill>
                  <a:srgbClr val="FF0000"/>
                </a:solidFill>
                <a:effectLst/>
                <a:uLnTx/>
                <a:uFillTx/>
                <a:ea typeface="Calibri" panose="020F0502020204030204" pitchFamily="34" charset="0"/>
                <a:sym typeface="Georgia"/>
              </a:rPr>
              <a:t>M. </a:t>
            </a:r>
            <a:r>
              <a:rPr kumimoji="0" lang="en-US" sz="2000" i="0" u="none" strike="sngStrike" kern="0" cap="none" spc="0" normalizeH="0" baseline="0" noProof="0">
                <a:ln>
                  <a:noFill/>
                </a:ln>
                <a:solidFill>
                  <a:srgbClr val="FF0000"/>
                </a:solidFill>
                <a:effectLst/>
                <a:uLnTx/>
                <a:uFillTx/>
                <a:ea typeface="Arial" panose="020B0604020202020204" pitchFamily="34" charset="0"/>
                <a:sym typeface="Georgia"/>
              </a:rPr>
              <a:t>The </a:t>
            </a:r>
            <a:r>
              <a:rPr kumimoji="0" lang="en-US" sz="2000" b="0" i="0" u="none" strike="sngStrike" kern="0" cap="none" spc="0" normalizeH="0" baseline="0" noProof="0">
                <a:ln>
                  <a:noFill/>
                </a:ln>
                <a:solidFill>
                  <a:srgbClr val="FF0000"/>
                </a:solidFill>
                <a:effectLst/>
                <a:uLnTx/>
                <a:uFillTx/>
                <a:ea typeface="Arial" panose="020B0604020202020204" pitchFamily="34" charset="0"/>
                <a:sym typeface="Georgia"/>
              </a:rPr>
              <a:t>unenclosed climbing portion of slides and climbing equipment used by toddlers and preschool children shall not be more than seven feet high and must be located over protective surfacing where outdoors and shall not be more than five feet high where</a:t>
            </a:r>
            <a:r>
              <a:rPr kumimoji="0" lang="en-US" sz="2000" b="0" i="0" u="none" strike="sngStrike" kern="0" cap="none" spc="-80" normalizeH="0" baseline="0" noProof="0">
                <a:ln>
                  <a:noFill/>
                </a:ln>
                <a:solidFill>
                  <a:srgbClr val="FF0000"/>
                </a:solidFill>
                <a:effectLst/>
                <a:uLnTx/>
                <a:uFillTx/>
                <a:ea typeface="Arial" panose="020B0604020202020204" pitchFamily="34" charset="0"/>
                <a:sym typeface="Georgia"/>
              </a:rPr>
              <a:t> </a:t>
            </a:r>
            <a:r>
              <a:rPr kumimoji="0" lang="en-US" sz="2000" b="0" i="0" u="none" strike="sngStrike" kern="0" cap="none" spc="0" normalizeH="0" baseline="0" noProof="0">
                <a:ln>
                  <a:noFill/>
                </a:ln>
                <a:solidFill>
                  <a:srgbClr val="FF0000"/>
                </a:solidFill>
                <a:effectLst/>
                <a:uLnTx/>
                <a:uFillTx/>
                <a:ea typeface="Arial" panose="020B0604020202020204" pitchFamily="34" charset="0"/>
                <a:sym typeface="Georgia"/>
              </a:rPr>
              <a:t>indoors.</a:t>
            </a:r>
            <a:endParaRPr lang="en-US" sz="2000" b="0" i="0" u="none" strike="sngStrike" kern="0" cap="none" spc="0" normalizeH="0" baseline="0" noProof="0">
              <a:ln>
                <a:noFill/>
              </a:ln>
              <a:solidFill>
                <a:srgbClr val="FF0000"/>
              </a:solidFill>
              <a:effectLst/>
              <a:uLnTx/>
              <a:uFillTx/>
              <a:ea typeface="Arial" panose="020B0604020202020204" pitchFamily="34" charset="0"/>
            </a:endParaRPr>
          </a:p>
          <a:p>
            <a:pPr marL="528320" marR="470535" indent="-400050" algn="just">
              <a:lnSpc>
                <a:spcPct val="103000"/>
              </a:lnSpc>
              <a:spcBef>
                <a:spcPts val="610"/>
              </a:spcBef>
              <a:defRPr/>
            </a:pPr>
            <a:r>
              <a:rPr lang="en-US" sz="2000" strike="sngStrike">
                <a:solidFill>
                  <a:srgbClr val="FF0000"/>
                </a:solidFill>
                <a:ea typeface="Arial" panose="020B0604020202020204" pitchFamily="34" charset="0"/>
              </a:rPr>
              <a:t>O.</a:t>
            </a:r>
            <a:r>
              <a:rPr lang="en-US" sz="2000">
                <a:solidFill>
                  <a:srgbClr val="FF0000"/>
                </a:solidFill>
                <a:ea typeface="Arial" panose="020B0604020202020204" pitchFamily="34" charset="0"/>
              </a:rPr>
              <a:t> N. The maximum fall height of slides and climbing equipment installed after June 1, 2005, and used by toddlers, twos, and preschool children, shall be six feet high when outdoors, and five feet when indoors.  </a:t>
            </a:r>
            <a:r>
              <a:rPr lang="en-US" sz="2000" strike="sngStrike">
                <a:solidFill>
                  <a:srgbClr val="FF0000"/>
                </a:solidFill>
                <a:ea typeface="Arial" panose="020B0604020202020204" pitchFamily="34" charset="0"/>
              </a:rPr>
              <a:t>Centers may not install any slide or climbing equipment to be used by toddlers, twos, and preschoolers when the climbing portion of the equipment is more than six feet in</a:t>
            </a:r>
            <a:r>
              <a:rPr lang="en-US" sz="2000" strike="sngStrike" spc="-125">
                <a:solidFill>
                  <a:srgbClr val="FF0000"/>
                </a:solidFill>
                <a:ea typeface="Arial" panose="020B0604020202020204" pitchFamily="34" charset="0"/>
              </a:rPr>
              <a:t> </a:t>
            </a:r>
            <a:r>
              <a:rPr lang="en-US" sz="2000" strike="sngStrike">
                <a:solidFill>
                  <a:srgbClr val="FF0000"/>
                </a:solidFill>
                <a:ea typeface="Arial" panose="020B0604020202020204" pitchFamily="34" charset="0"/>
              </a:rPr>
              <a:t>height.</a:t>
            </a:r>
            <a:endParaRPr lang="en-US" sz="2000">
              <a:solidFill>
                <a:srgbClr val="000000"/>
              </a:solidFill>
              <a:ea typeface="Arial" panose="020B0604020202020204" pitchFamily="34" charset="0"/>
            </a:endParaRPr>
          </a:p>
          <a:p>
            <a:pPr marL="114300" indent="0">
              <a:lnSpc>
                <a:spcPct val="100000"/>
              </a:lnSpc>
              <a:spcBef>
                <a:spcPts val="0"/>
              </a:spcBef>
              <a:spcAft>
                <a:spcPts val="1200"/>
              </a:spcAft>
              <a:buNone/>
              <a:defRPr/>
            </a:pPr>
            <a:endParaRPr lang="en-US" sz="2000" b="1">
              <a:ea typeface="Arial" panose="020B0604020202020204" pitchFamily="34" charset="0"/>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85</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94285493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IV</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8270" indent="0">
              <a:lnSpc>
                <a:spcPct val="103000"/>
              </a:lnSpc>
              <a:spcBef>
                <a:spcPts val="0"/>
              </a:spcBef>
              <a:buClr>
                <a:srgbClr val="003C71"/>
              </a:buClr>
              <a:buNone/>
              <a:defRPr/>
            </a:pPr>
            <a:r>
              <a:rPr kumimoji="0" lang="en-US" sz="2200" b="1" i="0" u="none" strike="noStrike" kern="0" cap="none" spc="0" normalizeH="0" baseline="0" noProof="0">
                <a:ln>
                  <a:noFill/>
                </a:ln>
                <a:solidFill>
                  <a:schemeClr val="accent3"/>
                </a:solidFill>
                <a:effectLst/>
                <a:uLnTx/>
                <a:uFillTx/>
                <a:ea typeface="Calibri" panose="020F0502020204030204" pitchFamily="34" charset="0"/>
                <a:sym typeface="Georgia"/>
              </a:rPr>
              <a:t>8VAC20-781-</a:t>
            </a:r>
            <a:r>
              <a:rPr kumimoji="0" lang="en-US" sz="2200" b="1" i="0" u="none" strike="sngStrike" kern="0" cap="none" spc="0" normalizeH="0" baseline="0" noProof="0">
                <a:ln>
                  <a:noFill/>
                </a:ln>
                <a:solidFill>
                  <a:srgbClr val="FF0000"/>
                </a:solidFill>
                <a:effectLst/>
                <a:uLnTx/>
                <a:uFillTx/>
                <a:ea typeface="Calibri" panose="020F0502020204030204" pitchFamily="34" charset="0"/>
                <a:sym typeface="Georgia"/>
              </a:rPr>
              <a:t>260</a:t>
            </a:r>
            <a:r>
              <a:rPr kumimoji="0" lang="en-US" sz="2200" b="1" i="0" u="none" strike="noStrike" kern="0" cap="none" spc="0" normalizeH="0" baseline="0" noProof="0">
                <a:ln>
                  <a:noFill/>
                </a:ln>
                <a:solidFill>
                  <a:srgbClr val="FF0000"/>
                </a:solidFill>
                <a:effectLst/>
                <a:uLnTx/>
                <a:uFillTx/>
                <a:ea typeface="Calibri" panose="020F0502020204030204" pitchFamily="34" charset="0"/>
                <a:sym typeface="Georgia"/>
              </a:rPr>
              <a:t> 250</a:t>
            </a:r>
            <a:r>
              <a:rPr kumimoji="0" lang="en-US" sz="2200" b="1" i="0" u="none" strike="noStrike" kern="0" cap="none" spc="0" normalizeH="0" baseline="0" noProof="0">
                <a:ln>
                  <a:noFill/>
                </a:ln>
                <a:solidFill>
                  <a:schemeClr val="accent3"/>
                </a:solidFill>
                <a:effectLst/>
                <a:uLnTx/>
                <a:uFillTx/>
                <a:ea typeface="Calibri" panose="020F0502020204030204" pitchFamily="34" charset="0"/>
                <a:sym typeface="Georgia"/>
              </a:rPr>
              <a:t>. Indoor and outdoor play areas and equipment.</a:t>
            </a:r>
            <a:r>
              <a:rPr lang="en-US" sz="2200" b="1">
                <a:solidFill>
                  <a:schemeClr val="accent3"/>
                </a:solidFill>
                <a:ea typeface="Calibri" panose="020F0502020204030204" pitchFamily="34" charset="0"/>
              </a:rPr>
              <a:t> (cont.)</a:t>
            </a:r>
            <a:endParaRPr lang="en-US" sz="2200">
              <a:solidFill>
                <a:schemeClr val="accent3"/>
              </a:solidFill>
              <a:ea typeface="Calibri" panose="020F0502020204030204" pitchFamily="34" charset="0"/>
            </a:endParaRPr>
          </a:p>
          <a:p>
            <a:pPr marL="471170">
              <a:lnSpc>
                <a:spcPct val="103000"/>
              </a:lnSpc>
              <a:spcBef>
                <a:spcPts val="0"/>
              </a:spcBef>
              <a:defRPr/>
            </a:pPr>
            <a:r>
              <a:rPr kumimoji="0" lang="en-US" sz="2200" b="0" i="0" u="none" strike="sngStrike" kern="0" cap="none" spc="0" normalizeH="0" baseline="0" noProof="0">
                <a:ln>
                  <a:noFill/>
                </a:ln>
                <a:solidFill>
                  <a:srgbClr val="FF0000"/>
                </a:solidFill>
                <a:effectLst/>
                <a:uLnTx/>
                <a:uFillTx/>
                <a:ea typeface="Arial" panose="020B0604020202020204" pitchFamily="34" charset="0"/>
                <a:sym typeface="Georgia"/>
              </a:rPr>
              <a:t>P. The maximum fall height of slides and climbing equipment installed and used by toddlers, twos, and preschoolers shall be six feet high when outdoors, and five feet high when</a:t>
            </a:r>
            <a:r>
              <a:rPr kumimoji="0" lang="en-US" sz="2200" b="0" i="0" u="none" strike="sngStrike" kern="0" cap="none" spc="-205" normalizeH="0" baseline="0" noProof="0">
                <a:ln>
                  <a:noFill/>
                </a:ln>
                <a:solidFill>
                  <a:srgbClr val="FF0000"/>
                </a:solidFill>
                <a:effectLst/>
                <a:uLnTx/>
                <a:uFillTx/>
                <a:ea typeface="Arial" panose="020B0604020202020204" pitchFamily="34" charset="0"/>
                <a:sym typeface="Georgia"/>
              </a:rPr>
              <a:t> </a:t>
            </a:r>
            <a:r>
              <a:rPr kumimoji="0" lang="en-US" sz="2200" b="0" i="0" u="none" strike="sngStrike" kern="0" cap="none" spc="0" normalizeH="0" baseline="0" noProof="0">
                <a:ln>
                  <a:noFill/>
                </a:ln>
                <a:solidFill>
                  <a:srgbClr val="FF0000"/>
                </a:solidFill>
                <a:effectLst/>
                <a:uLnTx/>
                <a:uFillTx/>
                <a:ea typeface="Arial" panose="020B0604020202020204" pitchFamily="34" charset="0"/>
                <a:sym typeface="Georgia"/>
              </a:rPr>
              <a:t>indoors.</a:t>
            </a:r>
            <a:endParaRPr lang="en-US" sz="2200" b="0" i="0" u="none" strike="sngStrike" kern="0" cap="none" spc="0" normalizeH="0" baseline="0" noProof="0">
              <a:ln>
                <a:noFill/>
              </a:ln>
              <a:solidFill>
                <a:srgbClr val="FF0000"/>
              </a:solidFill>
              <a:effectLst/>
              <a:uLnTx/>
              <a:uFillTx/>
              <a:ea typeface="Arial" panose="020B0604020202020204" pitchFamily="34" charset="0"/>
            </a:endParaRPr>
          </a:p>
          <a:p>
            <a:pPr marL="471170">
              <a:lnSpc>
                <a:spcPct val="103000"/>
              </a:lnSpc>
              <a:spcBef>
                <a:spcPts val="0"/>
              </a:spcBef>
            </a:pPr>
            <a:r>
              <a:rPr lang="en-US" sz="2200">
                <a:solidFill>
                  <a:schemeClr val="accent3"/>
                </a:solidFill>
              </a:rPr>
              <a:t>T. </a:t>
            </a:r>
            <a:r>
              <a:rPr lang="en-US" sz="2200">
                <a:cs typeface="Arial"/>
              </a:rPr>
              <a:t>The requirements of this section shall not prohibit child day programs providing care for </a:t>
            </a:r>
            <a:r>
              <a:rPr lang="en-US" sz="2200">
                <a:solidFill>
                  <a:srgbClr val="FF0000"/>
                </a:solidFill>
                <a:cs typeface="Arial"/>
              </a:rPr>
              <a:t>preschool or</a:t>
            </a:r>
            <a:r>
              <a:rPr lang="en-US" sz="2200">
                <a:solidFill>
                  <a:srgbClr val="000000"/>
                </a:solidFill>
                <a:cs typeface="Arial"/>
              </a:rPr>
              <a:t> </a:t>
            </a:r>
            <a:r>
              <a:rPr lang="en-US" sz="2200">
                <a:cs typeface="Arial"/>
              </a:rPr>
              <a:t>school-age children at a location that is currently approved by the Department of Education or recognized as a private school by the State Board of Education for school occupancy and that houses a public or private school during the school year from permitting preschool or school-age children to use outdoor play equipment and areas approved for use by students of the school during school hours.</a:t>
            </a:r>
            <a:r>
              <a:rPr lang="en-US" sz="2200"/>
              <a:t> </a:t>
            </a:r>
            <a:endParaRPr lang="en-US" sz="2200" strike="sngStrike">
              <a:solidFill>
                <a:srgbClr val="FF0000"/>
              </a:solidFill>
            </a:endParaRPr>
          </a:p>
          <a:p>
            <a:pPr marL="114300" indent="0">
              <a:lnSpc>
                <a:spcPct val="100000"/>
              </a:lnSpc>
              <a:spcBef>
                <a:spcPts val="0"/>
              </a:spcBef>
              <a:spcAft>
                <a:spcPts val="1200"/>
              </a:spcAft>
              <a:buNone/>
            </a:pPr>
            <a:endParaRPr lang="en-US" sz="20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86</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296036190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V</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6365" indent="0">
              <a:lnSpc>
                <a:spcPct val="100000"/>
              </a:lnSpc>
              <a:spcBef>
                <a:spcPts val="0"/>
              </a:spcBef>
              <a:spcAft>
                <a:spcPts val="1200"/>
              </a:spcAft>
              <a:buNone/>
            </a:pPr>
            <a:r>
              <a:rPr lang="en-US" sz="2200" b="1">
                <a:solidFill>
                  <a:schemeClr val="accent3"/>
                </a:solidFill>
                <a:ea typeface="Arial" panose="020B0604020202020204" pitchFamily="34" charset="0"/>
              </a:rPr>
              <a:t>8VAC20-781-260. Supervision of children. </a:t>
            </a:r>
            <a:endParaRPr lang="en-US"/>
          </a:p>
          <a:p>
            <a:pPr marL="412115" indent="-285750">
              <a:lnSpc>
                <a:spcPct val="100000"/>
              </a:lnSpc>
              <a:spcBef>
                <a:spcPts val="0"/>
              </a:spcBef>
              <a:spcAft>
                <a:spcPts val="1200"/>
              </a:spcAft>
            </a:pPr>
            <a:r>
              <a:rPr lang="en-US" sz="2200">
                <a:solidFill>
                  <a:schemeClr val="accent3"/>
                </a:solidFill>
                <a:ea typeface="Arial" panose="020B0604020202020204" pitchFamily="34" charset="0"/>
              </a:rPr>
              <a:t>Additional flexibility was added to this section to increase the time when a lead teacher is not required to be present in the group and to clarify when staff less than 18 years of age may be alone with children. </a:t>
            </a:r>
            <a:endParaRPr lang="en-US" sz="2200" b="1">
              <a:solidFill>
                <a:schemeClr val="accent3"/>
              </a:solidFill>
              <a:effectLst/>
              <a:ea typeface="Arial" panose="020B0604020202020204" pitchFamily="34" charset="0"/>
            </a:endParaRPr>
          </a:p>
          <a:p>
            <a:pPr marL="126365" indent="0">
              <a:lnSpc>
                <a:spcPct val="100000"/>
              </a:lnSpc>
              <a:spcBef>
                <a:spcPts val="0"/>
              </a:spcBef>
              <a:spcAft>
                <a:spcPts val="1200"/>
              </a:spcAft>
              <a:buNone/>
            </a:pPr>
            <a:r>
              <a:rPr lang="en-US" sz="2200" b="1">
                <a:solidFill>
                  <a:schemeClr val="accent3"/>
                </a:solidFill>
                <a:effectLst/>
                <a:ea typeface="Arial" panose="020B0604020202020204" pitchFamily="34" charset="0"/>
              </a:rPr>
              <a:t>8VAC20-781-</a:t>
            </a:r>
            <a:r>
              <a:rPr lang="en-US" sz="2200" b="1" strike="sngStrike">
                <a:solidFill>
                  <a:srgbClr val="FF0000"/>
                </a:solidFill>
                <a:effectLst/>
                <a:ea typeface="Arial" panose="020B0604020202020204" pitchFamily="34" charset="0"/>
              </a:rPr>
              <a:t>270</a:t>
            </a:r>
            <a:r>
              <a:rPr lang="en-US" sz="2200" b="1">
                <a:solidFill>
                  <a:srgbClr val="FF0000"/>
                </a:solidFill>
                <a:effectLst/>
                <a:ea typeface="Arial" panose="020B0604020202020204" pitchFamily="34" charset="0"/>
              </a:rPr>
              <a:t> 260</a:t>
            </a:r>
            <a:r>
              <a:rPr lang="en-US" sz="2200" b="1">
                <a:solidFill>
                  <a:schemeClr val="accent3"/>
                </a:solidFill>
                <a:effectLst/>
                <a:ea typeface="Arial" panose="020B0604020202020204" pitchFamily="34" charset="0"/>
              </a:rPr>
              <a:t>. Supervision of children.</a:t>
            </a:r>
            <a:r>
              <a:rPr lang="en-US" sz="2200" b="1">
                <a:solidFill>
                  <a:schemeClr val="accent3"/>
                </a:solidFill>
                <a:ea typeface="Arial" panose="020B0604020202020204" pitchFamily="34" charset="0"/>
              </a:rPr>
              <a:t> </a:t>
            </a:r>
          </a:p>
          <a:p>
            <a:pPr marL="412115" indent="-285750">
              <a:lnSpc>
                <a:spcPct val="100000"/>
              </a:lnSpc>
              <a:spcBef>
                <a:spcPts val="0"/>
              </a:spcBef>
              <a:spcAft>
                <a:spcPts val="1200"/>
              </a:spcAft>
            </a:pPr>
            <a:r>
              <a:rPr lang="en-US" sz="2200" u="none" strike="noStrike">
                <a:solidFill>
                  <a:schemeClr val="accent3"/>
                </a:solidFill>
                <a:effectLst/>
                <a:uFill>
                  <a:solidFill>
                    <a:srgbClr val="000000"/>
                  </a:solidFill>
                </a:uFill>
                <a:ea typeface="Arial" panose="020B0604020202020204" pitchFamily="34" charset="0"/>
              </a:rPr>
              <a:t>D. There shall be at least one staff member who meets the qualifications of a lead teacher in each group of children </a:t>
            </a:r>
            <a:r>
              <a:rPr lang="en-US" sz="2200" u="none" strike="noStrike">
                <a:solidFill>
                  <a:srgbClr val="FF0000"/>
                </a:solidFill>
                <a:effectLst/>
                <a:uFill>
                  <a:solidFill>
                    <a:srgbClr val="000000"/>
                  </a:solidFill>
                </a:uFill>
                <a:ea typeface="Arial" panose="020B0604020202020204" pitchFamily="34" charset="0"/>
              </a:rPr>
              <a:t>except during short breaks and special activities</a:t>
            </a:r>
            <a:r>
              <a:rPr lang="en-US" sz="2200" u="none" strike="noStrike">
                <a:solidFill>
                  <a:schemeClr val="accent3"/>
                </a:solidFill>
                <a:effectLst/>
                <a:uFill>
                  <a:solidFill>
                    <a:srgbClr val="000000"/>
                  </a:solidFill>
                </a:uFill>
                <a:ea typeface="Arial" panose="020B0604020202020204" pitchFamily="34" charset="0"/>
              </a:rPr>
              <a:t>.</a:t>
            </a:r>
            <a:r>
              <a:rPr lang="en-US" sz="2200">
                <a:solidFill>
                  <a:schemeClr val="accent3"/>
                </a:solidFill>
                <a:uFill>
                  <a:solidFill>
                    <a:srgbClr val="000000"/>
                  </a:solidFill>
                </a:uFill>
                <a:ea typeface="Arial" panose="020B0604020202020204" pitchFamily="34" charset="0"/>
              </a:rPr>
              <a:t>  </a:t>
            </a:r>
            <a:endParaRPr lang="en-US" sz="2200" u="none" strike="noStrike">
              <a:solidFill>
                <a:schemeClr val="accent3"/>
              </a:solidFill>
              <a:effectLst/>
              <a:uFill>
                <a:solidFill>
                  <a:srgbClr val="000000"/>
                </a:solidFill>
              </a:uFill>
              <a:ea typeface="Arial" panose="020B0604020202020204" pitchFamily="34" charset="0"/>
            </a:endParaRPr>
          </a:p>
          <a:p>
            <a:pPr marL="412115" indent="-285750">
              <a:lnSpc>
                <a:spcPct val="100000"/>
              </a:lnSpc>
              <a:spcBef>
                <a:spcPts val="0"/>
              </a:spcBef>
              <a:spcAft>
                <a:spcPts val="1200"/>
              </a:spcAft>
            </a:pPr>
            <a:r>
              <a:rPr lang="en-US" sz="2200" u="none" strike="noStrike">
                <a:solidFill>
                  <a:schemeClr val="accent3"/>
                </a:solidFill>
                <a:effectLst/>
                <a:uFill>
                  <a:solidFill>
                    <a:srgbClr val="000000"/>
                  </a:solidFill>
                </a:uFill>
                <a:ea typeface="Arial" panose="020B0604020202020204" pitchFamily="34" charset="0"/>
              </a:rPr>
              <a:t>E. A lead teacher is not required in each grouping of children during</a:t>
            </a:r>
            <a:r>
              <a:rPr lang="en-US" sz="2200" u="none" strike="noStrike">
                <a:solidFill>
                  <a:srgbClr val="000000"/>
                </a:solidFill>
                <a:effectLst/>
                <a:uFill>
                  <a:solidFill>
                    <a:srgbClr val="000000"/>
                  </a:solidFill>
                </a:uFill>
                <a:ea typeface="Arial" panose="020B0604020202020204" pitchFamily="34" charset="0"/>
              </a:rPr>
              <a:t> </a:t>
            </a:r>
            <a:r>
              <a:rPr lang="en-US" sz="2200" u="none" strike="sngStrike">
                <a:solidFill>
                  <a:srgbClr val="FF0000"/>
                </a:solidFill>
                <a:effectLst/>
                <a:uFill>
                  <a:solidFill>
                    <a:srgbClr val="000000"/>
                  </a:solidFill>
                </a:uFill>
                <a:ea typeface="Arial" panose="020B0604020202020204" pitchFamily="34" charset="0"/>
              </a:rPr>
              <a:t>short breaks, special activities, and during</a:t>
            </a:r>
            <a:r>
              <a:rPr lang="en-US" sz="2200" u="none" strike="noStrike">
                <a:solidFill>
                  <a:srgbClr val="000000"/>
                </a:solidFill>
                <a:effectLst/>
                <a:uFill>
                  <a:solidFill>
                    <a:srgbClr val="000000"/>
                  </a:solidFill>
                </a:uFill>
                <a:ea typeface="Arial" panose="020B0604020202020204" pitchFamily="34" charset="0"/>
              </a:rPr>
              <a:t> </a:t>
            </a:r>
            <a:r>
              <a:rPr lang="en-US" sz="2200" u="none" strike="noStrike">
                <a:solidFill>
                  <a:schemeClr val="accent3"/>
                </a:solidFill>
                <a:effectLst/>
                <a:uFill>
                  <a:solidFill>
                    <a:srgbClr val="000000"/>
                  </a:solidFill>
                </a:uFill>
                <a:ea typeface="Arial" panose="020B0604020202020204" pitchFamily="34" charset="0"/>
              </a:rPr>
              <a:t>the first and last 90 minutes of operation when a center operates more than eight hours per day and during the designated rest period if the following are met:</a:t>
            </a:r>
            <a:r>
              <a:rPr lang="en-US" sz="2200">
                <a:solidFill>
                  <a:schemeClr val="accent3"/>
                </a:solidFill>
                <a:uFill>
                  <a:solidFill>
                    <a:srgbClr val="000000"/>
                  </a:solidFill>
                </a:uFill>
                <a:ea typeface="Arial" panose="020B0604020202020204" pitchFamily="34" charset="0"/>
              </a:rPr>
              <a:t> </a:t>
            </a:r>
            <a:endParaRPr lang="en-US" sz="2200" u="none" strike="noStrike">
              <a:solidFill>
                <a:schemeClr val="accent3"/>
              </a:solidFill>
              <a:effectLst/>
              <a:uFill>
                <a:solidFill>
                  <a:srgbClr val="000000"/>
                </a:solidFill>
              </a:uFill>
              <a:ea typeface="Arial" panose="020B0604020202020204" pitchFamily="34" charset="0"/>
            </a:endParaRPr>
          </a:p>
          <a:p>
            <a:pPr marL="114300" indent="0">
              <a:lnSpc>
                <a:spcPct val="100000"/>
              </a:lnSpc>
              <a:spcBef>
                <a:spcPts val="0"/>
              </a:spcBef>
              <a:spcAft>
                <a:spcPts val="1200"/>
              </a:spcAft>
              <a:buNone/>
            </a:pPr>
            <a:endParaRPr lang="en-US" sz="20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87</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61981835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v</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8270" marR="9525" indent="0" fontAlgn="base">
              <a:lnSpc>
                <a:spcPct val="103000"/>
              </a:lnSpc>
              <a:spcBef>
                <a:spcPts val="0"/>
              </a:spcBef>
              <a:buClr>
                <a:srgbClr val="003C71"/>
              </a:buClr>
              <a:buNone/>
              <a:defRPr/>
            </a:pPr>
            <a:r>
              <a:rPr lang="en-US" sz="2000" b="1">
                <a:solidFill>
                  <a:schemeClr val="accent3"/>
                </a:solidFill>
                <a:effectLst/>
                <a:ea typeface="Times New Roman" panose="02020603050405020304" pitchFamily="18" charset="0"/>
              </a:rPr>
              <a:t>8VAC20-781-270. </a:t>
            </a:r>
            <a:r>
              <a:rPr kumimoji="0" lang="en-US" sz="2000" b="1" i="0" u="none" strike="noStrike" kern="0" cap="none" spc="0" normalizeH="0" baseline="0" noProof="0">
                <a:ln>
                  <a:noFill/>
                </a:ln>
                <a:solidFill>
                  <a:schemeClr val="accent3"/>
                </a:solidFill>
                <a:effectLst/>
                <a:uLnTx/>
                <a:uFillTx/>
                <a:ea typeface="Times New Roman" panose="02020603050405020304" pitchFamily="18" charset="0"/>
                <a:sym typeface="Georgia"/>
              </a:rPr>
              <a:t>Staff-to-children ratio and group size requirements</a:t>
            </a:r>
            <a:r>
              <a:rPr lang="en-US" sz="2000" b="1">
                <a:solidFill>
                  <a:schemeClr val="accent3"/>
                </a:solidFill>
                <a:ea typeface="Times New Roman" panose="02020603050405020304" pitchFamily="18" charset="0"/>
              </a:rPr>
              <a:t>.</a:t>
            </a:r>
            <a:endParaRPr lang="en-US" sz="2000">
              <a:solidFill>
                <a:schemeClr val="accent3"/>
              </a:solidFill>
              <a:latin typeface="Georgia" panose="02040502050405020303" pitchFamily="18" charset="0"/>
              <a:ea typeface="Times New Roman" panose="02020603050405020304" pitchFamily="18" charset="0"/>
            </a:endParaRPr>
          </a:p>
          <a:p>
            <a:pPr marL="471170" marR="9525" lvl="0" algn="l" defTabSz="914400">
              <a:lnSpc>
                <a:spcPct val="103000"/>
              </a:lnSpc>
              <a:spcBef>
                <a:spcPts val="0"/>
              </a:spcBef>
              <a:spcAft>
                <a:spcPts val="0"/>
              </a:spcAft>
              <a:buSzPts val="1800"/>
              <a:tabLst/>
              <a:defRPr/>
            </a:pPr>
            <a:r>
              <a:rPr lang="en-US" sz="2000">
                <a:solidFill>
                  <a:schemeClr val="accent3"/>
                </a:solidFill>
                <a:effectLst/>
                <a:ea typeface="Times New Roman" panose="02020603050405020304" pitchFamily="18" charset="0"/>
              </a:rPr>
              <a:t>Standard revised to clarify that </a:t>
            </a:r>
            <a:r>
              <a:rPr lang="en-US" sz="2000">
                <a:solidFill>
                  <a:schemeClr val="accent3"/>
                </a:solidFill>
                <a:ea typeface="Times New Roman" panose="02020603050405020304" pitchFamily="18" charset="0"/>
              </a:rPr>
              <a:t>a</a:t>
            </a:r>
            <a:r>
              <a:rPr lang="en-US" sz="2000">
                <a:solidFill>
                  <a:schemeClr val="accent3"/>
                </a:solidFill>
                <a:effectLst/>
                <a:ea typeface="Times New Roman" panose="02020603050405020304" pitchFamily="18" charset="0"/>
              </a:rPr>
              <a:t> child's placement may be changed based on developmental needs. Requirement removed for an annual written assessment to be completed when a child with special needs is assigned to an appropriate age group to allow families and programs to make appropriate placement decisions.</a:t>
            </a:r>
            <a:r>
              <a:rPr lang="en-US" sz="2000">
                <a:solidFill>
                  <a:schemeClr val="accent3"/>
                </a:solidFill>
                <a:ea typeface="Times New Roman" panose="02020603050405020304" pitchFamily="18" charset="0"/>
              </a:rPr>
              <a:t> </a:t>
            </a:r>
            <a:endParaRPr lang="en-US" sz="2000">
              <a:solidFill>
                <a:schemeClr val="accent3"/>
              </a:solidFill>
              <a:effectLst/>
              <a:latin typeface="Georgia" panose="02040502050405020303" pitchFamily="18" charset="0"/>
              <a:ea typeface="Times New Roman" panose="02020603050405020304" pitchFamily="18" charset="0"/>
            </a:endParaRPr>
          </a:p>
          <a:p>
            <a:pPr marL="128270" marR="9525" indent="0" fontAlgn="base">
              <a:lnSpc>
                <a:spcPct val="103000"/>
              </a:lnSpc>
              <a:spcBef>
                <a:spcPts val="0"/>
              </a:spcBef>
              <a:buNone/>
            </a:pPr>
            <a:r>
              <a:rPr lang="en-US" sz="2000" b="1">
                <a:solidFill>
                  <a:schemeClr val="accent3"/>
                </a:solidFill>
                <a:effectLst/>
                <a:ea typeface="Times New Roman" panose="02020603050405020304" pitchFamily="18" charset="0"/>
              </a:rPr>
              <a:t>8VAC20-781-</a:t>
            </a:r>
            <a:r>
              <a:rPr lang="en-US" sz="2000" b="1" strike="sngStrike">
                <a:solidFill>
                  <a:srgbClr val="FF0000"/>
                </a:solidFill>
                <a:effectLst/>
                <a:ea typeface="Times New Roman" panose="02020603050405020304" pitchFamily="18" charset="0"/>
              </a:rPr>
              <a:t>280</a:t>
            </a:r>
            <a:r>
              <a:rPr lang="en-US" sz="2000" b="1">
                <a:solidFill>
                  <a:srgbClr val="FF0000"/>
                </a:solidFill>
                <a:effectLst/>
                <a:ea typeface="Times New Roman" panose="02020603050405020304" pitchFamily="18" charset="0"/>
              </a:rPr>
              <a:t> 270</a:t>
            </a:r>
            <a:r>
              <a:rPr lang="en-US" sz="2000" b="1">
                <a:solidFill>
                  <a:schemeClr val="accent3"/>
                </a:solidFill>
                <a:effectLst/>
                <a:ea typeface="Times New Roman" panose="02020603050405020304" pitchFamily="18" charset="0"/>
              </a:rPr>
              <a:t>. Staff-to-children ratio and group size requirements.</a:t>
            </a:r>
            <a:endParaRPr lang="en-US" sz="2000" b="1">
              <a:solidFill>
                <a:schemeClr val="accent3"/>
              </a:solidFill>
              <a:ea typeface="Times New Roman" panose="02020603050405020304" pitchFamily="18" charset="0"/>
            </a:endParaRPr>
          </a:p>
          <a:p>
            <a:pPr marL="471170" marR="9525">
              <a:lnSpc>
                <a:spcPct val="103000"/>
              </a:lnSpc>
              <a:spcBef>
                <a:spcPts val="0"/>
              </a:spcBef>
            </a:pPr>
            <a:r>
              <a:rPr lang="en-US" sz="2000">
                <a:solidFill>
                  <a:schemeClr val="accent3"/>
                </a:solidFill>
                <a:effectLst/>
                <a:ea typeface="Times New Roman" panose="02020603050405020304" pitchFamily="18" charset="0"/>
              </a:rPr>
              <a:t>H. With a parent's written permission and a written assessment by the director and lead teacher, a center may choose to assign a child to a different age group if such age group is more appropriate for the child's developmental level and the staff-to-children ratio and group size shall be for the established age group.</a:t>
            </a:r>
            <a:r>
              <a:rPr lang="en-US" sz="2000">
                <a:solidFill>
                  <a:srgbClr val="000000"/>
                </a:solidFill>
                <a:effectLst/>
                <a:ea typeface="Times New Roman" panose="02020603050405020304" pitchFamily="18" charset="0"/>
              </a:rPr>
              <a:t> </a:t>
            </a:r>
            <a:r>
              <a:rPr lang="en-US" sz="2000">
                <a:solidFill>
                  <a:srgbClr val="FF0000"/>
                </a:solidFill>
                <a:effectLst/>
                <a:ea typeface="Times New Roman" panose="02020603050405020304" pitchFamily="18" charset="0"/>
              </a:rPr>
              <a:t>These assignments are intended to be a permanent new group and staff members for the child until it is determined the child’s developmental level indicates a new assignment.</a:t>
            </a:r>
            <a:endParaRPr lang="en-US" sz="1600">
              <a:solidFill>
                <a:srgbClr val="000000"/>
              </a:solidFill>
              <a:latin typeface="Georgia" panose="02040502050405020303" pitchFamily="18" charset="0"/>
              <a:ea typeface="Times New Roman" panose="02020603050405020304" pitchFamily="18" charset="0"/>
            </a:endParaRPr>
          </a:p>
          <a:p>
            <a:pPr marL="471170" marR="9525">
              <a:lnSpc>
                <a:spcPct val="103000"/>
              </a:lnSpc>
              <a:spcBef>
                <a:spcPts val="0"/>
              </a:spcBef>
              <a:spcAft>
                <a:spcPts val="0"/>
              </a:spcAft>
            </a:pPr>
            <a:r>
              <a:rPr lang="en-US" sz="2000" strike="sngStrike">
                <a:solidFill>
                  <a:srgbClr val="FF0000"/>
                </a:solidFill>
                <a:effectLst/>
                <a:ea typeface="Times New Roman" panose="02020603050405020304" pitchFamily="18" charset="0"/>
              </a:rPr>
              <a:t>I.</a:t>
            </a:r>
            <a:r>
              <a:rPr lang="en-US" sz="2000" strike="sngStrike">
                <a:solidFill>
                  <a:srgbClr val="FF0000"/>
                </a:solidFill>
                <a:ea typeface="Times New Roman" panose="02020603050405020304" pitchFamily="18" charset="0"/>
              </a:rPr>
              <a:t> </a:t>
            </a:r>
            <a:r>
              <a:rPr lang="en-US" sz="2000" strike="sngStrike">
                <a:solidFill>
                  <a:srgbClr val="FF0000"/>
                </a:solidFill>
                <a:effectLst/>
                <a:ea typeface="Times New Roman" panose="02020603050405020304" pitchFamily="18" charset="0"/>
              </a:rPr>
              <a:t> If a child with a special need is assigned to a more appropriate age group for the child’s developmental level, a written assessment by a recognized agency or professional shall be required at least annually. These assignments are intended to be a permanent new group and staff members for the child.</a:t>
            </a:r>
            <a:endParaRPr lang="en-US" sz="1600">
              <a:solidFill>
                <a:srgbClr val="000000"/>
              </a:solidFill>
              <a:effectLst/>
              <a:latin typeface="Georgia" panose="02040502050405020303" pitchFamily="18" charset="0"/>
              <a:ea typeface="Arial" panose="020B0604020202020204" pitchFamily="34" charset="0"/>
            </a:endParaRPr>
          </a:p>
          <a:p>
            <a:pPr marL="114300" indent="0">
              <a:lnSpc>
                <a:spcPct val="100000"/>
              </a:lnSpc>
              <a:spcBef>
                <a:spcPts val="0"/>
              </a:spcBef>
              <a:spcAft>
                <a:spcPts val="1200"/>
              </a:spcAft>
              <a:buNone/>
            </a:pPr>
            <a:endParaRPr lang="en-US" sz="2000" b="1">
              <a:solidFill>
                <a:schemeClr val="accent3"/>
              </a:solidFill>
              <a:latin typeface="Georgia" panose="02040502050405020303" pitchFamily="18" charset="0"/>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88</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323721795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VI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0" indent="0">
              <a:lnSpc>
                <a:spcPct val="103000"/>
              </a:lnSpc>
              <a:spcBef>
                <a:spcPts val="0"/>
              </a:spcBef>
              <a:spcAft>
                <a:spcPts val="1200"/>
              </a:spcAft>
              <a:buNone/>
            </a:pPr>
            <a:r>
              <a:rPr lang="en-US" sz="2200" b="1">
                <a:solidFill>
                  <a:schemeClr val="accent3"/>
                </a:solidFill>
                <a:effectLst/>
                <a:ea typeface="Arial" panose="020B0604020202020204" pitchFamily="34" charset="0"/>
              </a:rPr>
              <a:t>8VAC20-781-320. Daily care and activities for infants.</a:t>
            </a:r>
            <a:r>
              <a:rPr lang="en-US" sz="2200" b="1">
                <a:solidFill>
                  <a:schemeClr val="accent3"/>
                </a:solidFill>
                <a:ea typeface="Arial" panose="020B0604020202020204" pitchFamily="34" charset="0"/>
              </a:rPr>
              <a:t> </a:t>
            </a:r>
            <a:endParaRPr lang="en-US" sz="2200">
              <a:solidFill>
                <a:schemeClr val="accent3"/>
              </a:solidFill>
              <a:ea typeface="Arial" panose="020B0604020202020204" pitchFamily="34" charset="0"/>
            </a:endParaRPr>
          </a:p>
          <a:p>
            <a:pPr marL="342900">
              <a:lnSpc>
                <a:spcPct val="103000"/>
              </a:lnSpc>
              <a:spcBef>
                <a:spcPts val="0"/>
              </a:spcBef>
              <a:spcAft>
                <a:spcPts val="1200"/>
              </a:spcAft>
            </a:pPr>
            <a:r>
              <a:rPr lang="en-US" sz="2200">
                <a:solidFill>
                  <a:schemeClr val="accent3"/>
                </a:solidFill>
                <a:effectLst/>
                <a:ea typeface="Arial" panose="020B0604020202020204" pitchFamily="34" charset="0"/>
              </a:rPr>
              <a:t>Requirement revised to allow centers to offer tummy time throughout the day based on the infant's needs</a:t>
            </a:r>
            <a:r>
              <a:rPr lang="en-US" sz="2200">
                <a:solidFill>
                  <a:schemeClr val="accent3"/>
                </a:solidFill>
                <a:ea typeface="Arial" panose="020B0604020202020204" pitchFamily="34" charset="0"/>
              </a:rPr>
              <a:t> and focus on attempts rather than time</a:t>
            </a:r>
            <a:r>
              <a:rPr lang="en-US" sz="2200">
                <a:solidFill>
                  <a:schemeClr val="accent3"/>
                </a:solidFill>
                <a:effectLst/>
                <a:ea typeface="Arial" panose="020B0604020202020204" pitchFamily="34" charset="0"/>
              </a:rPr>
              <a:t>.</a:t>
            </a:r>
            <a:r>
              <a:rPr lang="en-US" sz="2200">
                <a:solidFill>
                  <a:schemeClr val="accent3"/>
                </a:solidFill>
                <a:ea typeface="Arial" panose="020B0604020202020204" pitchFamily="34" charset="0"/>
              </a:rPr>
              <a:t> </a:t>
            </a:r>
            <a:endParaRPr lang="en-US" sz="2200">
              <a:solidFill>
                <a:schemeClr val="accent3"/>
              </a:solidFill>
              <a:effectLst/>
              <a:latin typeface="Georgia" panose="02040502050405020303" pitchFamily="18" charset="0"/>
              <a:ea typeface="Arial" panose="020B0604020202020204" pitchFamily="34" charset="0"/>
            </a:endParaRPr>
          </a:p>
          <a:p>
            <a:pPr marL="0" indent="0">
              <a:lnSpc>
                <a:spcPct val="103000"/>
              </a:lnSpc>
              <a:spcBef>
                <a:spcPts val="0"/>
              </a:spcBef>
              <a:spcAft>
                <a:spcPts val="1200"/>
              </a:spcAft>
              <a:buNone/>
            </a:pPr>
            <a:r>
              <a:rPr lang="en-US" sz="2200" b="1">
                <a:solidFill>
                  <a:schemeClr val="accent3"/>
                </a:solidFill>
                <a:effectLst/>
                <a:ea typeface="Arial" panose="020B0604020202020204" pitchFamily="34" charset="0"/>
              </a:rPr>
              <a:t>8VAC20-781-</a:t>
            </a:r>
            <a:r>
              <a:rPr lang="en-US" sz="2200" b="1" strike="sngStrike">
                <a:solidFill>
                  <a:srgbClr val="FF0000"/>
                </a:solidFill>
                <a:effectLst/>
                <a:ea typeface="Arial" panose="020B0604020202020204" pitchFamily="34" charset="0"/>
              </a:rPr>
              <a:t>330</a:t>
            </a:r>
            <a:r>
              <a:rPr lang="en-US" sz="2200" b="1">
                <a:solidFill>
                  <a:srgbClr val="FF0000"/>
                </a:solidFill>
                <a:effectLst/>
                <a:ea typeface="Arial" panose="020B0604020202020204" pitchFamily="34" charset="0"/>
              </a:rPr>
              <a:t> 320</a:t>
            </a:r>
            <a:r>
              <a:rPr lang="en-US" sz="2200" b="1">
                <a:solidFill>
                  <a:schemeClr val="accent3"/>
                </a:solidFill>
                <a:effectLst/>
                <a:ea typeface="Arial" panose="020B0604020202020204" pitchFamily="34" charset="0"/>
              </a:rPr>
              <a:t>. Daily care and activities for infants.</a:t>
            </a:r>
            <a:r>
              <a:rPr lang="en-US" sz="2200" b="1">
                <a:solidFill>
                  <a:schemeClr val="accent3"/>
                </a:solidFill>
                <a:ea typeface="Arial" panose="020B0604020202020204" pitchFamily="34" charset="0"/>
              </a:rPr>
              <a:t> </a:t>
            </a:r>
            <a:endParaRPr lang="en-US" sz="2200">
              <a:solidFill>
                <a:schemeClr val="accent3"/>
              </a:solidFill>
              <a:uFill>
                <a:solidFill>
                  <a:srgbClr val="000000"/>
                </a:solidFill>
              </a:uFill>
              <a:ea typeface="Arial" panose="020B0604020202020204" pitchFamily="34" charset="0"/>
              <a:cs typeface="Arial"/>
            </a:endParaRPr>
          </a:p>
          <a:p>
            <a:pPr marL="342900">
              <a:lnSpc>
                <a:spcPct val="103000"/>
              </a:lnSpc>
              <a:spcBef>
                <a:spcPts val="0"/>
              </a:spcBef>
              <a:spcAft>
                <a:spcPts val="1200"/>
              </a:spcAft>
            </a:pPr>
            <a:r>
              <a:rPr lang="en-US" sz="2200" u="none" strike="noStrike">
                <a:solidFill>
                  <a:schemeClr val="accent3"/>
                </a:solidFill>
                <a:effectLst/>
                <a:uFill>
                  <a:solidFill>
                    <a:srgbClr val="000000"/>
                  </a:solidFill>
                </a:uFill>
                <a:ea typeface="Arial" panose="020B0604020202020204" pitchFamily="34" charset="0"/>
                <a:cs typeface="Arial"/>
              </a:rPr>
              <a:t>F. The licensee shall ensure that for infants who are awake and unable to turn over alone, staff shall make</a:t>
            </a:r>
            <a:r>
              <a:rPr lang="en-US" sz="2200" u="none" strike="noStrike">
                <a:solidFill>
                  <a:srgbClr val="000000"/>
                </a:solidFill>
                <a:effectLst/>
                <a:uFill>
                  <a:solidFill>
                    <a:srgbClr val="000000"/>
                  </a:solidFill>
                </a:uFill>
                <a:ea typeface="Arial" panose="020B0604020202020204" pitchFamily="34" charset="0"/>
                <a:cs typeface="Arial"/>
              </a:rPr>
              <a:t> </a:t>
            </a:r>
            <a:r>
              <a:rPr lang="en-US" sz="2200" u="none" strike="sngStrike">
                <a:solidFill>
                  <a:srgbClr val="FF0000"/>
                </a:solidFill>
                <a:effectLst/>
                <a:uFill>
                  <a:solidFill>
                    <a:srgbClr val="000000"/>
                  </a:solidFill>
                </a:uFill>
                <a:ea typeface="Arial" panose="020B0604020202020204" pitchFamily="34" charset="0"/>
                <a:cs typeface="Arial"/>
              </a:rPr>
              <a:t>three </a:t>
            </a:r>
            <a:r>
              <a:rPr lang="en-US" sz="2200" u="none" strike="noStrike">
                <a:solidFill>
                  <a:srgbClr val="FF0000"/>
                </a:solidFill>
                <a:effectLst/>
                <a:uFill>
                  <a:solidFill>
                    <a:srgbClr val="000000"/>
                  </a:solidFill>
                </a:uFill>
                <a:ea typeface="Arial" panose="020B0604020202020204" pitchFamily="34" charset="0"/>
                <a:cs typeface="Arial"/>
              </a:rPr>
              <a:t>a minimum of two </a:t>
            </a:r>
            <a:r>
              <a:rPr lang="en-US" sz="2200" u="none" strike="noStrike">
                <a:solidFill>
                  <a:schemeClr val="accent3"/>
                </a:solidFill>
                <a:effectLst/>
                <a:uFill>
                  <a:solidFill>
                    <a:srgbClr val="000000"/>
                  </a:solidFill>
                </a:uFill>
                <a:ea typeface="Arial" panose="020B0604020202020204" pitchFamily="34" charset="0"/>
                <a:cs typeface="Arial"/>
              </a:rPr>
              <a:t>attempts at supervised tummy time</a:t>
            </a:r>
            <a:r>
              <a:rPr lang="en-US" sz="2200" u="none" strike="noStrike">
                <a:solidFill>
                  <a:srgbClr val="000000"/>
                </a:solidFill>
                <a:effectLst/>
                <a:uFill>
                  <a:solidFill>
                    <a:srgbClr val="000000"/>
                  </a:solidFill>
                </a:uFill>
                <a:ea typeface="Arial" panose="020B0604020202020204" pitchFamily="34" charset="0"/>
                <a:cs typeface="Arial"/>
              </a:rPr>
              <a:t> </a:t>
            </a:r>
            <a:r>
              <a:rPr lang="en-US" sz="2200" u="none" strike="sngStrike">
                <a:solidFill>
                  <a:srgbClr val="FF0000"/>
                </a:solidFill>
                <a:effectLst/>
                <a:uFill>
                  <a:solidFill>
                    <a:srgbClr val="000000"/>
                  </a:solidFill>
                </a:uFill>
                <a:ea typeface="Arial" panose="020B0604020202020204" pitchFamily="34" charset="0"/>
                <a:cs typeface="Arial"/>
              </a:rPr>
              <a:t>for approximately three to four minutes at a time </a:t>
            </a:r>
            <a:r>
              <a:rPr lang="en-US" sz="2200" u="none" strike="noStrike">
                <a:solidFill>
                  <a:srgbClr val="FF0000"/>
                </a:solidFill>
                <a:effectLst/>
                <a:uFill>
                  <a:solidFill>
                    <a:srgbClr val="000000"/>
                  </a:solidFill>
                </a:uFill>
                <a:ea typeface="Arial" panose="020B0604020202020204" pitchFamily="34" charset="0"/>
                <a:cs typeface="Arial"/>
              </a:rPr>
              <a:t>throughout the day.</a:t>
            </a:r>
            <a:r>
              <a:rPr lang="en-US" sz="2200">
                <a:solidFill>
                  <a:srgbClr val="FF0000"/>
                </a:solidFill>
                <a:uFill>
                  <a:solidFill>
                    <a:srgbClr val="000000"/>
                  </a:solidFill>
                </a:uFill>
                <a:ea typeface="Arial" panose="020B0604020202020204" pitchFamily="34" charset="0"/>
                <a:cs typeface="Arial"/>
              </a:rPr>
              <a:t> </a:t>
            </a:r>
            <a:endParaRPr lang="en-US" sz="2200">
              <a:solidFill>
                <a:srgbClr val="000000"/>
              </a:solidFill>
              <a:effectLst/>
              <a:uFill>
                <a:solidFill>
                  <a:srgbClr val="000000"/>
                </a:solidFill>
              </a:uFill>
              <a:latin typeface="Georgia" panose="02040502050405020303" pitchFamily="18" charset="0"/>
              <a:ea typeface="Arial" panose="020B0604020202020204" pitchFamily="34" charset="0"/>
              <a:cs typeface="Arial" panose="020B0604020202020204" pitchFamily="34" charset="0"/>
            </a:endParaRPr>
          </a:p>
          <a:p>
            <a:pPr marL="114300" indent="0">
              <a:lnSpc>
                <a:spcPct val="100000"/>
              </a:lnSpc>
              <a:spcBef>
                <a:spcPts val="0"/>
              </a:spcBef>
              <a:spcAft>
                <a:spcPts val="1200"/>
              </a:spcAft>
              <a:buNone/>
            </a:pPr>
            <a:endParaRPr lang="en-US" sz="2000" b="1">
              <a:solidFill>
                <a:schemeClr val="accent3"/>
              </a:solidFill>
            </a:endParaRPr>
          </a:p>
        </p:txBody>
      </p:sp>
    </p:spTree>
    <p:extLst>
      <p:ext uri="{BB962C8B-B14F-4D97-AF65-F5344CB8AC3E}">
        <p14:creationId xmlns:p14="http://schemas.microsoft.com/office/powerpoint/2010/main" val="398327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46468-8234-33E1-BC60-9133A602A8FB}"/>
              </a:ext>
            </a:extLst>
          </p:cNvPr>
          <p:cNvSpPr>
            <a:spLocks noGrp="1"/>
          </p:cNvSpPr>
          <p:nvPr>
            <p:ph type="title"/>
          </p:nvPr>
        </p:nvSpPr>
        <p:spPr/>
        <p:txBody>
          <a:bodyPr>
            <a:normAutofit/>
          </a:bodyPr>
          <a:lstStyle/>
          <a:p>
            <a:r>
              <a:rPr lang="en-US" sz="4000"/>
              <a:t>What the CCDF State Plan Covers (2 of 2)</a:t>
            </a:r>
          </a:p>
        </p:txBody>
      </p:sp>
      <p:sp>
        <p:nvSpPr>
          <p:cNvPr id="3" name="Slide Number Placeholder 2">
            <a:extLst>
              <a:ext uri="{FF2B5EF4-FFF2-40B4-BE49-F238E27FC236}">
                <a16:creationId xmlns:a16="http://schemas.microsoft.com/office/drawing/2014/main" id="{1EB5B6CD-5602-BBAB-C1F4-C206CCF2E46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9</a:t>
            </a:fld>
            <a:endParaRPr lang="en-US"/>
          </a:p>
        </p:txBody>
      </p:sp>
      <p:graphicFrame>
        <p:nvGraphicFramePr>
          <p:cNvPr id="6" name="Table 5">
            <a:extLst>
              <a:ext uri="{FF2B5EF4-FFF2-40B4-BE49-F238E27FC236}">
                <a16:creationId xmlns:a16="http://schemas.microsoft.com/office/drawing/2014/main" id="{CB6FBE80-017D-5B99-96AE-13640B459E98}"/>
              </a:ext>
            </a:extLst>
          </p:cNvPr>
          <p:cNvGraphicFramePr>
            <a:graphicFrameLocks noGrp="1"/>
          </p:cNvGraphicFramePr>
          <p:nvPr>
            <p:extLst>
              <p:ext uri="{D42A27DB-BD31-4B8C-83A1-F6EECF244321}">
                <p14:modId xmlns:p14="http://schemas.microsoft.com/office/powerpoint/2010/main" val="1516769611"/>
              </p:ext>
            </p:extLst>
          </p:nvPr>
        </p:nvGraphicFramePr>
        <p:xfrm>
          <a:off x="287079" y="1429970"/>
          <a:ext cx="11546957" cy="4941570"/>
        </p:xfrm>
        <a:graphic>
          <a:graphicData uri="http://schemas.openxmlformats.org/drawingml/2006/table">
            <a:tbl>
              <a:tblPr firstRow="1" bandRow="1">
                <a:tableStyleId>{5C22544A-7EE6-4342-B048-85BDC9FD1C3A}</a:tableStyleId>
              </a:tblPr>
              <a:tblGrid>
                <a:gridCol w="3431801">
                  <a:extLst>
                    <a:ext uri="{9D8B030D-6E8A-4147-A177-3AD203B41FA5}">
                      <a16:colId xmlns:a16="http://schemas.microsoft.com/office/drawing/2014/main" val="2211759022"/>
                    </a:ext>
                  </a:extLst>
                </a:gridCol>
                <a:gridCol w="8115156">
                  <a:extLst>
                    <a:ext uri="{9D8B030D-6E8A-4147-A177-3AD203B41FA5}">
                      <a16:colId xmlns:a16="http://schemas.microsoft.com/office/drawing/2014/main" val="1589568197"/>
                    </a:ext>
                  </a:extLst>
                </a:gridCol>
              </a:tblGrid>
              <a:tr h="280447">
                <a:tc>
                  <a:txBody>
                    <a:bodyPr/>
                    <a:lstStyle/>
                    <a:p>
                      <a:pPr algn="ctr"/>
                      <a:r>
                        <a:rPr lang="en-US" sz="1800">
                          <a:latin typeface="Georgia"/>
                        </a:rPr>
                        <a:t>State Plan Section</a:t>
                      </a:r>
                    </a:p>
                  </a:txBody>
                  <a:tcPr/>
                </a:tc>
                <a:tc>
                  <a:txBody>
                    <a:bodyPr/>
                    <a:lstStyle/>
                    <a:p>
                      <a:pPr algn="ctr"/>
                      <a:r>
                        <a:rPr lang="en-US" sz="1800">
                          <a:latin typeface="Georgia"/>
                        </a:rPr>
                        <a:t>Key Topics</a:t>
                      </a:r>
                    </a:p>
                  </a:txBody>
                  <a:tcPr/>
                </a:tc>
                <a:extLst>
                  <a:ext uri="{0D108BD9-81ED-4DB2-BD59-A6C34878D82A}">
                    <a16:rowId xmlns:a16="http://schemas.microsoft.com/office/drawing/2014/main" val="2216737855"/>
                  </a:ext>
                </a:extLst>
              </a:tr>
              <a:tr h="743111">
                <a:tc>
                  <a:txBody>
                    <a:bodyPr/>
                    <a:lstStyle/>
                    <a:p>
                      <a:pPr marL="169545" indent="-169545"/>
                      <a:r>
                        <a:rPr lang="en-US" sz="1500">
                          <a:latin typeface="Georgia"/>
                        </a:rPr>
                        <a:t>6. Support for a Skilled, Qualified, and Compensated Child Care Workforce</a:t>
                      </a:r>
                    </a:p>
                  </a:txBody>
                  <a:tcPr/>
                </a:tc>
                <a:tc>
                  <a:txBody>
                    <a:bodyPr/>
                    <a:lstStyle/>
                    <a:p>
                      <a:pPr marL="285750" indent="-285750">
                        <a:buClr>
                          <a:schemeClr val="tx1"/>
                        </a:buClr>
                        <a:buFont typeface="Arial" panose="020B0604020202020204" pitchFamily="34" charset="0"/>
                        <a:buChar char="•"/>
                      </a:pPr>
                      <a:r>
                        <a:rPr lang="en-US" sz="1500">
                          <a:latin typeface="Georgia"/>
                        </a:rPr>
                        <a:t>Strategies to support recruitment, retention, and compensation </a:t>
                      </a:r>
                    </a:p>
                    <a:p>
                      <a:pPr marL="285750" indent="-285750">
                        <a:buClr>
                          <a:schemeClr val="tx1"/>
                        </a:buClr>
                        <a:buFont typeface="Arial" panose="020B0604020202020204" pitchFamily="34" charset="0"/>
                        <a:buChar char="•"/>
                      </a:pPr>
                      <a:r>
                        <a:rPr lang="en-US" sz="1500">
                          <a:latin typeface="Georgia"/>
                        </a:rPr>
                        <a:t>Components and implementation of the state professional development framework</a:t>
                      </a:r>
                    </a:p>
                    <a:p>
                      <a:pPr marL="285750" indent="-285750">
                        <a:buClr>
                          <a:schemeClr val="tx1"/>
                        </a:buClr>
                        <a:buFont typeface="Arial" panose="020B0604020202020204" pitchFamily="34" charset="0"/>
                        <a:buChar char="•"/>
                      </a:pPr>
                      <a:r>
                        <a:rPr lang="en-US" sz="1500">
                          <a:latin typeface="Georgia"/>
                        </a:rPr>
                        <a:t>Components and implementation of the state early learning and developmental guidelines</a:t>
                      </a:r>
                    </a:p>
                  </a:txBody>
                  <a:tcPr/>
                </a:tc>
                <a:extLst>
                  <a:ext uri="{0D108BD9-81ED-4DB2-BD59-A6C34878D82A}">
                    <a16:rowId xmlns:a16="http://schemas.microsoft.com/office/drawing/2014/main" val="122392402"/>
                  </a:ext>
                </a:extLst>
              </a:tr>
              <a:tr h="552450">
                <a:tc>
                  <a:txBody>
                    <a:bodyPr/>
                    <a:lstStyle/>
                    <a:p>
                      <a:r>
                        <a:rPr lang="en-US" sz="1500">
                          <a:latin typeface="Georgia"/>
                        </a:rPr>
                        <a:t>7. Quality Improvement Activities</a:t>
                      </a:r>
                    </a:p>
                  </a:txBody>
                  <a:tcPr/>
                </a:tc>
                <a:tc>
                  <a:txBody>
                    <a:bodyPr/>
                    <a:lstStyle/>
                    <a:p>
                      <a:pPr marL="285750" indent="-285750">
                        <a:buClr>
                          <a:schemeClr val="tx1"/>
                        </a:buClr>
                        <a:buFont typeface="Arial" panose="020B0604020202020204" pitchFamily="34" charset="0"/>
                        <a:buChar char="•"/>
                      </a:pPr>
                      <a:r>
                        <a:rPr lang="en-US" sz="1500">
                          <a:latin typeface="Georgia"/>
                        </a:rPr>
                        <a:t>How the state determines where to invest funding to support quality</a:t>
                      </a:r>
                    </a:p>
                    <a:p>
                      <a:pPr marL="285750" indent="-285750">
                        <a:buClr>
                          <a:schemeClr val="tx1"/>
                        </a:buClr>
                        <a:buFont typeface="Arial" panose="020B0604020202020204" pitchFamily="34" charset="0"/>
                        <a:buChar char="•"/>
                      </a:pPr>
                      <a:r>
                        <a:rPr lang="en-US" sz="1500">
                          <a:latin typeface="Georgia"/>
                        </a:rPr>
                        <a:t>How the state uses CCDF to support quality improvement</a:t>
                      </a:r>
                    </a:p>
                  </a:txBody>
                  <a:tcPr/>
                </a:tc>
                <a:extLst>
                  <a:ext uri="{0D108BD9-81ED-4DB2-BD59-A6C34878D82A}">
                    <a16:rowId xmlns:a16="http://schemas.microsoft.com/office/drawing/2014/main" val="2370708169"/>
                  </a:ext>
                </a:extLst>
              </a:tr>
              <a:tr h="1139619">
                <a:tc>
                  <a:txBody>
                    <a:bodyPr/>
                    <a:lstStyle/>
                    <a:p>
                      <a:pPr marL="169545" indent="-169545"/>
                      <a:r>
                        <a:rPr lang="en-US" sz="1500">
                          <a:latin typeface="Georgia"/>
                        </a:rPr>
                        <a:t>8. Lead Agency Coordination and Partnership to Support Service Delivery </a:t>
                      </a:r>
                    </a:p>
                  </a:txBody>
                  <a:tcPr/>
                </a:tc>
                <a:tc>
                  <a:txBody>
                    <a:bodyPr/>
                    <a:lstStyle/>
                    <a:p>
                      <a:pPr marL="287020" indent="-287020">
                        <a:buClr>
                          <a:schemeClr val="tx1"/>
                        </a:buClr>
                        <a:buFont typeface="Arial" panose="020B0604020202020204" pitchFamily="34" charset="0"/>
                        <a:buChar char="•"/>
                      </a:pPr>
                      <a:r>
                        <a:rPr lang="en-US" sz="1500">
                          <a:latin typeface="Georgia"/>
                        </a:rPr>
                        <a:t>Identifies the entities that the Lead Agency collaborates with to implement services</a:t>
                      </a:r>
                    </a:p>
                    <a:p>
                      <a:pPr marL="287020" indent="-287020">
                        <a:buClr>
                          <a:schemeClr val="tx1"/>
                        </a:buClr>
                        <a:buFont typeface="Arial" panose="020B0604020202020204" pitchFamily="34" charset="0"/>
                        <a:buChar char="•"/>
                      </a:pPr>
                      <a:r>
                        <a:rPr lang="en-US" sz="1500">
                          <a:latin typeface="Georgia"/>
                        </a:rPr>
                        <a:t>How the state meets federal matching and maintenance-of-effort requirements</a:t>
                      </a:r>
                    </a:p>
                    <a:p>
                      <a:pPr marL="287020" indent="-287020">
                        <a:buClr>
                          <a:schemeClr val="tx1"/>
                        </a:buClr>
                        <a:buFont typeface="Arial" panose="020B0604020202020204" pitchFamily="34" charset="0"/>
                        <a:buChar char="•"/>
                      </a:pPr>
                      <a:r>
                        <a:rPr lang="en-US" sz="1500">
                          <a:latin typeface="Georgia"/>
                        </a:rPr>
                        <a:t>How the state coordinates with child care resource and referral systems</a:t>
                      </a:r>
                    </a:p>
                    <a:p>
                      <a:pPr marL="287020" indent="-287020">
                        <a:buClr>
                          <a:schemeClr val="tx1"/>
                        </a:buClr>
                        <a:buFont typeface="Arial" panose="020B0604020202020204" pitchFamily="34" charset="0"/>
                        <a:buChar char="•"/>
                      </a:pPr>
                      <a:r>
                        <a:rPr lang="en-US" sz="1500">
                          <a:latin typeface="Georgia"/>
                        </a:rPr>
                        <a:t>How the state encourages public-private partnerships</a:t>
                      </a:r>
                    </a:p>
                    <a:p>
                      <a:pPr marL="287020" indent="-287020">
                        <a:buClr>
                          <a:schemeClr val="tx1"/>
                        </a:buClr>
                        <a:buFont typeface="Arial" panose="020B0604020202020204" pitchFamily="34" charset="0"/>
                        <a:buChar char="•"/>
                      </a:pPr>
                      <a:r>
                        <a:rPr lang="en-US" sz="1500">
                          <a:latin typeface="Georgia"/>
                        </a:rPr>
                        <a:t>Efforts related to disaster preparedness and response plans during emergencies</a:t>
                      </a:r>
                    </a:p>
                  </a:txBody>
                  <a:tcPr/>
                </a:tc>
                <a:extLst>
                  <a:ext uri="{0D108BD9-81ED-4DB2-BD59-A6C34878D82A}">
                    <a16:rowId xmlns:a16="http://schemas.microsoft.com/office/drawing/2014/main" val="129534329"/>
                  </a:ext>
                </a:extLst>
              </a:tr>
              <a:tr h="1139619">
                <a:tc>
                  <a:txBody>
                    <a:bodyPr/>
                    <a:lstStyle/>
                    <a:p>
                      <a:r>
                        <a:rPr lang="en-US" sz="1500">
                          <a:latin typeface="Georgia"/>
                        </a:rPr>
                        <a:t>9. Family Outreach and Consumer Education</a:t>
                      </a:r>
                    </a:p>
                  </a:txBody>
                  <a:tcPr/>
                </a:tc>
                <a:tc>
                  <a:txBody>
                    <a:bodyPr/>
                    <a:lstStyle/>
                    <a:p>
                      <a:pPr marL="285750" indent="-285750">
                        <a:buClr>
                          <a:schemeClr val="tx1"/>
                        </a:buClr>
                        <a:buFont typeface="Arial" panose="020B0604020202020204" pitchFamily="34" charset="0"/>
                        <a:buChar char="•"/>
                      </a:pPr>
                      <a:r>
                        <a:rPr lang="en-US" sz="1500">
                          <a:latin typeface="Georgia"/>
                        </a:rPr>
                        <a:t>Process for parents to submit complaints and how the state maintains records of such complaints</a:t>
                      </a:r>
                    </a:p>
                    <a:p>
                      <a:pPr marL="285750" indent="-285750">
                        <a:buClr>
                          <a:schemeClr val="tx1"/>
                        </a:buClr>
                        <a:buFont typeface="Arial" panose="020B0604020202020204" pitchFamily="34" charset="0"/>
                        <a:buChar char="•"/>
                      </a:pPr>
                      <a:r>
                        <a:rPr lang="en-US" sz="1500">
                          <a:latin typeface="Georgia"/>
                        </a:rPr>
                        <a:t>A description of the state’s consumer education website</a:t>
                      </a:r>
                    </a:p>
                    <a:p>
                      <a:pPr marL="285750" indent="-285750">
                        <a:buClr>
                          <a:schemeClr val="tx1"/>
                        </a:buClr>
                        <a:buFont typeface="Arial" panose="020B0604020202020204" pitchFamily="34" charset="0"/>
                        <a:buChar char="•"/>
                      </a:pPr>
                      <a:r>
                        <a:rPr lang="en-US" sz="1500">
                          <a:latin typeface="Georgia"/>
                        </a:rPr>
                        <a:t>How the state makes information about child care options widely accessible to families</a:t>
                      </a:r>
                    </a:p>
                    <a:p>
                      <a:pPr marL="285750" indent="-285750">
                        <a:buClr>
                          <a:schemeClr val="tx1"/>
                        </a:buClr>
                        <a:buFont typeface="Arial" panose="020B0604020202020204" pitchFamily="34" charset="0"/>
                        <a:buChar char="•"/>
                      </a:pPr>
                      <a:r>
                        <a:rPr lang="en-US" sz="1500">
                          <a:latin typeface="Georgia"/>
                        </a:rPr>
                        <a:t>How the state provides information on developmental screenings to parents</a:t>
                      </a:r>
                    </a:p>
                  </a:txBody>
                  <a:tcPr/>
                </a:tc>
                <a:extLst>
                  <a:ext uri="{0D108BD9-81ED-4DB2-BD59-A6C34878D82A}">
                    <a16:rowId xmlns:a16="http://schemas.microsoft.com/office/drawing/2014/main" val="2046491567"/>
                  </a:ext>
                </a:extLst>
              </a:tr>
              <a:tr h="540162">
                <a:tc>
                  <a:txBody>
                    <a:bodyPr/>
                    <a:lstStyle/>
                    <a:p>
                      <a:r>
                        <a:rPr lang="en-US" sz="1500">
                          <a:latin typeface="Georgia"/>
                        </a:rPr>
                        <a:t>10. Program Integrity and Accountability </a:t>
                      </a:r>
                      <a:endParaRPr lang="en-US"/>
                    </a:p>
                  </a:txBody>
                  <a:tcPr/>
                </a:tc>
                <a:tc>
                  <a:txBody>
                    <a:bodyPr/>
                    <a:lstStyle/>
                    <a:p>
                      <a:pPr marL="285750" indent="-285750">
                        <a:buClr>
                          <a:schemeClr val="tx1"/>
                        </a:buClr>
                        <a:buFont typeface="Arial" panose="020B0604020202020204" pitchFamily="34" charset="0"/>
                        <a:buChar char="•"/>
                      </a:pPr>
                      <a:r>
                        <a:rPr lang="en-US" sz="1500">
                          <a:latin typeface="Georgia"/>
                        </a:rPr>
                        <a:t>How the state implements effective internal controls</a:t>
                      </a:r>
                    </a:p>
                    <a:p>
                      <a:pPr marL="285750" indent="-285750">
                        <a:buClr>
                          <a:schemeClr val="tx1"/>
                        </a:buClr>
                        <a:buFont typeface="Arial" panose="020B0604020202020204" pitchFamily="34" charset="0"/>
                        <a:buChar char="•"/>
                      </a:pPr>
                      <a:r>
                        <a:rPr lang="en-US" sz="1500">
                          <a:latin typeface="Georgia"/>
                        </a:rPr>
                        <a:t>How the state investigates fraud, recovers fraud-related overpayments, and issues sanctions</a:t>
                      </a:r>
                    </a:p>
                  </a:txBody>
                  <a:tcPr/>
                </a:tc>
                <a:extLst>
                  <a:ext uri="{0D108BD9-81ED-4DB2-BD59-A6C34878D82A}">
                    <a16:rowId xmlns:a16="http://schemas.microsoft.com/office/drawing/2014/main" val="1392170500"/>
                  </a:ext>
                </a:extLst>
              </a:tr>
            </a:tbl>
          </a:graphicData>
        </a:graphic>
      </p:graphicFrame>
    </p:spTree>
    <p:extLst>
      <p:ext uri="{BB962C8B-B14F-4D97-AF65-F5344CB8AC3E}">
        <p14:creationId xmlns:p14="http://schemas.microsoft.com/office/powerpoint/2010/main" val="416066721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VI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0" indent="0">
              <a:lnSpc>
                <a:spcPct val="103000"/>
              </a:lnSpc>
              <a:spcBef>
                <a:spcPts val="0"/>
              </a:spcBef>
              <a:spcAft>
                <a:spcPts val="1200"/>
              </a:spcAft>
              <a:buNone/>
            </a:pPr>
            <a:r>
              <a:rPr lang="en-US" sz="2200" b="1">
                <a:solidFill>
                  <a:schemeClr val="accent3"/>
                </a:solidFill>
                <a:effectLst/>
                <a:ea typeface="Arial" panose="020B0604020202020204" pitchFamily="34" charset="0"/>
              </a:rPr>
              <a:t>8VAC20-781-330. Resting and sleeping infants.</a:t>
            </a:r>
            <a:r>
              <a:rPr lang="en-US" sz="2200" b="1">
                <a:solidFill>
                  <a:schemeClr val="accent3"/>
                </a:solidFill>
                <a:ea typeface="Arial" panose="020B0604020202020204" pitchFamily="34" charset="0"/>
              </a:rPr>
              <a:t> </a:t>
            </a:r>
          </a:p>
          <a:p>
            <a:pPr marL="342900">
              <a:lnSpc>
                <a:spcPct val="103000"/>
              </a:lnSpc>
              <a:spcBef>
                <a:spcPts val="0"/>
              </a:spcBef>
              <a:spcAft>
                <a:spcPts val="1200"/>
              </a:spcAft>
            </a:pPr>
            <a:r>
              <a:rPr lang="en-US" sz="2200">
                <a:solidFill>
                  <a:schemeClr val="accent3"/>
                </a:solidFill>
                <a:effectLst/>
                <a:ea typeface="Arial" panose="020B0604020202020204" pitchFamily="34" charset="0"/>
              </a:rPr>
              <a:t>Language revised to increase the safety of sleeping infants and clarifies that the use of certain equipment is prohibited in the crib when infant's are sleeping in accordance with standards in Caring for Our Children and recommendations made by the American Academy of Pediatrics.</a:t>
            </a:r>
            <a:r>
              <a:rPr lang="en-US" sz="2200">
                <a:solidFill>
                  <a:schemeClr val="accent3"/>
                </a:solidFill>
                <a:ea typeface="Arial" panose="020B0604020202020204" pitchFamily="34" charset="0"/>
              </a:rPr>
              <a:t> </a:t>
            </a:r>
            <a:endParaRPr lang="en-US" sz="2200">
              <a:solidFill>
                <a:schemeClr val="accent3"/>
              </a:solidFill>
              <a:effectLst/>
              <a:latin typeface="Georgia" panose="02040502050405020303" pitchFamily="18" charset="0"/>
              <a:ea typeface="Arial" panose="020B0604020202020204" pitchFamily="34" charset="0"/>
            </a:endParaRPr>
          </a:p>
          <a:p>
            <a:pPr marL="128270" indent="0">
              <a:lnSpc>
                <a:spcPct val="103000"/>
              </a:lnSpc>
              <a:spcBef>
                <a:spcPts val="0"/>
              </a:spcBef>
              <a:spcAft>
                <a:spcPts val="1200"/>
              </a:spcAft>
              <a:buNone/>
            </a:pPr>
            <a:r>
              <a:rPr lang="en-US" sz="2200" b="1">
                <a:solidFill>
                  <a:schemeClr val="accent3"/>
                </a:solidFill>
                <a:effectLst/>
                <a:ea typeface="Arial" panose="020B0604020202020204" pitchFamily="34" charset="0"/>
              </a:rPr>
              <a:t>8VAC20-781-</a:t>
            </a:r>
            <a:r>
              <a:rPr lang="en-US" sz="2200" b="1" strike="sngStrike">
                <a:solidFill>
                  <a:srgbClr val="FF0000"/>
                </a:solidFill>
                <a:effectLst/>
                <a:ea typeface="Arial" panose="020B0604020202020204" pitchFamily="34" charset="0"/>
              </a:rPr>
              <a:t>340</a:t>
            </a:r>
            <a:r>
              <a:rPr lang="en-US" sz="2200" b="1">
                <a:solidFill>
                  <a:srgbClr val="FF0000"/>
                </a:solidFill>
                <a:effectLst/>
                <a:ea typeface="Arial" panose="020B0604020202020204" pitchFamily="34" charset="0"/>
              </a:rPr>
              <a:t> 330</a:t>
            </a:r>
            <a:r>
              <a:rPr lang="en-US" sz="2200" b="1">
                <a:solidFill>
                  <a:schemeClr val="accent3"/>
                </a:solidFill>
                <a:effectLst/>
                <a:ea typeface="Arial" panose="020B0604020202020204" pitchFamily="34" charset="0"/>
              </a:rPr>
              <a:t>. Resting and sleeping infants.</a:t>
            </a:r>
            <a:r>
              <a:rPr lang="en-US" sz="2200" b="1">
                <a:solidFill>
                  <a:schemeClr val="accent3"/>
                </a:solidFill>
                <a:ea typeface="Arial" panose="020B0604020202020204" pitchFamily="34" charset="0"/>
              </a:rPr>
              <a:t> </a:t>
            </a:r>
            <a:endParaRPr lang="en-US" sz="2200" b="1">
              <a:solidFill>
                <a:schemeClr val="accent3"/>
              </a:solidFill>
              <a:latin typeface="Georgia" panose="02040502050405020303" pitchFamily="18" charset="0"/>
              <a:ea typeface="Arial" panose="020B0604020202020204" pitchFamily="34" charset="0"/>
            </a:endParaRPr>
          </a:p>
          <a:p>
            <a:pPr marL="471170">
              <a:lnSpc>
                <a:spcPct val="103000"/>
              </a:lnSpc>
              <a:spcBef>
                <a:spcPts val="0"/>
              </a:spcBef>
              <a:spcAft>
                <a:spcPts val="1200"/>
              </a:spcAft>
            </a:pPr>
            <a:r>
              <a:rPr lang="en-US" sz="2200">
                <a:solidFill>
                  <a:schemeClr val="accent3"/>
                </a:solidFill>
                <a:effectLst/>
                <a:ea typeface="Arial" panose="020B0604020202020204" pitchFamily="34" charset="0"/>
              </a:rPr>
              <a:t>G. The licensee shall ensure that staff ensure </a:t>
            </a:r>
            <a:r>
              <a:rPr lang="en-US" sz="2200" strike="sngStrike">
                <a:solidFill>
                  <a:srgbClr val="FF0000"/>
                </a:solidFill>
                <a:effectLst/>
                <a:ea typeface="Arial" panose="020B0604020202020204" pitchFamily="34" charset="0"/>
              </a:rPr>
              <a:t>sleeping infants do not wear</a:t>
            </a:r>
            <a:r>
              <a:rPr lang="en-US" sz="2200">
                <a:solidFill>
                  <a:srgbClr val="FF0000"/>
                </a:solidFill>
                <a:effectLst/>
                <a:ea typeface="Arial" panose="020B0604020202020204" pitchFamily="34" charset="0"/>
              </a:rPr>
              <a:t> that </a:t>
            </a:r>
            <a:r>
              <a:rPr lang="en-US" sz="2200">
                <a:solidFill>
                  <a:schemeClr val="accent3"/>
                </a:solidFill>
                <a:effectLst/>
                <a:ea typeface="Arial" panose="020B0604020202020204" pitchFamily="34" charset="0"/>
              </a:rPr>
              <a:t>items that could restrict</a:t>
            </a:r>
            <a:r>
              <a:rPr lang="en-US" sz="2200">
                <a:solidFill>
                  <a:srgbClr val="000000"/>
                </a:solidFill>
                <a:effectLst/>
                <a:ea typeface="Arial" panose="020B0604020202020204" pitchFamily="34" charset="0"/>
              </a:rPr>
              <a:t> </a:t>
            </a:r>
            <a:r>
              <a:rPr lang="en-US" sz="2200" strike="sngStrike">
                <a:solidFill>
                  <a:srgbClr val="FF0000"/>
                </a:solidFill>
                <a:effectLst/>
                <a:ea typeface="Arial" panose="020B0604020202020204" pitchFamily="34" charset="0"/>
              </a:rPr>
              <a:t>their </a:t>
            </a:r>
            <a:r>
              <a:rPr lang="en-US" sz="2200">
                <a:solidFill>
                  <a:srgbClr val="FF0000"/>
                </a:solidFill>
                <a:effectLst/>
                <a:ea typeface="Arial" panose="020B0604020202020204" pitchFamily="34" charset="0"/>
              </a:rPr>
              <a:t>infant movement or</a:t>
            </a:r>
            <a:r>
              <a:rPr lang="en-US" sz="2200">
                <a:solidFill>
                  <a:srgbClr val="000000"/>
                </a:solidFill>
                <a:effectLst/>
                <a:ea typeface="Arial" panose="020B0604020202020204" pitchFamily="34" charset="0"/>
              </a:rPr>
              <a:t> </a:t>
            </a:r>
            <a:r>
              <a:rPr lang="en-US" sz="2200">
                <a:solidFill>
                  <a:schemeClr val="accent3"/>
                </a:solidFill>
                <a:effectLst/>
                <a:ea typeface="Arial" panose="020B0604020202020204" pitchFamily="34" charset="0"/>
              </a:rPr>
              <a:t>breathing</a:t>
            </a:r>
            <a:r>
              <a:rPr lang="en-US" sz="2200">
                <a:solidFill>
                  <a:srgbClr val="000000"/>
                </a:solidFill>
                <a:effectLst/>
                <a:ea typeface="Arial" panose="020B0604020202020204" pitchFamily="34" charset="0"/>
              </a:rPr>
              <a:t> </a:t>
            </a:r>
            <a:r>
              <a:rPr lang="en-US" sz="2200">
                <a:solidFill>
                  <a:srgbClr val="FF0000"/>
                </a:solidFill>
                <a:effectLst/>
                <a:ea typeface="Arial" panose="020B0604020202020204" pitchFamily="34" charset="0"/>
              </a:rPr>
              <a:t>(i.e. swaddling, weighted blankets, bibs, necklaces, or garments with ties or hoods)</a:t>
            </a:r>
            <a:r>
              <a:rPr lang="en-US" sz="2200">
                <a:solidFill>
                  <a:srgbClr val="000000"/>
                </a:solidFill>
                <a:effectLst/>
                <a:ea typeface="Arial" panose="020B0604020202020204" pitchFamily="34" charset="0"/>
              </a:rPr>
              <a:t> </a:t>
            </a:r>
            <a:r>
              <a:rPr lang="en-US" sz="2200">
                <a:solidFill>
                  <a:schemeClr val="accent3"/>
                </a:solidFill>
                <a:effectLst/>
                <a:ea typeface="Arial" panose="020B0604020202020204" pitchFamily="34" charset="0"/>
              </a:rPr>
              <a:t>or</a:t>
            </a:r>
            <a:r>
              <a:rPr lang="en-US" sz="2200">
                <a:solidFill>
                  <a:srgbClr val="000000"/>
                </a:solidFill>
                <a:effectLst/>
                <a:ea typeface="Arial" panose="020B0604020202020204" pitchFamily="34" charset="0"/>
              </a:rPr>
              <a:t> </a:t>
            </a:r>
            <a:r>
              <a:rPr lang="en-US" sz="2200" strike="sngStrike">
                <a:solidFill>
                  <a:srgbClr val="FF0000"/>
                </a:solidFill>
                <a:effectLst/>
                <a:ea typeface="Arial" panose="020B0604020202020204" pitchFamily="34" charset="0"/>
              </a:rPr>
              <a:t>have items</a:t>
            </a:r>
            <a:r>
              <a:rPr lang="en-US" sz="2200">
                <a:solidFill>
                  <a:srgbClr val="FF0000"/>
                </a:solidFill>
                <a:effectLst/>
                <a:ea typeface="Arial" panose="020B0604020202020204" pitchFamily="34" charset="0"/>
              </a:rPr>
              <a:t> </a:t>
            </a:r>
            <a:r>
              <a:rPr lang="en-US" sz="2200">
                <a:solidFill>
                  <a:schemeClr val="accent3"/>
                </a:solidFill>
                <a:effectLst/>
                <a:ea typeface="Arial" panose="020B0604020202020204" pitchFamily="34" charset="0"/>
              </a:rPr>
              <a:t>cover</a:t>
            </a:r>
            <a:r>
              <a:rPr lang="en-US" sz="2200" strike="sngStrike">
                <a:solidFill>
                  <a:srgbClr val="FF0000"/>
                </a:solidFill>
                <a:effectLst/>
                <a:ea typeface="Arial" panose="020B0604020202020204" pitchFamily="34" charset="0"/>
              </a:rPr>
              <a:t> their</a:t>
            </a:r>
            <a:r>
              <a:rPr lang="en-US" sz="2200">
                <a:solidFill>
                  <a:srgbClr val="FF0000"/>
                </a:solidFill>
                <a:effectLst/>
                <a:ea typeface="Arial" panose="020B0604020202020204" pitchFamily="34" charset="0"/>
              </a:rPr>
              <a:t> the infant’s </a:t>
            </a:r>
            <a:r>
              <a:rPr lang="en-US" sz="2200">
                <a:solidFill>
                  <a:schemeClr val="accent3"/>
                </a:solidFill>
                <a:effectLst/>
                <a:ea typeface="Arial" panose="020B0604020202020204" pitchFamily="34" charset="0"/>
              </a:rPr>
              <a:t>head or face</a:t>
            </a:r>
            <a:r>
              <a:rPr lang="en-US" sz="2200">
                <a:solidFill>
                  <a:srgbClr val="000000"/>
                </a:solidFill>
                <a:effectLst/>
                <a:ea typeface="Arial" panose="020B0604020202020204" pitchFamily="34" charset="0"/>
              </a:rPr>
              <a:t> </a:t>
            </a:r>
            <a:r>
              <a:rPr lang="en-US" sz="2200">
                <a:solidFill>
                  <a:srgbClr val="FF0000"/>
                </a:solidFill>
                <a:effectLst/>
                <a:ea typeface="Arial" panose="020B0604020202020204" pitchFamily="34" charset="0"/>
              </a:rPr>
              <a:t>are not included in the crib with sleeping infants</a:t>
            </a:r>
            <a:r>
              <a:rPr lang="en-US" sz="2200">
                <a:solidFill>
                  <a:srgbClr val="000000"/>
                </a:solidFill>
                <a:effectLst/>
                <a:ea typeface="Arial" panose="020B0604020202020204" pitchFamily="34" charset="0"/>
              </a:rPr>
              <a:t>.</a:t>
            </a:r>
            <a:r>
              <a:rPr lang="en-US" sz="2200">
                <a:solidFill>
                  <a:srgbClr val="000000"/>
                </a:solidFill>
                <a:ea typeface="Arial" panose="020B0604020202020204" pitchFamily="34" charset="0"/>
              </a:rPr>
              <a:t> </a:t>
            </a:r>
            <a:endParaRPr lang="en-US" sz="2200">
              <a:solidFill>
                <a:srgbClr val="000000"/>
              </a:solidFill>
              <a:effectLst/>
              <a:latin typeface="Georgia" panose="02040502050405020303" pitchFamily="18" charset="0"/>
              <a:ea typeface="Arial" panose="020B0604020202020204" pitchFamily="34" charset="0"/>
            </a:endParaRPr>
          </a:p>
          <a:p>
            <a:pPr marL="114300" indent="0">
              <a:lnSpc>
                <a:spcPct val="100000"/>
              </a:lnSpc>
              <a:spcBef>
                <a:spcPts val="0"/>
              </a:spcBef>
              <a:spcAft>
                <a:spcPts val="1200"/>
              </a:spcAft>
              <a:buNone/>
            </a:pPr>
            <a:endParaRPr lang="en-US" sz="2000" b="1">
              <a:solidFill>
                <a:schemeClr val="accent3"/>
              </a:solidFill>
            </a:endParaRPr>
          </a:p>
        </p:txBody>
      </p:sp>
    </p:spTree>
    <p:extLst>
      <p:ext uri="{BB962C8B-B14F-4D97-AF65-F5344CB8AC3E}">
        <p14:creationId xmlns:p14="http://schemas.microsoft.com/office/powerpoint/2010/main" val="312223387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VI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8270" indent="0">
              <a:lnSpc>
                <a:spcPct val="103000"/>
              </a:lnSpc>
              <a:spcBef>
                <a:spcPts val="0"/>
              </a:spcBef>
              <a:spcAft>
                <a:spcPts val="1200"/>
              </a:spcAft>
              <a:buNone/>
            </a:pPr>
            <a:r>
              <a:rPr lang="en-US" sz="2000" b="1">
                <a:solidFill>
                  <a:schemeClr val="accent3"/>
                </a:solidFill>
                <a:effectLst/>
                <a:ea typeface="Arial" panose="020B0604020202020204" pitchFamily="34" charset="0"/>
              </a:rPr>
              <a:t>8VAC20-781-340. Daily care and activities for toddlers, twos, and preschoolers.</a:t>
            </a:r>
            <a:r>
              <a:rPr lang="en-US" sz="2000" b="1">
                <a:solidFill>
                  <a:schemeClr val="accent3"/>
                </a:solidFill>
                <a:ea typeface="Arial" panose="020B0604020202020204" pitchFamily="34" charset="0"/>
              </a:rPr>
              <a:t> </a:t>
            </a:r>
            <a:endParaRPr lang="en-US" sz="2000" b="1">
              <a:solidFill>
                <a:schemeClr val="accent3"/>
              </a:solidFill>
              <a:effectLst/>
              <a:ea typeface="Arial" panose="020B0604020202020204" pitchFamily="34" charset="0"/>
            </a:endParaRPr>
          </a:p>
          <a:p>
            <a:pPr marL="414020" indent="-285750">
              <a:lnSpc>
                <a:spcPct val="103000"/>
              </a:lnSpc>
              <a:spcBef>
                <a:spcPts val="0"/>
              </a:spcBef>
              <a:spcAft>
                <a:spcPts val="1200"/>
              </a:spcAft>
            </a:pPr>
            <a:r>
              <a:rPr lang="en-US" sz="2000">
                <a:solidFill>
                  <a:schemeClr val="accent3"/>
                </a:solidFill>
                <a:ea typeface="Arial" panose="020B0604020202020204" pitchFamily="34" charset="0"/>
              </a:rPr>
              <a:t>Revised requirement to align standards for all age groups for outdoor play if weather or air quality are hazardous. Language clarifies that hazardous weather conditions are determined by the Department of Environmental quality.</a:t>
            </a:r>
            <a:endParaRPr lang="en-US" sz="2000" b="1">
              <a:solidFill>
                <a:schemeClr val="accent3"/>
              </a:solidFill>
              <a:effectLst/>
              <a:ea typeface="Arial" panose="020B0604020202020204" pitchFamily="34" charset="0"/>
            </a:endParaRPr>
          </a:p>
          <a:p>
            <a:pPr marL="128270" indent="0">
              <a:lnSpc>
                <a:spcPct val="103000"/>
              </a:lnSpc>
              <a:spcBef>
                <a:spcPts val="0"/>
              </a:spcBef>
              <a:spcAft>
                <a:spcPts val="1200"/>
              </a:spcAft>
              <a:buNone/>
            </a:pPr>
            <a:r>
              <a:rPr lang="en-US" sz="2000" b="1">
                <a:solidFill>
                  <a:schemeClr val="accent3"/>
                </a:solidFill>
                <a:effectLst/>
                <a:ea typeface="Arial" panose="020B0604020202020204" pitchFamily="34" charset="0"/>
              </a:rPr>
              <a:t>8VAC20-781-</a:t>
            </a:r>
            <a:r>
              <a:rPr lang="en-US" sz="2000" b="1" strike="sngStrike">
                <a:solidFill>
                  <a:srgbClr val="FF0000"/>
                </a:solidFill>
                <a:effectLst/>
                <a:ea typeface="Arial" panose="020B0604020202020204" pitchFamily="34" charset="0"/>
              </a:rPr>
              <a:t>350</a:t>
            </a:r>
            <a:r>
              <a:rPr lang="en-US" sz="2000" b="1">
                <a:solidFill>
                  <a:srgbClr val="FF0000"/>
                </a:solidFill>
                <a:effectLst/>
                <a:ea typeface="Arial" panose="020B0604020202020204" pitchFamily="34" charset="0"/>
              </a:rPr>
              <a:t> 340</a:t>
            </a:r>
            <a:r>
              <a:rPr lang="en-US" sz="2000" b="1">
                <a:solidFill>
                  <a:schemeClr val="accent3"/>
                </a:solidFill>
                <a:effectLst/>
                <a:ea typeface="Arial" panose="020B0604020202020204" pitchFamily="34" charset="0"/>
              </a:rPr>
              <a:t>. Daily care and activities for toddlers, twos and preschoolers.</a:t>
            </a:r>
            <a:r>
              <a:rPr lang="en-US" sz="2000" b="1">
                <a:solidFill>
                  <a:schemeClr val="accent3"/>
                </a:solidFill>
                <a:ea typeface="Arial" panose="020B0604020202020204" pitchFamily="34" charset="0"/>
              </a:rPr>
              <a:t> </a:t>
            </a:r>
          </a:p>
          <a:p>
            <a:pPr marL="471170">
              <a:lnSpc>
                <a:spcPct val="103000"/>
              </a:lnSpc>
              <a:spcBef>
                <a:spcPts val="0"/>
              </a:spcBef>
              <a:spcAft>
                <a:spcPts val="1200"/>
              </a:spcAft>
            </a:pPr>
            <a:r>
              <a:rPr lang="en-US" sz="2000">
                <a:solidFill>
                  <a:schemeClr val="accent3"/>
                </a:solidFill>
                <a:effectLst/>
                <a:ea typeface="Arial" panose="020B0604020202020204" pitchFamily="34" charset="0"/>
              </a:rPr>
              <a:t>A. The center shall develop, follow, and post a daily schedule that allows for flexibility as children's needs require and that meets the requirements of </a:t>
            </a:r>
            <a:r>
              <a:rPr lang="en-US" sz="2000">
                <a:solidFill>
                  <a:schemeClr val="accent3"/>
                </a:solidFill>
                <a:ea typeface="Arial" panose="020B0604020202020204" pitchFamily="34" charset="0"/>
              </a:rPr>
              <a:t>8VAC20-781-</a:t>
            </a:r>
            <a:r>
              <a:rPr lang="en-US" sz="2000" strike="sngStrike">
                <a:solidFill>
                  <a:srgbClr val="FF0000"/>
                </a:solidFill>
                <a:ea typeface="Arial" panose="020B0604020202020204" pitchFamily="34" charset="0"/>
              </a:rPr>
              <a:t>320</a:t>
            </a:r>
            <a:r>
              <a:rPr lang="en-US" sz="2000">
                <a:solidFill>
                  <a:srgbClr val="FF0000"/>
                </a:solidFill>
                <a:ea typeface="Arial" panose="020B0604020202020204" pitchFamily="34" charset="0"/>
              </a:rPr>
              <a:t> 310</a:t>
            </a:r>
            <a:r>
              <a:rPr lang="en-US" sz="2000">
                <a:solidFill>
                  <a:srgbClr val="000000"/>
                </a:solidFill>
                <a:effectLst/>
                <a:ea typeface="Arial" panose="020B0604020202020204" pitchFamily="34" charset="0"/>
              </a:rPr>
              <a:t> </a:t>
            </a:r>
            <a:r>
              <a:rPr lang="en-US" sz="2000">
                <a:solidFill>
                  <a:schemeClr val="accent3"/>
                </a:solidFill>
                <a:effectLst/>
                <a:ea typeface="Arial" panose="020B0604020202020204" pitchFamily="34" charset="0"/>
              </a:rPr>
              <a:t>B. The daily schedule need not apply on days occupied a majority of the time by a field trip or other special event. The daily schedule shall include opportunities for:</a:t>
            </a:r>
            <a:r>
              <a:rPr lang="en-US" sz="2000">
                <a:solidFill>
                  <a:schemeClr val="accent3"/>
                </a:solidFill>
                <a:ea typeface="Arial" panose="020B0604020202020204" pitchFamily="34" charset="0"/>
              </a:rPr>
              <a:t> </a:t>
            </a:r>
            <a:endParaRPr lang="en-US">
              <a:solidFill>
                <a:schemeClr val="accent3"/>
              </a:solidFill>
              <a:uFill>
                <a:solidFill>
                  <a:srgbClr val="000000"/>
                </a:solidFill>
              </a:uFill>
              <a:ea typeface="Arial" panose="020B0604020202020204" pitchFamily="34" charset="0"/>
              <a:cs typeface="Arial" panose="020B0604020202020204" pitchFamily="34" charset="0"/>
            </a:endParaRPr>
          </a:p>
          <a:p>
            <a:pPr marL="1028700" lvl="2" indent="0">
              <a:lnSpc>
                <a:spcPct val="103000"/>
              </a:lnSpc>
              <a:spcBef>
                <a:spcPts val="0"/>
              </a:spcBef>
              <a:spcAft>
                <a:spcPts val="1200"/>
              </a:spcAft>
              <a:buNone/>
            </a:pPr>
            <a:r>
              <a:rPr lang="en-US">
                <a:solidFill>
                  <a:schemeClr val="accent3"/>
                </a:solidFill>
                <a:uFill>
                  <a:solidFill>
                    <a:srgbClr val="000000"/>
                  </a:solidFill>
                </a:uFill>
                <a:ea typeface="Arial" panose="020B0604020202020204" pitchFamily="34" charset="0"/>
                <a:cs typeface="Arial"/>
              </a:rPr>
              <a:t>1. Outdoor</a:t>
            </a:r>
            <a:r>
              <a:rPr lang="en-US" u="none" strike="noStrike">
                <a:solidFill>
                  <a:schemeClr val="accent3"/>
                </a:solidFill>
                <a:effectLst/>
                <a:uFill>
                  <a:solidFill>
                    <a:srgbClr val="000000"/>
                  </a:solidFill>
                </a:uFill>
                <a:ea typeface="Arial" panose="020B0604020202020204" pitchFamily="34" charset="0"/>
                <a:cs typeface="Arial"/>
              </a:rPr>
              <a:t> activity, </a:t>
            </a:r>
            <a:r>
              <a:rPr lang="en-US" u="none" strike="sngStrike">
                <a:solidFill>
                  <a:srgbClr val="FF0000"/>
                </a:solidFill>
                <a:effectLst/>
                <a:uFill>
                  <a:solidFill>
                    <a:srgbClr val="000000"/>
                  </a:solidFill>
                </a:uFill>
                <a:ea typeface="Arial" panose="020B0604020202020204" pitchFamily="34" charset="0"/>
                <a:cs typeface="Arial"/>
              </a:rPr>
              <a:t>weather and air quality allowing</a:t>
            </a:r>
            <a:r>
              <a:rPr lang="en-US" u="none" strike="noStrike">
                <a:solidFill>
                  <a:srgbClr val="FF0000"/>
                </a:solidFill>
                <a:effectLst/>
                <a:uFill>
                  <a:solidFill>
                    <a:srgbClr val="000000"/>
                  </a:solidFill>
                </a:uFill>
                <a:ea typeface="Arial" panose="020B0604020202020204" pitchFamily="34" charset="0"/>
                <a:cs typeface="Arial"/>
              </a:rPr>
              <a:t>, unless weather</a:t>
            </a:r>
            <a:r>
              <a:rPr lang="en-US" u="none" strike="noStrike">
                <a:solidFill>
                  <a:srgbClr val="0070C0"/>
                </a:solidFill>
                <a:effectLst/>
                <a:uFill>
                  <a:solidFill>
                    <a:srgbClr val="000000"/>
                  </a:solidFill>
                </a:uFill>
                <a:ea typeface="Arial" panose="020B0604020202020204" pitchFamily="34" charset="0"/>
                <a:cs typeface="Arial"/>
              </a:rPr>
              <a:t> </a:t>
            </a:r>
            <a:r>
              <a:rPr lang="en-US" u="none" strike="noStrike">
                <a:solidFill>
                  <a:srgbClr val="FF0000"/>
                </a:solidFill>
                <a:effectLst/>
                <a:uFill>
                  <a:solidFill>
                    <a:srgbClr val="000000"/>
                  </a:solidFill>
                </a:uFill>
                <a:ea typeface="Arial" panose="020B0604020202020204" pitchFamily="34" charset="0"/>
                <a:cs typeface="Arial"/>
              </a:rPr>
              <a:t>or the Air Quality Color Code Chart as provided by the Department of Environmental Quality indicates that outdoor conditions are hazardous, </a:t>
            </a:r>
            <a:r>
              <a:rPr lang="en-US" u="none" strike="noStrike">
                <a:solidFill>
                  <a:schemeClr val="accent3"/>
                </a:solidFill>
                <a:effectLst/>
                <a:uFill>
                  <a:solidFill>
                    <a:srgbClr val="000000"/>
                  </a:solidFill>
                </a:uFill>
                <a:ea typeface="Arial" panose="020B0604020202020204" pitchFamily="34" charset="0"/>
                <a:cs typeface="Arial"/>
              </a:rPr>
              <a:t>for at least:</a:t>
            </a:r>
            <a:r>
              <a:rPr lang="en-US">
                <a:solidFill>
                  <a:srgbClr val="000000"/>
                </a:solidFill>
                <a:uFill>
                  <a:solidFill>
                    <a:srgbClr val="000000"/>
                  </a:solidFill>
                </a:uFill>
                <a:ea typeface="Arial" panose="020B0604020202020204" pitchFamily="34" charset="0"/>
                <a:cs typeface="Arial"/>
              </a:rPr>
              <a:t> </a:t>
            </a:r>
            <a:endParaRPr lang="en-US" u="none" strike="noStrike">
              <a:solidFill>
                <a:srgbClr val="000000"/>
              </a:solidFill>
              <a:effectLst/>
              <a:uFill>
                <a:solidFill>
                  <a:srgbClr val="000000"/>
                </a:solidFill>
              </a:uFill>
              <a:ea typeface="Arial" panose="020B0604020202020204" pitchFamily="34" charset="0"/>
              <a:cs typeface="Arial" panose="020B0604020202020204" pitchFamily="34" charset="0"/>
            </a:endParaRPr>
          </a:p>
          <a:p>
            <a:pPr marL="114300" indent="0">
              <a:lnSpc>
                <a:spcPct val="100000"/>
              </a:lnSpc>
              <a:spcBef>
                <a:spcPts val="0"/>
              </a:spcBef>
              <a:spcAft>
                <a:spcPts val="1200"/>
              </a:spcAft>
              <a:buNone/>
            </a:pPr>
            <a:endParaRPr lang="en-US" sz="20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91</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173523394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VI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8270" indent="0">
              <a:lnSpc>
                <a:spcPct val="103000"/>
              </a:lnSpc>
              <a:spcBef>
                <a:spcPts val="0"/>
              </a:spcBef>
              <a:spcAft>
                <a:spcPts val="1200"/>
              </a:spcAft>
              <a:buNone/>
            </a:pPr>
            <a:r>
              <a:rPr lang="en-US" sz="2000" b="1">
                <a:solidFill>
                  <a:schemeClr val="accent3"/>
                </a:solidFill>
                <a:effectLst/>
                <a:ea typeface="Arial" panose="020B0604020202020204" pitchFamily="34" charset="0"/>
              </a:rPr>
              <a:t>8VAC20-781-350. </a:t>
            </a:r>
            <a:r>
              <a:rPr lang="en-US" sz="2000" b="1">
                <a:solidFill>
                  <a:schemeClr val="accent3"/>
                </a:solidFill>
                <a:ea typeface="Arial" panose="020B0604020202020204" pitchFamily="34" charset="0"/>
              </a:rPr>
              <a:t>Daily care and activities for school-age children. </a:t>
            </a:r>
          </a:p>
          <a:p>
            <a:pPr marL="414020" indent="-285750">
              <a:lnSpc>
                <a:spcPct val="103000"/>
              </a:lnSpc>
              <a:spcBef>
                <a:spcPts val="0"/>
              </a:spcBef>
              <a:spcAft>
                <a:spcPts val="1200"/>
              </a:spcAft>
            </a:pPr>
            <a:r>
              <a:rPr lang="en-US" sz="2000">
                <a:solidFill>
                  <a:schemeClr val="accent3"/>
                </a:solidFill>
                <a:effectLst/>
                <a:ea typeface="Arial" panose="020B0604020202020204" pitchFamily="34" charset="0"/>
              </a:rPr>
              <a:t>Revised requirement to align standards for all age groups for outdoor play if weather or air quality are hazardous. Language clarifies that hazardous weather conditions are determined by the Department of Environmental quality.</a:t>
            </a:r>
          </a:p>
          <a:p>
            <a:pPr marL="128270" indent="0">
              <a:lnSpc>
                <a:spcPct val="103000"/>
              </a:lnSpc>
              <a:spcBef>
                <a:spcPts val="0"/>
              </a:spcBef>
              <a:spcAft>
                <a:spcPts val="1200"/>
              </a:spcAft>
              <a:buNone/>
            </a:pPr>
            <a:r>
              <a:rPr lang="en-US" sz="2000" b="1">
                <a:solidFill>
                  <a:schemeClr val="accent3"/>
                </a:solidFill>
                <a:effectLst/>
                <a:ea typeface="Arial" panose="020B0604020202020204" pitchFamily="34" charset="0"/>
              </a:rPr>
              <a:t>8VAC20-781-</a:t>
            </a:r>
            <a:r>
              <a:rPr lang="en-US" sz="2000" b="1" strike="sngStrike">
                <a:solidFill>
                  <a:srgbClr val="FF0000"/>
                </a:solidFill>
                <a:effectLst/>
                <a:ea typeface="Arial" panose="020B0604020202020204" pitchFamily="34" charset="0"/>
              </a:rPr>
              <a:t>360</a:t>
            </a:r>
            <a:r>
              <a:rPr lang="en-US" sz="2000" b="1">
                <a:solidFill>
                  <a:srgbClr val="FF0000"/>
                </a:solidFill>
                <a:effectLst/>
                <a:ea typeface="Arial" panose="020B0604020202020204" pitchFamily="34" charset="0"/>
              </a:rPr>
              <a:t> 350</a:t>
            </a:r>
            <a:r>
              <a:rPr lang="en-US" sz="2000" b="1">
                <a:solidFill>
                  <a:schemeClr val="accent3"/>
                </a:solidFill>
                <a:effectLst/>
                <a:ea typeface="Arial" panose="020B0604020202020204" pitchFamily="34" charset="0"/>
              </a:rPr>
              <a:t>. Daily care and activities for school-age children.</a:t>
            </a:r>
            <a:r>
              <a:rPr lang="en-US" sz="2000" b="1">
                <a:solidFill>
                  <a:schemeClr val="accent3"/>
                </a:solidFill>
                <a:ea typeface="Arial" panose="020B0604020202020204" pitchFamily="34" charset="0"/>
              </a:rPr>
              <a:t> </a:t>
            </a:r>
            <a:endParaRPr lang="en-US" sz="2000">
              <a:solidFill>
                <a:schemeClr val="accent3"/>
              </a:solidFill>
              <a:latin typeface="Arial"/>
              <a:ea typeface="Arial" panose="020B0604020202020204" pitchFamily="34" charset="0"/>
            </a:endParaRPr>
          </a:p>
          <a:p>
            <a:pPr marL="471170">
              <a:lnSpc>
                <a:spcPct val="103000"/>
              </a:lnSpc>
              <a:spcBef>
                <a:spcPts val="0"/>
              </a:spcBef>
              <a:spcAft>
                <a:spcPts val="1200"/>
              </a:spcAft>
            </a:pPr>
            <a:r>
              <a:rPr lang="en-US" sz="2000">
                <a:solidFill>
                  <a:schemeClr val="accent3"/>
                </a:solidFill>
                <a:effectLst/>
                <a:ea typeface="Arial" panose="020B0604020202020204" pitchFamily="34" charset="0"/>
              </a:rPr>
              <a:t>C. On non-school days, the center shall provide opportunities for large motor activities at least 25% of the time; small motor activities; projects, hobbies, or homework in a suitable place; art or music activities; outdoor activity</a:t>
            </a:r>
            <a:r>
              <a:rPr lang="en-US" sz="2000">
                <a:solidFill>
                  <a:srgbClr val="000000"/>
                </a:solidFill>
                <a:effectLst/>
                <a:ea typeface="Arial" panose="020B0604020202020204" pitchFamily="34" charset="0"/>
              </a:rPr>
              <a:t> </a:t>
            </a:r>
            <a:r>
              <a:rPr lang="en-US" sz="2000" strike="sngStrike">
                <a:solidFill>
                  <a:srgbClr val="FF0000"/>
                </a:solidFill>
                <a:effectLst/>
                <a:ea typeface="Arial" panose="020B0604020202020204" pitchFamily="34" charset="0"/>
              </a:rPr>
              <a:t>except in hazardous conditions</a:t>
            </a:r>
            <a:r>
              <a:rPr lang="en-US" sz="2000">
                <a:solidFill>
                  <a:srgbClr val="FF0000"/>
                </a:solidFill>
                <a:effectLst/>
                <a:ea typeface="Arial" panose="020B0604020202020204" pitchFamily="34" charset="0"/>
              </a:rPr>
              <a:t> unless weather or the Air Quality Color Code Chart as provided by the Department of Environmental Quality indicates that outdoor conditions are hazardous </a:t>
            </a:r>
            <a:r>
              <a:rPr lang="en-US" sz="2000">
                <a:solidFill>
                  <a:schemeClr val="accent3"/>
                </a:solidFill>
                <a:effectLst/>
                <a:ea typeface="Arial" panose="020B0604020202020204" pitchFamily="34" charset="0"/>
              </a:rPr>
              <a:t>for at least one hour per day; and food as specified in </a:t>
            </a:r>
            <a:r>
              <a:rPr lang="en-US" sz="2000">
                <a:solidFill>
                  <a:schemeClr val="accent3"/>
                </a:solidFill>
                <a:ea typeface="Arial" panose="020B0604020202020204" pitchFamily="34" charset="0"/>
              </a:rPr>
              <a:t>8VAC20-781-</a:t>
            </a:r>
            <a:r>
              <a:rPr lang="en-US" sz="2000" strike="sngStrike">
                <a:solidFill>
                  <a:srgbClr val="FF0000"/>
                </a:solidFill>
                <a:ea typeface="Arial" panose="020B0604020202020204" pitchFamily="34" charset="0"/>
              </a:rPr>
              <a:t>620</a:t>
            </a:r>
            <a:r>
              <a:rPr lang="en-US" sz="2000">
                <a:solidFill>
                  <a:srgbClr val="FF0000"/>
                </a:solidFill>
                <a:ea typeface="Arial" panose="020B0604020202020204" pitchFamily="34" charset="0"/>
              </a:rPr>
              <a:t> 610</a:t>
            </a:r>
            <a:r>
              <a:rPr lang="en-US" sz="2000">
                <a:solidFill>
                  <a:srgbClr val="000000"/>
                </a:solidFill>
                <a:effectLst/>
                <a:ea typeface="Arial" panose="020B0604020202020204" pitchFamily="34" charset="0"/>
              </a:rPr>
              <a:t>.</a:t>
            </a:r>
            <a:r>
              <a:rPr lang="en-US" sz="2000">
                <a:solidFill>
                  <a:srgbClr val="000000"/>
                </a:solidFill>
                <a:latin typeface="Arial"/>
                <a:ea typeface="Arial" panose="020B0604020202020204" pitchFamily="34" charset="0"/>
              </a:rPr>
              <a:t> </a:t>
            </a:r>
            <a:endParaRPr lang="en-US" sz="2000">
              <a:solidFill>
                <a:srgbClr val="000000"/>
              </a:solidFill>
              <a:effectLst/>
              <a:latin typeface="Arial"/>
              <a:ea typeface="Arial" panose="020B0604020202020204" pitchFamily="34" charset="0"/>
            </a:endParaRPr>
          </a:p>
          <a:p>
            <a:pPr marL="114300" indent="0">
              <a:lnSpc>
                <a:spcPct val="100000"/>
              </a:lnSpc>
              <a:spcBef>
                <a:spcPts val="0"/>
              </a:spcBef>
              <a:spcAft>
                <a:spcPts val="1200"/>
              </a:spcAft>
              <a:buNone/>
            </a:pPr>
            <a:endParaRPr lang="en-US" sz="20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92</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241641664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VI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8270" indent="0">
              <a:lnSpc>
                <a:spcPct val="103000"/>
              </a:lnSpc>
              <a:spcBef>
                <a:spcPts val="0"/>
              </a:spcBef>
              <a:spcAft>
                <a:spcPts val="1200"/>
              </a:spcAft>
              <a:buNone/>
            </a:pPr>
            <a:r>
              <a:rPr lang="en-US" sz="2000" b="1">
                <a:solidFill>
                  <a:schemeClr val="accent3"/>
                </a:solidFill>
                <a:effectLst/>
                <a:ea typeface="Arial" panose="020B0604020202020204" pitchFamily="34" charset="0"/>
              </a:rPr>
              <a:t>8VAC20-781-360. Daily care and activities for children with special needs.</a:t>
            </a:r>
            <a:r>
              <a:rPr lang="en-US" sz="2000" b="1">
                <a:solidFill>
                  <a:schemeClr val="accent3"/>
                </a:solidFill>
                <a:ea typeface="Arial" panose="020B0604020202020204" pitchFamily="34" charset="0"/>
              </a:rPr>
              <a:t> </a:t>
            </a:r>
            <a:endParaRPr lang="en-US" sz="2000" b="1">
              <a:solidFill>
                <a:schemeClr val="accent3"/>
              </a:solidFill>
              <a:effectLst/>
              <a:ea typeface="Arial" panose="020B0604020202020204" pitchFamily="34" charset="0"/>
            </a:endParaRPr>
          </a:p>
          <a:p>
            <a:pPr marL="414020" indent="-285750">
              <a:lnSpc>
                <a:spcPct val="103000"/>
              </a:lnSpc>
              <a:spcBef>
                <a:spcPts val="0"/>
              </a:spcBef>
              <a:spcAft>
                <a:spcPts val="1200"/>
              </a:spcAft>
            </a:pPr>
            <a:r>
              <a:rPr lang="en-US" sz="2000">
                <a:solidFill>
                  <a:schemeClr val="accent3"/>
                </a:solidFill>
                <a:effectLst/>
                <a:ea typeface="Arial" panose="020B0604020202020204" pitchFamily="34" charset="0"/>
              </a:rPr>
              <a:t>This standard is revised to ensure that centers work with parents and any professionals involved in the care of the child in developing a plan to ensure the child receives accommodations appropriate to the child care setting </a:t>
            </a:r>
            <a:r>
              <a:rPr lang="en-US" sz="2000">
                <a:solidFill>
                  <a:schemeClr val="accent3"/>
                </a:solidFill>
                <a:ea typeface="Arial" panose="020B0604020202020204" pitchFamily="34" charset="0"/>
              </a:rPr>
              <a:t>in which the</a:t>
            </a:r>
            <a:r>
              <a:rPr lang="en-US" sz="2000">
                <a:solidFill>
                  <a:schemeClr val="accent3"/>
                </a:solidFill>
                <a:effectLst/>
                <a:ea typeface="Arial" panose="020B0604020202020204" pitchFamily="34" charset="0"/>
              </a:rPr>
              <a:t> child is receiving care.</a:t>
            </a:r>
            <a:r>
              <a:rPr lang="en-US" sz="2000">
                <a:solidFill>
                  <a:schemeClr val="accent3"/>
                </a:solidFill>
                <a:ea typeface="Arial" panose="020B0604020202020204" pitchFamily="34" charset="0"/>
              </a:rPr>
              <a:t> </a:t>
            </a:r>
            <a:endParaRPr lang="en-US" sz="2000">
              <a:solidFill>
                <a:schemeClr val="accent3"/>
              </a:solidFill>
              <a:effectLst/>
              <a:ea typeface="Arial" panose="020B0604020202020204" pitchFamily="34" charset="0"/>
            </a:endParaRPr>
          </a:p>
          <a:p>
            <a:pPr marL="128270" indent="0">
              <a:lnSpc>
                <a:spcPct val="103000"/>
              </a:lnSpc>
              <a:spcBef>
                <a:spcPts val="0"/>
              </a:spcBef>
              <a:spcAft>
                <a:spcPts val="1200"/>
              </a:spcAft>
              <a:buNone/>
            </a:pPr>
            <a:r>
              <a:rPr lang="en-US" sz="2000" b="1">
                <a:solidFill>
                  <a:schemeClr val="accent3"/>
                </a:solidFill>
                <a:effectLst/>
                <a:ea typeface="Arial" panose="020B0604020202020204" pitchFamily="34" charset="0"/>
              </a:rPr>
              <a:t>8VAC20-781-</a:t>
            </a:r>
            <a:r>
              <a:rPr lang="en-US" sz="2000" b="1" strike="sngStrike">
                <a:solidFill>
                  <a:srgbClr val="FF0000"/>
                </a:solidFill>
                <a:effectLst/>
                <a:ea typeface="Arial" panose="020B0604020202020204" pitchFamily="34" charset="0"/>
              </a:rPr>
              <a:t>370</a:t>
            </a:r>
            <a:r>
              <a:rPr lang="en-US" sz="2000" b="1">
                <a:solidFill>
                  <a:srgbClr val="FF0000"/>
                </a:solidFill>
                <a:effectLst/>
                <a:ea typeface="Arial" panose="020B0604020202020204" pitchFamily="34" charset="0"/>
              </a:rPr>
              <a:t> 360</a:t>
            </a:r>
            <a:r>
              <a:rPr lang="en-US" sz="2000" b="1">
                <a:solidFill>
                  <a:schemeClr val="accent3"/>
                </a:solidFill>
                <a:effectLst/>
                <a:ea typeface="Arial" panose="020B0604020202020204" pitchFamily="34" charset="0"/>
              </a:rPr>
              <a:t>. Daily care and activities for children with special needs.</a:t>
            </a:r>
            <a:r>
              <a:rPr lang="en-US" sz="2000" b="1">
                <a:solidFill>
                  <a:schemeClr val="accent3"/>
                </a:solidFill>
                <a:ea typeface="Arial" panose="020B0604020202020204" pitchFamily="34" charset="0"/>
              </a:rPr>
              <a:t> </a:t>
            </a:r>
            <a:endParaRPr lang="en-US" sz="2000">
              <a:solidFill>
                <a:schemeClr val="accent3"/>
              </a:solidFill>
              <a:ea typeface="Arial" panose="020B0604020202020204" pitchFamily="34" charset="0"/>
            </a:endParaRPr>
          </a:p>
          <a:p>
            <a:pPr marL="471170">
              <a:lnSpc>
                <a:spcPct val="103000"/>
              </a:lnSpc>
              <a:spcBef>
                <a:spcPts val="0"/>
              </a:spcBef>
              <a:spcAft>
                <a:spcPts val="1200"/>
              </a:spcAft>
            </a:pPr>
            <a:r>
              <a:rPr lang="en-US" sz="2000">
                <a:solidFill>
                  <a:schemeClr val="accent3"/>
                </a:solidFill>
                <a:effectLst/>
                <a:ea typeface="Arial" panose="020B0604020202020204" pitchFamily="34" charset="0"/>
              </a:rPr>
              <a:t>A. The center shall work with the parent and the staff assigned to the child to </a:t>
            </a:r>
            <a:r>
              <a:rPr lang="en-US" sz="2000">
                <a:solidFill>
                  <a:srgbClr val="FF0000"/>
                </a:solidFill>
                <a:effectLst/>
                <a:ea typeface="Arial" panose="020B0604020202020204" pitchFamily="34" charset="0"/>
              </a:rPr>
              <a:t>develop a plan to </a:t>
            </a:r>
            <a:r>
              <a:rPr lang="en-US" sz="2000">
                <a:solidFill>
                  <a:schemeClr val="accent3"/>
                </a:solidFill>
                <a:effectLst/>
                <a:ea typeface="Arial" panose="020B0604020202020204" pitchFamily="34" charset="0"/>
              </a:rPr>
              <a:t>ensure that</a:t>
            </a:r>
            <a:r>
              <a:rPr lang="en-US" sz="2000">
                <a:solidFill>
                  <a:srgbClr val="000000"/>
                </a:solidFill>
                <a:effectLst/>
                <a:ea typeface="Arial" panose="020B0604020202020204" pitchFamily="34" charset="0"/>
              </a:rPr>
              <a:t> </a:t>
            </a:r>
            <a:r>
              <a:rPr lang="en-US" sz="2000">
                <a:solidFill>
                  <a:srgbClr val="FF0000"/>
                </a:solidFill>
                <a:effectLst/>
                <a:ea typeface="Arial" panose="020B0604020202020204" pitchFamily="34" charset="0"/>
              </a:rPr>
              <a:t>a child </a:t>
            </a:r>
            <a:r>
              <a:rPr lang="en-US" sz="2000" strike="sngStrike">
                <a:solidFill>
                  <a:srgbClr val="FF0000"/>
                </a:solidFill>
                <a:effectLst/>
                <a:ea typeface="Arial" panose="020B0604020202020204" pitchFamily="34" charset="0"/>
              </a:rPr>
              <a:t>children </a:t>
            </a:r>
            <a:r>
              <a:rPr lang="en-US" sz="2000">
                <a:solidFill>
                  <a:schemeClr val="accent3"/>
                </a:solidFill>
                <a:effectLst/>
                <a:ea typeface="Arial" panose="020B0604020202020204" pitchFamily="34" charset="0"/>
              </a:rPr>
              <a:t>with special needs receives care and activity opportunities appropriate to their individual needs, including specific care and activities recommended by a professional. The</a:t>
            </a:r>
            <a:r>
              <a:rPr lang="en-US" sz="2000">
                <a:solidFill>
                  <a:srgbClr val="000000"/>
                </a:solidFill>
                <a:effectLst/>
                <a:ea typeface="Arial" panose="020B0604020202020204" pitchFamily="34" charset="0"/>
              </a:rPr>
              <a:t> </a:t>
            </a:r>
            <a:r>
              <a:rPr lang="en-US" sz="2000" strike="sngStrike">
                <a:solidFill>
                  <a:srgbClr val="FF0000"/>
                </a:solidFill>
                <a:effectLst/>
                <a:ea typeface="Arial" panose="020B0604020202020204" pitchFamily="34" charset="0"/>
              </a:rPr>
              <a:t>care and activities recommended by the professional</a:t>
            </a:r>
            <a:r>
              <a:rPr lang="en-US" sz="2000">
                <a:solidFill>
                  <a:srgbClr val="FF0000"/>
                </a:solidFill>
                <a:effectLst/>
                <a:ea typeface="Arial" panose="020B0604020202020204" pitchFamily="34" charset="0"/>
              </a:rPr>
              <a:t> plan </a:t>
            </a:r>
            <a:r>
              <a:rPr lang="en-US" sz="2000">
                <a:solidFill>
                  <a:schemeClr val="accent3"/>
                </a:solidFill>
                <a:effectLst/>
                <a:ea typeface="Arial" panose="020B0604020202020204" pitchFamily="34" charset="0"/>
              </a:rPr>
              <a:t>shall be documented and maintained in the child's record, and updated annually, or more frequently, as necessary.</a:t>
            </a:r>
            <a:r>
              <a:rPr lang="en-US" sz="2000">
                <a:solidFill>
                  <a:schemeClr val="accent3"/>
                </a:solidFill>
                <a:ea typeface="Arial" panose="020B0604020202020204" pitchFamily="34" charset="0"/>
              </a:rPr>
              <a:t> </a:t>
            </a:r>
            <a:endParaRPr lang="en-US" sz="2000">
              <a:solidFill>
                <a:schemeClr val="accent3"/>
              </a:solidFill>
              <a:effectLst/>
              <a:ea typeface="Arial" panose="020B0604020202020204" pitchFamily="34" charset="0"/>
            </a:endParaRPr>
          </a:p>
          <a:p>
            <a:pPr marL="114300" indent="0">
              <a:lnSpc>
                <a:spcPct val="100000"/>
              </a:lnSpc>
              <a:spcBef>
                <a:spcPts val="0"/>
              </a:spcBef>
              <a:spcAft>
                <a:spcPts val="1200"/>
              </a:spcAft>
              <a:buNone/>
            </a:pPr>
            <a:endParaRPr lang="en-US" sz="20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93</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188714092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VI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8270" indent="0">
              <a:lnSpc>
                <a:spcPct val="103000"/>
              </a:lnSpc>
              <a:spcBef>
                <a:spcPts val="0"/>
              </a:spcBef>
              <a:spcAft>
                <a:spcPts val="535"/>
              </a:spcAft>
              <a:buNone/>
            </a:pPr>
            <a:r>
              <a:rPr lang="en-US" sz="2000" b="1">
                <a:solidFill>
                  <a:schemeClr val="accent3"/>
                </a:solidFill>
                <a:effectLst/>
                <a:ea typeface="Arial" panose="020B0604020202020204" pitchFamily="34" charset="0"/>
              </a:rPr>
              <a:t>8VAC20-781-390. </a:t>
            </a:r>
            <a:r>
              <a:rPr lang="en-US" sz="2000" b="1">
                <a:solidFill>
                  <a:schemeClr val="accent3"/>
                </a:solidFill>
                <a:ea typeface="Arial" panose="020B0604020202020204" pitchFamily="34" charset="0"/>
              </a:rPr>
              <a:t>Parental engagement. </a:t>
            </a:r>
          </a:p>
          <a:p>
            <a:pPr marL="414020" indent="-285750">
              <a:lnSpc>
                <a:spcPct val="103000"/>
              </a:lnSpc>
              <a:spcBef>
                <a:spcPts val="0"/>
              </a:spcBef>
              <a:spcAft>
                <a:spcPts val="535"/>
              </a:spcAft>
            </a:pPr>
            <a:r>
              <a:rPr lang="en-US" sz="2000">
                <a:solidFill>
                  <a:schemeClr val="accent3"/>
                </a:solidFill>
                <a:effectLst/>
                <a:ea typeface="Arial" panose="020B0604020202020204" pitchFamily="34" charset="0"/>
              </a:rPr>
              <a:t>Revised section to include information on the </a:t>
            </a:r>
            <a:r>
              <a:rPr lang="en-US" sz="2000">
                <a:solidFill>
                  <a:schemeClr val="accent3"/>
                </a:solidFill>
                <a:ea typeface="Arial" panose="020B0604020202020204" pitchFamily="34" charset="0"/>
              </a:rPr>
              <a:t>center's</a:t>
            </a:r>
            <a:r>
              <a:rPr lang="en-US" sz="2000">
                <a:solidFill>
                  <a:schemeClr val="accent3"/>
                </a:solidFill>
                <a:effectLst/>
                <a:ea typeface="Arial" panose="020B0604020202020204" pitchFamily="34" charset="0"/>
              </a:rPr>
              <a:t> policies for parents to be provided. Requirements were embedded in the deleted section for policies and procedures and is aligned with current standards.</a:t>
            </a:r>
            <a:r>
              <a:rPr lang="en-US" sz="2000">
                <a:solidFill>
                  <a:schemeClr val="accent3"/>
                </a:solidFill>
                <a:ea typeface="Arial" panose="020B0604020202020204" pitchFamily="34" charset="0"/>
              </a:rPr>
              <a:t> </a:t>
            </a:r>
            <a:endParaRPr lang="en-US" sz="2000">
              <a:solidFill>
                <a:schemeClr val="accent3"/>
              </a:solidFill>
              <a:effectLst/>
              <a:ea typeface="Arial" panose="020B0604020202020204" pitchFamily="34" charset="0"/>
            </a:endParaRPr>
          </a:p>
          <a:p>
            <a:pPr marL="128270" indent="0">
              <a:lnSpc>
                <a:spcPct val="103000"/>
              </a:lnSpc>
              <a:spcBef>
                <a:spcPts val="0"/>
              </a:spcBef>
              <a:spcAft>
                <a:spcPts val="535"/>
              </a:spcAft>
              <a:buNone/>
            </a:pPr>
            <a:r>
              <a:rPr lang="en-US" sz="2000" b="1">
                <a:solidFill>
                  <a:schemeClr val="accent3"/>
                </a:solidFill>
                <a:effectLst/>
                <a:ea typeface="Arial" panose="020B0604020202020204" pitchFamily="34" charset="0"/>
              </a:rPr>
              <a:t>8VAC20-781-</a:t>
            </a:r>
            <a:r>
              <a:rPr lang="en-US" sz="2000" b="1" strike="sngStrike">
                <a:solidFill>
                  <a:srgbClr val="FF0000"/>
                </a:solidFill>
                <a:effectLst/>
                <a:ea typeface="Arial" panose="020B0604020202020204" pitchFamily="34" charset="0"/>
              </a:rPr>
              <a:t>400</a:t>
            </a:r>
            <a:r>
              <a:rPr lang="en-US" sz="2000" b="1">
                <a:solidFill>
                  <a:srgbClr val="FF0000"/>
                </a:solidFill>
                <a:effectLst/>
                <a:ea typeface="Arial" panose="020B0604020202020204" pitchFamily="34" charset="0"/>
              </a:rPr>
              <a:t> 390</a:t>
            </a:r>
            <a:r>
              <a:rPr lang="en-US" sz="2000" b="1">
                <a:solidFill>
                  <a:schemeClr val="accent3"/>
                </a:solidFill>
                <a:effectLst/>
                <a:ea typeface="Arial" panose="020B0604020202020204" pitchFamily="34" charset="0"/>
              </a:rPr>
              <a:t>. Parental engagement.</a:t>
            </a:r>
            <a:r>
              <a:rPr lang="en-US" sz="2000" b="1">
                <a:solidFill>
                  <a:schemeClr val="accent3"/>
                </a:solidFill>
                <a:ea typeface="Arial" panose="020B0604020202020204" pitchFamily="34" charset="0"/>
              </a:rPr>
              <a:t> </a:t>
            </a:r>
            <a:endParaRPr lang="en-US" sz="2000">
              <a:solidFill>
                <a:schemeClr val="accent3"/>
              </a:solidFill>
              <a:effectLst/>
              <a:ea typeface="Arial" panose="020B0604020202020204" pitchFamily="34" charset="0"/>
            </a:endParaRPr>
          </a:p>
          <a:p>
            <a:pPr marL="414020" marR="9525" indent="-285750">
              <a:lnSpc>
                <a:spcPct val="103000"/>
              </a:lnSpc>
              <a:spcBef>
                <a:spcPts val="0"/>
              </a:spcBef>
              <a:spcAft>
                <a:spcPts val="560"/>
              </a:spcAft>
            </a:pPr>
            <a:r>
              <a:rPr lang="en-US" sz="2000">
                <a:solidFill>
                  <a:schemeClr val="accent3"/>
                </a:solidFill>
                <a:effectLst/>
                <a:ea typeface="Arial" panose="020B0604020202020204" pitchFamily="34" charset="0"/>
              </a:rPr>
              <a:t>Before the child's first day of attending parents shall be notified about how to access the following:</a:t>
            </a:r>
            <a:r>
              <a:rPr lang="en-US" sz="2000">
                <a:solidFill>
                  <a:schemeClr val="accent3"/>
                </a:solidFill>
                <a:ea typeface="Arial" panose="020B0604020202020204" pitchFamily="34" charset="0"/>
              </a:rPr>
              <a:t> </a:t>
            </a:r>
            <a:endParaRPr lang="en-US" sz="2000">
              <a:solidFill>
                <a:schemeClr val="accent3"/>
              </a:solidFill>
              <a:effectLst/>
              <a:ea typeface="Arial" panose="020B0604020202020204" pitchFamily="34" charset="0"/>
            </a:endParaRPr>
          </a:p>
          <a:p>
            <a:pPr marL="1042670" marR="9525" lvl="2" indent="0">
              <a:lnSpc>
                <a:spcPct val="103000"/>
              </a:lnSpc>
              <a:spcBef>
                <a:spcPts val="0"/>
              </a:spcBef>
              <a:spcAft>
                <a:spcPts val="560"/>
              </a:spcAft>
              <a:buNone/>
            </a:pPr>
            <a:r>
              <a:rPr lang="en-US">
                <a:solidFill>
                  <a:schemeClr val="accent3"/>
                </a:solidFill>
                <a:uFill>
                  <a:solidFill>
                    <a:srgbClr val="000000"/>
                  </a:solidFill>
                </a:uFill>
                <a:ea typeface="Arial" panose="020B0604020202020204" pitchFamily="34" charset="0"/>
                <a:cs typeface="Arial"/>
              </a:rPr>
              <a:t>6</a:t>
            </a:r>
            <a:r>
              <a:rPr lang="en-US" u="none" strike="noStrike">
                <a:solidFill>
                  <a:schemeClr val="accent3"/>
                </a:solidFill>
                <a:effectLst/>
                <a:uFill>
                  <a:solidFill>
                    <a:srgbClr val="000000"/>
                  </a:solidFill>
                </a:uFill>
                <a:ea typeface="Arial" panose="020B0604020202020204" pitchFamily="34" charset="0"/>
                <a:cs typeface="Arial"/>
              </a:rPr>
              <a:t>. How the center will</a:t>
            </a:r>
            <a:r>
              <a:rPr lang="en-US" u="none" strike="noStrike">
                <a:solidFill>
                  <a:srgbClr val="000000"/>
                </a:solidFill>
                <a:effectLst/>
                <a:uFill>
                  <a:solidFill>
                    <a:srgbClr val="000000"/>
                  </a:solidFill>
                </a:uFill>
                <a:ea typeface="Arial" panose="020B0604020202020204" pitchFamily="34" charset="0"/>
                <a:cs typeface="Arial"/>
              </a:rPr>
              <a:t> </a:t>
            </a:r>
            <a:r>
              <a:rPr lang="en-US" u="none" strike="noStrike">
                <a:solidFill>
                  <a:srgbClr val="FF0000"/>
                </a:solidFill>
                <a:effectLst/>
                <a:uFill>
                  <a:solidFill>
                    <a:srgbClr val="000000"/>
                  </a:solidFill>
                </a:uFill>
                <a:ea typeface="Arial" panose="020B0604020202020204" pitchFamily="34" charset="0"/>
                <a:cs typeface="Arial"/>
              </a:rPr>
              <a:t>notify parents of emergency situations</a:t>
            </a:r>
            <a:r>
              <a:rPr lang="en-US" u="none" strike="noStrike">
                <a:solidFill>
                  <a:srgbClr val="0070C0"/>
                </a:solidFill>
                <a:effectLst/>
                <a:uFill>
                  <a:solidFill>
                    <a:srgbClr val="000000"/>
                  </a:solidFill>
                </a:uFill>
                <a:ea typeface="Arial" panose="020B0604020202020204" pitchFamily="34" charset="0"/>
                <a:cs typeface="Arial"/>
              </a:rPr>
              <a:t> </a:t>
            </a:r>
            <a:r>
              <a:rPr lang="en-US" u="none" strike="noStrike">
                <a:solidFill>
                  <a:srgbClr val="FF0000"/>
                </a:solidFill>
                <a:effectLst/>
                <a:uFill>
                  <a:solidFill>
                    <a:srgbClr val="000000"/>
                  </a:solidFill>
                </a:uFill>
                <a:ea typeface="Arial" panose="020B0604020202020204" pitchFamily="34" charset="0"/>
                <a:cs typeface="Arial"/>
              </a:rPr>
              <a:t>and </a:t>
            </a:r>
            <a:r>
              <a:rPr lang="en-US" u="none" strike="noStrike">
                <a:solidFill>
                  <a:schemeClr val="accent3"/>
                </a:solidFill>
                <a:effectLst/>
                <a:uFill>
                  <a:solidFill>
                    <a:srgbClr val="000000"/>
                  </a:solidFill>
                </a:uFill>
                <a:ea typeface="Arial" panose="020B0604020202020204" pitchFamily="34" charset="0"/>
                <a:cs typeface="Arial"/>
              </a:rPr>
              <a:t>send parent communication and notifications as required by 8VAC20- </a:t>
            </a:r>
            <a:r>
              <a:rPr lang="en-US">
                <a:solidFill>
                  <a:schemeClr val="accent3"/>
                </a:solidFill>
                <a:uFill>
                  <a:solidFill>
                    <a:srgbClr val="000000"/>
                  </a:solidFill>
                </a:uFill>
                <a:ea typeface="Arial" panose="020B0604020202020204" pitchFamily="34" charset="0"/>
                <a:cs typeface="Arial"/>
              </a:rPr>
              <a:t>781-</a:t>
            </a:r>
            <a:r>
              <a:rPr lang="en-US" strike="sngStrike">
                <a:solidFill>
                  <a:srgbClr val="FF0000"/>
                </a:solidFill>
                <a:uFill>
                  <a:solidFill>
                    <a:srgbClr val="000000"/>
                  </a:solidFill>
                </a:uFill>
                <a:ea typeface="Arial" panose="020B0604020202020204" pitchFamily="34" charset="0"/>
                <a:cs typeface="Arial"/>
              </a:rPr>
              <a:t>410</a:t>
            </a:r>
            <a:r>
              <a:rPr lang="en-US">
                <a:solidFill>
                  <a:srgbClr val="FF0000"/>
                </a:solidFill>
                <a:uFill>
                  <a:solidFill>
                    <a:srgbClr val="000000"/>
                  </a:solidFill>
                </a:uFill>
                <a:ea typeface="Arial" panose="020B0604020202020204" pitchFamily="34" charset="0"/>
                <a:cs typeface="Arial"/>
              </a:rPr>
              <a:t> 400</a:t>
            </a:r>
            <a:r>
              <a:rPr lang="en-US" u="none" strike="noStrike">
                <a:solidFill>
                  <a:schemeClr val="accent3"/>
                </a:solidFill>
                <a:effectLst/>
                <a:uFill>
                  <a:solidFill>
                    <a:srgbClr val="000000"/>
                  </a:solidFill>
                </a:uFill>
                <a:ea typeface="Arial" panose="020B0604020202020204" pitchFamily="34" charset="0"/>
                <a:cs typeface="Arial"/>
              </a:rPr>
              <a:t>; and</a:t>
            </a:r>
            <a:r>
              <a:rPr lang="en-US">
                <a:solidFill>
                  <a:schemeClr val="accent3"/>
                </a:solidFill>
                <a:uFill>
                  <a:solidFill>
                    <a:srgbClr val="000000"/>
                  </a:solidFill>
                </a:uFill>
                <a:ea typeface="Arial" panose="020B0604020202020204" pitchFamily="34" charset="0"/>
                <a:cs typeface="Arial"/>
              </a:rPr>
              <a:t> </a:t>
            </a:r>
          </a:p>
          <a:p>
            <a:pPr marL="1042670" marR="9525" lvl="2" indent="0">
              <a:lnSpc>
                <a:spcPct val="103000"/>
              </a:lnSpc>
              <a:spcBef>
                <a:spcPts val="0"/>
              </a:spcBef>
              <a:spcAft>
                <a:spcPts val="560"/>
              </a:spcAft>
              <a:buNone/>
            </a:pPr>
            <a:r>
              <a:rPr lang="en-US" sz="2000">
                <a:solidFill>
                  <a:srgbClr val="FF0000"/>
                </a:solidFill>
                <a:ea typeface="Arial" panose="020B0604020202020204" pitchFamily="34" charset="0"/>
              </a:rPr>
              <a:t>8</a:t>
            </a:r>
            <a:r>
              <a:rPr lang="en-US" sz="2000">
                <a:solidFill>
                  <a:srgbClr val="FF0000"/>
                </a:solidFill>
                <a:effectLst/>
                <a:ea typeface="Arial" panose="020B0604020202020204" pitchFamily="34" charset="0"/>
              </a:rPr>
              <a:t>.</a:t>
            </a:r>
            <a:r>
              <a:rPr lang="en-US" sz="2000">
                <a:solidFill>
                  <a:srgbClr val="FF0000"/>
                </a:solidFill>
                <a:ea typeface="Arial" panose="020B0604020202020204" pitchFamily="34" charset="0"/>
              </a:rPr>
              <a:t> </a:t>
            </a:r>
            <a:r>
              <a:rPr lang="en-US" sz="2000">
                <a:solidFill>
                  <a:srgbClr val="FF0000"/>
                </a:solidFill>
                <a:effectLst/>
                <a:ea typeface="Arial" panose="020B0604020202020204" pitchFamily="34" charset="0"/>
              </a:rPr>
              <a:t> The center's transportation policy;</a:t>
            </a:r>
            <a:r>
              <a:rPr lang="en-US" sz="2000">
                <a:solidFill>
                  <a:srgbClr val="FF0000"/>
                </a:solidFill>
                <a:ea typeface="Arial" panose="020B0604020202020204" pitchFamily="34" charset="0"/>
              </a:rPr>
              <a:t> </a:t>
            </a:r>
            <a:endParaRPr lang="en-US">
              <a:solidFill>
                <a:srgbClr val="000000"/>
              </a:solidFill>
              <a:uFill>
                <a:solidFill>
                  <a:srgbClr val="000000"/>
                </a:solidFill>
              </a:uFill>
              <a:ea typeface="Arial" panose="020B0604020202020204" pitchFamily="34" charset="0"/>
            </a:endParaRPr>
          </a:p>
          <a:p>
            <a:pPr marL="1042670" marR="9525" lvl="2" indent="0">
              <a:lnSpc>
                <a:spcPct val="103000"/>
              </a:lnSpc>
              <a:spcBef>
                <a:spcPts val="0"/>
              </a:spcBef>
              <a:spcAft>
                <a:spcPts val="560"/>
              </a:spcAft>
              <a:buNone/>
            </a:pPr>
            <a:r>
              <a:rPr lang="en-US" sz="2000">
                <a:solidFill>
                  <a:srgbClr val="FF0000"/>
                </a:solidFill>
                <a:uFill>
                  <a:solidFill>
                    <a:srgbClr val="000000"/>
                  </a:solidFill>
                </a:uFill>
                <a:ea typeface="Arial" panose="020B0604020202020204" pitchFamily="34" charset="0"/>
              </a:rPr>
              <a:t>9</a:t>
            </a:r>
            <a:r>
              <a:rPr lang="en-US" sz="2000" u="none" strike="noStrike">
                <a:solidFill>
                  <a:srgbClr val="FF0000"/>
                </a:solidFill>
                <a:uFill>
                  <a:solidFill>
                    <a:srgbClr val="000000"/>
                  </a:solidFill>
                </a:uFill>
                <a:ea typeface="Arial" panose="020B0604020202020204" pitchFamily="34" charset="0"/>
              </a:rPr>
              <a:t>. </a:t>
            </a:r>
            <a:r>
              <a:rPr lang="en-US" sz="2000" u="none" strike="noStrike">
                <a:solidFill>
                  <a:srgbClr val="FF0000"/>
                </a:solidFill>
                <a:effectLst/>
                <a:uFill>
                  <a:solidFill>
                    <a:srgbClr val="000000"/>
                  </a:solidFill>
                </a:uFill>
                <a:ea typeface="Arial" panose="020B0604020202020204" pitchFamily="34" charset="0"/>
              </a:rPr>
              <a:t>The center's policies for the arrival and departure of children, including procedures for verifying that only persons authorized by the parent are allowed to pick up the child, picking up children after closing, and when a child is not picked up for emergency situations including inclement weather or natural or man-made disasters;</a:t>
            </a:r>
            <a:r>
              <a:rPr lang="en-US" sz="2000">
                <a:solidFill>
                  <a:srgbClr val="FF0000"/>
                </a:solidFill>
                <a:uFill>
                  <a:solidFill>
                    <a:srgbClr val="000000"/>
                  </a:solidFill>
                </a:uFill>
                <a:ea typeface="Arial" panose="020B0604020202020204" pitchFamily="34" charset="0"/>
              </a:rPr>
              <a:t> </a:t>
            </a:r>
            <a:endParaRPr lang="en-US" sz="2000">
              <a:solidFill>
                <a:srgbClr val="000000"/>
              </a:solidFill>
              <a:uFill>
                <a:solidFill>
                  <a:srgbClr val="000000"/>
                </a:solidFill>
              </a:uFill>
              <a:ea typeface="Arial" panose="020B0604020202020204" pitchFamily="34" charset="0"/>
            </a:endParaRPr>
          </a:p>
          <a:p>
            <a:pPr marL="114300" indent="0">
              <a:lnSpc>
                <a:spcPct val="100000"/>
              </a:lnSpc>
              <a:spcBef>
                <a:spcPts val="0"/>
              </a:spcBef>
              <a:spcAft>
                <a:spcPts val="1200"/>
              </a:spcAft>
              <a:buFont typeface="Arial"/>
              <a:buNone/>
            </a:pPr>
            <a:endParaRPr lang="en-US" sz="2000" b="1">
              <a:effectLst/>
              <a:ea typeface="Arial" panose="020B0604020202020204" pitchFamily="34" charset="0"/>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94</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89546785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VI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8270" indent="0">
              <a:lnSpc>
                <a:spcPct val="103000"/>
              </a:lnSpc>
              <a:spcBef>
                <a:spcPts val="0"/>
              </a:spcBef>
              <a:spcAft>
                <a:spcPts val="535"/>
              </a:spcAft>
              <a:buNone/>
            </a:pPr>
            <a:r>
              <a:rPr lang="en-US" sz="2000" b="1">
                <a:solidFill>
                  <a:schemeClr val="accent3"/>
                </a:solidFill>
                <a:effectLst/>
                <a:ea typeface="Arial" panose="020B0604020202020204" pitchFamily="34" charset="0"/>
              </a:rPr>
              <a:t>8VAC20-781-</a:t>
            </a:r>
            <a:r>
              <a:rPr lang="en-US" sz="2000" b="1" strike="sngStrike">
                <a:solidFill>
                  <a:srgbClr val="FF0000"/>
                </a:solidFill>
                <a:effectLst/>
                <a:ea typeface="Arial" panose="020B0604020202020204" pitchFamily="34" charset="0"/>
              </a:rPr>
              <a:t>400</a:t>
            </a:r>
            <a:r>
              <a:rPr lang="en-US" sz="2000" b="1">
                <a:solidFill>
                  <a:srgbClr val="FF0000"/>
                </a:solidFill>
                <a:effectLst/>
                <a:ea typeface="Arial" panose="020B0604020202020204" pitchFamily="34" charset="0"/>
              </a:rPr>
              <a:t> 390</a:t>
            </a:r>
            <a:r>
              <a:rPr lang="en-US" sz="2000" b="1">
                <a:solidFill>
                  <a:schemeClr val="accent3"/>
                </a:solidFill>
                <a:effectLst/>
                <a:ea typeface="Arial" panose="020B0604020202020204" pitchFamily="34" charset="0"/>
              </a:rPr>
              <a:t>. Parental engagement.</a:t>
            </a:r>
            <a:r>
              <a:rPr lang="en-US" sz="2000" b="1">
                <a:solidFill>
                  <a:schemeClr val="accent3"/>
                </a:solidFill>
                <a:ea typeface="Arial" panose="020B0604020202020204" pitchFamily="34" charset="0"/>
              </a:rPr>
              <a:t> (cont.)</a:t>
            </a:r>
            <a:endParaRPr lang="en-US" sz="2000">
              <a:solidFill>
                <a:schemeClr val="accent3"/>
              </a:solidFill>
              <a:effectLst/>
              <a:ea typeface="Arial" panose="020B0604020202020204" pitchFamily="34" charset="0"/>
            </a:endParaRPr>
          </a:p>
          <a:p>
            <a:pPr marL="471170" marR="9525">
              <a:lnSpc>
                <a:spcPct val="103000"/>
              </a:lnSpc>
              <a:spcBef>
                <a:spcPts val="0"/>
              </a:spcBef>
              <a:spcAft>
                <a:spcPts val="560"/>
              </a:spcAft>
            </a:pPr>
            <a:r>
              <a:rPr lang="en-US" sz="2000">
                <a:solidFill>
                  <a:schemeClr val="accent3"/>
                </a:solidFill>
                <a:effectLst/>
                <a:ea typeface="Arial" panose="020B0604020202020204" pitchFamily="34" charset="0"/>
              </a:rPr>
              <a:t>Before the child's first day of attending parents shall be notified about how to access the following:</a:t>
            </a:r>
            <a:r>
              <a:rPr lang="en-US" sz="2000">
                <a:solidFill>
                  <a:schemeClr val="accent3"/>
                </a:solidFill>
                <a:ea typeface="Arial" panose="020B0604020202020204" pitchFamily="34" charset="0"/>
              </a:rPr>
              <a:t> </a:t>
            </a:r>
          </a:p>
          <a:p>
            <a:pPr marL="1028700" marR="9525" lvl="2" indent="0">
              <a:lnSpc>
                <a:spcPct val="103000"/>
              </a:lnSpc>
              <a:spcBef>
                <a:spcPts val="0"/>
              </a:spcBef>
              <a:spcAft>
                <a:spcPts val="560"/>
              </a:spcAft>
              <a:buNone/>
            </a:pPr>
            <a:r>
              <a:rPr lang="en-US">
                <a:solidFill>
                  <a:srgbClr val="FF0000"/>
                </a:solidFill>
                <a:ea typeface="Arial" panose="020B0604020202020204" pitchFamily="34" charset="0"/>
              </a:rPr>
              <a:t>10. The center's policy regarding any medication or medical procedures that will be given; </a:t>
            </a:r>
            <a:endParaRPr lang="en-US">
              <a:solidFill>
                <a:srgbClr val="000000"/>
              </a:solidFill>
              <a:ea typeface="Arial" panose="020B0604020202020204" pitchFamily="34" charset="0"/>
            </a:endParaRPr>
          </a:p>
          <a:p>
            <a:pPr marL="1028700" marR="9525" lvl="2" indent="0">
              <a:lnSpc>
                <a:spcPct val="103000"/>
              </a:lnSpc>
              <a:spcBef>
                <a:spcPts val="0"/>
              </a:spcBef>
              <a:spcAft>
                <a:spcPts val="560"/>
              </a:spcAft>
              <a:buNone/>
            </a:pPr>
            <a:r>
              <a:rPr lang="en-US">
                <a:solidFill>
                  <a:srgbClr val="FF0000"/>
                </a:solidFill>
                <a:ea typeface="Arial" panose="020B0604020202020204" pitchFamily="34" charset="0"/>
              </a:rPr>
              <a:t>11. The</a:t>
            </a:r>
            <a:r>
              <a:rPr lang="en-US">
                <a:solidFill>
                  <a:srgbClr val="FF0000"/>
                </a:solidFill>
                <a:effectLst/>
                <a:ea typeface="Arial" panose="020B0604020202020204" pitchFamily="34" charset="0"/>
              </a:rPr>
              <a:t> center's policy regarding application of topical skin products</a:t>
            </a:r>
            <a:r>
              <a:rPr lang="en-US">
                <a:solidFill>
                  <a:srgbClr val="FF0000"/>
                </a:solidFill>
                <a:ea typeface="Arial" panose="020B0604020202020204" pitchFamily="34" charset="0"/>
              </a:rPr>
              <a:t>;</a:t>
            </a:r>
            <a:endParaRPr lang="en-US">
              <a:solidFill>
                <a:srgbClr val="000000"/>
              </a:solidFill>
              <a:uFill>
                <a:solidFill>
                  <a:srgbClr val="000000"/>
                </a:solidFill>
              </a:uFill>
              <a:ea typeface="Arial" panose="020B0604020202020204" pitchFamily="34" charset="0"/>
            </a:endParaRPr>
          </a:p>
          <a:p>
            <a:pPr marL="1028700" marR="9525" lvl="2" indent="0">
              <a:lnSpc>
                <a:spcPct val="103000"/>
              </a:lnSpc>
              <a:spcBef>
                <a:spcPts val="0"/>
              </a:spcBef>
              <a:spcAft>
                <a:spcPts val="560"/>
              </a:spcAft>
              <a:buNone/>
            </a:pPr>
            <a:r>
              <a:rPr lang="en-US">
                <a:solidFill>
                  <a:srgbClr val="FF0000"/>
                </a:solidFill>
                <a:uFill>
                  <a:solidFill>
                    <a:srgbClr val="000000"/>
                  </a:solidFill>
                </a:uFill>
                <a:ea typeface="Arial" panose="020B0604020202020204" pitchFamily="34" charset="0"/>
              </a:rPr>
              <a:t>12. The</a:t>
            </a:r>
            <a:r>
              <a:rPr lang="en-US" sz="2000" u="none" strike="noStrike">
                <a:solidFill>
                  <a:srgbClr val="FF0000"/>
                </a:solidFill>
                <a:effectLst/>
                <a:uFill>
                  <a:solidFill>
                    <a:srgbClr val="000000"/>
                  </a:solidFill>
                </a:uFill>
                <a:ea typeface="Arial" panose="020B0604020202020204" pitchFamily="34" charset="0"/>
              </a:rPr>
              <a:t> center’s policy for reporting suspected child abuse and neglect as required by </a:t>
            </a:r>
            <a:r>
              <a:rPr lang="en-US" sz="2000" u="none" strike="noStrike">
                <a:solidFill>
                  <a:srgbClr val="FF0000"/>
                </a:solidFill>
                <a:effectLst/>
                <a:uFill>
                  <a:solidFill>
                    <a:srgbClr val="000000"/>
                  </a:solidFill>
                </a:uFill>
                <a:ea typeface="Arial" panose="020B0604020202020204" pitchFamily="34" charset="0"/>
                <a:hlinkClick r:id="rId3"/>
              </a:rPr>
              <a:t>§ 63.2-1509</a:t>
            </a:r>
            <a:r>
              <a:rPr lang="en-US" sz="2000" u="none" strike="noStrike">
                <a:solidFill>
                  <a:srgbClr val="FF0000"/>
                </a:solidFill>
                <a:effectLst/>
                <a:uFill>
                  <a:solidFill>
                    <a:srgbClr val="000000"/>
                  </a:solidFill>
                </a:uFill>
                <a:ea typeface="Arial" panose="020B0604020202020204" pitchFamily="34" charset="0"/>
              </a:rPr>
              <a:t> of the Code of Virginia;</a:t>
            </a:r>
            <a:r>
              <a:rPr lang="en-US" sz="2000">
                <a:solidFill>
                  <a:srgbClr val="FF0000"/>
                </a:solidFill>
                <a:uFill>
                  <a:solidFill>
                    <a:srgbClr val="000000"/>
                  </a:solidFill>
                </a:uFill>
                <a:ea typeface="Arial" panose="020B0604020202020204" pitchFamily="34" charset="0"/>
              </a:rPr>
              <a:t> </a:t>
            </a:r>
            <a:endParaRPr lang="en-US">
              <a:solidFill>
                <a:srgbClr val="000000"/>
              </a:solidFill>
              <a:ea typeface="Arial" panose="020B0604020202020204" pitchFamily="34" charset="0"/>
            </a:endParaRPr>
          </a:p>
          <a:p>
            <a:pPr marL="1028700" marR="9525" lvl="2" indent="0">
              <a:lnSpc>
                <a:spcPct val="103000"/>
              </a:lnSpc>
              <a:spcBef>
                <a:spcPts val="0"/>
              </a:spcBef>
              <a:spcAft>
                <a:spcPts val="560"/>
              </a:spcAft>
              <a:buNone/>
            </a:pPr>
            <a:r>
              <a:rPr lang="en-US">
                <a:solidFill>
                  <a:srgbClr val="FF0000"/>
                </a:solidFill>
                <a:ea typeface="Arial" panose="020B0604020202020204" pitchFamily="34" charset="0"/>
              </a:rPr>
              <a:t>13. The</a:t>
            </a:r>
            <a:r>
              <a:rPr lang="en-US" sz="2000">
                <a:solidFill>
                  <a:srgbClr val="FF0000"/>
                </a:solidFill>
                <a:effectLst/>
                <a:ea typeface="Arial" panose="020B0604020202020204" pitchFamily="34" charset="0"/>
              </a:rPr>
              <a:t> center’s food policies;</a:t>
            </a:r>
            <a:r>
              <a:rPr lang="en-US" sz="2000">
                <a:solidFill>
                  <a:srgbClr val="FF0000"/>
                </a:solidFill>
                <a:ea typeface="Arial" panose="020B0604020202020204" pitchFamily="34" charset="0"/>
              </a:rPr>
              <a:t> </a:t>
            </a:r>
            <a:endParaRPr lang="en-US">
              <a:solidFill>
                <a:srgbClr val="FF0000"/>
              </a:solidFill>
              <a:ea typeface="Arial" panose="020B0604020202020204" pitchFamily="34" charset="0"/>
            </a:endParaRPr>
          </a:p>
          <a:p>
            <a:pPr marL="1028700" marR="9525" lvl="2" indent="0">
              <a:lnSpc>
                <a:spcPct val="103000"/>
              </a:lnSpc>
              <a:spcBef>
                <a:spcPts val="0"/>
              </a:spcBef>
              <a:spcAft>
                <a:spcPts val="560"/>
              </a:spcAft>
              <a:buNone/>
            </a:pPr>
            <a:r>
              <a:rPr lang="en-US">
                <a:solidFill>
                  <a:srgbClr val="FF0000"/>
                </a:solidFill>
                <a:ea typeface="Arial" panose="020B0604020202020204" pitchFamily="34" charset="0"/>
              </a:rPr>
              <a:t>14. Discipline</a:t>
            </a:r>
            <a:r>
              <a:rPr lang="en-US" sz="2000">
                <a:solidFill>
                  <a:srgbClr val="FF0000"/>
                </a:solidFill>
                <a:effectLst/>
                <a:ea typeface="Arial" panose="020B0604020202020204" pitchFamily="34" charset="0"/>
              </a:rPr>
              <a:t> policies including acceptable and unacceptable discipline measures; </a:t>
            </a:r>
            <a:r>
              <a:rPr lang="en-US">
                <a:solidFill>
                  <a:srgbClr val="FF0000"/>
                </a:solidFill>
                <a:ea typeface="Arial" panose="020B0604020202020204" pitchFamily="34" charset="0"/>
              </a:rPr>
              <a:t>and</a:t>
            </a:r>
            <a:endParaRPr lang="en-US">
              <a:solidFill>
                <a:srgbClr val="000000"/>
              </a:solidFill>
              <a:ea typeface="Arial" panose="020B0604020202020204" pitchFamily="34" charset="0"/>
            </a:endParaRPr>
          </a:p>
          <a:p>
            <a:pPr marL="1028700" marR="9525" lvl="2" indent="0">
              <a:lnSpc>
                <a:spcPct val="103000"/>
              </a:lnSpc>
              <a:spcBef>
                <a:spcPts val="0"/>
              </a:spcBef>
              <a:spcAft>
                <a:spcPts val="560"/>
              </a:spcAft>
              <a:buNone/>
            </a:pPr>
            <a:r>
              <a:rPr lang="en-US">
                <a:solidFill>
                  <a:srgbClr val="FF0000"/>
                </a:solidFill>
                <a:ea typeface="Arial" panose="020B0604020202020204" pitchFamily="34" charset="0"/>
              </a:rPr>
              <a:t>15. Termination</a:t>
            </a:r>
            <a:r>
              <a:rPr lang="en-US" sz="2000">
                <a:solidFill>
                  <a:srgbClr val="FF0000"/>
                </a:solidFill>
                <a:effectLst/>
                <a:ea typeface="Arial" panose="020B0604020202020204" pitchFamily="34" charset="0"/>
              </a:rPr>
              <a:t> policies.</a:t>
            </a:r>
            <a:r>
              <a:rPr lang="en-US" sz="2000">
                <a:solidFill>
                  <a:srgbClr val="FF0000"/>
                </a:solidFill>
                <a:ea typeface="Arial" panose="020B0604020202020204" pitchFamily="34" charset="0"/>
              </a:rPr>
              <a:t> </a:t>
            </a:r>
            <a:endParaRPr lang="en-US" sz="2000">
              <a:solidFill>
                <a:srgbClr val="000000"/>
              </a:solidFill>
              <a:effectLst/>
              <a:ea typeface="Arial" panose="020B0604020202020204" pitchFamily="34" charset="0"/>
            </a:endParaRPr>
          </a:p>
          <a:p>
            <a:pPr marL="114300" indent="0">
              <a:lnSpc>
                <a:spcPct val="100000"/>
              </a:lnSpc>
              <a:spcBef>
                <a:spcPts val="0"/>
              </a:spcBef>
              <a:spcAft>
                <a:spcPts val="1200"/>
              </a:spcAft>
              <a:buNone/>
            </a:pPr>
            <a:endParaRPr lang="en-US" sz="20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95</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364503780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VI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8270" indent="0">
              <a:lnSpc>
                <a:spcPct val="103000"/>
              </a:lnSpc>
              <a:spcBef>
                <a:spcPts val="0"/>
              </a:spcBef>
              <a:spcAft>
                <a:spcPts val="535"/>
              </a:spcAft>
              <a:buNone/>
            </a:pPr>
            <a:r>
              <a:rPr lang="en-US" sz="2000" b="1">
                <a:solidFill>
                  <a:schemeClr val="accent3"/>
                </a:solidFill>
                <a:effectLst/>
                <a:ea typeface="Arial" panose="020B0604020202020204" pitchFamily="34" charset="0"/>
              </a:rPr>
              <a:t>8VAC20-781-400. </a:t>
            </a:r>
            <a:r>
              <a:rPr lang="en-US" sz="2000" b="1">
                <a:solidFill>
                  <a:schemeClr val="accent3"/>
                </a:solidFill>
                <a:ea typeface="Arial" panose="020B0604020202020204" pitchFamily="34" charset="0"/>
              </a:rPr>
              <a:t>Parent communication and notification. </a:t>
            </a:r>
            <a:endParaRPr lang="en-US" sz="2000" b="1">
              <a:solidFill>
                <a:schemeClr val="accent3"/>
              </a:solidFill>
              <a:effectLst/>
              <a:ea typeface="Arial" panose="020B0604020202020204" pitchFamily="34" charset="0"/>
            </a:endParaRPr>
          </a:p>
          <a:p>
            <a:pPr marL="414020" indent="-285750">
              <a:lnSpc>
                <a:spcPct val="103000"/>
              </a:lnSpc>
              <a:spcBef>
                <a:spcPts val="0"/>
              </a:spcBef>
              <a:spcAft>
                <a:spcPts val="535"/>
              </a:spcAft>
            </a:pPr>
            <a:r>
              <a:rPr lang="en-US" sz="2000">
                <a:solidFill>
                  <a:schemeClr val="accent3"/>
                </a:solidFill>
                <a:ea typeface="Arial" panose="020B0604020202020204" pitchFamily="34" charset="0"/>
              </a:rPr>
              <a:t>Removes the requirement to provide written notification of behavioral problems and maintains the requirement that parents be informed to support the collaborative relationship between the parent and the facility.</a:t>
            </a:r>
          </a:p>
          <a:p>
            <a:pPr marL="414020" indent="-285750">
              <a:lnSpc>
                <a:spcPct val="103000"/>
              </a:lnSpc>
              <a:spcBef>
                <a:spcPts val="0"/>
              </a:spcBef>
              <a:spcAft>
                <a:spcPts val="535"/>
              </a:spcAft>
            </a:pPr>
            <a:r>
              <a:rPr lang="en-US" sz="2000">
                <a:solidFill>
                  <a:schemeClr val="accent3"/>
                </a:solidFill>
                <a:ea typeface="Arial" panose="020B0604020202020204" pitchFamily="34" charset="0"/>
              </a:rPr>
              <a:t>Adds language to clarify that documentation must be provided to parent if certain incidents occur, and adds a requirement to the injury report consistent with current standards. </a:t>
            </a:r>
            <a:endParaRPr lang="en-US" sz="2000">
              <a:solidFill>
                <a:schemeClr val="accent3"/>
              </a:solidFill>
            </a:endParaRPr>
          </a:p>
          <a:p>
            <a:pPr marL="414020" indent="-285750">
              <a:lnSpc>
                <a:spcPct val="103000"/>
              </a:lnSpc>
              <a:spcBef>
                <a:spcPts val="0"/>
              </a:spcBef>
              <a:spcAft>
                <a:spcPts val="535"/>
              </a:spcAft>
            </a:pPr>
            <a:r>
              <a:rPr lang="en-US" sz="2000">
                <a:solidFill>
                  <a:schemeClr val="accent3"/>
                </a:solidFill>
                <a:ea typeface="Arial" panose="020B0604020202020204" pitchFamily="34" charset="0"/>
              </a:rPr>
              <a:t>Reduces the burden of tummy time documentation and removes the requirement for infant daily records to be maintained for 60 days. </a:t>
            </a:r>
            <a:endParaRPr lang="en-US" sz="2000">
              <a:solidFill>
                <a:schemeClr val="accent3"/>
              </a:solidFill>
            </a:endParaRPr>
          </a:p>
          <a:p>
            <a:pPr marL="128270" indent="0">
              <a:lnSpc>
                <a:spcPct val="103000"/>
              </a:lnSpc>
              <a:spcBef>
                <a:spcPts val="0"/>
              </a:spcBef>
              <a:spcAft>
                <a:spcPts val="535"/>
              </a:spcAft>
              <a:buNone/>
            </a:pPr>
            <a:r>
              <a:rPr lang="en-US" sz="2000" b="1">
                <a:solidFill>
                  <a:schemeClr val="accent3"/>
                </a:solidFill>
                <a:effectLst/>
                <a:ea typeface="Arial" panose="020B0604020202020204" pitchFamily="34" charset="0"/>
              </a:rPr>
              <a:t>8VAC20-781-</a:t>
            </a:r>
            <a:r>
              <a:rPr lang="en-US" sz="2000" b="1" strike="sngStrike">
                <a:solidFill>
                  <a:srgbClr val="FF0000"/>
                </a:solidFill>
                <a:effectLst/>
                <a:ea typeface="Arial" panose="020B0604020202020204" pitchFamily="34" charset="0"/>
              </a:rPr>
              <a:t>410</a:t>
            </a:r>
            <a:r>
              <a:rPr lang="en-US" sz="2000" b="1">
                <a:solidFill>
                  <a:srgbClr val="FF0000"/>
                </a:solidFill>
                <a:effectLst/>
                <a:ea typeface="Arial" panose="020B0604020202020204" pitchFamily="34" charset="0"/>
              </a:rPr>
              <a:t> 400</a:t>
            </a:r>
            <a:r>
              <a:rPr lang="en-US" sz="2000" b="1">
                <a:solidFill>
                  <a:schemeClr val="accent3"/>
                </a:solidFill>
                <a:effectLst/>
                <a:ea typeface="Arial" panose="020B0604020202020204" pitchFamily="34" charset="0"/>
              </a:rPr>
              <a:t>. Parent communication and notification.</a:t>
            </a:r>
            <a:r>
              <a:rPr lang="en-US" sz="2000" b="1">
                <a:solidFill>
                  <a:schemeClr val="accent3"/>
                </a:solidFill>
                <a:ea typeface="Arial" panose="020B0604020202020204" pitchFamily="34" charset="0"/>
              </a:rPr>
              <a:t> </a:t>
            </a:r>
            <a:endParaRPr lang="en-US" sz="2000">
              <a:solidFill>
                <a:schemeClr val="accent3"/>
              </a:solidFill>
              <a:effectLst/>
              <a:ea typeface="Arial" panose="020B0604020202020204" pitchFamily="34" charset="0"/>
            </a:endParaRPr>
          </a:p>
          <a:p>
            <a:r>
              <a:rPr lang="en-US" sz="2000">
                <a:solidFill>
                  <a:schemeClr val="accent3"/>
                </a:solidFill>
                <a:ea typeface="Arial" panose="020B0604020202020204" pitchFamily="34" charset="0"/>
              </a:rPr>
              <a:t>A. The </a:t>
            </a:r>
            <a:r>
              <a:rPr lang="en-US" sz="2000">
                <a:solidFill>
                  <a:schemeClr val="accent3"/>
                </a:solidFill>
                <a:ea typeface="Arial" panose="020B0604020202020204" pitchFamily="34" charset="0"/>
                <a:cs typeface="Arial"/>
              </a:rPr>
              <a:t>center shall inform parents</a:t>
            </a:r>
            <a:r>
              <a:rPr lang="en-US" sz="2000">
                <a:solidFill>
                  <a:srgbClr val="000000"/>
                </a:solidFill>
                <a:ea typeface="Arial" panose="020B0604020202020204" pitchFamily="34" charset="0"/>
                <a:cs typeface="Arial"/>
              </a:rPr>
              <a:t> </a:t>
            </a:r>
            <a:r>
              <a:rPr lang="en-US" sz="2000" strike="sngStrike">
                <a:solidFill>
                  <a:srgbClr val="FF0000"/>
                </a:solidFill>
                <a:ea typeface="Arial" panose="020B0604020202020204" pitchFamily="34" charset="0"/>
                <a:cs typeface="Arial"/>
              </a:rPr>
              <a:t>in writing</a:t>
            </a:r>
            <a:r>
              <a:rPr lang="en-US" sz="2000">
                <a:solidFill>
                  <a:srgbClr val="FF0000"/>
                </a:solidFill>
                <a:ea typeface="Arial" panose="020B0604020202020204" pitchFamily="34" charset="0"/>
                <a:cs typeface="Arial"/>
              </a:rPr>
              <a:t> </a:t>
            </a:r>
            <a:r>
              <a:rPr lang="en-US" sz="2000">
                <a:solidFill>
                  <a:schemeClr val="accent3"/>
                </a:solidFill>
                <a:ea typeface="Arial" panose="020B0604020202020204" pitchFamily="34" charset="0"/>
                <a:cs typeface="Arial"/>
              </a:rPr>
              <a:t>when a pattern of behavioral problems emerges or persists. Such notification shall include any actions taken in response. </a:t>
            </a:r>
          </a:p>
          <a:p>
            <a:pPr marL="121920" marR="9525" indent="0">
              <a:lnSpc>
                <a:spcPct val="103000"/>
              </a:lnSpc>
              <a:spcBef>
                <a:spcPts val="0"/>
              </a:spcBef>
              <a:buNone/>
            </a:pPr>
            <a:endParaRPr lang="en-US" sz="2000">
              <a:solidFill>
                <a:srgbClr val="000000"/>
              </a:solidFill>
              <a:effectLst/>
              <a:latin typeface="Arial" panose="020B0604020202020204" pitchFamily="34" charset="0"/>
              <a:ea typeface="Arial" panose="020B0604020202020204" pitchFamily="34" charset="0"/>
            </a:endParaRPr>
          </a:p>
          <a:p>
            <a:pPr marL="114300" indent="0">
              <a:lnSpc>
                <a:spcPct val="100000"/>
              </a:lnSpc>
              <a:spcBef>
                <a:spcPts val="0"/>
              </a:spcBef>
              <a:spcAft>
                <a:spcPts val="1200"/>
              </a:spcAft>
              <a:buNone/>
            </a:pPr>
            <a:endParaRPr lang="en-US" sz="20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96</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245526283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VI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8270" indent="0">
              <a:lnSpc>
                <a:spcPct val="103000"/>
              </a:lnSpc>
              <a:spcBef>
                <a:spcPts val="0"/>
              </a:spcBef>
              <a:spcAft>
                <a:spcPts val="535"/>
              </a:spcAft>
              <a:buNone/>
            </a:pPr>
            <a:r>
              <a:rPr lang="en-US" sz="2000" b="1">
                <a:solidFill>
                  <a:schemeClr val="accent3"/>
                </a:solidFill>
                <a:effectLst/>
                <a:ea typeface="Arial" panose="020B0604020202020204" pitchFamily="34" charset="0"/>
              </a:rPr>
              <a:t>8VAC20-781-</a:t>
            </a:r>
            <a:r>
              <a:rPr lang="en-US" sz="2000" b="1" strike="sngStrike">
                <a:solidFill>
                  <a:srgbClr val="FF0000"/>
                </a:solidFill>
                <a:effectLst/>
                <a:ea typeface="Arial" panose="020B0604020202020204" pitchFamily="34" charset="0"/>
              </a:rPr>
              <a:t>410</a:t>
            </a:r>
            <a:r>
              <a:rPr lang="en-US" sz="2000" b="1">
                <a:solidFill>
                  <a:srgbClr val="FF0000"/>
                </a:solidFill>
                <a:effectLst/>
                <a:ea typeface="Arial" panose="020B0604020202020204" pitchFamily="34" charset="0"/>
              </a:rPr>
              <a:t> 400</a:t>
            </a:r>
            <a:r>
              <a:rPr lang="en-US" sz="2000" b="1">
                <a:solidFill>
                  <a:schemeClr val="accent3"/>
                </a:solidFill>
                <a:effectLst/>
                <a:ea typeface="Arial" panose="020B0604020202020204" pitchFamily="34" charset="0"/>
              </a:rPr>
              <a:t>. Parent communication and notification.</a:t>
            </a:r>
            <a:r>
              <a:rPr lang="en-US" sz="2000" b="1">
                <a:solidFill>
                  <a:schemeClr val="accent3"/>
                </a:solidFill>
                <a:ea typeface="Arial" panose="020B0604020202020204" pitchFamily="34" charset="0"/>
              </a:rPr>
              <a:t> (cont.)</a:t>
            </a:r>
            <a:endParaRPr lang="en-US" sz="2000">
              <a:solidFill>
                <a:schemeClr val="accent3"/>
              </a:solidFill>
              <a:effectLst/>
              <a:ea typeface="Arial" panose="020B0604020202020204" pitchFamily="34" charset="0"/>
            </a:endParaRPr>
          </a:p>
          <a:p>
            <a:r>
              <a:rPr lang="en-US" sz="2000">
                <a:solidFill>
                  <a:schemeClr val="accent3"/>
                </a:solidFill>
                <a:ea typeface="Arial" panose="020B0604020202020204" pitchFamily="34" charset="0"/>
                <a:cs typeface="Arial"/>
              </a:rPr>
              <a:t>B. The center shall maintain a written record and provide parents with a written report of each </a:t>
            </a:r>
            <a:r>
              <a:rPr lang="en-US" sz="2000" strike="sngStrike">
                <a:solidFill>
                  <a:srgbClr val="FF0000"/>
                </a:solidFill>
                <a:ea typeface="Arial" panose="020B0604020202020204" pitchFamily="34" charset="0"/>
                <a:cs typeface="Arial"/>
              </a:rPr>
              <a:t>incident</a:t>
            </a:r>
            <a:r>
              <a:rPr lang="en-US" sz="2000">
                <a:solidFill>
                  <a:srgbClr val="FF0000"/>
                </a:solidFill>
                <a:ea typeface="Arial" panose="020B0604020202020204" pitchFamily="34" charset="0"/>
                <a:cs typeface="Arial"/>
              </a:rPr>
              <a:t> injury </a:t>
            </a:r>
            <a:r>
              <a:rPr lang="en-US" sz="2000">
                <a:solidFill>
                  <a:schemeClr val="accent3"/>
                </a:solidFill>
                <a:ea typeface="Arial" panose="020B0604020202020204" pitchFamily="34" charset="0"/>
                <a:cs typeface="Arial"/>
              </a:rPr>
              <a:t>involving their child on the day of occurrence. The written report shall protect the confidentiality of other children involved, and shall include: </a:t>
            </a:r>
          </a:p>
          <a:p>
            <a:pPr marL="1028700" lvl="2" indent="0">
              <a:buNone/>
            </a:pPr>
            <a:r>
              <a:rPr lang="en-US">
                <a:solidFill>
                  <a:schemeClr val="accent3"/>
                </a:solidFill>
                <a:ea typeface="Arial" panose="020B0604020202020204" pitchFamily="34" charset="0"/>
                <a:cs typeface="Arial"/>
              </a:rPr>
              <a:t>7. Future action to prevent reoccurrence.</a:t>
            </a:r>
          </a:p>
          <a:p>
            <a:pPr marL="414020" marR="9525" indent="-285750">
              <a:lnSpc>
                <a:spcPct val="103000"/>
              </a:lnSpc>
              <a:spcBef>
                <a:spcPts val="0"/>
              </a:spcBef>
            </a:pPr>
            <a:r>
              <a:rPr lang="en-US" sz="2000">
                <a:solidFill>
                  <a:schemeClr val="accent3"/>
                </a:solidFill>
                <a:effectLst/>
                <a:ea typeface="Arial" panose="020B0604020202020204" pitchFamily="34" charset="0"/>
              </a:rPr>
              <a:t>C. The center shall notify the parent immediately</a:t>
            </a:r>
            <a:r>
              <a:rPr lang="en-US" sz="2000">
                <a:solidFill>
                  <a:srgbClr val="000000"/>
                </a:solidFill>
                <a:effectLst/>
                <a:ea typeface="Arial" panose="020B0604020202020204" pitchFamily="34" charset="0"/>
              </a:rPr>
              <a:t> </a:t>
            </a:r>
            <a:r>
              <a:rPr lang="en-US" sz="2000">
                <a:solidFill>
                  <a:srgbClr val="FF0000"/>
                </a:solidFill>
                <a:effectLst/>
                <a:ea typeface="Arial" panose="020B0604020202020204" pitchFamily="34" charset="0"/>
              </a:rPr>
              <a:t>and provide written documentation pursuant to </a:t>
            </a:r>
            <a:r>
              <a:rPr lang="en-US" sz="2000" strike="sngStrike">
                <a:solidFill>
                  <a:srgbClr val="FF0000"/>
                </a:solidFill>
                <a:effectLst/>
                <a:ea typeface="Arial" panose="020B0604020202020204" pitchFamily="34" charset="0"/>
              </a:rPr>
              <a:t>8VAC20-781-400 B</a:t>
            </a:r>
            <a:r>
              <a:rPr lang="en-US" sz="2000">
                <a:solidFill>
                  <a:srgbClr val="FF0000"/>
                </a:solidFill>
                <a:effectLst/>
                <a:ea typeface="Arial" panose="020B0604020202020204" pitchFamily="34" charset="0"/>
              </a:rPr>
              <a:t> subsection B of this section </a:t>
            </a:r>
            <a:r>
              <a:rPr lang="en-US" sz="2000">
                <a:solidFill>
                  <a:schemeClr val="accent3"/>
                </a:solidFill>
                <a:effectLst/>
                <a:ea typeface="Arial" panose="020B0604020202020204" pitchFamily="34" charset="0"/>
              </a:rPr>
              <a:t>when</a:t>
            </a:r>
            <a:r>
              <a:rPr lang="en-US" sz="2000">
                <a:solidFill>
                  <a:srgbClr val="000000"/>
                </a:solidFill>
                <a:effectLst/>
                <a:ea typeface="Arial" panose="020B0604020202020204" pitchFamily="34" charset="0"/>
              </a:rPr>
              <a:t> </a:t>
            </a:r>
            <a:r>
              <a:rPr lang="en-US" sz="2000">
                <a:solidFill>
                  <a:srgbClr val="FF0000"/>
                </a:solidFill>
                <a:effectLst/>
                <a:ea typeface="Arial" panose="020B0604020202020204" pitchFamily="34" charset="0"/>
              </a:rPr>
              <a:t>any of the following incidents occur</a:t>
            </a:r>
            <a:r>
              <a:rPr lang="en-US" sz="2000">
                <a:solidFill>
                  <a:schemeClr val="accent3"/>
                </a:solidFill>
                <a:effectLst/>
                <a:ea typeface="Arial" panose="020B0604020202020204" pitchFamily="34" charset="0"/>
              </a:rPr>
              <a:t>:</a:t>
            </a:r>
            <a:r>
              <a:rPr lang="en-US" sz="2000">
                <a:solidFill>
                  <a:schemeClr val="accent3"/>
                </a:solidFill>
                <a:ea typeface="Arial" panose="020B0604020202020204" pitchFamily="34" charset="0"/>
              </a:rPr>
              <a:t> </a:t>
            </a:r>
            <a:endParaRPr lang="en-US" sz="2000">
              <a:solidFill>
                <a:schemeClr val="accent3"/>
              </a:solidFill>
            </a:endParaRPr>
          </a:p>
          <a:p>
            <a:pPr marL="414020" marR="9525" indent="-285750">
              <a:lnSpc>
                <a:spcPct val="103000"/>
              </a:lnSpc>
              <a:spcBef>
                <a:spcPts val="0"/>
              </a:spcBef>
            </a:pPr>
            <a:r>
              <a:rPr lang="en-US" sz="2000">
                <a:solidFill>
                  <a:schemeClr val="accent3"/>
                </a:solidFill>
                <a:effectLst/>
                <a:ea typeface="Arial" panose="020B0604020202020204" pitchFamily="34" charset="0"/>
              </a:rPr>
              <a:t>G. For each infant, the center shall maintain a daily record which can be easily accessed by both the parent and the staff working with the child. The record shall contain the following information:</a:t>
            </a:r>
            <a:r>
              <a:rPr lang="en-US" sz="2000">
                <a:solidFill>
                  <a:schemeClr val="accent3"/>
                </a:solidFill>
                <a:ea typeface="Arial" panose="020B0604020202020204" pitchFamily="34" charset="0"/>
              </a:rPr>
              <a:t> </a:t>
            </a:r>
            <a:endParaRPr lang="en-US" sz="2000">
              <a:solidFill>
                <a:schemeClr val="accent3"/>
              </a:solidFill>
              <a:uFill>
                <a:solidFill>
                  <a:srgbClr val="000000"/>
                </a:solidFill>
              </a:uFill>
              <a:ea typeface="Arial" panose="020B0604020202020204" pitchFamily="34" charset="0"/>
              <a:cs typeface="Arial" panose="020B0604020202020204" pitchFamily="34" charset="0"/>
            </a:endParaRPr>
          </a:p>
          <a:p>
            <a:pPr marL="1028700" marR="9525" lvl="2" indent="0">
              <a:lnSpc>
                <a:spcPct val="103000"/>
              </a:lnSpc>
              <a:spcBef>
                <a:spcPts val="0"/>
              </a:spcBef>
              <a:buNone/>
            </a:pPr>
            <a:r>
              <a:rPr lang="en-US" u="none" strike="noStrike">
                <a:solidFill>
                  <a:schemeClr val="accent3"/>
                </a:solidFill>
                <a:effectLst/>
                <a:uFill>
                  <a:solidFill>
                    <a:srgbClr val="000000"/>
                  </a:solidFill>
                </a:uFill>
                <a:ea typeface="Arial" panose="020B0604020202020204" pitchFamily="34" charset="0"/>
                <a:cs typeface="Arial"/>
              </a:rPr>
              <a:t>5. Developmental milestones</a:t>
            </a:r>
            <a:r>
              <a:rPr lang="en-US" u="none" strike="noStrike">
                <a:solidFill>
                  <a:srgbClr val="000000"/>
                </a:solidFill>
                <a:effectLst/>
                <a:uFill>
                  <a:solidFill>
                    <a:srgbClr val="000000"/>
                  </a:solidFill>
                </a:uFill>
                <a:ea typeface="Arial" panose="020B0604020202020204" pitchFamily="34" charset="0"/>
                <a:cs typeface="Arial"/>
              </a:rPr>
              <a:t> </a:t>
            </a:r>
            <a:r>
              <a:rPr lang="en-US" u="none" strike="noStrike">
                <a:solidFill>
                  <a:srgbClr val="FF0000"/>
                </a:solidFill>
                <a:effectLst/>
                <a:uFill>
                  <a:solidFill>
                    <a:srgbClr val="000000"/>
                  </a:solidFill>
                </a:uFill>
                <a:ea typeface="Arial" panose="020B0604020202020204" pitchFamily="34" charset="0"/>
                <a:cs typeface="Arial"/>
              </a:rPr>
              <a:t>and daily activities</a:t>
            </a:r>
            <a:r>
              <a:rPr lang="en-US" u="none" strike="noStrike">
                <a:solidFill>
                  <a:schemeClr val="accent3"/>
                </a:solidFill>
                <a:effectLst/>
                <a:uFill>
                  <a:solidFill>
                    <a:srgbClr val="000000"/>
                  </a:solidFill>
                </a:uFill>
                <a:ea typeface="Arial" panose="020B0604020202020204" pitchFamily="34" charset="0"/>
                <a:cs typeface="Arial"/>
              </a:rPr>
              <a:t>; and</a:t>
            </a:r>
            <a:r>
              <a:rPr lang="en-US">
                <a:solidFill>
                  <a:schemeClr val="accent3"/>
                </a:solidFill>
                <a:uFill>
                  <a:solidFill>
                    <a:srgbClr val="000000"/>
                  </a:solidFill>
                </a:uFill>
                <a:ea typeface="Arial" panose="020B0604020202020204" pitchFamily="34" charset="0"/>
                <a:cs typeface="Arial"/>
              </a:rPr>
              <a:t> </a:t>
            </a:r>
            <a:endParaRPr lang="en-US">
              <a:solidFill>
                <a:schemeClr val="accent3"/>
              </a:solidFill>
              <a:uFill>
                <a:solidFill>
                  <a:srgbClr val="000000"/>
                </a:solidFill>
              </a:uFill>
              <a:ea typeface="Arial" panose="020B0604020202020204" pitchFamily="34" charset="0"/>
              <a:cs typeface="Arial" panose="020B0604020202020204" pitchFamily="34" charset="0"/>
            </a:endParaRPr>
          </a:p>
          <a:p>
            <a:pPr marL="1028700" marR="9525" lvl="2" indent="0">
              <a:lnSpc>
                <a:spcPct val="103000"/>
              </a:lnSpc>
              <a:spcBef>
                <a:spcPts val="0"/>
              </a:spcBef>
              <a:buNone/>
            </a:pPr>
            <a:r>
              <a:rPr lang="en-US">
                <a:solidFill>
                  <a:schemeClr val="accent3"/>
                </a:solidFill>
                <a:uFill>
                  <a:solidFill>
                    <a:srgbClr val="000000"/>
                  </a:solidFill>
                </a:uFill>
                <a:ea typeface="Arial" panose="020B0604020202020204" pitchFamily="34" charset="0"/>
                <a:cs typeface="Arial"/>
              </a:rPr>
              <a:t>6. For</a:t>
            </a:r>
            <a:r>
              <a:rPr lang="en-US" sz="2000" u="none" strike="noStrike">
                <a:solidFill>
                  <a:schemeClr val="accent3"/>
                </a:solidFill>
                <a:effectLst/>
                <a:uFill>
                  <a:solidFill>
                    <a:srgbClr val="000000"/>
                  </a:solidFill>
                </a:uFill>
                <a:ea typeface="Arial" panose="020B0604020202020204" pitchFamily="34" charset="0"/>
                <a:cs typeface="Arial"/>
              </a:rPr>
              <a:t> infants, who are awake and cannot turn over by themselves,</a:t>
            </a:r>
            <a:r>
              <a:rPr lang="en-US" sz="2000" u="none">
                <a:solidFill>
                  <a:srgbClr val="0070C0"/>
                </a:solidFill>
                <a:effectLst/>
                <a:uFill>
                  <a:solidFill>
                    <a:srgbClr val="000000"/>
                  </a:solidFill>
                </a:uFill>
                <a:ea typeface="Arial" panose="020B0604020202020204" pitchFamily="34" charset="0"/>
                <a:cs typeface="Arial"/>
              </a:rPr>
              <a:t> </a:t>
            </a:r>
            <a:r>
              <a:rPr lang="en-US" sz="2000" u="none" strike="sngStrike">
                <a:solidFill>
                  <a:srgbClr val="FF0000"/>
                </a:solidFill>
                <a:effectLst/>
                <a:uFill>
                  <a:solidFill>
                    <a:srgbClr val="000000"/>
                  </a:solidFill>
                </a:uFill>
                <a:ea typeface="Arial" panose="020B0604020202020204" pitchFamily="34" charset="0"/>
                <a:cs typeface="Arial"/>
              </a:rPr>
              <a:t>(</a:t>
            </a:r>
            <a:r>
              <a:rPr lang="en-US" sz="2000" u="none" strike="sngStrike" err="1">
                <a:solidFill>
                  <a:srgbClr val="FF0000"/>
                </a:solidFill>
                <a:effectLst/>
                <a:uFill>
                  <a:solidFill>
                    <a:srgbClr val="000000"/>
                  </a:solidFill>
                </a:uFill>
                <a:ea typeface="Arial" panose="020B0604020202020204" pitchFamily="34" charset="0"/>
                <a:cs typeface="Arial"/>
              </a:rPr>
              <a:t>i</a:t>
            </a:r>
            <a:r>
              <a:rPr lang="en-US" sz="2000" u="none" strike="sngStrike">
                <a:solidFill>
                  <a:srgbClr val="FF0000"/>
                </a:solidFill>
                <a:effectLst/>
                <a:uFill>
                  <a:solidFill>
                    <a:srgbClr val="000000"/>
                  </a:solidFill>
                </a:uFill>
                <a:ea typeface="Arial" panose="020B0604020202020204" pitchFamily="34" charset="0"/>
                <a:cs typeface="Arial"/>
              </a:rPr>
              <a:t>)</a:t>
            </a:r>
            <a:r>
              <a:rPr lang="en-US" sz="2000" u="none" strike="noStrike">
                <a:solidFill>
                  <a:srgbClr val="FF0000"/>
                </a:solidFill>
                <a:effectLst/>
                <a:uFill>
                  <a:solidFill>
                    <a:srgbClr val="000000"/>
                  </a:solidFill>
                </a:uFill>
                <a:ea typeface="Arial" panose="020B0604020202020204" pitchFamily="34" charset="0"/>
                <a:cs typeface="Arial"/>
              </a:rPr>
              <a:t> </a:t>
            </a:r>
            <a:r>
              <a:rPr lang="en-US" sz="2000" u="none" strike="noStrike">
                <a:solidFill>
                  <a:schemeClr val="accent3"/>
                </a:solidFill>
                <a:effectLst/>
                <a:uFill>
                  <a:solidFill>
                    <a:srgbClr val="000000"/>
                  </a:solidFill>
                </a:uFill>
                <a:ea typeface="Arial" panose="020B0604020202020204" pitchFamily="34" charset="0"/>
                <a:cs typeface="Arial"/>
              </a:rPr>
              <a:t>the number of attempts at tummy time</a:t>
            </a:r>
            <a:r>
              <a:rPr lang="en-US" sz="2000" u="none" strike="sngStrike">
                <a:solidFill>
                  <a:srgbClr val="FF0000"/>
                </a:solidFill>
                <a:effectLst/>
                <a:uFill>
                  <a:solidFill>
                    <a:srgbClr val="000000"/>
                  </a:solidFill>
                </a:uFill>
                <a:ea typeface="Arial" panose="020B0604020202020204" pitchFamily="34" charset="0"/>
                <a:cs typeface="Arial"/>
              </a:rPr>
              <a:t>, and (ii) the amount of time spent on their stomachs</a:t>
            </a:r>
            <a:r>
              <a:rPr lang="en-US" sz="2000" u="none" strike="noStrike">
                <a:solidFill>
                  <a:schemeClr val="accent3"/>
                </a:solidFill>
                <a:effectLst/>
                <a:uFill>
                  <a:solidFill>
                    <a:srgbClr val="000000"/>
                  </a:solidFill>
                </a:uFill>
                <a:ea typeface="Arial" panose="020B0604020202020204" pitchFamily="34" charset="0"/>
                <a:cs typeface="Arial"/>
              </a:rPr>
              <a:t>.</a:t>
            </a:r>
            <a:r>
              <a:rPr lang="en-US" sz="2000">
                <a:solidFill>
                  <a:srgbClr val="FF0000"/>
                </a:solidFill>
                <a:uFill>
                  <a:solidFill>
                    <a:srgbClr val="000000"/>
                  </a:solidFill>
                </a:uFill>
                <a:ea typeface="Arial" panose="020B0604020202020204" pitchFamily="34" charset="0"/>
                <a:cs typeface="Arial"/>
              </a:rPr>
              <a:t> </a:t>
            </a:r>
            <a:endParaRPr lang="en-US" sz="2000">
              <a:solidFill>
                <a:srgbClr val="000000"/>
              </a:solidFill>
              <a:uFill>
                <a:solidFill>
                  <a:srgbClr val="000000"/>
                </a:solidFill>
              </a:uFill>
              <a:ea typeface="Arial" panose="020B0604020202020204" pitchFamily="34" charset="0"/>
              <a:cs typeface="Arial" panose="020B0604020202020204" pitchFamily="34" charset="0"/>
            </a:endParaRPr>
          </a:p>
          <a:p>
            <a:pPr marL="342900" marR="9525" fontAlgn="base">
              <a:lnSpc>
                <a:spcPct val="103000"/>
              </a:lnSpc>
              <a:spcBef>
                <a:spcPts val="0"/>
              </a:spcBef>
              <a:spcAft>
                <a:spcPts val="560"/>
              </a:spcAft>
              <a:buClr>
                <a:srgbClr val="000000"/>
              </a:buClr>
              <a:buSzPts val="1100"/>
            </a:pPr>
            <a:r>
              <a:rPr lang="en-US" sz="2000" strike="sngStrike">
                <a:solidFill>
                  <a:srgbClr val="FF0000"/>
                </a:solidFill>
                <a:effectLst/>
                <a:ea typeface="Arial" panose="020B0604020202020204" pitchFamily="34" charset="0"/>
              </a:rPr>
              <a:t>H. The licensee shall ensure staff maintain daily records required by subsection G of this section for 60 calendar days from the date of report.</a:t>
            </a:r>
            <a:r>
              <a:rPr lang="en-US" sz="2000" strike="sngStrike">
                <a:solidFill>
                  <a:srgbClr val="FF0000"/>
                </a:solidFill>
                <a:ea typeface="Arial" panose="020B0604020202020204" pitchFamily="34" charset="0"/>
              </a:rPr>
              <a:t> </a:t>
            </a:r>
            <a:endParaRPr lang="en-US" sz="2000" strike="sngStrike">
              <a:solidFill>
                <a:srgbClr val="000000"/>
              </a:solidFill>
              <a:effectLst/>
              <a:latin typeface="Arial"/>
              <a:ea typeface="Arial" panose="020B0604020202020204" pitchFamily="34" charset="0"/>
            </a:endParaRPr>
          </a:p>
          <a:p>
            <a:pPr marL="121920" marR="9525" indent="0">
              <a:lnSpc>
                <a:spcPct val="103000"/>
              </a:lnSpc>
              <a:spcBef>
                <a:spcPts val="0"/>
              </a:spcBef>
              <a:spcAft>
                <a:spcPts val="0"/>
              </a:spcAft>
              <a:buNone/>
              <a:tabLst>
                <a:tab pos="2072005" algn="l"/>
              </a:tabLst>
            </a:pPr>
            <a:endParaRPr lang="en-US" sz="2000">
              <a:solidFill>
                <a:srgbClr val="000000"/>
              </a:solidFill>
              <a:effectLst/>
              <a:latin typeface="Arial" panose="020B0604020202020204" pitchFamily="34" charset="0"/>
              <a:ea typeface="Arial" panose="020B0604020202020204" pitchFamily="34" charset="0"/>
            </a:endParaRPr>
          </a:p>
          <a:p>
            <a:pPr marL="114300" indent="0">
              <a:lnSpc>
                <a:spcPct val="100000"/>
              </a:lnSpc>
              <a:spcBef>
                <a:spcPts val="0"/>
              </a:spcBef>
              <a:spcAft>
                <a:spcPts val="1200"/>
              </a:spcAft>
              <a:buNone/>
            </a:pPr>
            <a:endParaRPr lang="en-US" sz="20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97</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177857241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VI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8270" indent="0">
              <a:lnSpc>
                <a:spcPct val="103000"/>
              </a:lnSpc>
              <a:spcBef>
                <a:spcPts val="0"/>
              </a:spcBef>
              <a:spcAft>
                <a:spcPts val="535"/>
              </a:spcAft>
              <a:buNone/>
            </a:pPr>
            <a:r>
              <a:rPr lang="en-US" sz="2000" b="1">
                <a:solidFill>
                  <a:schemeClr val="accent3"/>
                </a:solidFill>
                <a:ea typeface="Arial" panose="020B0604020202020204" pitchFamily="34" charset="0"/>
              </a:rPr>
              <a:t>8VAC20-781-420. Play furnishings, equipment, materials and toys.</a:t>
            </a:r>
          </a:p>
          <a:p>
            <a:pPr marL="471170">
              <a:lnSpc>
                <a:spcPct val="103000"/>
              </a:lnSpc>
              <a:spcBef>
                <a:spcPts val="0"/>
              </a:spcBef>
              <a:spcAft>
                <a:spcPts val="535"/>
              </a:spcAft>
            </a:pPr>
            <a:r>
              <a:rPr lang="en-US" sz="2000">
                <a:solidFill>
                  <a:schemeClr val="accent3"/>
                </a:solidFill>
                <a:ea typeface="Arial" panose="020B0604020202020204" pitchFamily="34" charset="0"/>
              </a:rPr>
              <a:t>Amended </a:t>
            </a:r>
            <a:r>
              <a:rPr lang="en-US" sz="2000">
                <a:solidFill>
                  <a:schemeClr val="accent3"/>
                </a:solidFill>
                <a:ea typeface="Arial" panose="020B0604020202020204" pitchFamily="34" charset="0"/>
                <a:cs typeface="Calibri"/>
              </a:rPr>
              <a:t>language to differentiate between hazardous substances pertaining to building furnishings and materials from items that children play with, and keeping cords and strings out of infant rooms to prevent strangulation.</a:t>
            </a:r>
            <a:endParaRPr lang="en-US" sz="2000" b="1">
              <a:solidFill>
                <a:schemeClr val="accent3"/>
              </a:solidFill>
              <a:ea typeface="Arial" panose="020B0604020202020204" pitchFamily="34" charset="0"/>
            </a:endParaRPr>
          </a:p>
          <a:p>
            <a:pPr marL="128270" indent="0">
              <a:lnSpc>
                <a:spcPct val="103000"/>
              </a:lnSpc>
              <a:spcBef>
                <a:spcPts val="0"/>
              </a:spcBef>
              <a:spcAft>
                <a:spcPts val="535"/>
              </a:spcAft>
              <a:buNone/>
            </a:pPr>
            <a:r>
              <a:rPr lang="en-US" sz="2000" b="1">
                <a:solidFill>
                  <a:schemeClr val="accent3"/>
                </a:solidFill>
                <a:effectLst/>
                <a:ea typeface="Arial" panose="020B0604020202020204" pitchFamily="34" charset="0"/>
              </a:rPr>
              <a:t>8VAC20-781-</a:t>
            </a:r>
            <a:r>
              <a:rPr lang="en-US" sz="2000" b="1" strike="sngStrike">
                <a:solidFill>
                  <a:srgbClr val="FF0000"/>
                </a:solidFill>
                <a:effectLst/>
                <a:ea typeface="Arial" panose="020B0604020202020204" pitchFamily="34" charset="0"/>
              </a:rPr>
              <a:t>430</a:t>
            </a:r>
            <a:r>
              <a:rPr lang="en-US" sz="2000" b="1">
                <a:solidFill>
                  <a:srgbClr val="FF0000"/>
                </a:solidFill>
                <a:effectLst/>
                <a:ea typeface="Arial" panose="020B0604020202020204" pitchFamily="34" charset="0"/>
              </a:rPr>
              <a:t> 420</a:t>
            </a:r>
            <a:r>
              <a:rPr lang="en-US" sz="2000" b="1">
                <a:solidFill>
                  <a:schemeClr val="accent3"/>
                </a:solidFill>
                <a:effectLst/>
                <a:ea typeface="Arial" panose="020B0604020202020204" pitchFamily="34" charset="0"/>
              </a:rPr>
              <a:t>.</a:t>
            </a:r>
            <a:r>
              <a:rPr lang="en-US" sz="2000" b="1">
                <a:solidFill>
                  <a:srgbClr val="000000"/>
                </a:solidFill>
                <a:effectLst/>
                <a:ea typeface="Arial" panose="020B0604020202020204" pitchFamily="34" charset="0"/>
              </a:rPr>
              <a:t> </a:t>
            </a:r>
            <a:r>
              <a:rPr lang="en-US" sz="2000" b="1">
                <a:solidFill>
                  <a:srgbClr val="FF0000"/>
                </a:solidFill>
                <a:effectLst/>
                <a:ea typeface="Arial" panose="020B0604020202020204" pitchFamily="34" charset="0"/>
              </a:rPr>
              <a:t>Play </a:t>
            </a:r>
            <a:r>
              <a:rPr lang="en-US" sz="2000" b="1">
                <a:solidFill>
                  <a:srgbClr val="FF0000"/>
                </a:solidFill>
                <a:ea typeface="Arial" panose="020B0604020202020204" pitchFamily="34" charset="0"/>
              </a:rPr>
              <a:t>furnishings</a:t>
            </a:r>
            <a:r>
              <a:rPr lang="en-US" sz="2000" b="1">
                <a:solidFill>
                  <a:srgbClr val="FF0000"/>
                </a:solidFill>
                <a:effectLst/>
                <a:ea typeface="Arial" panose="020B0604020202020204" pitchFamily="34" charset="0"/>
              </a:rPr>
              <a:t>, </a:t>
            </a:r>
            <a:r>
              <a:rPr lang="en-US" sz="2000" b="1">
                <a:solidFill>
                  <a:schemeClr val="accent3"/>
                </a:solidFill>
                <a:effectLst/>
                <a:ea typeface="Arial" panose="020B0604020202020204" pitchFamily="34" charset="0"/>
              </a:rPr>
              <a:t>equipment</a:t>
            </a:r>
            <a:r>
              <a:rPr lang="en-US" sz="2000" b="1">
                <a:solidFill>
                  <a:srgbClr val="FF0000"/>
                </a:solidFill>
                <a:effectLst/>
                <a:ea typeface="Arial" panose="020B0604020202020204" pitchFamily="34" charset="0"/>
              </a:rPr>
              <a:t>,</a:t>
            </a:r>
            <a:r>
              <a:rPr lang="en-US" sz="2000" b="1">
                <a:solidFill>
                  <a:srgbClr val="0070C0"/>
                </a:solidFill>
                <a:effectLst/>
                <a:ea typeface="Arial" panose="020B0604020202020204" pitchFamily="34" charset="0"/>
              </a:rPr>
              <a:t> </a:t>
            </a:r>
            <a:r>
              <a:rPr lang="en-US" sz="2000" b="1" strike="sngStrike">
                <a:solidFill>
                  <a:srgbClr val="FF0000"/>
                </a:solidFill>
                <a:effectLst/>
                <a:ea typeface="Arial" panose="020B0604020202020204" pitchFamily="34" charset="0"/>
              </a:rPr>
              <a:t>and</a:t>
            </a:r>
            <a:r>
              <a:rPr lang="en-US" sz="2000" b="1">
                <a:solidFill>
                  <a:srgbClr val="FF0000"/>
                </a:solidFill>
                <a:effectLst/>
                <a:ea typeface="Arial" panose="020B0604020202020204" pitchFamily="34" charset="0"/>
              </a:rPr>
              <a:t> </a:t>
            </a:r>
            <a:r>
              <a:rPr lang="en-US" sz="2000" b="1">
                <a:solidFill>
                  <a:schemeClr val="accent3"/>
                </a:solidFill>
                <a:effectLst/>
                <a:ea typeface="Arial" panose="020B0604020202020204" pitchFamily="34" charset="0"/>
              </a:rPr>
              <a:t>materials</a:t>
            </a:r>
            <a:r>
              <a:rPr lang="en-US" sz="2000" b="1" strike="sngStrike">
                <a:solidFill>
                  <a:srgbClr val="FF0000"/>
                </a:solidFill>
                <a:effectLst/>
                <a:ea typeface="Arial" panose="020B0604020202020204" pitchFamily="34" charset="0"/>
              </a:rPr>
              <a:t>,</a:t>
            </a:r>
            <a:r>
              <a:rPr lang="en-US" sz="2000" b="1">
                <a:solidFill>
                  <a:srgbClr val="FF0000"/>
                </a:solidFill>
                <a:effectLst/>
                <a:ea typeface="Arial" panose="020B0604020202020204" pitchFamily="34" charset="0"/>
              </a:rPr>
              <a:t> and toys</a:t>
            </a:r>
            <a:r>
              <a:rPr lang="en-US" sz="2000" b="1">
                <a:solidFill>
                  <a:schemeClr val="accent3"/>
                </a:solidFill>
                <a:ea typeface="Arial" panose="020B0604020202020204" pitchFamily="34" charset="0"/>
              </a:rPr>
              <a:t>.</a:t>
            </a:r>
          </a:p>
          <a:p>
            <a:pPr marL="471170">
              <a:lnSpc>
                <a:spcPct val="103000"/>
              </a:lnSpc>
              <a:spcBef>
                <a:spcPts val="0"/>
              </a:spcBef>
              <a:spcAft>
                <a:spcPts val="535"/>
              </a:spcAft>
            </a:pPr>
            <a:r>
              <a:rPr lang="en-US" sz="2000">
                <a:solidFill>
                  <a:schemeClr val="accent3"/>
                </a:solidFill>
                <a:effectLst/>
                <a:ea typeface="Arial" panose="020B0604020202020204" pitchFamily="34" charset="0"/>
              </a:rPr>
              <a:t>B. Materials and equipment shall be available and shall be age and stage appropriate for the children and shall include an adequate supply, as appropriate for each age group, of arts and crafts materials, texture materials, construction materials, music and sound materials, books, social living equipment, and manipulative equipment.</a:t>
            </a:r>
            <a:r>
              <a:rPr lang="en-US" sz="2000">
                <a:solidFill>
                  <a:schemeClr val="accent3"/>
                </a:solidFill>
                <a:ea typeface="Arial" panose="020B0604020202020204" pitchFamily="34" charset="0"/>
              </a:rPr>
              <a:t> </a:t>
            </a:r>
            <a:endParaRPr lang="en-US" sz="2000">
              <a:solidFill>
                <a:schemeClr val="accent3"/>
              </a:solidFill>
              <a:latin typeface="Georgia" panose="02040502050405020303" pitchFamily="18" charset="0"/>
              <a:ea typeface="Arial" panose="020B0604020202020204" pitchFamily="34" charset="0"/>
            </a:endParaRPr>
          </a:p>
          <a:p>
            <a:pPr marL="1028700" lvl="2" indent="0">
              <a:lnSpc>
                <a:spcPct val="103000"/>
              </a:lnSpc>
              <a:spcBef>
                <a:spcPts val="0"/>
              </a:spcBef>
              <a:spcAft>
                <a:spcPts val="535"/>
              </a:spcAft>
              <a:buNone/>
            </a:pPr>
            <a:r>
              <a:rPr lang="en-US">
                <a:solidFill>
                  <a:srgbClr val="FF0000"/>
                </a:solidFill>
                <a:ea typeface="Arial" panose="020B0604020202020204" pitchFamily="34" charset="0"/>
              </a:rPr>
              <a:t>1. Equipment</a:t>
            </a:r>
            <a:r>
              <a:rPr lang="en-US">
                <a:solidFill>
                  <a:srgbClr val="FF0000"/>
                </a:solidFill>
                <a:effectLst/>
                <a:ea typeface="Arial" panose="020B0604020202020204" pitchFamily="34" charset="0"/>
              </a:rPr>
              <a:t> used for play with a diameter of less than 1-1/4 inch and a length of less than 2-1/4 inches shall be inaccessible to children under three years of age; and</a:t>
            </a:r>
            <a:r>
              <a:rPr lang="en-US">
                <a:solidFill>
                  <a:srgbClr val="FF0000"/>
                </a:solidFill>
                <a:ea typeface="Arial" panose="020B0604020202020204" pitchFamily="34" charset="0"/>
              </a:rPr>
              <a:t> </a:t>
            </a:r>
            <a:endParaRPr lang="en-US">
              <a:solidFill>
                <a:srgbClr val="000000"/>
              </a:solidFill>
              <a:latin typeface="Georgia" panose="02040502050405020303" pitchFamily="18" charset="0"/>
              <a:ea typeface="Arial" panose="020B0604020202020204" pitchFamily="34" charset="0"/>
            </a:endParaRPr>
          </a:p>
          <a:p>
            <a:pPr marL="1028700" lvl="2" indent="0">
              <a:lnSpc>
                <a:spcPct val="103000"/>
              </a:lnSpc>
              <a:spcBef>
                <a:spcPts val="0"/>
              </a:spcBef>
              <a:spcAft>
                <a:spcPts val="535"/>
              </a:spcAft>
              <a:buNone/>
            </a:pPr>
            <a:r>
              <a:rPr lang="en-US">
                <a:solidFill>
                  <a:srgbClr val="FF0000"/>
                </a:solidFill>
                <a:ea typeface="Arial" panose="020B0604020202020204" pitchFamily="34" charset="0"/>
              </a:rPr>
              <a:t>2. Toys</a:t>
            </a:r>
            <a:r>
              <a:rPr lang="en-US" sz="2000">
                <a:solidFill>
                  <a:srgbClr val="FF0000"/>
                </a:solidFill>
                <a:effectLst/>
                <a:ea typeface="Arial" panose="020B0604020202020204" pitchFamily="34" charset="0"/>
              </a:rPr>
              <a:t> and equipment with cords and strings shall only be accessible to children two and older.</a:t>
            </a:r>
            <a:endParaRPr lang="en-US" sz="2000">
              <a:solidFill>
                <a:srgbClr val="000000"/>
              </a:solidFill>
              <a:latin typeface="Georgia" panose="02040502050405020303" pitchFamily="18" charset="0"/>
              <a:ea typeface="Arial" panose="020B0604020202020204" pitchFamily="34" charset="0"/>
            </a:endParaRPr>
          </a:p>
          <a:p>
            <a:pPr marL="114300" indent="0">
              <a:lnSpc>
                <a:spcPct val="100000"/>
              </a:lnSpc>
              <a:spcBef>
                <a:spcPts val="0"/>
              </a:spcBef>
              <a:spcAft>
                <a:spcPts val="1200"/>
              </a:spcAft>
              <a:buNone/>
            </a:pPr>
            <a:endParaRPr lang="en-US" sz="20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98</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117234554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Substantive Changes: Part VI</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28270" indent="0">
              <a:lnSpc>
                <a:spcPct val="103000"/>
              </a:lnSpc>
              <a:spcBef>
                <a:spcPts val="0"/>
              </a:spcBef>
              <a:spcAft>
                <a:spcPts val="535"/>
              </a:spcAft>
              <a:buNone/>
            </a:pPr>
            <a:r>
              <a:rPr lang="en-US" sz="2000" b="1">
                <a:solidFill>
                  <a:schemeClr val="accent3"/>
                </a:solidFill>
                <a:effectLst/>
                <a:ea typeface="Arial" panose="020B0604020202020204" pitchFamily="34" charset="0"/>
              </a:rPr>
              <a:t>8VAC20-781-</a:t>
            </a:r>
            <a:r>
              <a:rPr lang="en-US" sz="2000" b="1" strike="sngStrike">
                <a:solidFill>
                  <a:srgbClr val="FF0000"/>
                </a:solidFill>
                <a:effectLst/>
                <a:ea typeface="Arial" panose="020B0604020202020204" pitchFamily="34" charset="0"/>
              </a:rPr>
              <a:t>430</a:t>
            </a:r>
            <a:r>
              <a:rPr lang="en-US" sz="2000" b="1">
                <a:solidFill>
                  <a:srgbClr val="FF0000"/>
                </a:solidFill>
                <a:effectLst/>
                <a:ea typeface="Arial" panose="020B0604020202020204" pitchFamily="34" charset="0"/>
              </a:rPr>
              <a:t> 420</a:t>
            </a:r>
            <a:r>
              <a:rPr lang="en-US" sz="2000" b="1">
                <a:solidFill>
                  <a:srgbClr val="000000"/>
                </a:solidFill>
                <a:effectLst/>
                <a:ea typeface="Arial" panose="020B0604020202020204" pitchFamily="34" charset="0"/>
              </a:rPr>
              <a:t>. </a:t>
            </a:r>
            <a:r>
              <a:rPr lang="en-US" sz="2000" b="1">
                <a:solidFill>
                  <a:srgbClr val="FF0000"/>
                </a:solidFill>
                <a:effectLst/>
                <a:ea typeface="Arial" panose="020B0604020202020204" pitchFamily="34" charset="0"/>
              </a:rPr>
              <a:t>Play </a:t>
            </a:r>
            <a:r>
              <a:rPr lang="en-US" sz="2000" b="1">
                <a:solidFill>
                  <a:srgbClr val="FF0000"/>
                </a:solidFill>
                <a:ea typeface="Arial" panose="020B0604020202020204" pitchFamily="34" charset="0"/>
              </a:rPr>
              <a:t>furnishings</a:t>
            </a:r>
            <a:r>
              <a:rPr lang="en-US" sz="2000" b="1">
                <a:solidFill>
                  <a:srgbClr val="FF0000"/>
                </a:solidFill>
                <a:effectLst/>
                <a:ea typeface="Arial" panose="020B0604020202020204" pitchFamily="34" charset="0"/>
              </a:rPr>
              <a:t>, </a:t>
            </a:r>
            <a:r>
              <a:rPr lang="en-US" sz="2000" b="1">
                <a:solidFill>
                  <a:schemeClr val="accent3"/>
                </a:solidFill>
                <a:effectLst/>
                <a:ea typeface="Arial" panose="020B0604020202020204" pitchFamily="34" charset="0"/>
              </a:rPr>
              <a:t>equipment</a:t>
            </a:r>
            <a:r>
              <a:rPr lang="en-US" sz="2000" b="1">
                <a:solidFill>
                  <a:srgbClr val="FF0000"/>
                </a:solidFill>
                <a:effectLst/>
                <a:ea typeface="Arial" panose="020B0604020202020204" pitchFamily="34" charset="0"/>
              </a:rPr>
              <a:t>,</a:t>
            </a:r>
            <a:r>
              <a:rPr lang="en-US" sz="2000" b="1">
                <a:solidFill>
                  <a:srgbClr val="0070C0"/>
                </a:solidFill>
                <a:effectLst/>
                <a:ea typeface="Arial" panose="020B0604020202020204" pitchFamily="34" charset="0"/>
              </a:rPr>
              <a:t> </a:t>
            </a:r>
            <a:r>
              <a:rPr lang="en-US" sz="2000" b="1" strike="sngStrike">
                <a:solidFill>
                  <a:srgbClr val="FF0000"/>
                </a:solidFill>
                <a:effectLst/>
                <a:ea typeface="Arial" panose="020B0604020202020204" pitchFamily="34" charset="0"/>
              </a:rPr>
              <a:t>and</a:t>
            </a:r>
            <a:r>
              <a:rPr lang="en-US" sz="2000" b="1">
                <a:solidFill>
                  <a:srgbClr val="FF0000"/>
                </a:solidFill>
                <a:effectLst/>
                <a:ea typeface="Arial" panose="020B0604020202020204" pitchFamily="34" charset="0"/>
              </a:rPr>
              <a:t> </a:t>
            </a:r>
            <a:r>
              <a:rPr lang="en-US" sz="2000" b="1">
                <a:solidFill>
                  <a:schemeClr val="accent3"/>
                </a:solidFill>
                <a:effectLst/>
                <a:ea typeface="Arial" panose="020B0604020202020204" pitchFamily="34" charset="0"/>
              </a:rPr>
              <a:t>materials</a:t>
            </a:r>
            <a:r>
              <a:rPr lang="en-US" sz="2000" b="1" strike="sngStrike">
                <a:solidFill>
                  <a:srgbClr val="FF0000"/>
                </a:solidFill>
                <a:effectLst/>
                <a:ea typeface="Arial" panose="020B0604020202020204" pitchFamily="34" charset="0"/>
              </a:rPr>
              <a:t>,</a:t>
            </a:r>
            <a:r>
              <a:rPr lang="en-US" sz="2000" b="1">
                <a:solidFill>
                  <a:srgbClr val="FF0000"/>
                </a:solidFill>
                <a:effectLst/>
                <a:ea typeface="Arial" panose="020B0604020202020204" pitchFamily="34" charset="0"/>
              </a:rPr>
              <a:t> and toys</a:t>
            </a:r>
            <a:r>
              <a:rPr lang="en-US" sz="2000" b="1">
                <a:solidFill>
                  <a:schemeClr val="accent3"/>
                </a:solidFill>
                <a:ea typeface="Arial" panose="020B0604020202020204" pitchFamily="34" charset="0"/>
              </a:rPr>
              <a:t>. (cont.)</a:t>
            </a:r>
            <a:endParaRPr lang="en-US" sz="2000">
              <a:solidFill>
                <a:schemeClr val="accent3"/>
              </a:solidFill>
              <a:effectLst/>
              <a:ea typeface="Arial" panose="020B0604020202020204" pitchFamily="34" charset="0"/>
            </a:endParaRPr>
          </a:p>
          <a:p>
            <a:pPr marL="342900" marR="9525">
              <a:lnSpc>
                <a:spcPct val="103000"/>
              </a:lnSpc>
              <a:spcBef>
                <a:spcPts val="0"/>
              </a:spcBef>
              <a:spcAft>
                <a:spcPts val="560"/>
              </a:spcAft>
            </a:pPr>
            <a:r>
              <a:rPr lang="en-US" sz="2000">
                <a:solidFill>
                  <a:schemeClr val="accent3"/>
                </a:solidFill>
                <a:effectLst/>
                <a:ea typeface="Arial" panose="020B0604020202020204" pitchFamily="34" charset="0"/>
              </a:rPr>
              <a:t>D. The following cloth items</a:t>
            </a:r>
            <a:r>
              <a:rPr lang="en-US" sz="2000">
                <a:solidFill>
                  <a:srgbClr val="000000"/>
                </a:solidFill>
                <a:effectLst/>
                <a:ea typeface="Arial" panose="020B0604020202020204" pitchFamily="34" charset="0"/>
              </a:rPr>
              <a:t> </a:t>
            </a:r>
            <a:r>
              <a:rPr lang="en-US" sz="2000">
                <a:solidFill>
                  <a:srgbClr val="FF0000"/>
                </a:solidFill>
                <a:effectLst/>
                <a:ea typeface="Arial" panose="020B0604020202020204" pitchFamily="34" charset="0"/>
              </a:rPr>
              <a:t>provided by the center </a:t>
            </a:r>
            <a:r>
              <a:rPr lang="en-US" sz="2000">
                <a:solidFill>
                  <a:schemeClr val="accent3"/>
                </a:solidFill>
                <a:effectLst/>
                <a:ea typeface="Arial" panose="020B0604020202020204" pitchFamily="34" charset="0"/>
              </a:rPr>
              <a:t>shall be washable: stuffed animals, cloth dolls, and dress-up clothes; floor pillows shall be washable or have removable covers that are machine washable. The center shall wash stuffed animals, cloth dolls, dress-up clothes, and pillows or removable covers</a:t>
            </a:r>
            <a:r>
              <a:rPr lang="en-US" sz="2000">
                <a:solidFill>
                  <a:srgbClr val="FF0000"/>
                </a:solidFill>
                <a:effectLst/>
                <a:ea typeface="Arial" panose="020B0604020202020204" pitchFamily="34" charset="0"/>
              </a:rPr>
              <a:t>, when used by children,</a:t>
            </a:r>
            <a:r>
              <a:rPr lang="en-US" sz="2000">
                <a:solidFill>
                  <a:srgbClr val="000000"/>
                </a:solidFill>
                <a:effectLst/>
                <a:ea typeface="Arial" panose="020B0604020202020204" pitchFamily="34" charset="0"/>
              </a:rPr>
              <a:t> </a:t>
            </a:r>
            <a:r>
              <a:rPr lang="en-US" sz="2000">
                <a:solidFill>
                  <a:schemeClr val="accent3"/>
                </a:solidFill>
                <a:effectLst/>
                <a:ea typeface="Arial" panose="020B0604020202020204" pitchFamily="34" charset="0"/>
              </a:rPr>
              <a:t>at least once a week or when soiled.</a:t>
            </a:r>
            <a:r>
              <a:rPr lang="en-US" sz="2000">
                <a:solidFill>
                  <a:schemeClr val="accent3"/>
                </a:solidFill>
                <a:ea typeface="Arial" panose="020B0604020202020204" pitchFamily="34" charset="0"/>
              </a:rPr>
              <a:t> </a:t>
            </a:r>
            <a:endParaRPr lang="en-US" sz="2000">
              <a:solidFill>
                <a:schemeClr val="accent3"/>
              </a:solidFill>
              <a:effectLst/>
              <a:latin typeface="Georgia" panose="02040502050405020303" pitchFamily="18" charset="0"/>
              <a:ea typeface="Arial" panose="020B0604020202020204" pitchFamily="34" charset="0"/>
            </a:endParaRPr>
          </a:p>
          <a:p>
            <a:pPr marL="342900" marR="9525">
              <a:lnSpc>
                <a:spcPct val="103000"/>
              </a:lnSpc>
              <a:spcBef>
                <a:spcPts val="0"/>
              </a:spcBef>
              <a:spcAft>
                <a:spcPts val="560"/>
              </a:spcAft>
            </a:pPr>
            <a:r>
              <a:rPr lang="en-US" sz="2000">
                <a:solidFill>
                  <a:schemeClr val="accent3"/>
                </a:solidFill>
                <a:ea typeface="Arial" panose="020B0604020202020204" pitchFamily="34" charset="0"/>
              </a:rPr>
              <a:t>G. </a:t>
            </a:r>
            <a:r>
              <a:rPr lang="en-US" sz="2000">
                <a:solidFill>
                  <a:schemeClr val="accent3"/>
                </a:solidFill>
                <a:effectLst/>
                <a:ea typeface="Arial" panose="020B0604020202020204" pitchFamily="34" charset="0"/>
              </a:rPr>
              <a:t>Disposable products</a:t>
            </a:r>
            <a:r>
              <a:rPr lang="en-US" sz="2000">
                <a:solidFill>
                  <a:srgbClr val="FF0000"/>
                </a:solidFill>
                <a:effectLst/>
                <a:ea typeface="Arial" panose="020B0604020202020204" pitchFamily="34" charset="0"/>
              </a:rPr>
              <a:t> not used for play, learning or craft activities </a:t>
            </a:r>
            <a:r>
              <a:rPr lang="en-US" sz="2000">
                <a:solidFill>
                  <a:schemeClr val="accent3"/>
                </a:solidFill>
                <a:effectLst/>
                <a:ea typeface="Arial" panose="020B0604020202020204" pitchFamily="34" charset="0"/>
              </a:rPr>
              <a:t>shall be used once and discarded.</a:t>
            </a:r>
            <a:r>
              <a:rPr lang="en-US" sz="2000">
                <a:solidFill>
                  <a:schemeClr val="accent3"/>
                </a:solidFill>
                <a:ea typeface="Arial" panose="020B0604020202020204" pitchFamily="34" charset="0"/>
              </a:rPr>
              <a:t> </a:t>
            </a:r>
            <a:endParaRPr lang="en-US" sz="2000">
              <a:solidFill>
                <a:schemeClr val="accent3"/>
              </a:solidFill>
              <a:effectLst/>
              <a:latin typeface="Georgia" panose="02040502050405020303" pitchFamily="18" charset="0"/>
              <a:ea typeface="Arial" panose="020B0604020202020204" pitchFamily="34" charset="0"/>
            </a:endParaRPr>
          </a:p>
          <a:p>
            <a:pPr marL="114300" indent="0">
              <a:lnSpc>
                <a:spcPct val="100000"/>
              </a:lnSpc>
              <a:spcBef>
                <a:spcPts val="0"/>
              </a:spcBef>
              <a:spcAft>
                <a:spcPts val="1200"/>
              </a:spcAft>
              <a:buNone/>
            </a:pPr>
            <a:endParaRPr lang="en-US" sz="20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99</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3280063456"/>
      </p:ext>
    </p:extLst>
  </p:cSld>
  <p:clrMapOvr>
    <a:masterClrMapping/>
  </p:clrMapOvr>
</p:sld>
</file>

<file path=ppt/theme/theme1.xml><?xml version="1.0" encoding="utf-8"?>
<a:theme xmlns:a="http://schemas.openxmlformats.org/drawingml/2006/main" name="Office Theme">
  <a:themeElements>
    <a:clrScheme name="VDOE New">
      <a:dk1>
        <a:srgbClr val="003C71"/>
      </a:dk1>
      <a:lt1>
        <a:srgbClr val="FFFFFF"/>
      </a:lt1>
      <a:dk2>
        <a:srgbClr val="003C71"/>
      </a:dk2>
      <a:lt2>
        <a:srgbClr val="FFFFFF"/>
      </a:lt2>
      <a:accent1>
        <a:srgbClr val="003C71"/>
      </a:accent1>
      <a:accent2>
        <a:srgbClr val="FF6A39"/>
      </a:accent2>
      <a:accent3>
        <a:srgbClr val="555555"/>
      </a:accent3>
      <a:accent4>
        <a:srgbClr val="FFC600"/>
      </a:accent4>
      <a:accent5>
        <a:srgbClr val="0160B6"/>
      </a:accent5>
      <a:accent6>
        <a:srgbClr val="279989"/>
      </a:accent6>
      <a:hlink>
        <a:srgbClr val="0563C1"/>
      </a:hlink>
      <a:folHlink>
        <a:srgbClr val="8496B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A293262E4066D4DBA8FBA2AF6BB44DF" ma:contentTypeVersion="6" ma:contentTypeDescription="Create a new document." ma:contentTypeScope="" ma:versionID="f0a5cfd9936cc2bd56f20922e985cd27">
  <xsd:schema xmlns:xsd="http://www.w3.org/2001/XMLSchema" xmlns:xs="http://www.w3.org/2001/XMLSchema" xmlns:p="http://schemas.microsoft.com/office/2006/metadata/properties" xmlns:ns2="f3e704d1-8a2b-4b84-a79b-5b324d7b2d51" xmlns:ns3="bc3a640e-20c3-42b7-bff6-254cfe215f71" targetNamespace="http://schemas.microsoft.com/office/2006/metadata/properties" ma:root="true" ma:fieldsID="ae970f2586e9350371c7363ebbd2db47" ns2:_="" ns3:_="">
    <xsd:import namespace="f3e704d1-8a2b-4b84-a79b-5b324d7b2d51"/>
    <xsd:import namespace="bc3a640e-20c3-42b7-bff6-254cfe215f7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e704d1-8a2b-4b84-a79b-5b324d7b2d5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c3a640e-20c3-42b7-bff6-254cfe215f7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bc3a640e-20c3-42b7-bff6-254cfe215f71">
      <UserInfo>
        <DisplayName>Ullrich, Rebecca (DOE)</DisplayName>
        <AccountId>12</AccountId>
        <AccountType/>
      </UserInfo>
      <UserInfo>
        <DisplayName>Williams, Jeff (DOE)</DisplayName>
        <AccountId>44</AccountId>
        <AccountType/>
      </UserInfo>
      <UserInfo>
        <DisplayName>Currier, Missy (DOE)</DisplayName>
        <AccountId>45</AccountId>
        <AccountType/>
      </UserInfo>
      <UserInfo>
        <DisplayName>Jeffries, Taundwa (DOE)</DisplayName>
        <AccountId>27</AccountId>
        <AccountType/>
      </UserInfo>
      <UserInfo>
        <DisplayName>Lamonica-sarro, Marie (DOE)</DisplayName>
        <AccountId>47</AccountId>
        <AccountType/>
      </UserInfo>
      <UserInfo>
        <DisplayName>Dawson, Victoria (DOE)</DisplayName>
        <AccountId>29</AccountId>
        <AccountType/>
      </UserInfo>
      <UserInfo>
        <DisplayName>Silva, Jessica (DOE)</DisplayName>
        <AccountId>31</AccountId>
        <AccountType/>
      </UserInfo>
      <UserInfo>
        <DisplayName>Meyers, Kris (DOE)</DisplayName>
        <AccountId>25</AccountId>
        <AccountType/>
      </UserInfo>
      <UserInfo>
        <DisplayName>Sledge, Ayasha (DOE)</DisplayName>
        <AccountId>48</AccountId>
        <AccountType/>
      </UserInfo>
      <UserInfo>
        <DisplayName>Carroll, Erin (DOE)</DisplayName>
        <AccountId>18</AccountId>
        <AccountType/>
      </UserInfo>
      <UserInfo>
        <DisplayName>Conway, Jenna (DOE)</DisplayName>
        <AccountId>14</AccountId>
        <AccountType/>
      </UserInfo>
      <UserInfo>
        <DisplayName>Meehling, Tiffanie (DOE)</DisplayName>
        <AccountId>46</AccountId>
        <AccountType/>
      </UserInfo>
      <UserInfo>
        <DisplayName>Hendricks, Dawn (DOE)</DisplayName>
        <AccountId>49</AccountId>
        <AccountType/>
      </UserInfo>
      <UserInfo>
        <DisplayName>Armstrong, Tatanishia (DOE)</DisplayName>
        <AccountId>53</AccountId>
        <AccountType/>
      </UserInfo>
      <UserInfo>
        <DisplayName>Williams, Alyson (DOE)</DisplayName>
        <AccountId>52</AccountId>
        <AccountType/>
      </UserInfo>
      <UserInfo>
        <DisplayName>Allan, Mark (DOE)</DisplayName>
        <AccountId>68</AccountId>
        <AccountType/>
      </UserInfo>
      <UserInfo>
        <DisplayName>Mcpherson, Alexandra (DOE)</DisplayName>
        <AccountId>24</AccountId>
        <AccountType/>
      </UserInfo>
      <UserInfo>
        <DisplayName>Lewis, Alieyyah (DOE)</DisplayName>
        <AccountId>13</AccountId>
        <AccountType/>
      </UserInfo>
      <UserInfo>
        <DisplayName>Mitzner, Lucy (DOE)</DisplayName>
        <AccountId>33</AccountId>
        <AccountType/>
      </UserInfo>
      <UserInfo>
        <DisplayName>Diamond, Melissa (DOE)</DisplayName>
        <AccountId>134</AccountId>
        <AccountType/>
      </UserInfo>
      <UserInfo>
        <DisplayName>Snellings, Lauren (DOE)</DisplayName>
        <AccountId>81</AccountId>
        <AccountType/>
      </UserInfo>
      <UserInfo>
        <DisplayName>Edmondson, Amy (DOE)</DisplayName>
        <AccountId>133</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AEE8F5C-3799-4207-BC35-3FB35362B27B}">
  <ds:schemaRefs>
    <ds:schemaRef ds:uri="bc3a640e-20c3-42b7-bff6-254cfe215f71"/>
    <ds:schemaRef ds:uri="f3e704d1-8a2b-4b84-a79b-5b324d7b2d5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EF4ADB6E-F891-4DE0-B031-DD4284C1E3AB}">
  <ds:schemaRefs>
    <ds:schemaRef ds:uri="bc3a640e-20c3-42b7-bff6-254cfe215f71"/>
    <ds:schemaRef ds:uri="f3e704d1-8a2b-4b84-a79b-5b324d7b2d5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FC43B315-C9D5-4FD2-8977-29500CCAB7B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14927</Words>
  <Application>Microsoft Office PowerPoint</Application>
  <PresentationFormat>Widescreen</PresentationFormat>
  <Paragraphs>1080</Paragraphs>
  <Slides>122</Slides>
  <Notes>92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122</vt:i4>
      </vt:variant>
    </vt:vector>
  </HeadingPairs>
  <TitlesOfParts>
    <vt:vector size="129" baseType="lpstr">
      <vt:lpstr>Arial</vt:lpstr>
      <vt:lpstr>Calibri</vt:lpstr>
      <vt:lpstr>Courier New</vt:lpstr>
      <vt:lpstr>Georgia</vt:lpstr>
      <vt:lpstr>Times New Roman</vt:lpstr>
      <vt:lpstr>Trebuchet MS</vt:lpstr>
      <vt:lpstr>Office Theme</vt:lpstr>
      <vt:lpstr>Virginia’s Early Childhood Advisory Committee (ECAC)</vt:lpstr>
      <vt:lpstr>Agenda</vt:lpstr>
      <vt:lpstr> Update: Virginia's Preschool Development Grant</vt:lpstr>
      <vt:lpstr>History of the PDG</vt:lpstr>
      <vt:lpstr>New Opportunity – PDG Renewal Grant</vt:lpstr>
      <vt:lpstr> Update: Virginia’s 2025-2027 CCDF State Plan Draft</vt:lpstr>
      <vt:lpstr>CCDF State Plan: Overview and 2025-2027 Updates</vt:lpstr>
      <vt:lpstr>What the CCDF State Plan Covers (1 of 2)</vt:lpstr>
      <vt:lpstr>What the CCDF State Plan Covers (2 of 2)</vt:lpstr>
      <vt:lpstr>Section 1: Program Administration </vt:lpstr>
      <vt:lpstr> Section 1: Program Administration </vt:lpstr>
      <vt:lpstr>Section 2: Child and Family Eligibility and Enrollment and Continuity of Care</vt:lpstr>
      <vt:lpstr>Section 2: Child and Family Eligibility and Enrollment (1 of 2)</vt:lpstr>
      <vt:lpstr>Section 2: Child and Family Eligibility and Enrollment (2 of 2)</vt:lpstr>
      <vt:lpstr>Section 3: Child Care Affordability</vt:lpstr>
      <vt:lpstr>Section 3: Child Care Affordability</vt:lpstr>
      <vt:lpstr>Section 4: Child Care Affordability</vt:lpstr>
      <vt:lpstr>Section 4: Parental Choice, Equal Access, Payment Rates, and Payment Practices (1 of 3)</vt:lpstr>
      <vt:lpstr>Section 4: Parental Choice, Equal Access, Payment Rates, and Payment Practices (2 of 3)</vt:lpstr>
      <vt:lpstr>Section 4: Parental Choice, Equal Access, Payment Rates, and Payment Practices (3 of 3)</vt:lpstr>
      <vt:lpstr>Section 5: Health and Safety of Child Care Settings</vt:lpstr>
      <vt:lpstr>Section 5: Health and Safety of Child Care Settings</vt:lpstr>
      <vt:lpstr>Section 6: Support for a Skilled, Qualified, and Compensated Workforce</vt:lpstr>
      <vt:lpstr>Section 6: Support for a Skilled, Qualified, and Compensated Workforce (1 of 2)</vt:lpstr>
      <vt:lpstr>Section 6: Support for a Skilled, Qualified, and Compensated Workforce (2 of 2)</vt:lpstr>
      <vt:lpstr>Section 7: Quality Improvement Activities</vt:lpstr>
      <vt:lpstr>Section 7: Quality Improvement Activities (1 of 3)</vt:lpstr>
      <vt:lpstr>Section 7: Quality Improvement Activities (2 of 3)</vt:lpstr>
      <vt:lpstr>Section 7: Quality Improvement Activities (3 of 3)</vt:lpstr>
      <vt:lpstr>Section 8: Lead Agency Coordination and Partnerships to Support Service Delivery</vt:lpstr>
      <vt:lpstr>Section 8: Lead Agency Coordination and Partnerships to Support Service Delivery (1 of 2)</vt:lpstr>
      <vt:lpstr>Section 8: Lead Agency Coordination and Partnerships to Support Service Delivery (2 of 2)</vt:lpstr>
      <vt:lpstr>Section 9: Family Outreach and Consumer Education</vt:lpstr>
      <vt:lpstr>Section 9: Family Outreach and Consumer Education (1 of 3)</vt:lpstr>
      <vt:lpstr>Section 9: Family Outreach and Consumer Education (2 of 3)</vt:lpstr>
      <vt:lpstr>Section 9: Family Outreach and Consumer Education (3 of 3)</vt:lpstr>
      <vt:lpstr>Section 10: Program Integrity and Accountability</vt:lpstr>
      <vt:lpstr>Section 10: Program Integrity and Accountability (1 of 2)</vt:lpstr>
      <vt:lpstr>Section 10: Program Integrity and Accountability (2 of 2)</vt:lpstr>
      <vt:lpstr>Next Steps to Finalize the CCDF State Plan</vt:lpstr>
      <vt:lpstr>Finalizing the State Plan: Next Steps</vt:lpstr>
      <vt:lpstr> Presentation: Draft Standards for Licensed Child Day Centers</vt:lpstr>
      <vt:lpstr>Overview</vt:lpstr>
      <vt:lpstr> Recap of Process and Goals  </vt:lpstr>
      <vt:lpstr>Process for Revising Regulations</vt:lpstr>
      <vt:lpstr>Goals of the Revised Regulations</vt:lpstr>
      <vt:lpstr>Overall Highlights</vt:lpstr>
      <vt:lpstr> Review of Public Comment</vt:lpstr>
      <vt:lpstr>Review of public comment</vt:lpstr>
      <vt:lpstr> Top 10 Concerns and Response (1 of 4)  </vt:lpstr>
      <vt:lpstr>   Top 10 Concerns and Response (2 of 4)  </vt:lpstr>
      <vt:lpstr>   Top 10 Concerns and Response (3 of 4)  </vt:lpstr>
      <vt:lpstr>   Top 10 Concerns and Response (4 of 4)  </vt:lpstr>
      <vt:lpstr>New State Law Requirements</vt:lpstr>
      <vt:lpstr>Draft Standards for Licensed Child Day Centers: Substantive Changes </vt:lpstr>
      <vt:lpstr>Substantive Changes: Part I</vt:lpstr>
      <vt:lpstr>Substantive Changes: Part I </vt:lpstr>
      <vt:lpstr>Substantive Changes: Part I </vt:lpstr>
      <vt:lpstr>Substantive Changes: Part II</vt:lpstr>
      <vt:lpstr>Substantive Changes: Part II</vt:lpstr>
      <vt:lpstr>Substantive Changes: Part II</vt:lpstr>
      <vt:lpstr>Substantive Changes: Part II</vt:lpstr>
      <vt:lpstr>Substantive Changes: Part II</vt:lpstr>
      <vt:lpstr>Substantive Changes: Part II</vt:lpstr>
      <vt:lpstr>Substantive Changes: Part II</vt:lpstr>
      <vt:lpstr>Substantive Changes: Part II</vt:lpstr>
      <vt:lpstr>Substantive Changes: Part III</vt:lpstr>
      <vt:lpstr>Substantive Changes: Part III</vt:lpstr>
      <vt:lpstr>Substantive Changes: Part III</vt:lpstr>
      <vt:lpstr>Substantive Changes: Part III</vt:lpstr>
      <vt:lpstr>Substantive Changes: Part III</vt:lpstr>
      <vt:lpstr>Substantive Changes: Part III</vt:lpstr>
      <vt:lpstr>Substantive Changes: Part III</vt:lpstr>
      <vt:lpstr>Substantive Changes: Part III</vt:lpstr>
      <vt:lpstr>Substantive Changes: Part III</vt:lpstr>
      <vt:lpstr>Substantive Changes: Part III</vt:lpstr>
      <vt:lpstr>Substantive Changes: Part III</vt:lpstr>
      <vt:lpstr>Substantive Changes: Part III</vt:lpstr>
      <vt:lpstr>Substantive Changes: Part III</vt:lpstr>
      <vt:lpstr>Substantive Changes: Part III</vt:lpstr>
      <vt:lpstr>Substantive Changes: Part III</vt:lpstr>
      <vt:lpstr>Substantive Changes: Part IV</vt:lpstr>
      <vt:lpstr>Substantive Changes: Part IV</vt:lpstr>
      <vt:lpstr>Substantive Changes: Part IV</vt:lpstr>
      <vt:lpstr>Substantive Changes: Part IV</vt:lpstr>
      <vt:lpstr>Substantive Changes: Part IV</vt:lpstr>
      <vt:lpstr>Substantive Changes: Part V</vt:lpstr>
      <vt:lpstr>Substantive Changes: Part v</vt:lpstr>
      <vt:lpstr>Substantive Changes: Part VI</vt:lpstr>
      <vt:lpstr>Substantive Changes: Part VI</vt:lpstr>
      <vt:lpstr>Substantive Changes: Part VI</vt:lpstr>
      <vt:lpstr>Substantive Changes: Part VI</vt:lpstr>
      <vt:lpstr>Substantive Changes: Part VI</vt:lpstr>
      <vt:lpstr>Substantive Changes: Part VI</vt:lpstr>
      <vt:lpstr>Substantive Changes: Part VI</vt:lpstr>
      <vt:lpstr>Substantive Changes: Part VI</vt:lpstr>
      <vt:lpstr>Substantive Changes: Part VI</vt:lpstr>
      <vt:lpstr>Substantive Changes: Part VI</vt:lpstr>
      <vt:lpstr>Substantive Changes: Part VI</vt:lpstr>
      <vt:lpstr>Substantive Changes: Part VI</vt:lpstr>
      <vt:lpstr>Substantive Changes: Part VII</vt:lpstr>
      <vt:lpstr>Substantive Changes: Part VII</vt:lpstr>
      <vt:lpstr>Substantive Changes: Part VII</vt:lpstr>
      <vt:lpstr>Substantive Changes: Part VII</vt:lpstr>
      <vt:lpstr>Substantive Changes: Part VII</vt:lpstr>
      <vt:lpstr>Substantive Changes: Part VIII</vt:lpstr>
      <vt:lpstr>Substantive Changes: Part VIII</vt:lpstr>
      <vt:lpstr>Substantive Changes: Part VIII</vt:lpstr>
      <vt:lpstr>Substantive Changes: Part IX</vt:lpstr>
      <vt:lpstr>Substantive Changes: Part X</vt:lpstr>
      <vt:lpstr>Substantive Changes: Part X</vt:lpstr>
      <vt:lpstr>Substantive Changes: Part X</vt:lpstr>
      <vt:lpstr>Substantive Changes: Part X</vt:lpstr>
      <vt:lpstr>Substantive Changes: Part X</vt:lpstr>
      <vt:lpstr>Substantive Changes: Part X</vt:lpstr>
      <vt:lpstr>no substantive changes (1 of 5)</vt:lpstr>
      <vt:lpstr>no substantive changes (2 of 5)</vt:lpstr>
      <vt:lpstr>no substantive changes (3 of 5)</vt:lpstr>
      <vt:lpstr>no substantive changes (4 of 5)</vt:lpstr>
      <vt:lpstr>no substantive changes (5 of 5)</vt:lpstr>
      <vt:lpstr>Next Steps and Timeline</vt:lpstr>
      <vt:lpstr>Next Steps: Board of education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Lewis, Alieyyah (DOE)</dc:creator>
  <cp:lastModifiedBy>Lewis, Alieyyah (DOE)</cp:lastModifiedBy>
  <cp:revision>5</cp:revision>
  <dcterms:created xsi:type="dcterms:W3CDTF">2023-05-19T15:04:34Z</dcterms:created>
  <dcterms:modified xsi:type="dcterms:W3CDTF">2024-05-22T14:44:58Z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0x0101000A293262E4066D4DBA8FBA2AF6BB44DF</vt:lpwstr>
  </property>
</Properties>
</file>