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71" r:id="rId3"/>
    <p:sldId id="267" r:id="rId4"/>
    <p:sldId id="257" r:id="rId5"/>
    <p:sldId id="323" r:id="rId6"/>
    <p:sldId id="322" r:id="rId7"/>
    <p:sldId id="321" r:id="rId8"/>
    <p:sldId id="324" r:id="rId9"/>
    <p:sldId id="325" r:id="rId10"/>
    <p:sldId id="319" r:id="rId11"/>
    <p:sldId id="272" r:id="rId12"/>
    <p:sldId id="317" r:id="rId13"/>
    <p:sldId id="284" r:id="rId14"/>
    <p:sldId id="286" r:id="rId15"/>
    <p:sldId id="283" r:id="rId16"/>
    <p:sldId id="287" r:id="rId17"/>
    <p:sldId id="282" r:id="rId18"/>
    <p:sldId id="288" r:id="rId19"/>
    <p:sldId id="281" r:id="rId20"/>
    <p:sldId id="289" r:id="rId21"/>
    <p:sldId id="280" r:id="rId22"/>
    <p:sldId id="273" r:id="rId23"/>
    <p:sldId id="297" r:id="rId24"/>
    <p:sldId id="299" r:id="rId25"/>
    <p:sldId id="276" r:id="rId26"/>
    <p:sldId id="295" r:id="rId27"/>
    <p:sldId id="291" r:id="rId28"/>
    <p:sldId id="285" r:id="rId29"/>
    <p:sldId id="26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73721" autoAdjust="0"/>
  </p:normalViewPr>
  <p:slideViewPr>
    <p:cSldViewPr snapToGrid="0">
      <p:cViewPr varScale="1">
        <p:scale>
          <a:sx n="83" d="100"/>
          <a:sy n="83" d="100"/>
        </p:scale>
        <p:origin x="1860" y="84"/>
      </p:cViewPr>
      <p:guideLst>
        <p:guide orient="horz" pos="2160"/>
        <p:guide pos="3840"/>
      </p:guideLst>
    </p:cSldViewPr>
  </p:slideViewPr>
  <p:outlineViewPr>
    <p:cViewPr>
      <p:scale>
        <a:sx n="33" d="100"/>
        <a:sy n="33" d="100"/>
      </p:scale>
      <p:origin x="0" y="-1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911B3C-0357-4EA5-854A-A284CBB176B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EFCF1C0-B32A-4CF1-851F-6F8FDAC0AF97}">
      <dgm:prSet phldrT="[Text]"/>
      <dgm:spPr/>
      <dgm:t>
        <a:bodyPr/>
        <a:lstStyle/>
        <a:p>
          <a:r>
            <a:rPr lang="en-US" dirty="0"/>
            <a:t>Every Student Succeeds Act (ESSA)</a:t>
          </a:r>
        </a:p>
      </dgm:t>
    </dgm:pt>
    <dgm:pt modelId="{789D19F7-F6EA-42CA-9908-CDBBD266A63C}" type="parTrans" cxnId="{EC0F2410-72BB-4223-A422-90D87EC50282}">
      <dgm:prSet/>
      <dgm:spPr/>
      <dgm:t>
        <a:bodyPr/>
        <a:lstStyle/>
        <a:p>
          <a:endParaRPr lang="en-US"/>
        </a:p>
      </dgm:t>
    </dgm:pt>
    <dgm:pt modelId="{DD8E7305-45E2-43A8-9768-6D856F3FD0FE}" type="sibTrans" cxnId="{EC0F2410-72BB-4223-A422-90D87EC50282}">
      <dgm:prSet/>
      <dgm:spPr/>
      <dgm:t>
        <a:bodyPr/>
        <a:lstStyle/>
        <a:p>
          <a:endParaRPr lang="en-US"/>
        </a:p>
      </dgm:t>
    </dgm:pt>
    <dgm:pt modelId="{DE4F6EDA-1675-4EE5-B397-C676CAD129E4}">
      <dgm:prSet phldrT="[Text]"/>
      <dgm:spPr/>
      <dgm:t>
        <a:bodyPr/>
        <a:lstStyle/>
        <a:p>
          <a:r>
            <a:rPr lang="en-US" dirty="0"/>
            <a:t>State Mandates</a:t>
          </a:r>
        </a:p>
      </dgm:t>
    </dgm:pt>
    <dgm:pt modelId="{86ED9394-3C66-4E4C-9CAA-BF66E40E3AC8}" type="parTrans" cxnId="{CF06E806-F83E-48B0-927D-AB2E30962D8A}">
      <dgm:prSet/>
      <dgm:spPr/>
      <dgm:t>
        <a:bodyPr/>
        <a:lstStyle/>
        <a:p>
          <a:endParaRPr lang="en-US"/>
        </a:p>
      </dgm:t>
    </dgm:pt>
    <dgm:pt modelId="{E245A94D-6C25-4C10-9E4C-35E84BB749FA}" type="sibTrans" cxnId="{CF06E806-F83E-48B0-927D-AB2E30962D8A}">
      <dgm:prSet/>
      <dgm:spPr/>
      <dgm:t>
        <a:bodyPr/>
        <a:lstStyle/>
        <a:p>
          <a:endParaRPr lang="en-US"/>
        </a:p>
      </dgm:t>
    </dgm:pt>
    <dgm:pt modelId="{02057939-32EE-4564-A102-690D2643825F}">
      <dgm:prSet phldrT="[Text]"/>
      <dgm:spPr/>
      <dgm:t>
        <a:bodyPr/>
        <a:lstStyle/>
        <a:p>
          <a:r>
            <a:rPr lang="en-US" dirty="0"/>
            <a:t>Public Reporting</a:t>
          </a:r>
        </a:p>
      </dgm:t>
    </dgm:pt>
    <dgm:pt modelId="{8B10EA35-E53B-4E72-9FEA-12E486DE033B}" type="parTrans" cxnId="{08C6CE97-082F-49FA-AAB6-90016457279C}">
      <dgm:prSet/>
      <dgm:spPr/>
      <dgm:t>
        <a:bodyPr/>
        <a:lstStyle/>
        <a:p>
          <a:endParaRPr lang="en-US"/>
        </a:p>
      </dgm:t>
    </dgm:pt>
    <dgm:pt modelId="{DF0565D1-4116-4D35-B80C-7C0833BD26B8}" type="sibTrans" cxnId="{08C6CE97-082F-49FA-AAB6-90016457279C}">
      <dgm:prSet/>
      <dgm:spPr/>
      <dgm:t>
        <a:bodyPr/>
        <a:lstStyle/>
        <a:p>
          <a:endParaRPr lang="en-US"/>
        </a:p>
      </dgm:t>
    </dgm:pt>
    <dgm:pt modelId="{D90E0E6B-9C97-4AD1-9828-21FD6324BEE3}" type="pres">
      <dgm:prSet presAssocID="{E1911B3C-0357-4EA5-854A-A284CBB176B0}" presName="linear" presStyleCnt="0">
        <dgm:presLayoutVars>
          <dgm:dir/>
          <dgm:animLvl val="lvl"/>
          <dgm:resizeHandles val="exact"/>
        </dgm:presLayoutVars>
      </dgm:prSet>
      <dgm:spPr/>
    </dgm:pt>
    <dgm:pt modelId="{FAFB3CE0-94B8-4EAE-AFB8-B7E2618126A4}" type="pres">
      <dgm:prSet presAssocID="{AEFCF1C0-B32A-4CF1-851F-6F8FDAC0AF97}" presName="parentLin" presStyleCnt="0"/>
      <dgm:spPr/>
    </dgm:pt>
    <dgm:pt modelId="{D5F447A3-1633-4418-8EC5-DFA5703C1A35}" type="pres">
      <dgm:prSet presAssocID="{AEFCF1C0-B32A-4CF1-851F-6F8FDAC0AF97}" presName="parentLeftMargin" presStyleLbl="node1" presStyleIdx="0" presStyleCnt="3"/>
      <dgm:spPr/>
    </dgm:pt>
    <dgm:pt modelId="{F43B9C1D-713E-41F5-93BF-D69EF5EA9140}" type="pres">
      <dgm:prSet presAssocID="{AEFCF1C0-B32A-4CF1-851F-6F8FDAC0AF97}" presName="parentText" presStyleLbl="node1" presStyleIdx="0" presStyleCnt="3">
        <dgm:presLayoutVars>
          <dgm:chMax val="0"/>
          <dgm:bulletEnabled val="1"/>
        </dgm:presLayoutVars>
      </dgm:prSet>
      <dgm:spPr/>
    </dgm:pt>
    <dgm:pt modelId="{48E9F58D-1A8C-4E03-8F73-3E0924D91040}" type="pres">
      <dgm:prSet presAssocID="{AEFCF1C0-B32A-4CF1-851F-6F8FDAC0AF97}" presName="negativeSpace" presStyleCnt="0"/>
      <dgm:spPr/>
    </dgm:pt>
    <dgm:pt modelId="{8A78C9A4-D939-4D00-9721-56BB7232B7CD}" type="pres">
      <dgm:prSet presAssocID="{AEFCF1C0-B32A-4CF1-851F-6F8FDAC0AF97}" presName="childText" presStyleLbl="conFgAcc1" presStyleIdx="0" presStyleCnt="3" custLinFactNeighborX="2807" custLinFactNeighborY="-3090">
        <dgm:presLayoutVars>
          <dgm:bulletEnabled val="1"/>
        </dgm:presLayoutVars>
      </dgm:prSet>
      <dgm:spPr/>
    </dgm:pt>
    <dgm:pt modelId="{A2479338-3EA1-482F-BE66-499597C8E0C9}" type="pres">
      <dgm:prSet presAssocID="{DD8E7305-45E2-43A8-9768-6D856F3FD0FE}" presName="spaceBetweenRectangles" presStyleCnt="0"/>
      <dgm:spPr/>
    </dgm:pt>
    <dgm:pt modelId="{BAAAC6D5-181A-4924-9687-DF3537CEA946}" type="pres">
      <dgm:prSet presAssocID="{DE4F6EDA-1675-4EE5-B397-C676CAD129E4}" presName="parentLin" presStyleCnt="0"/>
      <dgm:spPr/>
    </dgm:pt>
    <dgm:pt modelId="{76965D7B-33B5-455C-8129-B51FDDFE57AA}" type="pres">
      <dgm:prSet presAssocID="{DE4F6EDA-1675-4EE5-B397-C676CAD129E4}" presName="parentLeftMargin" presStyleLbl="node1" presStyleIdx="0" presStyleCnt="3"/>
      <dgm:spPr/>
    </dgm:pt>
    <dgm:pt modelId="{656A9CDE-0E70-4135-A261-11397BCFBC84}" type="pres">
      <dgm:prSet presAssocID="{DE4F6EDA-1675-4EE5-B397-C676CAD129E4}" presName="parentText" presStyleLbl="node1" presStyleIdx="1" presStyleCnt="3">
        <dgm:presLayoutVars>
          <dgm:chMax val="0"/>
          <dgm:bulletEnabled val="1"/>
        </dgm:presLayoutVars>
      </dgm:prSet>
      <dgm:spPr/>
    </dgm:pt>
    <dgm:pt modelId="{60A65955-3A70-4E1A-BC6B-282296ACC4C6}" type="pres">
      <dgm:prSet presAssocID="{DE4F6EDA-1675-4EE5-B397-C676CAD129E4}" presName="negativeSpace" presStyleCnt="0"/>
      <dgm:spPr/>
    </dgm:pt>
    <dgm:pt modelId="{10DDD4C9-5F73-4593-BC85-5D86CE392451}" type="pres">
      <dgm:prSet presAssocID="{DE4F6EDA-1675-4EE5-B397-C676CAD129E4}" presName="childText" presStyleLbl="conFgAcc1" presStyleIdx="1" presStyleCnt="3">
        <dgm:presLayoutVars>
          <dgm:bulletEnabled val="1"/>
        </dgm:presLayoutVars>
      </dgm:prSet>
      <dgm:spPr/>
    </dgm:pt>
    <dgm:pt modelId="{C875110E-4B97-415D-8F2C-09540CEDD956}" type="pres">
      <dgm:prSet presAssocID="{E245A94D-6C25-4C10-9E4C-35E84BB749FA}" presName="spaceBetweenRectangles" presStyleCnt="0"/>
      <dgm:spPr/>
    </dgm:pt>
    <dgm:pt modelId="{72A34442-A325-4AC4-9790-649AC90FA2D7}" type="pres">
      <dgm:prSet presAssocID="{02057939-32EE-4564-A102-690D2643825F}" presName="parentLin" presStyleCnt="0"/>
      <dgm:spPr/>
    </dgm:pt>
    <dgm:pt modelId="{147BAEB5-DF30-4696-A429-63FAB8F395FB}" type="pres">
      <dgm:prSet presAssocID="{02057939-32EE-4564-A102-690D2643825F}" presName="parentLeftMargin" presStyleLbl="node1" presStyleIdx="1" presStyleCnt="3"/>
      <dgm:spPr/>
    </dgm:pt>
    <dgm:pt modelId="{24942B70-AA94-4AE9-8730-727FDBB5D635}" type="pres">
      <dgm:prSet presAssocID="{02057939-32EE-4564-A102-690D2643825F}" presName="parentText" presStyleLbl="node1" presStyleIdx="2" presStyleCnt="3">
        <dgm:presLayoutVars>
          <dgm:chMax val="0"/>
          <dgm:bulletEnabled val="1"/>
        </dgm:presLayoutVars>
      </dgm:prSet>
      <dgm:spPr/>
    </dgm:pt>
    <dgm:pt modelId="{AFF4AA19-DB20-46D4-89E8-5854F25A94FA}" type="pres">
      <dgm:prSet presAssocID="{02057939-32EE-4564-A102-690D2643825F}" presName="negativeSpace" presStyleCnt="0"/>
      <dgm:spPr/>
    </dgm:pt>
    <dgm:pt modelId="{77A77410-6892-4DA2-B629-592A28A860CA}" type="pres">
      <dgm:prSet presAssocID="{02057939-32EE-4564-A102-690D2643825F}" presName="childText" presStyleLbl="conFgAcc1" presStyleIdx="2" presStyleCnt="3">
        <dgm:presLayoutVars>
          <dgm:bulletEnabled val="1"/>
        </dgm:presLayoutVars>
      </dgm:prSet>
      <dgm:spPr/>
    </dgm:pt>
  </dgm:ptLst>
  <dgm:cxnLst>
    <dgm:cxn modelId="{D2CFFB03-46BD-433D-8A77-C55CB5327AB3}" type="presOf" srcId="{AEFCF1C0-B32A-4CF1-851F-6F8FDAC0AF97}" destId="{F43B9C1D-713E-41F5-93BF-D69EF5EA9140}" srcOrd="1" destOrd="0" presId="urn:microsoft.com/office/officeart/2005/8/layout/list1"/>
    <dgm:cxn modelId="{CF06E806-F83E-48B0-927D-AB2E30962D8A}" srcId="{E1911B3C-0357-4EA5-854A-A284CBB176B0}" destId="{DE4F6EDA-1675-4EE5-B397-C676CAD129E4}" srcOrd="1" destOrd="0" parTransId="{86ED9394-3C66-4E4C-9CAA-BF66E40E3AC8}" sibTransId="{E245A94D-6C25-4C10-9E4C-35E84BB749FA}"/>
    <dgm:cxn modelId="{EC0F2410-72BB-4223-A422-90D87EC50282}" srcId="{E1911B3C-0357-4EA5-854A-A284CBB176B0}" destId="{AEFCF1C0-B32A-4CF1-851F-6F8FDAC0AF97}" srcOrd="0" destOrd="0" parTransId="{789D19F7-F6EA-42CA-9908-CDBBD266A63C}" sibTransId="{DD8E7305-45E2-43A8-9768-6D856F3FD0FE}"/>
    <dgm:cxn modelId="{AC041A22-9C3A-4D44-9D4A-203E965F6697}" type="presOf" srcId="{02057939-32EE-4564-A102-690D2643825F}" destId="{24942B70-AA94-4AE9-8730-727FDBB5D635}" srcOrd="1" destOrd="0" presId="urn:microsoft.com/office/officeart/2005/8/layout/list1"/>
    <dgm:cxn modelId="{093DC980-FE67-4F35-8AD1-5E25E40735B8}" type="presOf" srcId="{DE4F6EDA-1675-4EE5-B397-C676CAD129E4}" destId="{656A9CDE-0E70-4135-A261-11397BCFBC84}" srcOrd="1" destOrd="0" presId="urn:microsoft.com/office/officeart/2005/8/layout/list1"/>
    <dgm:cxn modelId="{08C6CE97-082F-49FA-AAB6-90016457279C}" srcId="{E1911B3C-0357-4EA5-854A-A284CBB176B0}" destId="{02057939-32EE-4564-A102-690D2643825F}" srcOrd="2" destOrd="0" parTransId="{8B10EA35-E53B-4E72-9FEA-12E486DE033B}" sibTransId="{DF0565D1-4116-4D35-B80C-7C0833BD26B8}"/>
    <dgm:cxn modelId="{7B216298-6E8B-41C9-99D3-28588F28C07C}" type="presOf" srcId="{02057939-32EE-4564-A102-690D2643825F}" destId="{147BAEB5-DF30-4696-A429-63FAB8F395FB}" srcOrd="0" destOrd="0" presId="urn:microsoft.com/office/officeart/2005/8/layout/list1"/>
    <dgm:cxn modelId="{8DEB60AE-3078-476E-A9A0-DCF5DAAA5E41}" type="presOf" srcId="{DE4F6EDA-1675-4EE5-B397-C676CAD129E4}" destId="{76965D7B-33B5-455C-8129-B51FDDFE57AA}" srcOrd="0" destOrd="0" presId="urn:microsoft.com/office/officeart/2005/8/layout/list1"/>
    <dgm:cxn modelId="{A9CEF5CA-04ED-4DD8-B8D7-AFC6F99D3287}" type="presOf" srcId="{E1911B3C-0357-4EA5-854A-A284CBB176B0}" destId="{D90E0E6B-9C97-4AD1-9828-21FD6324BEE3}" srcOrd="0" destOrd="0" presId="urn:microsoft.com/office/officeart/2005/8/layout/list1"/>
    <dgm:cxn modelId="{7208AEDE-3C67-4B0C-B7FF-67EB9AB453A5}" type="presOf" srcId="{AEFCF1C0-B32A-4CF1-851F-6F8FDAC0AF97}" destId="{D5F447A3-1633-4418-8EC5-DFA5703C1A35}" srcOrd="0" destOrd="0" presId="urn:microsoft.com/office/officeart/2005/8/layout/list1"/>
    <dgm:cxn modelId="{5F74B70D-8507-4411-82D4-09240F6F530C}" type="presParOf" srcId="{D90E0E6B-9C97-4AD1-9828-21FD6324BEE3}" destId="{FAFB3CE0-94B8-4EAE-AFB8-B7E2618126A4}" srcOrd="0" destOrd="0" presId="urn:microsoft.com/office/officeart/2005/8/layout/list1"/>
    <dgm:cxn modelId="{C83CC831-50DD-4A61-9052-8F284B296523}" type="presParOf" srcId="{FAFB3CE0-94B8-4EAE-AFB8-B7E2618126A4}" destId="{D5F447A3-1633-4418-8EC5-DFA5703C1A35}" srcOrd="0" destOrd="0" presId="urn:microsoft.com/office/officeart/2005/8/layout/list1"/>
    <dgm:cxn modelId="{51F3E6A7-6C90-4965-B88B-0334010AB5F0}" type="presParOf" srcId="{FAFB3CE0-94B8-4EAE-AFB8-B7E2618126A4}" destId="{F43B9C1D-713E-41F5-93BF-D69EF5EA9140}" srcOrd="1" destOrd="0" presId="urn:microsoft.com/office/officeart/2005/8/layout/list1"/>
    <dgm:cxn modelId="{C9000C2D-B34E-4A1E-AC18-C927B13D9DBD}" type="presParOf" srcId="{D90E0E6B-9C97-4AD1-9828-21FD6324BEE3}" destId="{48E9F58D-1A8C-4E03-8F73-3E0924D91040}" srcOrd="1" destOrd="0" presId="urn:microsoft.com/office/officeart/2005/8/layout/list1"/>
    <dgm:cxn modelId="{70E163A8-EB7E-4567-B448-439D652C8837}" type="presParOf" srcId="{D90E0E6B-9C97-4AD1-9828-21FD6324BEE3}" destId="{8A78C9A4-D939-4D00-9721-56BB7232B7CD}" srcOrd="2" destOrd="0" presId="urn:microsoft.com/office/officeart/2005/8/layout/list1"/>
    <dgm:cxn modelId="{209E3831-D2FB-4D5A-B7C1-5F69DE739A95}" type="presParOf" srcId="{D90E0E6B-9C97-4AD1-9828-21FD6324BEE3}" destId="{A2479338-3EA1-482F-BE66-499597C8E0C9}" srcOrd="3" destOrd="0" presId="urn:microsoft.com/office/officeart/2005/8/layout/list1"/>
    <dgm:cxn modelId="{02710C45-4826-471E-8B7F-355B08D2FEAC}" type="presParOf" srcId="{D90E0E6B-9C97-4AD1-9828-21FD6324BEE3}" destId="{BAAAC6D5-181A-4924-9687-DF3537CEA946}" srcOrd="4" destOrd="0" presId="urn:microsoft.com/office/officeart/2005/8/layout/list1"/>
    <dgm:cxn modelId="{578CA4B5-060E-4C93-BBF4-F1503400FB33}" type="presParOf" srcId="{BAAAC6D5-181A-4924-9687-DF3537CEA946}" destId="{76965D7B-33B5-455C-8129-B51FDDFE57AA}" srcOrd="0" destOrd="0" presId="urn:microsoft.com/office/officeart/2005/8/layout/list1"/>
    <dgm:cxn modelId="{3442B3BB-4F12-44A2-AAF6-7AF6593AA881}" type="presParOf" srcId="{BAAAC6D5-181A-4924-9687-DF3537CEA946}" destId="{656A9CDE-0E70-4135-A261-11397BCFBC84}" srcOrd="1" destOrd="0" presId="urn:microsoft.com/office/officeart/2005/8/layout/list1"/>
    <dgm:cxn modelId="{7AB4E130-509D-4B24-8C4D-AB28C760536E}" type="presParOf" srcId="{D90E0E6B-9C97-4AD1-9828-21FD6324BEE3}" destId="{60A65955-3A70-4E1A-BC6B-282296ACC4C6}" srcOrd="5" destOrd="0" presId="urn:microsoft.com/office/officeart/2005/8/layout/list1"/>
    <dgm:cxn modelId="{6E5A7FBE-D19D-47D4-BA80-1A46FC3DE6CC}" type="presParOf" srcId="{D90E0E6B-9C97-4AD1-9828-21FD6324BEE3}" destId="{10DDD4C9-5F73-4593-BC85-5D86CE392451}" srcOrd="6" destOrd="0" presId="urn:microsoft.com/office/officeart/2005/8/layout/list1"/>
    <dgm:cxn modelId="{9C27FB1A-DE83-4727-B436-0FF9B42A3243}" type="presParOf" srcId="{D90E0E6B-9C97-4AD1-9828-21FD6324BEE3}" destId="{C875110E-4B97-415D-8F2C-09540CEDD956}" srcOrd="7" destOrd="0" presId="urn:microsoft.com/office/officeart/2005/8/layout/list1"/>
    <dgm:cxn modelId="{D33EB8FD-5DB8-4483-AE6F-454FA4818C0F}" type="presParOf" srcId="{D90E0E6B-9C97-4AD1-9828-21FD6324BEE3}" destId="{72A34442-A325-4AC4-9790-649AC90FA2D7}" srcOrd="8" destOrd="0" presId="urn:microsoft.com/office/officeart/2005/8/layout/list1"/>
    <dgm:cxn modelId="{981D7F3C-BD57-47E6-BF61-B1EF75BD42E6}" type="presParOf" srcId="{72A34442-A325-4AC4-9790-649AC90FA2D7}" destId="{147BAEB5-DF30-4696-A429-63FAB8F395FB}" srcOrd="0" destOrd="0" presId="urn:microsoft.com/office/officeart/2005/8/layout/list1"/>
    <dgm:cxn modelId="{39F124FF-55A7-417A-BA7C-34E533081D40}" type="presParOf" srcId="{72A34442-A325-4AC4-9790-649AC90FA2D7}" destId="{24942B70-AA94-4AE9-8730-727FDBB5D635}" srcOrd="1" destOrd="0" presId="urn:microsoft.com/office/officeart/2005/8/layout/list1"/>
    <dgm:cxn modelId="{BBC43504-DFB4-43BC-8532-41AA7F0403F6}" type="presParOf" srcId="{D90E0E6B-9C97-4AD1-9828-21FD6324BEE3}" destId="{AFF4AA19-DB20-46D4-89E8-5854F25A94FA}" srcOrd="9" destOrd="0" presId="urn:microsoft.com/office/officeart/2005/8/layout/list1"/>
    <dgm:cxn modelId="{028B2AC3-4112-4F25-9819-CFB35C22B94D}" type="presParOf" srcId="{D90E0E6B-9C97-4AD1-9828-21FD6324BEE3}" destId="{77A77410-6892-4DA2-B629-592A28A860C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4024F1-47F3-46B8-A784-6E72902F733A}"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2F2ECE1C-CA49-4CEE-AAF5-FA796789BC71}">
      <dgm:prSet phldrT="[Text]"/>
      <dgm:spPr/>
      <dgm:t>
        <a:bodyPr/>
        <a:lstStyle/>
        <a:p>
          <a:r>
            <a:rPr lang="en-US" dirty="0"/>
            <a:t>Who?</a:t>
          </a:r>
        </a:p>
      </dgm:t>
    </dgm:pt>
    <dgm:pt modelId="{8C3AACB2-16D8-483A-AE8D-0889F2167179}" type="parTrans" cxnId="{B53DEC0B-8471-4F8A-AD32-DAAD09E54596}">
      <dgm:prSet/>
      <dgm:spPr/>
      <dgm:t>
        <a:bodyPr/>
        <a:lstStyle/>
        <a:p>
          <a:endParaRPr lang="en-US"/>
        </a:p>
      </dgm:t>
    </dgm:pt>
    <dgm:pt modelId="{3DA908CF-0DB0-497D-895E-28B3E569F491}" type="sibTrans" cxnId="{B53DEC0B-8471-4F8A-AD32-DAAD09E54596}">
      <dgm:prSet/>
      <dgm:spPr/>
      <dgm:t>
        <a:bodyPr/>
        <a:lstStyle/>
        <a:p>
          <a:endParaRPr lang="en-US"/>
        </a:p>
      </dgm:t>
    </dgm:pt>
    <dgm:pt modelId="{76F07BF3-59DA-460D-9ACC-A3FFFD179049}">
      <dgm:prSet phldrT="[Text]" custT="1"/>
      <dgm:spPr/>
      <dgm:t>
        <a:bodyPr/>
        <a:lstStyle/>
        <a:p>
          <a:r>
            <a:rPr lang="en-US" sz="2400" dirty="0"/>
            <a:t>Full-Time students</a:t>
          </a:r>
        </a:p>
      </dgm:t>
    </dgm:pt>
    <dgm:pt modelId="{7E9E569D-316E-4A12-80BB-055E62C17FDB}" type="parTrans" cxnId="{AF6CD108-3D8D-49FA-BF18-045142671AB5}">
      <dgm:prSet/>
      <dgm:spPr/>
      <dgm:t>
        <a:bodyPr/>
        <a:lstStyle/>
        <a:p>
          <a:endParaRPr lang="en-US"/>
        </a:p>
      </dgm:t>
    </dgm:pt>
    <dgm:pt modelId="{582C43EC-CE27-4F21-9321-544C947AA1DA}" type="sibTrans" cxnId="{AF6CD108-3D8D-49FA-BF18-045142671AB5}">
      <dgm:prSet/>
      <dgm:spPr/>
      <dgm:t>
        <a:bodyPr/>
        <a:lstStyle/>
        <a:p>
          <a:endParaRPr lang="en-US"/>
        </a:p>
      </dgm:t>
    </dgm:pt>
    <dgm:pt modelId="{E81D163D-E100-4002-AF69-7F62334D7A16}">
      <dgm:prSet phldrT="[Text]" custT="1"/>
      <dgm:spPr/>
      <dgm:t>
        <a:bodyPr/>
        <a:lstStyle/>
        <a:p>
          <a:r>
            <a:rPr lang="en-US" sz="2400" dirty="0"/>
            <a:t>Part-Time students</a:t>
          </a:r>
        </a:p>
      </dgm:t>
    </dgm:pt>
    <dgm:pt modelId="{60CD9E30-3743-4649-95AD-04DC303E8506}" type="parTrans" cxnId="{033892E4-DD5D-4604-A578-E436A563681A}">
      <dgm:prSet/>
      <dgm:spPr/>
      <dgm:t>
        <a:bodyPr/>
        <a:lstStyle/>
        <a:p>
          <a:endParaRPr lang="en-US"/>
        </a:p>
      </dgm:t>
    </dgm:pt>
    <dgm:pt modelId="{4EC6BD08-048F-433B-9B12-BE64ECAED62C}" type="sibTrans" cxnId="{033892E4-DD5D-4604-A578-E436A563681A}">
      <dgm:prSet/>
      <dgm:spPr/>
      <dgm:t>
        <a:bodyPr/>
        <a:lstStyle/>
        <a:p>
          <a:endParaRPr lang="en-US"/>
        </a:p>
      </dgm:t>
    </dgm:pt>
    <dgm:pt modelId="{98ABCE81-3C39-403E-83EF-991BE0A11B31}">
      <dgm:prSet phldrT="[Text]" custT="1"/>
      <dgm:spPr/>
      <dgm:t>
        <a:bodyPr/>
        <a:lstStyle/>
        <a:p>
          <a:r>
            <a:rPr lang="en-US" sz="2400" dirty="0"/>
            <a:t>Students placed in other public and private centers</a:t>
          </a:r>
        </a:p>
      </dgm:t>
    </dgm:pt>
    <dgm:pt modelId="{47A65EAA-52F2-4688-ACB3-9AE101F095AD}" type="parTrans" cxnId="{2743E6C3-D80D-4ED3-9BBC-EBD79D7A4A41}">
      <dgm:prSet/>
      <dgm:spPr/>
      <dgm:t>
        <a:bodyPr/>
        <a:lstStyle/>
        <a:p>
          <a:endParaRPr lang="en-US"/>
        </a:p>
      </dgm:t>
    </dgm:pt>
    <dgm:pt modelId="{3B300DF7-F360-4F69-BF25-3E2EDF4C667A}" type="sibTrans" cxnId="{2743E6C3-D80D-4ED3-9BBC-EBD79D7A4A41}">
      <dgm:prSet/>
      <dgm:spPr/>
      <dgm:t>
        <a:bodyPr/>
        <a:lstStyle/>
        <a:p>
          <a:endParaRPr lang="en-US"/>
        </a:p>
      </dgm:t>
    </dgm:pt>
    <dgm:pt modelId="{65FC4A6E-C1C1-422E-88AF-DACFD23BB0E2}">
      <dgm:prSet phldrT="[Text]" custT="1"/>
      <dgm:spPr/>
      <dgm:t>
        <a:bodyPr/>
        <a:lstStyle/>
        <a:p>
          <a:r>
            <a:rPr lang="en-US" sz="2400" dirty="0"/>
            <a:t>Students in local or regional jails</a:t>
          </a:r>
        </a:p>
      </dgm:t>
    </dgm:pt>
    <dgm:pt modelId="{D79B0A69-B21B-4F9C-AE43-8A17E0DBF2BA}" type="parTrans" cxnId="{821518FB-7E2B-4CA6-88BE-BE264E2AFD8F}">
      <dgm:prSet/>
      <dgm:spPr/>
      <dgm:t>
        <a:bodyPr/>
        <a:lstStyle/>
        <a:p>
          <a:endParaRPr lang="en-US"/>
        </a:p>
      </dgm:t>
    </dgm:pt>
    <dgm:pt modelId="{A2D5D022-DD0D-4A19-A9FA-8A1245A09C11}" type="sibTrans" cxnId="{821518FB-7E2B-4CA6-88BE-BE264E2AFD8F}">
      <dgm:prSet/>
      <dgm:spPr/>
      <dgm:t>
        <a:bodyPr/>
        <a:lstStyle/>
        <a:p>
          <a:endParaRPr lang="en-US"/>
        </a:p>
      </dgm:t>
    </dgm:pt>
    <dgm:pt modelId="{D81E89EC-1D9B-4A85-A429-228577BB9C7E}" type="pres">
      <dgm:prSet presAssocID="{0F4024F1-47F3-46B8-A784-6E72902F733A}" presName="Name0" presStyleCnt="0">
        <dgm:presLayoutVars>
          <dgm:chMax val="1"/>
          <dgm:dir/>
          <dgm:animLvl val="ctr"/>
          <dgm:resizeHandles val="exact"/>
        </dgm:presLayoutVars>
      </dgm:prSet>
      <dgm:spPr/>
    </dgm:pt>
    <dgm:pt modelId="{CEF1A2B9-9B8C-4F3B-AFC6-3631CA587CB0}" type="pres">
      <dgm:prSet presAssocID="{2F2ECE1C-CA49-4CEE-AAF5-FA796789BC71}" presName="centerShape" presStyleLbl="node0" presStyleIdx="0" presStyleCnt="1"/>
      <dgm:spPr/>
    </dgm:pt>
    <dgm:pt modelId="{55F912A9-7A83-4674-8D7C-BD60F2E6B7E6}" type="pres">
      <dgm:prSet presAssocID="{7E9E569D-316E-4A12-80BB-055E62C17FDB}" presName="parTrans" presStyleLbl="sibTrans2D1" presStyleIdx="0" presStyleCnt="4"/>
      <dgm:spPr/>
    </dgm:pt>
    <dgm:pt modelId="{BA55986D-B431-4835-8EDD-213BBC5D0E7D}" type="pres">
      <dgm:prSet presAssocID="{7E9E569D-316E-4A12-80BB-055E62C17FDB}" presName="connectorText" presStyleLbl="sibTrans2D1" presStyleIdx="0" presStyleCnt="4"/>
      <dgm:spPr/>
    </dgm:pt>
    <dgm:pt modelId="{0EE51A12-85AA-4744-A13D-31D513B0AC10}" type="pres">
      <dgm:prSet presAssocID="{76F07BF3-59DA-460D-9ACC-A3FFFD179049}" presName="node" presStyleLbl="node1" presStyleIdx="0" presStyleCnt="4" custScaleX="133494" custScaleY="120701">
        <dgm:presLayoutVars>
          <dgm:bulletEnabled val="1"/>
        </dgm:presLayoutVars>
      </dgm:prSet>
      <dgm:spPr/>
    </dgm:pt>
    <dgm:pt modelId="{D84BA125-17D3-48F9-84C2-D9F1201961C8}" type="pres">
      <dgm:prSet presAssocID="{60CD9E30-3743-4649-95AD-04DC303E8506}" presName="parTrans" presStyleLbl="sibTrans2D1" presStyleIdx="1" presStyleCnt="4"/>
      <dgm:spPr/>
    </dgm:pt>
    <dgm:pt modelId="{287E5401-607A-42C0-8162-5704071E9126}" type="pres">
      <dgm:prSet presAssocID="{60CD9E30-3743-4649-95AD-04DC303E8506}" presName="connectorText" presStyleLbl="sibTrans2D1" presStyleIdx="1" presStyleCnt="4"/>
      <dgm:spPr/>
    </dgm:pt>
    <dgm:pt modelId="{213A479B-CB29-4FEE-B1A3-AE92A9520686}" type="pres">
      <dgm:prSet presAssocID="{E81D163D-E100-4002-AF69-7F62334D7A16}" presName="node" presStyleLbl="node1" presStyleIdx="1" presStyleCnt="4" custScaleX="133131" custScaleY="128615">
        <dgm:presLayoutVars>
          <dgm:bulletEnabled val="1"/>
        </dgm:presLayoutVars>
      </dgm:prSet>
      <dgm:spPr/>
    </dgm:pt>
    <dgm:pt modelId="{CCE4008F-82F6-4758-97A4-3E98A982EA38}" type="pres">
      <dgm:prSet presAssocID="{47A65EAA-52F2-4688-ACB3-9AE101F095AD}" presName="parTrans" presStyleLbl="sibTrans2D1" presStyleIdx="2" presStyleCnt="4"/>
      <dgm:spPr/>
    </dgm:pt>
    <dgm:pt modelId="{2C5FA0BC-5973-4FB6-AE78-C8C1AEA47E5A}" type="pres">
      <dgm:prSet presAssocID="{47A65EAA-52F2-4688-ACB3-9AE101F095AD}" presName="connectorText" presStyleLbl="sibTrans2D1" presStyleIdx="2" presStyleCnt="4"/>
      <dgm:spPr/>
    </dgm:pt>
    <dgm:pt modelId="{ACCCA869-551C-4BBC-BE54-61DB61DA8A43}" type="pres">
      <dgm:prSet presAssocID="{98ABCE81-3C39-403E-83EF-991BE0A11B31}" presName="node" presStyleLbl="node1" presStyleIdx="2" presStyleCnt="4" custScaleX="171347" custScaleY="141085">
        <dgm:presLayoutVars>
          <dgm:bulletEnabled val="1"/>
        </dgm:presLayoutVars>
      </dgm:prSet>
      <dgm:spPr/>
    </dgm:pt>
    <dgm:pt modelId="{594D102C-DE37-4612-8C0A-114676A6474B}" type="pres">
      <dgm:prSet presAssocID="{D79B0A69-B21B-4F9C-AE43-8A17E0DBF2BA}" presName="parTrans" presStyleLbl="sibTrans2D1" presStyleIdx="3" presStyleCnt="4"/>
      <dgm:spPr/>
    </dgm:pt>
    <dgm:pt modelId="{30EAB1ED-2AB5-4C82-8EBF-C69B16283D3D}" type="pres">
      <dgm:prSet presAssocID="{D79B0A69-B21B-4F9C-AE43-8A17E0DBF2BA}" presName="connectorText" presStyleLbl="sibTrans2D1" presStyleIdx="3" presStyleCnt="4"/>
      <dgm:spPr/>
    </dgm:pt>
    <dgm:pt modelId="{18FF9D16-9277-4815-9B98-45FD55D786F0}" type="pres">
      <dgm:prSet presAssocID="{65FC4A6E-C1C1-422E-88AF-DACFD23BB0E2}" presName="node" presStyleLbl="node1" presStyleIdx="3" presStyleCnt="4" custScaleX="136420" custScaleY="133219">
        <dgm:presLayoutVars>
          <dgm:bulletEnabled val="1"/>
        </dgm:presLayoutVars>
      </dgm:prSet>
      <dgm:spPr/>
    </dgm:pt>
  </dgm:ptLst>
  <dgm:cxnLst>
    <dgm:cxn modelId="{83677E03-BC1B-4756-8D76-82D4CD9710FE}" type="presOf" srcId="{76F07BF3-59DA-460D-9ACC-A3FFFD179049}" destId="{0EE51A12-85AA-4744-A13D-31D513B0AC10}" srcOrd="0" destOrd="0" presId="urn:microsoft.com/office/officeart/2005/8/layout/radial5"/>
    <dgm:cxn modelId="{AF6CD108-3D8D-49FA-BF18-045142671AB5}" srcId="{2F2ECE1C-CA49-4CEE-AAF5-FA796789BC71}" destId="{76F07BF3-59DA-460D-9ACC-A3FFFD179049}" srcOrd="0" destOrd="0" parTransId="{7E9E569D-316E-4A12-80BB-055E62C17FDB}" sibTransId="{582C43EC-CE27-4F21-9321-544C947AA1DA}"/>
    <dgm:cxn modelId="{B53DEC0B-8471-4F8A-AD32-DAAD09E54596}" srcId="{0F4024F1-47F3-46B8-A784-6E72902F733A}" destId="{2F2ECE1C-CA49-4CEE-AAF5-FA796789BC71}" srcOrd="0" destOrd="0" parTransId="{8C3AACB2-16D8-483A-AE8D-0889F2167179}" sibTransId="{3DA908CF-0DB0-497D-895E-28B3E569F491}"/>
    <dgm:cxn modelId="{57BA6D2C-F695-4F36-9241-25D682F69770}" type="presOf" srcId="{47A65EAA-52F2-4688-ACB3-9AE101F095AD}" destId="{2C5FA0BC-5973-4FB6-AE78-C8C1AEA47E5A}" srcOrd="1" destOrd="0" presId="urn:microsoft.com/office/officeart/2005/8/layout/radial5"/>
    <dgm:cxn modelId="{6A06153E-475D-4C3D-86C0-69B74D176C0A}" type="presOf" srcId="{0F4024F1-47F3-46B8-A784-6E72902F733A}" destId="{D81E89EC-1D9B-4A85-A429-228577BB9C7E}" srcOrd="0" destOrd="0" presId="urn:microsoft.com/office/officeart/2005/8/layout/radial5"/>
    <dgm:cxn modelId="{72B1665C-3390-4F25-8AEB-BA96815C4530}" type="presOf" srcId="{7E9E569D-316E-4A12-80BB-055E62C17FDB}" destId="{55F912A9-7A83-4674-8D7C-BD60F2E6B7E6}" srcOrd="0" destOrd="0" presId="urn:microsoft.com/office/officeart/2005/8/layout/radial5"/>
    <dgm:cxn modelId="{8204F260-19AD-4409-845A-588CD5D6F331}" type="presOf" srcId="{98ABCE81-3C39-403E-83EF-991BE0A11B31}" destId="{ACCCA869-551C-4BBC-BE54-61DB61DA8A43}" srcOrd="0" destOrd="0" presId="urn:microsoft.com/office/officeart/2005/8/layout/radial5"/>
    <dgm:cxn modelId="{16D78247-1990-4971-B264-B218DC258C2C}" type="presOf" srcId="{D79B0A69-B21B-4F9C-AE43-8A17E0DBF2BA}" destId="{594D102C-DE37-4612-8C0A-114676A6474B}" srcOrd="0" destOrd="0" presId="urn:microsoft.com/office/officeart/2005/8/layout/radial5"/>
    <dgm:cxn modelId="{23AFE46C-47CD-4E76-AD7A-CFCFC3D38BBB}" type="presOf" srcId="{60CD9E30-3743-4649-95AD-04DC303E8506}" destId="{287E5401-607A-42C0-8162-5704071E9126}" srcOrd="1" destOrd="0" presId="urn:microsoft.com/office/officeart/2005/8/layout/radial5"/>
    <dgm:cxn modelId="{71C7586E-9D61-44AD-B3D6-8A9F773E6FBA}" type="presOf" srcId="{E81D163D-E100-4002-AF69-7F62334D7A16}" destId="{213A479B-CB29-4FEE-B1A3-AE92A9520686}" srcOrd="0" destOrd="0" presId="urn:microsoft.com/office/officeart/2005/8/layout/radial5"/>
    <dgm:cxn modelId="{6D8DCB75-7D24-445C-8572-4FC65B4BF4FA}" type="presOf" srcId="{65FC4A6E-C1C1-422E-88AF-DACFD23BB0E2}" destId="{18FF9D16-9277-4815-9B98-45FD55D786F0}" srcOrd="0" destOrd="0" presId="urn:microsoft.com/office/officeart/2005/8/layout/radial5"/>
    <dgm:cxn modelId="{A2C03694-ECFF-4030-80DB-A3D36C4E34BA}" type="presOf" srcId="{47A65EAA-52F2-4688-ACB3-9AE101F095AD}" destId="{CCE4008F-82F6-4758-97A4-3E98A982EA38}" srcOrd="0" destOrd="0" presId="urn:microsoft.com/office/officeart/2005/8/layout/radial5"/>
    <dgm:cxn modelId="{95CEB594-687B-40BC-91A0-4D08EDBB399E}" type="presOf" srcId="{2F2ECE1C-CA49-4CEE-AAF5-FA796789BC71}" destId="{CEF1A2B9-9B8C-4F3B-AFC6-3631CA587CB0}" srcOrd="0" destOrd="0" presId="urn:microsoft.com/office/officeart/2005/8/layout/radial5"/>
    <dgm:cxn modelId="{002E28A6-7A33-40E7-A719-C0488B8F4038}" type="presOf" srcId="{60CD9E30-3743-4649-95AD-04DC303E8506}" destId="{D84BA125-17D3-48F9-84C2-D9F1201961C8}" srcOrd="0" destOrd="0" presId="urn:microsoft.com/office/officeart/2005/8/layout/radial5"/>
    <dgm:cxn modelId="{2743E6C3-D80D-4ED3-9BBC-EBD79D7A4A41}" srcId="{2F2ECE1C-CA49-4CEE-AAF5-FA796789BC71}" destId="{98ABCE81-3C39-403E-83EF-991BE0A11B31}" srcOrd="2" destOrd="0" parTransId="{47A65EAA-52F2-4688-ACB3-9AE101F095AD}" sibTransId="{3B300DF7-F360-4F69-BF25-3E2EDF4C667A}"/>
    <dgm:cxn modelId="{189FE7D7-6E8A-403A-B696-0E512C8A5630}" type="presOf" srcId="{7E9E569D-316E-4A12-80BB-055E62C17FDB}" destId="{BA55986D-B431-4835-8EDD-213BBC5D0E7D}" srcOrd="1" destOrd="0" presId="urn:microsoft.com/office/officeart/2005/8/layout/radial5"/>
    <dgm:cxn modelId="{033892E4-DD5D-4604-A578-E436A563681A}" srcId="{2F2ECE1C-CA49-4CEE-AAF5-FA796789BC71}" destId="{E81D163D-E100-4002-AF69-7F62334D7A16}" srcOrd="1" destOrd="0" parTransId="{60CD9E30-3743-4649-95AD-04DC303E8506}" sibTransId="{4EC6BD08-048F-433B-9B12-BE64ECAED62C}"/>
    <dgm:cxn modelId="{5A1DABEF-B12C-4D37-B3A2-4D5512617699}" type="presOf" srcId="{D79B0A69-B21B-4F9C-AE43-8A17E0DBF2BA}" destId="{30EAB1ED-2AB5-4C82-8EBF-C69B16283D3D}" srcOrd="1" destOrd="0" presId="urn:microsoft.com/office/officeart/2005/8/layout/radial5"/>
    <dgm:cxn modelId="{821518FB-7E2B-4CA6-88BE-BE264E2AFD8F}" srcId="{2F2ECE1C-CA49-4CEE-AAF5-FA796789BC71}" destId="{65FC4A6E-C1C1-422E-88AF-DACFD23BB0E2}" srcOrd="3" destOrd="0" parTransId="{D79B0A69-B21B-4F9C-AE43-8A17E0DBF2BA}" sibTransId="{A2D5D022-DD0D-4A19-A9FA-8A1245A09C11}"/>
    <dgm:cxn modelId="{A35D79ED-CFFD-4610-986A-E45B2B116DF0}" type="presParOf" srcId="{D81E89EC-1D9B-4A85-A429-228577BB9C7E}" destId="{CEF1A2B9-9B8C-4F3B-AFC6-3631CA587CB0}" srcOrd="0" destOrd="0" presId="urn:microsoft.com/office/officeart/2005/8/layout/radial5"/>
    <dgm:cxn modelId="{D899F32E-4780-491E-9D27-37D7E3854894}" type="presParOf" srcId="{D81E89EC-1D9B-4A85-A429-228577BB9C7E}" destId="{55F912A9-7A83-4674-8D7C-BD60F2E6B7E6}" srcOrd="1" destOrd="0" presId="urn:microsoft.com/office/officeart/2005/8/layout/radial5"/>
    <dgm:cxn modelId="{34C89082-1976-4DDB-85AD-5B8D136ABD14}" type="presParOf" srcId="{55F912A9-7A83-4674-8D7C-BD60F2E6B7E6}" destId="{BA55986D-B431-4835-8EDD-213BBC5D0E7D}" srcOrd="0" destOrd="0" presId="urn:microsoft.com/office/officeart/2005/8/layout/radial5"/>
    <dgm:cxn modelId="{85535992-F1B8-49A9-AC18-43B90FEE8033}" type="presParOf" srcId="{D81E89EC-1D9B-4A85-A429-228577BB9C7E}" destId="{0EE51A12-85AA-4744-A13D-31D513B0AC10}" srcOrd="2" destOrd="0" presId="urn:microsoft.com/office/officeart/2005/8/layout/radial5"/>
    <dgm:cxn modelId="{D898B8B4-2D49-4A0A-A728-B32C6679D592}" type="presParOf" srcId="{D81E89EC-1D9B-4A85-A429-228577BB9C7E}" destId="{D84BA125-17D3-48F9-84C2-D9F1201961C8}" srcOrd="3" destOrd="0" presId="urn:microsoft.com/office/officeart/2005/8/layout/radial5"/>
    <dgm:cxn modelId="{A380EFE7-040B-4D64-963C-F1E2AE5E48F6}" type="presParOf" srcId="{D84BA125-17D3-48F9-84C2-D9F1201961C8}" destId="{287E5401-607A-42C0-8162-5704071E9126}" srcOrd="0" destOrd="0" presId="urn:microsoft.com/office/officeart/2005/8/layout/radial5"/>
    <dgm:cxn modelId="{E91E41C5-CBBC-422E-8E9E-19C3CA90CEF9}" type="presParOf" srcId="{D81E89EC-1D9B-4A85-A429-228577BB9C7E}" destId="{213A479B-CB29-4FEE-B1A3-AE92A9520686}" srcOrd="4" destOrd="0" presId="urn:microsoft.com/office/officeart/2005/8/layout/radial5"/>
    <dgm:cxn modelId="{9ECECE6B-0C5B-4C2C-A7E4-E33D78BDC601}" type="presParOf" srcId="{D81E89EC-1D9B-4A85-A429-228577BB9C7E}" destId="{CCE4008F-82F6-4758-97A4-3E98A982EA38}" srcOrd="5" destOrd="0" presId="urn:microsoft.com/office/officeart/2005/8/layout/radial5"/>
    <dgm:cxn modelId="{FB702D62-999C-48BB-83B6-5A9C1369EE40}" type="presParOf" srcId="{CCE4008F-82F6-4758-97A4-3E98A982EA38}" destId="{2C5FA0BC-5973-4FB6-AE78-C8C1AEA47E5A}" srcOrd="0" destOrd="0" presId="urn:microsoft.com/office/officeart/2005/8/layout/radial5"/>
    <dgm:cxn modelId="{388B937F-E0EC-4E78-BC97-B51F6E9863F6}" type="presParOf" srcId="{D81E89EC-1D9B-4A85-A429-228577BB9C7E}" destId="{ACCCA869-551C-4BBC-BE54-61DB61DA8A43}" srcOrd="6" destOrd="0" presId="urn:microsoft.com/office/officeart/2005/8/layout/radial5"/>
    <dgm:cxn modelId="{55BC611E-628D-4886-BEB4-67B748489BFD}" type="presParOf" srcId="{D81E89EC-1D9B-4A85-A429-228577BB9C7E}" destId="{594D102C-DE37-4612-8C0A-114676A6474B}" srcOrd="7" destOrd="0" presId="urn:microsoft.com/office/officeart/2005/8/layout/radial5"/>
    <dgm:cxn modelId="{AA92538F-74F9-45B4-B7C2-5B73091D2F3B}" type="presParOf" srcId="{594D102C-DE37-4612-8C0A-114676A6474B}" destId="{30EAB1ED-2AB5-4C82-8EBF-C69B16283D3D}" srcOrd="0" destOrd="0" presId="urn:microsoft.com/office/officeart/2005/8/layout/radial5"/>
    <dgm:cxn modelId="{256855F6-7A5B-4B03-8AA9-274521EDF7FE}" type="presParOf" srcId="{D81E89EC-1D9B-4A85-A429-228577BB9C7E}" destId="{18FF9D16-9277-4815-9B98-45FD55D786F0}"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8C9A4-D939-4D00-9721-56BB7232B7CD}">
      <dsp:nvSpPr>
        <dsp:cNvPr id="0" name=""/>
        <dsp:cNvSpPr/>
      </dsp:nvSpPr>
      <dsp:spPr>
        <a:xfrm>
          <a:off x="0" y="1453558"/>
          <a:ext cx="6626807"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3B9C1D-713E-41F5-93BF-D69EF5EA9140}">
      <dsp:nvSpPr>
        <dsp:cNvPr id="0" name=""/>
        <dsp:cNvSpPr/>
      </dsp:nvSpPr>
      <dsp:spPr>
        <a:xfrm>
          <a:off x="331340" y="1117915"/>
          <a:ext cx="463876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334" tIns="0" rIns="175334" bIns="0" numCol="1" spcCol="1270" anchor="ctr" anchorCtr="0">
          <a:noAutofit/>
        </a:bodyPr>
        <a:lstStyle/>
        <a:p>
          <a:pPr marL="0" lvl="0" indent="0" algn="l" defTabSz="1022350">
            <a:lnSpc>
              <a:spcPct val="90000"/>
            </a:lnSpc>
            <a:spcBef>
              <a:spcPct val="0"/>
            </a:spcBef>
            <a:spcAft>
              <a:spcPct val="35000"/>
            </a:spcAft>
            <a:buNone/>
          </a:pPr>
          <a:r>
            <a:rPr lang="en-US" sz="2300" kern="1200" dirty="0"/>
            <a:t>Every Student Succeeds Act (ESSA)</a:t>
          </a:r>
        </a:p>
      </dsp:txBody>
      <dsp:txXfrm>
        <a:off x="364484" y="1151059"/>
        <a:ext cx="4572476" cy="612672"/>
      </dsp:txXfrm>
    </dsp:sp>
    <dsp:sp modelId="{10DDD4C9-5F73-4593-BC85-5D86CE392451}">
      <dsp:nvSpPr>
        <dsp:cNvPr id="0" name=""/>
        <dsp:cNvSpPr/>
      </dsp:nvSpPr>
      <dsp:spPr>
        <a:xfrm>
          <a:off x="0" y="2500675"/>
          <a:ext cx="6626807"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6A9CDE-0E70-4135-A261-11397BCFBC84}">
      <dsp:nvSpPr>
        <dsp:cNvPr id="0" name=""/>
        <dsp:cNvSpPr/>
      </dsp:nvSpPr>
      <dsp:spPr>
        <a:xfrm>
          <a:off x="331340" y="2161196"/>
          <a:ext cx="463876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334" tIns="0" rIns="175334" bIns="0" numCol="1" spcCol="1270" anchor="ctr" anchorCtr="0">
          <a:noAutofit/>
        </a:bodyPr>
        <a:lstStyle/>
        <a:p>
          <a:pPr marL="0" lvl="0" indent="0" algn="l" defTabSz="1022350">
            <a:lnSpc>
              <a:spcPct val="90000"/>
            </a:lnSpc>
            <a:spcBef>
              <a:spcPct val="0"/>
            </a:spcBef>
            <a:spcAft>
              <a:spcPct val="35000"/>
            </a:spcAft>
            <a:buNone/>
          </a:pPr>
          <a:r>
            <a:rPr lang="en-US" sz="2300" kern="1200" dirty="0"/>
            <a:t>State Mandates</a:t>
          </a:r>
        </a:p>
      </dsp:txBody>
      <dsp:txXfrm>
        <a:off x="364484" y="2194340"/>
        <a:ext cx="4572476" cy="612672"/>
      </dsp:txXfrm>
    </dsp:sp>
    <dsp:sp modelId="{77A77410-6892-4DA2-B629-592A28A860CA}">
      <dsp:nvSpPr>
        <dsp:cNvPr id="0" name=""/>
        <dsp:cNvSpPr/>
      </dsp:nvSpPr>
      <dsp:spPr>
        <a:xfrm>
          <a:off x="0" y="3543956"/>
          <a:ext cx="6626807"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942B70-AA94-4AE9-8730-727FDBB5D635}">
      <dsp:nvSpPr>
        <dsp:cNvPr id="0" name=""/>
        <dsp:cNvSpPr/>
      </dsp:nvSpPr>
      <dsp:spPr>
        <a:xfrm>
          <a:off x="331340" y="3204476"/>
          <a:ext cx="463876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334" tIns="0" rIns="175334" bIns="0" numCol="1" spcCol="1270" anchor="ctr" anchorCtr="0">
          <a:noAutofit/>
        </a:bodyPr>
        <a:lstStyle/>
        <a:p>
          <a:pPr marL="0" lvl="0" indent="0" algn="l" defTabSz="1022350">
            <a:lnSpc>
              <a:spcPct val="90000"/>
            </a:lnSpc>
            <a:spcBef>
              <a:spcPct val="0"/>
            </a:spcBef>
            <a:spcAft>
              <a:spcPct val="35000"/>
            </a:spcAft>
            <a:buNone/>
          </a:pPr>
          <a:r>
            <a:rPr lang="en-US" sz="2300" kern="1200" dirty="0"/>
            <a:t>Public Reporting</a:t>
          </a:r>
        </a:p>
      </dsp:txBody>
      <dsp:txXfrm>
        <a:off x="364484" y="3237620"/>
        <a:ext cx="4572476"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1A2B9-9B8C-4F3B-AFC6-3631CA587CB0}">
      <dsp:nvSpPr>
        <dsp:cNvPr id="0" name=""/>
        <dsp:cNvSpPr/>
      </dsp:nvSpPr>
      <dsp:spPr>
        <a:xfrm>
          <a:off x="4099062" y="1967357"/>
          <a:ext cx="1455227" cy="14552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US" sz="3100" kern="1200" dirty="0"/>
            <a:t>Who?</a:t>
          </a:r>
        </a:p>
      </dsp:txBody>
      <dsp:txXfrm>
        <a:off x="4312175" y="2180470"/>
        <a:ext cx="1029001" cy="1029001"/>
      </dsp:txXfrm>
    </dsp:sp>
    <dsp:sp modelId="{55F912A9-7A83-4674-8D7C-BD60F2E6B7E6}">
      <dsp:nvSpPr>
        <dsp:cNvPr id="0" name=""/>
        <dsp:cNvSpPr/>
      </dsp:nvSpPr>
      <dsp:spPr>
        <a:xfrm rot="16200000">
          <a:off x="4712361" y="1510750"/>
          <a:ext cx="228629"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4746656" y="1644000"/>
        <a:ext cx="160040" cy="296867"/>
      </dsp:txXfrm>
    </dsp:sp>
    <dsp:sp modelId="{0EE51A12-85AA-4744-A13D-31D513B0AC10}">
      <dsp:nvSpPr>
        <dsp:cNvPr id="0" name=""/>
        <dsp:cNvSpPr/>
      </dsp:nvSpPr>
      <dsp:spPr>
        <a:xfrm>
          <a:off x="3855355" y="-220493"/>
          <a:ext cx="1942641" cy="17564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Full-Time students</a:t>
          </a:r>
        </a:p>
      </dsp:txBody>
      <dsp:txXfrm>
        <a:off x="4139848" y="36737"/>
        <a:ext cx="1373655" cy="1242014"/>
      </dsp:txXfrm>
    </dsp:sp>
    <dsp:sp modelId="{D84BA125-17D3-48F9-84C2-D9F1201961C8}">
      <dsp:nvSpPr>
        <dsp:cNvPr id="0" name=""/>
        <dsp:cNvSpPr/>
      </dsp:nvSpPr>
      <dsp:spPr>
        <a:xfrm>
          <a:off x="5629295" y="2447582"/>
          <a:ext cx="180695"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5629295" y="2546537"/>
        <a:ext cx="126487" cy="296867"/>
      </dsp:txXfrm>
    </dsp:sp>
    <dsp:sp modelId="{213A479B-CB29-4FEE-B1A3-AE92A9520686}">
      <dsp:nvSpPr>
        <dsp:cNvPr id="0" name=""/>
        <dsp:cNvSpPr/>
      </dsp:nvSpPr>
      <dsp:spPr>
        <a:xfrm>
          <a:off x="5895224" y="1759150"/>
          <a:ext cx="1937359" cy="18716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Part-Time students</a:t>
          </a:r>
        </a:p>
      </dsp:txBody>
      <dsp:txXfrm>
        <a:off x="6178944" y="2033245"/>
        <a:ext cx="1369919" cy="1323450"/>
      </dsp:txXfrm>
    </dsp:sp>
    <dsp:sp modelId="{CCE4008F-82F6-4758-97A4-3E98A982EA38}">
      <dsp:nvSpPr>
        <dsp:cNvPr id="0" name=""/>
        <dsp:cNvSpPr/>
      </dsp:nvSpPr>
      <dsp:spPr>
        <a:xfrm rot="5400000">
          <a:off x="4751665" y="3312480"/>
          <a:ext cx="150021"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4774168" y="3388932"/>
        <a:ext cx="105015" cy="296867"/>
      </dsp:txXfrm>
    </dsp:sp>
    <dsp:sp modelId="{ACCCA869-551C-4BBC-BE54-61DB61DA8A43}">
      <dsp:nvSpPr>
        <dsp:cNvPr id="0" name=""/>
        <dsp:cNvSpPr/>
      </dsp:nvSpPr>
      <dsp:spPr>
        <a:xfrm>
          <a:off x="3579932" y="3705644"/>
          <a:ext cx="2493488" cy="205310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Students placed in other public and private centers</a:t>
          </a:r>
        </a:p>
      </dsp:txBody>
      <dsp:txXfrm>
        <a:off x="3945095" y="4006315"/>
        <a:ext cx="1763162" cy="1451765"/>
      </dsp:txXfrm>
    </dsp:sp>
    <dsp:sp modelId="{594D102C-DE37-4612-8C0A-114676A6474B}">
      <dsp:nvSpPr>
        <dsp:cNvPr id="0" name=""/>
        <dsp:cNvSpPr/>
      </dsp:nvSpPr>
      <dsp:spPr>
        <a:xfrm rot="10800000">
          <a:off x="3861310" y="2447582"/>
          <a:ext cx="168011" cy="494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3911713" y="2546537"/>
        <a:ext cx="117608" cy="296867"/>
      </dsp:txXfrm>
    </dsp:sp>
    <dsp:sp modelId="{18FF9D16-9277-4815-9B98-45FD55D786F0}">
      <dsp:nvSpPr>
        <dsp:cNvPr id="0" name=""/>
        <dsp:cNvSpPr/>
      </dsp:nvSpPr>
      <dsp:spPr>
        <a:xfrm>
          <a:off x="1796838" y="1725651"/>
          <a:ext cx="1985221" cy="19386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Students in local or regional jails</a:t>
          </a:r>
        </a:p>
      </dsp:txBody>
      <dsp:txXfrm>
        <a:off x="2087567" y="2009558"/>
        <a:ext cx="1403763" cy="137082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aw.lis.virginia.gov/admincode/title8/agency20/chapter110/section100/"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law.lis.virginia.gov/admincode/title8/agency20/chapter730/section30/" TargetMode="External"/><Relationship Id="rId4" Type="http://schemas.openxmlformats.org/officeDocument/2006/relationships/hyperlink" Target="https://law.lis.virginia.gov/admincode/title8/agency20/chapter110/section130/"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29" name="Google Shape;2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22139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Certificate</a:t>
            </a:r>
            <a:r>
              <a:rPr lang="en-US" baseline="0" dirty="0"/>
              <a:t> Generator for number 3</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16</a:t>
            </a:fld>
            <a:endParaRPr lang="en-US"/>
          </a:p>
        </p:txBody>
      </p:sp>
    </p:spTree>
    <p:extLst>
      <p:ext uri="{BB962C8B-B14F-4D97-AF65-F5344CB8AC3E}">
        <p14:creationId xmlns:p14="http://schemas.microsoft.com/office/powerpoint/2010/main" val="1361883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This collection contains data elements for Accreditation and On Time Graduation and are locked down for public reporting in early/mid September. However, divisions can resubmit these collections through the fall if needed (to update AP data, dropouts, graduates, etc.) We expect it to be successful by then because preliminary</a:t>
            </a:r>
            <a:r>
              <a:rPr lang="en-US" sz="1200" b="0" i="0" kern="1200" baseline="0" dirty="0">
                <a:solidFill>
                  <a:schemeClr val="tx1"/>
                </a:solidFill>
                <a:effectLst/>
                <a:latin typeface="+mn-lt"/>
                <a:ea typeface="+mn-ea"/>
                <a:cs typeface="+mn-cs"/>
              </a:rPr>
              <a:t> </a:t>
            </a:r>
            <a:r>
              <a:rPr lang="en-US" sz="1200" b="0" i="0" kern="1200" baseline="0" dirty="0" err="1">
                <a:solidFill>
                  <a:schemeClr val="tx1"/>
                </a:solidFill>
                <a:effectLst/>
                <a:latin typeface="+mn-lt"/>
                <a:ea typeface="+mn-ea"/>
                <a:cs typeface="+mn-cs"/>
              </a:rPr>
              <a:t>Accred</a:t>
            </a:r>
            <a:r>
              <a:rPr lang="en-US" sz="1200" b="0" i="0" kern="1200" baseline="0" dirty="0">
                <a:solidFill>
                  <a:schemeClr val="tx1"/>
                </a:solidFill>
                <a:effectLst/>
                <a:latin typeface="+mn-lt"/>
                <a:ea typeface="+mn-ea"/>
                <a:cs typeface="+mn-cs"/>
              </a:rPr>
              <a:t> reports become available to LEA’s</a:t>
            </a:r>
            <a:endParaRPr lang="en-US" dirty="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17</a:t>
            </a:fld>
            <a:endParaRPr lang="en-US"/>
          </a:p>
        </p:txBody>
      </p:sp>
    </p:spTree>
    <p:extLst>
      <p:ext uri="{BB962C8B-B14F-4D97-AF65-F5344CB8AC3E}">
        <p14:creationId xmlns:p14="http://schemas.microsoft.com/office/powerpoint/2010/main" val="3650592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that advanced</a:t>
            </a:r>
            <a:r>
              <a:rPr lang="en-US" baseline="0" dirty="0"/>
              <a:t> placement data is only on the SQP’s. All other SQP data is published in at least one other location. CTE data on MSC doesn’t have demographics so it all come together</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18</a:t>
            </a:fld>
            <a:endParaRPr lang="en-US"/>
          </a:p>
        </p:txBody>
      </p:sp>
    </p:spTree>
    <p:extLst>
      <p:ext uri="{BB962C8B-B14F-4D97-AF65-F5344CB8AC3E}">
        <p14:creationId xmlns:p14="http://schemas.microsoft.com/office/powerpoint/2010/main" val="599415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pay attention to beg school year</a:t>
            </a:r>
          </a:p>
        </p:txBody>
      </p:sp>
      <p:sp>
        <p:nvSpPr>
          <p:cNvPr id="4" name="Slide Number Placeholder 3"/>
          <p:cNvSpPr>
            <a:spLocks noGrp="1"/>
          </p:cNvSpPr>
          <p:nvPr>
            <p:ph type="sldNum" sz="quarter" idx="10"/>
          </p:nvPr>
        </p:nvSpPr>
        <p:spPr/>
        <p:txBody>
          <a:bodyPr/>
          <a:lstStyle/>
          <a:p>
            <a:fld id="{40DDDA28-A9E5-470C-8A90-D17729306CEC}" type="slidenum">
              <a:rPr lang="en-US" smtClean="0"/>
              <a:t>19</a:t>
            </a:fld>
            <a:endParaRPr lang="en-US"/>
          </a:p>
        </p:txBody>
      </p:sp>
    </p:spTree>
    <p:extLst>
      <p:ext uri="{BB962C8B-B14F-4D97-AF65-F5344CB8AC3E}">
        <p14:creationId xmlns:p14="http://schemas.microsoft.com/office/powerpoint/2010/main" val="3593054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soon as any LEA submits</a:t>
            </a:r>
            <a:r>
              <a:rPr lang="en-US" baseline="0" dirty="0"/>
              <a:t> a summer file, sliders slide.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20</a:t>
            </a:fld>
            <a:endParaRPr lang="en-US"/>
          </a:p>
        </p:txBody>
      </p:sp>
    </p:spTree>
    <p:extLst>
      <p:ext uri="{BB962C8B-B14F-4D97-AF65-F5344CB8AC3E}">
        <p14:creationId xmlns:p14="http://schemas.microsoft.com/office/powerpoint/2010/main" val="1519031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26</a:t>
            </a:fld>
            <a:endParaRPr lang="en-US"/>
          </a:p>
        </p:txBody>
      </p:sp>
    </p:spTree>
    <p:extLst>
      <p:ext uri="{BB962C8B-B14F-4D97-AF65-F5344CB8AC3E}">
        <p14:creationId xmlns:p14="http://schemas.microsoft.com/office/powerpoint/2010/main" val="5720760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Tuesday Telegram – vendors get this too! Divisions should communicate them</a:t>
            </a:r>
            <a:r>
              <a:rPr lang="en-US" baseline="0" dirty="0"/>
              <a:t> directly.</a:t>
            </a:r>
            <a:endParaRPr lang="en-US" dirty="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27</a:t>
            </a:fld>
            <a:endParaRPr lang="en-US"/>
          </a:p>
        </p:txBody>
      </p:sp>
    </p:spTree>
    <p:extLst>
      <p:ext uri="{BB962C8B-B14F-4D97-AF65-F5344CB8AC3E}">
        <p14:creationId xmlns:p14="http://schemas.microsoft.com/office/powerpoint/2010/main" val="2699503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29" name="Google Shape;2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3416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Not all elements are required on each collection. We will review how to tell which elements are required by submission type later in the presentation. We use everything.</a:t>
            </a:r>
            <a:r>
              <a:rPr lang="en-US" baseline="0" dirty="0">
                <a:solidFill>
                  <a:srgbClr val="FF0000"/>
                </a:solidFill>
              </a:rPr>
              <a:t> Nothing is extraneous or just ‘nice to know’.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3616039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solidFill>
                  <a:srgbClr val="FF0000"/>
                </a:solidFill>
              </a:rPr>
              <a:t>To comply with the information and reporting requirements for adequate yearly progress, report cards, and other federal reporting requirements, the Student Record Collection System was implemented to consolidate and promote efficiency in processing multiple data collections.   </a:t>
            </a:r>
            <a:r>
              <a:rPr lang="en-US" i="1" baseline="0" dirty="0">
                <a:solidFill>
                  <a:srgbClr val="FF0000"/>
                </a:solidFill>
              </a:rPr>
              <a:t>Open the data elements to view the scope of SRC and the file submission types</a:t>
            </a: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40DDDA28-A9E5-470C-8A90-D17729306CEC}" type="slidenum">
              <a:rPr lang="en-US" smtClean="0"/>
              <a:t>6</a:t>
            </a:fld>
            <a:endParaRPr lang="en-US"/>
          </a:p>
        </p:txBody>
      </p:sp>
    </p:spTree>
    <p:extLst>
      <p:ext uri="{BB962C8B-B14F-4D97-AF65-F5344CB8AC3E}">
        <p14:creationId xmlns:p14="http://schemas.microsoft.com/office/powerpoint/2010/main" val="4234719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Every student who depends on a public school division in Virginia for a free appropriate public education must be included in each student record collection.  This includes all full-time and part-time students served in the division's schools as well as those the division has helped place in other public and private schools/centers regardless of how the placements are funded.  Students in local or regional jails are reported by the division that serves the jail.</a:t>
            </a: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1373740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783C7-F6C5-5C94-059B-58A3CEC53C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A41275-BE00-8FAE-7686-70C2BD38FA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46375E-6049-E384-070C-7F6D6621423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1" fontAlgn="base">
              <a:spcBef>
                <a:spcPts val="0"/>
              </a:spcBef>
            </a:pPr>
            <a:r>
              <a:rPr lang="en-US" dirty="0"/>
              <a:t>When a student is absent, they must be marked absent in your student information system per  </a:t>
            </a:r>
            <a:r>
              <a:rPr lang="en-US" dirty="0">
                <a:hlinkClick r:id="rId3">
                  <a:extLst>
                    <a:ext uri="{A12FA001-AC4F-418D-AE19-62706E023703}">
                      <ahyp:hlinkClr xmlns:ahyp="http://schemas.microsoft.com/office/drawing/2018/hyperlinkcolor" val="tx"/>
                    </a:ext>
                  </a:extLst>
                </a:hlinkClick>
              </a:rPr>
              <a:t>8VAC20-110-100</a:t>
            </a:r>
            <a:r>
              <a:rPr lang="en-US" dirty="0"/>
              <a:t>.  Flexible in-person instructional hours cannot erase previous absences recorded in your SIS. </a:t>
            </a:r>
          </a:p>
          <a:p>
            <a:pPr lvl="1" fontAlgn="base">
              <a:spcBef>
                <a:spcPts val="0"/>
              </a:spcBef>
            </a:pPr>
            <a:r>
              <a:rPr lang="en-US" dirty="0"/>
              <a:t>Aggregate Days Present and Aggregate Days Absent cannot be altered.  The adjustment to the student’s chronic absenteeism calculation by attending flexible, in-person instructional time outside of the regular school day will be adjusted using this field.</a:t>
            </a:r>
          </a:p>
          <a:p>
            <a:pPr lvl="1" fontAlgn="base">
              <a:spcBef>
                <a:spcPts val="0"/>
              </a:spcBef>
            </a:pPr>
            <a:r>
              <a:rPr lang="en-US" dirty="0"/>
              <a:t>Even if a student participated in a program of meaningful engagement to make up time for lost instruction: </a:t>
            </a:r>
          </a:p>
          <a:p>
            <a:pPr lvl="2" fontAlgn="base">
              <a:spcBef>
                <a:spcPts val="0"/>
              </a:spcBef>
            </a:pPr>
            <a:r>
              <a:rPr lang="en-US" sz="2400" dirty="0"/>
              <a:t>A student must be withdrawn from school after 15 consecutive days of absence (</a:t>
            </a:r>
            <a:r>
              <a:rPr lang="en-US" sz="2400" dirty="0">
                <a:hlinkClick r:id="rId4">
                  <a:extLst>
                    <a:ext uri="{A12FA001-AC4F-418D-AE19-62706E023703}">
                      <ahyp:hlinkClr xmlns:ahyp="http://schemas.microsoft.com/office/drawing/2018/hyperlinkcolor" val="tx"/>
                    </a:ext>
                  </a:extLst>
                </a:hlinkClick>
              </a:rPr>
              <a:t>8VAC20-110-130</a:t>
            </a:r>
            <a:r>
              <a:rPr lang="en-US" sz="2400" dirty="0"/>
              <a:t>).</a:t>
            </a:r>
          </a:p>
          <a:p>
            <a:pPr lvl="2" fontAlgn="base">
              <a:spcBef>
                <a:spcPts val="0"/>
              </a:spcBef>
            </a:pPr>
            <a:r>
              <a:rPr lang="en-US" sz="2500" dirty="0"/>
              <a:t>The thresholds of unexcused absences for the Unexcused Absence Intervention Process (</a:t>
            </a:r>
            <a:r>
              <a:rPr lang="en-US" sz="2500" dirty="0">
                <a:hlinkClick r:id="rId5">
                  <a:extLst>
                    <a:ext uri="{A12FA001-AC4F-418D-AE19-62706E023703}">
                      <ahyp:hlinkClr xmlns:ahyp="http://schemas.microsoft.com/office/drawing/2018/hyperlinkcolor" val="tx"/>
                    </a:ext>
                  </a:extLst>
                </a:hlinkClick>
              </a:rPr>
              <a:t>8VAC20-730-30</a:t>
            </a:r>
            <a:r>
              <a:rPr lang="en-US" sz="2500" dirty="0"/>
              <a:t>) are based on attendance during the regular school day. </a:t>
            </a:r>
          </a:p>
          <a:p>
            <a:endParaRPr lang="en-US" dirty="0"/>
          </a:p>
        </p:txBody>
      </p:sp>
      <p:sp>
        <p:nvSpPr>
          <p:cNvPr id="4" name="Slide Number Placeholder 3">
            <a:extLst>
              <a:ext uri="{FF2B5EF4-FFF2-40B4-BE49-F238E27FC236}">
                <a16:creationId xmlns:a16="http://schemas.microsoft.com/office/drawing/2014/main" id="{079F430B-708D-D744-8B28-B3615CD91D35}"/>
              </a:ext>
            </a:extLst>
          </p:cNvPr>
          <p:cNvSpPr>
            <a:spLocks noGrp="1"/>
          </p:cNvSpPr>
          <p:nvPr>
            <p:ph type="sldNum" sz="quarter" idx="10"/>
          </p:nvPr>
        </p:nvSpPr>
        <p:spPr/>
        <p:txBody>
          <a:bodyPr/>
          <a:lstStyle/>
          <a:p>
            <a:fld id="{40DDDA28-A9E5-470C-8A90-D17729306CEC}" type="slidenum">
              <a:rPr lang="en-US" smtClean="0"/>
              <a:t>9</a:t>
            </a:fld>
            <a:endParaRPr lang="en-US"/>
          </a:p>
        </p:txBody>
      </p:sp>
    </p:spTree>
    <p:extLst>
      <p:ext uri="{BB962C8B-B14F-4D97-AF65-F5344CB8AC3E}">
        <p14:creationId xmlns:p14="http://schemas.microsoft.com/office/powerpoint/2010/main" val="226798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In general, the school division (Serving Division) that provides the educational services to the student will submit a record(s) for the student.  An exception to this rule is when Tuition Code 19 is used to report a student served in a non-membership school in another LEA. </a:t>
            </a:r>
            <a:r>
              <a:rPr lang="en-US" b="1" dirty="0"/>
              <a:t>Note:</a:t>
            </a:r>
            <a:r>
              <a:rPr lang="en-US" dirty="0"/>
              <a:t>  The LEAs’ division numbers are all less than or equal to 218, the Department Juvenile Justice’s division number is 917.  Therefore, if the Serving Division number is greater than 218 OR not equal to 917, the Responsible Division will report the record(s).  If a student is receiving services from a State Operated Program (SOP), then the LEA is still responsible for reporting that student because SOPs do not report data to the Virginia Department of Education. The record(s) of a student who is enrolled in a half-day program at a Governor’s School, local Alternative Ed centers, regional Special Ed center, regional CTE centers, STEM Academies, Virtual Virginia or any other type of regional center or school should have the Governor’s School or other type of regional center or school listed as the Serving Division and Serving School/Center. </a:t>
            </a:r>
          </a:p>
          <a:p>
            <a:pPr lvl="1"/>
            <a:r>
              <a:rPr lang="en-US" dirty="0"/>
              <a:t>When a non-resident student from a state outside of Virginia is served in Virginia, the Responsible Division is 888 and the Responsible School is the corresponding state code.  The LEA in Virginia is the Serving Division.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10</a:t>
            </a:fld>
            <a:endParaRPr lang="en-US"/>
          </a:p>
        </p:txBody>
      </p:sp>
    </p:spTree>
    <p:extLst>
      <p:ext uri="{BB962C8B-B14F-4D97-AF65-F5344CB8AC3E}">
        <p14:creationId xmlns:p14="http://schemas.microsoft.com/office/powerpoint/2010/main" val="4161874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K-3 Class Size</a:t>
            </a:r>
            <a:r>
              <a:rPr lang="en-US" baseline="0" dirty="0"/>
              <a:t> Reduction goes hand in hand with a successful file submission. Public reports for number of students receiving This division/school level data that we can’t tell from the student level data. </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13</a:t>
            </a:fld>
            <a:endParaRPr lang="en-US"/>
          </a:p>
        </p:txBody>
      </p:sp>
    </p:spTree>
    <p:extLst>
      <p:ext uri="{BB962C8B-B14F-4D97-AF65-F5344CB8AC3E}">
        <p14:creationId xmlns:p14="http://schemas.microsoft.com/office/powerpoint/2010/main" val="1446737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very important to verify</a:t>
            </a:r>
            <a:r>
              <a:rPr lang="en-US" baseline="0" dirty="0"/>
              <a:t> the data in the reports. It is widely used for research (internal and external) publicly published tools, and program office reports to support decision making. (VPI Reports depend on a locked Fall SRC.</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14</a:t>
            </a:fld>
            <a:endParaRPr lang="en-US"/>
          </a:p>
        </p:txBody>
      </p:sp>
    </p:spTree>
    <p:extLst>
      <p:ext uri="{BB962C8B-B14F-4D97-AF65-F5344CB8AC3E}">
        <p14:creationId xmlns:p14="http://schemas.microsoft.com/office/powerpoint/2010/main" val="3953278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Jail records (N) refer back to introduction information. How ADM relates to the days</a:t>
            </a:r>
            <a:r>
              <a:rPr lang="en-US" baseline="0" dirty="0"/>
              <a:t> reported present and absent. Number of KG FTE used </a:t>
            </a:r>
            <a:r>
              <a:rPr lang="en-US" sz="1200" b="0" i="0" kern="1200" dirty="0">
                <a:solidFill>
                  <a:schemeClr val="tx1"/>
                </a:solidFill>
                <a:effectLst/>
                <a:latin typeface="+mn-lt"/>
                <a:ea typeface="+mn-ea"/>
                <a:cs typeface="+mn-cs"/>
              </a:rPr>
              <a:t>for purposes of calculating Adjusted ADM. For more information,</a:t>
            </a:r>
            <a:r>
              <a:rPr lang="en-US" sz="1200" b="0" i="0" kern="1200" baseline="0" dirty="0">
                <a:solidFill>
                  <a:schemeClr val="tx1"/>
                </a:solidFill>
                <a:effectLst/>
                <a:latin typeface="+mn-lt"/>
                <a:ea typeface="+mn-ea"/>
                <a:cs typeface="+mn-cs"/>
              </a:rPr>
              <a:t> see the page itself.</a:t>
            </a:r>
            <a:endParaRPr lang="en-US" dirty="0"/>
          </a:p>
        </p:txBody>
      </p:sp>
      <p:sp>
        <p:nvSpPr>
          <p:cNvPr id="4" name="Slide Number Placeholder 3"/>
          <p:cNvSpPr>
            <a:spLocks noGrp="1"/>
          </p:cNvSpPr>
          <p:nvPr>
            <p:ph type="sldNum" sz="quarter" idx="10"/>
          </p:nvPr>
        </p:nvSpPr>
        <p:spPr/>
        <p:txBody>
          <a:bodyPr/>
          <a:lstStyle/>
          <a:p>
            <a:fld id="{40DDDA28-A9E5-470C-8A90-D17729306CEC}" type="slidenum">
              <a:rPr lang="en-US" smtClean="0"/>
              <a:t>15</a:t>
            </a:fld>
            <a:endParaRPr lang="en-US"/>
          </a:p>
        </p:txBody>
      </p:sp>
    </p:spTree>
    <p:extLst>
      <p:ext uri="{BB962C8B-B14F-4D97-AF65-F5344CB8AC3E}">
        <p14:creationId xmlns:p14="http://schemas.microsoft.com/office/powerpoint/2010/main" val="30268958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4/23/2024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4/23/2024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4/23/2024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4/23/2024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4/23/2024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4/23/2024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4/23/2024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hyperlink" Target="https://doe.virginia.gov/statistics_reports/enrollment/home_school_religious_exempt/index.shtml"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p1pe.doe.virginia.gov/apex/f?p=180:1:::::p_session_id,p_application_name:3079480230065022375,fallmembership"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schoolquality.virginia.gov/" TargetMode="External"/><Relationship Id="rId2" Type="http://schemas.openxmlformats.org/officeDocument/2006/relationships/notesSlide" Target="../notesSlides/notesSlide12.xml"/><Relationship Id="rId1" Type="http://schemas.openxmlformats.org/officeDocument/2006/relationships/slideLayout" Target="../slideLayouts/slideLayout15.xml"/><Relationship Id="rId4" Type="http://schemas.openxmlformats.org/officeDocument/2006/relationships/hyperlink" Target="https://doe.virginia.gov/statistics_reports/supts_annual_report/index.s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doe.virginia.gov/info_management/data_collection/student_record_collection/index.shtml"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hyperlink" Target="mailto:Brittney.Kanard@doe.virginia.gov" TargetMode="External"/><Relationship Id="rId2" Type="http://schemas.openxmlformats.org/officeDocument/2006/relationships/hyperlink" Target="http://www.doe.virginia.gov/info_management/data_collection/student_record_collection/index.shtml" TargetMode="External"/><Relationship Id="rId1" Type="http://schemas.openxmlformats.org/officeDocument/2006/relationships/slideLayout" Target="../slideLayouts/slideLayout6.xml"/><Relationship Id="rId5" Type="http://schemas.openxmlformats.org/officeDocument/2006/relationships/hyperlink" Target="mailto:Carol.WellsBazzichi@doe.virginia.gov" TargetMode="External"/><Relationship Id="rId4" Type="http://schemas.openxmlformats.org/officeDocument/2006/relationships/hyperlink" Target="mailto:resultshelp@doe.virgini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law.lis.virginia.gov/admincode/title8/agency20/chapter110/section100/"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hyperlink" Target="https://law.lis.virginia.gov/admincode/title8/agency20/chapter730/section30/" TargetMode="External"/><Relationship Id="rId4" Type="http://schemas.openxmlformats.org/officeDocument/2006/relationships/hyperlink" Target="https://law.lis.virginia.gov/admincode/title8/agency20/chapter110/section1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Student Record Collection Introduction</a:t>
            </a:r>
          </a:p>
        </p:txBody>
      </p:sp>
      <p:sp>
        <p:nvSpPr>
          <p:cNvPr id="3" name="Subtitle 2"/>
          <p:cNvSpPr>
            <a:spLocks noGrp="1"/>
          </p:cNvSpPr>
          <p:nvPr>
            <p:ph type="subTitle" idx="1"/>
          </p:nvPr>
        </p:nvSpPr>
        <p:spPr/>
        <p:txBody>
          <a:bodyPr/>
          <a:lstStyle/>
          <a:p>
            <a:r>
              <a:rPr lang="en-US" dirty="0"/>
              <a:t>Virginia Department of Education</a:t>
            </a:r>
          </a:p>
          <a:p>
            <a:r>
              <a:rPr lang="en-US" dirty="0"/>
              <a:t>Office of Data Services</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fontScale="90000"/>
          </a:bodyPr>
          <a:lstStyle/>
          <a:p>
            <a:r>
              <a:rPr lang="en-US" dirty="0"/>
              <a:t>New Report- Private Day School Enrollment Verification</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10</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pPr lvl="1"/>
            <a:r>
              <a:rPr lang="en-US" dirty="0"/>
              <a:t>The report is based on data submitted as part of the End-of-Year Student Record Collection (SRC) and the Fall Master Schedule Collection (MSC). These enrollments should reflect each Private Day School a student was served in this year. </a:t>
            </a:r>
          </a:p>
          <a:p>
            <a:pPr lvl="2"/>
            <a:r>
              <a:rPr lang="en-US" dirty="0"/>
              <a:t>Students Served in a Private Day School as Identified on the End-of-Year SRC</a:t>
            </a:r>
          </a:p>
          <a:p>
            <a:pPr lvl="2"/>
            <a:r>
              <a:rPr lang="en-US" dirty="0"/>
              <a:t>Students Missing from End-of-Year SRC as Identified on the Fall MSC</a:t>
            </a:r>
          </a:p>
          <a:p>
            <a:pPr marL="457200" lvl="1" indent="0">
              <a:buNone/>
            </a:pPr>
            <a:endParaRPr lang="en-US" dirty="0"/>
          </a:p>
          <a:p>
            <a:pPr lvl="1"/>
            <a:r>
              <a:rPr lang="en-US" dirty="0"/>
              <a:t>This is to enhance quality data that will be used in the SIMS collection this Fall.</a:t>
            </a:r>
          </a:p>
          <a:p>
            <a:pPr lvl="1"/>
            <a:r>
              <a:rPr lang="en-US" dirty="0"/>
              <a:t>This report will be assigned to the Local Special Education Approver as part of the verification process.</a:t>
            </a:r>
          </a:p>
          <a:p>
            <a:pPr lvl="2"/>
            <a:endParaRPr lang="en-US" dirty="0"/>
          </a:p>
          <a:p>
            <a:pPr lvl="2">
              <a:buFont typeface="Arial" panose="020B0604020202020204" pitchFamily="34" charset="0"/>
              <a:buChar char="•"/>
            </a:pPr>
            <a:endParaRPr lang="en-US" dirty="0"/>
          </a:p>
        </p:txBody>
      </p:sp>
    </p:spTree>
    <p:extLst>
      <p:ext uri="{BB962C8B-B14F-4D97-AF65-F5344CB8AC3E}">
        <p14:creationId xmlns:p14="http://schemas.microsoft.com/office/powerpoint/2010/main" val="1063685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File Submission Types</a:t>
            </a:r>
          </a:p>
        </p:txBody>
      </p:sp>
      <p:sp>
        <p:nvSpPr>
          <p:cNvPr id="3" name="Subtitle 2"/>
          <p:cNvSpPr>
            <a:spLocks noGrp="1"/>
          </p:cNvSpPr>
          <p:nvPr>
            <p:ph type="subTitle" idx="1"/>
          </p:nvPr>
        </p:nvSpPr>
        <p:spPr/>
        <p:txBody>
          <a:bodyPr>
            <a:normAutofit fontScale="77500" lnSpcReduction="20000"/>
          </a:bodyPr>
          <a:lstStyle/>
          <a:p>
            <a:r>
              <a:rPr lang="en-US" dirty="0"/>
              <a:t>Fall</a:t>
            </a:r>
          </a:p>
          <a:p>
            <a:r>
              <a:rPr lang="en-US" dirty="0"/>
              <a:t>Spring</a:t>
            </a:r>
          </a:p>
          <a:p>
            <a:r>
              <a:rPr lang="en-US" dirty="0"/>
              <a:t>End of Year (EOY)</a:t>
            </a:r>
          </a:p>
          <a:p>
            <a:r>
              <a:rPr lang="en-US" dirty="0"/>
              <a:t>Summer</a:t>
            </a:r>
          </a:p>
          <a:p>
            <a:r>
              <a:rPr lang="en-US" dirty="0"/>
              <a:t>Presubmission</a:t>
            </a:r>
          </a:p>
        </p:txBody>
      </p:sp>
      <p:sp>
        <p:nvSpPr>
          <p:cNvPr id="4" name="Slide Number Placeholder 3"/>
          <p:cNvSpPr>
            <a:spLocks noGrp="1"/>
          </p:cNvSpPr>
          <p:nvPr>
            <p:ph type="sldNum" sz="quarter" idx="12"/>
          </p:nvPr>
        </p:nvSpPr>
        <p:spPr/>
        <p:txBody>
          <a:bodyPr/>
          <a:lstStyle/>
          <a:p>
            <a:fld id="{B2102BAA-C61A-4A39-BDF1-4340D572B82C}" type="slidenum">
              <a:rPr lang="en-US" smtClean="0"/>
              <a:t>11</a:t>
            </a:fld>
            <a:endParaRPr lang="en-US"/>
          </a:p>
        </p:txBody>
      </p:sp>
    </p:spTree>
    <p:extLst>
      <p:ext uri="{BB962C8B-B14F-4D97-AF65-F5344CB8AC3E}">
        <p14:creationId xmlns:p14="http://schemas.microsoft.com/office/powerpoint/2010/main" val="4226041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SRC File Submission Types</a:t>
            </a:r>
          </a:p>
        </p:txBody>
      </p:sp>
      <p:sp>
        <p:nvSpPr>
          <p:cNvPr id="4" name="Content Placeholder 3"/>
          <p:cNvSpPr>
            <a:spLocks noGrp="1"/>
          </p:cNvSpPr>
          <p:nvPr>
            <p:ph sz="half" idx="2"/>
          </p:nvPr>
        </p:nvSpPr>
        <p:spPr>
          <a:xfrm>
            <a:off x="489098" y="1548623"/>
            <a:ext cx="10864702" cy="2002652"/>
          </a:xfrm>
        </p:spPr>
        <p:txBody>
          <a:bodyPr/>
          <a:lstStyle/>
          <a:p>
            <a:r>
              <a:rPr lang="en-US" dirty="0"/>
              <a:t>A</a:t>
            </a:r>
            <a:r>
              <a:rPr lang="en-US" sz="3200" dirty="0">
                <a:solidFill>
                  <a:srgbClr val="FF0000"/>
                </a:solidFill>
              </a:rPr>
              <a:t>?</a:t>
            </a:r>
            <a:r>
              <a:rPr lang="en-US" dirty="0"/>
              <a:t>2023099</a:t>
            </a:r>
          </a:p>
        </p:txBody>
      </p:sp>
      <p:sp>
        <p:nvSpPr>
          <p:cNvPr id="5" name="Slide Number Placeholder 4"/>
          <p:cNvSpPr>
            <a:spLocks noGrp="1"/>
          </p:cNvSpPr>
          <p:nvPr>
            <p:ph type="sldNum" sz="quarter" idx="12"/>
          </p:nvPr>
        </p:nvSpPr>
        <p:spPr/>
        <p:txBody>
          <a:bodyPr/>
          <a:lstStyle/>
          <a:p>
            <a:fld id="{B2102BAA-C61A-4A39-BDF1-4340D572B82C}" type="slidenum">
              <a:rPr lang="en-US" smtClean="0"/>
              <a:t>12</a:t>
            </a:fld>
            <a:endParaRPr lang="en-US"/>
          </a:p>
        </p:txBody>
      </p:sp>
      <p:pic>
        <p:nvPicPr>
          <p:cNvPr id="3" name="Picture 2"/>
          <p:cNvPicPr>
            <a:picLocks noChangeAspect="1"/>
          </p:cNvPicPr>
          <p:nvPr/>
        </p:nvPicPr>
        <p:blipFill>
          <a:blip r:embed="rId2"/>
          <a:stretch>
            <a:fillRect/>
          </a:stretch>
        </p:blipFill>
        <p:spPr>
          <a:xfrm>
            <a:off x="170010" y="2075710"/>
            <a:ext cx="11183790" cy="4146016"/>
          </a:xfrm>
          <a:prstGeom prst="rect">
            <a:avLst/>
          </a:prstGeom>
        </p:spPr>
      </p:pic>
    </p:spTree>
    <p:extLst>
      <p:ext uri="{BB962C8B-B14F-4D97-AF65-F5344CB8AC3E}">
        <p14:creationId xmlns:p14="http://schemas.microsoft.com/office/powerpoint/2010/main" val="1859460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Fall SRC</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467833" y="1458930"/>
            <a:ext cx="10885967" cy="4718033"/>
          </a:xfrm>
        </p:spPr>
        <p:txBody>
          <a:bodyPr>
            <a:normAutofit/>
          </a:bodyPr>
          <a:lstStyle/>
          <a:p>
            <a:r>
              <a:rPr lang="en-US" dirty="0"/>
              <a:t>Who is included?</a:t>
            </a:r>
          </a:p>
          <a:p>
            <a:pPr lvl="1"/>
            <a:r>
              <a:rPr lang="en-US" dirty="0"/>
              <a:t>Students with at least one day of membership as of 10/1</a:t>
            </a:r>
          </a:p>
          <a:p>
            <a:pPr lvl="1"/>
            <a:r>
              <a:rPr lang="en-US" dirty="0"/>
              <a:t>Students who were active on the previous EOY and did not return </a:t>
            </a:r>
          </a:p>
          <a:p>
            <a:r>
              <a:rPr lang="en-US" dirty="0"/>
              <a:t>Reporting Timeline</a:t>
            </a:r>
          </a:p>
          <a:p>
            <a:pPr lvl="1">
              <a:lnSpc>
                <a:spcPct val="100000"/>
              </a:lnSpc>
            </a:pPr>
            <a:r>
              <a:rPr lang="en-US" dirty="0"/>
              <a:t>Opens 10/1 </a:t>
            </a:r>
            <a:r>
              <a:rPr lang="en-US" i="1" dirty="0"/>
              <a:t>(unless it falls on a weekend)</a:t>
            </a:r>
          </a:p>
          <a:p>
            <a:pPr lvl="1"/>
            <a:r>
              <a:rPr lang="en-US" dirty="0"/>
              <a:t>Successful file submission due two weeks later</a:t>
            </a:r>
          </a:p>
          <a:p>
            <a:pPr lvl="1"/>
            <a:r>
              <a:rPr lang="en-US" dirty="0"/>
              <a:t>Closes the last Friday in October </a:t>
            </a:r>
            <a:r>
              <a:rPr lang="en-US" i="1" dirty="0"/>
              <a:t>(includes verification)</a:t>
            </a:r>
          </a:p>
          <a:p>
            <a:r>
              <a:rPr lang="en-US" dirty="0"/>
              <a:t>Miscellaneous Collection</a:t>
            </a:r>
          </a:p>
          <a:p>
            <a:pPr lvl="1"/>
            <a:r>
              <a:rPr lang="en-US" dirty="0">
                <a:hlinkClick r:id="rId3"/>
              </a:rPr>
              <a:t>Number of Children Receiving Home Instruction</a:t>
            </a:r>
            <a:endParaRPr lang="en-US" dirty="0"/>
          </a:p>
          <a:p>
            <a:pPr lvl="1"/>
            <a:r>
              <a:rPr lang="en-US" dirty="0">
                <a:hlinkClick r:id="rId3"/>
              </a:rPr>
              <a:t>Number of Religious Exemptions </a:t>
            </a:r>
            <a:endParaRPr lang="en-US" dirty="0"/>
          </a:p>
          <a:p>
            <a:pPr lvl="1"/>
            <a:r>
              <a:rPr lang="en-US" dirty="0"/>
              <a:t>Days in Session</a:t>
            </a:r>
          </a:p>
        </p:txBody>
      </p:sp>
    </p:spTree>
    <p:extLst>
      <p:ext uri="{BB962C8B-B14F-4D97-AF65-F5344CB8AC3E}">
        <p14:creationId xmlns:p14="http://schemas.microsoft.com/office/powerpoint/2010/main" val="223689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noAutofit/>
          </a:bodyPr>
          <a:lstStyle/>
          <a:p>
            <a:r>
              <a:rPr lang="en-US" sz="3600" dirty="0"/>
              <a:t>Primary Products from Fall</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normAutofit/>
          </a:bodyPr>
          <a:lstStyle/>
          <a:p>
            <a:r>
              <a:rPr lang="en-US" sz="1800" dirty="0"/>
              <a:t>These reports and datasets come the data submitted on the Fall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5183188" y="903767"/>
            <a:ext cx="6172200" cy="5452583"/>
          </a:xfrm>
        </p:spPr>
        <p:txBody>
          <a:bodyPr>
            <a:normAutofit lnSpcReduction="10000"/>
          </a:bodyPr>
          <a:lstStyle/>
          <a:p>
            <a:pPr marL="514350" indent="-514350">
              <a:buFont typeface="+mj-lt"/>
              <a:buAutoNum type="arabicPeriod"/>
            </a:pPr>
            <a:r>
              <a:rPr lang="en-US" dirty="0">
                <a:hlinkClick r:id="rId3"/>
              </a:rPr>
              <a:t>Fall Membership Build-a-Table Tool</a:t>
            </a:r>
            <a:endParaRPr lang="en-US" dirty="0"/>
          </a:p>
          <a:p>
            <a:pPr marL="514350" indent="-514350">
              <a:buFont typeface="+mj-lt"/>
              <a:buAutoNum type="arabicPeriod"/>
            </a:pPr>
            <a:r>
              <a:rPr lang="en-US" dirty="0"/>
              <a:t>K-3 Class Size Reduction Program</a:t>
            </a:r>
          </a:p>
          <a:p>
            <a:pPr marL="514350" indent="-514350">
              <a:buFont typeface="+mj-lt"/>
              <a:buAutoNum type="arabicPeriod"/>
            </a:pPr>
            <a:r>
              <a:rPr lang="en-US" dirty="0"/>
              <a:t>Annual Dropouts</a:t>
            </a:r>
          </a:p>
          <a:p>
            <a:pPr marL="514350" indent="-514350">
              <a:buFont typeface="+mj-lt"/>
              <a:buAutoNum type="arabicPeriod"/>
            </a:pPr>
            <a:r>
              <a:rPr lang="en-US" dirty="0" err="1"/>
              <a:t>PreSchool</a:t>
            </a:r>
            <a:r>
              <a:rPr lang="en-US" dirty="0"/>
              <a:t> Program Data</a:t>
            </a:r>
          </a:p>
          <a:p>
            <a:pPr marL="514350" indent="-514350">
              <a:buFont typeface="+mj-lt"/>
              <a:buAutoNum type="arabicPeriod"/>
            </a:pPr>
            <a:r>
              <a:rPr lang="en-US" dirty="0"/>
              <a:t>Retentions</a:t>
            </a:r>
          </a:p>
          <a:p>
            <a:pPr marL="514350" indent="-514350">
              <a:buFont typeface="+mj-lt"/>
              <a:buAutoNum type="arabicPeriod"/>
            </a:pPr>
            <a:r>
              <a:rPr lang="en-US" dirty="0"/>
              <a:t>Title III, Part A (EL and Immigrant Students)</a:t>
            </a:r>
          </a:p>
          <a:p>
            <a:pPr marL="514350" indent="-514350">
              <a:buFont typeface="+mj-lt"/>
              <a:buAutoNum type="arabicPeriod"/>
            </a:pPr>
            <a:r>
              <a:rPr lang="en-US" dirty="0"/>
              <a:t>Internet and Device Access for Remote Instruction</a:t>
            </a:r>
          </a:p>
          <a:p>
            <a:pPr marL="514350" indent="-514350">
              <a:buFont typeface="+mj-lt"/>
              <a:buAutoNum type="arabicPeriod"/>
            </a:pPr>
            <a:r>
              <a:rPr lang="en-US" dirty="0"/>
              <a:t>Other Program Office Reports</a:t>
            </a:r>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14</a:t>
            </a:fld>
            <a:endParaRPr lang="en-US"/>
          </a:p>
        </p:txBody>
      </p:sp>
    </p:spTree>
    <p:extLst>
      <p:ext uri="{BB962C8B-B14F-4D97-AF65-F5344CB8AC3E}">
        <p14:creationId xmlns:p14="http://schemas.microsoft.com/office/powerpoint/2010/main" val="512947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Spring SRC</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15</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dirty="0"/>
              <a:t>Who is included?</a:t>
            </a:r>
          </a:p>
          <a:p>
            <a:pPr lvl="1"/>
            <a:r>
              <a:rPr lang="en-US" dirty="0"/>
              <a:t>Students with at least one day in membership as of March 31</a:t>
            </a:r>
          </a:p>
          <a:p>
            <a:r>
              <a:rPr lang="en-US" dirty="0"/>
              <a:t>Reporting Timeline</a:t>
            </a:r>
          </a:p>
          <a:p>
            <a:pPr lvl="1"/>
            <a:r>
              <a:rPr lang="en-US" dirty="0"/>
              <a:t>Opens 4/1 </a:t>
            </a:r>
            <a:r>
              <a:rPr lang="en-US" i="1" dirty="0"/>
              <a:t>(unless it falls on a weekend)</a:t>
            </a:r>
          </a:p>
          <a:p>
            <a:pPr lvl="1"/>
            <a:r>
              <a:rPr lang="en-US" dirty="0"/>
              <a:t>Successful file submission due two weeks later</a:t>
            </a:r>
          </a:p>
          <a:p>
            <a:pPr lvl="1"/>
            <a:r>
              <a:rPr lang="en-US" dirty="0"/>
              <a:t>Closes the last Friday in April </a:t>
            </a:r>
            <a:r>
              <a:rPr lang="en-US" i="1" dirty="0"/>
              <a:t>(includes verification)</a:t>
            </a:r>
            <a:endParaRPr lang="en-US" dirty="0"/>
          </a:p>
          <a:p>
            <a:r>
              <a:rPr lang="en-US" dirty="0"/>
              <a:t>Miscellaneous Collection</a:t>
            </a:r>
          </a:p>
          <a:p>
            <a:pPr lvl="1"/>
            <a:r>
              <a:rPr lang="en-US" dirty="0"/>
              <a:t>Days in Session (used in ADM calculation)</a:t>
            </a:r>
          </a:p>
          <a:p>
            <a:pPr lvl="1"/>
            <a:r>
              <a:rPr lang="en-US" dirty="0"/>
              <a:t>Number of KG FTE</a:t>
            </a:r>
          </a:p>
        </p:txBody>
      </p:sp>
    </p:spTree>
    <p:extLst>
      <p:ext uri="{BB962C8B-B14F-4D97-AF65-F5344CB8AC3E}">
        <p14:creationId xmlns:p14="http://schemas.microsoft.com/office/powerpoint/2010/main" val="1513694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a:t>Products from Spring</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a:t>These reports and datasets come the data submitted on the Spring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p:txBody>
          <a:bodyPr>
            <a:normAutofit lnSpcReduction="10000"/>
          </a:bodyPr>
          <a:lstStyle/>
          <a:p>
            <a:pPr marL="514350" indent="-514350">
              <a:buFont typeface="+mj-lt"/>
              <a:buAutoNum type="arabicPeriod"/>
            </a:pPr>
            <a:r>
              <a:rPr lang="en-US" dirty="0"/>
              <a:t>March 31 ADM</a:t>
            </a:r>
          </a:p>
          <a:p>
            <a:pPr marL="514350" indent="-514350">
              <a:buFont typeface="+mj-lt"/>
              <a:buAutoNum type="arabicPeriod"/>
            </a:pPr>
            <a:r>
              <a:rPr lang="en-US" dirty="0"/>
              <a:t>Special Education Regional Tuition Reimbursement Claims (First Semester)</a:t>
            </a:r>
          </a:p>
          <a:p>
            <a:pPr marL="514350" indent="-514350">
              <a:buFont typeface="+mj-lt"/>
              <a:buAutoNum type="arabicPeriod"/>
            </a:pPr>
            <a:r>
              <a:rPr lang="en-US" dirty="0"/>
              <a:t>Early College Scholars</a:t>
            </a:r>
          </a:p>
          <a:p>
            <a:pPr marL="514350" indent="-514350">
              <a:buFont typeface="+mj-lt"/>
              <a:buAutoNum type="arabicPeriod"/>
            </a:pPr>
            <a:r>
              <a:rPr lang="en-US" dirty="0"/>
              <a:t>Virginia High School League (membership)</a:t>
            </a:r>
          </a:p>
          <a:p>
            <a:pPr marL="514350" indent="-514350">
              <a:buFont typeface="+mj-lt"/>
              <a:buAutoNum type="arabicPeriod"/>
            </a:pPr>
            <a:r>
              <a:rPr lang="en-US" dirty="0"/>
              <a:t>Comprehensive Services Act (CSA)</a:t>
            </a:r>
          </a:p>
          <a:p>
            <a:pPr marL="514350" indent="-514350">
              <a:buFont typeface="+mj-lt"/>
              <a:buAutoNum type="arabicPeriod"/>
            </a:pPr>
            <a:r>
              <a:rPr lang="en-US" dirty="0"/>
              <a:t>Other Program Office Reports</a:t>
            </a:r>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16</a:t>
            </a:fld>
            <a:endParaRPr lang="en-US"/>
          </a:p>
        </p:txBody>
      </p:sp>
    </p:spTree>
    <p:extLst>
      <p:ext uri="{BB962C8B-B14F-4D97-AF65-F5344CB8AC3E}">
        <p14:creationId xmlns:p14="http://schemas.microsoft.com/office/powerpoint/2010/main" val="3042758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End of Year (EOY)</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17</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a:bodyPr>
          <a:lstStyle/>
          <a:p>
            <a:r>
              <a:rPr lang="en-US" dirty="0"/>
              <a:t>Who is included?</a:t>
            </a:r>
          </a:p>
          <a:p>
            <a:pPr lvl="1"/>
            <a:r>
              <a:rPr lang="en-US" dirty="0"/>
              <a:t>Students with at least one day in membership as of the last day of school</a:t>
            </a:r>
          </a:p>
          <a:p>
            <a:r>
              <a:rPr lang="en-US" dirty="0"/>
              <a:t>Reporting Timeline</a:t>
            </a:r>
          </a:p>
          <a:p>
            <a:pPr lvl="1"/>
            <a:r>
              <a:rPr lang="en-US" dirty="0"/>
              <a:t>Opens Mid-May</a:t>
            </a:r>
            <a:endParaRPr lang="en-US" i="1" dirty="0"/>
          </a:p>
          <a:p>
            <a:pPr lvl="1"/>
            <a:r>
              <a:rPr lang="en-US" dirty="0"/>
              <a:t>Successful file submission due a few weeks before it closes</a:t>
            </a:r>
          </a:p>
          <a:p>
            <a:pPr lvl="1"/>
            <a:r>
              <a:rPr lang="en-US" dirty="0"/>
              <a:t>Closes Mid-July </a:t>
            </a:r>
            <a:r>
              <a:rPr lang="en-US" i="1" dirty="0"/>
              <a:t>(includes verification)</a:t>
            </a:r>
            <a:endParaRPr lang="en-US" dirty="0"/>
          </a:p>
          <a:p>
            <a:r>
              <a:rPr lang="en-US" dirty="0"/>
              <a:t>Miscellaneous Collection</a:t>
            </a:r>
          </a:p>
          <a:p>
            <a:pPr lvl="1"/>
            <a:r>
              <a:rPr lang="en-US" dirty="0"/>
              <a:t>Days in Session (EOY ADM)</a:t>
            </a:r>
          </a:p>
        </p:txBody>
      </p:sp>
    </p:spTree>
    <p:extLst>
      <p:ext uri="{BB962C8B-B14F-4D97-AF65-F5344CB8AC3E}">
        <p14:creationId xmlns:p14="http://schemas.microsoft.com/office/powerpoint/2010/main" val="28019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a:t>Products from EOY</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a:t>These reports and datasets come the data submitted on the EOY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a:xfrm>
            <a:off x="5183188" y="987425"/>
            <a:ext cx="6172200" cy="5583496"/>
          </a:xfrm>
        </p:spPr>
        <p:txBody>
          <a:bodyPr>
            <a:normAutofit fontScale="77500" lnSpcReduction="20000"/>
          </a:bodyPr>
          <a:lstStyle/>
          <a:p>
            <a:pPr marL="514350" indent="-514350">
              <a:buFont typeface="+mj-lt"/>
              <a:buAutoNum type="arabicPeriod"/>
            </a:pPr>
            <a:r>
              <a:rPr lang="en-US" dirty="0">
                <a:hlinkClick r:id="rId3"/>
              </a:rPr>
              <a:t>School Quality Profiles</a:t>
            </a:r>
            <a:endParaRPr lang="en-US" dirty="0"/>
          </a:p>
          <a:p>
            <a:pPr marL="971550" lvl="1" indent="-514350">
              <a:buFont typeface="+mj-lt"/>
              <a:buAutoNum type="arabicPeriod"/>
            </a:pPr>
            <a:r>
              <a:rPr lang="en-US" dirty="0"/>
              <a:t>Advanced Placement </a:t>
            </a:r>
          </a:p>
          <a:p>
            <a:pPr marL="514350" indent="-514350">
              <a:buFont typeface="+mj-lt"/>
              <a:buAutoNum type="arabicPeriod"/>
            </a:pPr>
            <a:r>
              <a:rPr lang="en-US" dirty="0"/>
              <a:t>EOY ADM/ADA</a:t>
            </a:r>
          </a:p>
          <a:p>
            <a:pPr marL="514350" indent="-514350">
              <a:buFont typeface="+mj-lt"/>
              <a:buAutoNum type="arabicPeriod"/>
            </a:pPr>
            <a:r>
              <a:rPr lang="en-US" dirty="0"/>
              <a:t>Accountability Calculations</a:t>
            </a:r>
          </a:p>
          <a:p>
            <a:pPr marL="971550" lvl="1" indent="-514350">
              <a:buFont typeface="+mj-lt"/>
              <a:buAutoNum type="arabicPeriod"/>
            </a:pPr>
            <a:r>
              <a:rPr lang="en-US" dirty="0"/>
              <a:t>Chronic Absenteeism</a:t>
            </a:r>
          </a:p>
          <a:p>
            <a:pPr marL="971550" lvl="1" indent="-514350">
              <a:buFont typeface="+mj-lt"/>
              <a:buAutoNum type="arabicPeriod"/>
            </a:pPr>
            <a:r>
              <a:rPr lang="en-US" dirty="0"/>
              <a:t>Cohort Graduates and Dropouts</a:t>
            </a:r>
          </a:p>
          <a:p>
            <a:pPr marL="971550" lvl="1" indent="-514350">
              <a:buFont typeface="+mj-lt"/>
              <a:buAutoNum type="arabicPeriod"/>
            </a:pPr>
            <a:r>
              <a:rPr lang="en-US" dirty="0"/>
              <a:t>CTE Finishers</a:t>
            </a:r>
          </a:p>
          <a:p>
            <a:pPr marL="514350" indent="-514350">
              <a:buFont typeface="+mj-lt"/>
              <a:buAutoNum type="arabicPeriod"/>
            </a:pPr>
            <a:r>
              <a:rPr lang="en-US" dirty="0"/>
              <a:t>Annual Graduates and Completion</a:t>
            </a:r>
          </a:p>
          <a:p>
            <a:pPr marL="514350" indent="-514350">
              <a:buFont typeface="+mj-lt"/>
              <a:buAutoNum type="arabicPeriod"/>
            </a:pPr>
            <a:r>
              <a:rPr lang="en-US" dirty="0"/>
              <a:t>CTE Completer Demographics Report</a:t>
            </a:r>
          </a:p>
          <a:p>
            <a:pPr marL="514350" indent="-514350">
              <a:buFont typeface="+mj-lt"/>
              <a:buAutoNum type="arabicPeriod"/>
            </a:pPr>
            <a:r>
              <a:rPr lang="en-US" dirty="0"/>
              <a:t>Special Education Regional Tuition Reimbursement Claims (Second Semester)</a:t>
            </a:r>
          </a:p>
          <a:p>
            <a:pPr marL="514350" indent="-514350">
              <a:buFont typeface="+mj-lt"/>
              <a:buAutoNum type="arabicPeriod"/>
            </a:pPr>
            <a:r>
              <a:rPr lang="en-US" dirty="0">
                <a:hlinkClick r:id="rId4"/>
              </a:rPr>
              <a:t>Superintendent's Annual Reports (SAR)</a:t>
            </a:r>
            <a:endParaRPr lang="en-US" dirty="0"/>
          </a:p>
          <a:p>
            <a:pPr marL="514350" indent="-514350">
              <a:buFont typeface="+mj-lt"/>
              <a:buAutoNum type="arabicPeriod"/>
            </a:pPr>
            <a:r>
              <a:rPr lang="en-US" dirty="0"/>
              <a:t>Gifted Program</a:t>
            </a:r>
          </a:p>
          <a:p>
            <a:pPr marL="514350" indent="-514350">
              <a:buFont typeface="+mj-lt"/>
              <a:buAutoNum type="arabicPeriod"/>
            </a:pPr>
            <a:r>
              <a:rPr lang="en-US" dirty="0"/>
              <a:t>Seclusion and Restraint</a:t>
            </a:r>
          </a:p>
          <a:p>
            <a:pPr marL="514350" indent="-514350">
              <a:buFont typeface="+mj-lt"/>
              <a:buAutoNum type="arabicPeriod"/>
            </a:pPr>
            <a:r>
              <a:rPr lang="en-US" dirty="0"/>
              <a:t>Remote Instruction Percent of Time</a:t>
            </a:r>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18</a:t>
            </a:fld>
            <a:endParaRPr lang="en-US"/>
          </a:p>
        </p:txBody>
      </p:sp>
    </p:spTree>
    <p:extLst>
      <p:ext uri="{BB962C8B-B14F-4D97-AF65-F5344CB8AC3E}">
        <p14:creationId xmlns:p14="http://schemas.microsoft.com/office/powerpoint/2010/main" val="1433038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Summer SRC</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19</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a:t>Who is included?</a:t>
            </a:r>
          </a:p>
          <a:p>
            <a:pPr lvl="1"/>
            <a:r>
              <a:rPr lang="en-US" dirty="0"/>
              <a:t>ONLY Summer Graduates are reported on the Summer SRC but </a:t>
            </a:r>
            <a:r>
              <a:rPr lang="en-US" u="sng" dirty="0"/>
              <a:t>EVERY LEA must submit a file and verify the reports</a:t>
            </a:r>
            <a:r>
              <a:rPr lang="en-US" dirty="0"/>
              <a:t>. </a:t>
            </a:r>
          </a:p>
          <a:p>
            <a:r>
              <a:rPr lang="en-US" dirty="0"/>
              <a:t>Reporting Timeline</a:t>
            </a:r>
          </a:p>
          <a:p>
            <a:pPr lvl="1"/>
            <a:r>
              <a:rPr lang="en-US" dirty="0"/>
              <a:t>Opens the first week of August</a:t>
            </a:r>
          </a:p>
          <a:p>
            <a:pPr lvl="1"/>
            <a:r>
              <a:rPr lang="en-US" dirty="0"/>
              <a:t>Successful file submission due two weeks later</a:t>
            </a:r>
          </a:p>
          <a:p>
            <a:pPr lvl="1"/>
            <a:r>
              <a:rPr lang="en-US" dirty="0"/>
              <a:t>Closes about three weeks after it opens </a:t>
            </a:r>
            <a:r>
              <a:rPr lang="en-US" i="1" dirty="0"/>
              <a:t>(includes verification)</a:t>
            </a:r>
            <a:endParaRPr lang="en-US" dirty="0"/>
          </a:p>
          <a:p>
            <a:r>
              <a:rPr lang="en-US" dirty="0"/>
              <a:t>Miscellaneous Collection</a:t>
            </a:r>
          </a:p>
          <a:p>
            <a:pPr lvl="1"/>
            <a:r>
              <a:rPr lang="en-US" dirty="0"/>
              <a:t>Summer ADA/ADM</a:t>
            </a:r>
          </a:p>
          <a:p>
            <a:pPr lvl="1"/>
            <a:r>
              <a:rPr lang="en-US" dirty="0"/>
              <a:t>Remedial Summer School</a:t>
            </a:r>
          </a:p>
        </p:txBody>
      </p:sp>
    </p:spTree>
    <p:extLst>
      <p:ext uri="{BB962C8B-B14F-4D97-AF65-F5344CB8AC3E}">
        <p14:creationId xmlns:p14="http://schemas.microsoft.com/office/powerpoint/2010/main" val="3542806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0"/>
          <p:cNvSpPr txBox="1">
            <a:spLocks noGrp="1"/>
          </p:cNvSpPr>
          <p:nvPr>
            <p:ph type="title" idx="4294967295"/>
          </p:nvPr>
        </p:nvSpPr>
        <p:spPr>
          <a:xfrm>
            <a:off x="0" y="0"/>
            <a:ext cx="12192000" cy="1462524"/>
          </a:xfrm>
          <a:prstGeom prst="rect">
            <a:avLst/>
          </a:prstGeom>
          <a:solidFill>
            <a:schemeClr val="tx1"/>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4300" dirty="0">
                <a:solidFill>
                  <a:schemeClr val="bg2"/>
                </a:solidFill>
              </a:rPr>
              <a:t>WEBINAR PARTICIPATION</a:t>
            </a:r>
            <a:endParaRPr sz="4300" dirty="0">
              <a:solidFill>
                <a:schemeClr val="bg2"/>
              </a:solidFill>
            </a:endParaRPr>
          </a:p>
        </p:txBody>
      </p:sp>
      <p:pic>
        <p:nvPicPr>
          <p:cNvPr id="232" name="Google Shape;232;p30"/>
          <p:cNvPicPr preferRelativeResize="0"/>
          <p:nvPr/>
        </p:nvPicPr>
        <p:blipFill rotWithShape="1">
          <a:blip r:embed="rId3">
            <a:alphaModFix/>
          </a:blip>
          <a:srcRect/>
          <a:stretch/>
        </p:blipFill>
        <p:spPr>
          <a:xfrm>
            <a:off x="1005301" y="2109802"/>
            <a:ext cx="4110274" cy="2842409"/>
          </a:xfrm>
          <a:prstGeom prst="rect">
            <a:avLst/>
          </a:prstGeom>
          <a:noFill/>
          <a:ln>
            <a:noFill/>
          </a:ln>
        </p:spPr>
      </p:pic>
      <p:pic>
        <p:nvPicPr>
          <p:cNvPr id="233" name="Google Shape;233;p30"/>
          <p:cNvPicPr preferRelativeResize="0"/>
          <p:nvPr/>
        </p:nvPicPr>
        <p:blipFill rotWithShape="1">
          <a:blip r:embed="rId4">
            <a:alphaModFix/>
          </a:blip>
          <a:srcRect/>
          <a:stretch/>
        </p:blipFill>
        <p:spPr>
          <a:xfrm>
            <a:off x="7951206" y="3179892"/>
            <a:ext cx="1786375" cy="1237600"/>
          </a:xfrm>
          <a:prstGeom prst="rect">
            <a:avLst/>
          </a:prstGeom>
          <a:noFill/>
          <a:ln>
            <a:noFill/>
          </a:ln>
        </p:spPr>
      </p:pic>
      <p:pic>
        <p:nvPicPr>
          <p:cNvPr id="234" name="Google Shape;234;p30"/>
          <p:cNvPicPr preferRelativeResize="0"/>
          <p:nvPr/>
        </p:nvPicPr>
        <p:blipFill rotWithShape="1">
          <a:blip r:embed="rId5">
            <a:alphaModFix/>
          </a:blip>
          <a:srcRect/>
          <a:stretch/>
        </p:blipFill>
        <p:spPr>
          <a:xfrm>
            <a:off x="5378948" y="3179892"/>
            <a:ext cx="1507625" cy="656954"/>
          </a:xfrm>
          <a:prstGeom prst="rect">
            <a:avLst/>
          </a:prstGeom>
          <a:noFill/>
          <a:ln>
            <a:noFill/>
          </a:ln>
        </p:spPr>
      </p:pic>
      <p:sp>
        <p:nvSpPr>
          <p:cNvPr id="235" name="Google Shape;235;p30"/>
          <p:cNvSpPr txBox="1"/>
          <p:nvPr/>
        </p:nvSpPr>
        <p:spPr>
          <a:xfrm>
            <a:off x="1125049" y="6139372"/>
            <a:ext cx="10015425" cy="718628"/>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800"/>
              <a:buFont typeface="Arial"/>
              <a:buNone/>
            </a:pPr>
            <a:r>
              <a:rPr lang="en-US" sz="1800" b="1" i="0" u="none" strike="noStrike" cap="none" dirty="0">
                <a:solidFill>
                  <a:srgbClr val="000000"/>
                </a:solidFill>
                <a:latin typeface="Trebuchet MS"/>
                <a:ea typeface="Trebuchet MS"/>
                <a:cs typeface="Trebuchet MS"/>
                <a:sym typeface="Trebuchet MS"/>
              </a:rPr>
              <a:t>This presentation will be available to participants once </a:t>
            </a:r>
            <a:r>
              <a:rPr lang="en-US" b="1" dirty="0">
                <a:solidFill>
                  <a:srgbClr val="000000"/>
                </a:solidFill>
                <a:latin typeface="Trebuchet MS"/>
                <a:ea typeface="Trebuchet MS"/>
                <a:cs typeface="Trebuchet MS"/>
                <a:sym typeface="Trebuchet MS"/>
              </a:rPr>
              <a:t>this </a:t>
            </a:r>
            <a:r>
              <a:rPr lang="en-US" sz="1800" b="1" i="0" u="none" strike="noStrike" cap="none" dirty="0">
                <a:solidFill>
                  <a:srgbClr val="000000"/>
                </a:solidFill>
                <a:latin typeface="Trebuchet MS"/>
                <a:ea typeface="Trebuchet MS"/>
                <a:cs typeface="Trebuchet MS"/>
                <a:sym typeface="Trebuchet MS"/>
              </a:rPr>
              <a:t>webinar has been completed</a:t>
            </a:r>
            <a:endParaRPr sz="1800" b="1" i="0" u="none" strike="noStrike" cap="none" dirty="0">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rebuchet MS"/>
              <a:ea typeface="Trebuchet MS"/>
              <a:cs typeface="Trebuchet MS"/>
              <a:sym typeface="Trebuchet MS"/>
            </a:endParaRPr>
          </a:p>
        </p:txBody>
      </p:sp>
    </p:spTree>
    <p:extLst>
      <p:ext uri="{BB962C8B-B14F-4D97-AF65-F5344CB8AC3E}">
        <p14:creationId xmlns:p14="http://schemas.microsoft.com/office/powerpoint/2010/main" val="511060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F8E0-0F18-063B-6186-D31E14A57E70}"/>
              </a:ext>
            </a:extLst>
          </p:cNvPr>
          <p:cNvSpPr>
            <a:spLocks noGrp="1"/>
          </p:cNvSpPr>
          <p:nvPr>
            <p:ph type="title"/>
          </p:nvPr>
        </p:nvSpPr>
        <p:spPr/>
        <p:txBody>
          <a:bodyPr/>
          <a:lstStyle/>
          <a:p>
            <a:r>
              <a:rPr lang="en-US" dirty="0"/>
              <a:t>Products from Summer</a:t>
            </a:r>
          </a:p>
        </p:txBody>
      </p:sp>
      <p:sp>
        <p:nvSpPr>
          <p:cNvPr id="4" name="Text Placeholder 3">
            <a:extLst>
              <a:ext uri="{FF2B5EF4-FFF2-40B4-BE49-F238E27FC236}">
                <a16:creationId xmlns:a16="http://schemas.microsoft.com/office/drawing/2014/main" id="{56D2ED6A-B8DE-A4D8-A779-262252D1DA0B}"/>
              </a:ext>
            </a:extLst>
          </p:cNvPr>
          <p:cNvSpPr>
            <a:spLocks noGrp="1"/>
          </p:cNvSpPr>
          <p:nvPr>
            <p:ph type="body" sz="half" idx="2"/>
          </p:nvPr>
        </p:nvSpPr>
        <p:spPr/>
        <p:txBody>
          <a:bodyPr/>
          <a:lstStyle/>
          <a:p>
            <a:r>
              <a:rPr lang="en-US" dirty="0"/>
              <a:t>These reports and datasets come the data submitted on the Summer SRC. </a:t>
            </a:r>
          </a:p>
        </p:txBody>
      </p:sp>
      <p:sp>
        <p:nvSpPr>
          <p:cNvPr id="3" name="Content Placeholder 2">
            <a:extLst>
              <a:ext uri="{FF2B5EF4-FFF2-40B4-BE49-F238E27FC236}">
                <a16:creationId xmlns:a16="http://schemas.microsoft.com/office/drawing/2014/main" id="{8CA5CB78-5847-D1B3-640E-69974594C647}"/>
              </a:ext>
            </a:extLst>
          </p:cNvPr>
          <p:cNvSpPr>
            <a:spLocks noGrp="1"/>
          </p:cNvSpPr>
          <p:nvPr>
            <p:ph idx="1"/>
          </p:nvPr>
        </p:nvSpPr>
        <p:spPr/>
        <p:txBody>
          <a:bodyPr/>
          <a:lstStyle/>
          <a:p>
            <a:pPr marL="514350" indent="-514350">
              <a:buFont typeface="+mj-lt"/>
              <a:buAutoNum type="arabicPeriod"/>
            </a:pPr>
            <a:r>
              <a:rPr lang="en-US" dirty="0"/>
              <a:t>Final Graduates and Completers</a:t>
            </a:r>
          </a:p>
          <a:p>
            <a:pPr marL="514350" indent="-514350">
              <a:buFont typeface="+mj-lt"/>
              <a:buAutoNum type="arabicPeriod"/>
            </a:pPr>
            <a:r>
              <a:rPr lang="en-US" dirty="0"/>
              <a:t>Final CTE Completers</a:t>
            </a:r>
          </a:p>
          <a:p>
            <a:pPr marL="514350" indent="-514350">
              <a:buFont typeface="+mj-lt"/>
              <a:buAutoNum type="arabicPeriod"/>
            </a:pPr>
            <a:r>
              <a:rPr lang="en-US" dirty="0"/>
              <a:t>Triggers sliders in the Cohort</a:t>
            </a:r>
          </a:p>
          <a:p>
            <a:pPr marL="0" indent="0">
              <a:buNone/>
            </a:pPr>
            <a:endParaRPr lang="en-US" dirty="0"/>
          </a:p>
        </p:txBody>
      </p:sp>
      <p:sp>
        <p:nvSpPr>
          <p:cNvPr id="5" name="Slide Number Placeholder 4">
            <a:extLst>
              <a:ext uri="{FF2B5EF4-FFF2-40B4-BE49-F238E27FC236}">
                <a16:creationId xmlns:a16="http://schemas.microsoft.com/office/drawing/2014/main" id="{3A8E3C2B-84C3-878D-17C7-F167D8AF2047}"/>
              </a:ext>
            </a:extLst>
          </p:cNvPr>
          <p:cNvSpPr>
            <a:spLocks noGrp="1"/>
          </p:cNvSpPr>
          <p:nvPr>
            <p:ph type="sldNum" sz="quarter" idx="12"/>
          </p:nvPr>
        </p:nvSpPr>
        <p:spPr/>
        <p:txBody>
          <a:bodyPr/>
          <a:lstStyle/>
          <a:p>
            <a:fld id="{B2102BAA-C61A-4A39-BDF1-4340D572B82C}" type="slidenum">
              <a:rPr lang="en-US" smtClean="0"/>
              <a:t>20</a:t>
            </a:fld>
            <a:endParaRPr lang="en-US"/>
          </a:p>
        </p:txBody>
      </p:sp>
    </p:spTree>
    <p:extLst>
      <p:ext uri="{BB962C8B-B14F-4D97-AF65-F5344CB8AC3E}">
        <p14:creationId xmlns:p14="http://schemas.microsoft.com/office/powerpoint/2010/main" val="694879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Presubmission (</a:t>
            </a:r>
            <a:r>
              <a:rPr lang="en-US" dirty="0" err="1"/>
              <a:t>presub</a:t>
            </a:r>
            <a:r>
              <a:rPr lang="en-US" dirty="0"/>
              <a:t>)</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21</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a:t>The SRC Presubmission application is open a few weeks before each file submission type.</a:t>
            </a:r>
          </a:p>
          <a:p>
            <a:r>
              <a:rPr lang="en-US" dirty="0"/>
              <a:t>This is a tool to be used for error resolution.</a:t>
            </a:r>
          </a:p>
          <a:p>
            <a:r>
              <a:rPr lang="en-US" dirty="0"/>
              <a:t>No data is stored from Presub.</a:t>
            </a:r>
          </a:p>
          <a:p>
            <a:r>
              <a:rPr lang="en-US" dirty="0"/>
              <a:t>No reports are created from Presub.</a:t>
            </a:r>
          </a:p>
          <a:p>
            <a:r>
              <a:rPr lang="en-US" dirty="0"/>
              <a:t>No verification required.</a:t>
            </a:r>
          </a:p>
          <a:p>
            <a:r>
              <a:rPr lang="en-US" dirty="0"/>
              <a:t>It is </a:t>
            </a:r>
            <a:r>
              <a:rPr lang="en-US" i="1" u="sng" dirty="0"/>
              <a:t>highly encouraged </a:t>
            </a:r>
            <a:r>
              <a:rPr lang="en-US" dirty="0"/>
              <a:t>that all divisions take advantage of this useful reporting tool.</a:t>
            </a:r>
          </a:p>
        </p:txBody>
      </p:sp>
    </p:spTree>
    <p:extLst>
      <p:ext uri="{BB962C8B-B14F-4D97-AF65-F5344CB8AC3E}">
        <p14:creationId xmlns:p14="http://schemas.microsoft.com/office/powerpoint/2010/main" val="2599056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SRC and Cohort</a:t>
            </a:r>
          </a:p>
        </p:txBody>
      </p:sp>
      <p:sp>
        <p:nvSpPr>
          <p:cNvPr id="3" name="Subtitle 2"/>
          <p:cNvSpPr>
            <a:spLocks noGrp="1"/>
          </p:cNvSpPr>
          <p:nvPr>
            <p:ph type="subTitle" idx="1"/>
          </p:nvPr>
        </p:nvSpPr>
        <p:spPr/>
        <p:txBody>
          <a:bodyPr/>
          <a:lstStyle/>
          <a:p>
            <a:r>
              <a:rPr lang="en-US" dirty="0"/>
              <a:t>How are they related?</a:t>
            </a:r>
          </a:p>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22</a:t>
            </a:fld>
            <a:endParaRPr lang="en-US"/>
          </a:p>
        </p:txBody>
      </p:sp>
    </p:spTree>
    <p:extLst>
      <p:ext uri="{BB962C8B-B14F-4D97-AF65-F5344CB8AC3E}">
        <p14:creationId xmlns:p14="http://schemas.microsoft.com/office/powerpoint/2010/main" val="62337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SRC and Cohort</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normAutofit fontScale="85000" lnSpcReduction="10000"/>
          </a:bodyPr>
          <a:lstStyle/>
          <a:p>
            <a:pPr lvl="0" indent="-228631">
              <a:spcBef>
                <a:spcPts val="0"/>
              </a:spcBef>
              <a:buSzPct val="100000"/>
            </a:pPr>
            <a:r>
              <a:rPr lang="en-US" sz="4500" dirty="0"/>
              <a:t>Collected 4 times a year</a:t>
            </a:r>
            <a:endParaRPr lang="en-US" dirty="0"/>
          </a:p>
          <a:p>
            <a:pPr lvl="1" indent="-228631">
              <a:buClr>
                <a:schemeClr val="dk1"/>
              </a:buClr>
              <a:buSzPct val="100000"/>
              <a:buChar char="•"/>
            </a:pPr>
            <a:r>
              <a:rPr lang="en-US" sz="4500" dirty="0"/>
              <a:t>Fall → Data as of Oct 1</a:t>
            </a:r>
            <a:r>
              <a:rPr lang="en-US" sz="4500" baseline="30000" dirty="0"/>
              <a:t>st</a:t>
            </a:r>
            <a:r>
              <a:rPr lang="en-US" sz="4500" dirty="0"/>
              <a:t> </a:t>
            </a:r>
            <a:endParaRPr lang="en-US" dirty="0"/>
          </a:p>
          <a:p>
            <a:pPr lvl="2" indent="-228631">
              <a:buSzPct val="100000"/>
              <a:buChar char="•"/>
            </a:pPr>
            <a:r>
              <a:rPr lang="en-US" sz="4500" dirty="0"/>
              <a:t> Student first reported in 9</a:t>
            </a:r>
            <a:r>
              <a:rPr lang="en-US" sz="4500" baseline="30000" dirty="0"/>
              <a:t>th</a:t>
            </a:r>
            <a:r>
              <a:rPr lang="en-US" sz="4500" dirty="0"/>
              <a:t> grade</a:t>
            </a:r>
            <a:endParaRPr lang="en-US" dirty="0"/>
          </a:p>
          <a:p>
            <a:pPr lvl="1" indent="-228631">
              <a:buClr>
                <a:schemeClr val="dk1"/>
              </a:buClr>
              <a:buSzPct val="100000"/>
              <a:buChar char="•"/>
            </a:pPr>
            <a:r>
              <a:rPr lang="en-US" sz="4500" dirty="0"/>
              <a:t>Spring → Data as of March 31</a:t>
            </a:r>
            <a:r>
              <a:rPr lang="en-US" sz="4500" baseline="30000" dirty="0"/>
              <a:t>st </a:t>
            </a:r>
            <a:r>
              <a:rPr lang="en-US" sz="4500" dirty="0"/>
              <a:t> </a:t>
            </a:r>
            <a:endParaRPr lang="en-US" dirty="0"/>
          </a:p>
          <a:p>
            <a:pPr lvl="2" indent="-228631">
              <a:buSzPct val="100000"/>
              <a:buChar char="•"/>
            </a:pPr>
            <a:r>
              <a:rPr lang="en-US" sz="4500" dirty="0"/>
              <a:t>Updates to enrollment status or demographics</a:t>
            </a:r>
            <a:endParaRPr lang="en-US" dirty="0"/>
          </a:p>
          <a:p>
            <a:pPr lvl="1" indent="-228631">
              <a:buClr>
                <a:schemeClr val="dk1"/>
              </a:buClr>
              <a:buSzPct val="100000"/>
              <a:buChar char="•"/>
            </a:pPr>
            <a:r>
              <a:rPr lang="en-US" sz="4500" dirty="0"/>
              <a:t>End of Year → Data as of the last day of school</a:t>
            </a:r>
            <a:endParaRPr lang="en-US" dirty="0"/>
          </a:p>
          <a:p>
            <a:pPr lvl="2" indent="-228631">
              <a:buSzPct val="100000"/>
              <a:buChar char="•"/>
            </a:pPr>
            <a:r>
              <a:rPr lang="en-US" sz="4500" dirty="0"/>
              <a:t>Graduation/Completer and dropout status</a:t>
            </a:r>
            <a:endParaRPr lang="en-US" dirty="0"/>
          </a:p>
          <a:p>
            <a:pPr lvl="1" indent="-228631">
              <a:buClr>
                <a:schemeClr val="dk1"/>
              </a:buClr>
              <a:buSzPct val="100000"/>
              <a:buChar char="•"/>
            </a:pPr>
            <a:r>
              <a:rPr lang="en-US" sz="4500" dirty="0"/>
              <a:t>Summer →  Only includes summer graduates</a:t>
            </a:r>
            <a:endParaRPr lang="en-US" dirty="0"/>
          </a:p>
          <a:p>
            <a:endParaRPr lang="en-US" dirty="0"/>
          </a:p>
        </p:txBody>
      </p:sp>
    </p:spTree>
    <p:extLst>
      <p:ext uri="{BB962C8B-B14F-4D97-AF65-F5344CB8AC3E}">
        <p14:creationId xmlns:p14="http://schemas.microsoft.com/office/powerpoint/2010/main" val="1077474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does the SRC Timeline Effect Cohort?</a:t>
            </a:r>
          </a:p>
        </p:txBody>
      </p:sp>
      <p:sp>
        <p:nvSpPr>
          <p:cNvPr id="3" name="Slide Number Placeholder 2"/>
          <p:cNvSpPr>
            <a:spLocks noGrp="1"/>
          </p:cNvSpPr>
          <p:nvPr>
            <p:ph type="sldNum" sz="quarter" idx="12"/>
          </p:nvPr>
        </p:nvSpPr>
        <p:spPr/>
        <p:txBody>
          <a:bodyPr/>
          <a:lstStyle/>
          <a:p>
            <a:fld id="{B2102BAA-C61A-4A39-BDF1-4340D572B82C}" type="slidenum">
              <a:rPr lang="en-US" smtClean="0"/>
              <a:t>24</a:t>
            </a:fld>
            <a:endParaRPr lang="en-US"/>
          </a:p>
        </p:txBody>
      </p:sp>
      <p:pic>
        <p:nvPicPr>
          <p:cNvPr id="12" name="Content Placeholder 11">
            <a:extLst>
              <a:ext uri="{FF2B5EF4-FFF2-40B4-BE49-F238E27FC236}">
                <a16:creationId xmlns:a16="http://schemas.microsoft.com/office/drawing/2014/main" id="{26FC1159-F7C4-5C9C-C397-30DBE127D76D}"/>
              </a:ext>
            </a:extLst>
          </p:cNvPr>
          <p:cNvPicPr>
            <a:picLocks noGrp="1" noChangeAspect="1"/>
          </p:cNvPicPr>
          <p:nvPr>
            <p:ph idx="1"/>
          </p:nvPr>
        </p:nvPicPr>
        <p:blipFill>
          <a:blip r:embed="rId2"/>
          <a:stretch>
            <a:fillRect/>
          </a:stretch>
        </p:blipFill>
        <p:spPr>
          <a:xfrm>
            <a:off x="488599" y="1628523"/>
            <a:ext cx="11041226" cy="4332439"/>
          </a:xfrm>
        </p:spPr>
      </p:pic>
    </p:spTree>
    <p:extLst>
      <p:ext uri="{BB962C8B-B14F-4D97-AF65-F5344CB8AC3E}">
        <p14:creationId xmlns:p14="http://schemas.microsoft.com/office/powerpoint/2010/main" val="2660076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Resources</a:t>
            </a:r>
          </a:p>
        </p:txBody>
      </p:sp>
      <p:sp>
        <p:nvSpPr>
          <p:cNvPr id="3" name="Subtitle 2"/>
          <p:cNvSpPr>
            <a:spLocks noGrp="1"/>
          </p:cNvSpPr>
          <p:nvPr>
            <p:ph type="subTitle" idx="1"/>
          </p:nvPr>
        </p:nvSpPr>
        <p:spPr/>
        <p:txBody>
          <a:bodyPr>
            <a:normAutofit/>
          </a:bodyPr>
          <a:lstStyle/>
          <a:p>
            <a:r>
              <a:rPr lang="en-US" dirty="0"/>
              <a:t>Support Documents</a:t>
            </a:r>
          </a:p>
          <a:p>
            <a:r>
              <a:rPr lang="en-US" dirty="0"/>
              <a:t>Tuesday Telegram</a:t>
            </a:r>
          </a:p>
        </p:txBody>
      </p:sp>
      <p:sp>
        <p:nvSpPr>
          <p:cNvPr id="4" name="Slide Number Placeholder 3"/>
          <p:cNvSpPr>
            <a:spLocks noGrp="1"/>
          </p:cNvSpPr>
          <p:nvPr>
            <p:ph type="sldNum" sz="quarter" idx="12"/>
          </p:nvPr>
        </p:nvSpPr>
        <p:spPr/>
        <p:txBody>
          <a:bodyPr/>
          <a:lstStyle/>
          <a:p>
            <a:fld id="{B2102BAA-C61A-4A39-BDF1-4340D572B82C}" type="slidenum">
              <a:rPr lang="en-US" smtClean="0"/>
              <a:t>25</a:t>
            </a:fld>
            <a:endParaRPr lang="en-US"/>
          </a:p>
        </p:txBody>
      </p:sp>
    </p:spTree>
    <p:extLst>
      <p:ext uri="{BB962C8B-B14F-4D97-AF65-F5344CB8AC3E}">
        <p14:creationId xmlns:p14="http://schemas.microsoft.com/office/powerpoint/2010/main" val="3160557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Support Documents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26</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116958" y="1458930"/>
            <a:ext cx="11961628" cy="5262545"/>
          </a:xfrm>
        </p:spPr>
        <p:txBody>
          <a:bodyPr>
            <a:normAutofit lnSpcReduction="10000"/>
          </a:bodyPr>
          <a:lstStyle/>
          <a:p>
            <a:r>
              <a:rPr lang="en-US" dirty="0"/>
              <a:t>The </a:t>
            </a:r>
            <a:r>
              <a:rPr lang="en-US" dirty="0">
                <a:hlinkClick r:id="rId3"/>
              </a:rPr>
              <a:t>SRC web page </a:t>
            </a:r>
            <a:r>
              <a:rPr lang="en-US" dirty="0"/>
              <a:t>contains all current documentation.</a:t>
            </a:r>
          </a:p>
          <a:p>
            <a:r>
              <a:rPr lang="en-US" dirty="0"/>
              <a:t>Specifications for Completing the Student Record Collection</a:t>
            </a:r>
          </a:p>
          <a:p>
            <a:pPr lvl="1"/>
            <a:r>
              <a:rPr lang="en-US" dirty="0"/>
              <a:t>Details every data element, contains data edits, and reporting rules.</a:t>
            </a:r>
          </a:p>
          <a:p>
            <a:r>
              <a:rPr lang="en-US" dirty="0"/>
              <a:t>Data Elements</a:t>
            </a:r>
          </a:p>
          <a:p>
            <a:pPr lvl="1"/>
            <a:r>
              <a:rPr lang="en-US" dirty="0"/>
              <a:t>Excel and PDF table containing the data elements, similar to the Specifications Document. </a:t>
            </a:r>
          </a:p>
          <a:p>
            <a:pPr lvl="1"/>
            <a:r>
              <a:rPr lang="en-US" dirty="0"/>
              <a:t>Use for quick reference and for file submission type information</a:t>
            </a:r>
          </a:p>
          <a:p>
            <a:r>
              <a:rPr lang="en-US" dirty="0"/>
              <a:t>Data File Template</a:t>
            </a:r>
          </a:p>
          <a:p>
            <a:pPr lvl="1"/>
            <a:r>
              <a:rPr lang="en-US" dirty="0"/>
              <a:t>Follows the layout of the text file submitted.</a:t>
            </a:r>
          </a:p>
          <a:p>
            <a:pPr lvl="1"/>
            <a:r>
              <a:rPr lang="en-US" dirty="0"/>
              <a:t>Used to find students and resolve errors.</a:t>
            </a:r>
          </a:p>
          <a:p>
            <a:r>
              <a:rPr lang="en-US" dirty="0"/>
              <a:t>Specifications for Completing the Miscellaneous Collection</a:t>
            </a:r>
          </a:p>
          <a:p>
            <a:r>
              <a:rPr lang="en-US" dirty="0"/>
              <a:t>Layout for Tab Delimited File</a:t>
            </a:r>
          </a:p>
          <a:p>
            <a:r>
              <a:rPr lang="en-US" dirty="0"/>
              <a:t>SDCA User Guide</a:t>
            </a:r>
          </a:p>
          <a:p>
            <a:endParaRPr lang="en-US" dirty="0"/>
          </a:p>
          <a:p>
            <a:pPr lvl="1"/>
            <a:endParaRPr lang="en-US" dirty="0"/>
          </a:p>
          <a:p>
            <a:pPr lvl="1"/>
            <a:endParaRPr lang="en-US" dirty="0"/>
          </a:p>
        </p:txBody>
      </p:sp>
    </p:spTree>
    <p:extLst>
      <p:ext uri="{BB962C8B-B14F-4D97-AF65-F5344CB8AC3E}">
        <p14:creationId xmlns:p14="http://schemas.microsoft.com/office/powerpoint/2010/main" val="173243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Tuesday Telegram</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27</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dirty="0"/>
              <a:t>We announce all news related to the data collections in the Office of Data Services</a:t>
            </a:r>
          </a:p>
          <a:p>
            <a:pPr lvl="1"/>
            <a:r>
              <a:rPr lang="en-US" dirty="0"/>
              <a:t>Reporting Timeline</a:t>
            </a:r>
          </a:p>
          <a:p>
            <a:pPr lvl="1"/>
            <a:r>
              <a:rPr lang="en-US" dirty="0"/>
              <a:t>Superintendent’s Memos</a:t>
            </a:r>
          </a:p>
          <a:p>
            <a:pPr lvl="1"/>
            <a:r>
              <a:rPr lang="en-US" dirty="0"/>
              <a:t>Tips of the week</a:t>
            </a:r>
          </a:p>
          <a:p>
            <a:pPr lvl="1"/>
            <a:r>
              <a:rPr lang="en-US" dirty="0"/>
              <a:t>New Documentation</a:t>
            </a:r>
          </a:p>
          <a:p>
            <a:pPr lvl="1"/>
            <a:r>
              <a:rPr lang="en-US" dirty="0"/>
              <a:t>General Reporting Guidelines</a:t>
            </a:r>
          </a:p>
          <a:p>
            <a:r>
              <a:rPr lang="en-US" dirty="0"/>
              <a:t>SIS Vendors receive this as well.</a:t>
            </a:r>
          </a:p>
        </p:txBody>
      </p:sp>
    </p:spTree>
    <p:extLst>
      <p:ext uri="{BB962C8B-B14F-4D97-AF65-F5344CB8AC3E}">
        <p14:creationId xmlns:p14="http://schemas.microsoft.com/office/powerpoint/2010/main" val="839798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0"/>
          <p:cNvSpPr txBox="1">
            <a:spLocks noGrp="1"/>
          </p:cNvSpPr>
          <p:nvPr>
            <p:ph type="title" idx="4294967295"/>
          </p:nvPr>
        </p:nvSpPr>
        <p:spPr>
          <a:xfrm>
            <a:off x="0" y="0"/>
            <a:ext cx="12192000" cy="1462524"/>
          </a:xfrm>
          <a:prstGeom prst="rect">
            <a:avLst/>
          </a:prstGeom>
          <a:solidFill>
            <a:schemeClr val="tx1"/>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4300" dirty="0">
                <a:solidFill>
                  <a:schemeClr val="bg2"/>
                </a:solidFill>
              </a:rPr>
              <a:t>Questions</a:t>
            </a:r>
            <a:endParaRPr sz="4300" dirty="0">
              <a:solidFill>
                <a:schemeClr val="bg2"/>
              </a:solidFill>
            </a:endParaRPr>
          </a:p>
        </p:txBody>
      </p:sp>
      <p:pic>
        <p:nvPicPr>
          <p:cNvPr id="232" name="Google Shape;232;p30"/>
          <p:cNvPicPr preferRelativeResize="0"/>
          <p:nvPr/>
        </p:nvPicPr>
        <p:blipFill rotWithShape="1">
          <a:blip r:embed="rId3">
            <a:alphaModFix/>
          </a:blip>
          <a:srcRect/>
          <a:stretch/>
        </p:blipFill>
        <p:spPr>
          <a:xfrm>
            <a:off x="1005301" y="2109802"/>
            <a:ext cx="4110274" cy="2842409"/>
          </a:xfrm>
          <a:prstGeom prst="rect">
            <a:avLst/>
          </a:prstGeom>
          <a:noFill/>
          <a:ln>
            <a:noFill/>
          </a:ln>
        </p:spPr>
      </p:pic>
      <p:pic>
        <p:nvPicPr>
          <p:cNvPr id="233" name="Google Shape;233;p30"/>
          <p:cNvPicPr preferRelativeResize="0"/>
          <p:nvPr/>
        </p:nvPicPr>
        <p:blipFill rotWithShape="1">
          <a:blip r:embed="rId4">
            <a:alphaModFix/>
          </a:blip>
          <a:srcRect/>
          <a:stretch/>
        </p:blipFill>
        <p:spPr>
          <a:xfrm>
            <a:off x="7951206" y="3179892"/>
            <a:ext cx="1786375" cy="1237600"/>
          </a:xfrm>
          <a:prstGeom prst="rect">
            <a:avLst/>
          </a:prstGeom>
          <a:noFill/>
          <a:ln>
            <a:noFill/>
          </a:ln>
        </p:spPr>
      </p:pic>
      <p:pic>
        <p:nvPicPr>
          <p:cNvPr id="234" name="Google Shape;234;p30"/>
          <p:cNvPicPr preferRelativeResize="0"/>
          <p:nvPr/>
        </p:nvPicPr>
        <p:blipFill rotWithShape="1">
          <a:blip r:embed="rId5">
            <a:alphaModFix/>
          </a:blip>
          <a:srcRect/>
          <a:stretch/>
        </p:blipFill>
        <p:spPr>
          <a:xfrm>
            <a:off x="5378948" y="3179892"/>
            <a:ext cx="1507625" cy="656954"/>
          </a:xfrm>
          <a:prstGeom prst="rect">
            <a:avLst/>
          </a:prstGeom>
          <a:noFill/>
          <a:ln>
            <a:noFill/>
          </a:ln>
        </p:spPr>
      </p:pic>
      <p:sp>
        <p:nvSpPr>
          <p:cNvPr id="235" name="Google Shape;235;p30"/>
          <p:cNvSpPr txBox="1"/>
          <p:nvPr/>
        </p:nvSpPr>
        <p:spPr>
          <a:xfrm>
            <a:off x="858359" y="5599489"/>
            <a:ext cx="10548801" cy="824811"/>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800"/>
              <a:buFont typeface="Arial"/>
              <a:buNone/>
            </a:pPr>
            <a:r>
              <a:rPr lang="en-US" sz="2400" b="1" i="1" u="none" strike="noStrike" cap="none" dirty="0">
                <a:solidFill>
                  <a:srgbClr val="000000"/>
                </a:solidFill>
                <a:latin typeface="Trebuchet MS"/>
                <a:ea typeface="Trebuchet MS"/>
                <a:cs typeface="Trebuchet MS"/>
                <a:sym typeface="Trebuchet MS"/>
              </a:rPr>
              <a:t>This presentation will be available to participants on the SRC website.</a:t>
            </a:r>
            <a:endParaRPr sz="2400" b="1" i="1" u="none" strike="noStrike" cap="none" dirty="0">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rebuchet MS"/>
              <a:ea typeface="Trebuchet MS"/>
              <a:cs typeface="Trebuchet MS"/>
              <a:sym typeface="Trebuchet MS"/>
            </a:endParaRPr>
          </a:p>
        </p:txBody>
      </p:sp>
    </p:spTree>
    <p:extLst>
      <p:ext uri="{BB962C8B-B14F-4D97-AF65-F5344CB8AC3E}">
        <p14:creationId xmlns:p14="http://schemas.microsoft.com/office/powerpoint/2010/main" val="3846838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a:bodyPr>
          <a:lstStyle/>
          <a:p>
            <a:r>
              <a:rPr lang="en-US" dirty="0"/>
              <a:t>Contact Information</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normAutofit/>
          </a:bodyPr>
          <a:lstStyle/>
          <a:p>
            <a:pPr marL="0" indent="0">
              <a:buNone/>
            </a:pPr>
            <a:r>
              <a:rPr lang="nl-NL" sz="2400" b="1" dirty="0"/>
              <a:t>Student Record Collection web site</a:t>
            </a:r>
          </a:p>
          <a:p>
            <a:pPr marL="0" indent="0">
              <a:buNone/>
            </a:pPr>
            <a:r>
              <a:rPr lang="en-US" sz="1600" dirty="0">
                <a:hlinkClick r:id="rId2"/>
              </a:rPr>
              <a:t>http://www.doe.virginia.gov/info_management/data_collection/student_record_collection/index.shtml</a:t>
            </a:r>
            <a:endParaRPr lang="en-US" sz="1600" dirty="0"/>
          </a:p>
          <a:p>
            <a:pPr marL="0" indent="0">
              <a:buNone/>
            </a:pPr>
            <a:endParaRPr lang="en-US" sz="1600" dirty="0"/>
          </a:p>
          <a:p>
            <a:pPr marL="0" indent="0">
              <a:buNone/>
            </a:pPr>
            <a:r>
              <a:rPr lang="en-US" sz="2000" b="1" dirty="0"/>
              <a:t>Brittney Kanard, Education Data Specialist Team Lead</a:t>
            </a:r>
          </a:p>
          <a:p>
            <a:pPr marL="0" indent="0">
              <a:buNone/>
            </a:pPr>
            <a:r>
              <a:rPr lang="en-US" sz="1900" dirty="0"/>
              <a:t>Phone: 804-750-8107</a:t>
            </a:r>
          </a:p>
          <a:p>
            <a:pPr marL="0" indent="0">
              <a:buNone/>
            </a:pPr>
            <a:r>
              <a:rPr lang="en-US" sz="1900" dirty="0"/>
              <a:t>Email: </a:t>
            </a:r>
            <a:r>
              <a:rPr lang="en-US" sz="1900" dirty="0">
                <a:hlinkClick r:id="rId3"/>
              </a:rPr>
              <a:t>Brittney.Kanard@doe.virginia.gov</a:t>
            </a:r>
            <a:r>
              <a:rPr lang="en-US" sz="1900" dirty="0"/>
              <a:t>  or</a:t>
            </a:r>
          </a:p>
          <a:p>
            <a:pPr marL="0" indent="0">
              <a:buNone/>
            </a:pPr>
            <a:r>
              <a:rPr lang="en-US" sz="1900" dirty="0"/>
              <a:t>           </a:t>
            </a:r>
            <a:r>
              <a:rPr lang="en-US" sz="1900" dirty="0">
                <a:hlinkClick r:id="rId4"/>
              </a:rPr>
              <a:t>resultshelp@doe.virginia.gov</a:t>
            </a:r>
            <a:r>
              <a:rPr lang="en-US" sz="1900" dirty="0"/>
              <a:t> </a:t>
            </a:r>
            <a:r>
              <a:rPr lang="en-US" sz="1500" dirty="0"/>
              <a:t>Monitored: 7:30 am to 4:00 pm, Monday through Friday except for state holidays</a:t>
            </a:r>
          </a:p>
          <a:p>
            <a:pPr marL="0" indent="0">
              <a:buNone/>
            </a:pPr>
            <a:endParaRPr lang="en-US" sz="1900" dirty="0"/>
          </a:p>
          <a:p>
            <a:pPr marL="0" indent="0">
              <a:buNone/>
            </a:pPr>
            <a:r>
              <a:rPr lang="nl-NL" sz="2000" b="1" dirty="0"/>
              <a:t>Carol Wells Bazzichi, Director of Data Services</a:t>
            </a:r>
          </a:p>
          <a:p>
            <a:pPr marL="0" indent="0">
              <a:buNone/>
            </a:pPr>
            <a:r>
              <a:rPr lang="nl-NL" sz="1900" dirty="0"/>
              <a:t>Email: </a:t>
            </a:r>
            <a:r>
              <a:rPr lang="nl-NL" sz="1900" dirty="0">
                <a:hlinkClick r:id="rId5"/>
              </a:rPr>
              <a:t>Carol.WellsBazzichi@doe.virginia.gov</a:t>
            </a:r>
            <a:endParaRPr lang="nl-NL" sz="1900" dirty="0"/>
          </a:p>
          <a:p>
            <a:pPr marL="0" indent="0">
              <a:buNone/>
            </a:pPr>
            <a:endParaRPr lang="nl-NL" sz="1900" dirty="0"/>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29</a:t>
            </a:fld>
            <a:endParaRPr lang="en-US"/>
          </a:p>
        </p:txBody>
      </p:sp>
    </p:spTree>
    <p:extLst>
      <p:ext uri="{BB962C8B-B14F-4D97-AF65-F5344CB8AC3E}">
        <p14:creationId xmlns:p14="http://schemas.microsoft.com/office/powerpoint/2010/main" val="74257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lstStyle/>
          <a:p>
            <a:r>
              <a:rPr lang="en-US" dirty="0"/>
              <a:t>Agenda</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sz="4400" dirty="0"/>
              <a:t>Introduction and Background</a:t>
            </a:r>
          </a:p>
          <a:p>
            <a:r>
              <a:rPr lang="en-US" sz="4400" i="1" dirty="0"/>
              <a:t>New Data Element and Report</a:t>
            </a:r>
          </a:p>
          <a:p>
            <a:r>
              <a:rPr lang="en-US" sz="4400" dirty="0"/>
              <a:t>File Submission Types</a:t>
            </a:r>
          </a:p>
          <a:p>
            <a:r>
              <a:rPr lang="en-US" sz="4400" dirty="0"/>
              <a:t>SRC and Cohort</a:t>
            </a:r>
          </a:p>
          <a:p>
            <a:r>
              <a:rPr lang="en-US" sz="4400" dirty="0"/>
              <a:t>Resources </a:t>
            </a:r>
          </a:p>
          <a:p>
            <a:r>
              <a:rPr lang="en-US" sz="4400" dirty="0"/>
              <a:t>Questions</a:t>
            </a:r>
          </a:p>
          <a:p>
            <a:endParaRPr lang="en-US" dirty="0"/>
          </a:p>
        </p:txBody>
      </p:sp>
    </p:spTree>
    <p:extLst>
      <p:ext uri="{BB962C8B-B14F-4D97-AF65-F5344CB8AC3E}">
        <p14:creationId xmlns:p14="http://schemas.microsoft.com/office/powerpoint/2010/main" val="1664294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Introduction and Background</a:t>
            </a:r>
          </a:p>
        </p:txBody>
      </p:sp>
      <p:sp>
        <p:nvSpPr>
          <p:cNvPr id="3" name="Subtitle 2"/>
          <p:cNvSpPr>
            <a:spLocks noGrp="1"/>
          </p:cNvSpPr>
          <p:nvPr>
            <p:ph type="subTitle" idx="1"/>
          </p:nvPr>
        </p:nvSpPr>
        <p:spPr/>
        <p:txBody>
          <a:bodyPr/>
          <a:lstStyle/>
          <a:p>
            <a:r>
              <a:rPr lang="en-US" dirty="0"/>
              <a:t>What is the SRC?</a:t>
            </a:r>
          </a:p>
          <a:p>
            <a:r>
              <a:rPr lang="en-US" dirty="0"/>
              <a:t>Reporting Rules</a:t>
            </a:r>
          </a:p>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4</a:t>
            </a:fld>
            <a:endParaRPr lang="en-US"/>
          </a:p>
        </p:txBody>
      </p:sp>
    </p:spTree>
    <p:extLst>
      <p:ext uri="{BB962C8B-B14F-4D97-AF65-F5344CB8AC3E}">
        <p14:creationId xmlns:p14="http://schemas.microsoft.com/office/powerpoint/2010/main" val="920146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Student Record Collection (SRC)?</a:t>
            </a:r>
          </a:p>
        </p:txBody>
      </p:sp>
      <p:sp>
        <p:nvSpPr>
          <p:cNvPr id="3" name="Slide Number Placeholder 2"/>
          <p:cNvSpPr>
            <a:spLocks noGrp="1"/>
          </p:cNvSpPr>
          <p:nvPr>
            <p:ph type="sldNum" sz="quarter" idx="12"/>
          </p:nvPr>
        </p:nvSpPr>
        <p:spPr/>
        <p:txBody>
          <a:bodyPr/>
          <a:lstStyle/>
          <a:p>
            <a:fld id="{B2102BAA-C61A-4A39-BDF1-4340D572B82C}" type="slidenum">
              <a:rPr lang="en-US" smtClean="0"/>
              <a:t>5</a:t>
            </a:fld>
            <a:endParaRPr lang="en-US"/>
          </a:p>
        </p:txBody>
      </p:sp>
      <p:sp>
        <p:nvSpPr>
          <p:cNvPr id="4" name="Content Placeholder 3"/>
          <p:cNvSpPr>
            <a:spLocks noGrp="1"/>
          </p:cNvSpPr>
          <p:nvPr>
            <p:ph idx="1"/>
          </p:nvPr>
        </p:nvSpPr>
        <p:spPr>
          <a:xfrm>
            <a:off x="225778" y="1693333"/>
            <a:ext cx="11537244" cy="4483630"/>
          </a:xfrm>
        </p:spPr>
        <p:txBody>
          <a:bodyPr>
            <a:noAutofit/>
          </a:bodyPr>
          <a:lstStyle/>
          <a:p>
            <a:r>
              <a:rPr lang="en-US" altLang="en-US" sz="3200" dirty="0"/>
              <a:t>The Student Record Collection (SRC) was implemented to consolidate and promote efficiency in processing multiple data collections. </a:t>
            </a:r>
          </a:p>
          <a:p>
            <a:r>
              <a:rPr lang="en-US" altLang="en-US" sz="3200" dirty="0"/>
              <a:t>It includes program participation, demographic, and attendance data for publicly served and funded students.</a:t>
            </a:r>
          </a:p>
          <a:p>
            <a:r>
              <a:rPr lang="en-US" altLang="en-US" sz="3200" dirty="0"/>
              <a:t>Comprised of 107 active data elements</a:t>
            </a:r>
          </a:p>
          <a:p>
            <a:r>
              <a:rPr lang="en-US" altLang="en-US" sz="3200" dirty="0"/>
              <a:t>Some elements have been retired</a:t>
            </a:r>
          </a:p>
          <a:p>
            <a:r>
              <a:rPr lang="en-US" altLang="en-US" sz="3200" dirty="0"/>
              <a:t>Not all are required on each submission</a:t>
            </a:r>
          </a:p>
          <a:p>
            <a:r>
              <a:rPr lang="en-US" altLang="en-US" sz="3200" dirty="0"/>
              <a:t>If retired or not required a tab character must be included</a:t>
            </a:r>
          </a:p>
        </p:txBody>
      </p:sp>
    </p:spTree>
    <p:extLst>
      <p:ext uri="{BB962C8B-B14F-4D97-AF65-F5344CB8AC3E}">
        <p14:creationId xmlns:p14="http://schemas.microsoft.com/office/powerpoint/2010/main" val="1665357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66700" y="354541"/>
            <a:ext cx="5254951" cy="2387600"/>
          </a:xfrm>
        </p:spPr>
        <p:txBody>
          <a:bodyPr>
            <a:normAutofit/>
          </a:bodyPr>
          <a:lstStyle/>
          <a:p>
            <a:r>
              <a:rPr lang="en-US" dirty="0"/>
              <a:t>Why is this collected?</a:t>
            </a:r>
          </a:p>
        </p:txBody>
      </p:sp>
      <p:sp>
        <p:nvSpPr>
          <p:cNvPr id="8" name="Subtitle 7"/>
          <p:cNvSpPr>
            <a:spLocks noGrp="1"/>
          </p:cNvSpPr>
          <p:nvPr>
            <p:ph type="subTitle" idx="1"/>
          </p:nvPr>
        </p:nvSpPr>
        <p:spPr>
          <a:xfrm>
            <a:off x="136071" y="2893483"/>
            <a:ext cx="5254951" cy="1655762"/>
          </a:xfrm>
        </p:spPr>
        <p:txBody>
          <a:bodyPr>
            <a:normAutofit/>
          </a:bodyPr>
          <a:lstStyle/>
          <a:p>
            <a:r>
              <a:rPr lang="en-US" dirty="0"/>
              <a:t>VDOE started collecting SRC in 2003 to comply with the information and reporting requirements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6</a:t>
            </a:fld>
            <a:endParaRPr lang="en-US"/>
          </a:p>
        </p:txBody>
      </p:sp>
      <p:graphicFrame>
        <p:nvGraphicFramePr>
          <p:cNvPr id="6" name="Diagram 5"/>
          <p:cNvGraphicFramePr/>
          <p:nvPr>
            <p:extLst>
              <p:ext uri="{D42A27DB-BD31-4B8C-83A1-F6EECF244321}">
                <p14:modId xmlns:p14="http://schemas.microsoft.com/office/powerpoint/2010/main" val="476939406"/>
              </p:ext>
            </p:extLst>
          </p:nvPr>
        </p:nvGraphicFramePr>
        <p:xfrm>
          <a:off x="5391021" y="783771"/>
          <a:ext cx="6626807" cy="5241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5967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66700" y="354541"/>
            <a:ext cx="5254951" cy="2387600"/>
          </a:xfrm>
        </p:spPr>
        <p:txBody>
          <a:bodyPr/>
          <a:lstStyle/>
          <a:p>
            <a:r>
              <a:rPr lang="en-US" dirty="0"/>
              <a:t>Who is included?</a:t>
            </a:r>
          </a:p>
        </p:txBody>
      </p:sp>
      <p:sp>
        <p:nvSpPr>
          <p:cNvPr id="8" name="Subtitle 7"/>
          <p:cNvSpPr>
            <a:spLocks noGrp="1"/>
          </p:cNvSpPr>
          <p:nvPr>
            <p:ph type="subTitle" idx="1"/>
          </p:nvPr>
        </p:nvSpPr>
        <p:spPr>
          <a:xfrm>
            <a:off x="136071" y="2893483"/>
            <a:ext cx="5254951" cy="1655762"/>
          </a:xfrm>
        </p:spPr>
        <p:txBody>
          <a:bodyPr>
            <a:normAutofit lnSpcReduction="10000"/>
          </a:bodyPr>
          <a:lstStyle/>
          <a:p>
            <a:r>
              <a:rPr lang="en-US" dirty="0">
                <a:solidFill>
                  <a:schemeClr val="tx1"/>
                </a:solidFill>
              </a:rPr>
              <a:t>Every student who depends on a public school division in Virginia for a free appropriate public education must be included in each student record collection. </a:t>
            </a:r>
            <a:endParaRPr lang="en-US"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7</a:t>
            </a:fld>
            <a:endParaRPr lang="en-US"/>
          </a:p>
        </p:txBody>
      </p:sp>
      <p:graphicFrame>
        <p:nvGraphicFramePr>
          <p:cNvPr id="5" name="Diagram 4"/>
          <p:cNvGraphicFramePr/>
          <p:nvPr>
            <p:extLst>
              <p:ext uri="{D42A27DB-BD31-4B8C-83A1-F6EECF244321}">
                <p14:modId xmlns:p14="http://schemas.microsoft.com/office/powerpoint/2010/main" val="2186658540"/>
              </p:ext>
            </p:extLst>
          </p:nvPr>
        </p:nvGraphicFramePr>
        <p:xfrm>
          <a:off x="3872089" y="354541"/>
          <a:ext cx="9629422" cy="55382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4177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1508B-21EC-B7BA-3448-1F6C1073B9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6B51FC-31DC-7D9A-0E6C-07C06F8135AE}"/>
              </a:ext>
            </a:extLst>
          </p:cNvPr>
          <p:cNvSpPr>
            <a:spLocks noGrp="1"/>
          </p:cNvSpPr>
          <p:nvPr>
            <p:ph type="ctrTitle"/>
          </p:nvPr>
        </p:nvSpPr>
        <p:spPr/>
        <p:txBody>
          <a:bodyPr>
            <a:normAutofit/>
          </a:bodyPr>
          <a:lstStyle/>
          <a:p>
            <a:r>
              <a:rPr lang="en-US" dirty="0"/>
              <a:t>New for EOY</a:t>
            </a:r>
          </a:p>
        </p:txBody>
      </p:sp>
      <p:sp>
        <p:nvSpPr>
          <p:cNvPr id="3" name="Subtitle 2">
            <a:extLst>
              <a:ext uri="{FF2B5EF4-FFF2-40B4-BE49-F238E27FC236}">
                <a16:creationId xmlns:a16="http://schemas.microsoft.com/office/drawing/2014/main" id="{A8453E18-F0F9-94F9-AB40-CAF777252FDB}"/>
              </a:ext>
            </a:extLst>
          </p:cNvPr>
          <p:cNvSpPr>
            <a:spLocks noGrp="1"/>
          </p:cNvSpPr>
          <p:nvPr>
            <p:ph type="subTitle" idx="1"/>
          </p:nvPr>
        </p:nvSpPr>
        <p:spPr/>
        <p:txBody>
          <a:bodyPr>
            <a:normAutofit/>
          </a:bodyPr>
          <a:lstStyle/>
          <a:p>
            <a:r>
              <a:rPr lang="en-US" dirty="0"/>
              <a:t>Data Element</a:t>
            </a:r>
          </a:p>
          <a:p>
            <a:r>
              <a:rPr lang="en-US" dirty="0"/>
              <a:t>Report</a:t>
            </a:r>
          </a:p>
        </p:txBody>
      </p:sp>
      <p:sp>
        <p:nvSpPr>
          <p:cNvPr id="4" name="Slide Number Placeholder 3">
            <a:extLst>
              <a:ext uri="{FF2B5EF4-FFF2-40B4-BE49-F238E27FC236}">
                <a16:creationId xmlns:a16="http://schemas.microsoft.com/office/drawing/2014/main" id="{66107DD3-8651-FA57-05AA-06674E2F4EFC}"/>
              </a:ext>
            </a:extLst>
          </p:cNvPr>
          <p:cNvSpPr>
            <a:spLocks noGrp="1"/>
          </p:cNvSpPr>
          <p:nvPr>
            <p:ph type="sldNum" sz="quarter" idx="12"/>
          </p:nvPr>
        </p:nvSpPr>
        <p:spPr/>
        <p:txBody>
          <a:bodyPr/>
          <a:lstStyle/>
          <a:p>
            <a:fld id="{B2102BAA-C61A-4A39-BDF1-4340D572B82C}" type="slidenum">
              <a:rPr lang="en-US" smtClean="0"/>
              <a:t>8</a:t>
            </a:fld>
            <a:endParaRPr lang="en-US"/>
          </a:p>
        </p:txBody>
      </p:sp>
    </p:spTree>
    <p:extLst>
      <p:ext uri="{BB962C8B-B14F-4D97-AF65-F5344CB8AC3E}">
        <p14:creationId xmlns:p14="http://schemas.microsoft.com/office/powerpoint/2010/main" val="384780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D2C641-A027-AA5C-D2D9-C4F0105943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0B2628-F762-FADF-22ED-4FAD857009D3}"/>
              </a:ext>
            </a:extLst>
          </p:cNvPr>
          <p:cNvSpPr>
            <a:spLocks noGrp="1"/>
          </p:cNvSpPr>
          <p:nvPr>
            <p:ph type="title"/>
          </p:nvPr>
        </p:nvSpPr>
        <p:spPr/>
        <p:txBody>
          <a:bodyPr>
            <a:normAutofit/>
          </a:bodyPr>
          <a:lstStyle/>
          <a:p>
            <a:r>
              <a:rPr lang="en-US" dirty="0"/>
              <a:t>Hours of Flexible Instruction Time</a:t>
            </a:r>
          </a:p>
        </p:txBody>
      </p:sp>
      <p:sp>
        <p:nvSpPr>
          <p:cNvPr id="3" name="Slide Number Placeholder 2">
            <a:extLst>
              <a:ext uri="{FF2B5EF4-FFF2-40B4-BE49-F238E27FC236}">
                <a16:creationId xmlns:a16="http://schemas.microsoft.com/office/drawing/2014/main" id="{EA41523E-175B-5F16-A572-5F7A78E91D5C}"/>
              </a:ext>
            </a:extLst>
          </p:cNvPr>
          <p:cNvSpPr>
            <a:spLocks noGrp="1"/>
          </p:cNvSpPr>
          <p:nvPr>
            <p:ph type="sldNum" sz="quarter" idx="12"/>
          </p:nvPr>
        </p:nvSpPr>
        <p:spPr/>
        <p:txBody>
          <a:bodyPr/>
          <a:lstStyle/>
          <a:p>
            <a:fld id="{B2102BAA-C61A-4A39-BDF1-4340D572B82C}" type="slidenum">
              <a:rPr lang="en-US" smtClean="0"/>
              <a:t>9</a:t>
            </a:fld>
            <a:endParaRPr lang="en-US"/>
          </a:p>
        </p:txBody>
      </p:sp>
      <p:sp>
        <p:nvSpPr>
          <p:cNvPr id="4" name="Content Placeholder 3">
            <a:extLst>
              <a:ext uri="{FF2B5EF4-FFF2-40B4-BE49-F238E27FC236}">
                <a16:creationId xmlns:a16="http://schemas.microsoft.com/office/drawing/2014/main" id="{D4B443DB-0541-F504-7756-238DFE589034}"/>
              </a:ext>
            </a:extLst>
          </p:cNvPr>
          <p:cNvSpPr>
            <a:spLocks noGrp="1"/>
          </p:cNvSpPr>
          <p:nvPr>
            <p:ph idx="1"/>
          </p:nvPr>
        </p:nvSpPr>
        <p:spPr>
          <a:xfrm>
            <a:off x="838200" y="1458930"/>
            <a:ext cx="10515600" cy="5057617"/>
          </a:xfrm>
        </p:spPr>
        <p:txBody>
          <a:bodyPr>
            <a:normAutofit fontScale="92500" lnSpcReduction="20000"/>
          </a:bodyPr>
          <a:lstStyle/>
          <a:p>
            <a:pPr marR="0">
              <a:spcAft>
                <a:spcPts val="600"/>
              </a:spcAft>
            </a:pPr>
            <a:r>
              <a:rPr lang="en-US" dirty="0"/>
              <a:t>Cumulative number of hours the student participated in flexible instructional programs provided outside of the normal school day. This instruction must be in-person, by a licensed teacher using meaningful and engaging coursework that resembles the regular classroom.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fontAlgn="base">
              <a:spcBef>
                <a:spcPts val="0"/>
              </a:spcBef>
            </a:pPr>
            <a:r>
              <a:rPr lang="en-US" dirty="0"/>
              <a:t>Notes</a:t>
            </a:r>
          </a:p>
          <a:p>
            <a:pPr lvl="1" fontAlgn="base">
              <a:spcBef>
                <a:spcPts val="0"/>
              </a:spcBef>
            </a:pPr>
            <a:r>
              <a:rPr lang="en-US" dirty="0"/>
              <a:t>When a student is absent, they must be marked absent in your student information system per  </a:t>
            </a:r>
            <a:r>
              <a:rPr lang="en-US" dirty="0">
                <a:solidFill>
                  <a:schemeClr val="tx1">
                    <a:lumMod val="60000"/>
                    <a:lumOff val="40000"/>
                  </a:schemeClr>
                </a:solidFill>
                <a:hlinkClick r:id="rId3">
                  <a:extLst>
                    <a:ext uri="{A12FA001-AC4F-418D-AE19-62706E023703}">
                      <ahyp:hlinkClr xmlns:ahyp="http://schemas.microsoft.com/office/drawing/2018/hyperlinkcolor" val="tx"/>
                    </a:ext>
                  </a:extLst>
                </a:hlinkClick>
              </a:rPr>
              <a:t>8VAC20-110-100</a:t>
            </a:r>
            <a:r>
              <a:rPr lang="en-US" dirty="0"/>
              <a:t>.  Flexible in-person instructional hours cannot erase previous absences recorded in your SIS. </a:t>
            </a:r>
          </a:p>
          <a:p>
            <a:pPr lvl="1" fontAlgn="base">
              <a:spcBef>
                <a:spcPts val="0"/>
              </a:spcBef>
            </a:pPr>
            <a:r>
              <a:rPr lang="en-US" dirty="0"/>
              <a:t>Aggregate Days Present and Aggregate Days Absent </a:t>
            </a:r>
            <a:r>
              <a:rPr lang="en-US" b="1" dirty="0"/>
              <a:t>cannot be altered</a:t>
            </a:r>
            <a:r>
              <a:rPr lang="en-US" dirty="0"/>
              <a:t>.  The adjustment to the student’s chronic absenteeism calculation by attending flexible, in-person instructional time outside of the regular school day will be adjusted using this field.</a:t>
            </a:r>
          </a:p>
          <a:p>
            <a:pPr lvl="1" fontAlgn="base">
              <a:spcBef>
                <a:spcPts val="0"/>
              </a:spcBef>
            </a:pPr>
            <a:r>
              <a:rPr lang="en-US" dirty="0"/>
              <a:t>Even if a student participated in a program of meaningful engagement to make up time for lost instruction: </a:t>
            </a:r>
          </a:p>
          <a:p>
            <a:pPr lvl="2" fontAlgn="base">
              <a:spcBef>
                <a:spcPts val="0"/>
              </a:spcBef>
            </a:pPr>
            <a:r>
              <a:rPr lang="en-US" sz="2400" dirty="0"/>
              <a:t>A student must be withdrawn from school after 15 consecutive days of absence (</a:t>
            </a:r>
            <a:r>
              <a:rPr lang="en-US" sz="2400" dirty="0">
                <a:solidFill>
                  <a:schemeClr val="tx1">
                    <a:lumMod val="60000"/>
                    <a:lumOff val="40000"/>
                  </a:schemeClr>
                </a:solidFill>
                <a:hlinkClick r:id="rId4">
                  <a:extLst>
                    <a:ext uri="{A12FA001-AC4F-418D-AE19-62706E023703}">
                      <ahyp:hlinkClr xmlns:ahyp="http://schemas.microsoft.com/office/drawing/2018/hyperlinkcolor" val="tx"/>
                    </a:ext>
                  </a:extLst>
                </a:hlinkClick>
              </a:rPr>
              <a:t>8VAC20-110-130</a:t>
            </a:r>
            <a:r>
              <a:rPr lang="en-US" sz="2400" dirty="0"/>
              <a:t>).</a:t>
            </a:r>
          </a:p>
          <a:p>
            <a:pPr lvl="2" fontAlgn="base">
              <a:spcBef>
                <a:spcPts val="0"/>
              </a:spcBef>
            </a:pPr>
            <a:r>
              <a:rPr lang="en-US" sz="2500" dirty="0"/>
              <a:t>The thresholds of unexcused absences for the Unexcused Absence Intervention Process (</a:t>
            </a:r>
            <a:r>
              <a:rPr lang="en-US" sz="2500" dirty="0">
                <a:solidFill>
                  <a:schemeClr val="tx1">
                    <a:lumMod val="60000"/>
                    <a:lumOff val="40000"/>
                  </a:schemeClr>
                </a:solidFill>
                <a:hlinkClick r:id="rId5">
                  <a:extLst>
                    <a:ext uri="{A12FA001-AC4F-418D-AE19-62706E023703}">
                      <ahyp:hlinkClr xmlns:ahyp="http://schemas.microsoft.com/office/drawing/2018/hyperlinkcolor" val="tx"/>
                    </a:ext>
                  </a:extLst>
                </a:hlinkClick>
              </a:rPr>
              <a:t>8VAC20-730-30</a:t>
            </a:r>
            <a:r>
              <a:rPr lang="en-US" sz="2500" dirty="0"/>
              <a:t>) are based on attendance during the regular school day. </a:t>
            </a:r>
          </a:p>
        </p:txBody>
      </p:sp>
    </p:spTree>
    <p:extLst>
      <p:ext uri="{BB962C8B-B14F-4D97-AF65-F5344CB8AC3E}">
        <p14:creationId xmlns:p14="http://schemas.microsoft.com/office/powerpoint/2010/main" val="4034122902"/>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12037</TotalTime>
  <Words>2223</Words>
  <Application>Microsoft Office PowerPoint</Application>
  <PresentationFormat>Widescreen</PresentationFormat>
  <Paragraphs>259</Paragraphs>
  <Slides>29</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Courier New</vt:lpstr>
      <vt:lpstr>Georgia</vt:lpstr>
      <vt:lpstr>Times New Roman</vt:lpstr>
      <vt:lpstr>Trebuchet MS</vt:lpstr>
      <vt:lpstr>Office Theme</vt:lpstr>
      <vt:lpstr>Student Record Collection Introduction</vt:lpstr>
      <vt:lpstr>WEBINAR PARTICIPATION</vt:lpstr>
      <vt:lpstr>Agenda</vt:lpstr>
      <vt:lpstr>Introduction and Background</vt:lpstr>
      <vt:lpstr>What is the Student Record Collection (SRC)?</vt:lpstr>
      <vt:lpstr>Why is this collected?</vt:lpstr>
      <vt:lpstr>Who is included?</vt:lpstr>
      <vt:lpstr>New for EOY</vt:lpstr>
      <vt:lpstr>Hours of Flexible Instruction Time</vt:lpstr>
      <vt:lpstr>New Report- Private Day School Enrollment Verification</vt:lpstr>
      <vt:lpstr>File Submission Types</vt:lpstr>
      <vt:lpstr>SRC File Submission Types</vt:lpstr>
      <vt:lpstr>Fall SRC</vt:lpstr>
      <vt:lpstr>Primary Products from Fall</vt:lpstr>
      <vt:lpstr>Spring SRC</vt:lpstr>
      <vt:lpstr>Products from Spring</vt:lpstr>
      <vt:lpstr>End of Year (EOY)</vt:lpstr>
      <vt:lpstr>Products from EOY</vt:lpstr>
      <vt:lpstr>Summer SRC</vt:lpstr>
      <vt:lpstr>Products from Summer</vt:lpstr>
      <vt:lpstr>Presubmission (presub)</vt:lpstr>
      <vt:lpstr>SRC and Cohort</vt:lpstr>
      <vt:lpstr>SRC and Cohort</vt:lpstr>
      <vt:lpstr>How does the SRC Timeline Effect Cohort?</vt:lpstr>
      <vt:lpstr>Resources</vt:lpstr>
      <vt:lpstr>Support Documents</vt:lpstr>
      <vt:lpstr>Tuesday Telegram</vt:lpstr>
      <vt:lpstr>Questions</vt:lpstr>
      <vt:lpstr>Contact Information</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Kanard, Brittney (DOE)</cp:lastModifiedBy>
  <cp:revision>97</cp:revision>
  <dcterms:created xsi:type="dcterms:W3CDTF">2022-07-20T12:39:39Z</dcterms:created>
  <dcterms:modified xsi:type="dcterms:W3CDTF">2024-04-23T16:20:26Z</dcterms:modified>
</cp:coreProperties>
</file>