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Josefin Sans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A1CAED-B6D7-4221-AB39-A2EEA22EC7F5}">
  <a:tblStyle styleId="{0AA1CAED-B6D7-4221-AB39-A2EEA22EC7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a9974745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a9974745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a997474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a997474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a997474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a997474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a9974745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a9974745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101820"/>
              </a:buClr>
              <a:buSzPts val="1200"/>
              <a:buFont typeface="Josefin Sans"/>
              <a:buChar char="●"/>
            </a:pPr>
            <a:endParaRPr sz="1200">
              <a:solidFill>
                <a:srgbClr val="10182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8309ab90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8309ab90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a9974745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a9974745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a9974745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a9974745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a9974745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a9974745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a9974745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a9974745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a9974745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a9974745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Pag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12449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3345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209358" y="4593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lage Title and Subtitle Pag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81"/>
            <a:ext cx="9144000" cy="513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642600" y="1358950"/>
            <a:ext cx="7943100" cy="2833800"/>
          </a:xfrm>
          <a:prstGeom prst="roundRect">
            <a:avLst>
              <a:gd name="adj" fmla="val 16667"/>
            </a:avLst>
          </a:prstGeom>
          <a:solidFill>
            <a:srgbClr val="FFFFFF">
              <a:alpha val="70390"/>
            </a:srgbClr>
          </a:solidFill>
          <a:ln w="38100" cap="flat" cmpd="sng">
            <a:solidFill>
              <a:srgbClr val="D500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311708" y="12449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11700" y="33345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Page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81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48625" y="1386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81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892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561625" y="202675"/>
            <a:ext cx="5097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2549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69650" y="37933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This is our PowerPoint Template Background.  It contains the Virginia Department of Education Logo." title="VDOE Template Background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8137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50032"/>
              </a:buClr>
              <a:buSzPts val="2800"/>
              <a:buFont typeface="Josefin Sans"/>
              <a:buNone/>
              <a:defRPr sz="2800"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48625" y="13864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1600"/>
              <a:buFont typeface="Josefin Sans"/>
              <a:buChar char="●"/>
              <a:defRPr sz="1600" b="1">
                <a:solidFill>
                  <a:srgbClr val="101820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Char char="○"/>
              <a:defRPr sz="1600"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50032"/>
              </a:buClr>
              <a:buSzPts val="1400"/>
              <a:buFont typeface="Josefin Sans"/>
              <a:buChar char="■"/>
              <a:defRPr b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●"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D50032"/>
              </a:buClr>
              <a:buSzPts val="1400"/>
              <a:buFont typeface="Josefin Sans"/>
              <a:buChar char="○"/>
              <a:defRPr i="1">
                <a:solidFill>
                  <a:srgbClr val="D5003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■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●"/>
              <a:defRPr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Josefin Sans"/>
              <a:buChar char="○"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Josefin Sans"/>
              <a:buChar char="■"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>
                <a:solidFill>
                  <a:schemeClr val="lt1"/>
                </a:solidFill>
              </a:defRPr>
            </a:lvl1pPr>
            <a:lvl2pPr lvl="1">
              <a:buNone/>
              <a:defRPr sz="1000">
                <a:solidFill>
                  <a:schemeClr val="lt1"/>
                </a:solidFill>
              </a:defRPr>
            </a:lvl2pPr>
            <a:lvl3pPr lvl="2">
              <a:buNone/>
              <a:defRPr sz="1000">
                <a:solidFill>
                  <a:schemeClr val="lt1"/>
                </a:solidFill>
              </a:defRPr>
            </a:lvl3pPr>
            <a:lvl4pPr lvl="3">
              <a:buNone/>
              <a:defRPr sz="1000">
                <a:solidFill>
                  <a:schemeClr val="lt1"/>
                </a:solidFill>
              </a:defRPr>
            </a:lvl4pPr>
            <a:lvl5pPr lvl="4">
              <a:buNone/>
              <a:defRPr sz="1000">
                <a:solidFill>
                  <a:schemeClr val="lt1"/>
                </a:solidFill>
              </a:defRPr>
            </a:lvl5pPr>
            <a:lvl6pPr lvl="5">
              <a:buNone/>
              <a:defRPr sz="1000">
                <a:solidFill>
                  <a:schemeClr val="lt1"/>
                </a:solidFill>
              </a:defRPr>
            </a:lvl6pPr>
            <a:lvl7pPr lvl="6">
              <a:buNone/>
              <a:defRPr sz="1000">
                <a:solidFill>
                  <a:schemeClr val="lt1"/>
                </a:solidFill>
              </a:defRPr>
            </a:lvl7pPr>
            <a:lvl8pPr lvl="7">
              <a:buNone/>
              <a:defRPr sz="1000">
                <a:solidFill>
                  <a:schemeClr val="lt1"/>
                </a:solidFill>
              </a:defRPr>
            </a:lvl8pPr>
            <a:lvl9pPr lvl="8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cte.org/blog/2019/08/music-and-literacy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ducation.wolftrap.org/" TargetMode="External"/><Relationship Id="rId5" Type="http://schemas.openxmlformats.org/officeDocument/2006/relationships/hyperlink" Target="https://www.kennedy-center.org/education/" TargetMode="External"/><Relationship Id="rId4" Type="http://schemas.openxmlformats.org/officeDocument/2006/relationships/hyperlink" Target="https://www.centerforartsed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12449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and Early Literacy</a:t>
            </a:r>
            <a:endParaRPr>
              <a:solidFill>
                <a:srgbClr val="D50032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209358" y="4593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81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Enhance Stories with Music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448625" y="1386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Improvise: add sound effects to the story</a:t>
            </a:r>
            <a:endParaRPr sz="1700" dirty="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Improvise: add a melody to the words in the story</a:t>
            </a:r>
            <a:endParaRPr sz="1700" dirty="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Compose and Arrange: compose a song to accompany the story, or that is inspired by </a:t>
            </a:r>
            <a:r>
              <a:rPr lang="en" sz="1700"/>
              <a:t>the story.</a:t>
            </a:r>
            <a:endParaRPr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81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386425"/>
            <a:ext cx="3999900" cy="31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Music and Literacy - National Council of Teachers of English (NCTE) 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The Center for Arts Education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The Kennedy Center: Education</a:t>
            </a:r>
            <a:endParaRPr dirty="0"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Wolf Trap | Institute for Early Learning Through the Arts</a:t>
            </a:r>
            <a:endParaRPr dirty="0"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36" name="Google Shape;136;p24" descr="clip art of children reading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1600" y="1247188"/>
            <a:ext cx="4527601" cy="3017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90250" y="803225"/>
            <a:ext cx="8111100" cy="3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“Integration of multiple modes of communication and expression can enhance or transform the meaning of the work beyond illustration or decoration”</a:t>
            </a:r>
            <a:br>
              <a:rPr lang="en" sz="2400"/>
            </a:br>
            <a:br>
              <a:rPr lang="en" sz="2700"/>
            </a:br>
            <a:r>
              <a:rPr lang="en" sz="1700"/>
              <a:t>- National Council for Teachers of English (NCTE)</a:t>
            </a:r>
            <a:endParaRPr sz="1700"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81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and Literacy Skills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48625" y="1386425"/>
            <a:ext cx="528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Phonological awareness</a:t>
            </a:r>
            <a:endParaRPr sz="1900" b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Letter knowledge and print awareness</a:t>
            </a:r>
            <a:r>
              <a:rPr lang="en" sz="1900" b="0"/>
              <a:t> </a:t>
            </a:r>
            <a:endParaRPr sz="1900" b="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Word knowledge and vocabulary needs application</a:t>
            </a:r>
            <a:endParaRPr sz="1900"/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Comprehension with text and music</a:t>
            </a:r>
            <a:endParaRPr sz="1900" b="0"/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Improved reading skills, can also improve writing skills</a:t>
            </a:r>
            <a:endParaRPr sz="1900" b="0"/>
          </a:p>
        </p:txBody>
      </p:sp>
      <p:pic>
        <p:nvPicPr>
          <p:cNvPr id="77" name="Google Shape;77;p16" descr="clip art of children singing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450" y="1644949"/>
            <a:ext cx="3305900" cy="22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81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VDOE Standards of Learning Correlations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84" name="Google Shape;84;p17" descr="clip of standards"/>
          <p:cNvGraphicFramePr/>
          <p:nvPr>
            <p:extLst>
              <p:ext uri="{D42A27DB-BD31-4B8C-83A1-F6EECF244321}">
                <p14:modId xmlns:p14="http://schemas.microsoft.com/office/powerpoint/2010/main" val="2857350930"/>
              </p:ext>
            </p:extLst>
          </p:nvPr>
        </p:nvGraphicFramePr>
        <p:xfrm>
          <a:off x="455975" y="1386425"/>
          <a:ext cx="8232300" cy="3316175"/>
        </p:xfrm>
        <a:graphic>
          <a:graphicData uri="http://schemas.openxmlformats.org/drawingml/2006/table">
            <a:tbl>
              <a:tblPr firstRow="1">
                <a:noFill/>
                <a:tableStyleId>{0AA1CAED-B6D7-4221-AB39-A2EEA22EC7F5}</a:tableStyleId>
              </a:tblPr>
              <a:tblGrid>
                <a:gridCol w="411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2020 Fine Arts Standards of Learning</a:t>
                      </a:r>
                      <a:endParaRPr sz="1100" b="1" dirty="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Strand: Creative Process</a:t>
                      </a:r>
                      <a:endParaRPr dirty="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2017 English Standards of Learning</a:t>
                      </a:r>
                      <a:endParaRPr sz="1100" b="1" dirty="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Strand: Communication and Multimodal Literacies</a:t>
                      </a:r>
                      <a:endParaRPr dirty="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K.1 The student will improvise and compose music.</a:t>
                      </a:r>
                      <a:b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a) Improvise simple movement.</a:t>
                      </a:r>
                      <a:b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b) Improvise melodic or rhythmic patterns.</a:t>
                      </a:r>
                      <a:b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c) Improvise using instruments, voice, and music to enhance stories and poems.</a:t>
                      </a:r>
                      <a:endParaRPr sz="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1.1 The student will improvise and compose music.</a:t>
                      </a:r>
                      <a:b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a) Improvise vocal responses to given melodic questions.</a:t>
                      </a:r>
                      <a:b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b) Improvise body percussion. </a:t>
                      </a:r>
                      <a:b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c) Improvise to enhance stories, songs, and poems. </a:t>
                      </a:r>
                      <a:b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d) Compose simple rhythmic patterns represented by a variety of notational systems.</a:t>
                      </a:r>
                      <a:endParaRPr sz="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 b="1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2.1 The student will improvise and compose music. </a:t>
                      </a:r>
                      <a:b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a) Improvise simple rhythmic question-and-answer phrases. </a:t>
                      </a:r>
                      <a:b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b) Improvise accompaniments, including ostinatos. </a:t>
                      </a:r>
                      <a:b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c) Improvise to enhance stories, songs, and poems. </a:t>
                      </a:r>
                      <a:b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d) Compose simple pentatonic melodies represented by a variety of notational systems.</a:t>
                      </a:r>
                      <a:endParaRPr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K.2 The student will demonstrate growth in oral, early literacy skills.</a:t>
                      </a:r>
                      <a:br>
                        <a:rPr lang="en" sz="800" b="1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a) Listen and respond to a variety of text and media.</a:t>
                      </a:r>
                      <a:b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b) Participate in a variety of oral language activities including choral and echo speaking and recitation.</a:t>
                      </a:r>
                      <a:b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c) Tell stories orally.</a:t>
                      </a:r>
                      <a:b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d) Participate in creative dramatics. </a:t>
                      </a:r>
                      <a:endParaRPr sz="800" dirty="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1.2   The student will demonstrate growth in oral early literacy skills. </a:t>
                      </a:r>
                      <a:br>
                        <a:rPr lang="en" sz="800" b="1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a)  Listen and respond to a variety of print and media materials.</a:t>
                      </a:r>
                      <a:b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b) Tell and retell stories and events in sequential order.</a:t>
                      </a:r>
                      <a:b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c) Participate in a variety of oral language activities, including choral speaking and recitation.</a:t>
                      </a:r>
                      <a:b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d) Participate in creative dramatics.</a:t>
                      </a:r>
                      <a:endParaRPr sz="800" dirty="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2.2   The student will demonstrate an understanding of oral early literacy skills. </a:t>
                      </a:r>
                      <a:b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a) Create oral stories to share with others.</a:t>
                      </a:r>
                      <a:b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b) Create and participate in oral dramatic activities.</a:t>
                      </a:r>
                      <a:b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en" sz="800" dirty="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c) Participate in a variety of oral language activities, including choral speaking and recitation.</a:t>
                      </a:r>
                      <a:endParaRPr dirty="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81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and Student Learning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48625" y="1386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teaches concentration and communication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develops listening and speech skills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actively engages students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inspires student imagination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allows students to express themselves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connects learning to students interests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" sz="1700"/>
              <a:t>connects students to their personal experiences and the world around them</a:t>
            </a:r>
            <a:endParaRPr sz="1700"/>
          </a:p>
        </p:txBody>
      </p:sp>
      <p:pic>
        <p:nvPicPr>
          <p:cNvPr id="92" name="Google Shape;92;p18" descr="Virginia 5 C's logo includes&#10;Critical Thinking&#10;Collaboration&#10;Communication&#10;Creative Thinking&#10;and Citizenship Skill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224" y="1030950"/>
            <a:ext cx="2417626" cy="273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and Literacy</a:t>
            </a:r>
            <a:br>
              <a:rPr lang="en"/>
            </a:br>
            <a:r>
              <a:rPr lang="en"/>
              <a:t>at School and at Home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81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Listen, Sing, Play and Dance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324175"/>
            <a:ext cx="3999900" cy="32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Fun and engaging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Expand vocabulary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Explore music from a variety of genres and cultures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" sz="1700"/>
              <a:t>Ask questions about the lyrics and the music</a:t>
            </a:r>
            <a:endParaRPr sz="1700"/>
          </a:p>
        </p:txBody>
      </p:sp>
      <p:pic>
        <p:nvPicPr>
          <p:cNvPr id="106" name="Google Shape;106;p20" descr="clip art of children singing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975" y="1482725"/>
            <a:ext cx="4079625" cy="27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81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Steady Beat and Syllables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448625" y="1386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Tap/Clap/Stomp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Create DIY Music Instruments</a:t>
            </a:r>
            <a:endParaRPr sz="1700"/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Cups</a:t>
            </a:r>
            <a:endParaRPr sz="1700"/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Pots and Pans</a:t>
            </a:r>
            <a:endParaRPr sz="1700"/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Tupperware</a:t>
            </a:r>
            <a:endParaRPr sz="1700"/>
          </a:p>
          <a:p>
            <a:pPr marL="914400" lvl="1" indent="-336550" algn="l" rtl="0">
              <a:spcBef>
                <a:spcPts val="1000"/>
              </a:spcBef>
              <a:spcAft>
                <a:spcPts val="1000"/>
              </a:spcAft>
              <a:buSzPts val="1700"/>
              <a:buChar char="○"/>
            </a:pPr>
            <a:r>
              <a:rPr lang="en" sz="1700"/>
              <a:t>Shakers</a:t>
            </a:r>
            <a:endParaRPr sz="1700"/>
          </a:p>
        </p:txBody>
      </p:sp>
      <p:pic>
        <p:nvPicPr>
          <p:cNvPr id="114" name="Google Shape;114;p21" descr="clip art of children playing the drum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276" y="1445075"/>
            <a:ext cx="4311950" cy="28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81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Rhymes and Vocabulary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sldNum" idx="12"/>
          </p:nvPr>
        </p:nvSpPr>
        <p:spPr>
          <a:xfrm>
            <a:off x="237258" y="46073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448625" y="1386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Songs and Repetition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Songs for Comprehension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Memorize important skills</a:t>
            </a:r>
            <a:endParaRPr sz="1700"/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Letters</a:t>
            </a:r>
            <a:endParaRPr sz="1700"/>
          </a:p>
          <a:p>
            <a:pPr marL="914400" lvl="1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Parts of Speech</a:t>
            </a:r>
            <a:endParaRPr sz="1700"/>
          </a:p>
          <a:p>
            <a:pPr marL="914400" lvl="1" indent="-336550" algn="l" rtl="0">
              <a:spcBef>
                <a:spcPts val="1000"/>
              </a:spcBef>
              <a:spcAft>
                <a:spcPts val="1000"/>
              </a:spcAft>
              <a:buSzPts val="1700"/>
              <a:buChar char="○"/>
            </a:pPr>
            <a:r>
              <a:rPr lang="en" sz="1700"/>
              <a:t>Spelling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634</Words>
  <Application>Microsoft Office PowerPoint</Application>
  <PresentationFormat>On-screen Show (16:9)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Josefin Sans</vt:lpstr>
      <vt:lpstr>Simple Light</vt:lpstr>
      <vt:lpstr>Music and Early Literacy</vt:lpstr>
      <vt:lpstr>“Integration of multiple modes of communication and expression can enhance or transform the meaning of the work beyond illustration or decoration”  - National Council for Teachers of English (NCTE)</vt:lpstr>
      <vt:lpstr>Music and Literacy Skills</vt:lpstr>
      <vt:lpstr>VDOE Standards of Learning Correlations</vt:lpstr>
      <vt:lpstr>Music and Student Learning</vt:lpstr>
      <vt:lpstr>Music and Literacy at School and at Home</vt:lpstr>
      <vt:lpstr>Listen, Sing, Play and Dance</vt:lpstr>
      <vt:lpstr>Steady Beat and Syllables</vt:lpstr>
      <vt:lpstr>Rhymes and Vocabulary</vt:lpstr>
      <vt:lpstr>Enhance Stories with Music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and Early Literacy</dc:title>
  <dc:creator>Harris, Christine (DOE)</dc:creator>
  <cp:lastModifiedBy>Harris, Christine (DOE)</cp:lastModifiedBy>
  <cp:revision>4</cp:revision>
  <dcterms:modified xsi:type="dcterms:W3CDTF">2024-03-11T20:20:56Z</dcterms:modified>
</cp:coreProperties>
</file>