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4" r:id="rId2"/>
    <p:sldId id="257" r:id="rId3"/>
    <p:sldId id="276" r:id="rId4"/>
    <p:sldId id="277" r:id="rId5"/>
    <p:sldId id="278" r:id="rId6"/>
    <p:sldId id="279" r:id="rId7"/>
    <p:sldId id="280" r:id="rId8"/>
    <p:sldId id="272" r:id="rId9"/>
    <p:sldId id="273"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9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9979" autoAdjust="0"/>
    <p:restoredTop sz="86364" autoAdjust="0"/>
  </p:normalViewPr>
  <p:slideViewPr>
    <p:cSldViewPr snapToGrid="0">
      <p:cViewPr varScale="1">
        <p:scale>
          <a:sx n="106" d="100"/>
          <a:sy n="106" d="100"/>
        </p:scale>
        <p:origin x="996"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2971"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A3E2FB-D480-173C-7018-22C90AD1C7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037C05D-BDB6-3FAB-90BA-32CCAF67B4E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A12914-4829-4F6D-A5C7-05F46F2C0092}" type="datetimeFigureOut">
              <a:rPr lang="en-US" smtClean="0"/>
              <a:t>2/21/2024</a:t>
            </a:fld>
            <a:endParaRPr lang="en-US"/>
          </a:p>
        </p:txBody>
      </p:sp>
      <p:sp>
        <p:nvSpPr>
          <p:cNvPr id="4" name="Footer Placeholder 3">
            <a:extLst>
              <a:ext uri="{FF2B5EF4-FFF2-40B4-BE49-F238E27FC236}">
                <a16:creationId xmlns:a16="http://schemas.microsoft.com/office/drawing/2014/main" id="{EFBB4471-5C87-8F36-1798-50B7F86653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C3653D-FFE8-D28E-C541-CB089CA8399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93F859-B352-4FAB-84EB-46109F9E0EFA}" type="slidenum">
              <a:rPr lang="en-US" smtClean="0"/>
              <a:t>‹#›</a:t>
            </a:fld>
            <a:endParaRPr lang="en-US"/>
          </a:p>
        </p:txBody>
      </p:sp>
    </p:spTree>
    <p:extLst>
      <p:ext uri="{BB962C8B-B14F-4D97-AF65-F5344CB8AC3E}">
        <p14:creationId xmlns:p14="http://schemas.microsoft.com/office/powerpoint/2010/main" val="1093117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58CADA-F942-4016-BCC3-003E5AFAFAA3}" type="datetimeFigureOut">
              <a:rPr lang="en-US" smtClean="0"/>
              <a:t>2/21/2024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D04E11-8DF3-4B59-9FFB-C038D7CAC820}" type="slidenum">
              <a:rPr lang="en-US" smtClean="0"/>
              <a:t>‹#›</a:t>
            </a:fld>
            <a:endParaRPr lang="en-US"/>
          </a:p>
        </p:txBody>
      </p:sp>
    </p:spTree>
    <p:extLst>
      <p:ext uri="{BB962C8B-B14F-4D97-AF65-F5344CB8AC3E}">
        <p14:creationId xmlns:p14="http://schemas.microsoft.com/office/powerpoint/2010/main" val="245999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We all know that students cannot learn or perform in the classroom if they are hungry. Thus, it is crucial that all students are fueled for success at the beginning of the school day. Students who eat school breakfast are more likely to </a:t>
            </a:r>
            <a:r>
              <a:rPr lang="en-US" b="0" i="0" dirty="0">
                <a:solidFill>
                  <a:srgbClr val="444444"/>
                </a:solidFill>
                <a:effectLst/>
                <a:latin typeface="Lato" panose="020F0502020204030203" pitchFamily="34" charset="0"/>
              </a:rPr>
              <a:t>demonstrate </a:t>
            </a:r>
            <a:r>
              <a:rPr lang="en-US" b="1" i="1" dirty="0">
                <a:solidFill>
                  <a:srgbClr val="003C71"/>
                </a:solidFill>
                <a:effectLst/>
                <a:latin typeface="Lato" panose="020F0502020204030203" pitchFamily="34" charset="0"/>
              </a:rPr>
              <a:t>better attendance</a:t>
            </a:r>
            <a:r>
              <a:rPr lang="en-US" b="0" i="0" dirty="0">
                <a:solidFill>
                  <a:srgbClr val="444444"/>
                </a:solidFill>
                <a:effectLst/>
                <a:latin typeface="Lato" panose="020F0502020204030203" pitchFamily="34" charset="0"/>
              </a:rPr>
              <a:t>, </a:t>
            </a:r>
            <a:r>
              <a:rPr lang="en-US" b="1" i="1" dirty="0">
                <a:solidFill>
                  <a:srgbClr val="003C71"/>
                </a:solidFill>
                <a:effectLst/>
                <a:latin typeface="Lato" panose="020F0502020204030203" pitchFamily="34" charset="0"/>
              </a:rPr>
              <a:t>test scores</a:t>
            </a:r>
            <a:r>
              <a:rPr lang="en-US" b="0" i="0" dirty="0">
                <a:solidFill>
                  <a:srgbClr val="444444"/>
                </a:solidFill>
                <a:effectLst/>
                <a:latin typeface="Lato" panose="020F0502020204030203" pitchFamily="34" charset="0"/>
              </a:rPr>
              <a:t>, and </a:t>
            </a:r>
            <a:r>
              <a:rPr lang="en-US" b="1" i="1" dirty="0">
                <a:solidFill>
                  <a:srgbClr val="003C71"/>
                </a:solidFill>
                <a:effectLst/>
                <a:latin typeface="Lato" panose="020F0502020204030203" pitchFamily="34" charset="0"/>
              </a:rPr>
              <a:t>classroom behavior</a:t>
            </a:r>
            <a:r>
              <a:rPr lang="en-US" b="0" i="0" dirty="0">
                <a:solidFill>
                  <a:srgbClr val="444444"/>
                </a:solidFill>
                <a:effectLst/>
                <a:latin typeface="Lato" panose="020F0502020204030203" pitchFamily="34" charset="0"/>
              </a:rPr>
              <a:t>, experience </a:t>
            </a:r>
            <a:r>
              <a:rPr lang="en-US" b="1" i="1" dirty="0">
                <a:solidFill>
                  <a:srgbClr val="003C71"/>
                </a:solidFill>
                <a:effectLst/>
                <a:latin typeface="Lato" panose="020F0502020204030203" pitchFamily="34" charset="0"/>
              </a:rPr>
              <a:t>improved focus</a:t>
            </a:r>
            <a:r>
              <a:rPr lang="en-US" b="0" i="0" dirty="0">
                <a:solidFill>
                  <a:srgbClr val="444444"/>
                </a:solidFill>
                <a:effectLst/>
                <a:latin typeface="Lato" panose="020F0502020204030203" pitchFamily="34" charset="0"/>
              </a:rPr>
              <a:t>, </a:t>
            </a:r>
            <a:r>
              <a:rPr lang="en-US" b="1" i="1" dirty="0">
                <a:solidFill>
                  <a:srgbClr val="003C71"/>
                </a:solidFill>
                <a:effectLst/>
                <a:latin typeface="Lato" panose="020F0502020204030203" pitchFamily="34" charset="0"/>
              </a:rPr>
              <a:t>comprehension</a:t>
            </a:r>
            <a:r>
              <a:rPr lang="en-US" b="0" i="0" dirty="0">
                <a:solidFill>
                  <a:srgbClr val="444444"/>
                </a:solidFill>
                <a:effectLst/>
                <a:latin typeface="Lato" panose="020F0502020204030203" pitchFamily="34" charset="0"/>
              </a:rPr>
              <a:t>, and </a:t>
            </a:r>
            <a:r>
              <a:rPr lang="en-US" b="1" i="1" dirty="0">
                <a:solidFill>
                  <a:srgbClr val="003C71"/>
                </a:solidFill>
                <a:effectLst/>
                <a:latin typeface="Lato" panose="020F0502020204030203" pitchFamily="34" charset="0"/>
              </a:rPr>
              <a:t>retention</a:t>
            </a:r>
            <a:r>
              <a:rPr lang="en-US" b="0" i="0" dirty="0">
                <a:solidFill>
                  <a:srgbClr val="444444"/>
                </a:solidFill>
                <a:effectLst/>
                <a:latin typeface="Lato" panose="020F0502020204030203" pitchFamily="34" charset="0"/>
              </a:rPr>
              <a:t>, and </a:t>
            </a:r>
            <a:r>
              <a:rPr lang="en-US" b="1" i="1" dirty="0">
                <a:solidFill>
                  <a:srgbClr val="003C71"/>
                </a:solidFill>
                <a:effectLst/>
                <a:latin typeface="Lato" panose="020F0502020204030203" pitchFamily="34" charset="0"/>
              </a:rPr>
              <a:t>consume health-promoting diets</a:t>
            </a:r>
            <a:r>
              <a:rPr lang="en-US" b="0" i="0" dirty="0">
                <a:solidFill>
                  <a:srgbClr val="444444"/>
                </a:solidFill>
                <a:effectLst/>
                <a:latin typeface="Lato" panose="020F0502020204030203" pitchFamily="34" charset="0"/>
              </a:rPr>
              <a:t> and </a:t>
            </a:r>
            <a:r>
              <a:rPr lang="en-US" b="1" i="1" dirty="0">
                <a:solidFill>
                  <a:srgbClr val="444444"/>
                </a:solidFill>
                <a:effectLst/>
                <a:latin typeface="Lato" panose="020F0502020204030203" pitchFamily="34" charset="0"/>
              </a:rPr>
              <a:t>behaviors.</a:t>
            </a:r>
            <a:endParaRPr lang="en-US" dirty="0"/>
          </a:p>
          <a:p>
            <a:endParaRPr lang="en-US" dirty="0"/>
          </a:p>
          <a:p>
            <a:r>
              <a:rPr lang="en-US" b="1" dirty="0"/>
              <a:t>Source</a:t>
            </a:r>
            <a:r>
              <a:rPr lang="en-US" dirty="0"/>
              <a:t>: https://frac.org/wp-content/uploads/breakfast-blueprint-report-july2017.pdf</a:t>
            </a:r>
          </a:p>
        </p:txBody>
      </p:sp>
      <p:sp>
        <p:nvSpPr>
          <p:cNvPr id="4" name="Slide Number Placeholder 3"/>
          <p:cNvSpPr>
            <a:spLocks noGrp="1"/>
          </p:cNvSpPr>
          <p:nvPr>
            <p:ph type="sldNum" sz="quarter" idx="5"/>
          </p:nvPr>
        </p:nvSpPr>
        <p:spPr/>
        <p:txBody>
          <a:bodyPr/>
          <a:lstStyle/>
          <a:p>
            <a:fld id="{F3D04E11-8DF3-4B59-9FFB-C038D7CAC820}" type="slidenum">
              <a:rPr lang="en-US" smtClean="0"/>
              <a:t>2</a:t>
            </a:fld>
            <a:endParaRPr lang="en-US"/>
          </a:p>
        </p:txBody>
      </p:sp>
    </p:spTree>
    <p:extLst>
      <p:ext uri="{BB962C8B-B14F-4D97-AF65-F5344CB8AC3E}">
        <p14:creationId xmlns:p14="http://schemas.microsoft.com/office/powerpoint/2010/main" val="341971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Given what we know about its benefits, why aren’t students eating school breakfast? A qualitative analysis conducted by the School Nutrition Association revealed that students don’t eat breakfast for several reasons, including lack of hunger, inadequate time, inconvenience, meal perception, and cost.</a:t>
            </a:r>
          </a:p>
          <a:p>
            <a:pPr marL="0" indent="0">
              <a:buFont typeface="Arial" panose="020B0604020202020204" pitchFamily="34" charset="0"/>
              <a:buNone/>
            </a:pPr>
            <a:endParaRPr lang="en-US" dirty="0"/>
          </a:p>
          <a:p>
            <a:pPr marL="228600" indent="-228600">
              <a:buFont typeface="+mj-lt"/>
              <a:buAutoNum type="arabicPeriod"/>
            </a:pPr>
            <a:r>
              <a:rPr lang="en-US" dirty="0"/>
              <a:t>First, many students – especially secondary students – are not hungry first thing in the morning. For that reason, they aren’t eating breakfast at home or at school before the day starts.</a:t>
            </a:r>
          </a:p>
          <a:p>
            <a:pPr marL="228600" indent="-228600">
              <a:buFont typeface="+mj-lt"/>
              <a:buAutoNum type="arabicPeriod"/>
            </a:pPr>
            <a:r>
              <a:rPr lang="en-US" dirty="0"/>
              <a:t>Second, there might not be enough time before the first bell rings to get off the bus, walk to the cafeteria, eat breakfast in the cafeteria, and then walk to class. Additionally, students want to connect with each other in the morning. They are less likely to eat breakfast if they have to choose between eating breakfast and socializing with their friends.</a:t>
            </a:r>
          </a:p>
          <a:p>
            <a:pPr marL="228600" indent="-228600">
              <a:buFont typeface="+mj-lt"/>
              <a:buAutoNum type="arabicPeriod"/>
            </a:pPr>
            <a:r>
              <a:rPr lang="en-US" dirty="0"/>
              <a:t>Third, the cafeteria might be located far away from students’ first classes. This can make the breakfast service extremely inconvenient for students.</a:t>
            </a:r>
          </a:p>
          <a:p>
            <a:pPr marL="228600" indent="-228600">
              <a:buFont typeface="+mj-lt"/>
              <a:buAutoNum type="arabicPeriod"/>
            </a:pPr>
            <a:r>
              <a:rPr lang="en-US" dirty="0"/>
              <a:t>Fourth, students may also have a negative perception of school food. Whether that’s through peer influence, adult influence, or personal experience, students may think breakfast foods are unhealthy or undesirable.</a:t>
            </a:r>
          </a:p>
          <a:p>
            <a:pPr marL="228600" indent="-228600">
              <a:buFont typeface="+mj-lt"/>
              <a:buAutoNum type="arabicPeriod"/>
            </a:pPr>
            <a:r>
              <a:rPr lang="en-US" dirty="0"/>
              <a:t>Finally, cost can be prohibitive for some students who do not qualify for free/reduced-price school meals.</a:t>
            </a:r>
          </a:p>
          <a:p>
            <a:pPr marL="228600" indent="-228600">
              <a:buFont typeface="+mj-lt"/>
              <a:buAutoNum type="arabicPeriod"/>
            </a:pPr>
            <a:endParaRPr lang="en-US" dirty="0"/>
          </a:p>
          <a:p>
            <a:pPr marL="0" indent="0">
              <a:buFont typeface="+mj-lt"/>
              <a:buNone/>
            </a:pPr>
            <a:r>
              <a:rPr lang="en-US" dirty="0"/>
              <a:t>Thankfully, Breakfast after the Bell programs address many of these barriers to breakfast participation.</a:t>
            </a:r>
          </a:p>
          <a:p>
            <a:pPr marL="228600" indent="-228600">
              <a:buFont typeface="+mj-lt"/>
              <a:buAutoNum type="arabicPeriod"/>
            </a:pPr>
            <a:endParaRPr lang="en-US" dirty="0"/>
          </a:p>
          <a:p>
            <a:pPr marL="0" indent="0">
              <a:buFont typeface="+mj-lt"/>
              <a:buNone/>
            </a:pPr>
            <a:r>
              <a:rPr lang="en-US" b="1" dirty="0"/>
              <a:t>Source</a:t>
            </a:r>
            <a:r>
              <a:rPr lang="en-US" dirty="0"/>
              <a:t>: https://schoolnutrition.org/journal/fall-2020-a-qualitative-analysis-of-students-breakfast-habits-and-school-breakfast-participation-in-two-public-school-districts/</a:t>
            </a:r>
          </a:p>
          <a:p>
            <a:endParaRPr lang="en-US" dirty="0"/>
          </a:p>
        </p:txBody>
      </p:sp>
      <p:sp>
        <p:nvSpPr>
          <p:cNvPr id="4" name="Slide Number Placeholder 3"/>
          <p:cNvSpPr>
            <a:spLocks noGrp="1"/>
          </p:cNvSpPr>
          <p:nvPr>
            <p:ph type="sldNum" sz="quarter" idx="5"/>
          </p:nvPr>
        </p:nvSpPr>
        <p:spPr/>
        <p:txBody>
          <a:bodyPr/>
          <a:lstStyle/>
          <a:p>
            <a:fld id="{F3D04E11-8DF3-4B59-9FFB-C038D7CAC820}" type="slidenum">
              <a:rPr lang="en-US" smtClean="0"/>
              <a:t>3</a:t>
            </a:fld>
            <a:endParaRPr lang="en-US"/>
          </a:p>
        </p:txBody>
      </p:sp>
    </p:spTree>
    <p:extLst>
      <p:ext uri="{BB962C8B-B14F-4D97-AF65-F5344CB8AC3E}">
        <p14:creationId xmlns:p14="http://schemas.microsoft.com/office/powerpoint/2010/main" val="1246791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main Breakfast after the Bell models:</a:t>
            </a:r>
          </a:p>
          <a:p>
            <a:pPr marL="0" indent="0">
              <a:buFont typeface="+mj-lt"/>
              <a:buNone/>
            </a:pPr>
            <a:endParaRPr lang="en-US" dirty="0"/>
          </a:p>
          <a:p>
            <a:pPr marL="228600" indent="-228600">
              <a:buFont typeface="+mj-lt"/>
              <a:buAutoNum type="arabicPeriod"/>
            </a:pPr>
            <a:r>
              <a:rPr lang="en-US" b="1" dirty="0"/>
              <a:t>Breakfast in the Classroom</a:t>
            </a:r>
            <a:r>
              <a:rPr lang="en-US" dirty="0"/>
              <a:t> is exactly what it sounds like. Students are served and eat breakfast in the classroom as their first class begins. This allows the teacher to take attendance and begin the school day as students finish breakfast.</a:t>
            </a:r>
          </a:p>
          <a:p>
            <a:pPr marL="228600" indent="-228600">
              <a:buFont typeface="+mj-lt"/>
              <a:buAutoNum type="arabicPeriod"/>
            </a:pPr>
            <a:r>
              <a:rPr lang="en-US" b="1" dirty="0"/>
              <a:t>Grab and Go Breakfast </a:t>
            </a:r>
            <a:r>
              <a:rPr lang="en-US" dirty="0"/>
              <a:t>is the most common service model. Through Grab and Go, students pick up their breakfast meals from a central location (e.g. cafeteria) or a centrally located kiosk (e.g. breakfast cart) to eat in their first class, in a secondary location, or on their way to class. </a:t>
            </a:r>
          </a:p>
          <a:p>
            <a:pPr marL="228600" indent="-228600">
              <a:buFont typeface="+mj-lt"/>
              <a:buAutoNum type="arabicPeriod"/>
            </a:pPr>
            <a:r>
              <a:rPr lang="en-US" dirty="0"/>
              <a:t>Finally, </a:t>
            </a:r>
            <a:r>
              <a:rPr lang="en-US" b="1" dirty="0"/>
              <a:t>Second Chance Breakfast </a:t>
            </a:r>
            <a:r>
              <a:rPr lang="en-US" dirty="0"/>
              <a:t>provides students with a breakfast meal during a break in their morning, typically between first and second period. This service model is especially beneficial for secondary students who aren’t hungry when they first arrive at school. Second Chance Breakfast can be served like a traditional breakfast service in the cafeteria or, more commonly, as a Grab and Go meal.</a:t>
            </a:r>
          </a:p>
          <a:p>
            <a:pPr marL="228600" indent="-228600">
              <a:buFont typeface="+mj-lt"/>
              <a:buAutoNum type="arabicPeriod"/>
            </a:pPr>
            <a:endParaRPr lang="en-US" dirty="0"/>
          </a:p>
          <a:p>
            <a:endParaRPr lang="en-US" dirty="0"/>
          </a:p>
        </p:txBody>
      </p:sp>
      <p:sp>
        <p:nvSpPr>
          <p:cNvPr id="4" name="Slide Number Placeholder 3"/>
          <p:cNvSpPr>
            <a:spLocks noGrp="1"/>
          </p:cNvSpPr>
          <p:nvPr>
            <p:ph type="sldNum" sz="quarter" idx="5"/>
          </p:nvPr>
        </p:nvSpPr>
        <p:spPr/>
        <p:txBody>
          <a:bodyPr/>
          <a:lstStyle/>
          <a:p>
            <a:fld id="{F3D04E11-8DF3-4B59-9FFB-C038D7CAC820}" type="slidenum">
              <a:rPr lang="en-US" smtClean="0"/>
              <a:t>4</a:t>
            </a:fld>
            <a:endParaRPr lang="en-US"/>
          </a:p>
        </p:txBody>
      </p:sp>
    </p:spTree>
    <p:extLst>
      <p:ext uri="{BB962C8B-B14F-4D97-AF65-F5344CB8AC3E}">
        <p14:creationId xmlns:p14="http://schemas.microsoft.com/office/powerpoint/2010/main" val="479541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By reducing barriers to school breakfast access, Breakfast after the Bell can increase overall participation in the School Breakfast Program.</a:t>
            </a:r>
          </a:p>
          <a:p>
            <a:endParaRPr lang="en-US" dirty="0"/>
          </a:p>
        </p:txBody>
      </p:sp>
      <p:sp>
        <p:nvSpPr>
          <p:cNvPr id="4" name="Slide Number Placeholder 3"/>
          <p:cNvSpPr>
            <a:spLocks noGrp="1"/>
          </p:cNvSpPr>
          <p:nvPr>
            <p:ph type="sldNum" sz="quarter" idx="5"/>
          </p:nvPr>
        </p:nvSpPr>
        <p:spPr/>
        <p:txBody>
          <a:bodyPr/>
          <a:lstStyle/>
          <a:p>
            <a:fld id="{F3D04E11-8DF3-4B59-9FFB-C038D7CAC820}" type="slidenum">
              <a:rPr lang="en-US" smtClean="0"/>
              <a:t>5</a:t>
            </a:fld>
            <a:endParaRPr lang="en-US"/>
          </a:p>
        </p:txBody>
      </p:sp>
    </p:spTree>
    <p:extLst>
      <p:ext uri="{BB962C8B-B14F-4D97-AF65-F5344CB8AC3E}">
        <p14:creationId xmlns:p14="http://schemas.microsoft.com/office/powerpoint/2010/main" val="1247995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suggests that Breakfast after the Bell programs are associated with myriad benefits to the student and overall school community. First, </a:t>
            </a:r>
            <a:r>
              <a:rPr lang="en-US" dirty="0" err="1"/>
              <a:t>BaB</a:t>
            </a:r>
            <a:r>
              <a:rPr lang="en-US" dirty="0"/>
              <a:t> programs can reduce absenteeism by an average of 6 percentage points. We know that a student’s attendance is crucial for academic achievement, social and emotional development, connection with essential social services, and so much more. Students who eat breakfast at school perform better on standardized tests than those who skip breakfast or who eat breakfast at home, and </a:t>
            </a:r>
            <a:r>
              <a:rPr lang="en-US" dirty="0" err="1"/>
              <a:t>BaB</a:t>
            </a:r>
            <a:r>
              <a:rPr lang="en-US" dirty="0"/>
              <a:t> programs have been associated with slight increases in math and reading achievement. Additionally, </a:t>
            </a:r>
            <a:r>
              <a:rPr lang="en-US" dirty="0" err="1"/>
              <a:t>BaB</a:t>
            </a:r>
            <a:r>
              <a:rPr lang="en-US" dirty="0"/>
              <a:t> is associated with fewer disciplinary office referrals and visits to the school nurse, especially in the morning. Students who eat school breakfast are also more likely to consume diets that are adequate or exceed standards for essential vitamins and minerals. Finally, schools that specifically offer Breakfast in the Classroom at no cost to students experience an increased sense of community and reduced stigma associated with eating breakfast at school.</a:t>
            </a:r>
          </a:p>
          <a:p>
            <a:endParaRPr lang="en-US" dirty="0"/>
          </a:p>
          <a:p>
            <a:r>
              <a:rPr lang="en-US" b="1" dirty="0"/>
              <a:t>Sources:</a:t>
            </a:r>
          </a:p>
          <a:p>
            <a:r>
              <a:rPr lang="en-US" b="0" dirty="0"/>
              <a:t>https://bestpractices.nokidhungry.org/resource/study-chronic-absenteeism-and-breakfast-after-bell</a:t>
            </a:r>
          </a:p>
          <a:p>
            <a:r>
              <a:rPr lang="en-US" b="0" dirty="0"/>
              <a:t>https://frac.org/wp-content/uploads/breakfastforhealth-1.pdf</a:t>
            </a:r>
            <a:endParaRPr lang="en-US" dirty="0"/>
          </a:p>
          <a:p>
            <a:endParaRPr lang="en-US" dirty="0"/>
          </a:p>
        </p:txBody>
      </p:sp>
      <p:sp>
        <p:nvSpPr>
          <p:cNvPr id="4" name="Slide Number Placeholder 3"/>
          <p:cNvSpPr>
            <a:spLocks noGrp="1"/>
          </p:cNvSpPr>
          <p:nvPr>
            <p:ph type="sldNum" sz="quarter" idx="5"/>
          </p:nvPr>
        </p:nvSpPr>
        <p:spPr/>
        <p:txBody>
          <a:bodyPr/>
          <a:lstStyle/>
          <a:p>
            <a:fld id="{F3D04E11-8DF3-4B59-9FFB-C038D7CAC820}" type="slidenum">
              <a:rPr lang="en-US" smtClean="0"/>
              <a:t>6</a:t>
            </a:fld>
            <a:endParaRPr lang="en-US"/>
          </a:p>
        </p:txBody>
      </p:sp>
    </p:spTree>
    <p:extLst>
      <p:ext uri="{BB962C8B-B14F-4D97-AF65-F5344CB8AC3E}">
        <p14:creationId xmlns:p14="http://schemas.microsoft.com/office/powerpoint/2010/main" val="751684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Beyond supporting students’ health and wellness and the overall school learning environment, increases in breakfast participation also result in additional funding for the school’s nutrition program.</a:t>
            </a:r>
          </a:p>
          <a:p>
            <a:endParaRPr lang="en-US" dirty="0"/>
          </a:p>
          <a:p>
            <a:r>
              <a:rPr lang="en-US" dirty="0"/>
              <a:t>First, the state budget provides $1.074 million in funding annually to support the implementation and expansion of </a:t>
            </a:r>
            <a:r>
              <a:rPr lang="en-US" dirty="0" err="1"/>
              <a:t>BaB</a:t>
            </a:r>
            <a:r>
              <a:rPr lang="en-US" dirty="0"/>
              <a:t> models. Approved elementary school receive an additional $0.05 per breakfast meal served and approved secondary schools receive an additional $0.10 per breakfast meal served. </a:t>
            </a:r>
            <a:r>
              <a:rPr lang="en-US" b="1" dirty="0"/>
              <a:t>*insert specific information about how this funding could support your school division and what your program could accomplish with this funding*</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 the General Assembly appropriated funds for the incentive program for improved student participation in school breakfast programs. This funding is available to any school division that increases per student breakfast participation in each school year above the baseline established in SY 2003-2004. The level of funding is $0.22 for each meal served above the base year number of meals served per student for each division. </a:t>
            </a:r>
            <a:r>
              <a:rPr lang="en-US" b="1" dirty="0"/>
              <a:t>*insert specific information about how this funding could support your school division and what your program could accomplish with this funding*</a:t>
            </a:r>
            <a:endParaRPr lang="en-US" dirty="0"/>
          </a:p>
          <a:p>
            <a:endParaRPr lang="en-US" dirty="0"/>
          </a:p>
        </p:txBody>
      </p:sp>
      <p:sp>
        <p:nvSpPr>
          <p:cNvPr id="4" name="Slide Number Placeholder 3"/>
          <p:cNvSpPr>
            <a:spLocks noGrp="1"/>
          </p:cNvSpPr>
          <p:nvPr>
            <p:ph type="sldNum" sz="quarter" idx="5"/>
          </p:nvPr>
        </p:nvSpPr>
        <p:spPr/>
        <p:txBody>
          <a:bodyPr/>
          <a:lstStyle/>
          <a:p>
            <a:fld id="{F3D04E11-8DF3-4B59-9FFB-C038D7CAC820}" type="slidenum">
              <a:rPr lang="en-US" smtClean="0"/>
              <a:t>7</a:t>
            </a:fld>
            <a:endParaRPr lang="en-US"/>
          </a:p>
        </p:txBody>
      </p:sp>
    </p:spTree>
    <p:extLst>
      <p:ext uri="{BB962C8B-B14F-4D97-AF65-F5344CB8AC3E}">
        <p14:creationId xmlns:p14="http://schemas.microsoft.com/office/powerpoint/2010/main" val="2704738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outlook of our current program and school breakfast participation.</a:t>
            </a:r>
          </a:p>
        </p:txBody>
      </p:sp>
      <p:sp>
        <p:nvSpPr>
          <p:cNvPr id="4" name="Slide Number Placeholder 3"/>
          <p:cNvSpPr>
            <a:spLocks noGrp="1"/>
          </p:cNvSpPr>
          <p:nvPr>
            <p:ph type="sldNum" sz="quarter" idx="5"/>
          </p:nvPr>
        </p:nvSpPr>
        <p:spPr/>
        <p:txBody>
          <a:bodyPr/>
          <a:lstStyle/>
          <a:p>
            <a:fld id="{F3D04E11-8DF3-4B59-9FFB-C038D7CAC820}" type="slidenum">
              <a:rPr lang="en-US" smtClean="0"/>
              <a:t>8</a:t>
            </a:fld>
            <a:endParaRPr lang="en-US"/>
          </a:p>
        </p:txBody>
      </p:sp>
    </p:spTree>
    <p:extLst>
      <p:ext uri="{BB962C8B-B14F-4D97-AF65-F5344CB8AC3E}">
        <p14:creationId xmlns:p14="http://schemas.microsoft.com/office/powerpoint/2010/main" val="316202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how we would like to see the program grow and how you can support that growth as the school board.</a:t>
            </a:r>
          </a:p>
        </p:txBody>
      </p:sp>
      <p:sp>
        <p:nvSpPr>
          <p:cNvPr id="4" name="Slide Number Placeholder 3"/>
          <p:cNvSpPr>
            <a:spLocks noGrp="1"/>
          </p:cNvSpPr>
          <p:nvPr>
            <p:ph type="sldNum" sz="quarter" idx="5"/>
          </p:nvPr>
        </p:nvSpPr>
        <p:spPr/>
        <p:txBody>
          <a:bodyPr/>
          <a:lstStyle/>
          <a:p>
            <a:fld id="{F3D04E11-8DF3-4B59-9FFB-C038D7CAC820}" type="slidenum">
              <a:rPr lang="en-US" smtClean="0"/>
              <a:t>9</a:t>
            </a:fld>
            <a:endParaRPr lang="en-US"/>
          </a:p>
        </p:txBody>
      </p:sp>
    </p:spTree>
    <p:extLst>
      <p:ext uri="{BB962C8B-B14F-4D97-AF65-F5344CB8AC3E}">
        <p14:creationId xmlns:p14="http://schemas.microsoft.com/office/powerpoint/2010/main" val="1253319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3.png"/><Relationship Id="rId7"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pic>
        <p:nvPicPr>
          <p:cNvPr id="7" name="Picture 6" descr="A black background with white lines&#10;&#10;Description automatically generated">
            <a:extLst>
              <a:ext uri="{FF2B5EF4-FFF2-40B4-BE49-F238E27FC236}">
                <a16:creationId xmlns:a16="http://schemas.microsoft.com/office/drawing/2014/main" id="{B9898517-2969-E1A2-F764-B441CE46F8C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4341" t="6362" r="9174" b="24937"/>
          <a:stretch/>
        </p:blipFill>
        <p:spPr>
          <a:xfrm>
            <a:off x="-1" y="1"/>
            <a:ext cx="12191999" cy="6857999"/>
          </a:xfrm>
          <a:prstGeom prst="rect">
            <a:avLst/>
          </a:prstGeom>
        </p:spPr>
      </p:pic>
      <p:sp>
        <p:nvSpPr>
          <p:cNvPr id="8" name="Title 18">
            <a:extLst>
              <a:ext uri="{FF2B5EF4-FFF2-40B4-BE49-F238E27FC236}">
                <a16:creationId xmlns:a16="http://schemas.microsoft.com/office/drawing/2014/main" id="{B4EDC321-CC97-4C91-B279-74C92CDD398A}"/>
              </a:ext>
            </a:extLst>
          </p:cNvPr>
          <p:cNvSpPr>
            <a:spLocks noGrp="1"/>
          </p:cNvSpPr>
          <p:nvPr>
            <p:ph type="title" hasCustomPrompt="1"/>
          </p:nvPr>
        </p:nvSpPr>
        <p:spPr>
          <a:xfrm>
            <a:off x="1367367" y="2404005"/>
            <a:ext cx="7465541" cy="1326091"/>
          </a:xfrm>
          <a:prstGeom prst="rect">
            <a:avLst/>
          </a:prstGeom>
        </p:spPr>
        <p:txBody>
          <a:bodyPr/>
          <a:lstStyle>
            <a:lvl1pPr algn="l">
              <a:defRPr sz="9600" b="1">
                <a:solidFill>
                  <a:schemeClr val="bg1"/>
                </a:solidFill>
                <a:latin typeface="Georgia" panose="02040502050405020303" pitchFamily="18" charset="0"/>
                <a:ea typeface="Lato" panose="020F0502020204030203" pitchFamily="34" charset="0"/>
                <a:cs typeface="Lato" panose="020F0502020204030203" pitchFamily="34" charset="0"/>
              </a:defRPr>
            </a:lvl1pPr>
          </a:lstStyle>
          <a:p>
            <a:r>
              <a:rPr lang="en-US" dirty="0"/>
              <a:t>Title</a:t>
            </a:r>
          </a:p>
        </p:txBody>
      </p:sp>
      <p:sp>
        <p:nvSpPr>
          <p:cNvPr id="9" name="Text Placeholder 20">
            <a:extLst>
              <a:ext uri="{FF2B5EF4-FFF2-40B4-BE49-F238E27FC236}">
                <a16:creationId xmlns:a16="http://schemas.microsoft.com/office/drawing/2014/main" id="{4D8AEAB1-97A2-82AC-B803-06E80F694F70}"/>
              </a:ext>
            </a:extLst>
          </p:cNvPr>
          <p:cNvSpPr>
            <a:spLocks noGrp="1"/>
          </p:cNvSpPr>
          <p:nvPr>
            <p:ph type="body" sz="quarter" idx="10" hasCustomPrompt="1"/>
          </p:nvPr>
        </p:nvSpPr>
        <p:spPr>
          <a:xfrm>
            <a:off x="1367367" y="4188626"/>
            <a:ext cx="7465541" cy="448733"/>
          </a:xfrm>
          <a:prstGeom prst="rect">
            <a:avLst/>
          </a:prstGeom>
        </p:spPr>
        <p:txBody>
          <a:bodyPr/>
          <a:lstStyle>
            <a:lvl1pPr marL="0" indent="0" algn="l">
              <a:buNone/>
              <a:defRPr>
                <a:solidFill>
                  <a:schemeClr val="bg1"/>
                </a:solidFill>
                <a:latin typeface="Georgia" panose="02040502050405020303" pitchFamily="18" charset="0"/>
              </a:defRPr>
            </a:lvl1pPr>
            <a:lvl2pPr>
              <a:defRPr>
                <a:solidFill>
                  <a:schemeClr val="bg1"/>
                </a:solidFill>
                <a:latin typeface="Lora" panose="00000500000000000000" pitchFamily="2" charset="0"/>
              </a:defRPr>
            </a:lvl2pPr>
            <a:lvl3pPr>
              <a:defRPr>
                <a:solidFill>
                  <a:schemeClr val="bg1"/>
                </a:solidFill>
                <a:latin typeface="Lora" panose="00000500000000000000" pitchFamily="2" charset="0"/>
              </a:defRPr>
            </a:lvl3pPr>
            <a:lvl4pPr>
              <a:defRPr>
                <a:solidFill>
                  <a:schemeClr val="bg1"/>
                </a:solidFill>
                <a:latin typeface="Lora" panose="00000500000000000000" pitchFamily="2" charset="0"/>
              </a:defRPr>
            </a:lvl4pPr>
            <a:lvl5pPr>
              <a:defRPr>
                <a:solidFill>
                  <a:schemeClr val="bg1"/>
                </a:solidFill>
                <a:latin typeface="Lora" panose="00000500000000000000" pitchFamily="2" charset="0"/>
              </a:defRPr>
            </a:lvl5pPr>
          </a:lstStyle>
          <a:p>
            <a:pPr lvl="0"/>
            <a:r>
              <a:rPr lang="en-US" dirty="0"/>
              <a:t>Speaker Name</a:t>
            </a:r>
          </a:p>
        </p:txBody>
      </p:sp>
      <p:sp>
        <p:nvSpPr>
          <p:cNvPr id="10" name="Text Placeholder 22">
            <a:extLst>
              <a:ext uri="{FF2B5EF4-FFF2-40B4-BE49-F238E27FC236}">
                <a16:creationId xmlns:a16="http://schemas.microsoft.com/office/drawing/2014/main" id="{AFBFC9D5-C4C8-73C9-F3BD-A2B5A80C9EEB}"/>
              </a:ext>
            </a:extLst>
          </p:cNvPr>
          <p:cNvSpPr>
            <a:spLocks noGrp="1"/>
          </p:cNvSpPr>
          <p:nvPr>
            <p:ph type="body" sz="quarter" idx="11" hasCustomPrompt="1"/>
          </p:nvPr>
        </p:nvSpPr>
        <p:spPr>
          <a:xfrm>
            <a:off x="1367367" y="4775996"/>
            <a:ext cx="7465541" cy="448733"/>
          </a:xfrm>
          <a:prstGeom prst="rect">
            <a:avLst/>
          </a:prstGeom>
        </p:spPr>
        <p:txBody>
          <a:bodyPr/>
          <a:lstStyle>
            <a:lvl1pPr marL="0" indent="0" algn="l">
              <a:buNone/>
              <a:defRPr sz="2400">
                <a:solidFill>
                  <a:schemeClr val="bg1"/>
                </a:solidFill>
                <a:latin typeface="+mn-lt"/>
                <a:ea typeface="Lato" panose="020F0502020204030203" pitchFamily="34" charset="0"/>
                <a:cs typeface="Lato" panose="020F0502020204030203" pitchFamily="34" charset="0"/>
              </a:defRPr>
            </a:lvl1pPr>
            <a:lvl2pPr>
              <a:defRPr>
                <a:solidFill>
                  <a:schemeClr val="bg1"/>
                </a:solidFill>
                <a:latin typeface="Lato" panose="020F0502020204030203" pitchFamily="34" charset="0"/>
                <a:ea typeface="Lato" panose="020F0502020204030203" pitchFamily="34" charset="0"/>
                <a:cs typeface="Lato" panose="020F0502020204030203" pitchFamily="34" charset="0"/>
              </a:defRPr>
            </a:lvl2pPr>
            <a:lvl3pPr>
              <a:defRPr>
                <a:solidFill>
                  <a:schemeClr val="bg1"/>
                </a:solidFill>
                <a:latin typeface="Lato" panose="020F0502020204030203" pitchFamily="34" charset="0"/>
                <a:ea typeface="Lato" panose="020F0502020204030203" pitchFamily="34" charset="0"/>
                <a:cs typeface="Lato" panose="020F0502020204030203" pitchFamily="34" charset="0"/>
              </a:defRPr>
            </a:lvl3pPr>
            <a:lvl4pPr>
              <a:defRPr>
                <a:solidFill>
                  <a:schemeClr val="bg1"/>
                </a:solidFill>
                <a:latin typeface="Lato" panose="020F0502020204030203" pitchFamily="34" charset="0"/>
                <a:ea typeface="Lato" panose="020F0502020204030203" pitchFamily="34" charset="0"/>
                <a:cs typeface="Lato" panose="020F0502020204030203" pitchFamily="34" charset="0"/>
              </a:defRPr>
            </a:lvl4pPr>
            <a:lvl5pPr>
              <a:defRPr>
                <a:solidFill>
                  <a:schemeClr val="bg1"/>
                </a:solidFill>
                <a:latin typeface="Lato" panose="020F0502020204030203" pitchFamily="34" charset="0"/>
                <a:ea typeface="Lato" panose="020F0502020204030203" pitchFamily="34" charset="0"/>
                <a:cs typeface="Lato" panose="020F0502020204030203" pitchFamily="34" charset="0"/>
              </a:defRPr>
            </a:lvl5pPr>
          </a:lstStyle>
          <a:p>
            <a:pPr lvl="0"/>
            <a:r>
              <a:rPr lang="en-US" dirty="0"/>
              <a:t>Title, Organization, Date</a:t>
            </a:r>
          </a:p>
        </p:txBody>
      </p:sp>
      <p:sp>
        <p:nvSpPr>
          <p:cNvPr id="13" name="Picture Placeholder 12">
            <a:extLst>
              <a:ext uri="{FF2B5EF4-FFF2-40B4-BE49-F238E27FC236}">
                <a16:creationId xmlns:a16="http://schemas.microsoft.com/office/drawing/2014/main" id="{502A167E-DB1D-909B-08FB-CA3DF9263837}"/>
              </a:ext>
            </a:extLst>
          </p:cNvPr>
          <p:cNvSpPr>
            <a:spLocks noGrp="1"/>
          </p:cNvSpPr>
          <p:nvPr>
            <p:ph type="pic" sz="quarter" idx="12" hasCustomPrompt="1"/>
          </p:nvPr>
        </p:nvSpPr>
        <p:spPr>
          <a:xfrm>
            <a:off x="2971800" y="5657850"/>
            <a:ext cx="6248400" cy="1047750"/>
          </a:xfrm>
        </p:spPr>
        <p:txBody>
          <a:bodyPr anchor="t"/>
          <a:lstStyle>
            <a:lvl1pPr marL="0" indent="0" algn="ctr">
              <a:buNone/>
              <a:defRPr i="1">
                <a:solidFill>
                  <a:schemeClr val="bg1"/>
                </a:solidFill>
              </a:defRPr>
            </a:lvl1pPr>
          </a:lstStyle>
          <a:p>
            <a:r>
              <a:rPr lang="en-US" dirty="0"/>
              <a:t>Insert logo</a:t>
            </a:r>
          </a:p>
        </p:txBody>
      </p:sp>
    </p:spTree>
    <p:extLst>
      <p:ext uri="{BB962C8B-B14F-4D97-AF65-F5344CB8AC3E}">
        <p14:creationId xmlns:p14="http://schemas.microsoft.com/office/powerpoint/2010/main" val="411031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lowchart: Delay 6">
            <a:extLst>
              <a:ext uri="{FF2B5EF4-FFF2-40B4-BE49-F238E27FC236}">
                <a16:creationId xmlns:a16="http://schemas.microsoft.com/office/drawing/2014/main" id="{70EB9122-D011-263F-FAE2-B0CE1D5FE93C}"/>
              </a:ext>
            </a:extLst>
          </p:cNvPr>
          <p:cNvSpPr/>
          <p:nvPr userDrawn="1"/>
        </p:nvSpPr>
        <p:spPr>
          <a:xfrm>
            <a:off x="-3277" y="0"/>
            <a:ext cx="5233839" cy="6858000"/>
          </a:xfrm>
          <a:prstGeom prst="flowChartDelay">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 name="TextBox 7">
            <a:extLst>
              <a:ext uri="{FF2B5EF4-FFF2-40B4-BE49-F238E27FC236}">
                <a16:creationId xmlns:a16="http://schemas.microsoft.com/office/drawing/2014/main" id="{34335F80-5EBD-927C-F3CF-CA6B6ED5161A}"/>
              </a:ext>
            </a:extLst>
          </p:cNvPr>
          <p:cNvSpPr txBox="1"/>
          <p:nvPr userDrawn="1"/>
        </p:nvSpPr>
        <p:spPr>
          <a:xfrm>
            <a:off x="428878" y="2493359"/>
            <a:ext cx="4308585" cy="1871282"/>
          </a:xfrm>
          <a:prstGeom prst="rect">
            <a:avLst/>
          </a:prstGeom>
          <a:noFill/>
        </p:spPr>
        <p:txBody>
          <a:bodyPr wrap="square" rtlCol="0" anchor="ctr">
            <a:spAutoFit/>
          </a:bodyPr>
          <a:lstStyle/>
          <a:p>
            <a:pPr algn="r">
              <a:lnSpc>
                <a:spcPct val="85000"/>
              </a:lnSpc>
            </a:pPr>
            <a:r>
              <a:rPr lang="en-US" sz="2800" b="0" spc="300" dirty="0">
                <a:solidFill>
                  <a:schemeClr val="bg1"/>
                </a:solidFill>
                <a:latin typeface="+mj-lt"/>
              </a:rPr>
              <a:t>BENEFITS OF</a:t>
            </a:r>
            <a:endParaRPr lang="en-US" sz="3200" b="0" spc="300" dirty="0">
              <a:solidFill>
                <a:schemeClr val="bg1"/>
              </a:solidFill>
              <a:latin typeface="+mj-lt"/>
            </a:endParaRPr>
          </a:p>
          <a:p>
            <a:pPr algn="r">
              <a:lnSpc>
                <a:spcPct val="85000"/>
              </a:lnSpc>
            </a:pPr>
            <a:r>
              <a:rPr lang="en-US" sz="5400" b="1" dirty="0">
                <a:solidFill>
                  <a:schemeClr val="bg1"/>
                </a:solidFill>
                <a:latin typeface="Georgia" panose="02040502050405020303" pitchFamily="18" charset="0"/>
              </a:rPr>
              <a:t>School Breakfast</a:t>
            </a:r>
          </a:p>
        </p:txBody>
      </p:sp>
      <p:grpSp>
        <p:nvGrpSpPr>
          <p:cNvPr id="9" name="Group 8">
            <a:extLst>
              <a:ext uri="{FF2B5EF4-FFF2-40B4-BE49-F238E27FC236}">
                <a16:creationId xmlns:a16="http://schemas.microsoft.com/office/drawing/2014/main" id="{ADDA5C02-F9D6-C20E-F6A3-A6CE3A61E5B1}"/>
              </a:ext>
            </a:extLst>
          </p:cNvPr>
          <p:cNvGrpSpPr/>
          <p:nvPr userDrawn="1"/>
        </p:nvGrpSpPr>
        <p:grpSpPr>
          <a:xfrm>
            <a:off x="5340420" y="768273"/>
            <a:ext cx="1097280" cy="1097280"/>
            <a:chOff x="5454773" y="1219200"/>
            <a:chExt cx="914400" cy="914400"/>
          </a:xfrm>
        </p:grpSpPr>
        <p:sp>
          <p:nvSpPr>
            <p:cNvPr id="10" name="Speech Bubble: Oval 9">
              <a:extLst>
                <a:ext uri="{FF2B5EF4-FFF2-40B4-BE49-F238E27FC236}">
                  <a16:creationId xmlns:a16="http://schemas.microsoft.com/office/drawing/2014/main" id="{2DB9AAF0-DEFD-0ABD-D88B-0E91AC30FF9C}"/>
                </a:ext>
              </a:extLst>
            </p:cNvPr>
            <p:cNvSpPr/>
            <p:nvPr/>
          </p:nvSpPr>
          <p:spPr>
            <a:xfrm>
              <a:off x="5454773" y="1219200"/>
              <a:ext cx="914400" cy="914400"/>
            </a:xfrm>
            <a:prstGeom prst="wedgeEllipseCallout">
              <a:avLst>
                <a:gd name="adj1" fmla="val -53214"/>
                <a:gd name="adj2" fmla="val 3488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1" name="Oval 10">
              <a:extLst>
                <a:ext uri="{FF2B5EF4-FFF2-40B4-BE49-F238E27FC236}">
                  <a16:creationId xmlns:a16="http://schemas.microsoft.com/office/drawing/2014/main" id="{E7641987-37B9-871E-8FC4-FFF0FE506CDA}"/>
                </a:ext>
              </a:extLst>
            </p:cNvPr>
            <p:cNvSpPr/>
            <p:nvPr/>
          </p:nvSpPr>
          <p:spPr>
            <a:xfrm>
              <a:off x="5569073" y="1333500"/>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12" name="Picture 11" descr="Shape&#10;&#10;Description automatically generated with low confidence">
              <a:extLst>
                <a:ext uri="{FF2B5EF4-FFF2-40B4-BE49-F238E27FC236}">
                  <a16:creationId xmlns:a16="http://schemas.microsoft.com/office/drawing/2014/main" id="{4B02C9E3-BB42-9A74-5E50-198025E79F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9666" y="1424940"/>
              <a:ext cx="544613" cy="502920"/>
            </a:xfrm>
            <a:prstGeom prst="rect">
              <a:avLst/>
            </a:prstGeom>
          </p:spPr>
        </p:pic>
      </p:grpSp>
      <p:grpSp>
        <p:nvGrpSpPr>
          <p:cNvPr id="13" name="Group 12">
            <a:extLst>
              <a:ext uri="{FF2B5EF4-FFF2-40B4-BE49-F238E27FC236}">
                <a16:creationId xmlns:a16="http://schemas.microsoft.com/office/drawing/2014/main" id="{F3562D0B-2E68-1CAE-B0BF-5871D0BA46B1}"/>
              </a:ext>
            </a:extLst>
          </p:cNvPr>
          <p:cNvGrpSpPr/>
          <p:nvPr userDrawn="1"/>
        </p:nvGrpSpPr>
        <p:grpSpPr>
          <a:xfrm>
            <a:off x="5803156" y="2857241"/>
            <a:ext cx="1097280" cy="1097280"/>
            <a:chOff x="5916363" y="2857241"/>
            <a:chExt cx="914400" cy="914400"/>
          </a:xfrm>
        </p:grpSpPr>
        <p:sp>
          <p:nvSpPr>
            <p:cNvPr id="14" name="Speech Bubble: Oval 13">
              <a:extLst>
                <a:ext uri="{FF2B5EF4-FFF2-40B4-BE49-F238E27FC236}">
                  <a16:creationId xmlns:a16="http://schemas.microsoft.com/office/drawing/2014/main" id="{BD083337-AA59-BB29-6DE8-0DB6382AF8AB}"/>
                </a:ext>
              </a:extLst>
            </p:cNvPr>
            <p:cNvSpPr/>
            <p:nvPr/>
          </p:nvSpPr>
          <p:spPr>
            <a:xfrm>
              <a:off x="5916363" y="2857241"/>
              <a:ext cx="914400" cy="914400"/>
            </a:xfrm>
            <a:prstGeom prst="wedgeEllipseCallout">
              <a:avLst>
                <a:gd name="adj1" fmla="val -62737"/>
                <a:gd name="adj2" fmla="val 6309"/>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5" name="Oval 14">
              <a:extLst>
                <a:ext uri="{FF2B5EF4-FFF2-40B4-BE49-F238E27FC236}">
                  <a16:creationId xmlns:a16="http://schemas.microsoft.com/office/drawing/2014/main" id="{2CE4E425-3232-376A-A71E-C27179CBFBD9}"/>
                </a:ext>
              </a:extLst>
            </p:cNvPr>
            <p:cNvSpPr/>
            <p:nvPr/>
          </p:nvSpPr>
          <p:spPr>
            <a:xfrm>
              <a:off x="6030663" y="2971541"/>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16" name="Picture 15" descr="Shape&#10;&#10;Description automatically generated with medium confidence">
              <a:extLst>
                <a:ext uri="{FF2B5EF4-FFF2-40B4-BE49-F238E27FC236}">
                  <a16:creationId xmlns:a16="http://schemas.microsoft.com/office/drawing/2014/main" id="{DAF5FB17-6E26-6E14-DB23-13487A14CA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7132" y="3062981"/>
              <a:ext cx="492862" cy="502920"/>
            </a:xfrm>
            <a:prstGeom prst="rect">
              <a:avLst/>
            </a:prstGeom>
          </p:spPr>
        </p:pic>
      </p:grpSp>
      <p:grpSp>
        <p:nvGrpSpPr>
          <p:cNvPr id="17" name="Group 16">
            <a:extLst>
              <a:ext uri="{FF2B5EF4-FFF2-40B4-BE49-F238E27FC236}">
                <a16:creationId xmlns:a16="http://schemas.microsoft.com/office/drawing/2014/main" id="{EE7E3948-17B9-4802-C309-5CC14AE8D39C}"/>
              </a:ext>
            </a:extLst>
          </p:cNvPr>
          <p:cNvGrpSpPr/>
          <p:nvPr userDrawn="1"/>
        </p:nvGrpSpPr>
        <p:grpSpPr>
          <a:xfrm>
            <a:off x="5437395" y="4917832"/>
            <a:ext cx="1097280" cy="1097280"/>
            <a:chOff x="5472191" y="4661676"/>
            <a:chExt cx="914400" cy="914400"/>
          </a:xfrm>
        </p:grpSpPr>
        <p:sp>
          <p:nvSpPr>
            <p:cNvPr id="18" name="Speech Bubble: Oval 17">
              <a:extLst>
                <a:ext uri="{FF2B5EF4-FFF2-40B4-BE49-F238E27FC236}">
                  <a16:creationId xmlns:a16="http://schemas.microsoft.com/office/drawing/2014/main" id="{085E7B0E-D571-A9F3-169C-581DCE300BC8}"/>
                </a:ext>
              </a:extLst>
            </p:cNvPr>
            <p:cNvSpPr/>
            <p:nvPr/>
          </p:nvSpPr>
          <p:spPr>
            <a:xfrm>
              <a:off x="5472191" y="4661676"/>
              <a:ext cx="914400" cy="914400"/>
            </a:xfrm>
            <a:prstGeom prst="wedgeEllipseCallout">
              <a:avLst>
                <a:gd name="adj1" fmla="val -56071"/>
                <a:gd name="adj2" fmla="val -30834"/>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9" name="Oval 18">
              <a:extLst>
                <a:ext uri="{FF2B5EF4-FFF2-40B4-BE49-F238E27FC236}">
                  <a16:creationId xmlns:a16="http://schemas.microsoft.com/office/drawing/2014/main" id="{C33D072E-2416-C83A-6627-73E9671A226C}"/>
                </a:ext>
              </a:extLst>
            </p:cNvPr>
            <p:cNvSpPr/>
            <p:nvPr/>
          </p:nvSpPr>
          <p:spPr>
            <a:xfrm>
              <a:off x="5586491" y="4775976"/>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20" name="Picture 19" descr="Icon&#10;&#10;Description automatically generated">
              <a:extLst>
                <a:ext uri="{FF2B5EF4-FFF2-40B4-BE49-F238E27FC236}">
                  <a16:creationId xmlns:a16="http://schemas.microsoft.com/office/drawing/2014/main" id="{DF194DB7-C136-2ABE-C7DF-02E4AE07BB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4526" y="4933573"/>
              <a:ext cx="518509" cy="429817"/>
            </a:xfrm>
            <a:prstGeom prst="rect">
              <a:avLst/>
            </a:prstGeom>
          </p:spPr>
        </p:pic>
      </p:grpSp>
      <p:sp>
        <p:nvSpPr>
          <p:cNvPr id="21" name="TextBox 20">
            <a:extLst>
              <a:ext uri="{FF2B5EF4-FFF2-40B4-BE49-F238E27FC236}">
                <a16:creationId xmlns:a16="http://schemas.microsoft.com/office/drawing/2014/main" id="{8DC792D3-8345-408E-B104-5B9B345E15CE}"/>
              </a:ext>
            </a:extLst>
          </p:cNvPr>
          <p:cNvSpPr txBox="1"/>
          <p:nvPr userDrawn="1"/>
        </p:nvSpPr>
        <p:spPr>
          <a:xfrm>
            <a:off x="6574860" y="824855"/>
            <a:ext cx="5006455" cy="1089209"/>
          </a:xfrm>
          <a:prstGeom prst="rect">
            <a:avLst/>
          </a:prstGeom>
          <a:noFill/>
        </p:spPr>
        <p:txBody>
          <a:bodyPr wrap="square" rtlCol="0">
            <a:spAutoFit/>
          </a:bodyPr>
          <a:lstStyle/>
          <a:p>
            <a:pPr>
              <a:lnSpc>
                <a:spcPct val="85000"/>
              </a:lnSpc>
            </a:pPr>
            <a:r>
              <a:rPr lang="en-US" sz="2400" b="0" i="1" dirty="0">
                <a:solidFill>
                  <a:schemeClr val="tx2"/>
                </a:solidFill>
              </a:rPr>
              <a:t>Supports</a:t>
            </a:r>
            <a:endParaRPr lang="en-US" sz="2800" b="0" i="1" dirty="0">
              <a:solidFill>
                <a:schemeClr val="tx2"/>
              </a:solidFill>
            </a:endParaRPr>
          </a:p>
          <a:p>
            <a:pPr>
              <a:lnSpc>
                <a:spcPct val="85000"/>
              </a:lnSpc>
            </a:pPr>
            <a:r>
              <a:rPr lang="en-US" sz="2800" b="1" dirty="0">
                <a:solidFill>
                  <a:schemeClr val="accent2"/>
                </a:solidFill>
                <a:latin typeface="Georgia" panose="02040502050405020303" pitchFamily="18" charset="0"/>
              </a:rPr>
              <a:t>better attendance</a:t>
            </a:r>
            <a:r>
              <a:rPr lang="en-US" sz="2400" b="1" dirty="0">
                <a:solidFill>
                  <a:schemeClr val="tx2"/>
                </a:solidFill>
              </a:rPr>
              <a:t>,</a:t>
            </a:r>
          </a:p>
          <a:p>
            <a:pPr>
              <a:lnSpc>
                <a:spcPct val="85000"/>
              </a:lnSpc>
            </a:pPr>
            <a:r>
              <a:rPr lang="en-US" sz="2400" b="0" i="1" dirty="0">
                <a:solidFill>
                  <a:schemeClr val="tx2"/>
                </a:solidFill>
              </a:rPr>
              <a:t>test scores, and classroom behavior</a:t>
            </a:r>
            <a:endParaRPr lang="en-US" sz="2800" b="0" i="1" dirty="0">
              <a:solidFill>
                <a:schemeClr val="tx2"/>
              </a:solidFill>
            </a:endParaRPr>
          </a:p>
        </p:txBody>
      </p:sp>
      <p:sp>
        <p:nvSpPr>
          <p:cNvPr id="22" name="TextBox 21">
            <a:extLst>
              <a:ext uri="{FF2B5EF4-FFF2-40B4-BE49-F238E27FC236}">
                <a16:creationId xmlns:a16="http://schemas.microsoft.com/office/drawing/2014/main" id="{BA5F882C-8A38-11DF-E53D-1232FCFED310}"/>
              </a:ext>
            </a:extLst>
          </p:cNvPr>
          <p:cNvSpPr txBox="1"/>
          <p:nvPr userDrawn="1"/>
        </p:nvSpPr>
        <p:spPr>
          <a:xfrm>
            <a:off x="7016199" y="2936942"/>
            <a:ext cx="4805012" cy="1089209"/>
          </a:xfrm>
          <a:prstGeom prst="rect">
            <a:avLst/>
          </a:prstGeom>
          <a:noFill/>
        </p:spPr>
        <p:txBody>
          <a:bodyPr wrap="square" rtlCol="0">
            <a:spAutoFit/>
          </a:bodyPr>
          <a:lstStyle/>
          <a:p>
            <a:pPr>
              <a:lnSpc>
                <a:spcPct val="85000"/>
              </a:lnSpc>
            </a:pPr>
            <a:r>
              <a:rPr lang="en-US" sz="2400" b="0" i="1" dirty="0">
                <a:solidFill>
                  <a:schemeClr val="tx2"/>
                </a:solidFill>
              </a:rPr>
              <a:t>Promotes</a:t>
            </a:r>
          </a:p>
          <a:p>
            <a:pPr>
              <a:lnSpc>
                <a:spcPct val="85000"/>
              </a:lnSpc>
            </a:pPr>
            <a:r>
              <a:rPr lang="en-US" sz="2800" b="1" dirty="0">
                <a:solidFill>
                  <a:schemeClr val="accent3"/>
                </a:solidFill>
                <a:latin typeface="Georgia" panose="02040502050405020303" pitchFamily="18" charset="0"/>
              </a:rPr>
              <a:t>improved focus</a:t>
            </a:r>
            <a:r>
              <a:rPr lang="en-US" sz="2400" b="1" dirty="0">
                <a:solidFill>
                  <a:schemeClr val="tx2"/>
                </a:solidFill>
              </a:rPr>
              <a:t>,</a:t>
            </a:r>
          </a:p>
          <a:p>
            <a:pPr>
              <a:lnSpc>
                <a:spcPct val="85000"/>
              </a:lnSpc>
            </a:pPr>
            <a:r>
              <a:rPr lang="en-US" sz="2400" b="0" i="1" dirty="0">
                <a:solidFill>
                  <a:schemeClr val="tx2"/>
                </a:solidFill>
              </a:rPr>
              <a:t>comprehension, and retention</a:t>
            </a:r>
            <a:endParaRPr lang="en-US" sz="2800" b="0" i="1" dirty="0">
              <a:solidFill>
                <a:schemeClr val="tx2"/>
              </a:solidFill>
            </a:endParaRPr>
          </a:p>
        </p:txBody>
      </p:sp>
      <p:sp>
        <p:nvSpPr>
          <p:cNvPr id="23" name="TextBox 22">
            <a:extLst>
              <a:ext uri="{FF2B5EF4-FFF2-40B4-BE49-F238E27FC236}">
                <a16:creationId xmlns:a16="http://schemas.microsoft.com/office/drawing/2014/main" id="{B56AC7DA-1057-7A39-A7D5-6B9BDFEF582F}"/>
              </a:ext>
            </a:extLst>
          </p:cNvPr>
          <p:cNvSpPr txBox="1"/>
          <p:nvPr userDrawn="1"/>
        </p:nvSpPr>
        <p:spPr>
          <a:xfrm>
            <a:off x="6640317" y="5009940"/>
            <a:ext cx="4805012" cy="1089209"/>
          </a:xfrm>
          <a:prstGeom prst="rect">
            <a:avLst/>
          </a:prstGeom>
          <a:noFill/>
        </p:spPr>
        <p:txBody>
          <a:bodyPr wrap="square" rtlCol="0">
            <a:spAutoFit/>
          </a:bodyPr>
          <a:lstStyle/>
          <a:p>
            <a:pPr>
              <a:lnSpc>
                <a:spcPct val="85000"/>
              </a:lnSpc>
            </a:pPr>
            <a:r>
              <a:rPr lang="en-US" sz="2400" b="0" i="1" dirty="0">
                <a:solidFill>
                  <a:schemeClr val="tx2"/>
                </a:solidFill>
              </a:rPr>
              <a:t>Encourages</a:t>
            </a:r>
          </a:p>
          <a:p>
            <a:pPr>
              <a:lnSpc>
                <a:spcPct val="85000"/>
              </a:lnSpc>
            </a:pPr>
            <a:r>
              <a:rPr lang="en-US" sz="2800" b="1" dirty="0">
                <a:solidFill>
                  <a:schemeClr val="accent5"/>
                </a:solidFill>
                <a:latin typeface="Georgia" panose="02040502050405020303" pitchFamily="18" charset="0"/>
              </a:rPr>
              <a:t>health-promoting</a:t>
            </a:r>
          </a:p>
          <a:p>
            <a:pPr>
              <a:lnSpc>
                <a:spcPct val="85000"/>
              </a:lnSpc>
            </a:pPr>
            <a:r>
              <a:rPr lang="en-US" sz="2400" b="0" i="1" dirty="0">
                <a:solidFill>
                  <a:schemeClr val="tx2"/>
                </a:solidFill>
              </a:rPr>
              <a:t>diets and behaviors</a:t>
            </a:r>
          </a:p>
        </p:txBody>
      </p:sp>
    </p:spTree>
    <p:extLst>
      <p:ext uri="{BB962C8B-B14F-4D97-AF65-F5344CB8AC3E}">
        <p14:creationId xmlns:p14="http://schemas.microsoft.com/office/powerpoint/2010/main" val="934178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837FB6-26DA-DA8D-F386-AE5375EB9B7B}"/>
              </a:ext>
            </a:extLst>
          </p:cNvPr>
          <p:cNvSpPr txBox="1"/>
          <p:nvPr userDrawn="1"/>
        </p:nvSpPr>
        <p:spPr>
          <a:xfrm>
            <a:off x="4884911" y="672027"/>
            <a:ext cx="6690371" cy="1164934"/>
          </a:xfrm>
          <a:prstGeom prst="rect">
            <a:avLst/>
          </a:prstGeom>
          <a:noFill/>
        </p:spPr>
        <p:txBody>
          <a:bodyPr wrap="square" rtlCol="0" anchor="ctr">
            <a:spAutoFit/>
          </a:bodyPr>
          <a:lstStyle/>
          <a:p>
            <a:pPr algn="ctr">
              <a:lnSpc>
                <a:spcPct val="85000"/>
              </a:lnSpc>
            </a:pPr>
            <a:r>
              <a:rPr lang="en-US" sz="2800" spc="300" dirty="0">
                <a:solidFill>
                  <a:schemeClr val="bg1"/>
                </a:solidFill>
                <a:latin typeface="+mj-lt"/>
              </a:rPr>
              <a:t>WHY </a:t>
            </a:r>
            <a:r>
              <a:rPr lang="en-US" sz="2800" b="1" i="1" spc="300" dirty="0">
                <a:solidFill>
                  <a:schemeClr val="bg1"/>
                </a:solidFill>
                <a:latin typeface="+mj-lt"/>
              </a:rPr>
              <a:t>DON’T</a:t>
            </a:r>
            <a:r>
              <a:rPr lang="en-US" sz="2800" spc="300" dirty="0">
                <a:solidFill>
                  <a:schemeClr val="bg1"/>
                </a:solidFill>
                <a:latin typeface="+mj-lt"/>
              </a:rPr>
              <a:t> STUDENTS EAT</a:t>
            </a:r>
          </a:p>
          <a:p>
            <a:pPr algn="ctr">
              <a:lnSpc>
                <a:spcPct val="85000"/>
              </a:lnSpc>
            </a:pPr>
            <a:r>
              <a:rPr lang="en-US" sz="5400" b="1" dirty="0">
                <a:solidFill>
                  <a:schemeClr val="bg1"/>
                </a:solidFill>
                <a:latin typeface="Georgia" panose="02040502050405020303" pitchFamily="18" charset="0"/>
              </a:rPr>
              <a:t>School Breakfast?</a:t>
            </a:r>
          </a:p>
        </p:txBody>
      </p:sp>
      <p:sp>
        <p:nvSpPr>
          <p:cNvPr id="7" name="TextBox 6">
            <a:extLst>
              <a:ext uri="{FF2B5EF4-FFF2-40B4-BE49-F238E27FC236}">
                <a16:creationId xmlns:a16="http://schemas.microsoft.com/office/drawing/2014/main" id="{6D0953F3-79E6-BE3E-65A7-7B507A714872}"/>
              </a:ext>
            </a:extLst>
          </p:cNvPr>
          <p:cNvSpPr txBox="1"/>
          <p:nvPr userDrawn="1"/>
        </p:nvSpPr>
        <p:spPr>
          <a:xfrm>
            <a:off x="6169778" y="1990099"/>
            <a:ext cx="4114800" cy="777240"/>
          </a:xfrm>
          <a:prstGeom prst="roundRect">
            <a:avLst>
              <a:gd name="adj" fmla="val 9071"/>
            </a:avLst>
          </a:prstGeom>
          <a:solidFill>
            <a:schemeClr val="bg1"/>
          </a:solidFill>
        </p:spPr>
        <p:txBody>
          <a:bodyPr wrap="square" lIns="822960" rtlCol="0" anchor="ctr">
            <a:noAutofit/>
          </a:bodyPr>
          <a:lstStyle/>
          <a:p>
            <a:r>
              <a:rPr lang="en-US" sz="2800" dirty="0"/>
              <a:t>Lack of Hunger</a:t>
            </a:r>
            <a:endParaRPr lang="en-US" sz="2400" i="1" dirty="0">
              <a:solidFill>
                <a:schemeClr val="tx2"/>
              </a:solidFill>
            </a:endParaRPr>
          </a:p>
        </p:txBody>
      </p:sp>
      <p:sp>
        <p:nvSpPr>
          <p:cNvPr id="8" name="TextBox 7">
            <a:extLst>
              <a:ext uri="{FF2B5EF4-FFF2-40B4-BE49-F238E27FC236}">
                <a16:creationId xmlns:a16="http://schemas.microsoft.com/office/drawing/2014/main" id="{81E8399F-76D9-6B4C-6B4B-F2A5EEB4BE07}"/>
              </a:ext>
            </a:extLst>
          </p:cNvPr>
          <p:cNvSpPr txBox="1"/>
          <p:nvPr userDrawn="1"/>
        </p:nvSpPr>
        <p:spPr>
          <a:xfrm>
            <a:off x="6169777" y="2918746"/>
            <a:ext cx="4114800" cy="777240"/>
          </a:xfrm>
          <a:prstGeom prst="roundRect">
            <a:avLst>
              <a:gd name="adj" fmla="val 9071"/>
            </a:avLst>
          </a:prstGeom>
          <a:solidFill>
            <a:schemeClr val="bg1">
              <a:alpha val="92000"/>
            </a:schemeClr>
          </a:solidFill>
        </p:spPr>
        <p:txBody>
          <a:bodyPr wrap="square" lIns="822960" rtlCol="0" anchor="ctr">
            <a:noAutofit/>
          </a:bodyPr>
          <a:lstStyle/>
          <a:p>
            <a:r>
              <a:rPr lang="en-US" sz="2800" dirty="0"/>
              <a:t>Inadequate Time</a:t>
            </a:r>
            <a:endParaRPr lang="en-US" sz="2400" i="1" dirty="0">
              <a:solidFill>
                <a:schemeClr val="tx2"/>
              </a:solidFill>
            </a:endParaRPr>
          </a:p>
        </p:txBody>
      </p:sp>
      <p:sp>
        <p:nvSpPr>
          <p:cNvPr id="9" name="TextBox 8">
            <a:extLst>
              <a:ext uri="{FF2B5EF4-FFF2-40B4-BE49-F238E27FC236}">
                <a16:creationId xmlns:a16="http://schemas.microsoft.com/office/drawing/2014/main" id="{F5418F57-4A27-8F06-6BCE-40E8BC7D45AC}"/>
              </a:ext>
            </a:extLst>
          </p:cNvPr>
          <p:cNvSpPr txBox="1"/>
          <p:nvPr userDrawn="1"/>
        </p:nvSpPr>
        <p:spPr>
          <a:xfrm>
            <a:off x="6169777" y="3848892"/>
            <a:ext cx="4114800" cy="777240"/>
          </a:xfrm>
          <a:prstGeom prst="roundRect">
            <a:avLst>
              <a:gd name="adj" fmla="val 9071"/>
            </a:avLst>
          </a:prstGeom>
          <a:solidFill>
            <a:schemeClr val="bg1">
              <a:alpha val="84000"/>
            </a:schemeClr>
          </a:solidFill>
        </p:spPr>
        <p:txBody>
          <a:bodyPr wrap="square" lIns="822960" rtlCol="0" anchor="ctr">
            <a:noAutofit/>
          </a:bodyPr>
          <a:lstStyle/>
          <a:p>
            <a:r>
              <a:rPr lang="en-US" sz="2800" dirty="0"/>
              <a:t>Inconvenience</a:t>
            </a:r>
            <a:endParaRPr lang="en-US" sz="2400" i="1" dirty="0">
              <a:solidFill>
                <a:schemeClr val="tx2"/>
              </a:solidFill>
            </a:endParaRPr>
          </a:p>
        </p:txBody>
      </p:sp>
      <p:sp>
        <p:nvSpPr>
          <p:cNvPr id="10" name="TextBox 9">
            <a:extLst>
              <a:ext uri="{FF2B5EF4-FFF2-40B4-BE49-F238E27FC236}">
                <a16:creationId xmlns:a16="http://schemas.microsoft.com/office/drawing/2014/main" id="{2C985DD4-724A-7CA1-2F8F-151CC48DD1E5}"/>
              </a:ext>
            </a:extLst>
          </p:cNvPr>
          <p:cNvSpPr txBox="1"/>
          <p:nvPr userDrawn="1"/>
        </p:nvSpPr>
        <p:spPr>
          <a:xfrm>
            <a:off x="6169777" y="4779038"/>
            <a:ext cx="4114800" cy="777240"/>
          </a:xfrm>
          <a:prstGeom prst="roundRect">
            <a:avLst>
              <a:gd name="adj" fmla="val 9071"/>
            </a:avLst>
          </a:prstGeom>
          <a:solidFill>
            <a:schemeClr val="bg1">
              <a:alpha val="76000"/>
            </a:schemeClr>
          </a:solidFill>
        </p:spPr>
        <p:txBody>
          <a:bodyPr wrap="square" lIns="822960" rtlCol="0" anchor="ctr">
            <a:noAutofit/>
          </a:bodyPr>
          <a:lstStyle/>
          <a:p>
            <a:r>
              <a:rPr lang="en-US" sz="2800" dirty="0"/>
              <a:t>Meal Perception</a:t>
            </a:r>
            <a:endParaRPr lang="en-US" sz="2400" i="1" dirty="0">
              <a:solidFill>
                <a:schemeClr val="tx2"/>
              </a:solidFill>
            </a:endParaRPr>
          </a:p>
        </p:txBody>
      </p:sp>
      <p:sp>
        <p:nvSpPr>
          <p:cNvPr id="11" name="TextBox 10">
            <a:extLst>
              <a:ext uri="{FF2B5EF4-FFF2-40B4-BE49-F238E27FC236}">
                <a16:creationId xmlns:a16="http://schemas.microsoft.com/office/drawing/2014/main" id="{D0AD9AB7-AEC3-430A-52DB-C95EFEF4A3DE}"/>
              </a:ext>
            </a:extLst>
          </p:cNvPr>
          <p:cNvSpPr txBox="1"/>
          <p:nvPr userDrawn="1"/>
        </p:nvSpPr>
        <p:spPr>
          <a:xfrm>
            <a:off x="6169777" y="5709184"/>
            <a:ext cx="4114800" cy="777240"/>
          </a:xfrm>
          <a:prstGeom prst="roundRect">
            <a:avLst>
              <a:gd name="adj" fmla="val 9071"/>
            </a:avLst>
          </a:prstGeom>
          <a:solidFill>
            <a:schemeClr val="bg1">
              <a:alpha val="68000"/>
            </a:schemeClr>
          </a:solidFill>
        </p:spPr>
        <p:txBody>
          <a:bodyPr wrap="square" lIns="822960" rtlCol="0" anchor="ctr">
            <a:noAutofit/>
          </a:bodyPr>
          <a:lstStyle/>
          <a:p>
            <a:r>
              <a:rPr lang="en-US" sz="2800" dirty="0"/>
              <a:t>Cost</a:t>
            </a:r>
            <a:endParaRPr lang="en-US" sz="2400" i="1" dirty="0">
              <a:solidFill>
                <a:schemeClr val="tx2"/>
              </a:solidFill>
            </a:endParaRPr>
          </a:p>
        </p:txBody>
      </p:sp>
      <p:pic>
        <p:nvPicPr>
          <p:cNvPr id="12" name="Graphic 11">
            <a:extLst>
              <a:ext uri="{FF2B5EF4-FFF2-40B4-BE49-F238E27FC236}">
                <a16:creationId xmlns:a16="http://schemas.microsoft.com/office/drawing/2014/main" id="{872964AC-DB6F-4BE1-4BD0-E0AFCB10C4E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013"/>
          <a:stretch/>
        </p:blipFill>
        <p:spPr>
          <a:xfrm>
            <a:off x="-1" y="1438081"/>
            <a:ext cx="5227093" cy="5419920"/>
          </a:xfrm>
          <a:prstGeom prst="rect">
            <a:avLst/>
          </a:prstGeom>
        </p:spPr>
      </p:pic>
      <p:pic>
        <p:nvPicPr>
          <p:cNvPr id="13" name="Graphic 12" descr="Badge 5 with solid fill">
            <a:extLst>
              <a:ext uri="{FF2B5EF4-FFF2-40B4-BE49-F238E27FC236}">
                <a16:creationId xmlns:a16="http://schemas.microsoft.com/office/drawing/2014/main" id="{F858BFCB-A844-09C4-165A-0A33DAC391B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13532" y="5887089"/>
            <a:ext cx="457200" cy="457200"/>
          </a:xfrm>
          <a:prstGeom prst="rect">
            <a:avLst/>
          </a:prstGeom>
        </p:spPr>
      </p:pic>
      <p:pic>
        <p:nvPicPr>
          <p:cNvPr id="14" name="Graphic 13" descr="Badge 4 with solid fill">
            <a:extLst>
              <a:ext uri="{FF2B5EF4-FFF2-40B4-BE49-F238E27FC236}">
                <a16:creationId xmlns:a16="http://schemas.microsoft.com/office/drawing/2014/main" id="{44EAB00C-C5D4-99BF-1963-37221DF00B6A}"/>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13532" y="4961259"/>
            <a:ext cx="457200" cy="457200"/>
          </a:xfrm>
          <a:prstGeom prst="rect">
            <a:avLst/>
          </a:prstGeom>
        </p:spPr>
      </p:pic>
      <p:pic>
        <p:nvPicPr>
          <p:cNvPr id="15" name="Graphic 14" descr="Badge 3 with solid fill">
            <a:extLst>
              <a:ext uri="{FF2B5EF4-FFF2-40B4-BE49-F238E27FC236}">
                <a16:creationId xmlns:a16="http://schemas.microsoft.com/office/drawing/2014/main" id="{BC925F34-C5D0-BAEB-E30E-1CA3B1381169}"/>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13532" y="4036069"/>
            <a:ext cx="457200" cy="457200"/>
          </a:xfrm>
          <a:prstGeom prst="rect">
            <a:avLst/>
          </a:prstGeom>
        </p:spPr>
      </p:pic>
      <p:pic>
        <p:nvPicPr>
          <p:cNvPr id="16" name="Graphic 15" descr="Badge with solid fill">
            <a:extLst>
              <a:ext uri="{FF2B5EF4-FFF2-40B4-BE49-F238E27FC236}">
                <a16:creationId xmlns:a16="http://schemas.microsoft.com/office/drawing/2014/main" id="{CF9EE8BB-663C-2A6F-3ECB-CECF2E0DD243}"/>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413532" y="3096331"/>
            <a:ext cx="457200" cy="457200"/>
          </a:xfrm>
          <a:prstGeom prst="rect">
            <a:avLst/>
          </a:prstGeom>
        </p:spPr>
      </p:pic>
      <p:pic>
        <p:nvPicPr>
          <p:cNvPr id="17" name="Graphic 16" descr="Badge 1 with solid fill">
            <a:extLst>
              <a:ext uri="{FF2B5EF4-FFF2-40B4-BE49-F238E27FC236}">
                <a16:creationId xmlns:a16="http://schemas.microsoft.com/office/drawing/2014/main" id="{C14BE9E0-B89A-A156-145B-E33411E726B4}"/>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15182" y="2168004"/>
            <a:ext cx="457200" cy="457200"/>
          </a:xfrm>
          <a:prstGeom prst="rect">
            <a:avLst/>
          </a:prstGeom>
        </p:spPr>
      </p:pic>
    </p:spTree>
    <p:extLst>
      <p:ext uri="{BB962C8B-B14F-4D97-AF65-F5344CB8AC3E}">
        <p14:creationId xmlns:p14="http://schemas.microsoft.com/office/powerpoint/2010/main" val="2763172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371641-C68C-73DB-DC08-3EA80B4CB5AA}"/>
              </a:ext>
            </a:extLst>
          </p:cNvPr>
          <p:cNvSpPr txBox="1"/>
          <p:nvPr userDrawn="1"/>
        </p:nvSpPr>
        <p:spPr>
          <a:xfrm>
            <a:off x="720436" y="561190"/>
            <a:ext cx="10854846" cy="1164934"/>
          </a:xfrm>
          <a:prstGeom prst="rect">
            <a:avLst/>
          </a:prstGeom>
          <a:noFill/>
        </p:spPr>
        <p:txBody>
          <a:bodyPr wrap="square" rtlCol="0" anchor="ctr">
            <a:spAutoFit/>
          </a:bodyPr>
          <a:lstStyle/>
          <a:p>
            <a:pPr algn="ctr">
              <a:lnSpc>
                <a:spcPct val="85000"/>
              </a:lnSpc>
            </a:pPr>
            <a:r>
              <a:rPr lang="en-US" sz="2800" spc="300" dirty="0">
                <a:solidFill>
                  <a:schemeClr val="accent1"/>
                </a:solidFill>
                <a:latin typeface="+mj-lt"/>
              </a:rPr>
              <a:t>MODELS OF</a:t>
            </a:r>
            <a:endParaRPr lang="en-US" sz="6000" spc="300" dirty="0">
              <a:solidFill>
                <a:schemeClr val="accent1"/>
              </a:solidFill>
              <a:latin typeface="+mj-lt"/>
            </a:endParaRPr>
          </a:p>
          <a:p>
            <a:pPr algn="ctr">
              <a:lnSpc>
                <a:spcPct val="85000"/>
              </a:lnSpc>
            </a:pPr>
            <a:r>
              <a:rPr lang="en-US" sz="5400" b="1" dirty="0">
                <a:solidFill>
                  <a:schemeClr val="accent1"/>
                </a:solidFill>
                <a:latin typeface="Georgia" panose="02040502050405020303" pitchFamily="18" charset="0"/>
              </a:rPr>
              <a:t>Breakfast after the Bell</a:t>
            </a:r>
          </a:p>
        </p:txBody>
      </p:sp>
      <p:sp>
        <p:nvSpPr>
          <p:cNvPr id="7" name="TextBox 6">
            <a:extLst>
              <a:ext uri="{FF2B5EF4-FFF2-40B4-BE49-F238E27FC236}">
                <a16:creationId xmlns:a16="http://schemas.microsoft.com/office/drawing/2014/main" id="{4ED9675B-6FBF-1F69-C6C0-9B5C67C5D5E9}"/>
              </a:ext>
            </a:extLst>
          </p:cNvPr>
          <p:cNvSpPr txBox="1"/>
          <p:nvPr userDrawn="1"/>
        </p:nvSpPr>
        <p:spPr>
          <a:xfrm>
            <a:off x="457194" y="1992573"/>
            <a:ext cx="3607351" cy="1097280"/>
          </a:xfrm>
          <a:prstGeom prst="round2SameRect">
            <a:avLst/>
          </a:prstGeom>
          <a:solidFill>
            <a:schemeClr val="accent2"/>
          </a:solidFill>
        </p:spPr>
        <p:txBody>
          <a:bodyPr wrap="square" rtlCol="0" anchor="ctr">
            <a:noAutofit/>
          </a:bodyPr>
          <a:lstStyle/>
          <a:p>
            <a:pPr algn="ctr">
              <a:lnSpc>
                <a:spcPct val="85000"/>
              </a:lnSpc>
            </a:pPr>
            <a:r>
              <a:rPr lang="en-US" sz="2800" b="1" dirty="0">
                <a:solidFill>
                  <a:schemeClr val="bg1"/>
                </a:solidFill>
                <a:latin typeface="Georgia" panose="02040502050405020303" pitchFamily="18" charset="0"/>
              </a:rPr>
              <a:t>Breakfast in the Classroom</a:t>
            </a:r>
          </a:p>
        </p:txBody>
      </p:sp>
      <p:sp>
        <p:nvSpPr>
          <p:cNvPr id="8" name="TextBox 7">
            <a:extLst>
              <a:ext uri="{FF2B5EF4-FFF2-40B4-BE49-F238E27FC236}">
                <a16:creationId xmlns:a16="http://schemas.microsoft.com/office/drawing/2014/main" id="{18B4C43A-D856-CEF3-A238-97CC329B4606}"/>
              </a:ext>
            </a:extLst>
          </p:cNvPr>
          <p:cNvSpPr txBox="1"/>
          <p:nvPr userDrawn="1"/>
        </p:nvSpPr>
        <p:spPr>
          <a:xfrm>
            <a:off x="4344184" y="1992573"/>
            <a:ext cx="3607351" cy="1097280"/>
          </a:xfrm>
          <a:prstGeom prst="round2SameRect">
            <a:avLst/>
          </a:prstGeom>
          <a:solidFill>
            <a:schemeClr val="accent3"/>
          </a:solidFill>
        </p:spPr>
        <p:txBody>
          <a:bodyPr wrap="square" rtlCol="0" anchor="ctr">
            <a:noAutofit/>
          </a:bodyPr>
          <a:lstStyle/>
          <a:p>
            <a:pPr algn="ctr">
              <a:lnSpc>
                <a:spcPct val="85000"/>
              </a:lnSpc>
            </a:pPr>
            <a:r>
              <a:rPr lang="en-US" sz="2800" b="1" dirty="0">
                <a:solidFill>
                  <a:schemeClr val="bg1"/>
                </a:solidFill>
                <a:latin typeface="Georgia" panose="02040502050405020303" pitchFamily="18" charset="0"/>
              </a:rPr>
              <a:t>Grab and Go Breakfast</a:t>
            </a:r>
          </a:p>
        </p:txBody>
      </p:sp>
      <p:sp>
        <p:nvSpPr>
          <p:cNvPr id="9" name="TextBox 8">
            <a:extLst>
              <a:ext uri="{FF2B5EF4-FFF2-40B4-BE49-F238E27FC236}">
                <a16:creationId xmlns:a16="http://schemas.microsoft.com/office/drawing/2014/main" id="{19B883C9-5763-F439-87AA-5934B44EC3CB}"/>
              </a:ext>
            </a:extLst>
          </p:cNvPr>
          <p:cNvSpPr txBox="1"/>
          <p:nvPr userDrawn="1"/>
        </p:nvSpPr>
        <p:spPr>
          <a:xfrm>
            <a:off x="8231174" y="1992573"/>
            <a:ext cx="3607351" cy="1097280"/>
          </a:xfrm>
          <a:prstGeom prst="round2SameRect">
            <a:avLst/>
          </a:prstGeom>
          <a:solidFill>
            <a:schemeClr val="accent1"/>
          </a:solidFill>
        </p:spPr>
        <p:txBody>
          <a:bodyPr wrap="square" rtlCol="0" anchor="ctr">
            <a:noAutofit/>
          </a:bodyPr>
          <a:lstStyle/>
          <a:p>
            <a:pPr algn="ctr">
              <a:lnSpc>
                <a:spcPct val="85000"/>
              </a:lnSpc>
            </a:pPr>
            <a:r>
              <a:rPr lang="en-US" sz="2800" b="1" dirty="0">
                <a:solidFill>
                  <a:schemeClr val="bg1"/>
                </a:solidFill>
                <a:latin typeface="Georgia" panose="02040502050405020303" pitchFamily="18" charset="0"/>
              </a:rPr>
              <a:t>Second Chance Breakfast</a:t>
            </a:r>
          </a:p>
        </p:txBody>
      </p:sp>
      <p:sp>
        <p:nvSpPr>
          <p:cNvPr id="10" name="Rectangle 9">
            <a:extLst>
              <a:ext uri="{FF2B5EF4-FFF2-40B4-BE49-F238E27FC236}">
                <a16:creationId xmlns:a16="http://schemas.microsoft.com/office/drawing/2014/main" id="{BDC51C49-9F56-8BAB-874C-4B6AB1655E2A}"/>
              </a:ext>
            </a:extLst>
          </p:cNvPr>
          <p:cNvSpPr/>
          <p:nvPr userDrawn="1"/>
        </p:nvSpPr>
        <p:spPr>
          <a:xfrm>
            <a:off x="457194" y="3089853"/>
            <a:ext cx="3607351" cy="3338656"/>
          </a:xfrm>
          <a:prstGeom prst="rect">
            <a:avLst/>
          </a:prstGeom>
          <a:solidFill>
            <a:schemeClr val="accent2">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182880" rtlCol="0" anchor="t"/>
          <a:lstStyle/>
          <a:p>
            <a:pPr marL="285750" indent="-285750">
              <a:spcAft>
                <a:spcPts val="1200"/>
              </a:spcAft>
              <a:buFont typeface="Wingdings" panose="05000000000000000000" pitchFamily="2" charset="2"/>
              <a:buChar char="ü"/>
            </a:pPr>
            <a:r>
              <a:rPr lang="en-US" sz="2000" dirty="0">
                <a:solidFill>
                  <a:schemeClr val="tx2"/>
                </a:solidFill>
              </a:rPr>
              <a:t>Students are served and eat breakfast in the classroom</a:t>
            </a:r>
          </a:p>
          <a:p>
            <a:pPr marL="285750" indent="-285750">
              <a:spcAft>
                <a:spcPts val="1200"/>
              </a:spcAft>
              <a:buFont typeface="Wingdings" panose="05000000000000000000" pitchFamily="2" charset="2"/>
              <a:buChar char="ü"/>
            </a:pPr>
            <a:r>
              <a:rPr lang="en-US" sz="2000" dirty="0">
                <a:solidFill>
                  <a:schemeClr val="tx2"/>
                </a:solidFill>
              </a:rPr>
              <a:t>After the first bell or when students first arrive</a:t>
            </a:r>
          </a:p>
          <a:p>
            <a:pPr marL="285750" indent="-285750">
              <a:spcAft>
                <a:spcPts val="1200"/>
              </a:spcAft>
              <a:buFont typeface="Wingdings" panose="05000000000000000000" pitchFamily="2" charset="2"/>
              <a:buChar char="ü"/>
            </a:pPr>
            <a:r>
              <a:rPr lang="en-US" sz="2000" dirty="0">
                <a:solidFill>
                  <a:schemeClr val="tx2"/>
                </a:solidFill>
              </a:rPr>
              <a:t>Teacher may begin the instructional day during meal service</a:t>
            </a:r>
          </a:p>
        </p:txBody>
      </p:sp>
      <p:sp>
        <p:nvSpPr>
          <p:cNvPr id="11" name="Rectangle 10">
            <a:extLst>
              <a:ext uri="{FF2B5EF4-FFF2-40B4-BE49-F238E27FC236}">
                <a16:creationId xmlns:a16="http://schemas.microsoft.com/office/drawing/2014/main" id="{096EF75F-72E1-DBB6-504C-FBBC77072245}"/>
              </a:ext>
            </a:extLst>
          </p:cNvPr>
          <p:cNvSpPr/>
          <p:nvPr userDrawn="1"/>
        </p:nvSpPr>
        <p:spPr>
          <a:xfrm>
            <a:off x="4344184" y="3089853"/>
            <a:ext cx="3607351" cy="3338656"/>
          </a:xfrm>
          <a:prstGeom prst="rect">
            <a:avLst/>
          </a:prstGeom>
          <a:solidFill>
            <a:schemeClr val="accent3">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182880" rtlCol="0" anchor="t"/>
          <a:lstStyle/>
          <a:p>
            <a:pPr marL="285750" indent="-285750">
              <a:spcAft>
                <a:spcPts val="1200"/>
              </a:spcAft>
              <a:buFont typeface="Wingdings" panose="05000000000000000000" pitchFamily="2" charset="2"/>
              <a:buChar char="ü"/>
            </a:pPr>
            <a:r>
              <a:rPr lang="en-US" sz="2000" dirty="0">
                <a:solidFill>
                  <a:schemeClr val="tx2"/>
                </a:solidFill>
              </a:rPr>
              <a:t>Students grab their meals from a central location or breakfast cart as they arrive</a:t>
            </a:r>
          </a:p>
          <a:p>
            <a:pPr marL="285750" indent="-285750">
              <a:spcAft>
                <a:spcPts val="1200"/>
              </a:spcAft>
              <a:buFont typeface="Wingdings" panose="05000000000000000000" pitchFamily="2" charset="2"/>
              <a:buChar char="ü"/>
            </a:pPr>
            <a:r>
              <a:rPr lang="en-US" sz="2000" dirty="0">
                <a:solidFill>
                  <a:schemeClr val="tx2"/>
                </a:solidFill>
              </a:rPr>
              <a:t>Students eat in the classroom, in another location, or on their way to class</a:t>
            </a:r>
          </a:p>
        </p:txBody>
      </p:sp>
      <p:sp>
        <p:nvSpPr>
          <p:cNvPr id="12" name="Rectangle 11">
            <a:extLst>
              <a:ext uri="{FF2B5EF4-FFF2-40B4-BE49-F238E27FC236}">
                <a16:creationId xmlns:a16="http://schemas.microsoft.com/office/drawing/2014/main" id="{5160D485-7162-1767-F37B-A4C4D3D1936C}"/>
              </a:ext>
            </a:extLst>
          </p:cNvPr>
          <p:cNvSpPr/>
          <p:nvPr userDrawn="1"/>
        </p:nvSpPr>
        <p:spPr>
          <a:xfrm>
            <a:off x="8231173" y="3089853"/>
            <a:ext cx="3607351" cy="3338656"/>
          </a:xfrm>
          <a:prstGeom prst="rect">
            <a:avLst/>
          </a:prstGeom>
          <a:solidFill>
            <a:schemeClr val="accent1">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182880" rtlCol="0" anchor="t"/>
          <a:lstStyle/>
          <a:p>
            <a:pPr marL="285750" indent="-285750">
              <a:spcAft>
                <a:spcPts val="1200"/>
              </a:spcAft>
              <a:buFont typeface="Wingdings" panose="05000000000000000000" pitchFamily="2" charset="2"/>
              <a:buChar char="ü"/>
            </a:pPr>
            <a:r>
              <a:rPr lang="en-US" sz="2000" dirty="0">
                <a:solidFill>
                  <a:schemeClr val="tx2"/>
                </a:solidFill>
              </a:rPr>
              <a:t>Students receive breakfast during a break in the morning</a:t>
            </a:r>
          </a:p>
          <a:p>
            <a:pPr marL="285750" indent="-285750">
              <a:spcAft>
                <a:spcPts val="1200"/>
              </a:spcAft>
              <a:buFont typeface="Wingdings" panose="05000000000000000000" pitchFamily="2" charset="2"/>
              <a:buChar char="ü"/>
            </a:pPr>
            <a:r>
              <a:rPr lang="en-US" sz="2000" dirty="0">
                <a:solidFill>
                  <a:schemeClr val="tx2"/>
                </a:solidFill>
              </a:rPr>
              <a:t>Typically, between first and second period</a:t>
            </a:r>
          </a:p>
          <a:p>
            <a:pPr marL="285750" indent="-285750">
              <a:spcAft>
                <a:spcPts val="1200"/>
              </a:spcAft>
              <a:buFont typeface="Wingdings" panose="05000000000000000000" pitchFamily="2" charset="2"/>
              <a:buChar char="ü"/>
            </a:pPr>
            <a:r>
              <a:rPr lang="en-US" sz="2000" dirty="0">
                <a:solidFill>
                  <a:schemeClr val="tx2"/>
                </a:solidFill>
              </a:rPr>
              <a:t>Can be served traditionally or as Grab and Go</a:t>
            </a:r>
          </a:p>
        </p:txBody>
      </p:sp>
    </p:spTree>
    <p:extLst>
      <p:ext uri="{BB962C8B-B14F-4D97-AF65-F5344CB8AC3E}">
        <p14:creationId xmlns:p14="http://schemas.microsoft.com/office/powerpoint/2010/main" val="276825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accent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90677C0-6ACC-F13E-701C-53190A6A133E}"/>
              </a:ext>
            </a:extLst>
          </p:cNvPr>
          <p:cNvSpPr txBox="1"/>
          <p:nvPr userDrawn="1"/>
        </p:nvSpPr>
        <p:spPr>
          <a:xfrm>
            <a:off x="845847" y="2439178"/>
            <a:ext cx="10500305" cy="1979644"/>
          </a:xfrm>
          <a:prstGeom prst="rect">
            <a:avLst/>
          </a:prstGeom>
          <a:noFill/>
        </p:spPr>
        <p:txBody>
          <a:bodyPr wrap="square" rtlCol="0" anchor="ctr">
            <a:spAutoFit/>
          </a:bodyPr>
          <a:lstStyle/>
          <a:p>
            <a:pPr algn="ctr">
              <a:lnSpc>
                <a:spcPct val="85000"/>
              </a:lnSpc>
            </a:pPr>
            <a:r>
              <a:rPr lang="en-US" sz="3200" dirty="0">
                <a:solidFill>
                  <a:schemeClr val="bg1"/>
                </a:solidFill>
              </a:rPr>
              <a:t>The implementation and expansion of </a:t>
            </a:r>
          </a:p>
          <a:p>
            <a:pPr algn="ctr">
              <a:lnSpc>
                <a:spcPct val="85000"/>
              </a:lnSpc>
            </a:pPr>
            <a:r>
              <a:rPr lang="en-US" sz="4800" b="1" dirty="0">
                <a:solidFill>
                  <a:schemeClr val="bg1"/>
                </a:solidFill>
                <a:latin typeface="Georgia" panose="02040502050405020303" pitchFamily="18" charset="0"/>
              </a:rPr>
              <a:t>Breakfast after the Bell</a:t>
            </a:r>
            <a:r>
              <a:rPr lang="en-US" sz="4400" b="1" i="1" dirty="0">
                <a:solidFill>
                  <a:schemeClr val="bg1"/>
                </a:solidFill>
                <a:latin typeface="Georgia" panose="02040502050405020303" pitchFamily="18" charset="0"/>
              </a:rPr>
              <a:t> </a:t>
            </a:r>
          </a:p>
          <a:p>
            <a:pPr algn="ctr">
              <a:lnSpc>
                <a:spcPct val="85000"/>
              </a:lnSpc>
            </a:pPr>
            <a:r>
              <a:rPr lang="en-US" sz="3200" dirty="0">
                <a:solidFill>
                  <a:schemeClr val="bg1"/>
                </a:solidFill>
              </a:rPr>
              <a:t>programs is an essential strategy to increase participation in the School Breakfast Program.</a:t>
            </a:r>
          </a:p>
        </p:txBody>
      </p:sp>
    </p:spTree>
    <p:extLst>
      <p:ext uri="{BB962C8B-B14F-4D97-AF65-F5344CB8AC3E}">
        <p14:creationId xmlns:p14="http://schemas.microsoft.com/office/powerpoint/2010/main" val="136740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Flowchart: Delay 5">
            <a:extLst>
              <a:ext uri="{FF2B5EF4-FFF2-40B4-BE49-F238E27FC236}">
                <a16:creationId xmlns:a16="http://schemas.microsoft.com/office/drawing/2014/main" id="{3705488E-886F-595D-8DD3-46549FC4B058}"/>
              </a:ext>
            </a:extLst>
          </p:cNvPr>
          <p:cNvSpPr/>
          <p:nvPr userDrawn="1"/>
        </p:nvSpPr>
        <p:spPr>
          <a:xfrm>
            <a:off x="-3277" y="0"/>
            <a:ext cx="5233839" cy="6858000"/>
          </a:xfrm>
          <a:prstGeom prst="flowChartDelay">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 name="TextBox 6">
            <a:extLst>
              <a:ext uri="{FF2B5EF4-FFF2-40B4-BE49-F238E27FC236}">
                <a16:creationId xmlns:a16="http://schemas.microsoft.com/office/drawing/2014/main" id="{933C78D1-D751-D13D-BBDC-7F6F679F2F51}"/>
              </a:ext>
            </a:extLst>
          </p:cNvPr>
          <p:cNvSpPr txBox="1"/>
          <p:nvPr userDrawn="1"/>
        </p:nvSpPr>
        <p:spPr>
          <a:xfrm>
            <a:off x="370790" y="2140186"/>
            <a:ext cx="4366674" cy="2577629"/>
          </a:xfrm>
          <a:prstGeom prst="rect">
            <a:avLst/>
          </a:prstGeom>
          <a:noFill/>
        </p:spPr>
        <p:txBody>
          <a:bodyPr wrap="square" rtlCol="0" anchor="ctr">
            <a:spAutoFit/>
          </a:bodyPr>
          <a:lstStyle/>
          <a:p>
            <a:pPr algn="r">
              <a:lnSpc>
                <a:spcPct val="85000"/>
              </a:lnSpc>
            </a:pPr>
            <a:r>
              <a:rPr lang="en-US" sz="2800" b="0" spc="300" dirty="0">
                <a:solidFill>
                  <a:schemeClr val="bg1"/>
                </a:solidFill>
                <a:latin typeface="+mj-lt"/>
              </a:rPr>
              <a:t>BENEFITS OF</a:t>
            </a:r>
            <a:endParaRPr lang="en-US" sz="3200" b="0" spc="300" dirty="0">
              <a:solidFill>
                <a:schemeClr val="bg1"/>
              </a:solidFill>
              <a:latin typeface="+mj-lt"/>
            </a:endParaRPr>
          </a:p>
          <a:p>
            <a:pPr algn="r">
              <a:lnSpc>
                <a:spcPct val="85000"/>
              </a:lnSpc>
            </a:pPr>
            <a:r>
              <a:rPr lang="en-US" sz="5400" b="1" dirty="0">
                <a:solidFill>
                  <a:schemeClr val="bg1"/>
                </a:solidFill>
                <a:latin typeface="Georgia" panose="02040502050405020303" pitchFamily="18" charset="0"/>
              </a:rPr>
              <a:t>Breakfast after the Bell</a:t>
            </a:r>
          </a:p>
        </p:txBody>
      </p:sp>
      <p:grpSp>
        <p:nvGrpSpPr>
          <p:cNvPr id="8" name="Group 7">
            <a:extLst>
              <a:ext uri="{FF2B5EF4-FFF2-40B4-BE49-F238E27FC236}">
                <a16:creationId xmlns:a16="http://schemas.microsoft.com/office/drawing/2014/main" id="{6A07E2EB-2BC6-D3FF-D981-C31E1BD46A75}"/>
              </a:ext>
            </a:extLst>
          </p:cNvPr>
          <p:cNvGrpSpPr/>
          <p:nvPr userDrawn="1"/>
        </p:nvGrpSpPr>
        <p:grpSpPr>
          <a:xfrm>
            <a:off x="5052180" y="239268"/>
            <a:ext cx="1097280" cy="1097280"/>
            <a:chOff x="5454773" y="1219200"/>
            <a:chExt cx="914400" cy="914400"/>
          </a:xfrm>
        </p:grpSpPr>
        <p:sp>
          <p:nvSpPr>
            <p:cNvPr id="9" name="Speech Bubble: Oval 8">
              <a:extLst>
                <a:ext uri="{FF2B5EF4-FFF2-40B4-BE49-F238E27FC236}">
                  <a16:creationId xmlns:a16="http://schemas.microsoft.com/office/drawing/2014/main" id="{1CA0F7F7-A39B-B7EE-2DC6-BDF92F8EC71C}"/>
                </a:ext>
              </a:extLst>
            </p:cNvPr>
            <p:cNvSpPr/>
            <p:nvPr/>
          </p:nvSpPr>
          <p:spPr>
            <a:xfrm>
              <a:off x="5454773" y="1219200"/>
              <a:ext cx="914400" cy="914400"/>
            </a:xfrm>
            <a:prstGeom prst="wedgeEllipseCallout">
              <a:avLst>
                <a:gd name="adj1" fmla="val -53214"/>
                <a:gd name="adj2" fmla="val 34881"/>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 name="Oval 9">
              <a:extLst>
                <a:ext uri="{FF2B5EF4-FFF2-40B4-BE49-F238E27FC236}">
                  <a16:creationId xmlns:a16="http://schemas.microsoft.com/office/drawing/2014/main" id="{B0490923-8382-C2D3-80E5-BD65314D6DCA}"/>
                </a:ext>
              </a:extLst>
            </p:cNvPr>
            <p:cNvSpPr/>
            <p:nvPr/>
          </p:nvSpPr>
          <p:spPr>
            <a:xfrm>
              <a:off x="5569073" y="1333500"/>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11" name="Picture 10" descr="Shape&#10;&#10;Description automatically generated with low confidence">
              <a:extLst>
                <a:ext uri="{FF2B5EF4-FFF2-40B4-BE49-F238E27FC236}">
                  <a16:creationId xmlns:a16="http://schemas.microsoft.com/office/drawing/2014/main" id="{7785C0E8-278D-2630-D7CB-7B5D8A5030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9666" y="1424940"/>
              <a:ext cx="544613" cy="502920"/>
            </a:xfrm>
            <a:prstGeom prst="rect">
              <a:avLst/>
            </a:prstGeom>
          </p:spPr>
        </p:pic>
      </p:grpSp>
      <p:grpSp>
        <p:nvGrpSpPr>
          <p:cNvPr id="12" name="Group 11">
            <a:extLst>
              <a:ext uri="{FF2B5EF4-FFF2-40B4-BE49-F238E27FC236}">
                <a16:creationId xmlns:a16="http://schemas.microsoft.com/office/drawing/2014/main" id="{AD540DEC-26A7-45F1-4416-34490B0B7777}"/>
              </a:ext>
            </a:extLst>
          </p:cNvPr>
          <p:cNvGrpSpPr/>
          <p:nvPr userDrawn="1"/>
        </p:nvGrpSpPr>
        <p:grpSpPr>
          <a:xfrm>
            <a:off x="5494247" y="1559814"/>
            <a:ext cx="1097280" cy="1097280"/>
            <a:chOff x="5916363" y="2857241"/>
            <a:chExt cx="914400" cy="914400"/>
          </a:xfrm>
        </p:grpSpPr>
        <p:sp>
          <p:nvSpPr>
            <p:cNvPr id="13" name="Speech Bubble: Oval 12">
              <a:extLst>
                <a:ext uri="{FF2B5EF4-FFF2-40B4-BE49-F238E27FC236}">
                  <a16:creationId xmlns:a16="http://schemas.microsoft.com/office/drawing/2014/main" id="{6AD9F279-0BA5-D239-1CF9-5121F9AC5C0F}"/>
                </a:ext>
              </a:extLst>
            </p:cNvPr>
            <p:cNvSpPr/>
            <p:nvPr/>
          </p:nvSpPr>
          <p:spPr>
            <a:xfrm>
              <a:off x="5916363" y="2857241"/>
              <a:ext cx="914400" cy="914400"/>
            </a:xfrm>
            <a:prstGeom prst="wedgeEllipseCallout">
              <a:avLst>
                <a:gd name="adj1" fmla="val -61474"/>
                <a:gd name="adj2" fmla="val 13885"/>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4" name="Oval 13">
              <a:extLst>
                <a:ext uri="{FF2B5EF4-FFF2-40B4-BE49-F238E27FC236}">
                  <a16:creationId xmlns:a16="http://schemas.microsoft.com/office/drawing/2014/main" id="{8ADE0E99-E017-11AE-852B-6BFC0CCA48AF}"/>
                </a:ext>
              </a:extLst>
            </p:cNvPr>
            <p:cNvSpPr/>
            <p:nvPr/>
          </p:nvSpPr>
          <p:spPr>
            <a:xfrm>
              <a:off x="6030663" y="2971541"/>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15" name="Picture 14" descr="Shape&#10;&#10;Description automatically generated with medium confidence">
              <a:extLst>
                <a:ext uri="{FF2B5EF4-FFF2-40B4-BE49-F238E27FC236}">
                  <a16:creationId xmlns:a16="http://schemas.microsoft.com/office/drawing/2014/main" id="{2F66A48F-5403-392B-F715-4DB4B2D0E1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7132" y="3062981"/>
              <a:ext cx="492862" cy="502920"/>
            </a:xfrm>
            <a:prstGeom prst="rect">
              <a:avLst/>
            </a:prstGeom>
          </p:spPr>
        </p:pic>
      </p:grpSp>
      <p:grpSp>
        <p:nvGrpSpPr>
          <p:cNvPr id="16" name="Group 15">
            <a:extLst>
              <a:ext uri="{FF2B5EF4-FFF2-40B4-BE49-F238E27FC236}">
                <a16:creationId xmlns:a16="http://schemas.microsoft.com/office/drawing/2014/main" id="{4C364929-B34D-6C76-13BD-B94424947C53}"/>
              </a:ext>
            </a:extLst>
          </p:cNvPr>
          <p:cNvGrpSpPr/>
          <p:nvPr userDrawn="1"/>
        </p:nvGrpSpPr>
        <p:grpSpPr>
          <a:xfrm>
            <a:off x="5052180" y="5532653"/>
            <a:ext cx="1097280" cy="1097280"/>
            <a:chOff x="5472191" y="4661676"/>
            <a:chExt cx="914400" cy="914400"/>
          </a:xfrm>
        </p:grpSpPr>
        <p:sp>
          <p:nvSpPr>
            <p:cNvPr id="17" name="Speech Bubble: Oval 16">
              <a:extLst>
                <a:ext uri="{FF2B5EF4-FFF2-40B4-BE49-F238E27FC236}">
                  <a16:creationId xmlns:a16="http://schemas.microsoft.com/office/drawing/2014/main" id="{3463DFC8-71C5-95CF-4862-AC76405004F1}"/>
                </a:ext>
              </a:extLst>
            </p:cNvPr>
            <p:cNvSpPr/>
            <p:nvPr/>
          </p:nvSpPr>
          <p:spPr>
            <a:xfrm>
              <a:off x="5472191" y="4661676"/>
              <a:ext cx="914400" cy="914400"/>
            </a:xfrm>
            <a:prstGeom prst="wedgeEllipseCallout">
              <a:avLst>
                <a:gd name="adj1" fmla="val -56071"/>
                <a:gd name="adj2" fmla="val -30834"/>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8" name="Oval 17">
              <a:extLst>
                <a:ext uri="{FF2B5EF4-FFF2-40B4-BE49-F238E27FC236}">
                  <a16:creationId xmlns:a16="http://schemas.microsoft.com/office/drawing/2014/main" id="{DAC423D3-B343-3059-A2AB-FDA7D531A8DC}"/>
                </a:ext>
              </a:extLst>
            </p:cNvPr>
            <p:cNvSpPr/>
            <p:nvPr/>
          </p:nvSpPr>
          <p:spPr>
            <a:xfrm>
              <a:off x="5586491" y="4775976"/>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19" name="TextBox 18">
            <a:extLst>
              <a:ext uri="{FF2B5EF4-FFF2-40B4-BE49-F238E27FC236}">
                <a16:creationId xmlns:a16="http://schemas.microsoft.com/office/drawing/2014/main" id="{7603D44D-C2FE-0044-C3FB-0E40DB4CEC76}"/>
              </a:ext>
            </a:extLst>
          </p:cNvPr>
          <p:cNvSpPr txBox="1"/>
          <p:nvPr userDrawn="1"/>
        </p:nvSpPr>
        <p:spPr>
          <a:xfrm>
            <a:off x="6245654" y="482819"/>
            <a:ext cx="5006455" cy="722955"/>
          </a:xfrm>
          <a:prstGeom prst="rect">
            <a:avLst/>
          </a:prstGeom>
          <a:noFill/>
        </p:spPr>
        <p:txBody>
          <a:bodyPr wrap="square" rtlCol="0">
            <a:spAutoFit/>
          </a:bodyPr>
          <a:lstStyle/>
          <a:p>
            <a:pPr>
              <a:lnSpc>
                <a:spcPct val="85000"/>
              </a:lnSpc>
            </a:pPr>
            <a:r>
              <a:rPr lang="en-US" sz="2400" b="0" i="1" dirty="0">
                <a:solidFill>
                  <a:schemeClr val="tx2"/>
                </a:solidFill>
              </a:rPr>
              <a:t>Reduces absenteeism by 6 percentage points</a:t>
            </a:r>
            <a:endParaRPr lang="en-US" sz="2800" b="0" i="1" dirty="0">
              <a:solidFill>
                <a:schemeClr val="tx2"/>
              </a:solidFill>
            </a:endParaRPr>
          </a:p>
        </p:txBody>
      </p:sp>
      <p:sp>
        <p:nvSpPr>
          <p:cNvPr id="20" name="TextBox 19">
            <a:extLst>
              <a:ext uri="{FF2B5EF4-FFF2-40B4-BE49-F238E27FC236}">
                <a16:creationId xmlns:a16="http://schemas.microsoft.com/office/drawing/2014/main" id="{FAAF2217-EA3D-21DE-3F33-9EFB87D80155}"/>
              </a:ext>
            </a:extLst>
          </p:cNvPr>
          <p:cNvSpPr txBox="1"/>
          <p:nvPr userDrawn="1"/>
        </p:nvSpPr>
        <p:spPr>
          <a:xfrm>
            <a:off x="6931454" y="3117525"/>
            <a:ext cx="4805012" cy="722955"/>
          </a:xfrm>
          <a:prstGeom prst="rect">
            <a:avLst/>
          </a:prstGeom>
          <a:noFill/>
        </p:spPr>
        <p:txBody>
          <a:bodyPr wrap="square" rtlCol="0">
            <a:spAutoFit/>
          </a:bodyPr>
          <a:lstStyle/>
          <a:p>
            <a:pPr>
              <a:lnSpc>
                <a:spcPct val="85000"/>
              </a:lnSpc>
            </a:pPr>
            <a:r>
              <a:rPr lang="en-US" sz="2400" b="0" i="1" dirty="0">
                <a:solidFill>
                  <a:schemeClr val="tx2"/>
                </a:solidFill>
              </a:rPr>
              <a:t>Results in fewer disciplinary referrals and visits to the school nurse</a:t>
            </a:r>
            <a:endParaRPr lang="en-US" sz="2800" b="0" i="1" dirty="0">
              <a:solidFill>
                <a:schemeClr val="tx2"/>
              </a:solidFill>
            </a:endParaRPr>
          </a:p>
        </p:txBody>
      </p:sp>
      <p:sp>
        <p:nvSpPr>
          <p:cNvPr id="21" name="TextBox 20">
            <a:extLst>
              <a:ext uri="{FF2B5EF4-FFF2-40B4-BE49-F238E27FC236}">
                <a16:creationId xmlns:a16="http://schemas.microsoft.com/office/drawing/2014/main" id="{FC57D704-6F49-5D90-6BE9-33546940437A}"/>
              </a:ext>
            </a:extLst>
          </p:cNvPr>
          <p:cNvSpPr txBox="1"/>
          <p:nvPr userDrawn="1"/>
        </p:nvSpPr>
        <p:spPr>
          <a:xfrm>
            <a:off x="6726872" y="4484039"/>
            <a:ext cx="4805012" cy="722955"/>
          </a:xfrm>
          <a:prstGeom prst="rect">
            <a:avLst/>
          </a:prstGeom>
          <a:noFill/>
        </p:spPr>
        <p:txBody>
          <a:bodyPr wrap="square" rtlCol="0">
            <a:spAutoFit/>
          </a:bodyPr>
          <a:lstStyle/>
          <a:p>
            <a:pPr>
              <a:lnSpc>
                <a:spcPct val="85000"/>
              </a:lnSpc>
            </a:pPr>
            <a:r>
              <a:rPr lang="en-US" sz="2400" b="0" i="1" dirty="0">
                <a:solidFill>
                  <a:schemeClr val="tx2"/>
                </a:solidFill>
              </a:rPr>
              <a:t>Promotes diet high in essential vitamins and minerals</a:t>
            </a:r>
          </a:p>
        </p:txBody>
      </p:sp>
      <p:sp>
        <p:nvSpPr>
          <p:cNvPr id="22" name="TextBox 21">
            <a:extLst>
              <a:ext uri="{FF2B5EF4-FFF2-40B4-BE49-F238E27FC236}">
                <a16:creationId xmlns:a16="http://schemas.microsoft.com/office/drawing/2014/main" id="{141B277B-1D12-D70C-69E6-D79F9FEFD94F}"/>
              </a:ext>
            </a:extLst>
          </p:cNvPr>
          <p:cNvSpPr txBox="1"/>
          <p:nvPr userDrawn="1"/>
        </p:nvSpPr>
        <p:spPr>
          <a:xfrm>
            <a:off x="6286620" y="5938693"/>
            <a:ext cx="4805012" cy="409023"/>
          </a:xfrm>
          <a:prstGeom prst="rect">
            <a:avLst/>
          </a:prstGeom>
          <a:noFill/>
        </p:spPr>
        <p:txBody>
          <a:bodyPr wrap="square" rtlCol="0">
            <a:spAutoFit/>
          </a:bodyPr>
          <a:lstStyle/>
          <a:p>
            <a:pPr>
              <a:lnSpc>
                <a:spcPct val="85000"/>
              </a:lnSpc>
            </a:pPr>
            <a:r>
              <a:rPr lang="en-US" sz="2400" b="0" i="1" dirty="0">
                <a:solidFill>
                  <a:schemeClr val="tx2"/>
                </a:solidFill>
              </a:rPr>
              <a:t>Increases sense of community</a:t>
            </a:r>
          </a:p>
        </p:txBody>
      </p:sp>
      <p:grpSp>
        <p:nvGrpSpPr>
          <p:cNvPr id="23" name="Group 22">
            <a:extLst>
              <a:ext uri="{FF2B5EF4-FFF2-40B4-BE49-F238E27FC236}">
                <a16:creationId xmlns:a16="http://schemas.microsoft.com/office/drawing/2014/main" id="{6EF9FB4C-C2BA-085D-2EE2-1489813C854B}"/>
              </a:ext>
            </a:extLst>
          </p:cNvPr>
          <p:cNvGrpSpPr/>
          <p:nvPr userDrawn="1"/>
        </p:nvGrpSpPr>
        <p:grpSpPr>
          <a:xfrm>
            <a:off x="5697016" y="2880360"/>
            <a:ext cx="1097280" cy="1097280"/>
            <a:chOff x="5916363" y="2857241"/>
            <a:chExt cx="914400" cy="914400"/>
          </a:xfrm>
        </p:grpSpPr>
        <p:sp>
          <p:nvSpPr>
            <p:cNvPr id="24" name="Speech Bubble: Oval 23">
              <a:extLst>
                <a:ext uri="{FF2B5EF4-FFF2-40B4-BE49-F238E27FC236}">
                  <a16:creationId xmlns:a16="http://schemas.microsoft.com/office/drawing/2014/main" id="{64271856-6CEB-C372-5454-C10F1425D8C6}"/>
                </a:ext>
              </a:extLst>
            </p:cNvPr>
            <p:cNvSpPr/>
            <p:nvPr/>
          </p:nvSpPr>
          <p:spPr>
            <a:xfrm>
              <a:off x="5916363" y="2857241"/>
              <a:ext cx="914400" cy="914400"/>
            </a:xfrm>
            <a:prstGeom prst="wedgeEllipseCallout">
              <a:avLst>
                <a:gd name="adj1" fmla="val -63999"/>
                <a:gd name="adj2" fmla="val -4"/>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Oval 24">
              <a:extLst>
                <a:ext uri="{FF2B5EF4-FFF2-40B4-BE49-F238E27FC236}">
                  <a16:creationId xmlns:a16="http://schemas.microsoft.com/office/drawing/2014/main" id="{5B736EE2-3A3A-BA1C-A6CA-828A96A894C9}"/>
                </a:ext>
              </a:extLst>
            </p:cNvPr>
            <p:cNvSpPr/>
            <p:nvPr/>
          </p:nvSpPr>
          <p:spPr>
            <a:xfrm>
              <a:off x="6030661" y="2971541"/>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26" name="Group 25">
            <a:extLst>
              <a:ext uri="{FF2B5EF4-FFF2-40B4-BE49-F238E27FC236}">
                <a16:creationId xmlns:a16="http://schemas.microsoft.com/office/drawing/2014/main" id="{4E67BCD5-A704-F2CF-D570-F53F9A0DB308}"/>
              </a:ext>
            </a:extLst>
          </p:cNvPr>
          <p:cNvGrpSpPr/>
          <p:nvPr userDrawn="1"/>
        </p:nvGrpSpPr>
        <p:grpSpPr>
          <a:xfrm>
            <a:off x="5492432" y="4200906"/>
            <a:ext cx="1097280" cy="1097280"/>
            <a:chOff x="5916363" y="2857241"/>
            <a:chExt cx="914400" cy="914400"/>
          </a:xfrm>
        </p:grpSpPr>
        <p:sp>
          <p:nvSpPr>
            <p:cNvPr id="27" name="Speech Bubble: Oval 26">
              <a:extLst>
                <a:ext uri="{FF2B5EF4-FFF2-40B4-BE49-F238E27FC236}">
                  <a16:creationId xmlns:a16="http://schemas.microsoft.com/office/drawing/2014/main" id="{D1E1A441-F366-B026-018A-D92D6AE193A1}"/>
                </a:ext>
              </a:extLst>
            </p:cNvPr>
            <p:cNvSpPr/>
            <p:nvPr/>
          </p:nvSpPr>
          <p:spPr>
            <a:xfrm>
              <a:off x="5916363" y="2857241"/>
              <a:ext cx="914400" cy="914400"/>
            </a:xfrm>
            <a:prstGeom prst="wedgeEllipseCallout">
              <a:avLst>
                <a:gd name="adj1" fmla="val -58949"/>
                <a:gd name="adj2" fmla="val -2778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8" name="Oval 27">
              <a:extLst>
                <a:ext uri="{FF2B5EF4-FFF2-40B4-BE49-F238E27FC236}">
                  <a16:creationId xmlns:a16="http://schemas.microsoft.com/office/drawing/2014/main" id="{61820EA5-3766-24B1-3ADA-391E32171E05}"/>
                </a:ext>
              </a:extLst>
            </p:cNvPr>
            <p:cNvSpPr/>
            <p:nvPr/>
          </p:nvSpPr>
          <p:spPr>
            <a:xfrm>
              <a:off x="6030663" y="2971541"/>
              <a:ext cx="685800" cy="6858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29" name="TextBox 28">
            <a:extLst>
              <a:ext uri="{FF2B5EF4-FFF2-40B4-BE49-F238E27FC236}">
                <a16:creationId xmlns:a16="http://schemas.microsoft.com/office/drawing/2014/main" id="{9FC5250E-DECD-C7AF-D107-F7CC3B2E1EBC}"/>
              </a:ext>
            </a:extLst>
          </p:cNvPr>
          <p:cNvSpPr txBox="1"/>
          <p:nvPr userDrawn="1"/>
        </p:nvSpPr>
        <p:spPr>
          <a:xfrm>
            <a:off x="6707290" y="1900976"/>
            <a:ext cx="4805012" cy="409023"/>
          </a:xfrm>
          <a:prstGeom prst="rect">
            <a:avLst/>
          </a:prstGeom>
          <a:noFill/>
        </p:spPr>
        <p:txBody>
          <a:bodyPr wrap="square" rtlCol="0">
            <a:spAutoFit/>
          </a:bodyPr>
          <a:lstStyle/>
          <a:p>
            <a:pPr>
              <a:lnSpc>
                <a:spcPct val="85000"/>
              </a:lnSpc>
            </a:pPr>
            <a:r>
              <a:rPr lang="en-US" sz="2400" b="0" i="1" dirty="0">
                <a:solidFill>
                  <a:schemeClr val="tx2"/>
                </a:solidFill>
              </a:rPr>
              <a:t>Supports academic achievement</a:t>
            </a:r>
          </a:p>
        </p:txBody>
      </p:sp>
      <p:pic>
        <p:nvPicPr>
          <p:cNvPr id="30" name="Picture 29" descr="Icon&#10;&#10;Description automatically generated">
            <a:extLst>
              <a:ext uri="{FF2B5EF4-FFF2-40B4-BE49-F238E27FC236}">
                <a16:creationId xmlns:a16="http://schemas.microsoft.com/office/drawing/2014/main" id="{90CBCF40-5AB3-52EC-3C52-B09F0FF6201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53553" y="4530205"/>
            <a:ext cx="622211" cy="515780"/>
          </a:xfrm>
          <a:prstGeom prst="rect">
            <a:avLst/>
          </a:prstGeom>
        </p:spPr>
      </p:pic>
      <p:pic>
        <p:nvPicPr>
          <p:cNvPr id="31" name="Graphic 30" descr="Cheers outline">
            <a:extLst>
              <a:ext uri="{FF2B5EF4-FFF2-40B4-BE49-F238E27FC236}">
                <a16:creationId xmlns:a16="http://schemas.microsoft.com/office/drawing/2014/main" id="{E94E4750-D510-9BBE-E00A-D94EBC127C0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38374" y="5756681"/>
            <a:ext cx="724891" cy="724891"/>
          </a:xfrm>
          <a:prstGeom prst="rect">
            <a:avLst/>
          </a:prstGeom>
        </p:spPr>
      </p:pic>
      <p:pic>
        <p:nvPicPr>
          <p:cNvPr id="32" name="Graphic 31" descr="Medical outline">
            <a:extLst>
              <a:ext uri="{FF2B5EF4-FFF2-40B4-BE49-F238E27FC236}">
                <a16:creationId xmlns:a16="http://schemas.microsoft.com/office/drawing/2014/main" id="{3D177311-106F-B0D5-0388-E1B6A05F62F5}"/>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81172" y="3063240"/>
            <a:ext cx="731520" cy="731520"/>
          </a:xfrm>
          <a:prstGeom prst="rect">
            <a:avLst/>
          </a:prstGeom>
        </p:spPr>
      </p:pic>
    </p:spTree>
    <p:extLst>
      <p:ext uri="{BB962C8B-B14F-4D97-AF65-F5344CB8AC3E}">
        <p14:creationId xmlns:p14="http://schemas.microsoft.com/office/powerpoint/2010/main" val="89024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E4AC2B3-35B5-87DC-40E2-01EB7CA4CAF4}"/>
              </a:ext>
            </a:extLst>
          </p:cNvPr>
          <p:cNvSpPr txBox="1"/>
          <p:nvPr userDrawn="1"/>
        </p:nvSpPr>
        <p:spPr>
          <a:xfrm>
            <a:off x="720436" y="561190"/>
            <a:ext cx="10854846" cy="1164934"/>
          </a:xfrm>
          <a:prstGeom prst="rect">
            <a:avLst/>
          </a:prstGeom>
          <a:noFill/>
        </p:spPr>
        <p:txBody>
          <a:bodyPr wrap="square" rtlCol="0" anchor="b">
            <a:noAutofit/>
          </a:bodyPr>
          <a:lstStyle/>
          <a:p>
            <a:pPr algn="ctr">
              <a:lnSpc>
                <a:spcPct val="85000"/>
              </a:lnSpc>
            </a:pPr>
            <a:r>
              <a:rPr lang="en-US" sz="5400" b="1" dirty="0">
                <a:solidFill>
                  <a:schemeClr val="accent1"/>
                </a:solidFill>
                <a:latin typeface="Georgia" panose="02040502050405020303" pitchFamily="18" charset="0"/>
              </a:rPr>
              <a:t>Funding Opportunities</a:t>
            </a:r>
          </a:p>
        </p:txBody>
      </p:sp>
      <p:sp>
        <p:nvSpPr>
          <p:cNvPr id="7" name="Freeform 13">
            <a:extLst>
              <a:ext uri="{FF2B5EF4-FFF2-40B4-BE49-F238E27FC236}">
                <a16:creationId xmlns:a16="http://schemas.microsoft.com/office/drawing/2014/main" id="{93867E30-A056-92C4-FEE5-A98571BBDC2E}"/>
              </a:ext>
            </a:extLst>
          </p:cNvPr>
          <p:cNvSpPr/>
          <p:nvPr userDrawn="1"/>
        </p:nvSpPr>
        <p:spPr>
          <a:xfrm>
            <a:off x="4467643" y="4034197"/>
            <a:ext cx="7003919" cy="1844189"/>
          </a:xfrm>
          <a:custGeom>
            <a:avLst/>
            <a:gdLst/>
            <a:ahLst/>
            <a:cxnLst/>
            <a:rect l="l" t="t" r="r" b="b"/>
            <a:pathLst>
              <a:path w="1319810" h="381313">
                <a:moveTo>
                  <a:pt x="15449" y="0"/>
                </a:moveTo>
                <a:lnTo>
                  <a:pt x="1304360" y="0"/>
                </a:lnTo>
                <a:cubicBezTo>
                  <a:pt x="1308458" y="0"/>
                  <a:pt x="1312387" y="1628"/>
                  <a:pt x="1315285" y="4525"/>
                </a:cubicBezTo>
                <a:cubicBezTo>
                  <a:pt x="1318182" y="7422"/>
                  <a:pt x="1319810" y="11352"/>
                  <a:pt x="1319810" y="15449"/>
                </a:cubicBezTo>
                <a:lnTo>
                  <a:pt x="1319810" y="365864"/>
                </a:lnTo>
                <a:cubicBezTo>
                  <a:pt x="1319810" y="369961"/>
                  <a:pt x="1318182" y="373891"/>
                  <a:pt x="1315285" y="376788"/>
                </a:cubicBezTo>
                <a:cubicBezTo>
                  <a:pt x="1312387" y="379685"/>
                  <a:pt x="1308458" y="381313"/>
                  <a:pt x="1304360" y="381313"/>
                </a:cubicBezTo>
                <a:lnTo>
                  <a:pt x="15449" y="381313"/>
                </a:lnTo>
                <a:cubicBezTo>
                  <a:pt x="11352" y="381313"/>
                  <a:pt x="7422" y="379685"/>
                  <a:pt x="4525" y="376788"/>
                </a:cubicBezTo>
                <a:cubicBezTo>
                  <a:pt x="1628" y="373891"/>
                  <a:pt x="0" y="369961"/>
                  <a:pt x="0" y="365864"/>
                </a:cubicBezTo>
                <a:lnTo>
                  <a:pt x="0" y="15449"/>
                </a:lnTo>
                <a:cubicBezTo>
                  <a:pt x="0" y="11352"/>
                  <a:pt x="1628" y="7422"/>
                  <a:pt x="4525" y="4525"/>
                </a:cubicBezTo>
                <a:cubicBezTo>
                  <a:pt x="7422" y="1628"/>
                  <a:pt x="11352" y="0"/>
                  <a:pt x="15449" y="0"/>
                </a:cubicBezTo>
                <a:close/>
              </a:path>
            </a:pathLst>
          </a:custGeom>
          <a:solidFill>
            <a:schemeClr val="accent3">
              <a:alpha val="30196"/>
            </a:schemeClr>
          </a:solidFill>
        </p:spPr>
        <p:txBody>
          <a:bodyPr lIns="274320" tIns="91440" anchor="ctr"/>
          <a:lstStyle/>
          <a:p>
            <a:pPr marL="342900" indent="-342900">
              <a:buFont typeface="Arial" panose="020B0604020202020204" pitchFamily="34" charset="0"/>
              <a:buChar char="•"/>
            </a:pPr>
            <a:r>
              <a:rPr lang="en-US" sz="2400" b="1" dirty="0">
                <a:solidFill>
                  <a:schemeClr val="tx2"/>
                </a:solidFill>
              </a:rPr>
              <a:t>Funding available to all Virginia school divisions</a:t>
            </a:r>
          </a:p>
          <a:p>
            <a:pPr marL="342900" indent="-342900">
              <a:buFont typeface="Arial" panose="020B0604020202020204" pitchFamily="34" charset="0"/>
              <a:buChar char="•"/>
            </a:pPr>
            <a:r>
              <a:rPr lang="en-US" sz="2400" dirty="0">
                <a:solidFill>
                  <a:schemeClr val="tx2"/>
                </a:solidFill>
              </a:rPr>
              <a:t>Receive $0.22 per breakfast meal served above the base year (SY 2003-2004)</a:t>
            </a:r>
          </a:p>
        </p:txBody>
      </p:sp>
      <p:sp>
        <p:nvSpPr>
          <p:cNvPr id="8" name="Freeform 13">
            <a:extLst>
              <a:ext uri="{FF2B5EF4-FFF2-40B4-BE49-F238E27FC236}">
                <a16:creationId xmlns:a16="http://schemas.microsoft.com/office/drawing/2014/main" id="{932A00A7-AD58-13D8-A88A-B1A6EA9E9C83}"/>
              </a:ext>
            </a:extLst>
          </p:cNvPr>
          <p:cNvSpPr/>
          <p:nvPr userDrawn="1"/>
        </p:nvSpPr>
        <p:spPr>
          <a:xfrm>
            <a:off x="4467644" y="2027371"/>
            <a:ext cx="7003919" cy="1844189"/>
          </a:xfrm>
          <a:custGeom>
            <a:avLst/>
            <a:gdLst/>
            <a:ahLst/>
            <a:cxnLst/>
            <a:rect l="l" t="t" r="r" b="b"/>
            <a:pathLst>
              <a:path w="1319810" h="381313">
                <a:moveTo>
                  <a:pt x="15449" y="0"/>
                </a:moveTo>
                <a:lnTo>
                  <a:pt x="1304360" y="0"/>
                </a:lnTo>
                <a:cubicBezTo>
                  <a:pt x="1308458" y="0"/>
                  <a:pt x="1312387" y="1628"/>
                  <a:pt x="1315285" y="4525"/>
                </a:cubicBezTo>
                <a:cubicBezTo>
                  <a:pt x="1318182" y="7422"/>
                  <a:pt x="1319810" y="11352"/>
                  <a:pt x="1319810" y="15449"/>
                </a:cubicBezTo>
                <a:lnTo>
                  <a:pt x="1319810" y="365864"/>
                </a:lnTo>
                <a:cubicBezTo>
                  <a:pt x="1319810" y="369961"/>
                  <a:pt x="1318182" y="373891"/>
                  <a:pt x="1315285" y="376788"/>
                </a:cubicBezTo>
                <a:cubicBezTo>
                  <a:pt x="1312387" y="379685"/>
                  <a:pt x="1308458" y="381313"/>
                  <a:pt x="1304360" y="381313"/>
                </a:cubicBezTo>
                <a:lnTo>
                  <a:pt x="15449" y="381313"/>
                </a:lnTo>
                <a:cubicBezTo>
                  <a:pt x="11352" y="381313"/>
                  <a:pt x="7422" y="379685"/>
                  <a:pt x="4525" y="376788"/>
                </a:cubicBezTo>
                <a:cubicBezTo>
                  <a:pt x="1628" y="373891"/>
                  <a:pt x="0" y="369961"/>
                  <a:pt x="0" y="365864"/>
                </a:cubicBezTo>
                <a:lnTo>
                  <a:pt x="0" y="15449"/>
                </a:lnTo>
                <a:cubicBezTo>
                  <a:pt x="0" y="11352"/>
                  <a:pt x="1628" y="7422"/>
                  <a:pt x="4525" y="4525"/>
                </a:cubicBezTo>
                <a:cubicBezTo>
                  <a:pt x="7422" y="1628"/>
                  <a:pt x="11352" y="0"/>
                  <a:pt x="15449" y="0"/>
                </a:cubicBezTo>
                <a:close/>
              </a:path>
            </a:pathLst>
          </a:custGeom>
          <a:solidFill>
            <a:srgbClr val="F36939">
              <a:alpha val="30196"/>
            </a:srgbClr>
          </a:solidFill>
        </p:spPr>
        <p:txBody>
          <a:bodyPr lIns="274320" tIns="91440" anchor="ctr"/>
          <a:lstStyle/>
          <a:p>
            <a:pPr marL="342900" indent="-342900">
              <a:buFont typeface="Arial" panose="020B0604020202020204" pitchFamily="34" charset="0"/>
              <a:buChar char="•"/>
            </a:pPr>
            <a:r>
              <a:rPr lang="en-US" sz="2400" b="1" dirty="0">
                <a:solidFill>
                  <a:schemeClr val="tx2"/>
                </a:solidFill>
              </a:rPr>
              <a:t>$1.074 million</a:t>
            </a:r>
            <a:r>
              <a:rPr lang="en-US" sz="2400" dirty="0">
                <a:solidFill>
                  <a:schemeClr val="tx2"/>
                </a:solidFill>
              </a:rPr>
              <a:t> annually for selected schools</a:t>
            </a:r>
          </a:p>
          <a:p>
            <a:pPr marL="342900" indent="-342900">
              <a:buFont typeface="Arial" panose="020B0604020202020204" pitchFamily="34" charset="0"/>
              <a:buChar char="•"/>
            </a:pPr>
            <a:r>
              <a:rPr lang="en-US" sz="2400" dirty="0">
                <a:solidFill>
                  <a:schemeClr val="tx2"/>
                </a:solidFill>
              </a:rPr>
              <a:t>Supports implementation of </a:t>
            </a:r>
            <a:r>
              <a:rPr lang="en-US" sz="2400" dirty="0" err="1">
                <a:solidFill>
                  <a:schemeClr val="tx2"/>
                </a:solidFill>
              </a:rPr>
              <a:t>BaB</a:t>
            </a:r>
            <a:r>
              <a:rPr lang="en-US" sz="2400" dirty="0">
                <a:solidFill>
                  <a:schemeClr val="tx2"/>
                </a:solidFill>
              </a:rPr>
              <a:t> programs</a:t>
            </a:r>
          </a:p>
          <a:p>
            <a:pPr marL="800100" lvl="1" indent="-342900">
              <a:buFont typeface="Wingdings" panose="05000000000000000000" pitchFamily="2" charset="2"/>
              <a:buChar char="ü"/>
            </a:pPr>
            <a:r>
              <a:rPr lang="en-US" sz="2000" dirty="0">
                <a:solidFill>
                  <a:schemeClr val="tx2"/>
                </a:solidFill>
              </a:rPr>
              <a:t>$0.05 per breakfast at elementary schools</a:t>
            </a:r>
          </a:p>
          <a:p>
            <a:pPr marL="800100" lvl="1" indent="-342900">
              <a:buFont typeface="Wingdings" panose="05000000000000000000" pitchFamily="2" charset="2"/>
              <a:buChar char="ü"/>
            </a:pPr>
            <a:r>
              <a:rPr lang="en-US" sz="2000" dirty="0">
                <a:solidFill>
                  <a:schemeClr val="tx2"/>
                </a:solidFill>
              </a:rPr>
              <a:t>$0.10 per breakfast at secondary schools</a:t>
            </a:r>
          </a:p>
        </p:txBody>
      </p:sp>
      <p:sp>
        <p:nvSpPr>
          <p:cNvPr id="9" name="Freeform 13">
            <a:extLst>
              <a:ext uri="{FF2B5EF4-FFF2-40B4-BE49-F238E27FC236}">
                <a16:creationId xmlns:a16="http://schemas.microsoft.com/office/drawing/2014/main" id="{5116C557-4510-9B3A-996A-41ED2733300C}"/>
              </a:ext>
            </a:extLst>
          </p:cNvPr>
          <p:cNvSpPr/>
          <p:nvPr userDrawn="1"/>
        </p:nvSpPr>
        <p:spPr>
          <a:xfrm>
            <a:off x="720436" y="2448861"/>
            <a:ext cx="3862178" cy="1001210"/>
          </a:xfrm>
          <a:custGeom>
            <a:avLst/>
            <a:gdLst/>
            <a:ahLst/>
            <a:cxnLst/>
            <a:rect l="l" t="t" r="r" b="b"/>
            <a:pathLst>
              <a:path w="1319810" h="381313">
                <a:moveTo>
                  <a:pt x="15449" y="0"/>
                </a:moveTo>
                <a:lnTo>
                  <a:pt x="1304360" y="0"/>
                </a:lnTo>
                <a:cubicBezTo>
                  <a:pt x="1308458" y="0"/>
                  <a:pt x="1312387" y="1628"/>
                  <a:pt x="1315285" y="4525"/>
                </a:cubicBezTo>
                <a:cubicBezTo>
                  <a:pt x="1318182" y="7422"/>
                  <a:pt x="1319810" y="11352"/>
                  <a:pt x="1319810" y="15449"/>
                </a:cubicBezTo>
                <a:lnTo>
                  <a:pt x="1319810" y="365864"/>
                </a:lnTo>
                <a:cubicBezTo>
                  <a:pt x="1319810" y="369961"/>
                  <a:pt x="1318182" y="373891"/>
                  <a:pt x="1315285" y="376788"/>
                </a:cubicBezTo>
                <a:cubicBezTo>
                  <a:pt x="1312387" y="379685"/>
                  <a:pt x="1308458" y="381313"/>
                  <a:pt x="1304360" y="381313"/>
                </a:cubicBezTo>
                <a:lnTo>
                  <a:pt x="15449" y="381313"/>
                </a:lnTo>
                <a:cubicBezTo>
                  <a:pt x="11352" y="381313"/>
                  <a:pt x="7422" y="379685"/>
                  <a:pt x="4525" y="376788"/>
                </a:cubicBezTo>
                <a:cubicBezTo>
                  <a:pt x="1628" y="373891"/>
                  <a:pt x="0" y="369961"/>
                  <a:pt x="0" y="365864"/>
                </a:cubicBezTo>
                <a:lnTo>
                  <a:pt x="0" y="15449"/>
                </a:lnTo>
                <a:cubicBezTo>
                  <a:pt x="0" y="11352"/>
                  <a:pt x="1628" y="7422"/>
                  <a:pt x="4525" y="4525"/>
                </a:cubicBezTo>
                <a:cubicBezTo>
                  <a:pt x="7422" y="1628"/>
                  <a:pt x="11352" y="0"/>
                  <a:pt x="15449" y="0"/>
                </a:cubicBezTo>
                <a:close/>
              </a:path>
            </a:pathLst>
          </a:custGeom>
          <a:solidFill>
            <a:schemeClr val="accent2"/>
          </a:solidFill>
        </p:spPr>
        <p:txBody>
          <a:bodyPr anchor="ctr"/>
          <a:lstStyle/>
          <a:p>
            <a:pPr algn="r">
              <a:lnSpc>
                <a:spcPct val="85000"/>
              </a:lnSpc>
            </a:pPr>
            <a:r>
              <a:rPr lang="en-US" sz="2400" b="1" dirty="0" err="1">
                <a:solidFill>
                  <a:schemeClr val="bg1"/>
                </a:solidFill>
                <a:latin typeface="Georgia" panose="02040502050405020303" pitchFamily="18" charset="0"/>
              </a:rPr>
              <a:t>BaB</a:t>
            </a:r>
            <a:r>
              <a:rPr lang="en-US" sz="2400" b="1" dirty="0">
                <a:solidFill>
                  <a:schemeClr val="bg1"/>
                </a:solidFill>
                <a:latin typeface="Georgia" panose="02040502050405020303" pitchFamily="18" charset="0"/>
              </a:rPr>
              <a:t> Reimbursement Awards</a:t>
            </a:r>
          </a:p>
        </p:txBody>
      </p:sp>
      <p:sp>
        <p:nvSpPr>
          <p:cNvPr id="10" name="Freeform 13">
            <a:extLst>
              <a:ext uri="{FF2B5EF4-FFF2-40B4-BE49-F238E27FC236}">
                <a16:creationId xmlns:a16="http://schemas.microsoft.com/office/drawing/2014/main" id="{1BFA6942-C350-E876-FE15-648D31B3784C}"/>
              </a:ext>
            </a:extLst>
          </p:cNvPr>
          <p:cNvSpPr/>
          <p:nvPr userDrawn="1"/>
        </p:nvSpPr>
        <p:spPr>
          <a:xfrm>
            <a:off x="720436" y="4455687"/>
            <a:ext cx="3862178" cy="1001210"/>
          </a:xfrm>
          <a:custGeom>
            <a:avLst/>
            <a:gdLst/>
            <a:ahLst/>
            <a:cxnLst/>
            <a:rect l="l" t="t" r="r" b="b"/>
            <a:pathLst>
              <a:path w="1319810" h="381313">
                <a:moveTo>
                  <a:pt x="15449" y="0"/>
                </a:moveTo>
                <a:lnTo>
                  <a:pt x="1304360" y="0"/>
                </a:lnTo>
                <a:cubicBezTo>
                  <a:pt x="1308458" y="0"/>
                  <a:pt x="1312387" y="1628"/>
                  <a:pt x="1315285" y="4525"/>
                </a:cubicBezTo>
                <a:cubicBezTo>
                  <a:pt x="1318182" y="7422"/>
                  <a:pt x="1319810" y="11352"/>
                  <a:pt x="1319810" y="15449"/>
                </a:cubicBezTo>
                <a:lnTo>
                  <a:pt x="1319810" y="365864"/>
                </a:lnTo>
                <a:cubicBezTo>
                  <a:pt x="1319810" y="369961"/>
                  <a:pt x="1318182" y="373891"/>
                  <a:pt x="1315285" y="376788"/>
                </a:cubicBezTo>
                <a:cubicBezTo>
                  <a:pt x="1312387" y="379685"/>
                  <a:pt x="1308458" y="381313"/>
                  <a:pt x="1304360" y="381313"/>
                </a:cubicBezTo>
                <a:lnTo>
                  <a:pt x="15449" y="381313"/>
                </a:lnTo>
                <a:cubicBezTo>
                  <a:pt x="11352" y="381313"/>
                  <a:pt x="7422" y="379685"/>
                  <a:pt x="4525" y="376788"/>
                </a:cubicBezTo>
                <a:cubicBezTo>
                  <a:pt x="1628" y="373891"/>
                  <a:pt x="0" y="369961"/>
                  <a:pt x="0" y="365864"/>
                </a:cubicBezTo>
                <a:lnTo>
                  <a:pt x="0" y="15449"/>
                </a:lnTo>
                <a:cubicBezTo>
                  <a:pt x="0" y="11352"/>
                  <a:pt x="1628" y="7422"/>
                  <a:pt x="4525" y="4525"/>
                </a:cubicBezTo>
                <a:cubicBezTo>
                  <a:pt x="7422" y="1628"/>
                  <a:pt x="11352" y="0"/>
                  <a:pt x="15449" y="0"/>
                </a:cubicBezTo>
                <a:close/>
              </a:path>
            </a:pathLst>
          </a:custGeom>
          <a:solidFill>
            <a:srgbClr val="189789"/>
          </a:solidFill>
        </p:spPr>
        <p:txBody>
          <a:bodyPr anchor="ctr"/>
          <a:lstStyle/>
          <a:p>
            <a:pPr algn="r">
              <a:lnSpc>
                <a:spcPct val="85000"/>
              </a:lnSpc>
            </a:pPr>
            <a:r>
              <a:rPr lang="en-US" sz="2400" b="1" dirty="0">
                <a:solidFill>
                  <a:schemeClr val="bg1"/>
                </a:solidFill>
                <a:latin typeface="Georgia" panose="02040502050405020303" pitchFamily="18" charset="0"/>
              </a:rPr>
              <a:t>State Breakfast Funding Incentive</a:t>
            </a:r>
          </a:p>
        </p:txBody>
      </p:sp>
      <p:sp>
        <p:nvSpPr>
          <p:cNvPr id="11" name="TextBox 10">
            <a:extLst>
              <a:ext uri="{FF2B5EF4-FFF2-40B4-BE49-F238E27FC236}">
                <a16:creationId xmlns:a16="http://schemas.microsoft.com/office/drawing/2014/main" id="{7ACF063D-1C8C-CDF5-0083-7BCB339079C1}"/>
              </a:ext>
            </a:extLst>
          </p:cNvPr>
          <p:cNvSpPr txBox="1"/>
          <p:nvPr userDrawn="1"/>
        </p:nvSpPr>
        <p:spPr>
          <a:xfrm>
            <a:off x="2262923" y="2076606"/>
            <a:ext cx="2204720" cy="369332"/>
          </a:xfrm>
          <a:prstGeom prst="rect">
            <a:avLst/>
          </a:prstGeom>
          <a:noFill/>
        </p:spPr>
        <p:txBody>
          <a:bodyPr wrap="square" rtlCol="0">
            <a:spAutoFit/>
          </a:bodyPr>
          <a:lstStyle/>
          <a:p>
            <a:pPr algn="r"/>
            <a:r>
              <a:rPr lang="en-US" spc="300" dirty="0">
                <a:solidFill>
                  <a:schemeClr val="tx2"/>
                </a:solidFill>
              </a:rPr>
              <a:t>COMPETITIVE</a:t>
            </a:r>
          </a:p>
        </p:txBody>
      </p:sp>
      <p:sp>
        <p:nvSpPr>
          <p:cNvPr id="12" name="TextBox 11">
            <a:extLst>
              <a:ext uri="{FF2B5EF4-FFF2-40B4-BE49-F238E27FC236}">
                <a16:creationId xmlns:a16="http://schemas.microsoft.com/office/drawing/2014/main" id="{353E9FBE-3767-2424-7B60-6514BAA62CE7}"/>
              </a:ext>
            </a:extLst>
          </p:cNvPr>
          <p:cNvSpPr txBox="1"/>
          <p:nvPr userDrawn="1"/>
        </p:nvSpPr>
        <p:spPr>
          <a:xfrm>
            <a:off x="1554480" y="4108384"/>
            <a:ext cx="2913163" cy="369332"/>
          </a:xfrm>
          <a:prstGeom prst="rect">
            <a:avLst/>
          </a:prstGeom>
          <a:noFill/>
        </p:spPr>
        <p:txBody>
          <a:bodyPr wrap="square" rtlCol="0">
            <a:spAutoFit/>
          </a:bodyPr>
          <a:lstStyle/>
          <a:p>
            <a:pPr algn="r"/>
            <a:r>
              <a:rPr lang="en-US" spc="300" dirty="0">
                <a:solidFill>
                  <a:schemeClr val="tx2"/>
                </a:solidFill>
              </a:rPr>
              <a:t>NON-COMPETITIVE</a:t>
            </a:r>
          </a:p>
        </p:txBody>
      </p:sp>
    </p:spTree>
    <p:extLst>
      <p:ext uri="{BB962C8B-B14F-4D97-AF65-F5344CB8AC3E}">
        <p14:creationId xmlns:p14="http://schemas.microsoft.com/office/powerpoint/2010/main" val="94768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33D810-77A1-14BD-33AB-CB12A25A6055}"/>
              </a:ext>
            </a:extLst>
          </p:cNvPr>
          <p:cNvSpPr>
            <a:spLocks noGrp="1"/>
          </p:cNvSpPr>
          <p:nvPr>
            <p:ph type="dt" sz="half" idx="10"/>
          </p:nvPr>
        </p:nvSpPr>
        <p:spPr>
          <a:xfrm>
            <a:off x="838200" y="6356350"/>
            <a:ext cx="2743200" cy="365125"/>
          </a:xfrm>
          <a:prstGeom prst="rect">
            <a:avLst/>
          </a:prstGeom>
        </p:spPr>
        <p:txBody>
          <a:bodyPr/>
          <a:lstStyle/>
          <a:p>
            <a:fld id="{B95F27B1-E132-4F23-BE1F-0323F80598F5}" type="datetimeFigureOut">
              <a:rPr lang="en-US" smtClean="0"/>
              <a:t>2/21/2024</a:t>
            </a:fld>
            <a:endParaRPr lang="en-US"/>
          </a:p>
        </p:txBody>
      </p:sp>
      <p:sp>
        <p:nvSpPr>
          <p:cNvPr id="3" name="Footer Placeholder 2">
            <a:extLst>
              <a:ext uri="{FF2B5EF4-FFF2-40B4-BE49-F238E27FC236}">
                <a16:creationId xmlns:a16="http://schemas.microsoft.com/office/drawing/2014/main" id="{B88D9B79-0F80-F5DC-05C6-44D3D2BE2C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60016977-0E8F-3C1C-A566-ACD854A73FC2}"/>
              </a:ext>
            </a:extLst>
          </p:cNvPr>
          <p:cNvSpPr>
            <a:spLocks noGrp="1"/>
          </p:cNvSpPr>
          <p:nvPr>
            <p:ph type="sldNum" sz="quarter" idx="12"/>
          </p:nvPr>
        </p:nvSpPr>
        <p:spPr>
          <a:xfrm>
            <a:off x="8610600" y="6356350"/>
            <a:ext cx="2743200" cy="365125"/>
          </a:xfrm>
          <a:prstGeom prst="rect">
            <a:avLst/>
          </a:prstGeom>
        </p:spPr>
        <p:txBody>
          <a:bodyPr/>
          <a:lstStyle/>
          <a:p>
            <a:fld id="{BD7CEEF1-69A4-4C7A-82DE-E96DE371E2A0}" type="slidenum">
              <a:rPr lang="en-US" smtClean="0"/>
              <a:t>‹#›</a:t>
            </a:fld>
            <a:endParaRPr lang="en-US"/>
          </a:p>
        </p:txBody>
      </p:sp>
      <p:sp>
        <p:nvSpPr>
          <p:cNvPr id="5" name="TextBox 4">
            <a:extLst>
              <a:ext uri="{FF2B5EF4-FFF2-40B4-BE49-F238E27FC236}">
                <a16:creationId xmlns:a16="http://schemas.microsoft.com/office/drawing/2014/main" id="{7F0507D1-E38D-8FB4-6208-FEDCCA2EDCF6}"/>
              </a:ext>
            </a:extLst>
          </p:cNvPr>
          <p:cNvSpPr txBox="1"/>
          <p:nvPr userDrawn="1"/>
        </p:nvSpPr>
        <p:spPr>
          <a:xfrm>
            <a:off x="720436" y="561190"/>
            <a:ext cx="10854846" cy="1164934"/>
          </a:xfrm>
          <a:prstGeom prst="rect">
            <a:avLst/>
          </a:prstGeom>
          <a:noFill/>
        </p:spPr>
        <p:txBody>
          <a:bodyPr wrap="square" rtlCol="0" anchor="b">
            <a:noAutofit/>
          </a:bodyPr>
          <a:lstStyle/>
          <a:p>
            <a:pPr algn="ctr">
              <a:lnSpc>
                <a:spcPct val="85000"/>
              </a:lnSpc>
            </a:pPr>
            <a:endParaRPr lang="en-US" sz="5400" b="1" dirty="0">
              <a:solidFill>
                <a:schemeClr val="accent1"/>
              </a:solidFill>
              <a:latin typeface="Georgia" panose="02040502050405020303" pitchFamily="18" charset="0"/>
            </a:endParaRPr>
          </a:p>
        </p:txBody>
      </p:sp>
      <p:sp>
        <p:nvSpPr>
          <p:cNvPr id="6" name="Content Placeholder 2">
            <a:extLst>
              <a:ext uri="{FF2B5EF4-FFF2-40B4-BE49-F238E27FC236}">
                <a16:creationId xmlns:a16="http://schemas.microsoft.com/office/drawing/2014/main" id="{47DE5708-2F9C-68C8-32C0-D2F8A4AD4F44}"/>
              </a:ext>
            </a:extLst>
          </p:cNvPr>
          <p:cNvSpPr>
            <a:spLocks noGrp="1"/>
          </p:cNvSpPr>
          <p:nvPr>
            <p:ph sz="half" idx="1"/>
          </p:nvPr>
        </p:nvSpPr>
        <p:spPr>
          <a:xfrm>
            <a:off x="838199" y="1825625"/>
            <a:ext cx="6662057" cy="4351338"/>
          </a:xfrm>
          <a:prstGeom prst="rect">
            <a:avLst/>
          </a:prstGeom>
        </p:spPr>
        <p:txBody>
          <a:bodyPr/>
          <a:lstStyle>
            <a:lvl1pPr>
              <a:defRPr>
                <a:solidFill>
                  <a:schemeClr val="tx2"/>
                </a:solidFill>
              </a:defRPr>
            </a:lvl1pPr>
            <a:lvl2pPr marL="685800" indent="-228600">
              <a:buFont typeface="Wingdings" panose="05000000000000000000" pitchFamily="2" charset="2"/>
              <a:buChar char="ü"/>
              <a:defRPr>
                <a:solidFill>
                  <a:schemeClr val="tx2"/>
                </a:solidFill>
              </a:defRPr>
            </a:lvl2pPr>
            <a:lvl3pPr marL="1143000" indent="-228600">
              <a:buFont typeface="Wingdings" panose="05000000000000000000" pitchFamily="2" charset="2"/>
              <a:buChar cha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9" name="Picture Placeholder 8">
            <a:extLst>
              <a:ext uri="{FF2B5EF4-FFF2-40B4-BE49-F238E27FC236}">
                <a16:creationId xmlns:a16="http://schemas.microsoft.com/office/drawing/2014/main" id="{7BE11C3F-7587-7EB1-30D4-325F4BDA3FA6}"/>
              </a:ext>
            </a:extLst>
          </p:cNvPr>
          <p:cNvSpPr>
            <a:spLocks noGrp="1"/>
          </p:cNvSpPr>
          <p:nvPr>
            <p:ph type="pic" sz="quarter" idx="13" hasCustomPrompt="1"/>
          </p:nvPr>
        </p:nvSpPr>
        <p:spPr>
          <a:xfrm>
            <a:off x="7620000" y="1825624"/>
            <a:ext cx="3733800" cy="4351337"/>
          </a:xfrm>
          <a:prstGeom prst="rect">
            <a:avLst/>
          </a:prstGeom>
        </p:spPr>
        <p:txBody>
          <a:bodyPr>
            <a:normAutofit/>
          </a:bodyPr>
          <a:lstStyle>
            <a:lvl1pPr marL="0" indent="0">
              <a:buNone/>
              <a:defRPr sz="2000" i="1">
                <a:solidFill>
                  <a:sysClr val="windowText" lastClr="000000"/>
                </a:solidFill>
              </a:defRPr>
            </a:lvl1pPr>
          </a:lstStyle>
          <a:p>
            <a:r>
              <a:rPr lang="en-US" dirty="0"/>
              <a:t>Suggestion: Picture of Student Eating Breakfast</a:t>
            </a:r>
          </a:p>
        </p:txBody>
      </p:sp>
      <p:sp>
        <p:nvSpPr>
          <p:cNvPr id="8" name="Title 7">
            <a:extLst>
              <a:ext uri="{FF2B5EF4-FFF2-40B4-BE49-F238E27FC236}">
                <a16:creationId xmlns:a16="http://schemas.microsoft.com/office/drawing/2014/main" id="{2959745E-D591-08BD-88C5-21843D7210AD}"/>
              </a:ext>
            </a:extLst>
          </p:cNvPr>
          <p:cNvSpPr>
            <a:spLocks noGrp="1"/>
          </p:cNvSpPr>
          <p:nvPr>
            <p:ph type="title"/>
          </p:nvPr>
        </p:nvSpPr>
        <p:spPr>
          <a:xfrm>
            <a:off x="838200" y="365125"/>
            <a:ext cx="10515600" cy="1325563"/>
          </a:xfrm>
          <a:prstGeom prst="rect">
            <a:avLst/>
          </a:prstGeom>
        </p:spPr>
        <p:txBody>
          <a:bodyPr anchor="b"/>
          <a:lstStyle>
            <a:lvl1pPr algn="ctr">
              <a:defRPr b="1">
                <a:latin typeface="Georgia" panose="02040502050405020303" pitchFamily="18" charset="0"/>
              </a:defRPr>
            </a:lvl1pPr>
          </a:lstStyle>
          <a:p>
            <a:r>
              <a:rPr lang="en-US" dirty="0"/>
              <a:t>Click to edit Master title style</a:t>
            </a:r>
          </a:p>
        </p:txBody>
      </p:sp>
    </p:spTree>
    <p:extLst>
      <p:ext uri="{BB962C8B-B14F-4D97-AF65-F5344CB8AC3E}">
        <p14:creationId xmlns:p14="http://schemas.microsoft.com/office/powerpoint/2010/main" val="184070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639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5FE4FC-5656-19ED-EF15-B4FBFB38C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700D74-B0DA-E9B4-B047-03B42C1655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F3DF8-3EEB-A61E-CDFE-33ED508DCC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F27B1-E132-4F23-BE1F-0323F80598F5}" type="datetimeFigureOut">
              <a:rPr lang="en-US" smtClean="0"/>
              <a:t>2/21/2024</a:t>
            </a:fld>
            <a:endParaRPr lang="en-US"/>
          </a:p>
        </p:txBody>
      </p:sp>
      <p:sp>
        <p:nvSpPr>
          <p:cNvPr id="5" name="Footer Placeholder 4">
            <a:extLst>
              <a:ext uri="{FF2B5EF4-FFF2-40B4-BE49-F238E27FC236}">
                <a16:creationId xmlns:a16="http://schemas.microsoft.com/office/drawing/2014/main" id="{3F220A23-2CCF-9E0D-46B9-F1DB59E6C7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D948CD-11DA-3CE7-8B9F-797268BF2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CEEF1-69A4-4C7A-82DE-E96DE371E2A0}" type="slidenum">
              <a:rPr lang="en-US" smtClean="0"/>
              <a:t>‹#›</a:t>
            </a:fld>
            <a:endParaRPr lang="en-US"/>
          </a:p>
        </p:txBody>
      </p:sp>
    </p:spTree>
    <p:extLst>
      <p:ext uri="{BB962C8B-B14F-4D97-AF65-F5344CB8AC3E}">
        <p14:creationId xmlns:p14="http://schemas.microsoft.com/office/powerpoint/2010/main" val="333391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3" r:id="rId5"/>
    <p:sldLayoutId id="2147483664" r:id="rId6"/>
    <p:sldLayoutId id="2147483665" r:id="rId7"/>
    <p:sldLayoutId id="2147483660" r:id="rId8"/>
    <p:sldLayoutId id="2147483655"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46DA0-9469-9D0D-F6EC-729EE75FBB4A}"/>
              </a:ext>
            </a:extLst>
          </p:cNvPr>
          <p:cNvSpPr>
            <a:spLocks noGrp="1"/>
          </p:cNvSpPr>
          <p:nvPr>
            <p:ph type="title"/>
          </p:nvPr>
        </p:nvSpPr>
        <p:spPr/>
        <p:txBody>
          <a:bodyPr>
            <a:normAutofit fontScale="90000"/>
          </a:bodyPr>
          <a:lstStyle/>
          <a:p>
            <a:r>
              <a:rPr lang="en-US" dirty="0"/>
              <a:t>Title</a:t>
            </a:r>
          </a:p>
        </p:txBody>
      </p:sp>
      <p:sp>
        <p:nvSpPr>
          <p:cNvPr id="3" name="Text Placeholder 2">
            <a:extLst>
              <a:ext uri="{FF2B5EF4-FFF2-40B4-BE49-F238E27FC236}">
                <a16:creationId xmlns:a16="http://schemas.microsoft.com/office/drawing/2014/main" id="{89203D16-D9D3-BA44-9420-F71FBF0DFBF4}"/>
              </a:ext>
            </a:extLst>
          </p:cNvPr>
          <p:cNvSpPr>
            <a:spLocks noGrp="1"/>
          </p:cNvSpPr>
          <p:nvPr>
            <p:ph type="body" sz="quarter" idx="10"/>
          </p:nvPr>
        </p:nvSpPr>
        <p:spPr/>
        <p:txBody>
          <a:bodyPr>
            <a:normAutofit lnSpcReduction="10000"/>
          </a:bodyPr>
          <a:lstStyle/>
          <a:p>
            <a:endParaRPr lang="en-US" dirty="0"/>
          </a:p>
        </p:txBody>
      </p:sp>
      <p:sp>
        <p:nvSpPr>
          <p:cNvPr id="4" name="Text Placeholder 3">
            <a:extLst>
              <a:ext uri="{FF2B5EF4-FFF2-40B4-BE49-F238E27FC236}">
                <a16:creationId xmlns:a16="http://schemas.microsoft.com/office/drawing/2014/main" id="{64102274-19EF-FCA1-5F24-9E78E5174698}"/>
              </a:ext>
            </a:extLst>
          </p:cNvPr>
          <p:cNvSpPr>
            <a:spLocks noGrp="1"/>
          </p:cNvSpPr>
          <p:nvPr>
            <p:ph type="body" sz="quarter" idx="11"/>
          </p:nvPr>
        </p:nvSpPr>
        <p:spPr/>
        <p:txBody>
          <a:bodyPr/>
          <a:lstStyle/>
          <a:p>
            <a:endParaRPr lang="en-US"/>
          </a:p>
        </p:txBody>
      </p:sp>
      <p:sp>
        <p:nvSpPr>
          <p:cNvPr id="5" name="Picture Placeholder 4" descr="Insert Logo">
            <a:extLst>
              <a:ext uri="{FF2B5EF4-FFF2-40B4-BE49-F238E27FC236}">
                <a16:creationId xmlns:a16="http://schemas.microsoft.com/office/drawing/2014/main" id="{3A93D194-A042-DE12-F75F-A339B0105105}"/>
              </a:ext>
            </a:extLst>
          </p:cNvPr>
          <p:cNvSpPr>
            <a:spLocks noGrp="1"/>
          </p:cNvSpPr>
          <p:nvPr>
            <p:ph type="pic" sz="quarter" idx="12"/>
          </p:nvPr>
        </p:nvSpPr>
        <p:spPr/>
        <p:txBody>
          <a:bodyPr/>
          <a:lstStyle/>
          <a:p>
            <a:pPr algn="l"/>
            <a:endParaRPr lang="en-US"/>
          </a:p>
        </p:txBody>
      </p:sp>
    </p:spTree>
    <p:extLst>
      <p:ext uri="{BB962C8B-B14F-4D97-AF65-F5344CB8AC3E}">
        <p14:creationId xmlns:p14="http://schemas.microsoft.com/office/powerpoint/2010/main" val="355910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9515-A0AF-D470-28EF-3A50AFA76C34}"/>
              </a:ext>
            </a:extLst>
          </p:cNvPr>
          <p:cNvSpPr>
            <a:spLocks noGrp="1"/>
          </p:cNvSpPr>
          <p:nvPr>
            <p:ph type="title"/>
          </p:nvPr>
        </p:nvSpPr>
        <p:spPr/>
        <p:txBody>
          <a:bodyPr>
            <a:normAutofit fontScale="90000"/>
          </a:bodyPr>
          <a:lstStyle/>
          <a:p>
            <a:r>
              <a:rPr lang="en-US" dirty="0"/>
              <a:t>Thank You!</a:t>
            </a:r>
          </a:p>
        </p:txBody>
      </p:sp>
      <p:sp>
        <p:nvSpPr>
          <p:cNvPr id="3" name="Text Placeholder 2">
            <a:extLst>
              <a:ext uri="{FF2B5EF4-FFF2-40B4-BE49-F238E27FC236}">
                <a16:creationId xmlns:a16="http://schemas.microsoft.com/office/drawing/2014/main" id="{646DDDAF-6E0D-7C23-42E0-E4566C52A41E}"/>
              </a:ext>
            </a:extLst>
          </p:cNvPr>
          <p:cNvSpPr>
            <a:spLocks noGrp="1"/>
          </p:cNvSpPr>
          <p:nvPr>
            <p:ph type="body" sz="quarter" idx="10"/>
          </p:nvPr>
        </p:nvSpPr>
        <p:spPr/>
        <p:txBody>
          <a:bodyPr>
            <a:normAutofit lnSpcReduction="10000"/>
          </a:bodyPr>
          <a:lstStyle/>
          <a:p>
            <a:endParaRPr lang="en-US"/>
          </a:p>
        </p:txBody>
      </p:sp>
      <p:sp>
        <p:nvSpPr>
          <p:cNvPr id="4" name="Text Placeholder 3">
            <a:extLst>
              <a:ext uri="{FF2B5EF4-FFF2-40B4-BE49-F238E27FC236}">
                <a16:creationId xmlns:a16="http://schemas.microsoft.com/office/drawing/2014/main" id="{8A1CF029-51D0-BA87-08F2-9F2B72984588}"/>
              </a:ext>
            </a:extLst>
          </p:cNvPr>
          <p:cNvSpPr>
            <a:spLocks noGrp="1"/>
          </p:cNvSpPr>
          <p:nvPr>
            <p:ph type="body" sz="quarter" idx="11"/>
          </p:nvPr>
        </p:nvSpPr>
        <p:spPr/>
        <p:txBody>
          <a:bodyPr/>
          <a:lstStyle/>
          <a:p>
            <a:endParaRPr lang="en-US"/>
          </a:p>
        </p:txBody>
      </p:sp>
      <p:sp>
        <p:nvSpPr>
          <p:cNvPr id="5" name="Picture Placeholder 4" descr="Insert logo">
            <a:extLst>
              <a:ext uri="{FF2B5EF4-FFF2-40B4-BE49-F238E27FC236}">
                <a16:creationId xmlns:a16="http://schemas.microsoft.com/office/drawing/2014/main" id="{88C80C26-A8F0-080A-B8E1-3DD8E368CC2C}"/>
              </a:ext>
            </a:extLst>
          </p:cNvPr>
          <p:cNvSpPr>
            <a:spLocks noGrp="1"/>
          </p:cNvSpPr>
          <p:nvPr>
            <p:ph type="pic" sz="quarter" idx="12"/>
          </p:nvPr>
        </p:nvSpPr>
        <p:spPr/>
        <p:txBody>
          <a:bodyPr/>
          <a:lstStyle/>
          <a:p>
            <a:endParaRPr lang="en-US"/>
          </a:p>
        </p:txBody>
      </p:sp>
    </p:spTree>
    <p:extLst>
      <p:ext uri="{BB962C8B-B14F-4D97-AF65-F5344CB8AC3E}">
        <p14:creationId xmlns:p14="http://schemas.microsoft.com/office/powerpoint/2010/main" val="263751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DB99B-1C95-62C2-3DD5-D2DEC5C560DD}"/>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Benefits of School Breakfast</a:t>
            </a:r>
          </a:p>
        </p:txBody>
      </p:sp>
    </p:spTree>
    <p:extLst>
      <p:ext uri="{BB962C8B-B14F-4D97-AF65-F5344CB8AC3E}">
        <p14:creationId xmlns:p14="http://schemas.microsoft.com/office/powerpoint/2010/main" val="60063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F40C-B1E3-3BA1-4720-739C75C80E3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Why Don’t Students Eat School Breakfast?</a:t>
            </a:r>
          </a:p>
        </p:txBody>
      </p:sp>
    </p:spTree>
    <p:extLst>
      <p:ext uri="{BB962C8B-B14F-4D97-AF65-F5344CB8AC3E}">
        <p14:creationId xmlns:p14="http://schemas.microsoft.com/office/powerpoint/2010/main" val="237594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59A4-E56D-25CA-45FA-95EA7D073CCC}"/>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Models of Breakfast after the Bell</a:t>
            </a:r>
          </a:p>
        </p:txBody>
      </p:sp>
    </p:spTree>
    <p:extLst>
      <p:ext uri="{BB962C8B-B14F-4D97-AF65-F5344CB8AC3E}">
        <p14:creationId xmlns:p14="http://schemas.microsoft.com/office/powerpoint/2010/main" val="134069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27F8-452A-B298-A0FF-6BD900BAABA8}"/>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Breakfast after the Bell</a:t>
            </a:r>
          </a:p>
        </p:txBody>
      </p:sp>
    </p:spTree>
    <p:extLst>
      <p:ext uri="{BB962C8B-B14F-4D97-AF65-F5344CB8AC3E}">
        <p14:creationId xmlns:p14="http://schemas.microsoft.com/office/powerpoint/2010/main" val="58076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0B620-A72C-9A39-4995-53C7D1CD8315}"/>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Benefits of Breakfast after the Bell</a:t>
            </a:r>
          </a:p>
        </p:txBody>
      </p:sp>
    </p:spTree>
    <p:extLst>
      <p:ext uri="{BB962C8B-B14F-4D97-AF65-F5344CB8AC3E}">
        <p14:creationId xmlns:p14="http://schemas.microsoft.com/office/powerpoint/2010/main" val="327801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796645-5FD8-3647-5CED-D54B3AC4207F}"/>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Funding Opportunities</a:t>
            </a:r>
          </a:p>
        </p:txBody>
      </p:sp>
    </p:spTree>
    <p:extLst>
      <p:ext uri="{BB962C8B-B14F-4D97-AF65-F5344CB8AC3E}">
        <p14:creationId xmlns:p14="http://schemas.microsoft.com/office/powerpoint/2010/main" val="3453581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7DB9-5654-5211-268A-99E5F8C0F1B2}"/>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Current Program</a:t>
            </a:r>
          </a:p>
        </p:txBody>
      </p:sp>
      <p:sp>
        <p:nvSpPr>
          <p:cNvPr id="3" name="TextBox 2">
            <a:extLst>
              <a:ext uri="{FF2B5EF4-FFF2-40B4-BE49-F238E27FC236}">
                <a16:creationId xmlns:a16="http://schemas.microsoft.com/office/drawing/2014/main" id="{A98B7ABC-DB04-D51D-5D6E-73724A49214E}"/>
              </a:ext>
            </a:extLst>
          </p:cNvPr>
          <p:cNvSpPr txBox="1"/>
          <p:nvPr/>
        </p:nvSpPr>
        <p:spPr>
          <a:xfrm>
            <a:off x="720436" y="561190"/>
            <a:ext cx="10854846" cy="1164934"/>
          </a:xfrm>
          <a:prstGeom prst="rect">
            <a:avLst/>
          </a:prstGeom>
          <a:noFill/>
        </p:spPr>
        <p:txBody>
          <a:bodyPr wrap="square" rtlCol="0" anchor="b">
            <a:noAutofit/>
          </a:bodyPr>
          <a:lstStyle/>
          <a:p>
            <a:pPr algn="ctr">
              <a:lnSpc>
                <a:spcPct val="85000"/>
              </a:lnSpc>
            </a:pPr>
            <a:r>
              <a:rPr lang="en-US" sz="5400" b="1" dirty="0">
                <a:solidFill>
                  <a:schemeClr val="accent1"/>
                </a:solidFill>
                <a:latin typeface="Georgia" panose="02040502050405020303" pitchFamily="18" charset="0"/>
              </a:rPr>
              <a:t>Current Program</a:t>
            </a:r>
          </a:p>
        </p:txBody>
      </p:sp>
      <p:sp>
        <p:nvSpPr>
          <p:cNvPr id="11" name="Content Placeholder 10">
            <a:extLst>
              <a:ext uri="{FF2B5EF4-FFF2-40B4-BE49-F238E27FC236}">
                <a16:creationId xmlns:a16="http://schemas.microsoft.com/office/drawing/2014/main" id="{187A2A2D-D563-1119-5F1E-3610CFA76D83}"/>
              </a:ext>
            </a:extLst>
          </p:cNvPr>
          <p:cNvSpPr>
            <a:spLocks noGrp="1"/>
          </p:cNvSpPr>
          <p:nvPr>
            <p:ph sz="half" idx="1"/>
          </p:nvPr>
        </p:nvSpPr>
        <p:spPr/>
        <p:txBody>
          <a:bodyPr/>
          <a:lstStyle/>
          <a:p>
            <a:endParaRPr lang="en-US"/>
          </a:p>
        </p:txBody>
      </p:sp>
      <p:sp>
        <p:nvSpPr>
          <p:cNvPr id="12" name="Picture Placeholder 11" descr="Insert picture of students eating breakfast">
            <a:extLst>
              <a:ext uri="{FF2B5EF4-FFF2-40B4-BE49-F238E27FC236}">
                <a16:creationId xmlns:a16="http://schemas.microsoft.com/office/drawing/2014/main" id="{3AA4B726-C1B3-FA3E-B72C-44B6C139B3D3}"/>
              </a:ext>
            </a:extLst>
          </p:cNvPr>
          <p:cNvSpPr>
            <a:spLocks noGrp="1"/>
          </p:cNvSpPr>
          <p:nvPr>
            <p:ph type="pic" sz="quarter" idx="13"/>
          </p:nvPr>
        </p:nvSpPr>
        <p:spPr/>
        <p:txBody>
          <a:bodyPr/>
          <a:lstStyle/>
          <a:p>
            <a:endParaRPr lang="en-US" dirty="0"/>
          </a:p>
        </p:txBody>
      </p:sp>
    </p:spTree>
    <p:extLst>
      <p:ext uri="{BB962C8B-B14F-4D97-AF65-F5344CB8AC3E}">
        <p14:creationId xmlns:p14="http://schemas.microsoft.com/office/powerpoint/2010/main" val="1010725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4802CB-6402-4DFF-B4F7-4AB67B2AA1BB}"/>
              </a:ext>
            </a:extLst>
          </p:cNvPr>
          <p:cNvSpPr>
            <a:spLocks noGrp="1"/>
          </p:cNvSpPr>
          <p:nvPr>
            <p:ph type="title"/>
          </p:nvPr>
        </p:nvSpPr>
        <p:spPr/>
        <p:txBody>
          <a:bodyPr>
            <a:normAutofit/>
          </a:bodyPr>
          <a:lstStyle/>
          <a:p>
            <a:r>
              <a:rPr lang="en-US" sz="5400" dirty="0"/>
              <a:t>Program Goals</a:t>
            </a:r>
          </a:p>
        </p:txBody>
      </p:sp>
      <p:sp>
        <p:nvSpPr>
          <p:cNvPr id="2" name="Content Placeholder 1">
            <a:extLst>
              <a:ext uri="{FF2B5EF4-FFF2-40B4-BE49-F238E27FC236}">
                <a16:creationId xmlns:a16="http://schemas.microsoft.com/office/drawing/2014/main" id="{50AD37EF-46A4-5351-A04D-9717EB13D9DC}"/>
              </a:ext>
            </a:extLst>
          </p:cNvPr>
          <p:cNvSpPr>
            <a:spLocks noGrp="1"/>
          </p:cNvSpPr>
          <p:nvPr>
            <p:ph sz="half" idx="1"/>
          </p:nvPr>
        </p:nvSpPr>
        <p:spPr/>
        <p:txBody>
          <a:bodyPr/>
          <a:lstStyle/>
          <a:p>
            <a:endParaRPr lang="en-US"/>
          </a:p>
        </p:txBody>
      </p:sp>
      <p:sp>
        <p:nvSpPr>
          <p:cNvPr id="3" name="Picture Placeholder 2" descr="Insert picture of students eating breakfast.">
            <a:extLst>
              <a:ext uri="{FF2B5EF4-FFF2-40B4-BE49-F238E27FC236}">
                <a16:creationId xmlns:a16="http://schemas.microsoft.com/office/drawing/2014/main" id="{5A1A827E-BBE0-E643-8737-13F3F381378F}"/>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3280605824"/>
      </p:ext>
    </p:extLst>
  </p:cSld>
  <p:clrMapOvr>
    <a:masterClrMapping/>
  </p:clrMapOvr>
</p:sld>
</file>

<file path=ppt/theme/theme1.xml><?xml version="1.0" encoding="utf-8"?>
<a:theme xmlns:a="http://schemas.openxmlformats.org/drawingml/2006/main" name="Office Theme">
  <a:themeElements>
    <a:clrScheme name="2023 VDOE">
      <a:dk1>
        <a:srgbClr val="003C71"/>
      </a:dk1>
      <a:lt1>
        <a:sysClr val="window" lastClr="FFFFFF"/>
      </a:lt1>
      <a:dk2>
        <a:srgbClr val="000000"/>
      </a:dk2>
      <a:lt2>
        <a:srgbClr val="E7E6E6"/>
      </a:lt2>
      <a:accent1>
        <a:srgbClr val="003C71"/>
      </a:accent1>
      <a:accent2>
        <a:srgbClr val="F36939"/>
      </a:accent2>
      <a:accent3>
        <a:srgbClr val="189789"/>
      </a:accent3>
      <a:accent4>
        <a:srgbClr val="EE2939"/>
      </a:accent4>
      <a:accent5>
        <a:srgbClr val="FFC93F"/>
      </a:accent5>
      <a:accent6>
        <a:srgbClr val="939598"/>
      </a:accent6>
      <a:hlink>
        <a:srgbClr val="0563C1"/>
      </a:hlink>
      <a:folHlink>
        <a:srgbClr val="0563C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1044</Words>
  <Application>Microsoft Office PowerPoint</Application>
  <PresentationFormat>Widescreen</PresentationFormat>
  <Paragraphs>51</Paragraphs>
  <Slides>10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Georgia</vt:lpstr>
      <vt:lpstr>Lato</vt:lpstr>
      <vt:lpstr>Lora</vt:lpstr>
      <vt:lpstr>Wingdings</vt:lpstr>
      <vt:lpstr>Office Theme</vt:lpstr>
      <vt:lpstr>Title</vt:lpstr>
      <vt:lpstr>Benefits of School Breakfast</vt:lpstr>
      <vt:lpstr>Why Don’t Students Eat School Breakfast?</vt:lpstr>
      <vt:lpstr>Models of Breakfast after the Bell</vt:lpstr>
      <vt:lpstr>Breakfast after the Bell</vt:lpstr>
      <vt:lpstr>Benefits of Breakfast after the Bell</vt:lpstr>
      <vt:lpstr>Funding Opportunities</vt:lpstr>
      <vt:lpstr>Current Program</vt:lpstr>
      <vt:lpstr>Program Goals</vt:lpstr>
      <vt:lpstr>Thank You!</vt:lpstr>
    </vt:vector>
  </TitlesOfParts>
  <Company>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Nickles, Callie (DOE)</dc:creator>
  <cp:lastModifiedBy>Nickles, Callie (DOE)</cp:lastModifiedBy>
  <cp:revision>19</cp:revision>
  <dcterms:created xsi:type="dcterms:W3CDTF">2024-01-17T14:04:08Z</dcterms:created>
  <dcterms:modified xsi:type="dcterms:W3CDTF">2024-02-21T17:00:14Z</dcterms:modified>
</cp:coreProperties>
</file>