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6" r:id="rId2"/>
    <p:sldId id="335" r:id="rId3"/>
    <p:sldId id="321" r:id="rId4"/>
    <p:sldId id="298" r:id="rId5"/>
    <p:sldId id="316" r:id="rId6"/>
    <p:sldId id="329" r:id="rId7"/>
    <p:sldId id="317" r:id="rId8"/>
    <p:sldId id="327" r:id="rId9"/>
    <p:sldId id="318" r:id="rId10"/>
    <p:sldId id="330" r:id="rId11"/>
    <p:sldId id="319" r:id="rId12"/>
    <p:sldId id="332" r:id="rId13"/>
    <p:sldId id="331" r:id="rId14"/>
    <p:sldId id="328" r:id="rId15"/>
    <p:sldId id="309" r:id="rId16"/>
    <p:sldId id="334" r:id="rId17"/>
    <p:sldId id="310" r:id="rId18"/>
    <p:sldId id="323" r:id="rId19"/>
    <p:sldId id="333" r:id="rId20"/>
    <p:sldId id="324" r:id="rId21"/>
    <p:sldId id="325" r:id="rId22"/>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rk76827" initials="x"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141" d="100"/>
          <a:sy n="141" d="100"/>
        </p:scale>
        <p:origin x="870" y="120"/>
      </p:cViewPr>
      <p:guideLst>
        <p:guide orient="horz" pos="1620"/>
        <p:guide pos="2880"/>
      </p:guideLst>
    </p:cSldViewPr>
  </p:slideViewPr>
  <p:notesTextViewPr>
    <p:cViewPr>
      <p:scale>
        <a:sx n="1" d="1"/>
        <a:sy n="1" d="1"/>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2297" tIns="46148" rIns="92297" bIns="46148" rtlCol="0"/>
          <a:lstStyle>
            <a:lvl1pPr algn="r">
              <a:defRPr sz="1200"/>
            </a:lvl1pPr>
          </a:lstStyle>
          <a:p>
            <a:fld id="{66343783-27B2-45BA-8C69-FE422950FA59}" type="datetimeFigureOut">
              <a:rPr lang="en-US" smtClean="0"/>
              <a:t>2/13/2024</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2297" tIns="46148" rIns="92297" bIns="461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2297" tIns="46148" rIns="92297" bIns="46148" rtlCol="0" anchor="b"/>
          <a:lstStyle>
            <a:lvl1pPr algn="r">
              <a:defRPr sz="1200"/>
            </a:lvl1pPr>
          </a:lstStyle>
          <a:p>
            <a:fld id="{C64D6585-DC4B-424D-A205-550A7946ADB5}" type="slidenum">
              <a:rPr lang="en-US" smtClean="0"/>
              <a:t>‹#›</a:t>
            </a:fld>
            <a:endParaRPr lang="en-US" dirty="0"/>
          </a:p>
        </p:txBody>
      </p:sp>
    </p:spTree>
    <p:extLst>
      <p:ext uri="{BB962C8B-B14F-4D97-AF65-F5344CB8AC3E}">
        <p14:creationId xmlns:p14="http://schemas.microsoft.com/office/powerpoint/2010/main" val="240609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665AF87B-1E59-43FE-9D4C-5A83B502C77E}" type="datetimeFigureOut">
              <a:rPr lang="en-US" smtClean="0"/>
              <a:t>2/13/2024</a:t>
            </a:fld>
            <a:endParaRPr lang="en-US" dirty="0"/>
          </a:p>
        </p:txBody>
      </p:sp>
      <p:sp>
        <p:nvSpPr>
          <p:cNvPr id="4" name="Slide Image Placeholder 3"/>
          <p:cNvSpPr>
            <a:spLocks noGrp="1" noRot="1" noChangeAspect="1"/>
          </p:cNvSpPr>
          <p:nvPr>
            <p:ph type="sldImg" idx="2"/>
          </p:nvPr>
        </p:nvSpPr>
        <p:spPr>
          <a:xfrm>
            <a:off x="331788" y="698500"/>
            <a:ext cx="6194425" cy="3484563"/>
          </a:xfrm>
          <a:prstGeom prst="rect">
            <a:avLst/>
          </a:prstGeom>
          <a:noFill/>
          <a:ln w="12700">
            <a:solidFill>
              <a:prstClr val="black"/>
            </a:solidFill>
          </a:ln>
        </p:spPr>
        <p:txBody>
          <a:bodyPr vert="horz" lIns="92297" tIns="46148" rIns="92297" bIns="46148"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7" tIns="46148" rIns="92297"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97" tIns="46148" rIns="92297"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7" tIns="46148" rIns="92297" bIns="46148" rtlCol="0" anchor="b"/>
          <a:lstStyle>
            <a:lvl1pPr algn="r">
              <a:defRPr sz="1200"/>
            </a:lvl1pPr>
          </a:lstStyle>
          <a:p>
            <a:fld id="{162FBEA2-4504-465C-B12D-8B709E2A88A9}" type="slidenum">
              <a:rPr lang="en-US" smtClean="0"/>
              <a:t>‹#›</a:t>
            </a:fld>
            <a:endParaRPr lang="en-US" dirty="0"/>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a:t>
            </a:fld>
            <a:endParaRPr lang="en-US" dirty="0"/>
          </a:p>
        </p:txBody>
      </p:sp>
    </p:spTree>
    <p:extLst>
      <p:ext uri="{BB962C8B-B14F-4D97-AF65-F5344CB8AC3E}">
        <p14:creationId xmlns:p14="http://schemas.microsoft.com/office/powerpoint/2010/main" val="9951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4</a:t>
            </a:fld>
            <a:endParaRPr lang="en-US" dirty="0"/>
          </a:p>
        </p:txBody>
      </p:sp>
    </p:spTree>
    <p:extLst>
      <p:ext uri="{BB962C8B-B14F-4D97-AF65-F5344CB8AC3E}">
        <p14:creationId xmlns:p14="http://schemas.microsoft.com/office/powerpoint/2010/main" val="86354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5</a:t>
            </a:fld>
            <a:endParaRPr lang="en-US" dirty="0"/>
          </a:p>
        </p:txBody>
      </p:sp>
    </p:spTree>
    <p:extLst>
      <p:ext uri="{BB962C8B-B14F-4D97-AF65-F5344CB8AC3E}">
        <p14:creationId xmlns:p14="http://schemas.microsoft.com/office/powerpoint/2010/main" val="335854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7</a:t>
            </a:fld>
            <a:endParaRPr lang="en-US" dirty="0"/>
          </a:p>
        </p:txBody>
      </p:sp>
    </p:spTree>
    <p:extLst>
      <p:ext uri="{BB962C8B-B14F-4D97-AF65-F5344CB8AC3E}">
        <p14:creationId xmlns:p14="http://schemas.microsoft.com/office/powerpoint/2010/main" val="19326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15</a:t>
            </a:fld>
            <a:endParaRPr lang="en-US" dirty="0"/>
          </a:p>
        </p:txBody>
      </p:sp>
    </p:spTree>
    <p:extLst>
      <p:ext uri="{BB962C8B-B14F-4D97-AF65-F5344CB8AC3E}">
        <p14:creationId xmlns:p14="http://schemas.microsoft.com/office/powerpoint/2010/main" val="268679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17</a:t>
            </a:fld>
            <a:endParaRPr lang="en-US" dirty="0"/>
          </a:p>
        </p:txBody>
      </p:sp>
    </p:spTree>
    <p:extLst>
      <p:ext uri="{BB962C8B-B14F-4D97-AF65-F5344CB8AC3E}">
        <p14:creationId xmlns:p14="http://schemas.microsoft.com/office/powerpoint/2010/main" val="367609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18</a:t>
            </a:fld>
            <a:endParaRPr lang="en-US" dirty="0"/>
          </a:p>
        </p:txBody>
      </p:sp>
    </p:spTree>
    <p:extLst>
      <p:ext uri="{BB962C8B-B14F-4D97-AF65-F5344CB8AC3E}">
        <p14:creationId xmlns:p14="http://schemas.microsoft.com/office/powerpoint/2010/main" val="100626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20</a:t>
            </a:fld>
            <a:endParaRPr lang="en-US" dirty="0"/>
          </a:p>
        </p:txBody>
      </p:sp>
    </p:spTree>
    <p:extLst>
      <p:ext uri="{BB962C8B-B14F-4D97-AF65-F5344CB8AC3E}">
        <p14:creationId xmlns:p14="http://schemas.microsoft.com/office/powerpoint/2010/main" val="3150911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21</a:t>
            </a:fld>
            <a:endParaRPr lang="en-US" dirty="0"/>
          </a:p>
        </p:txBody>
      </p:sp>
    </p:spTree>
    <p:extLst>
      <p:ext uri="{BB962C8B-B14F-4D97-AF65-F5344CB8AC3E}">
        <p14:creationId xmlns:p14="http://schemas.microsoft.com/office/powerpoint/2010/main" val="930680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685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a:t>Click to edit Master title style</a:t>
            </a:r>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066800" y="1200151"/>
            <a:ext cx="76200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a:t>Click to edit Master title style</a:t>
            </a:r>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a:t>Click to edit Master title style</a:t>
            </a:r>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a:t>Click to edit Master title style</a:t>
            </a:r>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5998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4430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br>
              <a:rPr lang="en-US" sz="1400" dirty="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90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114800" y="1200151"/>
            <a:ext cx="4724400" cy="31241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dcjs.virginia.gov/"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t>Protocolos de seguridad para conductores de autobuses escolares</a:t>
            </a:r>
          </a:p>
        </p:txBody>
      </p:sp>
      <p:sp>
        <p:nvSpPr>
          <p:cNvPr id="3" name="Content Placeholder 2"/>
          <p:cNvSpPr>
            <a:spLocks noGrp="1"/>
          </p:cNvSpPr>
          <p:nvPr>
            <p:ph idx="1"/>
          </p:nvPr>
        </p:nvSpPr>
        <p:spPr>
          <a:xfrm>
            <a:off x="457200" y="971551"/>
            <a:ext cx="8229600" cy="3352800"/>
          </a:xfrm>
        </p:spPr>
        <p:txBody>
          <a:bodyPr>
            <a:normAutofit/>
          </a:bodyPr>
          <a:lstStyle/>
          <a:p>
            <a:pPr marL="0" indent="0">
              <a:buNone/>
            </a:pPr>
            <a:r>
              <a:rPr lang="es-US" sz="2400" b="1" dirty="0">
                <a:latin typeface="Times New Roman" panose="02020603050405020304" pitchFamily="18" charset="0"/>
                <a:cs typeface="Times New Roman" panose="02020603050405020304" pitchFamily="18" charset="0"/>
              </a:rPr>
              <a:t>El conocimiento y la preparación son la base para la seguridad eficaz del transporte de alumnos, la protección y la gestión de emergencias. Al comprender las muchas amenazas que enfrentamos en el</a:t>
            </a:r>
            <a:r>
              <a:rPr lang="es-US" sz="2400" b="1" dirty="0">
                <a:solidFill>
                  <a:srgbClr val="FF0000"/>
                </a:solidFill>
                <a:latin typeface="Times New Roman" panose="02020603050405020304" pitchFamily="18" charset="0"/>
                <a:cs typeface="Times New Roman" panose="02020603050405020304" pitchFamily="18" charset="0"/>
              </a:rPr>
              <a:t> </a:t>
            </a:r>
            <a:r>
              <a:rPr lang="es-US" sz="2400" b="1" dirty="0">
                <a:latin typeface="Times New Roman" panose="02020603050405020304" pitchFamily="18" charset="0"/>
                <a:cs typeface="Times New Roman" panose="02020603050405020304" pitchFamily="18" charset="0"/>
              </a:rPr>
              <a:t>mundo dinámico de hoy e identificar nuestras respuestas a tales amenazas, estaremos en una mejor posición para evitar, identificar y responder a las amenazas naturales y provocadas por el hombre, y administrar el enfoque de </a:t>
            </a:r>
            <a:r>
              <a:rPr lang="es-US" sz="2400" b="1" u="sng" dirty="0">
                <a:latin typeface="Times New Roman" panose="02020603050405020304" pitchFamily="18" charset="0"/>
                <a:cs typeface="Times New Roman" panose="02020603050405020304" pitchFamily="18" charset="0"/>
              </a:rPr>
              <a:t>TODOS LOS PELIGROS</a:t>
            </a:r>
            <a:r>
              <a:rPr lang="es-US" sz="2400" b="1" dirty="0">
                <a:latin typeface="Times New Roman" panose="02020603050405020304" pitchFamily="18" charset="0"/>
                <a:cs typeface="Times New Roman" panose="02020603050405020304" pitchFamily="18" charset="0"/>
              </a:rPr>
              <a:t> para la seguridad de los estudiantes, de manera efectiva y con confianza.</a:t>
            </a:r>
          </a:p>
        </p:txBody>
      </p:sp>
    </p:spTree>
    <p:extLst>
      <p:ext uri="{BB962C8B-B14F-4D97-AF65-F5344CB8AC3E}">
        <p14:creationId xmlns:p14="http://schemas.microsoft.com/office/powerpoint/2010/main" val="268077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Nieve y ventiscas </a:t>
            </a:r>
          </a:p>
        </p:txBody>
      </p:sp>
      <p:sp>
        <p:nvSpPr>
          <p:cNvPr id="3" name="Content Placeholder 2"/>
          <p:cNvSpPr>
            <a:spLocks noGrp="1"/>
          </p:cNvSpPr>
          <p:nvPr>
            <p:ph idx="1"/>
          </p:nvPr>
        </p:nvSpPr>
        <p:spPr>
          <a:xfrm>
            <a:off x="457200" y="971551"/>
            <a:ext cx="8229600" cy="3352800"/>
          </a:xfrm>
        </p:spPr>
        <p:txBody>
          <a:bodyPr>
            <a:normAutofit/>
          </a:bodyPr>
          <a:lstStyle/>
          <a:p>
            <a:r>
              <a:rPr lang="es-US" sz="2400" b="1" dirty="0">
                <a:latin typeface="Times New Roman" panose="02020603050405020304" pitchFamily="18" charset="0"/>
                <a:cs typeface="Times New Roman" panose="02020603050405020304" pitchFamily="18" charset="0"/>
              </a:rPr>
              <a:t>Si los estudiantes no pueden salir del autobús y el vehículo está varado, entonces se les debe indicar que se pongan todas las chamarras y ropa adicional, especialmente sombreros y guantes, y la calefacción del autobús debe estar subida a un nivel cómodo. Si los tanques de gasolina se vacían, entonces los estudiantes deben formar grupos y deben compartir el calor corporal para reducir las posibilidades de hipotermia. </a:t>
            </a:r>
          </a:p>
          <a:p>
            <a:endParaRPr lang="es-US" dirty="0"/>
          </a:p>
        </p:txBody>
      </p:sp>
    </p:spTree>
    <p:extLst>
      <p:ext uri="{BB962C8B-B14F-4D97-AF65-F5344CB8AC3E}">
        <p14:creationId xmlns:p14="http://schemas.microsoft.com/office/powerpoint/2010/main" val="288379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18029"/>
          </a:xfrm>
        </p:spPr>
        <p:txBody>
          <a:bodyPr anchor="ctr"/>
          <a:lstStyle/>
          <a:p>
            <a:r>
              <a:rPr lang="es-US" sz="2800" b="1" dirty="0">
                <a:latin typeface="Times New Roman" panose="02020603050405020304" pitchFamily="18" charset="0"/>
                <a:cs typeface="Times New Roman" panose="02020603050405020304" pitchFamily="18" charset="0"/>
              </a:rPr>
              <a:t>Sitios seguros y conocer su ruta  </a:t>
            </a:r>
          </a:p>
        </p:txBody>
      </p:sp>
      <p:sp>
        <p:nvSpPr>
          <p:cNvPr id="3" name="Content Placeholder 2"/>
          <p:cNvSpPr>
            <a:spLocks noGrp="1"/>
          </p:cNvSpPr>
          <p:nvPr>
            <p:ph idx="1"/>
          </p:nvPr>
        </p:nvSpPr>
        <p:spPr>
          <a:xfrm>
            <a:off x="381000" y="914400"/>
            <a:ext cx="8458200" cy="3486149"/>
          </a:xfrm>
        </p:spPr>
        <p:txBody>
          <a:bodyPr>
            <a:normAutofit/>
          </a:bodyPr>
          <a:lstStyle/>
          <a:p>
            <a:r>
              <a:rPr lang="es-US" sz="2400" b="1" dirty="0">
                <a:latin typeface="Times New Roman" panose="02020603050405020304" pitchFamily="18" charset="0"/>
                <a:cs typeface="Times New Roman" panose="02020603050405020304" pitchFamily="18" charset="0"/>
              </a:rPr>
              <a:t>Un sitio seguro es un lugar predefinido aprobado por la división escolar que proporciona seguridad a los estudiantes durante una situación de emergencia. Debe saber dónde están estos lugares y cómo llegar a ellos por la ruta más corta y directa. </a:t>
            </a:r>
          </a:p>
          <a:p>
            <a:pPr marL="0" indent="0">
              <a:buNone/>
            </a:pPr>
            <a:endParaRPr lang="es-US" sz="2400" b="1" dirty="0">
              <a:latin typeface="Times New Roman" panose="02020603050405020304" pitchFamily="18" charset="0"/>
              <a:cs typeface="Times New Roman" panose="02020603050405020304" pitchFamily="18" charset="0"/>
            </a:endParaRPr>
          </a:p>
          <a:p>
            <a:endParaRPr lang="es-US" sz="6400" b="1" dirty="0">
              <a:latin typeface="Times New Roman" panose="02020603050405020304" pitchFamily="18" charset="0"/>
              <a:cs typeface="Times New Roman" panose="02020603050405020304" pitchFamily="18" charset="0"/>
            </a:endParaRPr>
          </a:p>
          <a:p>
            <a:endParaRPr lang="es-US" sz="5600" b="1" dirty="0">
              <a:latin typeface="Times New Roman" panose="02020603050405020304" pitchFamily="18" charset="0"/>
              <a:cs typeface="Times New Roman" panose="02020603050405020304" pitchFamily="18" charset="0"/>
            </a:endParaRPr>
          </a:p>
          <a:p>
            <a:endParaRPr lang="es-US" sz="5600" b="1" dirty="0">
              <a:latin typeface="Times New Roman" panose="02020603050405020304" pitchFamily="18" charset="0"/>
              <a:cs typeface="Times New Roman" panose="02020603050405020304" pitchFamily="18" charset="0"/>
            </a:endParaRPr>
          </a:p>
          <a:p>
            <a:endParaRPr lang="es-US" b="1" dirty="0">
              <a:latin typeface="Times New Roman" panose="02020603050405020304" pitchFamily="18" charset="0"/>
              <a:cs typeface="Times New Roman" panose="02020603050405020304" pitchFamily="18" charset="0"/>
            </a:endParaRPr>
          </a:p>
          <a:p>
            <a:endParaRPr lang="es-US" sz="5600" b="1" dirty="0"/>
          </a:p>
          <a:p>
            <a:pPr marL="0" indent="0">
              <a:buNone/>
            </a:pPr>
            <a:endParaRPr lang="es-US" sz="5600" b="1" dirty="0"/>
          </a:p>
          <a:p>
            <a:endParaRPr lang="es-US" dirty="0"/>
          </a:p>
        </p:txBody>
      </p:sp>
    </p:spTree>
    <p:extLst>
      <p:ext uri="{BB962C8B-B14F-4D97-AF65-F5344CB8AC3E}">
        <p14:creationId xmlns:p14="http://schemas.microsoft.com/office/powerpoint/2010/main" val="3543554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Sitios seguros y conocer su ruta</a:t>
            </a:r>
          </a:p>
        </p:txBody>
      </p:sp>
      <p:sp>
        <p:nvSpPr>
          <p:cNvPr id="3" name="Content Placeholder 2"/>
          <p:cNvSpPr>
            <a:spLocks noGrp="1"/>
          </p:cNvSpPr>
          <p:nvPr>
            <p:ph idx="1"/>
          </p:nvPr>
        </p:nvSpPr>
        <p:spPr>
          <a:xfrm>
            <a:off x="457200" y="971551"/>
            <a:ext cx="8229600" cy="3352800"/>
          </a:xfrm>
        </p:spPr>
        <p:txBody>
          <a:bodyPr>
            <a:normAutofit fontScale="92500" lnSpcReduction="20000"/>
          </a:bodyPr>
          <a:lstStyle/>
          <a:p>
            <a:r>
              <a:rPr lang="es-US" sz="2600" b="1" dirty="0">
                <a:latin typeface="Times New Roman" panose="02020603050405020304" pitchFamily="18" charset="0"/>
                <a:cs typeface="Times New Roman" panose="02020603050405020304" pitchFamily="18" charset="0"/>
              </a:rPr>
              <a:t>Estas ubicaciones pueden incluir instalaciones gubernamentales, como estaciones de policía, estaciones de bomberos y bases militares, una escuela hermana u otra escuela designada, o pueden ser áreas públicas como hospitales, grandes hoteles, iglesias, grandes instalaciones comerciales o de oficinas. La selección de un sitio seguro se basa en el cumplimiento de dos criterios. Proporciona un lugar de protección física para los niños y tiene la capacidad de ofrecer un lugar de refugio temporal hasta que se movilice la ayuda o se haya resuelto la situación. </a:t>
            </a:r>
          </a:p>
          <a:p>
            <a:endParaRPr lang="es-US" dirty="0"/>
          </a:p>
        </p:txBody>
      </p:sp>
    </p:spTree>
    <p:extLst>
      <p:ext uri="{BB962C8B-B14F-4D97-AF65-F5344CB8AC3E}">
        <p14:creationId xmlns:p14="http://schemas.microsoft.com/office/powerpoint/2010/main" val="213593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Sitios seguros y conocer su ruta   </a:t>
            </a:r>
          </a:p>
        </p:txBody>
      </p:sp>
      <p:sp>
        <p:nvSpPr>
          <p:cNvPr id="3" name="Content Placeholder 2"/>
          <p:cNvSpPr>
            <a:spLocks noGrp="1"/>
          </p:cNvSpPr>
          <p:nvPr>
            <p:ph idx="1"/>
          </p:nvPr>
        </p:nvSpPr>
        <p:spPr>
          <a:xfrm>
            <a:off x="457200" y="1047749"/>
            <a:ext cx="8229600" cy="3429001"/>
          </a:xfrm>
        </p:spPr>
        <p:txBody>
          <a:bodyPr>
            <a:normAutofit/>
          </a:bodyPr>
          <a:lstStyle/>
          <a:p>
            <a:r>
              <a:rPr lang="es-US" sz="2300" b="1" dirty="0">
                <a:latin typeface="Times New Roman" panose="02020603050405020304" pitchFamily="18" charset="0"/>
                <a:cs typeface="Times New Roman" panose="02020603050405020304" pitchFamily="18" charset="0"/>
              </a:rPr>
              <a:t>Al llegar a un sitio seguro, los estudiantes deben ser trasladados rápidamente dentro de la estructura y a un punto alejado de la entrada principal y las ventanas. Se les debe instruir para que permanezcan callados, y de la necesidad de un buen comportamiento, y en seguir instrucciones para que no aumenten la volatilidad de una situación de crisis. El conductor del autobús y el monitor del autobús deben notificar inmediatamente a la policía, o a su punto de contacto de emergencia, sobre la situación y su ubicación. </a:t>
            </a:r>
          </a:p>
          <a:p>
            <a:endParaRPr lang="es-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9888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5350"/>
            <a:ext cx="8229600" cy="3581400"/>
          </a:xfrm>
        </p:spPr>
        <p:txBody>
          <a:bodyPr>
            <a:normAutofit fontScale="85000" lnSpcReduction="10000"/>
          </a:bodyPr>
          <a:lstStyle/>
          <a:p>
            <a:r>
              <a:rPr lang="es-US" sz="2600" b="1" dirty="0">
                <a:latin typeface="Times New Roman" panose="02020603050405020304" pitchFamily="18" charset="0"/>
                <a:cs typeface="Times New Roman" panose="02020603050405020304" pitchFamily="18" charset="0"/>
              </a:rPr>
              <a:t>Será importante conocer NO solo sus rutas principales, sino también las rutas alternativas en caso de que una amenaza impida que se use su ruta principal, o si necesita moverse rápida y directamente a un sitio seguro. La familiaridad con estas rutas primarias y alternativas, y las rutas a los sitios seguros previamente identificados deben incluir no solo la revisión de mapas de calles, sino también idealmente conducir estas rutas. </a:t>
            </a:r>
          </a:p>
          <a:p>
            <a:r>
              <a:rPr lang="es-US" sz="2600" b="1" dirty="0">
                <a:latin typeface="Times New Roman" panose="02020603050405020304" pitchFamily="18" charset="0"/>
                <a:cs typeface="Times New Roman" panose="02020603050405020304" pitchFamily="18" charset="0"/>
              </a:rPr>
              <a:t>Cuando se planifiquen excursiones, se debe realizar un estudio cartográfico y las rutas primarias y secundarias, así como las opciones de sitios seguros para eventos específicos, deben marcarse en una hoja de ruta.</a:t>
            </a:r>
          </a:p>
          <a:p>
            <a:pPr marL="0" indent="0">
              <a:buNone/>
            </a:pPr>
            <a:endParaRPr lang="es-US" dirty="0"/>
          </a:p>
        </p:txBody>
      </p:sp>
      <p:sp>
        <p:nvSpPr>
          <p:cNvPr id="2" name="Safe Houses and Knowing Your Route"/>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Sitios seguros y conocer su ruta </a:t>
            </a:r>
          </a:p>
        </p:txBody>
      </p:sp>
    </p:spTree>
    <p:extLst>
      <p:ext uri="{BB962C8B-B14F-4D97-AF65-F5344CB8AC3E}">
        <p14:creationId xmlns:p14="http://schemas.microsoft.com/office/powerpoint/2010/main" val="228601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Realización de simulacros</a:t>
            </a:r>
            <a:endParaRPr lang="es-US" sz="2800" b="1" dirty="0"/>
          </a:p>
        </p:txBody>
      </p:sp>
      <p:sp>
        <p:nvSpPr>
          <p:cNvPr id="3" name="Content Placeholder 2"/>
          <p:cNvSpPr>
            <a:spLocks noGrp="1"/>
          </p:cNvSpPr>
          <p:nvPr>
            <p:ph idx="1"/>
          </p:nvPr>
        </p:nvSpPr>
        <p:spPr>
          <a:xfrm>
            <a:off x="152400" y="971550"/>
            <a:ext cx="8610600" cy="3733800"/>
          </a:xfrm>
        </p:spPr>
        <p:txBody>
          <a:bodyPr>
            <a:noAutofit/>
          </a:bodyPr>
          <a:lstStyle/>
          <a:p>
            <a:r>
              <a:rPr lang="es-US" sz="2200" b="1" dirty="0">
                <a:latin typeface="Times New Roman" panose="02020603050405020304" pitchFamily="18" charset="0"/>
                <a:cs typeface="Times New Roman" panose="02020603050405020304" pitchFamily="18" charset="0"/>
              </a:rPr>
              <a:t>Los simulacros de evacuación y respuesta a emergencias deben ser practicados por todos los estudiantes. Cuando un estudiante no pueda participar debido a limitaciones físicas, entonces deberá observar el simulacro que se practica para que entienda lo que sucederá y cómo debe responder ante una situación de emergencia. </a:t>
            </a:r>
          </a:p>
          <a:p>
            <a:pPr>
              <a:spcBef>
                <a:spcPts val="0"/>
              </a:spcBef>
            </a:pPr>
            <a:r>
              <a:rPr lang="es-US" sz="2200" b="1" dirty="0">
                <a:latin typeface="Times New Roman" panose="02020603050405020304" pitchFamily="18" charset="0"/>
                <a:cs typeface="Times New Roman" panose="02020603050405020304" pitchFamily="18" charset="0"/>
              </a:rPr>
              <a:t>También es importante que el conductor del autobús y el monitor del autobús se aseguren de tener una lista con el nombre de los estudiantes en el autobús, incluido saber quién puede estar ausente o quién puede haber desembarcado durante el viaje. </a:t>
            </a:r>
          </a:p>
          <a:p>
            <a:endParaRPr lang="es-US" sz="2400" dirty="0"/>
          </a:p>
        </p:txBody>
      </p:sp>
    </p:spTree>
    <p:extLst>
      <p:ext uri="{BB962C8B-B14F-4D97-AF65-F5344CB8AC3E}">
        <p14:creationId xmlns:p14="http://schemas.microsoft.com/office/powerpoint/2010/main" val="82187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Realización de simulacros </a:t>
            </a:r>
          </a:p>
        </p:txBody>
      </p:sp>
      <p:sp>
        <p:nvSpPr>
          <p:cNvPr id="3" name="Content Placeholder 2"/>
          <p:cNvSpPr>
            <a:spLocks noGrp="1"/>
          </p:cNvSpPr>
          <p:nvPr>
            <p:ph idx="1"/>
          </p:nvPr>
        </p:nvSpPr>
        <p:spPr>
          <a:xfrm>
            <a:off x="457200" y="895350"/>
            <a:ext cx="8229600" cy="3505200"/>
          </a:xfrm>
        </p:spPr>
        <p:txBody>
          <a:bodyPr>
            <a:normAutofit fontScale="92500"/>
          </a:bodyPr>
          <a:lstStyle/>
          <a:p>
            <a:r>
              <a:rPr lang="es-US" sz="2300" b="1" dirty="0">
                <a:latin typeface="Times New Roman" panose="02020603050405020304" pitchFamily="18" charset="0"/>
                <a:cs typeface="Times New Roman" panose="02020603050405020304" pitchFamily="18" charset="0"/>
              </a:rPr>
              <a:t>Cuando se asignan roles a los estudiantes, incluido el uso del "sistema de equipo de compañeros", entonces estos deben explicarse al compañero, así como a los que están ayudando, y al resto del autobús. Los ejercicios deben ser sensatos, seguros y no deben causar ansiedad o alarma a los estudiantes, sino que deben reforzar la confianza de cómo deben responder a cualquier forma de amenaza. </a:t>
            </a:r>
          </a:p>
          <a:p>
            <a:pPr>
              <a:spcBef>
                <a:spcPts val="0"/>
              </a:spcBef>
            </a:pPr>
            <a:r>
              <a:rPr lang="es-US" sz="2300" b="1" dirty="0">
                <a:latin typeface="Times New Roman" panose="02020603050405020304" pitchFamily="18" charset="0"/>
                <a:cs typeface="Times New Roman" panose="02020603050405020304" pitchFamily="18" charset="0"/>
              </a:rPr>
              <a:t>Debe solicitar permiso antes de realizar cualquier simulacro con el director o su designado, y confirmar la ubicación de los simulacros para asegurarse de que sean seguros y apropiados. </a:t>
            </a:r>
          </a:p>
          <a:p>
            <a:pPr marL="0" indent="0">
              <a:buNone/>
            </a:pPr>
            <a:endParaRPr lang="es-US" sz="2400" dirty="0"/>
          </a:p>
          <a:p>
            <a:endParaRPr lang="es-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69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idx="1"/>
          </p:nvPr>
        </p:nvSpPr>
        <p:spPr>
          <a:xfrm>
            <a:off x="457200" y="971551"/>
            <a:ext cx="8229600" cy="3352800"/>
          </a:xfrm>
        </p:spPr>
        <p:txBody>
          <a:bodyPr>
            <a:normAutofit fontScale="85000" lnSpcReduction="20000"/>
          </a:bodyPr>
          <a:lstStyle/>
          <a:p>
            <a:pPr>
              <a:spcAft>
                <a:spcPts val="600"/>
              </a:spcAft>
            </a:pPr>
            <a:r>
              <a:rPr lang="es-US" sz="2600" b="1" dirty="0">
                <a:latin typeface="Times New Roman" panose="02020603050405020304" pitchFamily="18" charset="0"/>
                <a:cs typeface="Times New Roman" panose="02020603050405020304" pitchFamily="18" charset="0"/>
              </a:rPr>
              <a:t>Al transportar estudiantes, debe identificar a aquellos con necesidades especiales o discapacidades, ya sean físicas, emocionales o psicológicas, y determinar cómo manejaría a estos estudiantes durante una situación de emergencia.</a:t>
            </a:r>
          </a:p>
          <a:p>
            <a:pPr>
              <a:spcAft>
                <a:spcPts val="600"/>
              </a:spcAft>
            </a:pPr>
            <a:r>
              <a:rPr lang="es-US" sz="2600" b="1" dirty="0">
                <a:latin typeface="Times New Roman" panose="02020603050405020304" pitchFamily="18" charset="0"/>
                <a:cs typeface="Times New Roman" panose="02020603050405020304" pitchFamily="18" charset="0"/>
              </a:rPr>
              <a:t>Esto incluye cómo salir rápidamente del autobús durante una evacuación, o calmarlos durante situaciones estresantes.</a:t>
            </a:r>
          </a:p>
          <a:p>
            <a:r>
              <a:rPr lang="es-US" sz="2600" b="1" dirty="0">
                <a:latin typeface="Times New Roman" panose="02020603050405020304" pitchFamily="18" charset="0"/>
                <a:cs typeface="Times New Roman" panose="02020603050405020304" pitchFamily="18" charset="0"/>
              </a:rPr>
              <a:t>En una evacuación de emergencia, es posible que deba aprovechar a otros estudiantes mayores y maduros para que lo ayuden con este proceso como parte de un "sistema de equipo de amigos".</a:t>
            </a:r>
          </a:p>
          <a:p>
            <a:endParaRPr lang="es-US" sz="1600" b="1" dirty="0"/>
          </a:p>
          <a:p>
            <a:pPr marL="0" indent="0">
              <a:buNone/>
            </a:pPr>
            <a:endParaRPr lang="es-US" dirty="0"/>
          </a:p>
          <a:p>
            <a:endParaRPr lang="es-US" dirty="0"/>
          </a:p>
        </p:txBody>
      </p:sp>
      <p:sp>
        <p:nvSpPr>
          <p:cNvPr id="2" name="Students with Special Needs and Disabilities"/>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Estudiantes con necesidades especiales y discapacidades</a:t>
            </a:r>
            <a:endParaRPr lang="es-US" sz="2800" b="1" dirty="0"/>
          </a:p>
        </p:txBody>
      </p:sp>
    </p:spTree>
    <p:extLst>
      <p:ext uri="{BB962C8B-B14F-4D97-AF65-F5344CB8AC3E}">
        <p14:creationId xmlns:p14="http://schemas.microsoft.com/office/powerpoint/2010/main" val="42358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cNvSpPr>
            <a:spLocks noGrp="1"/>
          </p:cNvSpPr>
          <p:nvPr>
            <p:ph idx="1"/>
          </p:nvPr>
        </p:nvSpPr>
        <p:spPr>
          <a:xfrm>
            <a:off x="457200" y="971550"/>
            <a:ext cx="8229600" cy="3429000"/>
          </a:xfrm>
        </p:spPr>
        <p:txBody>
          <a:bodyPr>
            <a:noAutofit/>
          </a:bodyPr>
          <a:lstStyle/>
          <a:p>
            <a:pPr>
              <a:spcAft>
                <a:spcPts val="600"/>
              </a:spcAft>
            </a:pPr>
            <a:r>
              <a:rPr lang="es-US" sz="2200" b="1" dirty="0">
                <a:latin typeface="Times New Roman" panose="02020603050405020304" pitchFamily="18" charset="0"/>
                <a:cs typeface="Times New Roman" panose="02020603050405020304" pitchFamily="18" charset="0"/>
              </a:rPr>
              <a:t>En situaciones de alto estrés, es normal sentir ansiedad y miedo, y de hecho esto puede ser útil en términos de proporcionarle la energía y el enfoque necesarios para responder mejor a una amenaza. Sin embargo, debe mantener una compostura externa para inspirar calma y confianza. </a:t>
            </a:r>
          </a:p>
          <a:p>
            <a:pPr>
              <a:spcAft>
                <a:spcPts val="600"/>
              </a:spcAft>
            </a:pPr>
            <a:r>
              <a:rPr lang="es-US" sz="2200" b="1" dirty="0">
                <a:latin typeface="Times New Roman" panose="02020603050405020304" pitchFamily="18" charset="0"/>
                <a:cs typeface="Times New Roman" panose="02020603050405020304" pitchFamily="18" charset="0"/>
              </a:rPr>
              <a:t>Los estudiantes responderán a su estado de ánimo, ya sea positivo o negativo, y si los estudiantes están asustados, entonces serán más difíciles de manejar mientras busca responder a una situación de emergencia.</a:t>
            </a:r>
          </a:p>
        </p:txBody>
      </p:sp>
      <p:sp>
        <p:nvSpPr>
          <p:cNvPr id="2" name="Keep Calm and Carry On"/>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Mantenga la calma y siga adelante</a:t>
            </a:r>
          </a:p>
        </p:txBody>
      </p:sp>
    </p:spTree>
    <p:extLst>
      <p:ext uri="{BB962C8B-B14F-4D97-AF65-F5344CB8AC3E}">
        <p14:creationId xmlns:p14="http://schemas.microsoft.com/office/powerpoint/2010/main" val="63263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Mantenga la calma y siga adelante </a:t>
            </a:r>
          </a:p>
        </p:txBody>
      </p:sp>
      <p:sp>
        <p:nvSpPr>
          <p:cNvPr id="3" name="Content Placeholder 2"/>
          <p:cNvSpPr>
            <a:spLocks noGrp="1"/>
          </p:cNvSpPr>
          <p:nvPr>
            <p:ph idx="1"/>
          </p:nvPr>
        </p:nvSpPr>
        <p:spPr>
          <a:xfrm>
            <a:off x="457200" y="971551"/>
            <a:ext cx="8229600" cy="3352800"/>
          </a:xfrm>
        </p:spPr>
        <p:txBody>
          <a:bodyPr>
            <a:normAutofit/>
          </a:bodyPr>
          <a:lstStyle/>
          <a:p>
            <a:pPr>
              <a:spcAft>
                <a:spcPts val="600"/>
              </a:spcAft>
            </a:pPr>
            <a:r>
              <a:rPr lang="es-US" sz="2400" b="1" dirty="0">
                <a:latin typeface="Times New Roman" panose="02020603050405020304" pitchFamily="18" charset="0"/>
                <a:cs typeface="Times New Roman" panose="02020603050405020304" pitchFamily="18" charset="0"/>
              </a:rPr>
              <a:t>Respire profundamente y tome el control de sus emociones. Comprenda que el pánico no lo ayudará a usted ni a las personas a las que está protegiendo. Sonría y luzca confiado y hable de manera tranquila y confiada. </a:t>
            </a:r>
          </a:p>
          <a:p>
            <a:r>
              <a:rPr lang="es-US" sz="2400" b="1" dirty="0">
                <a:latin typeface="Times New Roman" panose="02020603050405020304" pitchFamily="18" charset="0"/>
                <a:cs typeface="Times New Roman" panose="02020603050405020304" pitchFamily="18" charset="0"/>
              </a:rPr>
              <a:t>Mantenga la calma y continúe. </a:t>
            </a:r>
          </a:p>
          <a:p>
            <a:endParaRPr lang="es-US" sz="2800" dirty="0"/>
          </a:p>
          <a:p>
            <a:endParaRPr lang="es-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2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Prácticas recomendadas para garantizar que los estudiantes estén en el autobús escolar correcto </a:t>
            </a:r>
          </a:p>
        </p:txBody>
      </p:sp>
      <p:sp>
        <p:nvSpPr>
          <p:cNvPr id="3" name="Content Placeholder 2"/>
          <p:cNvSpPr>
            <a:spLocks noGrp="1"/>
          </p:cNvSpPr>
          <p:nvPr>
            <p:ph idx="1"/>
          </p:nvPr>
        </p:nvSpPr>
        <p:spPr>
          <a:xfrm>
            <a:off x="457200" y="1123950"/>
            <a:ext cx="8229600" cy="3352800"/>
          </a:xfrm>
        </p:spPr>
        <p:txBody>
          <a:bodyPr>
            <a:normAutofit/>
          </a:bodyPr>
          <a:lstStyle/>
          <a:p>
            <a:pPr>
              <a:spcAft>
                <a:spcPts val="1200"/>
              </a:spcAft>
            </a:pPr>
            <a:r>
              <a:rPr lang="es-US" sz="2400" b="1" dirty="0">
                <a:latin typeface="Times New Roman" panose="02020603050405020304" pitchFamily="18" charset="0"/>
                <a:cs typeface="Times New Roman" panose="02020603050405020304" pitchFamily="18" charset="0"/>
              </a:rPr>
              <a:t>Conozca a sus alumnos</a:t>
            </a:r>
          </a:p>
          <a:p>
            <a:pPr>
              <a:spcAft>
                <a:spcPts val="1200"/>
              </a:spcAft>
            </a:pPr>
            <a:r>
              <a:rPr lang="es-US" sz="2400" b="1" dirty="0">
                <a:latin typeface="Times New Roman" panose="02020603050405020304" pitchFamily="18" charset="0"/>
                <a:cs typeface="Times New Roman" panose="02020603050405020304" pitchFamily="18" charset="0"/>
              </a:rPr>
              <a:t>Conozca sus políticas y procedimientos</a:t>
            </a:r>
          </a:p>
          <a:p>
            <a:pPr>
              <a:spcAft>
                <a:spcPts val="1200"/>
              </a:spcAft>
            </a:pPr>
            <a:r>
              <a:rPr lang="es-US" sz="2400" b="1" dirty="0">
                <a:latin typeface="Times New Roman" panose="02020603050405020304" pitchFamily="18" charset="0"/>
                <a:cs typeface="Times New Roman" panose="02020603050405020304" pitchFamily="18" charset="0"/>
              </a:rPr>
              <a:t>Comuníquese con el despacho</a:t>
            </a:r>
          </a:p>
          <a:p>
            <a:pPr>
              <a:spcAft>
                <a:spcPts val="1200"/>
              </a:spcAft>
            </a:pPr>
            <a:r>
              <a:rPr lang="es-US" sz="2400" b="1" dirty="0">
                <a:latin typeface="Times New Roman" panose="02020603050405020304" pitchFamily="18" charset="0"/>
                <a:cs typeface="Times New Roman" panose="02020603050405020304" pitchFamily="18" charset="0"/>
              </a:rPr>
              <a:t>Esté al tanto de las ubicaciones de ascenso/descenso</a:t>
            </a:r>
          </a:p>
          <a:p>
            <a:r>
              <a:rPr lang="es-US" sz="2400" b="1" dirty="0">
                <a:latin typeface="Times New Roman" panose="02020603050405020304" pitchFamily="18" charset="0"/>
                <a:cs typeface="Times New Roman" panose="02020603050405020304" pitchFamily="18" charset="0"/>
              </a:rPr>
              <a:t>Conozca su ruta</a:t>
            </a:r>
          </a:p>
          <a:p>
            <a:endParaRPr lang="es-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487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ty Protocols"/>
          <p:cNvSpPr>
            <a:spLocks noGrp="1"/>
          </p:cNvSpPr>
          <p:nvPr>
            <p:ph type="title"/>
          </p:nvPr>
        </p:nvSpPr>
        <p:spPr/>
        <p:txBody>
          <a:bodyPr anchor="ctr"/>
          <a:lstStyle/>
          <a:p>
            <a:r>
              <a:rPr lang="es-US" sz="2400" b="1" dirty="0">
                <a:latin typeface="Times New Roman" panose="02020603050405020304" pitchFamily="18" charset="0"/>
                <a:cs typeface="Times New Roman" panose="02020603050405020304" pitchFamily="18" charset="0"/>
              </a:rPr>
              <a:t>Protocolos de seguridad para conductores de autobuses escolares</a:t>
            </a:r>
            <a:r>
              <a:rPr lang="es-US" sz="40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457200" y="971550"/>
            <a:ext cx="8229600" cy="3352801"/>
          </a:xfrm>
        </p:spPr>
        <p:txBody>
          <a:bodyPr/>
          <a:lstStyle/>
          <a:p>
            <a:pPr marL="0" indent="0">
              <a:buNone/>
            </a:pPr>
            <a:r>
              <a:rPr lang="es-US" sz="2400" b="1" dirty="0">
                <a:latin typeface="Times New Roman" panose="02020603050405020304" pitchFamily="18" charset="0"/>
                <a:cs typeface="Times New Roman" panose="02020603050405020304" pitchFamily="18" charset="0"/>
              </a:rPr>
              <a:t>El manual de seguridad para conductores y monitores de autobús del Departamento de Servicios de Justicia Penal de Virginia se puede encontrar en:</a:t>
            </a:r>
          </a:p>
          <a:p>
            <a:pPr marL="0" indent="0">
              <a:buNone/>
            </a:pPr>
            <a:endParaRPr lang="es-US" sz="2400" dirty="0">
              <a:latin typeface="Times New Roman" panose="02020603050405020304" pitchFamily="18" charset="0"/>
              <a:cs typeface="Times New Roman" panose="02020603050405020304" pitchFamily="18" charset="0"/>
            </a:endParaRPr>
          </a:p>
          <a:p>
            <a:pPr marL="0" indent="0" algn="ctr">
              <a:buNone/>
            </a:pPr>
            <a:r>
              <a:rPr lang="es-US" sz="2400" dirty="0">
                <a:latin typeface="Times New Roman" panose="02020603050405020304" pitchFamily="18" charset="0"/>
                <a:cs typeface="Times New Roman" panose="02020603050405020304" pitchFamily="18" charset="0"/>
                <a:hlinkClick r:id="rId3"/>
              </a:rPr>
              <a:t>Manual de seguridad y </a:t>
            </a:r>
            <a:r>
              <a:rPr lang="es-US" sz="2400">
                <a:latin typeface="Times New Roman" panose="02020603050405020304" pitchFamily="18" charset="0"/>
                <a:cs typeface="Times New Roman" panose="02020603050405020304" pitchFamily="18" charset="0"/>
                <a:hlinkClick r:id="rId3"/>
              </a:rPr>
              <a:t>protección </a:t>
            </a:r>
            <a:br>
              <a:rPr lang="es-US" sz="2400">
                <a:latin typeface="Times New Roman" panose="02020603050405020304" pitchFamily="18" charset="0"/>
                <a:cs typeface="Times New Roman" panose="02020603050405020304" pitchFamily="18" charset="0"/>
                <a:hlinkClick r:id="rId3"/>
              </a:rPr>
            </a:br>
            <a:r>
              <a:rPr lang="es-US" sz="2400">
                <a:latin typeface="Times New Roman" panose="02020603050405020304" pitchFamily="18" charset="0"/>
                <a:cs typeface="Times New Roman" panose="02020603050405020304" pitchFamily="18" charset="0"/>
                <a:hlinkClick r:id="rId3"/>
              </a:rPr>
              <a:t>del Departamento </a:t>
            </a:r>
            <a:r>
              <a:rPr lang="es-US" sz="2400" dirty="0">
                <a:latin typeface="Times New Roman" panose="02020603050405020304" pitchFamily="18" charset="0"/>
                <a:cs typeface="Times New Roman" panose="02020603050405020304" pitchFamily="18" charset="0"/>
                <a:hlinkClick r:id="rId3"/>
              </a:rPr>
              <a:t>de Justicia Penal</a:t>
            </a:r>
            <a:endParaRPr lang="es-US" sz="2400" dirty="0">
              <a:latin typeface="Times New Roman" panose="02020603050405020304" pitchFamily="18" charset="0"/>
              <a:cs typeface="Times New Roman" panose="02020603050405020304" pitchFamily="18" charset="0"/>
            </a:endParaRPr>
          </a:p>
          <a:p>
            <a:pPr marL="0" indent="0">
              <a:buNone/>
            </a:pPr>
            <a:endParaRPr lang="es-US" dirty="0"/>
          </a:p>
          <a:p>
            <a:pPr marL="0" indent="0">
              <a:buNone/>
            </a:pPr>
            <a:endParaRPr lang="es-US" dirty="0"/>
          </a:p>
          <a:p>
            <a:endParaRPr lang="es-US" dirty="0"/>
          </a:p>
        </p:txBody>
      </p:sp>
    </p:spTree>
    <p:extLst>
      <p:ext uri="{BB962C8B-B14F-4D97-AF65-F5344CB8AC3E}">
        <p14:creationId xmlns:p14="http://schemas.microsoft.com/office/powerpoint/2010/main" val="4075057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witter, Facebook and  VA for Learners"/>
          <p:cNvSpPr>
            <a:spLocks noGrp="1"/>
          </p:cNvSpPr>
          <p:nvPr>
            <p:ph idx="1"/>
          </p:nvPr>
        </p:nvSpPr>
        <p:spPr>
          <a:xfrm>
            <a:off x="457200" y="1047751"/>
            <a:ext cx="8229600" cy="2057400"/>
          </a:xfrm>
        </p:spPr>
        <p:txBody>
          <a:bodyPr/>
          <a:lstStyle/>
          <a:p>
            <a:pPr>
              <a:spcAft>
                <a:spcPts val="600"/>
              </a:spcAft>
            </a:pPr>
            <a:r>
              <a:rPr lang="es-US" sz="2400" b="1" dirty="0">
                <a:latin typeface="Times New Roman" panose="02020603050405020304" pitchFamily="18" charset="0"/>
                <a:cs typeface="Times New Roman" panose="02020603050405020304" pitchFamily="18" charset="0"/>
              </a:rPr>
              <a:t>Twitter: @VDOE_News</a:t>
            </a:r>
          </a:p>
          <a:p>
            <a:pPr>
              <a:spcAft>
                <a:spcPts val="600"/>
              </a:spcAft>
            </a:pPr>
            <a:r>
              <a:rPr lang="es-US" sz="2400" b="1" dirty="0">
                <a:latin typeface="Times New Roman" panose="02020603050405020304" pitchFamily="18" charset="0"/>
                <a:cs typeface="Times New Roman" panose="02020603050405020304" pitchFamily="18" charset="0"/>
              </a:rPr>
              <a:t>Facebook: @VDOENews</a:t>
            </a:r>
          </a:p>
          <a:p>
            <a:r>
              <a:rPr lang="es-US" sz="2400" b="1" dirty="0">
                <a:latin typeface="Times New Roman" panose="02020603050405020304" pitchFamily="18" charset="0"/>
                <a:cs typeface="Times New Roman" panose="02020603050405020304" pitchFamily="18" charset="0"/>
              </a:rPr>
              <a:t>#VAis4Learners #EdEquityVA</a:t>
            </a:r>
          </a:p>
          <a:p>
            <a:pPr marL="0" indent="0">
              <a:buNone/>
            </a:pPr>
            <a:endParaRPr lang="es-US" dirty="0"/>
          </a:p>
          <a:p>
            <a:pPr marL="0" indent="0">
              <a:buNone/>
            </a:pPr>
            <a:endParaRPr lang="es-US" dirty="0"/>
          </a:p>
        </p:txBody>
      </p:sp>
      <p:sp>
        <p:nvSpPr>
          <p:cNvPr id="2" name="Connect with Virginia Dept. of Education"/>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Conéctese con VDOE</a:t>
            </a:r>
          </a:p>
        </p:txBody>
      </p:sp>
    </p:spTree>
    <p:extLst>
      <p:ext uri="{BB962C8B-B14F-4D97-AF65-F5344CB8AC3E}">
        <p14:creationId xmlns:p14="http://schemas.microsoft.com/office/powerpoint/2010/main" val="117210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Respuesta a las amenazas en las paradas de autobús</a:t>
            </a:r>
          </a:p>
        </p:txBody>
      </p:sp>
      <p:sp>
        <p:nvSpPr>
          <p:cNvPr id="3" name="Content Placeholder 2"/>
          <p:cNvSpPr>
            <a:spLocks noGrp="1"/>
          </p:cNvSpPr>
          <p:nvPr>
            <p:ph idx="1"/>
          </p:nvPr>
        </p:nvSpPr>
        <p:spPr>
          <a:xfrm>
            <a:off x="457200" y="971551"/>
            <a:ext cx="8229600" cy="3352800"/>
          </a:xfrm>
        </p:spPr>
        <p:txBody>
          <a:bodyPr>
            <a:normAutofit lnSpcReduction="10000"/>
          </a:bodyPr>
          <a:lstStyle/>
          <a:p>
            <a:pPr marL="0" indent="0">
              <a:buNone/>
            </a:pPr>
            <a:r>
              <a:rPr lang="es-US" sz="2400" b="1" dirty="0">
                <a:latin typeface="Times New Roman" panose="02020603050405020304" pitchFamily="18" charset="0"/>
                <a:cs typeface="Times New Roman" panose="02020603050405020304" pitchFamily="18" charset="0"/>
              </a:rPr>
              <a:t>Si se acerca a una parada de autobús para bajar estudiantes y ve a una persona o vehículo sospechoso en o cerca de la parada de autobús:</a:t>
            </a:r>
          </a:p>
          <a:p>
            <a:pPr marL="0" indent="0">
              <a:buNone/>
            </a:pPr>
            <a:endParaRPr lang="es-US" sz="1200" b="1" dirty="0">
              <a:latin typeface="Times New Roman" panose="02020603050405020304" pitchFamily="18" charset="0"/>
              <a:cs typeface="Times New Roman" panose="02020603050405020304" pitchFamily="18" charset="0"/>
            </a:endParaRPr>
          </a:p>
          <a:p>
            <a:r>
              <a:rPr lang="es-US" sz="2400" b="1" dirty="0">
                <a:latin typeface="Times New Roman" panose="02020603050405020304" pitchFamily="18" charset="0"/>
                <a:cs typeface="Times New Roman" panose="02020603050405020304" pitchFamily="18" charset="0"/>
              </a:rPr>
              <a:t>Continúe más allá de la parada del autobús sin reducir la velocidad ni detenerse, según lo recomendado por el Departamento de Justicia Penal de Virginia </a:t>
            </a:r>
          </a:p>
          <a:p>
            <a:r>
              <a:rPr lang="es-US" sz="2400" b="1" dirty="0">
                <a:latin typeface="Times New Roman" panose="02020603050405020304" pitchFamily="18" charset="0"/>
                <a:cs typeface="Times New Roman" panose="02020603050405020304" pitchFamily="18" charset="0"/>
              </a:rPr>
              <a:t>Informe sus inquietudes inmediatamente a su oficina de transporte </a:t>
            </a:r>
          </a:p>
          <a:p>
            <a:pPr marL="0" indent="0">
              <a:buNone/>
            </a:pPr>
            <a:endParaRPr lang="es-US" dirty="0"/>
          </a:p>
          <a:p>
            <a:endParaRPr lang="es-US" dirty="0"/>
          </a:p>
        </p:txBody>
      </p:sp>
    </p:spTree>
    <p:extLst>
      <p:ext uri="{BB962C8B-B14F-4D97-AF65-F5344CB8AC3E}">
        <p14:creationId xmlns:p14="http://schemas.microsoft.com/office/powerpoint/2010/main" val="229516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0"/>
            <a:ext cx="8229600" cy="3352801"/>
          </a:xfrm>
        </p:spPr>
        <p:txBody>
          <a:bodyPr numCol="2">
            <a:normAutofit/>
          </a:bodyPr>
          <a:lstStyle/>
          <a:p>
            <a:r>
              <a:rPr lang="es-US" sz="2400" b="1" dirty="0">
                <a:latin typeface="Times New Roman" panose="02020603050405020304" pitchFamily="18" charset="0"/>
                <a:cs typeface="Times New Roman" panose="02020603050405020304" pitchFamily="18" charset="0"/>
              </a:rPr>
              <a:t>Tormentas de viento</a:t>
            </a:r>
          </a:p>
          <a:p>
            <a:r>
              <a:rPr lang="es-US" sz="2400" b="1" dirty="0">
                <a:latin typeface="Times New Roman" panose="02020603050405020304" pitchFamily="18" charset="0"/>
                <a:cs typeface="Times New Roman" panose="02020603050405020304" pitchFamily="18" charset="0"/>
              </a:rPr>
              <a:t>Tornados</a:t>
            </a:r>
          </a:p>
          <a:p>
            <a:r>
              <a:rPr lang="es-US" sz="2400" b="1" dirty="0">
                <a:latin typeface="Times New Roman" panose="02020603050405020304" pitchFamily="18" charset="0"/>
                <a:cs typeface="Times New Roman" panose="02020603050405020304" pitchFamily="18" charset="0"/>
              </a:rPr>
              <a:t>Huracanes</a:t>
            </a:r>
          </a:p>
          <a:p>
            <a:r>
              <a:rPr lang="es-US" sz="2400" b="1" dirty="0">
                <a:latin typeface="Times New Roman" panose="02020603050405020304" pitchFamily="18" charset="0"/>
                <a:cs typeface="Times New Roman" panose="02020603050405020304" pitchFamily="18" charset="0"/>
              </a:rPr>
              <a:t>Terremotos</a:t>
            </a:r>
          </a:p>
          <a:p>
            <a:r>
              <a:rPr lang="es-US" sz="2400" b="1" dirty="0">
                <a:latin typeface="Times New Roman" panose="02020603050405020304" pitchFamily="18" charset="0"/>
                <a:cs typeface="Times New Roman" panose="02020603050405020304" pitchFamily="18" charset="0"/>
              </a:rPr>
              <a:t>Inundaciones</a:t>
            </a:r>
          </a:p>
          <a:p>
            <a:r>
              <a:rPr lang="es-US" sz="2400" b="1" dirty="0">
                <a:latin typeface="Times New Roman" panose="02020603050405020304" pitchFamily="18" charset="0"/>
                <a:cs typeface="Times New Roman" panose="02020603050405020304" pitchFamily="18" charset="0"/>
              </a:rPr>
              <a:t>Nieve </a:t>
            </a:r>
          </a:p>
          <a:p>
            <a:r>
              <a:rPr lang="es-US" sz="2400" b="1" dirty="0">
                <a:latin typeface="Times New Roman" panose="02020603050405020304" pitchFamily="18" charset="0"/>
                <a:cs typeface="Times New Roman" panose="02020603050405020304" pitchFamily="18" charset="0"/>
              </a:rPr>
              <a:t>Ventiscas</a:t>
            </a:r>
          </a:p>
          <a:p>
            <a:pPr marL="0" indent="0">
              <a:buNone/>
            </a:pPr>
            <a:endParaRPr lang="es-US" sz="2400" dirty="0"/>
          </a:p>
        </p:txBody>
      </p:sp>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Respuesta ante condiciones climáticas adversas</a:t>
            </a:r>
          </a:p>
        </p:txBody>
      </p:sp>
    </p:spTree>
    <p:extLst>
      <p:ext uri="{BB962C8B-B14F-4D97-AF65-F5344CB8AC3E}">
        <p14:creationId xmlns:p14="http://schemas.microsoft.com/office/powerpoint/2010/main" val="134494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95350"/>
            <a:ext cx="8458200" cy="3429000"/>
          </a:xfrm>
        </p:spPr>
        <p:txBody>
          <a:bodyPr>
            <a:normAutofit fontScale="92500" lnSpcReduction="20000"/>
          </a:bodyPr>
          <a:lstStyle/>
          <a:p>
            <a:r>
              <a:rPr lang="es-US" sz="2600" b="1" dirty="0">
                <a:latin typeface="Times New Roman" panose="02020603050405020304" pitchFamily="18" charset="0"/>
                <a:cs typeface="Times New Roman" panose="02020603050405020304" pitchFamily="18" charset="0"/>
              </a:rPr>
              <a:t>Si se reporta una tormenta de viento grave, un tornado, huracán o tormenta tropical, el conductor del autobús debe seguir las instrucciones dadas, o debe mover el autobús de regreso a la escuela o a un sitio seguro, dependiendo del tiempo disponible antes de que llegue la tormenta, o si la tormenta ya está presente. </a:t>
            </a:r>
          </a:p>
          <a:p>
            <a:r>
              <a:rPr lang="es-US" sz="2600" b="1" dirty="0">
                <a:latin typeface="Times New Roman" panose="02020603050405020304" pitchFamily="18" charset="0"/>
                <a:cs typeface="Times New Roman" panose="02020603050405020304" pitchFamily="18" charset="0"/>
              </a:rPr>
              <a:t>Si el autobús está atrapado en una tormenta de viento grave, entonces el conductor del autobús debe, solo si es seguro hacerlo, mover el autobús lentamente al lugar de refugio más cercano y mover a los estudiantes a un edificio sólido y lejos de cualquier ventana hasta que la tormenta haya pasado. </a:t>
            </a:r>
          </a:p>
          <a:p>
            <a:endParaRPr lang="es-US" sz="2400" b="1" dirty="0">
              <a:latin typeface="Times New Roman" panose="02020603050405020304" pitchFamily="18" charset="0"/>
              <a:cs typeface="Times New Roman" panose="02020603050405020304" pitchFamily="18" charset="0"/>
            </a:endParaRPr>
          </a:p>
          <a:p>
            <a:endParaRPr lang="es-US" sz="1400" dirty="0"/>
          </a:p>
        </p:txBody>
      </p:sp>
      <p:sp>
        <p:nvSpPr>
          <p:cNvPr id="2" name="Wind Storms, Tornadoes and Hurricanes"/>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Tormentas de viento, tornados y huracanes</a:t>
            </a:r>
          </a:p>
        </p:txBody>
      </p:sp>
    </p:spTree>
    <p:extLst>
      <p:ext uri="{BB962C8B-B14F-4D97-AF65-F5344CB8AC3E}">
        <p14:creationId xmlns:p14="http://schemas.microsoft.com/office/powerpoint/2010/main" val="318339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Tormentas de viento, tornados y huracanes </a:t>
            </a:r>
          </a:p>
        </p:txBody>
      </p:sp>
      <p:sp>
        <p:nvSpPr>
          <p:cNvPr id="3" name="Content Placeholder 2"/>
          <p:cNvSpPr>
            <a:spLocks noGrp="1"/>
          </p:cNvSpPr>
          <p:nvPr>
            <p:ph idx="1"/>
          </p:nvPr>
        </p:nvSpPr>
        <p:spPr>
          <a:xfrm>
            <a:off x="457200" y="971551"/>
            <a:ext cx="8229600" cy="3352800"/>
          </a:xfrm>
        </p:spPr>
        <p:txBody>
          <a:bodyPr>
            <a:normAutofit/>
          </a:bodyPr>
          <a:lstStyle/>
          <a:p>
            <a:r>
              <a:rPr lang="es-US" sz="2400" b="1" dirty="0">
                <a:latin typeface="Times New Roman" panose="02020603050405020304" pitchFamily="18" charset="0"/>
                <a:cs typeface="Times New Roman" panose="02020603050405020304" pitchFamily="18" charset="0"/>
              </a:rPr>
              <a:t>Durante el viaje a través de una tormenta, se debe indicar a los estudiantes que se acuesten</a:t>
            </a:r>
            <a:r>
              <a:rPr lang="es-US" sz="2400" b="1" dirty="0">
                <a:solidFill>
                  <a:srgbClr val="FF0000"/>
                </a:solidFill>
                <a:latin typeface="Times New Roman" panose="02020603050405020304" pitchFamily="18" charset="0"/>
                <a:cs typeface="Times New Roman" panose="02020603050405020304" pitchFamily="18" charset="0"/>
              </a:rPr>
              <a:t> </a:t>
            </a:r>
            <a:r>
              <a:rPr lang="es-US" sz="2400" b="1" dirty="0">
                <a:latin typeface="Times New Roman" panose="02020603050405020304" pitchFamily="18" charset="0"/>
                <a:cs typeface="Times New Roman" panose="02020603050405020304" pitchFamily="18" charset="0"/>
              </a:rPr>
              <a:t>y permanezcan por debajo de la línea de las ventanas en caso de que los escombros rompan los cristales. El conductor del autobús debe informar su ubicación e intenciones al punto de contacto de emergencia. También pueden</a:t>
            </a:r>
            <a:r>
              <a:rPr lang="es-US" sz="2400" b="1" dirty="0">
                <a:solidFill>
                  <a:srgbClr val="FF0000"/>
                </a:solidFill>
                <a:latin typeface="Times New Roman" panose="02020603050405020304" pitchFamily="18" charset="0"/>
                <a:cs typeface="Times New Roman" panose="02020603050405020304" pitchFamily="18" charset="0"/>
              </a:rPr>
              <a:t> </a:t>
            </a:r>
            <a:r>
              <a:rPr lang="es-US" sz="2400" b="1" dirty="0">
                <a:latin typeface="Times New Roman" panose="02020603050405020304" pitchFamily="18" charset="0"/>
                <a:cs typeface="Times New Roman" panose="02020603050405020304" pitchFamily="18" charset="0"/>
              </a:rPr>
              <a:t>estar presentes peligros secundarios, como caídas de energía, líneas telefónicas, inundaciones y peligros eléctricos. </a:t>
            </a:r>
          </a:p>
          <a:p>
            <a:endParaRPr lang="es-US" dirty="0"/>
          </a:p>
        </p:txBody>
      </p:sp>
    </p:spTree>
    <p:extLst>
      <p:ext uri="{BB962C8B-B14F-4D97-AF65-F5344CB8AC3E}">
        <p14:creationId xmlns:p14="http://schemas.microsoft.com/office/powerpoint/2010/main" val="388039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Terremotos e inundaciones</a:t>
            </a:r>
          </a:p>
        </p:txBody>
      </p:sp>
      <p:sp>
        <p:nvSpPr>
          <p:cNvPr id="3" name="Content Placeholder 2"/>
          <p:cNvSpPr>
            <a:spLocks noGrp="1"/>
          </p:cNvSpPr>
          <p:nvPr>
            <p:ph idx="1"/>
          </p:nvPr>
        </p:nvSpPr>
        <p:spPr>
          <a:xfrm>
            <a:off x="381000" y="971551"/>
            <a:ext cx="8305800" cy="3352800"/>
          </a:xfrm>
        </p:spPr>
        <p:txBody>
          <a:bodyPr>
            <a:normAutofit fontScale="70000" lnSpcReduction="20000"/>
          </a:bodyPr>
          <a:lstStyle/>
          <a:p>
            <a:pPr marL="0" indent="0">
              <a:buNone/>
            </a:pPr>
            <a:r>
              <a:rPr lang="es-US" sz="3100" b="1" dirty="0">
                <a:latin typeface="Times New Roman" panose="02020603050405020304" pitchFamily="18" charset="0"/>
                <a:cs typeface="Times New Roman" panose="02020603050405020304" pitchFamily="18" charset="0"/>
              </a:rPr>
              <a:t>Si ocurre un terremoto durante el viaje, el conductor del autobús debe reducir la velocidad y detener el vehículo. El conductor del autobús debe establecer si el autobús está en riesgo de cualquier escombro que caiga de los edificios, y solo si existe un riesgo inmediato, debe conducir lentamente a un área abierta. Los estudiantes deben permanecer dentro del autobús, ya que esto probablemente les proporcionará el mayor nivel de protección. Después de un terremoto, no se deben usar puentes ni túneles, ya que pueden haber sido dañados. Pueden estar presentes riesgos secundarios como inundaciones, deslizamientos de tierra y desprendimientos de rocas, así como riesgos estructurales y eléctricos. </a:t>
            </a:r>
          </a:p>
          <a:p>
            <a:endParaRPr lang="es-US" sz="2900" dirty="0"/>
          </a:p>
          <a:p>
            <a:endParaRPr lang="es-US" dirty="0"/>
          </a:p>
        </p:txBody>
      </p:sp>
    </p:spTree>
    <p:extLst>
      <p:ext uri="{BB962C8B-B14F-4D97-AF65-F5344CB8AC3E}">
        <p14:creationId xmlns:p14="http://schemas.microsoft.com/office/powerpoint/2010/main" val="237450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49"/>
            <a:ext cx="8229600" cy="3505201"/>
          </a:xfrm>
        </p:spPr>
        <p:txBody>
          <a:bodyPr>
            <a:normAutofit fontScale="25000" lnSpcReduction="20000"/>
          </a:bodyPr>
          <a:lstStyle/>
          <a:p>
            <a:pPr marL="0" indent="0">
              <a:buNone/>
            </a:pPr>
            <a:r>
              <a:rPr lang="es-US" sz="8800" b="1" dirty="0">
                <a:latin typeface="Times New Roman" panose="02020603050405020304" pitchFamily="18" charset="0"/>
                <a:cs typeface="Times New Roman" panose="02020603050405020304" pitchFamily="18" charset="0"/>
              </a:rPr>
              <a:t>Durante los períodos de inundación, el conductor del autobús debe llamar al despacho de transporte para obtener instrucciones sobre las rutas a evitar, y continuar en su ruta, solo si es seguro hacerlo. Si queda atrapado en un área inundada, el conductor debe tratar de mover el autobús a un terreno alto, y si es necesario evacuar el autobús y mover a los estudiantes a estructuras altas y a los pisos superiores para evitar la inundación. Si el autobús llega a carreteras inundadas, el conductor del autobús debe entender que los vehículos pueden ser arrastrados río abajo en aguas de inundación de movimiento rápido en menos de 4 pulgadas de agua, y no debe cruzar caminos con agua de movimiento rápido o </a:t>
            </a:r>
            <a:br>
              <a:rPr lang="es-US" sz="8800" b="1" dirty="0">
                <a:latin typeface="Times New Roman" panose="02020603050405020304" pitchFamily="18" charset="0"/>
                <a:cs typeface="Times New Roman" panose="02020603050405020304" pitchFamily="18" charset="0"/>
              </a:rPr>
            </a:br>
            <a:r>
              <a:rPr lang="es-US" sz="8800" b="1" dirty="0">
                <a:latin typeface="Times New Roman" panose="02020603050405020304" pitchFamily="18" charset="0"/>
                <a:cs typeface="Times New Roman" panose="02020603050405020304" pitchFamily="18" charset="0"/>
              </a:rPr>
              <a:t>donde se desconoce la profundidad de la inundación. </a:t>
            </a:r>
          </a:p>
          <a:p>
            <a:endParaRPr lang="es-US" sz="4400" b="1" dirty="0">
              <a:latin typeface="Times New Roman" panose="02020603050405020304" pitchFamily="18" charset="0"/>
              <a:cs typeface="Times New Roman" panose="02020603050405020304" pitchFamily="18" charset="0"/>
            </a:endParaRPr>
          </a:p>
          <a:p>
            <a:endParaRPr lang="es-US" dirty="0"/>
          </a:p>
        </p:txBody>
      </p:sp>
      <p:sp>
        <p:nvSpPr>
          <p:cNvPr id="2" name="Earthquakes and Flooding" descr="Content" title="Earthquakes and Flooding "/>
          <p:cNvSpPr>
            <a:spLocks noGrp="1"/>
          </p:cNvSpPr>
          <p:nvPr>
            <p:ph type="title"/>
          </p:nvPr>
        </p:nvSpPr>
        <p:spPr>
          <a:solidFill>
            <a:schemeClr val="tx1"/>
          </a:solidFill>
        </p:spPr>
        <p:txBody>
          <a:bodyPr anchor="ctr"/>
          <a:lstStyle/>
          <a:p>
            <a:r>
              <a:rPr lang="es-US" sz="2800" b="1" dirty="0">
                <a:latin typeface="Times New Roman" panose="02020603050405020304" pitchFamily="18" charset="0"/>
                <a:cs typeface="Times New Roman" panose="02020603050405020304" pitchFamily="18" charset="0"/>
              </a:rPr>
              <a:t>Terremotos e inundaciones </a:t>
            </a:r>
          </a:p>
        </p:txBody>
      </p:sp>
    </p:spTree>
    <p:extLst>
      <p:ext uri="{BB962C8B-B14F-4D97-AF65-F5344CB8AC3E}">
        <p14:creationId xmlns:p14="http://schemas.microsoft.com/office/powerpoint/2010/main" val="369533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71551"/>
            <a:ext cx="8229600" cy="3505200"/>
          </a:xfrm>
        </p:spPr>
        <p:txBody>
          <a:bodyPr>
            <a:normAutofit fontScale="85000" lnSpcReduction="20000"/>
          </a:bodyPr>
          <a:lstStyle/>
          <a:p>
            <a:r>
              <a:rPr lang="es-US" sz="2600" b="1" dirty="0">
                <a:latin typeface="Times New Roman" panose="02020603050405020304" pitchFamily="18" charset="0"/>
                <a:cs typeface="Times New Roman" panose="02020603050405020304" pitchFamily="18" charset="0"/>
              </a:rPr>
              <a:t>Si el autobús está atrapado en una tormenta de nieve, el conductor del autobús debe comunicarse con el despacho de transporte y reducir la velocidad del autobús a una velocidad segura. Si la visibilidad es limitada, el conductor debe mover el autobús de regreso a la escuela o al lugar de refugio durante las ventiscas graves. Si es demasiado peligroso mover el autobús, el conductor debe encontrar un lugar seguro para detenerlo, con todas las luces y las luces intermitentes de emergencia de 4 vías encendidas. </a:t>
            </a:r>
          </a:p>
          <a:p>
            <a:r>
              <a:rPr lang="es-US" sz="2600" b="1" dirty="0">
                <a:latin typeface="Times New Roman" panose="02020603050405020304" pitchFamily="18" charset="0"/>
                <a:cs typeface="Times New Roman" panose="02020603050405020304" pitchFamily="18" charset="0"/>
              </a:rPr>
              <a:t>Si es posible, el conductor del autobús debe trasladar a los estudiantes a un edificio para protegerse de lesiones por clima frío o de posibles accidentes de tráfico. </a:t>
            </a:r>
          </a:p>
          <a:p>
            <a:pPr marL="0" indent="0">
              <a:buNone/>
            </a:pPr>
            <a:endParaRPr lang="es-US" sz="2600" b="1" dirty="0">
              <a:latin typeface="Times New Roman" panose="02020603050405020304" pitchFamily="18" charset="0"/>
              <a:cs typeface="Times New Roman" panose="02020603050405020304" pitchFamily="18" charset="0"/>
            </a:endParaRPr>
          </a:p>
          <a:p>
            <a:pPr marL="0" indent="0">
              <a:buNone/>
            </a:pPr>
            <a:endParaRPr lang="es-US" dirty="0"/>
          </a:p>
        </p:txBody>
      </p:sp>
      <p:sp>
        <p:nvSpPr>
          <p:cNvPr id="2" name="Title 1"/>
          <p:cNvSpPr>
            <a:spLocks noGrp="1"/>
          </p:cNvSpPr>
          <p:nvPr>
            <p:ph type="title"/>
          </p:nvPr>
        </p:nvSpPr>
        <p:spPr/>
        <p:txBody>
          <a:bodyPr anchor="ctr"/>
          <a:lstStyle/>
          <a:p>
            <a:r>
              <a:rPr lang="es-US" sz="2800" b="1" dirty="0">
                <a:latin typeface="Times New Roman" panose="02020603050405020304" pitchFamily="18" charset="0"/>
                <a:cs typeface="Times New Roman" panose="02020603050405020304" pitchFamily="18" charset="0"/>
              </a:rPr>
              <a:t>Nieve y ventiscas</a:t>
            </a:r>
          </a:p>
        </p:txBody>
      </p:sp>
    </p:spTree>
    <p:extLst>
      <p:ext uri="{BB962C8B-B14F-4D97-AF65-F5344CB8AC3E}">
        <p14:creationId xmlns:p14="http://schemas.microsoft.com/office/powerpoint/2010/main" val="151378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3896</TotalTime>
  <Words>1786</Words>
  <Application>Microsoft Office PowerPoint</Application>
  <PresentationFormat>On-screen Show (16:9)</PresentationFormat>
  <Paragraphs>85</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Office Theme</vt:lpstr>
      <vt:lpstr>Protocolos de seguridad para conductores de autobuses escolares</vt:lpstr>
      <vt:lpstr>Prácticas recomendadas para garantizar que los estudiantes estén en el autobús escolar correcto </vt:lpstr>
      <vt:lpstr>Respuesta a las amenazas en las paradas de autobús</vt:lpstr>
      <vt:lpstr>Respuesta ante condiciones climáticas adversas</vt:lpstr>
      <vt:lpstr>Tormentas de viento, tornados y huracanes</vt:lpstr>
      <vt:lpstr>Tormentas de viento, tornados y huracanes </vt:lpstr>
      <vt:lpstr>Terremotos e inundaciones</vt:lpstr>
      <vt:lpstr>Terremotos e inundaciones </vt:lpstr>
      <vt:lpstr>Nieve y ventiscas</vt:lpstr>
      <vt:lpstr>Nieve y ventiscas </vt:lpstr>
      <vt:lpstr>Sitios seguros y conocer su ruta  </vt:lpstr>
      <vt:lpstr>Sitios seguros y conocer su ruta</vt:lpstr>
      <vt:lpstr>Sitios seguros y conocer su ruta   </vt:lpstr>
      <vt:lpstr>Sitios seguros y conocer su ruta </vt:lpstr>
      <vt:lpstr>Realización de simulacros</vt:lpstr>
      <vt:lpstr>Realización de simulacros </vt:lpstr>
      <vt:lpstr>Estudiantes con necesidades especiales y discapacidades</vt:lpstr>
      <vt:lpstr>Mantenga la calma y siga adelante</vt:lpstr>
      <vt:lpstr>Mantenga la calma y siga adelante </vt:lpstr>
      <vt:lpstr>Protocolos de seguridad para conductores de autobuses escolares </vt:lpstr>
      <vt:lpstr>Conéctese con VDOE</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crb29104</dc:creator>
  <cp:lastModifiedBy>Johnson, Jackie (DOE)</cp:lastModifiedBy>
  <cp:revision>127</cp:revision>
  <cp:lastPrinted>2019-09-11T18:25:14Z</cp:lastPrinted>
  <dcterms:created xsi:type="dcterms:W3CDTF">2019-02-13T14:37:28Z</dcterms:created>
  <dcterms:modified xsi:type="dcterms:W3CDTF">2024-02-13T17:07:27Z</dcterms:modified>
</cp:coreProperties>
</file>