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7" r:id="rId2"/>
    <p:sldId id="298" r:id="rId3"/>
    <p:sldId id="310" r:id="rId4"/>
    <p:sldId id="309" r:id="rId5"/>
    <p:sldId id="30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41" r:id="rId15"/>
    <p:sldId id="319" r:id="rId16"/>
    <p:sldId id="320" r:id="rId17"/>
    <p:sldId id="322" r:id="rId18"/>
    <p:sldId id="323" r:id="rId19"/>
    <p:sldId id="324" r:id="rId20"/>
    <p:sldId id="340" r:id="rId21"/>
    <p:sldId id="325" r:id="rId22"/>
    <p:sldId id="338" r:id="rId23"/>
    <p:sldId id="326" r:id="rId24"/>
    <p:sldId id="327" r:id="rId25"/>
    <p:sldId id="328" r:id="rId26"/>
    <p:sldId id="329" r:id="rId27"/>
    <p:sldId id="330" r:id="rId28"/>
    <p:sldId id="331" r:id="rId29"/>
    <p:sldId id="339" r:id="rId30"/>
    <p:sldId id="332" r:id="rId31"/>
    <p:sldId id="335" r:id="rId32"/>
    <p:sldId id="334" r:id="rId33"/>
    <p:sldId id="333" r:id="rId34"/>
    <p:sldId id="336" r:id="rId35"/>
    <p:sldId id="295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84852" autoAdjust="0"/>
  </p:normalViewPr>
  <p:slideViewPr>
    <p:cSldViewPr>
      <p:cViewPr varScale="1">
        <p:scale>
          <a:sx n="153" d="100"/>
          <a:sy n="153" d="100"/>
        </p:scale>
        <p:origin x="156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AF87B-1E59-43FE-9D4C-5A83B502C77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BEA2-4504-465C-B12D-8B709E2A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335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4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82"/>
          <a:stretch/>
        </p:blipFill>
        <p:spPr>
          <a:xfrm>
            <a:off x="1" y="486990"/>
            <a:ext cx="3810000" cy="396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r="30362"/>
          <a:stretch/>
        </p:blipFill>
        <p:spPr bwMode="auto">
          <a:xfrm>
            <a:off x="-1" y="0"/>
            <a:ext cx="4110527" cy="445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0" y="153521"/>
            <a:ext cx="4267200" cy="10466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352550"/>
            <a:ext cx="4267200" cy="2895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7869"/>
          <a:stretch/>
        </p:blipFill>
        <p:spPr>
          <a:xfrm>
            <a:off x="4972650" y="350377"/>
            <a:ext cx="4171350" cy="4102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1101329"/>
            <a:ext cx="4343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4343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1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4" t="4479" r="8935"/>
          <a:stretch/>
        </p:blipFill>
        <p:spPr>
          <a:xfrm>
            <a:off x="4298535" y="0"/>
            <a:ext cx="4845465" cy="44547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2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8586" r="-21"/>
          <a:stretch/>
        </p:blipFill>
        <p:spPr>
          <a:xfrm>
            <a:off x="4213077" y="-1480"/>
            <a:ext cx="4930922" cy="44556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53521"/>
            <a:ext cx="3429000" cy="12752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1581150"/>
            <a:ext cx="34290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00151"/>
            <a:ext cx="76200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2" y="1418317"/>
            <a:ext cx="1508698" cy="3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50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1371599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7" r="17287"/>
          <a:stretch/>
        </p:blipFill>
        <p:spPr>
          <a:xfrm>
            <a:off x="7467600" y="1980164"/>
            <a:ext cx="1699490" cy="2496039"/>
          </a:xfrm>
          <a:prstGeom prst="rect">
            <a:avLst/>
          </a:prstGeom>
        </p:spPr>
      </p:pic>
      <p:pic>
        <p:nvPicPr>
          <p:cNvPr id="6" name="Picture 5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4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79713"/>
            <a:ext cx="2004295" cy="2476834"/>
          </a:xfrm>
          <a:prstGeom prst="rect">
            <a:avLst/>
          </a:prstGeom>
        </p:spPr>
      </p:pic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decorative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>
          <a:xfrm>
            <a:off x="6798171" y="2038349"/>
            <a:ext cx="2345829" cy="2418197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decorative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97" y="1418317"/>
            <a:ext cx="1508698" cy="3175866"/>
          </a:xfrm>
          <a:prstGeom prst="rect">
            <a:avLst/>
          </a:prstGeom>
        </p:spPr>
      </p:pic>
      <p:pic>
        <p:nvPicPr>
          <p:cNvPr id="12" name="Picture 11" title="Virginia Department of Education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0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/>
          <a:stretch/>
        </p:blipFill>
        <p:spPr>
          <a:xfrm>
            <a:off x="-1" y="-115455"/>
            <a:ext cx="9167091" cy="4572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4849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693614" y="1047750"/>
            <a:ext cx="4033212" cy="33308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8862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00151"/>
            <a:ext cx="3810000" cy="304799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24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7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40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0433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8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723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8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0" b="14951"/>
          <a:stretch/>
        </p:blipFill>
        <p:spPr>
          <a:xfrm>
            <a:off x="0" y="776037"/>
            <a:ext cx="9144000" cy="3668501"/>
          </a:xfrm>
          <a:prstGeom prst="rect">
            <a:avLst/>
          </a:prstGeom>
        </p:spPr>
      </p:pic>
      <p:pic>
        <p:nvPicPr>
          <p:cNvPr id="9" name="Picture 8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58371"/>
            <a:ext cx="9144000" cy="494179"/>
          </a:xfrm>
          <a:solidFill>
            <a:srgbClr val="000000">
              <a:alpha val="4902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9515" r="16456" b="-1"/>
          <a:stretch/>
        </p:blipFill>
        <p:spPr>
          <a:xfrm>
            <a:off x="0" y="0"/>
            <a:ext cx="9144000" cy="44560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"/>
            <a:ext cx="9144001" cy="44588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>
            <a:outerShdw blurRad="50800" dist="38100" dir="9000000" algn="tl" rotWithShape="0">
              <a:srgbClr val="000000">
                <a:alpha val="1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rIns="274320" rtlCol="0" anchor="t" anchorCtr="0"/>
          <a:lstStyle/>
          <a:p>
            <a:pPr algn="l"/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4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Virginia Department of Education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hood11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2"/>
          <a:stretch/>
        </p:blipFill>
        <p:spPr>
          <a:xfrm>
            <a:off x="6461189" y="2368846"/>
            <a:ext cx="2682811" cy="2107358"/>
          </a:xfrm>
          <a:prstGeom prst="rect">
            <a:avLst/>
          </a:prstGeom>
        </p:spPr>
      </p:pic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101329"/>
            <a:ext cx="4724400" cy="4237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581150"/>
            <a:ext cx="4724400" cy="26169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decorativ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5"/>
          <a:stretch/>
        </p:blipFill>
        <p:spPr>
          <a:xfrm>
            <a:off x="1" y="819150"/>
            <a:ext cx="3837061" cy="3633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1"/>
            <a:ext cx="9144000" cy="85725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00151"/>
            <a:ext cx="4724400" cy="3124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title="Virginia Department of Education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73" y="3826777"/>
            <a:ext cx="1517012" cy="6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4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4462415"/>
            <a:ext cx="9151305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title="Virginia is for Learners logo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60" y="4495086"/>
            <a:ext cx="1320709" cy="61126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4462415"/>
            <a:ext cx="9144000" cy="0"/>
          </a:xfrm>
          <a:prstGeom prst="line">
            <a:avLst/>
          </a:prstGeom>
          <a:ln>
            <a:solidFill>
              <a:srgbClr val="E20D3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65902" y="4667996"/>
            <a:ext cx="21336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3BA662-FE18-4FD4-9A53-B2CA0A2E752A}" type="slidenum">
              <a:rPr lang="en-US" sz="2000" smtClean="0">
                <a:solidFill>
                  <a:schemeClr val="bg1"/>
                </a:solidFill>
              </a:rPr>
              <a:pPr algn="l"/>
              <a:t>‹#›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0" r:id="rId4"/>
    <p:sldLayoutId id="2147483681" r:id="rId5"/>
    <p:sldLayoutId id="2147483684" r:id="rId6"/>
    <p:sldLayoutId id="2147483690" r:id="rId7"/>
    <p:sldLayoutId id="2147483663" r:id="rId8"/>
    <p:sldLayoutId id="2147483664" r:id="rId9"/>
    <p:sldLayoutId id="2147483668" r:id="rId10"/>
    <p:sldLayoutId id="2147483669" r:id="rId11"/>
    <p:sldLayoutId id="2147483671" r:id="rId12"/>
    <p:sldLayoutId id="2147483662" r:id="rId13"/>
    <p:sldLayoutId id="2147483672" r:id="rId14"/>
    <p:sldLayoutId id="2147483665" r:id="rId15"/>
    <p:sldLayoutId id="2147483693" r:id="rId16"/>
    <p:sldLayoutId id="2147483650" r:id="rId17"/>
    <p:sldLayoutId id="2147483666" r:id="rId18"/>
    <p:sldLayoutId id="2147483694" r:id="rId19"/>
    <p:sldLayoutId id="2147483673" r:id="rId20"/>
    <p:sldLayoutId id="2147483674" r:id="rId21"/>
    <p:sldLayoutId id="2147483675" r:id="rId22"/>
    <p:sldLayoutId id="2147483686" r:id="rId23"/>
    <p:sldLayoutId id="2147483687" r:id="rId24"/>
    <p:sldLayoutId id="2147483652" r:id="rId25"/>
    <p:sldLayoutId id="2147483653" r:id="rId26"/>
    <p:sldLayoutId id="2147483656" r:id="rId27"/>
    <p:sldLayoutId id="2147483657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Jackie.Johnson@doe.virginia.gov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G</a:t>
            </a:r>
            <a:r>
              <a:rPr lang="es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790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condiciones adversas pueden intensificar las condiciones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peligrosas existentes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calor, frío, lluvia, viento, nieve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inundaciones, hielo y niebla</a:t>
            </a:r>
          </a:p>
        </p:txBody>
      </p:sp>
    </p:spTree>
    <p:extLst>
      <p:ext uri="{BB962C8B-B14F-4D97-AF65-F5344CB8AC3E}">
        <p14:creationId xmlns:p14="http://schemas.microsoft.com/office/powerpoint/2010/main" val="1190082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esté en el tráfico, esté </a:t>
            </a:r>
            <a:r>
              <a:rPr lang="es-E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atento a los siguientes malos hábitos de conducción de otros usuarios del camino. 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Cambios frecuentes de carril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Cambios frecuentes de velocidad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inconsistente de las señales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Paradas repentinas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63925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276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alerta a las siguientes situaciones que afectan a otros conductores:</a:t>
            </a:r>
            <a:endParaRPr lang="es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Evitar obstáculos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Acercarse demasiado rápido/lento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Sobreviraje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Neumático pinchado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38607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comunicación por parte de otros conductores </a:t>
            </a:r>
            <a:r>
              <a:rPr lang="es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señalización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Atravesarse delante del autobús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Salir enfrente</a:t>
            </a:r>
            <a:endParaRPr lang="es-US" altLang="en-US" sz="2400" b="1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775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           </a:t>
            </a:r>
            <a:r>
              <a:rPr lang="es-US" dirty="0"/>
              <a:t>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Otros usuarios que no observan la ubicación del autobús  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responder a los letreros, señales, etc.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Visión bloqueada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Visión restringida u obstrucciones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Peatones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de otros vehículos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Vehículos de movimiento lento</a:t>
            </a:r>
          </a:p>
          <a:p>
            <a:endParaRPr lang="es-US" altLang="en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2957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5183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Peligros de varios vehículos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Convergencia del tráfico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atento ante circunstancias en las que convergir a una corriente de tráfico pudiera obligar a su autobús a colisionar con otros vehículos </a:t>
            </a:r>
            <a:endParaRPr lang="es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Obstrucción vehicular</a:t>
            </a:r>
          </a:p>
          <a:p>
            <a:pPr>
              <a:spcBef>
                <a:spcPts val="0"/>
              </a:spcBef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atento a situaciones como: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desaceleración o parada repentina de un vehículo;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vehículo puede obstruir la visibilidad de otro.</a:t>
            </a:r>
          </a:p>
          <a:p>
            <a:pPr>
              <a:spcBef>
                <a:spcPts val="0"/>
              </a:spcBef>
            </a:pPr>
            <a:endParaRPr lang="es-US" sz="2400" dirty="0"/>
          </a:p>
        </p:txBody>
      </p:sp>
    </p:spTree>
    <p:extLst>
      <p:ext uri="{BB962C8B-B14F-4D97-AF65-F5344CB8AC3E}">
        <p14:creationId xmlns:p14="http://schemas.microsoft.com/office/powerpoint/2010/main" val="352825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 marL="452438"/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atento a los corredores/trotadores en el camino y a los ciclistas </a:t>
            </a:r>
          </a:p>
          <a:p>
            <a:pPr marL="452438"/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atento a los movimientos de usuarios del camino</a:t>
            </a:r>
          </a:p>
          <a:p>
            <a:pPr marL="452438"/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atento a la capacidad del usuario del camino para ver</a:t>
            </a:r>
          </a:p>
          <a:p>
            <a:pPr marL="452438"/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Tome nota de la atención y/o preocupación del usuario del camino con otras tareas</a:t>
            </a:r>
          </a:p>
          <a:p>
            <a:endParaRPr lang="es-US" b="1" dirty="0"/>
          </a:p>
        </p:txBody>
      </p:sp>
    </p:spTree>
    <p:extLst>
      <p:ext uri="{BB962C8B-B14F-4D97-AF65-F5344CB8AC3E}">
        <p14:creationId xmlns:p14="http://schemas.microsoft.com/office/powerpoint/2010/main" val="311121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657600"/>
          </a:xfrm>
        </p:spPr>
        <p:txBody>
          <a:bodyPr>
            <a:noAutofit/>
          </a:bodyPr>
          <a:lstStyle/>
          <a:p>
            <a:pPr marL="365760" indent="-256032">
              <a:spcBef>
                <a:spcPts val="0"/>
              </a:spcBef>
              <a:buClr>
                <a:schemeClr val="accent3"/>
              </a:buClr>
              <a:buNone/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Capacitarse para reaccionar adecuadamente a cada situación en una fracción de segundo es la clave para convertirse en un conductor seguro</a:t>
            </a:r>
          </a:p>
          <a:p>
            <a:pPr marL="452628">
              <a:spcBef>
                <a:spcPts val="0"/>
              </a:spcBef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Derrape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Neumático pinchado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 de frenos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 de potencia del motor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Obstrucción en la trayectoria del autobús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Salir involuntariamente del pavimento</a:t>
            </a:r>
          </a:p>
          <a:p>
            <a:pPr marL="452628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Otras emergencias</a:t>
            </a:r>
          </a:p>
        </p:txBody>
      </p:sp>
    </p:spTree>
    <p:extLst>
      <p:ext uri="{BB962C8B-B14F-4D97-AF65-F5344CB8AC3E}">
        <p14:creationId xmlns:p14="http://schemas.microsoft.com/office/powerpoint/2010/main" val="123250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Derraparse es una de las principales causas de accidentes. 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Causas de los derrapes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Frenado excesivo: frenar demasiado fuerte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Exceso de aceleración: aceleración repentina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Sobreviraje: sobrevirar o dar vuelta demasiado rápido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demasiado rápido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Neumáticos pinchados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6925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 de un derrape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Deje de frenar o acelerar.</a:t>
            </a:r>
            <a:r>
              <a:rPr lang="es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permitirá que las ruedas traseras vuelvan a rodar y evitará que se deslicen más. 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 vuelta rápidamente. Cuando un vehículo comienza a deslizarse hacia los lados, gire rápidamente el volante en la dirección que desea que tome el vehículo.</a:t>
            </a:r>
            <a:endParaRPr lang="es-US" b="1" dirty="0"/>
          </a:p>
        </p:txBody>
      </p:sp>
    </p:spTree>
    <p:extLst>
      <p:ext uri="{BB962C8B-B14F-4D97-AF65-F5344CB8AC3E}">
        <p14:creationId xmlns:p14="http://schemas.microsoft.com/office/powerpoint/2010/main" val="90385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429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SIPDE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buscar, ver lado a lado y escanear (mantenga los ojos en movimiento en todo momento para ver efectivamente el peligro inminente)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identificar peligros, identificar lo que está sucediendo (características de la calzada) (tomar nota de las cosas que podrían causar problemas)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predecir qué peligros podrían convertirse en un conflicto.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decidir una acción segura (decidir algo que hacer si el perro cruza la calle)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s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 ejecutar esa acción segura; usar la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34494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6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                </a:t>
            </a:r>
            <a:r>
              <a:rPr lang="es-US" dirty="0"/>
              <a:t>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 de un derrape (continuación)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Contraviraje. A medida que su autobús vuelve a su curso, tiene una tendencia a seguir girando. A menos que gire el volante rápidamente hacia el otro lado, es posible que termine derrapando en la dirección opuesta.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862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Neumáticos delanteros pinchados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Agarre el volante con firmeza y mantenga al autobús avanzando por el centro del carril de conducción.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Presione inmediatamente el acelerador debido a la necesidad de una mayor fuerza hacia adelante.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Gire el volante del vehículo en la dirección opuesta al neumático desinflado, según sea necesario.</a:t>
            </a:r>
          </a:p>
        </p:txBody>
      </p:sp>
    </p:spTree>
    <p:extLst>
      <p:ext uri="{BB962C8B-B14F-4D97-AF65-F5344CB8AC3E}">
        <p14:creationId xmlns:p14="http://schemas.microsoft.com/office/powerpoint/2010/main" val="1773128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              </a:t>
            </a:r>
            <a:r>
              <a:rPr lang="es-US" dirty="0"/>
              <a:t>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Neumáticos delanteros pinchados (continuación)</a:t>
            </a:r>
          </a:p>
          <a:p>
            <a:pPr marL="566928" indent="-457200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el vehículo esté estabilizado, suelte lentamente el acelerador y detenga suavemente el vehículo.</a:t>
            </a:r>
          </a:p>
          <a:p>
            <a:pPr marL="566928" indent="-457200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Encienda las luces de emergencia.</a:t>
            </a:r>
          </a:p>
          <a:p>
            <a:pPr marL="566928" indent="-457200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Evacúe el autobús, si es necesario.</a:t>
            </a:r>
          </a:p>
          <a:p>
            <a:pPr marL="566928" indent="-457200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Notifique al personal correspondiente.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54676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1"/>
            <a:ext cx="82296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Posibles causas de fallas en los frenos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Fuga en el sistema de frenos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 de fricción entre el tambor y el forro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Aire atrapado en la línea hidráulica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Manguera de freno retorcida o desgastada</a:t>
            </a:r>
          </a:p>
          <a:p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Ruptura del varillaje mecánico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8196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5814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Signos de problemas de frenos</a:t>
            </a:r>
          </a:p>
          <a:p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Caída en la presión del aire: frenos de aire</a:t>
            </a:r>
          </a:p>
          <a:p>
            <a:pPr>
              <a:spcBef>
                <a:spcPts val="800"/>
              </a:spcBef>
            </a:pPr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Pedal de freno bajo: frenos hidráulicos</a:t>
            </a:r>
          </a:p>
          <a:p>
            <a:pPr>
              <a:spcBef>
                <a:spcPts val="800"/>
              </a:spcBef>
            </a:pPr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Pedal de freno esponjoso: frenos hidráulicos</a:t>
            </a:r>
          </a:p>
          <a:p>
            <a:pPr>
              <a:spcBef>
                <a:spcPts val="800"/>
              </a:spcBef>
            </a:pPr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Olor o identificación visual de líquido de frenos: frenos hidráulicos</a:t>
            </a:r>
          </a:p>
          <a:p>
            <a:pPr>
              <a:spcBef>
                <a:spcPts val="800"/>
              </a:spcBef>
            </a:pPr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Frenos sobrecalentados: fuerte olor a quemado metálico, posible humo</a:t>
            </a:r>
          </a:p>
          <a:p>
            <a:pPr>
              <a:spcBef>
                <a:spcPts val="800"/>
              </a:spcBef>
            </a:pPr>
            <a:r>
              <a:rPr lang="es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Frenado sesgado: tracción o mala dirección al aplicar los frenos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04432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7924800" cy="3352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Frenos hidráulicos</a:t>
            </a:r>
            <a:endParaRPr lang="es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Baje sucesivamente la marcha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Bombé el pedal de freno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es necesario, aplique el freno de estacionamiento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Encuentre una ruta de escape</a:t>
            </a:r>
          </a:p>
          <a:p>
            <a:pPr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Frenos de aire</a:t>
            </a:r>
            <a:endParaRPr lang="es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 parcial: disminuya la velocidad, oríllese a un lado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Pérdida total: asegure el autobús en el área más rápida y segura posible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531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0479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Viraje para evitar un choque </a:t>
            </a:r>
          </a:p>
          <a:p>
            <a:pPr marL="419100" indent="-419100"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Mantenga ambas manos en el volante</a:t>
            </a:r>
          </a:p>
          <a:p>
            <a:pPr marL="419100" indent="-419100"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aplique el freno mientras esté dando vuelta.  Aplicar los frenos podría bloquear las ruedas induciendo un derrape.</a:t>
            </a:r>
          </a:p>
          <a:p>
            <a:pPr marL="419100" indent="-419100"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sobrevirar</a:t>
            </a:r>
          </a:p>
          <a:p>
            <a:pPr marL="419100" indent="-419100"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listo para el contraviraje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8025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2"/>
            <a:ext cx="7924800" cy="361837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 de fuera del camino </a:t>
            </a:r>
          </a:p>
          <a:p>
            <a:pPr>
              <a:buNone/>
            </a:pPr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Pavimento y arcén uniformes</a:t>
            </a:r>
            <a:endParaRPr lang="es-US" altLang="en-US" sz="4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Agarre firmemente el volante a las 9 y las 3</a:t>
            </a:r>
          </a:p>
          <a:p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frenar hasta que su velocidad esté por debajo de 20 mph</a:t>
            </a:r>
          </a:p>
          <a:p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Frene suavemente o no lo haga en absoluto</a:t>
            </a:r>
          </a:p>
          <a:p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Permanezca en el arcén hasta que su vehículo se detenga</a:t>
            </a:r>
          </a:p>
          <a:p>
            <a:pPr>
              <a:buNone/>
            </a:pPr>
            <a:r>
              <a:rPr lang="es-US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s-US" altLang="en-US" sz="4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debe regresar al camino antes de detenerse, sostenga el volante con fuerza y dele vuelta con la suficiente brusquedad como para volver al camino con seguridad.  Contravire tan pronto como ambos neumáticos delanteros estén en la superficie pavimentada</a:t>
            </a:r>
            <a:r>
              <a:rPr lang="es-US" altLang="en-US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86692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0480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Pedal del acelerador atascado</a:t>
            </a:r>
            <a:endParaRPr lang="es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Coloque la transmisión en punto muerto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Aplique los frenos y salga del camino lo antes posible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el autobús esté parado, presione el acelerador con fuerza dos o tres veces o intente levantarlo con el pie</a:t>
            </a:r>
          </a:p>
          <a:p>
            <a:pPr marL="452628"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el acelerador permanece atascado, apague el motor</a:t>
            </a:r>
            <a:endParaRPr lang="es-US" sz="2400" b="1" dirty="0"/>
          </a:p>
        </p:txBody>
      </p:sp>
    </p:spTree>
    <p:extLst>
      <p:ext uri="{BB962C8B-B14F-4D97-AF65-F5344CB8AC3E}">
        <p14:creationId xmlns:p14="http://schemas.microsoft.com/office/powerpoint/2010/main" val="2873634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6079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         </a:t>
            </a:r>
            <a:r>
              <a:rPr lang="es-US" dirty="0"/>
              <a:t>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3962400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600"/>
              </a:spcAft>
              <a:buClr>
                <a:schemeClr val="accent3"/>
              </a:buClr>
              <a:buNone/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Peligros visuales</a:t>
            </a:r>
          </a:p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 que vuela hacia el parabrisas, falla en los faros o mal funcionamiento del limpiaparabrisas:</a:t>
            </a:r>
          </a:p>
          <a:p>
            <a:pPr marL="365760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Disminuya la velocidad</a:t>
            </a:r>
          </a:p>
          <a:p>
            <a:pPr marL="365760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las luces de advertencia de peligro de cuatro vías</a:t>
            </a:r>
          </a:p>
          <a:p>
            <a:pPr marL="365760">
              <a:spcBef>
                <a:spcPts val="0"/>
              </a:spcBef>
              <a:buClr>
                <a:srgbClr val="000000"/>
              </a:buClr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Aplique los frenos y vire para salir del tráfico y deténgase en un lugar seguro fuera del camino</a:t>
            </a:r>
          </a:p>
          <a:p>
            <a:endParaRPr lang="es-US" sz="2400" dirty="0"/>
          </a:p>
        </p:txBody>
      </p:sp>
    </p:spTree>
    <p:extLst>
      <p:ext uri="{BB962C8B-B14F-4D97-AF65-F5344CB8AC3E}">
        <p14:creationId xmlns:p14="http://schemas.microsoft.com/office/powerpoint/2010/main" val="200258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505201"/>
          </a:xfrm>
        </p:spPr>
        <p:txBody>
          <a:bodyPr>
            <a:norm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¿He encontrado y aislado algún problema o peligro potencial en mi trayectoria?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¿He determinado la probabilidad de que el problema potencial se convierta en un problema real?</a:t>
            </a:r>
          </a:p>
          <a:p>
            <a:pPr eaLnBrk="0" hangingPunct="0"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¿He decidido qué acción tomaré si la situación se convierte en un problema real?</a:t>
            </a:r>
          </a:p>
          <a:p>
            <a:pPr eaLnBrk="0" hangingPunct="0">
              <a:defRPr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¿Estoy preparado para llevar a cabo las acciones necesarias para evitar una colisión?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5979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1"/>
            <a:ext cx="8229600" cy="34659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Precauciones de manejo</a:t>
            </a:r>
            <a:r>
              <a:rPr lang="es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Reduzca la velocidad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Conduzca por el lado derecho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Vigile las calles laterales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Esté al tanto de la condición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mire directamente a los faros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limpiaparabrisas y desempañadores en la niebla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luces bajas en condiciones de niebla, neblina o lluvia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paradas repentinas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172316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en clima frío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Conduzca suave y lentamente en carreteras resbaladizas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las vueltas y el frenado a las condiciones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la velocidad a las condiciones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Ajuste el espacio a las condiciones del camino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Evite conducir a través de charcos profundos o corrientes de agua</a:t>
            </a:r>
            <a:endParaRPr lang="es-US" altLang="en-US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S" b="1" dirty="0"/>
          </a:p>
        </p:txBody>
      </p:sp>
    </p:spTree>
    <p:extLst>
      <p:ext uri="{BB962C8B-B14F-4D97-AF65-F5344CB8AC3E}">
        <p14:creationId xmlns:p14="http://schemas.microsoft.com/office/powerpoint/2010/main" val="178497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417"/>
            <a:ext cx="9144000" cy="857250"/>
          </a:xfrm>
        </p:spPr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832"/>
            <a:ext cx="8229600" cy="37077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Conducir bajo la lluvia</a:t>
            </a:r>
            <a:endParaRPr lang="es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la velocidad/Aumentar la distancia de seguimiento 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caminos mojados pueden duplicar la distancia de frenado</a:t>
            </a:r>
          </a:p>
          <a:p>
            <a:pPr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Asegúrese de que los faros estén encendidos.  Esto aumenta la visibilidad de su vehículo</a:t>
            </a:r>
            <a:endParaRPr lang="es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6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505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Inundaciones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 la mitad de todas las muertes relacionadas con inundaciones ocurren en vehículos. La mayoría de estas muertes ocurren cuando las personas conducen hacia carreteras inundadas o áreas de bajo drenaje.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conduzca a través del agua estancada si no puede ver el camino debajo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cruce donde haya corrientes de agua 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Puede ocurrir hidroplaneo mientras se conduce a través de agua estancada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Trate de mantener los frenos secos</a:t>
            </a:r>
          </a:p>
          <a:p>
            <a:pPr marL="566928" indent="-457200">
              <a:lnSpc>
                <a:spcPct val="90000"/>
              </a:lnSpc>
              <a:buClr>
                <a:srgbClr val="000000"/>
              </a:buClr>
              <a:defRPr/>
            </a:pPr>
            <a:r>
              <a:rPr lang="es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Nunca cruce un puente cubierto de agua.</a:t>
            </a:r>
          </a:p>
          <a:p>
            <a:pPr marL="0" indent="0">
              <a:buNone/>
            </a:pP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42330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372"/>
            <a:ext cx="8229600" cy="36945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niebla refleja la luz y puede reflejarle sus propios faros </a:t>
            </a:r>
            <a:r>
              <a:rPr lang="es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 los </a:t>
            </a:r>
            <a:r>
              <a:rPr lang="es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ojos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solo luces de haz bajo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Busque las marcas de las orillas del camino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Reduzca su velocidad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Encienda todas las luces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Prepárese para paradas repentinas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la luz estroboscópica</a:t>
            </a:r>
          </a:p>
        </p:txBody>
      </p:sp>
    </p:spTree>
    <p:extLst>
      <p:ext uri="{BB962C8B-B14F-4D97-AF65-F5344CB8AC3E}">
        <p14:creationId xmlns:p14="http://schemas.microsoft.com/office/powerpoint/2010/main" val="611017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Conéctese con VDOE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71551"/>
            <a:ext cx="49530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Jackie.Johnson@doe.virginia.gov</a:t>
            </a:r>
            <a:endParaRPr 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Twitter: @VDOE_News
Facebook: @VDOENews</a:t>
            </a:r>
          </a:p>
          <a:p>
            <a:pPr marL="0" indent="0">
              <a:buNone/>
            </a:pP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#VAis4Learners #EdEquityVA</a:t>
            </a:r>
            <a:endParaRPr lang="es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 title="social media logos: Twitter, Facebook, and LinkedIn"/>
          <p:cNvGrpSpPr/>
          <p:nvPr/>
        </p:nvGrpSpPr>
        <p:grpSpPr>
          <a:xfrm>
            <a:off x="4190999" y="3105150"/>
            <a:ext cx="2995071" cy="875260"/>
            <a:chOff x="2235200" y="5089418"/>
            <a:chExt cx="5791200" cy="1692383"/>
          </a:xfrm>
        </p:grpSpPr>
        <p:pic>
          <p:nvPicPr>
            <p:cNvPr id="5" name="Picture 4" title="twitter logo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200" y="5089418"/>
              <a:ext cx="1645699" cy="1645699"/>
            </a:xfrm>
            <a:prstGeom prst="rect">
              <a:avLst/>
            </a:prstGeom>
          </p:spPr>
        </p:pic>
        <p:pic>
          <p:nvPicPr>
            <p:cNvPr id="6" name="Picture 5" title="LinkedIn log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93" y="5125494"/>
              <a:ext cx="1656307" cy="1656307"/>
            </a:xfrm>
            <a:prstGeom prst="rect">
              <a:avLst/>
            </a:prstGeom>
          </p:spPr>
        </p:pic>
        <p:pic>
          <p:nvPicPr>
            <p:cNvPr id="7" name="Picture 6" title="facebook logo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045" y="5125494"/>
              <a:ext cx="1576507" cy="15765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724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52801"/>
          </a:xfrm>
        </p:spPr>
        <p:txBody>
          <a:bodyPr>
            <a:normAutofit fontScale="77500" lnSpcReduction="20000"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s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¿He elegido un punto de referencia 12 segundos por delante de mi vehículo en el centro de mi trayectoria?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s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¿Estoy escaneando y buscando posibles problemas desde ese punto de referencia?</a:t>
            </a:r>
          </a:p>
          <a:p>
            <a:pPr eaLnBrk="0" hangingPunct="0">
              <a:spcAft>
                <a:spcPts val="600"/>
              </a:spcAft>
              <a:defRPr/>
            </a:pPr>
            <a:r>
              <a:rPr lang="es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¿Estoy escaneando 360 grados y revisando mis espejos en busca de posibles problemas?</a:t>
            </a:r>
          </a:p>
          <a:p>
            <a:pPr eaLnBrk="0" hangingPunct="0">
              <a:defRPr/>
            </a:pPr>
            <a:r>
              <a:rPr lang="es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¿He regresado a otro punto de referencia 12 segundos por delante de mi vehículo en el centro de mi trayectoria y he continuado mi proceso de búsqueda?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12697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8372"/>
            <a:ext cx="8458200" cy="34659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Sistema SMITH se concentra en conducir con el tráfico y no contra él</a:t>
            </a:r>
          </a:p>
          <a:p>
            <a:pPr>
              <a:spcBef>
                <a:spcPts val="0"/>
              </a:spcBef>
              <a:defRPr/>
            </a:pPr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Vea más lejos al conducir, dirija su mirada al menos 12 a 15 segundos por delante del vehículo</a:t>
            </a:r>
          </a:p>
          <a:p>
            <a:pPr>
              <a:spcBef>
                <a:spcPts val="0"/>
              </a:spcBef>
              <a:defRPr/>
            </a:pPr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tiempo de espera visual de 15 segundos a 30 mph es de aproximadamente 660 pies, y a 45 mph es de aproximadamente 990 pies </a:t>
            </a:r>
          </a:p>
          <a:p>
            <a:pPr>
              <a:spcBef>
                <a:spcPts val="0"/>
              </a:spcBef>
              <a:defRPr/>
            </a:pPr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Obtenga el panorama general, mantenga los ojos en movimiento, esto incluye revisar los espejos</a:t>
            </a:r>
          </a:p>
          <a:p>
            <a:pPr>
              <a:spcBef>
                <a:spcPts val="0"/>
              </a:spcBef>
              <a:defRPr/>
            </a:pPr>
            <a:r>
              <a:rPr lang="es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déjese un espacio para escapar</a:t>
            </a:r>
          </a:p>
          <a:p>
            <a:pPr marL="0" indent="0">
              <a:buNone/>
            </a:pPr>
            <a:endParaRPr lang="es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4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Anticípese al posible movimiento de un vehículo estacionado estando alerta ante:</a:t>
            </a:r>
            <a:endParaRPr lang="es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Gases de escape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Luces de retroceso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Luces de freno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de la rueda delantera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Luces de señalización</a:t>
            </a:r>
          </a:p>
        </p:txBody>
      </p:sp>
    </p:spTree>
    <p:extLst>
      <p:ext uri="{BB962C8B-B14F-4D97-AF65-F5344CB8AC3E}">
        <p14:creationId xmlns:p14="http://schemas.microsoft.com/office/powerpoint/2010/main" val="77465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Otros peligros</a:t>
            </a:r>
          </a:p>
          <a:p>
            <a:pPr marL="457200" indent="-457200">
              <a:lnSpc>
                <a:spcPct val="90000"/>
              </a:lnSpc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Peatones que aparecen entre vehículos estacionados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vehículo estacionado que se mueve repentinamente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Ocupantes que abren puertas en la trayectoria del autobús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6022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Peligros en el camino</a:t>
            </a:r>
          </a:p>
          <a:p>
            <a:pPr>
              <a:lnSpc>
                <a:spcPct val="90000"/>
              </a:lnSpc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Curvas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Colinas, depresiones y pendientes empinadas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 y tamaño de la calzada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Carriles de aceleración y vuelta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Cruces ferroviarios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Puentes, túneles y pasos inferiores vehiculares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s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Zonas peatonales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3280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Detección de peligros</a:t>
            </a:r>
            <a:r>
              <a:rPr lang="es-US" dirty="0"/>
              <a:t>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971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Peligros fuera del camino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Áreas sin arcén o con arcenes bajos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Letreros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Árboles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Peatones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Accesos, intersecciones, callejones, rampas y estacionamientos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Paradas de autobús: esté atento a los peatones que cruzan la calle para subir o bajar del autobús</a:t>
            </a:r>
          </a:p>
          <a:p>
            <a:pPr>
              <a:lnSpc>
                <a:spcPct val="120000"/>
              </a:lnSpc>
            </a:pPr>
            <a:r>
              <a:rPr lang="es-US" alt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Parques infantiles, zonas residenciales y escuelas</a:t>
            </a:r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78966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l-blank-template (2).pptx" id="{7886F6AB-0828-4ADC-85DE-F46851979F7E}" vid="{10714FDE-7E7A-4860-988C-F7070AF18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Master PPT 2020</Template>
  <TotalTime>363</TotalTime>
  <Words>1748</Words>
  <Application>Microsoft Office PowerPoint</Application>
  <PresentationFormat>On-screen Show (16:9)</PresentationFormat>
  <Paragraphs>227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Detección de peligros</vt:lpstr>
      <vt:lpstr>Detección de peligros </vt:lpstr>
      <vt:lpstr>Detección de peligros  </vt:lpstr>
      <vt:lpstr>Detección de peligros   </vt:lpstr>
      <vt:lpstr>Detección de peligros    </vt:lpstr>
      <vt:lpstr>Detección de peligros     </vt:lpstr>
      <vt:lpstr>Detección de peligros      </vt:lpstr>
      <vt:lpstr>Detección de peligros       </vt:lpstr>
      <vt:lpstr>Detección de peligros        </vt:lpstr>
      <vt:lpstr>Detección de peligros         </vt:lpstr>
      <vt:lpstr>Detección de peligros          </vt:lpstr>
      <vt:lpstr>Detección de peligros           </vt:lpstr>
      <vt:lpstr>Detección de peligros            </vt:lpstr>
      <vt:lpstr>Detección de peligros                       </vt:lpstr>
      <vt:lpstr>Detección de peligros             </vt:lpstr>
      <vt:lpstr>Detección de peligros              </vt:lpstr>
      <vt:lpstr>Detección de peligros               </vt:lpstr>
      <vt:lpstr>Detección de peligros                </vt:lpstr>
      <vt:lpstr>Detección de peligros                 </vt:lpstr>
      <vt:lpstr>Detección de peligros                                 </vt:lpstr>
      <vt:lpstr>Detección de peligros                  </vt:lpstr>
      <vt:lpstr>Detección de peligros                                </vt:lpstr>
      <vt:lpstr>Detección de peligros                   </vt:lpstr>
      <vt:lpstr>Detección de peligros                    </vt:lpstr>
      <vt:lpstr>Detección de peligros                     </vt:lpstr>
      <vt:lpstr>Detección de peligros                      </vt:lpstr>
      <vt:lpstr>Detección de peligros                        </vt:lpstr>
      <vt:lpstr>Detección de peligros                         </vt:lpstr>
      <vt:lpstr>Detección de peligros                                  </vt:lpstr>
      <vt:lpstr>Detección de peligros                           </vt:lpstr>
      <vt:lpstr>Detección de peligros                          </vt:lpstr>
      <vt:lpstr>Detección de peligros                            </vt:lpstr>
      <vt:lpstr>Detección de peligros                             </vt:lpstr>
      <vt:lpstr>Detección de peligros                              </vt:lpstr>
      <vt:lpstr>Conéctese con VDOE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Detección de peligros</dc:title>
  <dc:creator>VITA Program</dc:creator>
  <cp:lastModifiedBy>Johnson, Jackie (DOE)</cp:lastModifiedBy>
  <cp:revision>59</cp:revision>
  <dcterms:created xsi:type="dcterms:W3CDTF">2019-11-21T16:39:59Z</dcterms:created>
  <dcterms:modified xsi:type="dcterms:W3CDTF">2024-02-13T17:03:47Z</dcterms:modified>
</cp:coreProperties>
</file>