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3" r:id="rId1"/>
  </p:sldMasterIdLst>
  <p:notesMasterIdLst>
    <p:notesMasterId r:id="rId8"/>
  </p:notesMasterIdLst>
  <p:handoutMasterIdLst>
    <p:handoutMasterId r:id="rId9"/>
  </p:handoutMasterIdLst>
  <p:sldIdLst>
    <p:sldId id="258" r:id="rId2"/>
    <p:sldId id="256" r:id="rId3"/>
    <p:sldId id="257" r:id="rId4"/>
    <p:sldId id="269" r:id="rId5"/>
    <p:sldId id="27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50D"/>
    <a:srgbClr val="C225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72"/>
    <p:restoredTop sz="96327"/>
  </p:normalViewPr>
  <p:slideViewPr>
    <p:cSldViewPr snapToGrid="0" snapToObjects="1">
      <p:cViewPr varScale="1">
        <p:scale>
          <a:sx n="122" d="100"/>
          <a:sy n="122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119" d="100"/>
          <a:sy n="119" d="100"/>
        </p:scale>
        <p:origin x="377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BEB67F-3624-234A-BE7D-97C67BD9A00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b="1" dirty="0">
              <a:solidFill>
                <a:srgbClr val="C22536"/>
              </a:solidFill>
              <a:latin typeface="Trebuchet MS" panose="020B070302020209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A71B46-14D8-8E4E-94CF-DB08BF6687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43E934-413D-2241-80FF-C05625C2FD5A}" type="datetimeFigureOut">
              <a:rPr lang="en-US" smtClean="0">
                <a:latin typeface="Trebuchet MS" panose="020B0703020202090204" pitchFamily="34" charset="0"/>
              </a:rPr>
              <a:t>2/13/2024</a:t>
            </a:fld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BD1B1-635F-414B-AFB2-E2495A2A7E1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D6C7FA-15A0-1745-8468-8DF229C5912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1214512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1CEE23-1D07-DC48-9F09-438665CE0303}" type="slidenum">
              <a:rPr lang="en-US" smtClean="0">
                <a:latin typeface="Trebuchet MS" panose="020B0703020202090204" pitchFamily="34" charset="0"/>
              </a:rPr>
              <a:t>‹#›</a:t>
            </a:fld>
            <a:endParaRPr lang="en-US">
              <a:latin typeface="Trebuchet MS" panose="020B0703020202090204" pitchFamily="34" charset="0"/>
            </a:endParaRPr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D52D0C5F-12A8-2744-8BAB-43409134C8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E9796202-4EA2-B645-87AB-B65B91A70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847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 spc="0">
                <a:solidFill>
                  <a:srgbClr val="C22536"/>
                </a:solidFill>
                <a:latin typeface="Trebuchet MS" panose="020B070302020209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DECE677D-151F-BC40-B7BE-400103977BBA}" type="datetimeFigureOut">
              <a:rPr lang="en-US" smtClean="0"/>
              <a:pPr/>
              <a:t>2/13/2024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Trebuchet MS" panose="020B070302020209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1507416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Trebuchet MS" panose="020B0703020202090204" pitchFamily="34" charset="0"/>
              </a:defRPr>
            </a:lvl1pPr>
          </a:lstStyle>
          <a:p>
            <a:fld id="{8571A650-665F-B049-BFDF-C141BB58E04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1192FC82-0DC6-BE4B-AD31-32623ABF6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-3294337" y="4376445"/>
            <a:ext cx="7047450" cy="403060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C661D7A9-1EE3-1E4B-991D-69264DAF9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029" y="8699765"/>
            <a:ext cx="1376362" cy="45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522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F2886-BB9C-4A1F-A3DA-83B7E874124C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245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42C2F-C34D-4190-A7B2-D5D3DB26E600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FF7479EC-C092-2F4F-8098-8C86014162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6CBA4CDE-C368-E442-9A5A-0A785874949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639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938F1D-077D-4867-874A-8232D2E3FF83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685BA75-194C-F143-8A74-951583AA4B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">
            <a:extLst>
              <a:ext uri="{FF2B5EF4-FFF2-40B4-BE49-F238E27FC236}">
                <a16:creationId xmlns:a16="http://schemas.microsoft.com/office/drawing/2014/main" id="{DFBA81DF-495A-F843-B9AC-727FC2CDA77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523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C52538-36D0-8943-9136-3BA029FC0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643BD-9E80-4F7B-B6B6-8F3243373BB6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37C020-2CFF-9347-B513-B8FBEB724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A6B8E1-B5E4-3048-87CE-BCB72C1AF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1BC19C0C-ED9D-2442-BCBB-B31C9C1A8D3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235199"/>
            <a:ext cx="9144000" cy="2387600"/>
          </a:xfrm>
          <a:solidFill>
            <a:schemeClr val="bg1">
              <a:alpha val="63000"/>
            </a:schemeClr>
          </a:solidFill>
          <a:ln w="79375" cap="rnd">
            <a:solidFill>
              <a:srgbClr val="C00000">
                <a:alpha val="79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144000"/>
                      <a:gd name="connsiteY0" fmla="*/ 0 h 2387600"/>
                      <a:gd name="connsiteX1" fmla="*/ 9144000 w 9144000"/>
                      <a:gd name="connsiteY1" fmla="*/ 0 h 2387600"/>
                      <a:gd name="connsiteX2" fmla="*/ 9144000 w 9144000"/>
                      <a:gd name="connsiteY2" fmla="*/ 2387600 h 2387600"/>
                      <a:gd name="connsiteX3" fmla="*/ 0 w 9144000"/>
                      <a:gd name="connsiteY3" fmla="*/ 2387600 h 2387600"/>
                      <a:gd name="connsiteX4" fmla="*/ 0 w 9144000"/>
                      <a:gd name="connsiteY4" fmla="*/ 0 h 23876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9144000" h="2387600" fill="none" extrusionOk="0">
                        <a:moveTo>
                          <a:pt x="0" y="0"/>
                        </a:moveTo>
                        <a:cubicBezTo>
                          <a:pt x="3028269" y="-49533"/>
                          <a:pt x="5283183" y="-14809"/>
                          <a:pt x="9144000" y="0"/>
                        </a:cubicBezTo>
                        <a:cubicBezTo>
                          <a:pt x="9231639" y="505107"/>
                          <a:pt x="9071321" y="1690582"/>
                          <a:pt x="9144000" y="2387600"/>
                        </a:cubicBezTo>
                        <a:cubicBezTo>
                          <a:pt x="4837205" y="2339369"/>
                          <a:pt x="2638381" y="2472055"/>
                          <a:pt x="0" y="2387600"/>
                        </a:cubicBezTo>
                        <a:cubicBezTo>
                          <a:pt x="-38581" y="2075969"/>
                          <a:pt x="63341" y="553084"/>
                          <a:pt x="0" y="0"/>
                        </a:cubicBezTo>
                        <a:close/>
                      </a:path>
                      <a:path w="9144000" h="2387600" stroke="0" extrusionOk="0">
                        <a:moveTo>
                          <a:pt x="0" y="0"/>
                        </a:moveTo>
                        <a:cubicBezTo>
                          <a:pt x="2613657" y="118645"/>
                          <a:pt x="5770383" y="116012"/>
                          <a:pt x="9144000" y="0"/>
                        </a:cubicBezTo>
                        <a:cubicBezTo>
                          <a:pt x="9011118" y="637795"/>
                          <a:pt x="9228951" y="1714952"/>
                          <a:pt x="9144000" y="2387600"/>
                        </a:cubicBezTo>
                        <a:cubicBezTo>
                          <a:pt x="5690229" y="2522200"/>
                          <a:pt x="3865307" y="2230404"/>
                          <a:pt x="0" y="2387600"/>
                        </a:cubicBezTo>
                        <a:cubicBezTo>
                          <a:pt x="-20187" y="1892462"/>
                          <a:pt x="-152480" y="696011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FAF135A-0843-6144-9054-47528ADE8B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5341" y="4714875"/>
            <a:ext cx="9144000" cy="102861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975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807386-36D0-4D35-A3B3-C88815D82914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irginia Department of Education">
            <a:extLst>
              <a:ext uri="{FF2B5EF4-FFF2-40B4-BE49-F238E27FC236}">
                <a16:creationId xmlns:a16="http://schemas.microsoft.com/office/drawing/2014/main" id="{92452067-EE6E-4741-B132-4798F0431CE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8" name="Picture 7" descr="VDOE Logo&#10;">
            <a:extLst>
              <a:ext uri="{FF2B5EF4-FFF2-40B4-BE49-F238E27FC236}">
                <a16:creationId xmlns:a16="http://schemas.microsoft.com/office/drawing/2014/main" id="{D01BE02D-DE6D-2A4F-912A-30E38F9A3B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30163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4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3ED67-46AF-41FF-8957-A877D3D71DEF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12FA6595-DD2D-2349-9F43-C96DE74D46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7273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08F12E-0235-4558-ACA2-FC112FEC11D1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0379D9AE-9EB1-C446-86B9-9EFCCCDF94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17897FD1-7B88-844F-9BF8-4E8A6FB9BF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49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0740C1-4BC4-4DA5-963C-E5FFF90C923B}" type="datetime1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 descr="Virginia Department of Education">
            <a:extLst>
              <a:ext uri="{FF2B5EF4-FFF2-40B4-BE49-F238E27FC236}">
                <a16:creationId xmlns:a16="http://schemas.microsoft.com/office/drawing/2014/main" id="{74B9EB91-7F1A-544A-8767-6CED6A337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11" name="Picture 10" descr="VDOE Logo">
            <a:extLst>
              <a:ext uri="{FF2B5EF4-FFF2-40B4-BE49-F238E27FC236}">
                <a16:creationId xmlns:a16="http://schemas.microsoft.com/office/drawing/2014/main" id="{B20049FE-9473-4D4A-87D4-457E809992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17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037E8-D43B-4A53-873F-7935015DC1E7}" type="datetime1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Virginia Department of Education">
            <a:extLst>
              <a:ext uri="{FF2B5EF4-FFF2-40B4-BE49-F238E27FC236}">
                <a16:creationId xmlns:a16="http://schemas.microsoft.com/office/drawing/2014/main" id="{B8304214-2D07-714B-AD79-46D99B3F1C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7" name="Picture 6" descr="VDOE Logo">
            <a:extLst>
              <a:ext uri="{FF2B5EF4-FFF2-40B4-BE49-F238E27FC236}">
                <a16:creationId xmlns:a16="http://schemas.microsoft.com/office/drawing/2014/main" id="{CF32DF03-BC57-9542-97CF-D5EDB2160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8719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A5AA-014E-457B-AF4E-AE54EF6AA459}" type="datetime1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Virginia Department of Education">
            <a:extLst>
              <a:ext uri="{FF2B5EF4-FFF2-40B4-BE49-F238E27FC236}">
                <a16:creationId xmlns:a16="http://schemas.microsoft.com/office/drawing/2014/main" id="{AB9280B8-2911-D84E-9DD1-CF494F6F2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6" name="Picture 5" descr="VDOE Logo">
            <a:extLst>
              <a:ext uri="{FF2B5EF4-FFF2-40B4-BE49-F238E27FC236}">
                <a16:creationId xmlns:a16="http://schemas.microsoft.com/office/drawing/2014/main" id="{77A0E041-0EDB-2145-B868-F507A2BBB2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30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2A559F-3C58-4488-9268-22814957BFA8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A00919D2-9032-284F-852D-6A7A2A7EC2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6E302F99-4230-514E-95F1-69FED60FDF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120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1CE89-1DAF-4220-A757-0571ECE192AF}" type="datetime1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Virginia Department of Education">
            <a:extLst>
              <a:ext uri="{FF2B5EF4-FFF2-40B4-BE49-F238E27FC236}">
                <a16:creationId xmlns:a16="http://schemas.microsoft.com/office/drawing/2014/main" id="{51F4F683-BC1F-E042-A027-FA3C6AF750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6200000">
            <a:off x="-3027420" y="3223349"/>
            <a:ext cx="6664605" cy="381164"/>
          </a:xfrm>
          <a:prstGeom prst="rect">
            <a:avLst/>
          </a:prstGeom>
        </p:spPr>
      </p:pic>
      <p:pic>
        <p:nvPicPr>
          <p:cNvPr id="9" name="Picture 8" descr="VDOE Logo">
            <a:extLst>
              <a:ext uri="{FF2B5EF4-FFF2-40B4-BE49-F238E27FC236}">
                <a16:creationId xmlns:a16="http://schemas.microsoft.com/office/drawing/2014/main" id="{78A8B6B0-E0B9-194A-86AE-42CB3C24D30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622340" y="6116944"/>
            <a:ext cx="2531806" cy="84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87311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22898A-9AA2-4291-8320-D14D7FAC941E}" type="datetime1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6099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842EE-07A5-BF42-B259-F0753968FB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49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1" kern="1200">
          <a:solidFill>
            <a:schemeClr val="accent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i="1" kern="1200">
          <a:solidFill>
            <a:srgbClr val="C22536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8" userDrawn="1">
          <p15:clr>
            <a:srgbClr val="F26B43"/>
          </p15:clr>
        </p15:guide>
        <p15:guide id="2" pos="72" userDrawn="1">
          <p15:clr>
            <a:srgbClr val="F26B43"/>
          </p15:clr>
        </p15:guide>
        <p15:guide id="3" pos="7608" userDrawn="1">
          <p15:clr>
            <a:srgbClr val="F26B43"/>
          </p15:clr>
        </p15:guide>
        <p15:guide id="4" orient="horz" pos="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7C58FD-EC71-3F44-8D70-7EAFF31B7F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70535"/>
            <a:ext cx="9144000" cy="3686476"/>
          </a:xfrm>
        </p:spPr>
        <p:txBody>
          <a:bodyPr>
            <a:normAutofit fontScale="90000"/>
          </a:bodyPr>
          <a:lstStyle/>
          <a:p>
            <a:r>
              <a:rPr lang="es-US" dirty="0"/>
              <a:t>Unidad 8: 
Responsabilidades exclusivas de los conductores de niños con discapacidades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1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667559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0ECC2-D1DE-824E-B8B5-9D81406A2B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43104"/>
            <a:ext cx="9144000" cy="2371791"/>
          </a:xfrm>
        </p:spPr>
        <p:txBody>
          <a:bodyPr>
            <a:normAutofit fontScale="90000"/>
          </a:bodyPr>
          <a:lstStyle/>
          <a:p>
            <a:r>
              <a:rPr lang="es-US" dirty="0"/>
              <a:t>¿Qué tipo de persona hace a un gran conductor de autobús para los niños con discapacidades?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2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9177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Aptitud física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Las sillas de ruedas pueden ser pesadas y colocarlas sobre un elevador puede ser un desafío </a:t>
            </a:r>
          </a:p>
          <a:p>
            <a:pPr marL="0" indent="0">
              <a:buNone/>
            </a:pPr>
            <a:r>
              <a:rPr lang="es-US" dirty="0"/>
              <a:t>La fijación de las correas de sujeción requiere destreza en espacios reducidos</a:t>
            </a:r>
          </a:p>
          <a:p>
            <a:pPr marL="0" indent="0">
              <a:buNone/>
            </a:pPr>
            <a:r>
              <a:rPr lang="es-US" dirty="0"/>
              <a:t>Los conductores deben poder evacuar a cualquier niño que no pueda salir del autobús por su cuenta </a:t>
            </a:r>
          </a:p>
          <a:p>
            <a:pPr marL="0" indent="0">
              <a:buNone/>
            </a:pPr>
            <a:r>
              <a:rPr lang="es-US" dirty="0"/>
              <a:t>Los niños pequeños necesitan ayuda para subir o bajar del autobús o entrar o salir de un asiento de seguridad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3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693525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Errores a evitar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Joyas puntiagudas o bolígrafos </a:t>
            </a:r>
          </a:p>
          <a:p>
            <a:pPr marL="0" indent="0">
              <a:buNone/>
            </a:pPr>
            <a:r>
              <a:rPr lang="es-US" dirty="0"/>
              <a:t>Collares o pendientes colgantes </a:t>
            </a:r>
          </a:p>
          <a:p>
            <a:pPr marL="0" indent="0">
              <a:buNone/>
            </a:pPr>
            <a:r>
              <a:rPr lang="es-US" dirty="0"/>
              <a:t>Cabello largo </a:t>
            </a:r>
          </a:p>
          <a:p>
            <a:pPr marL="0" indent="0">
              <a:buNone/>
            </a:pPr>
            <a:r>
              <a:rPr lang="es-US" dirty="0"/>
              <a:t>Ropa provocativa </a:t>
            </a:r>
          </a:p>
          <a:p>
            <a:pPr marL="0" indent="0">
              <a:buNone/>
            </a:pPr>
            <a:r>
              <a:rPr lang="es-US" dirty="0"/>
              <a:t>Calzado no adecuado</a:t>
            </a:r>
          </a:p>
          <a:p>
            <a:pPr marL="0" indent="0">
              <a:buNone/>
            </a:pPr>
            <a:r>
              <a:rPr lang="es-US" dirty="0"/>
              <a:t>Bufandas colgantes</a:t>
            </a:r>
          </a:p>
          <a:p>
            <a:pPr marL="0" indent="0">
              <a:buNone/>
            </a:pPr>
            <a:r>
              <a:rPr lang="es-US" dirty="0"/>
              <a:t>Perfume o colonia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4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1821324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Demandas y beneficios emocionales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US" dirty="0"/>
              <a:t>Los conductores pueden verse repentinamente sumidos en situaciones de alta carga emocional </a:t>
            </a:r>
          </a:p>
          <a:p>
            <a:pPr marL="0" indent="0">
              <a:buNone/>
            </a:pPr>
            <a:r>
              <a:rPr lang="es-US" dirty="0"/>
              <a:t>Pero pocos conductores de autobuses llegan a conocer a los niños de la misma manera que lo hacen los conductores para niños con necesidades especiales </a:t>
            </a:r>
          </a:p>
          <a:p>
            <a:pPr marL="0" indent="0">
              <a:buNone/>
            </a:pPr>
            <a:r>
              <a:rPr lang="es-US" dirty="0"/>
              <a:t>El autobús puede ser una parte muy importante de la vida de un niño </a:t>
            </a:r>
          </a:p>
          <a:p>
            <a:pPr marL="0" indent="0">
              <a:buNone/>
            </a:pPr>
            <a:r>
              <a:rPr lang="es-US" dirty="0"/>
              <a:t>La sensación de ayudar a un niño es uno de los mejores sentimientos que un adulto puede experimentar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5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271585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83464-568F-1A4D-8035-179BE6C25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S" dirty="0"/>
              <a:t>Repaso de la Unidad 8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E2D0F2-5017-F549-81E7-02FFFCEAF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s-US" dirty="0"/>
              <a:t>¿Qué exigencias físicas únicas se pueden imponer a los conductores que transportan a niños en sillas de ruedas y asientos de seguridad? </a:t>
            </a:r>
          </a:p>
          <a:p>
            <a:pPr marL="514350" indent="-514350">
              <a:buAutoNum type="arabicPeriod"/>
            </a:pPr>
            <a:r>
              <a:rPr lang="es-US" dirty="0"/>
              <a:t>¿Cuáles son las normas de vestimenta e higiene adecuadas cuando se trabaja cerca de niños con necesidades especiales? </a:t>
            </a:r>
          </a:p>
          <a:p>
            <a:pPr marL="514350" indent="-514350">
              <a:buAutoNum type="arabicPeriod"/>
            </a:pPr>
            <a:r>
              <a:rPr lang="es-US" dirty="0"/>
              <a:t>¿Cuáles son las demandas y beneficios emocionales únicos de trabajar con niños con necesidades especiales?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E842EE-07A5-BF42-B259-F0753968FB43}" type="slidenum">
              <a:rPr lang="en-US" smtClean="0"/>
              <a:t>6</a:t>
            </a:fld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2460411036"/>
      </p:ext>
    </p:extLst>
  </p:cSld>
  <p:clrMapOvr>
    <a:masterClrMapping/>
  </p:clrMapOvr>
</p:sld>
</file>

<file path=ppt/theme/theme1.xml><?xml version="1.0" encoding="utf-8"?>
<a:theme xmlns:a="http://schemas.openxmlformats.org/drawingml/2006/main" name="VDOE">
  <a:themeElements>
    <a:clrScheme name="VDOE">
      <a:dk1>
        <a:sysClr val="windowText" lastClr="000000"/>
      </a:dk1>
      <a:lt1>
        <a:sysClr val="window" lastClr="FFFFFF"/>
      </a:lt1>
      <a:dk2>
        <a:srgbClr val="101820"/>
      </a:dk2>
      <a:lt2>
        <a:srgbClr val="F1E6B2"/>
      </a:lt2>
      <a:accent1>
        <a:srgbClr val="D50032"/>
      </a:accent1>
      <a:accent2>
        <a:srgbClr val="101820"/>
      </a:accent2>
      <a:accent3>
        <a:srgbClr val="FFC72C"/>
      </a:accent3>
      <a:accent4>
        <a:srgbClr val="F1E6B2"/>
      </a:accent4>
      <a:accent5>
        <a:srgbClr val="259591"/>
      </a:accent5>
      <a:accent6>
        <a:srgbClr val="7F7F7F"/>
      </a:accent6>
      <a:hlink>
        <a:srgbClr val="D50032"/>
      </a:hlink>
      <a:folHlink>
        <a:srgbClr val="000000"/>
      </a:folHlink>
    </a:clrScheme>
    <a:fontScheme name="VDOE">
      <a:majorFont>
        <a:latin typeface="Trebuchet MS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VDOE</Template>
  <TotalTime>220</TotalTime>
  <Words>266</Words>
  <Application>Microsoft Office PowerPoint</Application>
  <PresentationFormat>Widescreen</PresentationFormat>
  <Paragraphs>30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Trebuchet MS</vt:lpstr>
      <vt:lpstr>VDOE</vt:lpstr>
      <vt:lpstr>Unidad 8: 
Responsabilidades exclusivas de los conductores de niños con discapacidades</vt:lpstr>
      <vt:lpstr>¿Qué tipo de persona hace a un gran conductor de autobús para los niños con discapacidades? </vt:lpstr>
      <vt:lpstr>Aptitud física </vt:lpstr>
      <vt:lpstr>Errores a evitar </vt:lpstr>
      <vt:lpstr>Demandas y beneficios emocionales</vt:lpstr>
      <vt:lpstr>Repaso de la Unidad 8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ESTA ES UNA PÁGINA DE TÍTULO PERSONALIZADA</dc:title>
  <dc:creator>Timothy Nuthall</dc:creator>
  <cp:lastModifiedBy>Johnson, Jackie (DOE)</cp:lastModifiedBy>
  <cp:revision>28</cp:revision>
  <dcterms:created xsi:type="dcterms:W3CDTF">2020-06-29T15:52:04Z</dcterms:created>
  <dcterms:modified xsi:type="dcterms:W3CDTF">2024-02-13T17:18:14Z</dcterms:modified>
</cp:coreProperties>
</file>