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sldIdLst>
    <p:sldId id="256" r:id="rId2"/>
    <p:sldId id="279" r:id="rId3"/>
    <p:sldId id="285" r:id="rId4"/>
    <p:sldId id="267" r:id="rId5"/>
    <p:sldId id="277" r:id="rId6"/>
    <p:sldId id="2147477482" r:id="rId7"/>
    <p:sldId id="281" r:id="rId8"/>
    <p:sldId id="283" r:id="rId9"/>
    <p:sldId id="282" r:id="rId10"/>
    <p:sldId id="272" r:id="rId11"/>
    <p:sldId id="271" r:id="rId12"/>
    <p:sldId id="284" r:id="rId13"/>
    <p:sldId id="278" r:id="rId14"/>
    <p:sldId id="273" r:id="rId15"/>
    <p:sldId id="275" r:id="rId16"/>
    <p:sldId id="270" r:id="rId17"/>
    <p:sldId id="287" r:id="rId18"/>
    <p:sldId id="288" r:id="rId19"/>
    <p:sldId id="2147477483" r:id="rId20"/>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8AE9515-4EC1-47E8-A2B0-AE2AEFCC67BC}">
          <p14:sldIdLst>
            <p14:sldId id="256"/>
            <p14:sldId id="279"/>
            <p14:sldId id="285"/>
            <p14:sldId id="267"/>
            <p14:sldId id="277"/>
            <p14:sldId id="2147477482"/>
            <p14:sldId id="281"/>
            <p14:sldId id="283"/>
            <p14:sldId id="282"/>
            <p14:sldId id="272"/>
            <p14:sldId id="271"/>
            <p14:sldId id="284"/>
            <p14:sldId id="278"/>
            <p14:sldId id="273"/>
            <p14:sldId id="275"/>
            <p14:sldId id="270"/>
            <p14:sldId id="287"/>
            <p14:sldId id="288"/>
            <p14:sldId id="2147477483"/>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457BFE01-501F-9B49-D26B-4A03D07B4F48}" name="Jackson, Bryan (DOE)" initials="J(" userId="S::bryan.jackson@doe.virginia.gov::94b2bce2-2746-4a8a-a97e-99261de20137" providerId="AD"/>
  <p188:author id="{A4E8217A-4F8D-8F44-0254-2AE400B281DA}" name="Carroll, Katie (DOE)" initials="KC" userId="S::Katie.Carroll@doe.virginia.gov::d099c584-0e23-45a1-8edc-f99e07dfa708" providerId="AD"/>
  <p188:author id="{B0DA7494-91C8-0BE3-FA57-6C3E526FF534}" name="Mann, Lori (DOE)" initials="M(" userId="S::lori.mann@doe.virginia.gov::e158bef8-90b3-4a4f-89fe-48c94dbebf2b"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55555"/>
    <a:srgbClr val="1A4480"/>
    <a:srgbClr val="3E5B9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5" d="100"/>
          <a:sy n="105" d="100"/>
        </p:scale>
        <p:origin x="798" y="96"/>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8/10/relationships/authors" Target="author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6270128E-993C-4902-8012-4837AFDCDFE9}" type="datetimeFigureOut">
              <a:rPr lang="en-US" smtClean="0"/>
              <a:t>11/29/2023</a:t>
            </a:fld>
            <a:endParaRPr lang="en-US"/>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40DDDA28-A9E5-470C-8A90-D17729306CEC}" type="slidenum">
              <a:rPr lang="en-US" smtClean="0"/>
              <a:t>‹#›</a:t>
            </a:fld>
            <a:endParaRPr lang="en-US"/>
          </a:p>
        </p:txBody>
      </p:sp>
    </p:spTree>
    <p:extLst>
      <p:ext uri="{BB962C8B-B14F-4D97-AF65-F5344CB8AC3E}">
        <p14:creationId xmlns:p14="http://schemas.microsoft.com/office/powerpoint/2010/main" val="38347010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1</a:t>
            </a:fld>
            <a:endParaRPr lang="en-US"/>
          </a:p>
        </p:txBody>
      </p:sp>
    </p:spTree>
    <p:extLst>
      <p:ext uri="{BB962C8B-B14F-4D97-AF65-F5344CB8AC3E}">
        <p14:creationId xmlns:p14="http://schemas.microsoft.com/office/powerpoint/2010/main" val="269687110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The Board approved the following conditions in July 2023:</a:t>
            </a:r>
          </a:p>
          <a:p>
            <a:endParaRPr lang="en-US" dirty="0"/>
          </a:p>
          <a:p>
            <a:r>
              <a:rPr lang="en-US" dirty="0"/>
              <a:t>That </a:t>
            </a:r>
            <a:r>
              <a:rPr lang="en-US" dirty="0" err="1"/>
              <a:t>iteach</a:t>
            </a:r>
            <a:r>
              <a:rPr lang="en-US" dirty="0"/>
              <a:t> maintain its accreditation through the Council for the Accreditation of Educator Preparation;</a:t>
            </a:r>
          </a:p>
          <a:p>
            <a:r>
              <a:rPr lang="en-US" dirty="0"/>
              <a:t>That the petitioning divisions comply with the provisions with the Virginia Literacy Act;</a:t>
            </a:r>
          </a:p>
          <a:p>
            <a:r>
              <a:rPr lang="en-US" dirty="0"/>
              <a:t>That the petitioning divisions, prior to the beginning of the school year, submit plans for approval by VDOE to support the alternate route with a mentorship program; and</a:t>
            </a:r>
          </a:p>
          <a:p>
            <a:r>
              <a:rPr lang="en-US" dirty="0"/>
              <a:t>That partnering divisions and </a:t>
            </a:r>
            <a:r>
              <a:rPr lang="en-US" dirty="0" err="1"/>
              <a:t>iteach</a:t>
            </a:r>
            <a:r>
              <a:rPr lang="en-US" dirty="0"/>
              <a:t> submit data on quality and effectiveness to the VDOE on an annual basis.</a:t>
            </a:r>
          </a:p>
          <a:p>
            <a:endParaRPr lang="en-US" dirty="0"/>
          </a:p>
        </p:txBody>
      </p:sp>
      <p:sp>
        <p:nvSpPr>
          <p:cNvPr id="4" name="Slide Number Placeholder 3"/>
          <p:cNvSpPr>
            <a:spLocks noGrp="1"/>
          </p:cNvSpPr>
          <p:nvPr>
            <p:ph type="sldNum" sz="quarter" idx="5"/>
          </p:nvPr>
        </p:nvSpPr>
        <p:spPr/>
        <p:txBody>
          <a:bodyPr/>
          <a:lstStyle/>
          <a:p>
            <a:fld id="{40DDDA28-A9E5-470C-8A90-D17729306CEC}" type="slidenum">
              <a:rPr lang="en-US" smtClean="0"/>
              <a:t>10</a:t>
            </a:fld>
            <a:endParaRPr lang="en-US"/>
          </a:p>
        </p:txBody>
      </p:sp>
    </p:spTree>
    <p:extLst>
      <p:ext uri="{BB962C8B-B14F-4D97-AF65-F5344CB8AC3E}">
        <p14:creationId xmlns:p14="http://schemas.microsoft.com/office/powerpoint/2010/main" val="1995528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11</a:t>
            </a:fld>
            <a:endParaRPr lang="en-US"/>
          </a:p>
        </p:txBody>
      </p:sp>
    </p:spTree>
    <p:extLst>
      <p:ext uri="{BB962C8B-B14F-4D97-AF65-F5344CB8AC3E}">
        <p14:creationId xmlns:p14="http://schemas.microsoft.com/office/powerpoint/2010/main" val="8018833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12</a:t>
            </a:fld>
            <a:endParaRPr lang="en-US"/>
          </a:p>
        </p:txBody>
      </p:sp>
    </p:spTree>
    <p:extLst>
      <p:ext uri="{BB962C8B-B14F-4D97-AF65-F5344CB8AC3E}">
        <p14:creationId xmlns:p14="http://schemas.microsoft.com/office/powerpoint/2010/main" val="30530876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13</a:t>
            </a:fld>
            <a:endParaRPr lang="en-US"/>
          </a:p>
        </p:txBody>
      </p:sp>
    </p:spTree>
    <p:extLst>
      <p:ext uri="{BB962C8B-B14F-4D97-AF65-F5344CB8AC3E}">
        <p14:creationId xmlns:p14="http://schemas.microsoft.com/office/powerpoint/2010/main" val="98018511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14</a:t>
            </a:fld>
            <a:endParaRPr lang="en-US"/>
          </a:p>
        </p:txBody>
      </p:sp>
    </p:spTree>
    <p:extLst>
      <p:ext uri="{BB962C8B-B14F-4D97-AF65-F5344CB8AC3E}">
        <p14:creationId xmlns:p14="http://schemas.microsoft.com/office/powerpoint/2010/main" val="35648367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15</a:t>
            </a:fld>
            <a:endParaRPr lang="en-US"/>
          </a:p>
        </p:txBody>
      </p:sp>
    </p:spTree>
    <p:extLst>
      <p:ext uri="{BB962C8B-B14F-4D97-AF65-F5344CB8AC3E}">
        <p14:creationId xmlns:p14="http://schemas.microsoft.com/office/powerpoint/2010/main" val="302258968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16</a:t>
            </a:fld>
            <a:endParaRPr lang="en-US"/>
          </a:p>
        </p:txBody>
      </p:sp>
    </p:spTree>
    <p:extLst>
      <p:ext uri="{BB962C8B-B14F-4D97-AF65-F5344CB8AC3E}">
        <p14:creationId xmlns:p14="http://schemas.microsoft.com/office/powerpoint/2010/main" val="1789717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17</a:t>
            </a:fld>
            <a:endParaRPr lang="en-US"/>
          </a:p>
        </p:txBody>
      </p:sp>
    </p:spTree>
    <p:extLst>
      <p:ext uri="{BB962C8B-B14F-4D97-AF65-F5344CB8AC3E}">
        <p14:creationId xmlns:p14="http://schemas.microsoft.com/office/powerpoint/2010/main" val="115823310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18</a:t>
            </a:fld>
            <a:endParaRPr lang="en-US"/>
          </a:p>
        </p:txBody>
      </p:sp>
    </p:spTree>
    <p:extLst>
      <p:ext uri="{BB962C8B-B14F-4D97-AF65-F5344CB8AC3E}">
        <p14:creationId xmlns:p14="http://schemas.microsoft.com/office/powerpoint/2010/main" val="41356318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2</a:t>
            </a:fld>
            <a:endParaRPr lang="en-US"/>
          </a:p>
        </p:txBody>
      </p:sp>
    </p:spTree>
    <p:extLst>
      <p:ext uri="{BB962C8B-B14F-4D97-AF65-F5344CB8AC3E}">
        <p14:creationId xmlns:p14="http://schemas.microsoft.com/office/powerpoint/2010/main" val="6019600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3</a:t>
            </a:fld>
            <a:endParaRPr lang="en-US"/>
          </a:p>
        </p:txBody>
      </p:sp>
    </p:spTree>
    <p:extLst>
      <p:ext uri="{BB962C8B-B14F-4D97-AF65-F5344CB8AC3E}">
        <p14:creationId xmlns:p14="http://schemas.microsoft.com/office/powerpoint/2010/main" val="168641398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4</a:t>
            </a:fld>
            <a:endParaRPr lang="en-US"/>
          </a:p>
        </p:txBody>
      </p:sp>
    </p:spTree>
    <p:extLst>
      <p:ext uri="{BB962C8B-B14F-4D97-AF65-F5344CB8AC3E}">
        <p14:creationId xmlns:p14="http://schemas.microsoft.com/office/powerpoint/2010/main" val="155505498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5</a:t>
            </a:fld>
            <a:endParaRPr lang="en-US"/>
          </a:p>
        </p:txBody>
      </p:sp>
    </p:spTree>
    <p:extLst>
      <p:ext uri="{BB962C8B-B14F-4D97-AF65-F5344CB8AC3E}">
        <p14:creationId xmlns:p14="http://schemas.microsoft.com/office/powerpoint/2010/main" val="233103118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nSpc>
                <a:spcPct val="107000"/>
              </a:lnSpc>
              <a:spcBef>
                <a:spcPts val="0"/>
              </a:spcBef>
              <a:spcAft>
                <a:spcPts val="0"/>
              </a:spcAft>
              <a:buFont typeface="Symbol" panose="05050102010706020507" pitchFamily="18" charset="2"/>
              <a:buNone/>
            </a:pPr>
            <a:endParaRPr lang="en-US" sz="1800" kern="1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DD6230C9-331E-9645-97C8-45CFF8252DF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2556513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7</a:t>
            </a:fld>
            <a:endParaRPr lang="en-US"/>
          </a:p>
        </p:txBody>
      </p:sp>
    </p:spTree>
    <p:extLst>
      <p:ext uri="{BB962C8B-B14F-4D97-AF65-F5344CB8AC3E}">
        <p14:creationId xmlns:p14="http://schemas.microsoft.com/office/powerpoint/2010/main" val="317253034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8</a:t>
            </a:fld>
            <a:endParaRPr lang="en-US"/>
          </a:p>
        </p:txBody>
      </p:sp>
    </p:spTree>
    <p:extLst>
      <p:ext uri="{BB962C8B-B14F-4D97-AF65-F5344CB8AC3E}">
        <p14:creationId xmlns:p14="http://schemas.microsoft.com/office/powerpoint/2010/main" val="3290164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40DDDA28-A9E5-470C-8A90-D17729306CEC}" type="slidenum">
              <a:rPr lang="en-US" smtClean="0"/>
              <a:t>9</a:t>
            </a:fld>
            <a:endParaRPr lang="en-US"/>
          </a:p>
        </p:txBody>
      </p:sp>
    </p:spTree>
    <p:extLst>
      <p:ext uri="{BB962C8B-B14F-4D97-AF65-F5344CB8AC3E}">
        <p14:creationId xmlns:p14="http://schemas.microsoft.com/office/powerpoint/2010/main" val="14424341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5410D7D0-E191-4C83-8A0F-12414189B1E3}" type="datetime1">
              <a:rPr lang="en-US" smtClean="0"/>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pic>
        <p:nvPicPr>
          <p:cNvPr id="9" name="Picture 8" descr="Virginia Department of Education Logo">
            <a:extLst>
              <a:ext uri="{FF2B5EF4-FFF2-40B4-BE49-F238E27FC236}">
                <a16:creationId xmlns:a16="http://schemas.microsoft.com/office/drawing/2014/main" id="{E906BC5D-AD27-F662-9404-B2ABC255B9A8}"/>
              </a:ext>
            </a:extLst>
          </p:cNvPr>
          <p:cNvPicPr>
            <a:picLocks noChangeAspect="1"/>
          </p:cNvPicPr>
          <p:nvPr userDrawn="1"/>
        </p:nvPicPr>
        <p:blipFill>
          <a:blip r:embed="rId2" cstate="print">
            <a:alphaModFix amt="20000"/>
            <a:extLst>
              <a:ext uri="{28A0092B-C50C-407E-A947-70E740481C1C}">
                <a14:useLocalDpi xmlns:a14="http://schemas.microsoft.com/office/drawing/2010/main" val="0"/>
              </a:ext>
            </a:extLst>
          </a:blip>
          <a:srcRect/>
          <a:stretch/>
        </p:blipFill>
        <p:spPr>
          <a:xfrm>
            <a:off x="4748713" y="1870364"/>
            <a:ext cx="6809373" cy="4668548"/>
          </a:xfrm>
          <a:prstGeom prst="rect">
            <a:avLst/>
          </a:prstGeom>
        </p:spPr>
      </p:pic>
    </p:spTree>
    <p:extLst>
      <p:ext uri="{BB962C8B-B14F-4D97-AF65-F5344CB8AC3E}">
        <p14:creationId xmlns:p14="http://schemas.microsoft.com/office/powerpoint/2010/main" val="10540306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2BD541-267A-DAF0-C4B8-B92F657E07DD}"/>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5" name="Date Placeholder 4"/>
          <p:cNvSpPr>
            <a:spLocks noGrp="1"/>
          </p:cNvSpPr>
          <p:nvPr>
            <p:ph type="dt" sz="half" idx="10"/>
          </p:nvPr>
        </p:nvSpPr>
        <p:spPr/>
        <p:txBody>
          <a:bodyPr/>
          <a:lstStyle/>
          <a:p>
            <a:fld id="{F06C96A5-1280-4BBD-93AB-AD67D678B93B}" type="datetime1">
              <a:rPr lang="en-US" smtClean="0"/>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Content Placeholder 2"/>
          <p:cNvSpPr>
            <a:spLocks noGrp="1"/>
          </p:cNvSpPr>
          <p:nvPr>
            <p:ph sz="half" idx="1"/>
          </p:nvPr>
        </p:nvSpPr>
        <p:spPr>
          <a:xfrm>
            <a:off x="838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Content Placeholder 3"/>
          <p:cNvSpPr>
            <a:spLocks noGrp="1"/>
          </p:cNvSpPr>
          <p:nvPr>
            <p:ph sz="half" idx="2"/>
          </p:nvPr>
        </p:nvSpPr>
        <p:spPr>
          <a:xfrm>
            <a:off x="6172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939118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4E2590-EA3D-2431-8ECC-6E434A51295E}"/>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80D8FE-4F26-421C-BC9E-A31C57605D1F}" type="datetime1">
              <a:rPr lang="en-US" smtClean="0"/>
              <a:t>11/29/2023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441651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C1B387-EEF6-85E8-878F-7654D7B03C94}"/>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3" name="Text Placeholder 2"/>
          <p:cNvSpPr>
            <a:spLocks noGrp="1"/>
          </p:cNvSpPr>
          <p:nvPr>
            <p:ph type="body" idx="1"/>
          </p:nvPr>
        </p:nvSpPr>
        <p:spPr>
          <a:xfrm>
            <a:off x="839788" y="1525199"/>
            <a:ext cx="5157787"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525199"/>
            <a:ext cx="5183188" cy="823912"/>
          </a:xfrm>
        </p:spPr>
        <p:txBody>
          <a:bodyPr anchor="b"/>
          <a:lstStyle>
            <a:lvl1pPr marL="0" indent="0">
              <a:buNone/>
              <a:defRPr sz="2400" b="1">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5380D8FE-4F26-421C-BC9E-A31C57605D1F}" type="datetime1">
              <a:rPr lang="en-US" smtClean="0"/>
              <a:t>11/29/2023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323586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B5D157-36F0-A5D1-DE89-F14DFFE208CB}"/>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3" name="Date Placeholder 2"/>
          <p:cNvSpPr>
            <a:spLocks noGrp="1"/>
          </p:cNvSpPr>
          <p:nvPr>
            <p:ph type="dt" sz="half" idx="10"/>
          </p:nvPr>
        </p:nvSpPr>
        <p:spPr/>
        <p:txBody>
          <a:bodyPr/>
          <a:lstStyle/>
          <a:p>
            <a:fld id="{17859DFB-BBD1-424E-8E61-D0F07BC8954A}" type="datetime1">
              <a:rPr lang="en-US" smtClean="0"/>
              <a:t>11/29/2023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1266679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411DC38-4FAD-4906-B701-8C1D07FFDAE2}" type="datetime1">
              <a:rPr lang="en-US" smtClean="0"/>
              <a:t>11/29/2023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431800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5C962E0-DFCC-480B-934F-571908404525}" type="datetime1">
              <a:rPr lang="en-US" smtClean="0"/>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61139873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168677165"/>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1_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8E2DB1A3-8D5C-47DE-BDB0-FBDB82B09CF6}" type="datetime1">
              <a:rPr lang="en-US" smtClean="0"/>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
        <p:nvSpPr>
          <p:cNvPr id="9" name="Picture Placeholder 2"/>
          <p:cNvSpPr>
            <a:spLocks noGrp="1"/>
          </p:cNvSpPr>
          <p:nvPr>
            <p:ph type="pic" idx="13"/>
          </p:nvPr>
        </p:nvSpPr>
        <p:spPr>
          <a:xfrm>
            <a:off x="5183188" y="3451509"/>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 name="Picture Placeholder 2"/>
          <p:cNvSpPr>
            <a:spLocks noGrp="1"/>
          </p:cNvSpPr>
          <p:nvPr>
            <p:ph type="pic" idx="14"/>
          </p:nvPr>
        </p:nvSpPr>
        <p:spPr>
          <a:xfrm>
            <a:off x="8383588" y="3451508"/>
            <a:ext cx="2970212" cy="22592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Tree>
    <p:extLst>
      <p:ext uri="{BB962C8B-B14F-4D97-AF65-F5344CB8AC3E}">
        <p14:creationId xmlns:p14="http://schemas.microsoft.com/office/powerpoint/2010/main" val="7768318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2_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838201" y="1130909"/>
            <a:ext cx="10515600" cy="2387600"/>
          </a:xfrm>
        </p:spPr>
        <p:txBody>
          <a:bodyPr anchor="b"/>
          <a:lstStyle>
            <a:lvl1pPr algn="ctr">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404C249E-D282-4660-885A-F74A817FB28E}" type="datetime1">
              <a:rPr lang="en-US" smtClean="0"/>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8173965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1_Title Slide">
    <p:bg>
      <p:bgRef idx="1003">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5254951" cy="2387600"/>
          </a:xfrm>
        </p:spPr>
        <p:txBody>
          <a:bodyPr anchor="b"/>
          <a:lstStyle>
            <a:lvl1pPr algn="l">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5254951" cy="1655762"/>
          </a:xfrm>
        </p:spPr>
        <p:txBody>
          <a:bodyPr/>
          <a:lstStyle>
            <a:lvl1pPr marL="0" indent="0" algn="l">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E2D3C0D-AEE8-4C37-B586-2E02B9B135CF}" type="datetime1">
              <a:rPr lang="en-US" smtClean="0"/>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pic>
        <p:nvPicPr>
          <p:cNvPr id="10" name="Picture 9" descr="Virginia Department of Education Logo">
            <a:extLst>
              <a:ext uri="{FF2B5EF4-FFF2-40B4-BE49-F238E27FC236}">
                <a16:creationId xmlns:a16="http://schemas.microsoft.com/office/drawing/2014/main" id="{E76F52DC-2E4B-4FD5-C42F-3F0A82DA81A1}"/>
              </a:ext>
            </a:extLst>
          </p:cNvPr>
          <p:cNvPicPr>
            <a:picLocks noChangeAspect="1"/>
          </p:cNvPicPr>
          <p:nvPr userDrawn="1"/>
        </p:nvPicPr>
        <p:blipFill>
          <a:blip r:embed="rId2" cstate="print">
            <a:alphaModFix amt="20000"/>
            <a:extLst>
              <a:ext uri="{28A0092B-C50C-407E-A947-70E740481C1C}">
                <a14:useLocalDpi xmlns:a14="http://schemas.microsoft.com/office/drawing/2010/main" val="0"/>
              </a:ext>
            </a:extLst>
          </a:blip>
          <a:stretch>
            <a:fillRect/>
          </a:stretch>
        </p:blipFill>
        <p:spPr>
          <a:xfrm>
            <a:off x="4710544" y="1513195"/>
            <a:ext cx="6982767" cy="4787427"/>
          </a:xfrm>
          <a:prstGeom prst="rect">
            <a:avLst/>
          </a:prstGeom>
        </p:spPr>
      </p:pic>
    </p:spTree>
    <p:extLst>
      <p:ext uri="{BB962C8B-B14F-4D97-AF65-F5344CB8AC3E}">
        <p14:creationId xmlns:p14="http://schemas.microsoft.com/office/powerpoint/2010/main" val="1158173876"/>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3_Title Slide">
    <p:bg>
      <p:bgPr>
        <a:gradFill rotWithShape="1">
          <a:gsLst>
            <a:gs pos="0">
              <a:srgbClr val="3E5B91"/>
            </a:gs>
            <a:gs pos="50000">
              <a:srgbClr val="1A4480"/>
            </a:gs>
            <a:gs pos="100000">
              <a:schemeClr val="bg1">
                <a:shade val="63000"/>
                <a:satMod val="120000"/>
              </a:schemeClr>
            </a:gs>
          </a:gsLst>
          <a:lin ang="5400000" scaled="0"/>
        </a:gra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838200" y="1130909"/>
            <a:ext cx="10515600" cy="2387600"/>
          </a:xfrm>
        </p:spPr>
        <p:txBody>
          <a:bodyPr anchor="b"/>
          <a:lstStyle>
            <a:lvl1pPr algn="ctr">
              <a:defRPr sz="6000" cap="small" baseline="0"/>
            </a:lvl1pPr>
          </a:lstStyle>
          <a:p>
            <a:r>
              <a:rPr lang="en-US"/>
              <a:t>Click to edit Master title style</a:t>
            </a:r>
          </a:p>
        </p:txBody>
      </p:sp>
      <p:sp>
        <p:nvSpPr>
          <p:cNvPr id="3" name="Subtitle 2"/>
          <p:cNvSpPr>
            <a:spLocks noGrp="1"/>
          </p:cNvSpPr>
          <p:nvPr>
            <p:ph type="subTitle" idx="1"/>
          </p:nvPr>
        </p:nvSpPr>
        <p:spPr>
          <a:xfrm>
            <a:off x="838200" y="3636221"/>
            <a:ext cx="10515600" cy="1655762"/>
          </a:xfrm>
        </p:spPr>
        <p:txBody>
          <a:bodyPr/>
          <a:lstStyle>
            <a:lvl1pPr marL="0" indent="0" algn="ctr">
              <a:buNone/>
              <a:defRPr sz="2400">
                <a:solidFill>
                  <a:schemeClr val="tx1"/>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0181799C-EA78-4FD4-8B5A-E18EB096E5C6}" type="datetime1">
              <a:rPr lang="en-US" smtClean="0"/>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87849773"/>
      </p:ext>
    </p:extLst>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Title 1">
            <a:extLst>
              <a:ext uri="{FF2B5EF4-FFF2-40B4-BE49-F238E27FC236}">
                <a16:creationId xmlns:a16="http://schemas.microsoft.com/office/drawing/2014/main" id="{7BD67D3E-DC23-56D0-E49A-79F87FFEB4C8}"/>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4" name="Date Placeholder 3"/>
          <p:cNvSpPr>
            <a:spLocks noGrp="1"/>
          </p:cNvSpPr>
          <p:nvPr>
            <p:ph type="dt" sz="half" idx="10"/>
          </p:nvPr>
        </p:nvSpPr>
        <p:spPr/>
        <p:txBody>
          <a:bodyPr/>
          <a:lstStyle/>
          <a:p>
            <a:fld id="{2A720E70-56EB-42D6-915F-EA4C717EB9E4}" type="datetime1">
              <a:rPr lang="en-US" smtClean="0"/>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
        <p:nvSpPr>
          <p:cNvPr id="8"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2161242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7" name="Title 1">
            <a:extLst>
              <a:ext uri="{FF2B5EF4-FFF2-40B4-BE49-F238E27FC236}">
                <a16:creationId xmlns:a16="http://schemas.microsoft.com/office/drawing/2014/main" id="{28566EF1-4ABD-9736-83E3-A0AB60E23EF0}"/>
              </a:ext>
            </a:extLst>
          </p:cNvPr>
          <p:cNvSpPr>
            <a:spLocks noGrp="1"/>
          </p:cNvSpPr>
          <p:nvPr>
            <p:ph type="title"/>
          </p:nvPr>
        </p:nvSpPr>
        <p:spPr>
          <a:xfrm>
            <a:off x="0" y="0"/>
            <a:ext cx="12192000" cy="1323975"/>
          </a:xfrm>
          <a:noFill/>
        </p:spPr>
        <p:txBody>
          <a:bodyPr lIns="822960" anchor="b">
            <a:normAutofit/>
          </a:bodyPr>
          <a:lstStyle>
            <a:lvl1pPr>
              <a:defRPr sz="4800" cap="small" baseline="0">
                <a:solidFill>
                  <a:schemeClr val="tx1"/>
                </a:solidFill>
              </a:defRPr>
            </a:lvl1pPr>
          </a:lstStyle>
          <a:p>
            <a:r>
              <a:rPr lang="en-US"/>
              <a:t>Click to edit Master title style</a:t>
            </a:r>
          </a:p>
        </p:txBody>
      </p:sp>
      <p:sp>
        <p:nvSpPr>
          <p:cNvPr id="3" name="Content Placeholder 2"/>
          <p:cNvSpPr>
            <a:spLocks noGrp="1"/>
          </p:cNvSpPr>
          <p:nvPr>
            <p:ph idx="1"/>
          </p:nvPr>
        </p:nvSpPr>
        <p:spPr>
          <a:xfrm>
            <a:off x="838200" y="1458930"/>
            <a:ext cx="10515600" cy="471803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720E70-56EB-42D6-915F-EA4C717EB9E4}" type="datetime1">
              <a:rPr lang="en-US" smtClean="0"/>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40886962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accent3"/>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3369611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secHead" preserve="1">
  <p:cSld name="1_Section Header">
    <p:bg>
      <p:bgPr>
        <a:gradFill flip="none" rotWithShape="1">
          <a:gsLst>
            <a:gs pos="0">
              <a:schemeClr val="tx1"/>
            </a:gs>
            <a:gs pos="50000">
              <a:srgbClr val="1A4480"/>
            </a:gs>
            <a:gs pos="100000">
              <a:srgbClr val="3E5B91"/>
            </a:gs>
          </a:gsLst>
          <a:lin ang="16200000" scaled="1"/>
          <a:tileRect/>
        </a:gra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chemeClr val="bg1"/>
                </a:solidFill>
              </a:defRPr>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bg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171AC85E-EDEC-42A1-88DA-B1145C21F245}" type="datetime1">
              <a:rPr lang="en-US" smtClean="0"/>
              <a:t>11/29/2023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25699196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DE0B6B-6944-E12E-832D-39E6B070307C}"/>
              </a:ext>
            </a:extLst>
          </p:cNvPr>
          <p:cNvSpPr>
            <a:spLocks noGrp="1"/>
          </p:cNvSpPr>
          <p:nvPr>
            <p:ph type="title"/>
          </p:nvPr>
        </p:nvSpPr>
        <p:spPr>
          <a:xfrm>
            <a:off x="0" y="0"/>
            <a:ext cx="12192000" cy="1323975"/>
          </a:xfrm>
          <a:solidFill>
            <a:schemeClr val="tx1"/>
          </a:solidFill>
        </p:spPr>
        <p:txBody>
          <a:bodyPr lIns="822960" anchor="b">
            <a:normAutofit/>
          </a:bodyPr>
          <a:lstStyle>
            <a:lvl1pPr>
              <a:defRPr sz="4800" cap="small" baseline="0">
                <a:solidFill>
                  <a:schemeClr val="bg1"/>
                </a:solidFill>
              </a:defRPr>
            </a:lvl1pPr>
          </a:lstStyle>
          <a:p>
            <a:r>
              <a:rPr lang="en-US"/>
              <a:t>Click to edit Master title style</a:t>
            </a:r>
          </a:p>
        </p:txBody>
      </p:sp>
      <p:sp>
        <p:nvSpPr>
          <p:cNvPr id="3" name="Content Placeholder 2"/>
          <p:cNvSpPr>
            <a:spLocks noGrp="1"/>
          </p:cNvSpPr>
          <p:nvPr>
            <p:ph sz="half" idx="1"/>
          </p:nvPr>
        </p:nvSpPr>
        <p:spPr>
          <a:xfrm>
            <a:off x="838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548622"/>
            <a:ext cx="5181600" cy="4628341"/>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F06C96A5-1280-4BBD-93AB-AD67D678B93B}" type="datetime1">
              <a:rPr lang="en-US" smtClean="0"/>
              <a:t>11/29/2023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102BAA-C61A-4A39-BDF1-4340D572B82C}" type="slidenum">
              <a:rPr lang="en-US" smtClean="0"/>
              <a:t>‹#›</a:t>
            </a:fld>
            <a:endParaRPr lang="en-US"/>
          </a:p>
        </p:txBody>
      </p:sp>
    </p:spTree>
    <p:extLst>
      <p:ext uri="{BB962C8B-B14F-4D97-AF65-F5344CB8AC3E}">
        <p14:creationId xmlns:p14="http://schemas.microsoft.com/office/powerpoint/2010/main" val="5952607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8F71C4-ABB1-43BF-A1B6-165F4DBACD94}" type="datetime1">
              <a:rPr lang="en-US" smtClean="0"/>
              <a:t>11/29/2023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102BAA-C61A-4A39-BDF1-4340D572B82C}" type="slidenum">
              <a:rPr lang="en-US" smtClean="0"/>
              <a:t>‹#›</a:t>
            </a:fld>
            <a:endParaRPr lang="en-US"/>
          </a:p>
        </p:txBody>
      </p:sp>
    </p:spTree>
    <p:extLst>
      <p:ext uri="{BB962C8B-B14F-4D97-AF65-F5344CB8AC3E}">
        <p14:creationId xmlns:p14="http://schemas.microsoft.com/office/powerpoint/2010/main" val="2468087798"/>
      </p:ext>
    </p:extLst>
  </p:cSld>
  <p:clrMap bg1="lt1" tx1="dk1" bg2="lt2" tx2="dk2" accent1="accent1" accent2="accent2" accent3="accent3" accent4="accent4" accent5="accent5" accent6="accent6" hlink="hlink" folHlink="folHlink"/>
  <p:sldLayoutIdLst>
    <p:sldLayoutId id="2147483673" r:id="rId1"/>
    <p:sldLayoutId id="2147483685" r:id="rId2"/>
    <p:sldLayoutId id="2147483684" r:id="rId3"/>
    <p:sldLayoutId id="2147483686" r:id="rId4"/>
    <p:sldLayoutId id="2147483674" r:id="rId5"/>
    <p:sldLayoutId id="2147483687" r:id="rId6"/>
    <p:sldLayoutId id="2147483675" r:id="rId7"/>
    <p:sldLayoutId id="2147483691" r:id="rId8"/>
    <p:sldLayoutId id="2147483676" r:id="rId9"/>
    <p:sldLayoutId id="2147483689" r:id="rId10"/>
    <p:sldLayoutId id="2147483677" r:id="rId11"/>
    <p:sldLayoutId id="2147483690" r:id="rId12"/>
    <p:sldLayoutId id="2147483678" r:id="rId13"/>
    <p:sldLayoutId id="2147483679" r:id="rId14"/>
    <p:sldLayoutId id="2147483680" r:id="rId15"/>
    <p:sldLayoutId id="2147483681" r:id="rId16"/>
    <p:sldLayoutId id="2147483688" r:id="rId17"/>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Clr>
          <a:schemeClr val="accent1"/>
        </a:buClr>
        <a:buFont typeface="Arial" panose="020B0604020202020204" pitchFamily="34" charset="0"/>
        <a:buChar char="•"/>
        <a:defRPr sz="2800" kern="1200">
          <a:solidFill>
            <a:srgbClr val="555555"/>
          </a:solidFill>
          <a:latin typeface="+mn-lt"/>
          <a:ea typeface="+mn-ea"/>
          <a:cs typeface="+mn-cs"/>
        </a:defRPr>
      </a:lvl1pPr>
      <a:lvl2pPr marL="685800" indent="-228600" algn="l" defTabSz="914400" rtl="0" eaLnBrk="1" latinLnBrk="0" hangingPunct="1">
        <a:lnSpc>
          <a:spcPct val="90000"/>
        </a:lnSpc>
        <a:spcBef>
          <a:spcPts val="500"/>
        </a:spcBef>
        <a:buClr>
          <a:schemeClr val="accent1"/>
        </a:buClr>
        <a:buFont typeface="Calibri" panose="020F0502020204030204" pitchFamily="34" charset="0"/>
        <a:buChar char="-"/>
        <a:defRPr sz="2400" kern="1200">
          <a:solidFill>
            <a:srgbClr val="555555"/>
          </a:solidFill>
          <a:latin typeface="+mn-lt"/>
          <a:ea typeface="+mn-ea"/>
          <a:cs typeface="+mn-cs"/>
        </a:defRPr>
      </a:lvl2pPr>
      <a:lvl3pPr marL="1143000" indent="-228600" algn="l" defTabSz="914400" rtl="0" eaLnBrk="1" latinLnBrk="0" hangingPunct="1">
        <a:lnSpc>
          <a:spcPct val="90000"/>
        </a:lnSpc>
        <a:spcBef>
          <a:spcPts val="500"/>
        </a:spcBef>
        <a:buClr>
          <a:schemeClr val="accent1"/>
        </a:buClr>
        <a:buSzPct val="65000"/>
        <a:buFont typeface="Courier New" panose="02070309020205020404" pitchFamily="49" charset="0"/>
        <a:buChar char="o"/>
        <a:defRPr sz="2000" kern="1200">
          <a:solidFill>
            <a:srgbClr val="555555"/>
          </a:solidFill>
          <a:latin typeface="+mn-lt"/>
          <a:ea typeface="+mn-ea"/>
          <a:cs typeface="+mn-cs"/>
        </a:defRPr>
      </a:lvl3pPr>
      <a:lvl4pPr marL="1600200" indent="-228600" algn="l" defTabSz="914400" rtl="0" eaLnBrk="1" latinLnBrk="0" hangingPunct="1">
        <a:lnSpc>
          <a:spcPct val="90000"/>
        </a:lnSpc>
        <a:spcBef>
          <a:spcPts val="500"/>
        </a:spcBef>
        <a:buClr>
          <a:schemeClr val="accent1"/>
        </a:buClr>
        <a:buFont typeface="Arial" panose="020B0604020202020204" pitchFamily="34" charset="0"/>
        <a:buChar char="•"/>
        <a:defRPr sz="1800" kern="1200">
          <a:solidFill>
            <a:srgbClr val="555555"/>
          </a:solidFill>
          <a:latin typeface="+mn-lt"/>
          <a:ea typeface="+mn-ea"/>
          <a:cs typeface="+mn-cs"/>
        </a:defRPr>
      </a:lvl4pPr>
      <a:lvl5pPr marL="2057400" indent="-228600" algn="l" defTabSz="914400" rtl="0" eaLnBrk="1" latinLnBrk="0" hangingPunct="1">
        <a:lnSpc>
          <a:spcPct val="90000"/>
        </a:lnSpc>
        <a:spcBef>
          <a:spcPts val="500"/>
        </a:spcBef>
        <a:buClr>
          <a:schemeClr val="accent1"/>
        </a:buClr>
        <a:buFont typeface="Calibri" panose="020F0502020204030204" pitchFamily="34" charset="0"/>
        <a:buChar char="-"/>
        <a:defRPr sz="1800" kern="1200">
          <a:solidFill>
            <a:srgbClr val="555555"/>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8.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3" Type="http://schemas.openxmlformats.org/officeDocument/2006/relationships/hyperlink" Target="https://www.teachingchannel.com/" TargetMode="External"/><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3" Type="http://schemas.openxmlformats.org/officeDocument/2006/relationships/hyperlink" Target="https://www.doe.virginia.gov/teaching-learning-assessment/teaching-in-virginia/educator-preparation-becoming-a-teacher/iteach-alternate-route-to-licensure-program" TargetMode="External"/><Relationship Id="rId2" Type="http://schemas.openxmlformats.org/officeDocument/2006/relationships/notesSlide" Target="../notesSlides/notesSlide17.xml"/><Relationship Id="rId1" Type="http://schemas.openxmlformats.org/officeDocument/2006/relationships/slideLayout" Target="../slideLayouts/slideLayout15.xml"/><Relationship Id="rId4" Type="http://schemas.openxmlformats.org/officeDocument/2006/relationships/image" Target="../media/image3.png"/></Relationships>
</file>

<file path=ppt/slides/_rels/slide18.xml.rels><?xml version="1.0" encoding="UTF-8" standalone="yes"?>
<Relationships xmlns="http://schemas.openxmlformats.org/package/2006/relationships"><Relationship Id="rId3" Type="http://schemas.openxmlformats.org/officeDocument/2006/relationships/hyperlink" Target="mailto:rob.gilstrap@doe.virginia.gov" TargetMode="External"/><Relationship Id="rId2" Type="http://schemas.openxmlformats.org/officeDocument/2006/relationships/notesSlide" Target="../notesSlides/notesSlide18.xml"/><Relationship Id="rId1" Type="http://schemas.openxmlformats.org/officeDocument/2006/relationships/slideLayout" Target="../slideLayouts/slideLayout15.xml"/><Relationship Id="rId5" Type="http://schemas.openxmlformats.org/officeDocument/2006/relationships/image" Target="../media/image3.png"/><Relationship Id="rId4" Type="http://schemas.openxmlformats.org/officeDocument/2006/relationships/hyperlink" Target="mailto:bryan.jackson@doe.virginia.gov"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3" Type="http://schemas.openxmlformats.org/officeDocument/2006/relationships/hyperlink" Target="https://lis.virginia.gov/cgi-bin/legp604.exe?191+ful+CHAP0409" TargetMode="External"/><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hyperlink" Target="https://law.lis.virginia.gov/vacodeupdates/title22.1/section22.1-298.1/"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lis.virginia.gov/cgi-bin/legp604.exe?191+ful+CHAP0409" TargetMode="External"/><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hyperlink" Target="https://law.lis.virginia.gov/vacodeupdates/title22.1/section22.1-298.1/" TargetMode="Externa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38200" y="3636221"/>
            <a:ext cx="4200525" cy="1655762"/>
          </a:xfrm>
        </p:spPr>
        <p:txBody>
          <a:bodyPr>
            <a:normAutofit fontScale="92500" lnSpcReduction="10000"/>
          </a:bodyPr>
          <a:lstStyle/>
          <a:p>
            <a:endParaRPr lang="en-US" sz="4000" dirty="0"/>
          </a:p>
          <a:p>
            <a:r>
              <a:rPr lang="en-US" sz="4000" dirty="0"/>
              <a:t>VDOE updates on </a:t>
            </a:r>
            <a:r>
              <a:rPr lang="en-US" sz="4000" dirty="0" err="1"/>
              <a:t>iteach</a:t>
            </a:r>
            <a:endParaRPr lang="en-US" sz="4000" dirty="0"/>
          </a:p>
        </p:txBody>
      </p:sp>
      <p:sp>
        <p:nvSpPr>
          <p:cNvPr id="4" name="Slide Number Placeholder 3"/>
          <p:cNvSpPr>
            <a:spLocks noGrp="1"/>
          </p:cNvSpPr>
          <p:nvPr>
            <p:ph type="sldNum" sz="quarter" idx="12"/>
          </p:nvPr>
        </p:nvSpPr>
        <p:spPr/>
        <p:txBody>
          <a:bodyPr/>
          <a:lstStyle/>
          <a:p>
            <a:fld id="{B2102BAA-C61A-4A39-BDF1-4340D572B82C}" type="slidenum">
              <a:rPr lang="en-US" smtClean="0"/>
              <a:t>1</a:t>
            </a:fld>
            <a:endParaRPr lang="en-US"/>
          </a:p>
        </p:txBody>
      </p:sp>
      <p:sp>
        <p:nvSpPr>
          <p:cNvPr id="5" name="TextBox 4">
            <a:extLst>
              <a:ext uri="{FF2B5EF4-FFF2-40B4-BE49-F238E27FC236}">
                <a16:creationId xmlns:a16="http://schemas.microsoft.com/office/drawing/2014/main" id="{3CDF84D3-11AB-B130-C7E8-54F46904656C}"/>
              </a:ext>
            </a:extLst>
          </p:cNvPr>
          <p:cNvSpPr txBox="1"/>
          <p:nvPr/>
        </p:nvSpPr>
        <p:spPr>
          <a:xfrm>
            <a:off x="838200" y="676656"/>
            <a:ext cx="5001768" cy="3046988"/>
          </a:xfrm>
          <a:prstGeom prst="rect">
            <a:avLst/>
          </a:prstGeom>
          <a:noFill/>
        </p:spPr>
        <p:txBody>
          <a:bodyPr wrap="square" rtlCol="0">
            <a:spAutoFit/>
          </a:bodyPr>
          <a:lstStyle/>
          <a:p>
            <a:r>
              <a:rPr lang="en-US" sz="4800" dirty="0">
                <a:latin typeface="Times New Roman" panose="02020603050405020304" pitchFamily="18" charset="0"/>
                <a:cs typeface="Times New Roman" panose="02020603050405020304" pitchFamily="18" charset="0"/>
              </a:rPr>
              <a:t>Teacher</a:t>
            </a:r>
          </a:p>
          <a:p>
            <a:r>
              <a:rPr lang="en-US" sz="4800" dirty="0">
                <a:latin typeface="Times New Roman" panose="02020603050405020304" pitchFamily="18" charset="0"/>
                <a:cs typeface="Times New Roman" panose="02020603050405020304" pitchFamily="18" charset="0"/>
              </a:rPr>
              <a:t>Education</a:t>
            </a:r>
          </a:p>
          <a:p>
            <a:r>
              <a:rPr lang="en-US" sz="4800" dirty="0">
                <a:latin typeface="Times New Roman" panose="02020603050405020304" pitchFamily="18" charset="0"/>
                <a:cs typeface="Times New Roman" panose="02020603050405020304" pitchFamily="18" charset="0"/>
              </a:rPr>
              <a:t>And</a:t>
            </a:r>
          </a:p>
          <a:p>
            <a:r>
              <a:rPr lang="en-US" sz="4800" dirty="0">
                <a:latin typeface="Times New Roman" panose="02020603050405020304" pitchFamily="18" charset="0"/>
                <a:cs typeface="Times New Roman" panose="02020603050405020304" pitchFamily="18" charset="0"/>
              </a:rPr>
              <a:t>Licensure</a:t>
            </a:r>
          </a:p>
        </p:txBody>
      </p:sp>
    </p:spTree>
    <p:extLst>
      <p:ext uri="{BB962C8B-B14F-4D97-AF65-F5344CB8AC3E}">
        <p14:creationId xmlns:p14="http://schemas.microsoft.com/office/powerpoint/2010/main" val="63149987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0B788B03-2D9C-81BD-6CA4-16A59FDB363C}"/>
              </a:ext>
            </a:extLst>
          </p:cNvPr>
          <p:cNvSpPr>
            <a:spLocks noGrp="1"/>
          </p:cNvSpPr>
          <p:nvPr>
            <p:ph idx="1"/>
          </p:nvPr>
        </p:nvSpPr>
        <p:spPr/>
        <p:txBody>
          <a:bodyPr vert="horz" lIns="91440" tIns="45720" rIns="91440" bIns="45720" numCol="3" rtlCol="0" anchor="t">
            <a:noAutofit/>
          </a:bodyPr>
          <a:lstStyle/>
          <a:p>
            <a:r>
              <a:rPr lang="en-US" sz="1600" dirty="0"/>
              <a:t>Accomack County Public Schools</a:t>
            </a:r>
          </a:p>
          <a:p>
            <a:r>
              <a:rPr lang="en-US" sz="1600" dirty="0"/>
              <a:t>Amherst County Public Schools</a:t>
            </a:r>
            <a:endParaRPr lang="en-US" sz="1600" dirty="0">
              <a:cs typeface="Calibri"/>
            </a:endParaRPr>
          </a:p>
          <a:p>
            <a:r>
              <a:rPr lang="en-US" sz="1600" dirty="0"/>
              <a:t>Arlington County Public Schools</a:t>
            </a:r>
            <a:endParaRPr lang="en-US" sz="1600" dirty="0">
              <a:cs typeface="Calibri"/>
            </a:endParaRPr>
          </a:p>
          <a:p>
            <a:r>
              <a:rPr lang="en-US" sz="1600" dirty="0"/>
              <a:t>Bedford County Public Schools</a:t>
            </a:r>
            <a:endParaRPr lang="en-US" sz="1600" dirty="0">
              <a:cs typeface="Calibri"/>
            </a:endParaRPr>
          </a:p>
          <a:p>
            <a:r>
              <a:rPr lang="en-US" sz="1600" dirty="0"/>
              <a:t>Botetourt County Public Schools</a:t>
            </a:r>
            <a:endParaRPr lang="en-US" sz="1600" dirty="0">
              <a:cs typeface="Calibri"/>
            </a:endParaRPr>
          </a:p>
          <a:p>
            <a:r>
              <a:rPr lang="en-US" sz="1600" dirty="0"/>
              <a:t>Buckingham County Public Schools</a:t>
            </a:r>
            <a:endParaRPr lang="en-US" sz="1600" dirty="0">
              <a:cs typeface="Calibri"/>
            </a:endParaRPr>
          </a:p>
          <a:p>
            <a:r>
              <a:rPr lang="en-US" sz="1600" dirty="0"/>
              <a:t>Campbell County Public Schools</a:t>
            </a:r>
            <a:endParaRPr lang="en-US" sz="1600" dirty="0">
              <a:cs typeface="Calibri"/>
            </a:endParaRPr>
          </a:p>
          <a:p>
            <a:r>
              <a:rPr lang="en-US" sz="1600" dirty="0"/>
              <a:t>Charles City Public Schools</a:t>
            </a:r>
            <a:endParaRPr lang="en-US" sz="1600" dirty="0">
              <a:cs typeface="Calibri"/>
            </a:endParaRPr>
          </a:p>
          <a:p>
            <a:r>
              <a:rPr lang="en-US" sz="1600" dirty="0"/>
              <a:t>Chesapeake City Public Schools</a:t>
            </a:r>
            <a:endParaRPr lang="en-US" sz="1600" dirty="0">
              <a:cs typeface="Calibri"/>
            </a:endParaRPr>
          </a:p>
          <a:p>
            <a:r>
              <a:rPr lang="en-US" sz="1600" dirty="0"/>
              <a:t>Chesterfield County Public Schools</a:t>
            </a:r>
            <a:endParaRPr lang="en-US" sz="1600" dirty="0">
              <a:cs typeface="Calibri"/>
            </a:endParaRPr>
          </a:p>
          <a:p>
            <a:r>
              <a:rPr lang="en-US" sz="1600" dirty="0"/>
              <a:t>Danville Public Schools</a:t>
            </a:r>
            <a:endParaRPr lang="en-US" sz="1600" dirty="0">
              <a:cs typeface="Calibri"/>
            </a:endParaRPr>
          </a:p>
          <a:p>
            <a:r>
              <a:rPr lang="en-US" sz="1600" dirty="0"/>
              <a:t>Dinwiddie County Public Schools</a:t>
            </a:r>
            <a:endParaRPr lang="en-US" sz="1600" dirty="0">
              <a:cs typeface="Calibri"/>
            </a:endParaRPr>
          </a:p>
          <a:p>
            <a:r>
              <a:rPr lang="en-US" sz="1600" dirty="0"/>
              <a:t>Essex County Public Schools</a:t>
            </a:r>
            <a:endParaRPr lang="en-US" sz="1600" dirty="0">
              <a:cs typeface="Calibri"/>
            </a:endParaRPr>
          </a:p>
          <a:p>
            <a:r>
              <a:rPr lang="en-US" sz="1600" dirty="0"/>
              <a:t>Fairfax County Public Schools</a:t>
            </a:r>
            <a:endParaRPr lang="en-US" sz="1600" dirty="0">
              <a:cs typeface="Calibri"/>
            </a:endParaRPr>
          </a:p>
          <a:p>
            <a:r>
              <a:rPr lang="en-US" sz="1600" dirty="0"/>
              <a:t>Greensville County Public Schools</a:t>
            </a:r>
            <a:endParaRPr lang="en-US" sz="1600" dirty="0">
              <a:cs typeface="Calibri"/>
            </a:endParaRPr>
          </a:p>
          <a:p>
            <a:r>
              <a:rPr lang="en-US" sz="1600" dirty="0"/>
              <a:t>Hampton City Public Schools</a:t>
            </a:r>
            <a:endParaRPr lang="en-US" sz="1600" dirty="0">
              <a:cs typeface="Calibri"/>
            </a:endParaRPr>
          </a:p>
          <a:p>
            <a:r>
              <a:rPr lang="en-US" sz="1600" dirty="0">
                <a:highlight>
                  <a:srgbClr val="FFFF00"/>
                </a:highlight>
              </a:rPr>
              <a:t>Henrico County Public Schools</a:t>
            </a:r>
            <a:endParaRPr lang="en-US" sz="1600" dirty="0">
              <a:highlight>
                <a:srgbClr val="FFFF00"/>
              </a:highlight>
              <a:cs typeface="Calibri"/>
            </a:endParaRPr>
          </a:p>
          <a:p>
            <a:r>
              <a:rPr lang="en-US" sz="1600" dirty="0"/>
              <a:t>Henry County Public Schools</a:t>
            </a:r>
            <a:endParaRPr lang="en-US" sz="1600" dirty="0">
              <a:cs typeface="Calibri"/>
            </a:endParaRPr>
          </a:p>
          <a:p>
            <a:r>
              <a:rPr lang="en-US" sz="1600" dirty="0"/>
              <a:t>Hopewell City Public Schools</a:t>
            </a:r>
            <a:endParaRPr lang="en-US" sz="1600" dirty="0">
              <a:cs typeface="Calibri"/>
            </a:endParaRPr>
          </a:p>
          <a:p>
            <a:r>
              <a:rPr lang="en-US" sz="1600" dirty="0"/>
              <a:t>Isle of Wight County Public Schools</a:t>
            </a:r>
            <a:endParaRPr lang="en-US" sz="1600" dirty="0">
              <a:cs typeface="Calibri"/>
            </a:endParaRPr>
          </a:p>
          <a:p>
            <a:r>
              <a:rPr lang="en-US" sz="1600" dirty="0"/>
              <a:t>Lancaster County Public Schools</a:t>
            </a:r>
            <a:endParaRPr lang="en-US" sz="1600" dirty="0">
              <a:cs typeface="Calibri"/>
            </a:endParaRPr>
          </a:p>
          <a:p>
            <a:r>
              <a:rPr lang="en-US" sz="1600" dirty="0"/>
              <a:t>Lynchburg City Schools</a:t>
            </a:r>
            <a:endParaRPr lang="en-US" sz="1600" dirty="0">
              <a:cs typeface="Calibri"/>
            </a:endParaRPr>
          </a:p>
          <a:p>
            <a:r>
              <a:rPr lang="en-US" sz="1600" dirty="0"/>
              <a:t>Madison County Public Schools</a:t>
            </a:r>
            <a:endParaRPr lang="en-US" sz="1600" dirty="0">
              <a:cs typeface="Calibri"/>
            </a:endParaRPr>
          </a:p>
          <a:p>
            <a:r>
              <a:rPr lang="en-US" sz="1600" dirty="0"/>
              <a:t>Mathews County Public Schools</a:t>
            </a:r>
            <a:endParaRPr lang="en-US" sz="1600" dirty="0">
              <a:cs typeface="Calibri"/>
            </a:endParaRPr>
          </a:p>
          <a:p>
            <a:r>
              <a:rPr lang="en-US" sz="1600" dirty="0"/>
              <a:t>Middlesex County Public Schools</a:t>
            </a:r>
            <a:endParaRPr lang="en-US" sz="1600" dirty="0">
              <a:cs typeface="Calibri"/>
            </a:endParaRPr>
          </a:p>
          <a:p>
            <a:r>
              <a:rPr lang="en-US" sz="1600" dirty="0"/>
              <a:t>Newport News City Public Schools</a:t>
            </a:r>
            <a:endParaRPr lang="en-US" sz="1600" dirty="0">
              <a:cs typeface="Calibri"/>
            </a:endParaRPr>
          </a:p>
          <a:p>
            <a:r>
              <a:rPr lang="en-US" sz="1600" dirty="0"/>
              <a:t>Northampton County Public Schools</a:t>
            </a:r>
            <a:endParaRPr lang="en-US" sz="1600" dirty="0">
              <a:cs typeface="Calibri"/>
            </a:endParaRPr>
          </a:p>
          <a:p>
            <a:r>
              <a:rPr lang="en-US" sz="1600" dirty="0"/>
              <a:t>Powhatan County Public Schools</a:t>
            </a:r>
            <a:endParaRPr lang="en-US" sz="1600" dirty="0">
              <a:cs typeface="Calibri"/>
            </a:endParaRPr>
          </a:p>
          <a:p>
            <a:r>
              <a:rPr lang="en-US" sz="1600" dirty="0"/>
              <a:t>Prince George County Public Schools</a:t>
            </a:r>
            <a:endParaRPr lang="en-US" sz="1600" dirty="0">
              <a:cs typeface="Calibri"/>
            </a:endParaRPr>
          </a:p>
          <a:p>
            <a:r>
              <a:rPr lang="en-US" sz="1600" dirty="0"/>
              <a:t>Roanoke County Public Schools</a:t>
            </a:r>
            <a:endParaRPr lang="en-US" sz="1600" dirty="0">
              <a:cs typeface="Calibri"/>
            </a:endParaRPr>
          </a:p>
          <a:p>
            <a:r>
              <a:rPr lang="en-US" sz="1600" dirty="0"/>
              <a:t>Shenandoah County Public Schools</a:t>
            </a:r>
            <a:endParaRPr lang="en-US" sz="1600" dirty="0">
              <a:cs typeface="Calibri"/>
            </a:endParaRPr>
          </a:p>
          <a:p>
            <a:r>
              <a:rPr lang="en-US" sz="1600" dirty="0"/>
              <a:t>Sussex County Public Schools</a:t>
            </a:r>
            <a:endParaRPr lang="en-US" sz="1600" dirty="0">
              <a:cs typeface="Calibri"/>
            </a:endParaRPr>
          </a:p>
          <a:p>
            <a:r>
              <a:rPr lang="en-US" sz="1600" dirty="0"/>
              <a:t>Westmoreland County Public Schools</a:t>
            </a:r>
            <a:endParaRPr lang="en-US" sz="1600" dirty="0">
              <a:cs typeface="Calibri"/>
            </a:endParaRPr>
          </a:p>
        </p:txBody>
      </p:sp>
      <p:sp>
        <p:nvSpPr>
          <p:cNvPr id="3" name="Slide Number Placeholder 2">
            <a:extLst>
              <a:ext uri="{FF2B5EF4-FFF2-40B4-BE49-F238E27FC236}">
                <a16:creationId xmlns:a16="http://schemas.microsoft.com/office/drawing/2014/main" id="{189B9EB6-AF72-2EE0-788E-D35B12CA6E1D}"/>
              </a:ext>
            </a:extLst>
          </p:cNvPr>
          <p:cNvSpPr>
            <a:spLocks noGrp="1"/>
          </p:cNvSpPr>
          <p:nvPr>
            <p:ph type="sldNum" sz="quarter" idx="12"/>
          </p:nvPr>
        </p:nvSpPr>
        <p:spPr/>
        <p:txBody>
          <a:bodyPr/>
          <a:lstStyle/>
          <a:p>
            <a:fld id="{B2102BAA-C61A-4A39-BDF1-4340D572B82C}" type="slidenum">
              <a:rPr lang="en-US" smtClean="0"/>
              <a:t>10</a:t>
            </a:fld>
            <a:endParaRPr lang="en-US"/>
          </a:p>
        </p:txBody>
      </p:sp>
      <p:sp>
        <p:nvSpPr>
          <p:cNvPr id="5" name="TextBox 4">
            <a:extLst>
              <a:ext uri="{FF2B5EF4-FFF2-40B4-BE49-F238E27FC236}">
                <a16:creationId xmlns:a16="http://schemas.microsoft.com/office/drawing/2014/main" id="{9B89E18B-E63A-1F66-6FB7-8A22EE599AB8}"/>
              </a:ext>
            </a:extLst>
          </p:cNvPr>
          <p:cNvSpPr txBox="1"/>
          <p:nvPr/>
        </p:nvSpPr>
        <p:spPr>
          <a:xfrm>
            <a:off x="838200" y="576072"/>
            <a:ext cx="9617633" cy="769441"/>
          </a:xfrm>
          <a:prstGeom prst="rect">
            <a:avLst/>
          </a:prstGeom>
          <a:noFill/>
        </p:spPr>
        <p:txBody>
          <a:bodyPr wrap="none" rtlCol="0">
            <a:spAutoFit/>
          </a:bodyPr>
          <a:lstStyle/>
          <a:p>
            <a:r>
              <a:rPr lang="en-US" sz="4400" dirty="0">
                <a:latin typeface="Times New Roman" panose="02020603050405020304" pitchFamily="18" charset="0"/>
                <a:cs typeface="Times New Roman" panose="02020603050405020304" pitchFamily="18" charset="0"/>
              </a:rPr>
              <a:t>VDOE Approved </a:t>
            </a:r>
            <a:r>
              <a:rPr lang="en-US" sz="4400" dirty="0" err="1">
                <a:latin typeface="Times New Roman" panose="02020603050405020304" pitchFamily="18" charset="0"/>
                <a:cs typeface="Times New Roman" panose="02020603050405020304" pitchFamily="18" charset="0"/>
              </a:rPr>
              <a:t>iteach</a:t>
            </a:r>
            <a:r>
              <a:rPr lang="en-US" sz="4400" dirty="0">
                <a:latin typeface="Times New Roman" panose="02020603050405020304" pitchFamily="18" charset="0"/>
                <a:cs typeface="Times New Roman" panose="02020603050405020304" pitchFamily="18" charset="0"/>
              </a:rPr>
              <a:t> School Divisions</a:t>
            </a:r>
          </a:p>
        </p:txBody>
      </p:sp>
    </p:spTree>
    <p:extLst>
      <p:ext uri="{BB962C8B-B14F-4D97-AF65-F5344CB8AC3E}">
        <p14:creationId xmlns:p14="http://schemas.microsoft.com/office/powerpoint/2010/main" val="236793592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69C3D127-9860-69F1-7323-A2BB14368AE7}"/>
              </a:ext>
            </a:extLst>
          </p:cNvPr>
          <p:cNvSpPr>
            <a:spLocks noGrp="1"/>
          </p:cNvSpPr>
          <p:nvPr>
            <p:ph idx="1"/>
          </p:nvPr>
        </p:nvSpPr>
        <p:spPr/>
        <p:txBody>
          <a:bodyPr vert="horz" lIns="91440" tIns="45720" rIns="91440" bIns="45720" numCol="2" rtlCol="0" anchor="t">
            <a:noAutofit/>
          </a:bodyPr>
          <a:lstStyle/>
          <a:p>
            <a:r>
              <a:rPr lang="en-US" sz="1600" dirty="0"/>
              <a:t>Agricultural Education (CTE) 6-12</a:t>
            </a:r>
          </a:p>
          <a:p>
            <a:r>
              <a:rPr lang="en-US" sz="1600" dirty="0"/>
              <a:t>Business and Information Technology (CTE) 6-12   </a:t>
            </a:r>
            <a:endParaRPr lang="en-US" sz="1600" dirty="0">
              <a:cs typeface="Calibri"/>
            </a:endParaRPr>
          </a:p>
          <a:p>
            <a:r>
              <a:rPr lang="en-US" sz="1600" dirty="0"/>
              <a:t>Computer Science 6-12 </a:t>
            </a:r>
            <a:endParaRPr lang="en-US" sz="1600" dirty="0">
              <a:cs typeface="Calibri"/>
            </a:endParaRPr>
          </a:p>
          <a:p>
            <a:r>
              <a:rPr lang="en-US" sz="1600" dirty="0"/>
              <a:t>Elementary PreK–6 </a:t>
            </a:r>
            <a:endParaRPr lang="en-US" sz="1600" dirty="0">
              <a:cs typeface="Calibri"/>
            </a:endParaRPr>
          </a:p>
          <a:p>
            <a:r>
              <a:rPr lang="en-US" sz="1600" dirty="0"/>
              <a:t>English 5-12 </a:t>
            </a:r>
            <a:endParaRPr lang="en-US" sz="1600" dirty="0">
              <a:cs typeface="Calibri"/>
            </a:endParaRPr>
          </a:p>
          <a:p>
            <a:r>
              <a:rPr lang="en-US" sz="1600" dirty="0"/>
              <a:t>English as a Second English PreK–12</a:t>
            </a:r>
            <a:endParaRPr lang="en-US" sz="1600" dirty="0">
              <a:cs typeface="Calibri"/>
            </a:endParaRPr>
          </a:p>
          <a:p>
            <a:r>
              <a:rPr lang="en-US" sz="1600" dirty="0"/>
              <a:t>Family and Consumer Science (CTE) 6-12 </a:t>
            </a:r>
            <a:endParaRPr lang="en-US" sz="1600" dirty="0">
              <a:cs typeface="Calibri"/>
            </a:endParaRPr>
          </a:p>
          <a:p>
            <a:r>
              <a:rPr lang="en-US" sz="1600" dirty="0"/>
              <a:t>Foreign Language – French, Spanish, Latin, Chinese, Russian PreK–12</a:t>
            </a:r>
            <a:endParaRPr lang="en-US" sz="1600" dirty="0">
              <a:cs typeface="Calibri"/>
            </a:endParaRPr>
          </a:p>
          <a:p>
            <a:r>
              <a:rPr lang="en-US" sz="1600" dirty="0"/>
              <a:t>Health and Physical Education PreK-12  </a:t>
            </a:r>
            <a:endParaRPr lang="en-US" dirty="0"/>
          </a:p>
          <a:p>
            <a:r>
              <a:rPr lang="en-US" sz="1600" dirty="0"/>
              <a:t>History and Social Studies 6–12 </a:t>
            </a:r>
            <a:endParaRPr lang="en-US" sz="1600" dirty="0">
              <a:cs typeface="Calibri"/>
            </a:endParaRPr>
          </a:p>
          <a:p>
            <a:r>
              <a:rPr lang="en-US" sz="1600" dirty="0"/>
              <a:t>Marketing 6–12 </a:t>
            </a:r>
            <a:endParaRPr lang="en-US" sz="1600" dirty="0">
              <a:cs typeface="Calibri"/>
            </a:endParaRPr>
          </a:p>
          <a:p>
            <a:r>
              <a:rPr lang="en-US" sz="1600" dirty="0"/>
              <a:t>Mathematics 6–12 </a:t>
            </a:r>
            <a:endParaRPr lang="en-US" sz="1600" dirty="0">
              <a:cs typeface="Calibri"/>
            </a:endParaRPr>
          </a:p>
          <a:p>
            <a:r>
              <a:rPr lang="en-US" sz="1600" dirty="0"/>
              <a:t>Middle School Math 6–8 </a:t>
            </a:r>
            <a:endParaRPr lang="en-US" sz="1600" dirty="0">
              <a:cs typeface="Calibri"/>
            </a:endParaRPr>
          </a:p>
          <a:p>
            <a:r>
              <a:rPr lang="en-US" sz="1600" dirty="0"/>
              <a:t>Middle School Science 6–8 </a:t>
            </a:r>
            <a:endParaRPr lang="en-US" sz="1600" dirty="0">
              <a:cs typeface="Calibri"/>
            </a:endParaRPr>
          </a:p>
          <a:p>
            <a:r>
              <a:rPr lang="en-US" sz="1600" dirty="0"/>
              <a:t>Middle School English 6–8 </a:t>
            </a:r>
            <a:endParaRPr lang="en-US" sz="1600" dirty="0">
              <a:cs typeface="Calibri"/>
            </a:endParaRPr>
          </a:p>
          <a:p>
            <a:r>
              <a:rPr lang="en-US" sz="1600" dirty="0"/>
              <a:t>Middle School History/Social Studies 6–8 </a:t>
            </a:r>
            <a:endParaRPr lang="en-US" sz="1600" dirty="0">
              <a:cs typeface="Calibri"/>
            </a:endParaRPr>
          </a:p>
          <a:p>
            <a:r>
              <a:rPr lang="en-US" sz="1600" dirty="0"/>
              <a:t>Music – Instrumental PreK–12 </a:t>
            </a:r>
            <a:endParaRPr lang="en-US" sz="1600" dirty="0">
              <a:cs typeface="Calibri"/>
            </a:endParaRPr>
          </a:p>
          <a:p>
            <a:r>
              <a:rPr lang="en-US" sz="1600" dirty="0"/>
              <a:t>Music – Vocal PreK–12 </a:t>
            </a:r>
            <a:endParaRPr lang="en-US" sz="1600" dirty="0">
              <a:cs typeface="Calibri"/>
            </a:endParaRPr>
          </a:p>
          <a:p>
            <a:r>
              <a:rPr lang="en-US" sz="1600" dirty="0"/>
              <a:t>Science – Biology 6-12 </a:t>
            </a:r>
            <a:endParaRPr lang="en-US" sz="1600" dirty="0">
              <a:cs typeface="Calibri"/>
            </a:endParaRPr>
          </a:p>
          <a:p>
            <a:r>
              <a:rPr lang="en-US" sz="1600" dirty="0"/>
              <a:t>Science – Chemistry 6-12</a:t>
            </a:r>
            <a:endParaRPr lang="en-US" sz="1600" dirty="0">
              <a:cs typeface="Calibri"/>
            </a:endParaRPr>
          </a:p>
          <a:p>
            <a:r>
              <a:rPr lang="en-US" sz="1600" dirty="0"/>
              <a:t>Science – Earth and Space 6-12  </a:t>
            </a:r>
            <a:endParaRPr lang="en-US" sz="1600" dirty="0">
              <a:cs typeface="Calibri"/>
            </a:endParaRPr>
          </a:p>
          <a:p>
            <a:r>
              <a:rPr lang="en-US" sz="1600" dirty="0"/>
              <a:t>Science – Physics 6–12 </a:t>
            </a:r>
            <a:endParaRPr lang="en-US" sz="1600" dirty="0">
              <a:cs typeface="Calibri"/>
            </a:endParaRPr>
          </a:p>
          <a:p>
            <a:r>
              <a:rPr lang="en-US" sz="1600" dirty="0"/>
              <a:t>Special Education Adapted Curriculum K–12 </a:t>
            </a:r>
            <a:endParaRPr lang="en-US" sz="1600" dirty="0">
              <a:cs typeface="Calibri"/>
            </a:endParaRPr>
          </a:p>
          <a:p>
            <a:r>
              <a:rPr lang="en-US" sz="1600" dirty="0"/>
              <a:t>Special Education General Curriculum K–12 </a:t>
            </a:r>
            <a:endParaRPr lang="en-US" sz="1600" dirty="0">
              <a:cs typeface="Calibri"/>
            </a:endParaRPr>
          </a:p>
          <a:p>
            <a:r>
              <a:rPr lang="en-US" sz="1600" dirty="0"/>
              <a:t>Technology Education 6–12 </a:t>
            </a:r>
            <a:endParaRPr lang="en-US" sz="1600" dirty="0">
              <a:cs typeface="Calibri"/>
            </a:endParaRPr>
          </a:p>
          <a:p>
            <a:r>
              <a:rPr lang="en-US" sz="1600" dirty="0"/>
              <a:t>Theatre PreK–12 </a:t>
            </a:r>
            <a:endParaRPr lang="en-US" sz="1600" dirty="0">
              <a:cs typeface="Calibri"/>
            </a:endParaRPr>
          </a:p>
          <a:p>
            <a:r>
              <a:rPr lang="en-US" sz="1600" dirty="0"/>
              <a:t>Visual Art PreK-12</a:t>
            </a:r>
            <a:endParaRPr lang="en-US" sz="1600" dirty="0">
              <a:cs typeface="Calibri"/>
            </a:endParaRPr>
          </a:p>
        </p:txBody>
      </p:sp>
      <p:sp>
        <p:nvSpPr>
          <p:cNvPr id="3" name="Slide Number Placeholder 2">
            <a:extLst>
              <a:ext uri="{FF2B5EF4-FFF2-40B4-BE49-F238E27FC236}">
                <a16:creationId xmlns:a16="http://schemas.microsoft.com/office/drawing/2014/main" id="{D48C812D-107F-24E1-0F63-C498D80F51AD}"/>
              </a:ext>
            </a:extLst>
          </p:cNvPr>
          <p:cNvSpPr>
            <a:spLocks noGrp="1"/>
          </p:cNvSpPr>
          <p:nvPr>
            <p:ph type="sldNum" sz="quarter" idx="12"/>
          </p:nvPr>
        </p:nvSpPr>
        <p:spPr/>
        <p:txBody>
          <a:bodyPr/>
          <a:lstStyle/>
          <a:p>
            <a:fld id="{B2102BAA-C61A-4A39-BDF1-4340D572B82C}" type="slidenum">
              <a:rPr lang="en-US" smtClean="0"/>
              <a:t>11</a:t>
            </a:fld>
            <a:endParaRPr lang="en-US"/>
          </a:p>
        </p:txBody>
      </p:sp>
      <p:sp>
        <p:nvSpPr>
          <p:cNvPr id="5" name="TextBox 4">
            <a:extLst>
              <a:ext uri="{FF2B5EF4-FFF2-40B4-BE49-F238E27FC236}">
                <a16:creationId xmlns:a16="http://schemas.microsoft.com/office/drawing/2014/main" id="{EA6FB368-CA6F-0867-4083-A3F8716CCFE3}"/>
              </a:ext>
            </a:extLst>
          </p:cNvPr>
          <p:cNvSpPr txBox="1"/>
          <p:nvPr/>
        </p:nvSpPr>
        <p:spPr>
          <a:xfrm>
            <a:off x="838200" y="594360"/>
            <a:ext cx="8941166" cy="769441"/>
          </a:xfrm>
          <a:prstGeom prst="rect">
            <a:avLst/>
          </a:prstGeom>
          <a:noFill/>
        </p:spPr>
        <p:txBody>
          <a:bodyPr wrap="none" rtlCol="0">
            <a:spAutoFit/>
          </a:bodyPr>
          <a:lstStyle/>
          <a:p>
            <a:r>
              <a:rPr lang="en-US" sz="4400" dirty="0">
                <a:latin typeface="Times New Roman" panose="02020603050405020304" pitchFamily="18" charset="0"/>
                <a:cs typeface="Times New Roman" panose="02020603050405020304" pitchFamily="18" charset="0"/>
              </a:rPr>
              <a:t>VDOE </a:t>
            </a:r>
            <a:r>
              <a:rPr lang="en-US" sz="4400" dirty="0" err="1">
                <a:latin typeface="Times New Roman" panose="02020603050405020304" pitchFamily="18" charset="0"/>
                <a:cs typeface="Times New Roman" panose="02020603050405020304" pitchFamily="18" charset="0"/>
              </a:rPr>
              <a:t>iteach</a:t>
            </a:r>
            <a:r>
              <a:rPr lang="en-US" sz="4400" dirty="0">
                <a:latin typeface="Times New Roman" panose="02020603050405020304" pitchFamily="18" charset="0"/>
                <a:cs typeface="Times New Roman" panose="02020603050405020304" pitchFamily="18" charset="0"/>
              </a:rPr>
              <a:t> Approved Endorsements</a:t>
            </a:r>
          </a:p>
        </p:txBody>
      </p:sp>
    </p:spTree>
    <p:extLst>
      <p:ext uri="{BB962C8B-B14F-4D97-AF65-F5344CB8AC3E}">
        <p14:creationId xmlns:p14="http://schemas.microsoft.com/office/powerpoint/2010/main" val="250105145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EAB41074-A4D8-4500-8258-69EB153FAC47}"/>
              </a:ext>
            </a:extLst>
          </p:cNvPr>
          <p:cNvSpPr>
            <a:spLocks noGrp="1"/>
          </p:cNvSpPr>
          <p:nvPr>
            <p:ph type="title"/>
          </p:nvPr>
        </p:nvSpPr>
        <p:spPr/>
        <p:txBody>
          <a:bodyPr/>
          <a:lstStyle/>
          <a:p>
            <a:r>
              <a:rPr lang="en-US" dirty="0"/>
              <a:t>Licensure Process: </a:t>
            </a:r>
            <a:r>
              <a:rPr lang="en-US" dirty="0" err="1"/>
              <a:t>iteach</a:t>
            </a:r>
            <a:endParaRPr lang="en-US" dirty="0"/>
          </a:p>
        </p:txBody>
      </p:sp>
      <p:sp>
        <p:nvSpPr>
          <p:cNvPr id="4" name="Slide Number Placeholder 3">
            <a:extLst>
              <a:ext uri="{FF2B5EF4-FFF2-40B4-BE49-F238E27FC236}">
                <a16:creationId xmlns:a16="http://schemas.microsoft.com/office/drawing/2014/main" id="{878BB521-82A3-4A59-4693-F52D03C649CF}"/>
              </a:ext>
            </a:extLst>
          </p:cNvPr>
          <p:cNvSpPr>
            <a:spLocks noGrp="1"/>
          </p:cNvSpPr>
          <p:nvPr>
            <p:ph type="sldNum" sz="quarter" idx="12"/>
          </p:nvPr>
        </p:nvSpPr>
        <p:spPr/>
        <p:txBody>
          <a:bodyPr/>
          <a:lstStyle/>
          <a:p>
            <a:fld id="{B2102BAA-C61A-4A39-BDF1-4340D572B82C}" type="slidenum">
              <a:rPr lang="en-US" smtClean="0"/>
              <a:t>12</a:t>
            </a:fld>
            <a:endParaRPr lang="en-US"/>
          </a:p>
        </p:txBody>
      </p:sp>
    </p:spTree>
    <p:extLst>
      <p:ext uri="{BB962C8B-B14F-4D97-AF65-F5344CB8AC3E}">
        <p14:creationId xmlns:p14="http://schemas.microsoft.com/office/powerpoint/2010/main" val="11285631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44395A41-282A-56C1-04C1-292B90CC098D}"/>
              </a:ext>
            </a:extLst>
          </p:cNvPr>
          <p:cNvSpPr>
            <a:spLocks noGrp="1"/>
          </p:cNvSpPr>
          <p:nvPr>
            <p:ph type="body" idx="1"/>
          </p:nvPr>
        </p:nvSpPr>
        <p:spPr/>
        <p:txBody>
          <a:bodyPr/>
          <a:lstStyle/>
          <a:p>
            <a:r>
              <a:rPr lang="en-US"/>
              <a:t>Before a candidate has received their provisional licenses.</a:t>
            </a:r>
          </a:p>
        </p:txBody>
      </p:sp>
      <p:sp>
        <p:nvSpPr>
          <p:cNvPr id="4" name="Content Placeholder 3">
            <a:extLst>
              <a:ext uri="{FF2B5EF4-FFF2-40B4-BE49-F238E27FC236}">
                <a16:creationId xmlns:a16="http://schemas.microsoft.com/office/drawing/2014/main" id="{B127BB75-3547-DE21-5439-8227ACB67B95}"/>
              </a:ext>
            </a:extLst>
          </p:cNvPr>
          <p:cNvSpPr>
            <a:spLocks noGrp="1"/>
          </p:cNvSpPr>
          <p:nvPr>
            <p:ph sz="half" idx="2"/>
          </p:nvPr>
        </p:nvSpPr>
        <p:spPr/>
        <p:txBody>
          <a:bodyPr>
            <a:normAutofit fontScale="40000" lnSpcReduction="20000"/>
          </a:bodyPr>
          <a:lstStyle/>
          <a:p>
            <a:r>
              <a:rPr lang="en-US" sz="2900" dirty="0"/>
              <a:t>Applied</a:t>
            </a:r>
          </a:p>
          <a:p>
            <a:pPr lvl="1"/>
            <a:r>
              <a:rPr lang="en-US" sz="2900" dirty="0"/>
              <a:t>Official Undergraduate Transcripts</a:t>
            </a:r>
          </a:p>
          <a:p>
            <a:pPr lvl="1"/>
            <a:r>
              <a:rPr lang="en-US" sz="2900" dirty="0"/>
              <a:t>Complete TCVA 5000</a:t>
            </a:r>
          </a:p>
          <a:p>
            <a:r>
              <a:rPr lang="en-US" sz="2900" dirty="0"/>
              <a:t>Accepted</a:t>
            </a:r>
          </a:p>
          <a:p>
            <a:pPr lvl="1"/>
            <a:r>
              <a:rPr lang="en-US" sz="2900" dirty="0"/>
              <a:t>Acknowledge Letter of Agreement</a:t>
            </a:r>
          </a:p>
          <a:p>
            <a:pPr lvl="1"/>
            <a:r>
              <a:rPr lang="en-US" sz="2900" dirty="0"/>
              <a:t>Pay Enrollment Fee</a:t>
            </a:r>
          </a:p>
          <a:p>
            <a:r>
              <a:rPr lang="en-US" sz="2900" dirty="0"/>
              <a:t>Enrolled</a:t>
            </a:r>
          </a:p>
          <a:p>
            <a:pPr lvl="1"/>
            <a:r>
              <a:rPr lang="en-US" sz="2900" dirty="0"/>
              <a:t>Set up Payment plan</a:t>
            </a:r>
          </a:p>
          <a:p>
            <a:pPr lvl="1"/>
            <a:r>
              <a:rPr lang="en-US" sz="2900" dirty="0"/>
              <a:t>Praxis Content Test Passed*</a:t>
            </a:r>
          </a:p>
          <a:p>
            <a:pPr lvl="1"/>
            <a:r>
              <a:rPr lang="en-US" sz="2900" dirty="0"/>
              <a:t>Pre-hire course TCVA 5100 required</a:t>
            </a:r>
          </a:p>
          <a:p>
            <a:pPr lvl="1"/>
            <a:r>
              <a:rPr lang="en-US" sz="2900" dirty="0"/>
              <a:t>Provisional Eligibility Licensure Form</a:t>
            </a:r>
          </a:p>
          <a:p>
            <a:r>
              <a:rPr lang="en-US" sz="2900" dirty="0"/>
              <a:t>Supervised Classroom Experience</a:t>
            </a:r>
          </a:p>
          <a:p>
            <a:pPr lvl="1"/>
            <a:r>
              <a:rPr lang="en-US" sz="2900" dirty="0"/>
              <a:t>Payment Plan begins </a:t>
            </a:r>
          </a:p>
          <a:p>
            <a:pPr lvl="1"/>
            <a:r>
              <a:rPr lang="en-US" sz="2900" dirty="0"/>
              <a:t>Professional studies and content coursework completed</a:t>
            </a:r>
          </a:p>
          <a:p>
            <a:pPr lvl="1"/>
            <a:r>
              <a:rPr lang="en-US" sz="2900" dirty="0"/>
              <a:t>Hired as Teacher of Record in content area for residency year</a:t>
            </a:r>
          </a:p>
          <a:p>
            <a:pPr lvl="1"/>
            <a:r>
              <a:rPr lang="en-US" sz="2900" dirty="0"/>
              <a:t>Praxis Content Exam or other identified competency components completed</a:t>
            </a:r>
          </a:p>
          <a:p>
            <a:endParaRPr lang="en-US" dirty="0"/>
          </a:p>
        </p:txBody>
      </p:sp>
      <p:sp>
        <p:nvSpPr>
          <p:cNvPr id="5" name="Text Placeholder 4">
            <a:extLst>
              <a:ext uri="{FF2B5EF4-FFF2-40B4-BE49-F238E27FC236}">
                <a16:creationId xmlns:a16="http://schemas.microsoft.com/office/drawing/2014/main" id="{73E0C804-8672-594E-D958-4C21C3B2891C}"/>
              </a:ext>
            </a:extLst>
          </p:cNvPr>
          <p:cNvSpPr>
            <a:spLocks noGrp="1"/>
          </p:cNvSpPr>
          <p:nvPr>
            <p:ph type="body" sz="quarter" idx="3"/>
          </p:nvPr>
        </p:nvSpPr>
        <p:spPr/>
        <p:txBody>
          <a:bodyPr/>
          <a:lstStyle/>
          <a:p>
            <a:r>
              <a:rPr lang="en-US"/>
              <a:t>After a candidate has received their provisional licenses.</a:t>
            </a:r>
          </a:p>
        </p:txBody>
      </p:sp>
      <p:sp>
        <p:nvSpPr>
          <p:cNvPr id="6" name="Content Placeholder 5">
            <a:extLst>
              <a:ext uri="{FF2B5EF4-FFF2-40B4-BE49-F238E27FC236}">
                <a16:creationId xmlns:a16="http://schemas.microsoft.com/office/drawing/2014/main" id="{83FABD22-9F25-897D-8F88-3DA32865A334}"/>
              </a:ext>
            </a:extLst>
          </p:cNvPr>
          <p:cNvSpPr>
            <a:spLocks noGrp="1"/>
          </p:cNvSpPr>
          <p:nvPr>
            <p:ph sz="quarter" idx="4"/>
          </p:nvPr>
        </p:nvSpPr>
        <p:spPr/>
        <p:txBody>
          <a:bodyPr>
            <a:normAutofit fontScale="92500" lnSpcReduction="20000"/>
          </a:bodyPr>
          <a:lstStyle/>
          <a:p>
            <a:r>
              <a:rPr lang="en-US" sz="2000" dirty="0"/>
              <a:t>Applied</a:t>
            </a:r>
          </a:p>
          <a:p>
            <a:pPr lvl="1"/>
            <a:r>
              <a:rPr lang="en-US" sz="2000" dirty="0"/>
              <a:t>Provide the provisional license</a:t>
            </a:r>
          </a:p>
          <a:p>
            <a:pPr lvl="1"/>
            <a:r>
              <a:rPr lang="en-US" sz="2000" dirty="0"/>
              <a:t>Provide proof of employment</a:t>
            </a:r>
            <a:br>
              <a:rPr lang="en-US" sz="2000" dirty="0"/>
            </a:br>
            <a:r>
              <a:rPr lang="en-US" sz="2000" dirty="0"/>
              <a:t>Complete TCVA 5000</a:t>
            </a:r>
          </a:p>
          <a:p>
            <a:r>
              <a:rPr lang="en-US" sz="2000" dirty="0"/>
              <a:t>Accepted</a:t>
            </a:r>
          </a:p>
          <a:p>
            <a:pPr lvl="1"/>
            <a:r>
              <a:rPr lang="en-US" sz="2000" dirty="0"/>
              <a:t>Acknowledge Letter of Agreement</a:t>
            </a:r>
          </a:p>
          <a:p>
            <a:pPr lvl="1"/>
            <a:r>
              <a:rPr lang="en-US" sz="2000" dirty="0"/>
              <a:t>Pay Enrollment Fee</a:t>
            </a:r>
          </a:p>
          <a:p>
            <a:r>
              <a:rPr lang="en-US" sz="2000" dirty="0"/>
              <a:t>Enrolled</a:t>
            </a:r>
          </a:p>
          <a:p>
            <a:pPr lvl="1"/>
            <a:r>
              <a:rPr lang="en-US" sz="2000" dirty="0"/>
              <a:t>Set up payment plan</a:t>
            </a:r>
          </a:p>
          <a:p>
            <a:pPr lvl="1"/>
            <a:r>
              <a:rPr lang="en-US" sz="2000" dirty="0"/>
              <a:t>Pre-hire course TCVA 5100</a:t>
            </a:r>
          </a:p>
          <a:p>
            <a:r>
              <a:rPr lang="en-US" sz="2000" dirty="0"/>
              <a:t>Supervised Classroom Experience</a:t>
            </a:r>
          </a:p>
          <a:p>
            <a:pPr lvl="1"/>
            <a:r>
              <a:rPr lang="en-US" sz="2000" dirty="0"/>
              <a:t>Payment Plan begins</a:t>
            </a:r>
          </a:p>
          <a:p>
            <a:pPr lvl="1"/>
            <a:r>
              <a:rPr lang="en-US" sz="2000" dirty="0"/>
              <a:t>Instructional coursework completed</a:t>
            </a:r>
          </a:p>
          <a:p>
            <a:pPr lvl="1"/>
            <a:endParaRPr lang="en-US" dirty="0"/>
          </a:p>
          <a:p>
            <a:endParaRPr lang="en-US" dirty="0"/>
          </a:p>
        </p:txBody>
      </p:sp>
      <p:sp>
        <p:nvSpPr>
          <p:cNvPr id="7" name="Slide Number Placeholder 6">
            <a:extLst>
              <a:ext uri="{FF2B5EF4-FFF2-40B4-BE49-F238E27FC236}">
                <a16:creationId xmlns:a16="http://schemas.microsoft.com/office/drawing/2014/main" id="{7E12148D-313C-01FD-C97A-2AC388B05025}"/>
              </a:ext>
            </a:extLst>
          </p:cNvPr>
          <p:cNvSpPr>
            <a:spLocks noGrp="1"/>
          </p:cNvSpPr>
          <p:nvPr>
            <p:ph type="sldNum" sz="quarter" idx="12"/>
          </p:nvPr>
        </p:nvSpPr>
        <p:spPr/>
        <p:txBody>
          <a:bodyPr/>
          <a:lstStyle/>
          <a:p>
            <a:fld id="{B2102BAA-C61A-4A39-BDF1-4340D572B82C}" type="slidenum">
              <a:rPr lang="en-US" smtClean="0"/>
              <a:t>13</a:t>
            </a:fld>
            <a:endParaRPr lang="en-US"/>
          </a:p>
        </p:txBody>
      </p:sp>
      <p:sp>
        <p:nvSpPr>
          <p:cNvPr id="8" name="TextBox 7">
            <a:extLst>
              <a:ext uri="{FF2B5EF4-FFF2-40B4-BE49-F238E27FC236}">
                <a16:creationId xmlns:a16="http://schemas.microsoft.com/office/drawing/2014/main" id="{4CCC5BE7-5D57-D30B-0AF9-1AA312041C9A}"/>
              </a:ext>
            </a:extLst>
          </p:cNvPr>
          <p:cNvSpPr txBox="1"/>
          <p:nvPr/>
        </p:nvSpPr>
        <p:spPr>
          <a:xfrm>
            <a:off x="685800" y="585216"/>
            <a:ext cx="11206914" cy="707886"/>
          </a:xfrm>
          <a:prstGeom prst="rect">
            <a:avLst/>
          </a:prstGeom>
          <a:noFill/>
        </p:spPr>
        <p:txBody>
          <a:bodyPr wrap="none" rtlCol="0">
            <a:spAutoFit/>
          </a:bodyPr>
          <a:lstStyle/>
          <a:p>
            <a:r>
              <a:rPr lang="en-US" sz="4000" dirty="0" err="1">
                <a:latin typeface="Times New Roman" panose="02020603050405020304" pitchFamily="18" charset="0"/>
                <a:cs typeface="Times New Roman" panose="02020603050405020304" pitchFamily="18" charset="0"/>
              </a:rPr>
              <a:t>iteach</a:t>
            </a:r>
            <a:r>
              <a:rPr lang="en-US" sz="4000" dirty="0">
                <a:latin typeface="Times New Roman" panose="02020603050405020304" pitchFamily="18" charset="0"/>
                <a:cs typeface="Times New Roman" panose="02020603050405020304" pitchFamily="18" charset="0"/>
              </a:rPr>
              <a:t> Pathways: Pre-Provisional vs. Post-Provisional</a:t>
            </a:r>
          </a:p>
        </p:txBody>
      </p:sp>
    </p:spTree>
    <p:extLst>
      <p:ext uri="{BB962C8B-B14F-4D97-AF65-F5344CB8AC3E}">
        <p14:creationId xmlns:p14="http://schemas.microsoft.com/office/powerpoint/2010/main" val="371997074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A4F51233-5FEE-99E9-3771-B1D7D7410F13}"/>
              </a:ext>
            </a:extLst>
          </p:cNvPr>
          <p:cNvSpPr>
            <a:spLocks noGrp="1"/>
          </p:cNvSpPr>
          <p:nvPr>
            <p:ph type="body" idx="1"/>
          </p:nvPr>
        </p:nvSpPr>
        <p:spPr/>
        <p:txBody>
          <a:bodyPr>
            <a:normAutofit/>
          </a:bodyPr>
          <a:lstStyle/>
          <a:p>
            <a:r>
              <a:rPr lang="en-US">
                <a:cs typeface="Calibri"/>
              </a:rPr>
              <a:t>Provisional License Application Process</a:t>
            </a:r>
            <a:endParaRPr lang="en-US"/>
          </a:p>
        </p:txBody>
      </p:sp>
      <p:sp>
        <p:nvSpPr>
          <p:cNvPr id="4" name="Content Placeholder 3">
            <a:extLst>
              <a:ext uri="{FF2B5EF4-FFF2-40B4-BE49-F238E27FC236}">
                <a16:creationId xmlns:a16="http://schemas.microsoft.com/office/drawing/2014/main" id="{087F001D-A6C4-8670-95A1-436280997793}"/>
              </a:ext>
            </a:extLst>
          </p:cNvPr>
          <p:cNvSpPr>
            <a:spLocks noGrp="1"/>
          </p:cNvSpPr>
          <p:nvPr>
            <p:ph sz="half" idx="2"/>
          </p:nvPr>
        </p:nvSpPr>
        <p:spPr/>
        <p:txBody>
          <a:bodyPr vert="horz" lIns="91440" tIns="45720" rIns="91440" bIns="45720" rtlCol="0" anchor="t">
            <a:normAutofit/>
          </a:bodyPr>
          <a:lstStyle/>
          <a:p>
            <a:r>
              <a:rPr lang="en-US" sz="2000" b="1" dirty="0" err="1">
                <a:cs typeface="Calibri"/>
              </a:rPr>
              <a:t>iteach</a:t>
            </a:r>
            <a:r>
              <a:rPr lang="en-US" sz="2000" b="1" dirty="0">
                <a:cs typeface="Calibri"/>
              </a:rPr>
              <a:t> </a:t>
            </a:r>
          </a:p>
          <a:p>
            <a:pPr lvl="1">
              <a:buFont typeface="Calibri" panose="020B0604020202020204" pitchFamily="34" charset="0"/>
              <a:buChar char="-"/>
            </a:pPr>
            <a:r>
              <a:rPr lang="en-US" sz="1400" dirty="0">
                <a:cs typeface="Calibri"/>
              </a:rPr>
              <a:t>Bachelor's Degree/Transcripts</a:t>
            </a:r>
          </a:p>
          <a:p>
            <a:pPr lvl="1">
              <a:buFont typeface="Calibri" panose="020B0604020202020204" pitchFamily="34" charset="0"/>
              <a:buChar char="-"/>
            </a:pPr>
            <a:r>
              <a:rPr lang="en-US" sz="1400" dirty="0">
                <a:cs typeface="Calibri"/>
              </a:rPr>
              <a:t>GPA Requirement (2.5)</a:t>
            </a:r>
          </a:p>
          <a:p>
            <a:pPr lvl="1">
              <a:buFont typeface="Calibri" panose="020B0604020202020204" pitchFamily="34" charset="0"/>
              <a:buChar char="-"/>
            </a:pPr>
            <a:r>
              <a:rPr lang="en-US" sz="1400" dirty="0">
                <a:cs typeface="Calibri"/>
              </a:rPr>
              <a:t>Introductory Course 5000</a:t>
            </a:r>
          </a:p>
          <a:p>
            <a:pPr lvl="1">
              <a:buFont typeface="Calibri" panose="020B0604020202020204" pitchFamily="34" charset="0"/>
              <a:buChar char="-"/>
            </a:pPr>
            <a:r>
              <a:rPr lang="en-US" sz="1400" dirty="0">
                <a:cs typeface="Calibri"/>
              </a:rPr>
              <a:t>$250 Enrollment Fee</a:t>
            </a:r>
          </a:p>
          <a:p>
            <a:pPr lvl="1">
              <a:buFont typeface="Calibri" panose="020B0604020202020204" pitchFamily="34" charset="0"/>
              <a:buChar char="-"/>
            </a:pPr>
            <a:r>
              <a:rPr lang="en-US" sz="1400" dirty="0">
                <a:cs typeface="Calibri"/>
              </a:rPr>
              <a:t>Letter of Agreement (remaining balance of $2800)</a:t>
            </a:r>
          </a:p>
          <a:p>
            <a:r>
              <a:rPr lang="en-US" sz="2000" b="1" dirty="0">
                <a:cs typeface="Calibri"/>
              </a:rPr>
              <a:t>VDOE</a:t>
            </a:r>
          </a:p>
          <a:p>
            <a:pPr lvl="1"/>
            <a:r>
              <a:rPr lang="en-US" sz="1600" b="1" dirty="0">
                <a:cs typeface="Calibri"/>
              </a:rPr>
              <a:t>Division submits complete application packet</a:t>
            </a:r>
          </a:p>
          <a:p>
            <a:pPr lvl="2">
              <a:buFont typeface="Arial" panose="02070309020205020404" pitchFamily="49" charset="0"/>
              <a:buChar char="•"/>
            </a:pPr>
            <a:r>
              <a:rPr lang="en-US" sz="1400" dirty="0">
                <a:solidFill>
                  <a:srgbClr val="444444"/>
                </a:solidFill>
                <a:cs typeface="Calibri"/>
              </a:rPr>
              <a:t>Successful completion of initial </a:t>
            </a:r>
            <a:r>
              <a:rPr lang="en-US" sz="1400" dirty="0" err="1">
                <a:solidFill>
                  <a:srgbClr val="444444"/>
                </a:solidFill>
                <a:cs typeface="Calibri"/>
              </a:rPr>
              <a:t>iteach</a:t>
            </a:r>
            <a:r>
              <a:rPr lang="en-US" sz="1400" dirty="0">
                <a:solidFill>
                  <a:srgbClr val="444444"/>
                </a:solidFill>
                <a:cs typeface="Calibri"/>
              </a:rPr>
              <a:t> requirements</a:t>
            </a:r>
          </a:p>
          <a:p>
            <a:pPr lvl="2">
              <a:buFont typeface="Arial" panose="02070309020205020404" pitchFamily="49" charset="0"/>
              <a:buChar char="•"/>
            </a:pPr>
            <a:r>
              <a:rPr lang="en-US" sz="1400" dirty="0">
                <a:solidFill>
                  <a:srgbClr val="444444"/>
                </a:solidFill>
                <a:cs typeface="Calibri"/>
              </a:rPr>
              <a:t>Nonrefundable Application Fee</a:t>
            </a:r>
            <a:endParaRPr lang="en-US" dirty="0"/>
          </a:p>
          <a:p>
            <a:pPr lvl="2">
              <a:buFont typeface="Arial" panose="02070309020205020404" pitchFamily="49" charset="0"/>
              <a:buChar char="•"/>
            </a:pPr>
            <a:r>
              <a:rPr lang="en-US" sz="1400" dirty="0">
                <a:solidFill>
                  <a:srgbClr val="444444"/>
                </a:solidFill>
                <a:cs typeface="Calibri"/>
              </a:rPr>
              <a:t>Professional Teacher's Assessment Scores</a:t>
            </a:r>
          </a:p>
          <a:p>
            <a:pPr lvl="2">
              <a:buFont typeface="Arial" panose="02070309020205020404" pitchFamily="49" charset="0"/>
              <a:buChar char="•"/>
            </a:pPr>
            <a:r>
              <a:rPr lang="en-US" sz="1400" dirty="0">
                <a:solidFill>
                  <a:srgbClr val="444444"/>
                </a:solidFill>
                <a:cs typeface="Calibri"/>
              </a:rPr>
              <a:t>Official Student Transcripts</a:t>
            </a:r>
          </a:p>
          <a:p>
            <a:pPr lvl="2">
              <a:buFont typeface="Arial" panose="02070309020205020404" pitchFamily="49" charset="0"/>
              <a:buChar char="•"/>
            </a:pPr>
            <a:r>
              <a:rPr lang="en-US" sz="1400" dirty="0">
                <a:solidFill>
                  <a:srgbClr val="444444"/>
                </a:solidFill>
                <a:cs typeface="Calibri"/>
              </a:rPr>
              <a:t>Statutory Requirements for Initial Licensure</a:t>
            </a:r>
          </a:p>
          <a:p>
            <a:pPr lvl="2"/>
            <a:endParaRPr lang="en-US" sz="1200" b="1" dirty="0">
              <a:cs typeface="Calibri"/>
            </a:endParaRPr>
          </a:p>
          <a:p>
            <a:pPr lvl="1"/>
            <a:endParaRPr lang="en-US" sz="1100" b="1" dirty="0">
              <a:cs typeface="Calibri"/>
            </a:endParaRPr>
          </a:p>
          <a:p>
            <a:pPr lvl="1"/>
            <a:endParaRPr lang="en-US" dirty="0">
              <a:cs typeface="Calibri"/>
            </a:endParaRPr>
          </a:p>
          <a:p>
            <a:pPr lvl="1"/>
            <a:endParaRPr lang="en-US" dirty="0">
              <a:cs typeface="Calibri"/>
            </a:endParaRPr>
          </a:p>
        </p:txBody>
      </p:sp>
      <p:sp>
        <p:nvSpPr>
          <p:cNvPr id="6" name="Text Placeholder 5">
            <a:extLst>
              <a:ext uri="{FF2B5EF4-FFF2-40B4-BE49-F238E27FC236}">
                <a16:creationId xmlns:a16="http://schemas.microsoft.com/office/drawing/2014/main" id="{739BB87A-1239-F755-1C77-A45E47DBF9E9}"/>
              </a:ext>
            </a:extLst>
          </p:cNvPr>
          <p:cNvSpPr>
            <a:spLocks noGrp="1"/>
          </p:cNvSpPr>
          <p:nvPr>
            <p:ph type="body" sz="quarter" idx="3"/>
          </p:nvPr>
        </p:nvSpPr>
        <p:spPr/>
        <p:txBody>
          <a:bodyPr/>
          <a:lstStyle/>
          <a:p>
            <a:r>
              <a:rPr lang="en-US">
                <a:cs typeface="Calibri"/>
              </a:rPr>
              <a:t>Request for Renewable License</a:t>
            </a:r>
            <a:endParaRPr lang="en-US"/>
          </a:p>
        </p:txBody>
      </p:sp>
      <p:sp>
        <p:nvSpPr>
          <p:cNvPr id="7" name="Content Placeholder 6">
            <a:extLst>
              <a:ext uri="{FF2B5EF4-FFF2-40B4-BE49-F238E27FC236}">
                <a16:creationId xmlns:a16="http://schemas.microsoft.com/office/drawing/2014/main" id="{D87EE1FA-0AB8-4A0D-4470-D6A74CAE7B93}"/>
              </a:ext>
            </a:extLst>
          </p:cNvPr>
          <p:cNvSpPr>
            <a:spLocks noGrp="1"/>
          </p:cNvSpPr>
          <p:nvPr>
            <p:ph sz="quarter" idx="4"/>
          </p:nvPr>
        </p:nvSpPr>
        <p:spPr/>
        <p:txBody>
          <a:bodyPr vert="horz" lIns="91440" tIns="45720" rIns="91440" bIns="45720" rtlCol="0" anchor="t">
            <a:normAutofit/>
          </a:bodyPr>
          <a:lstStyle/>
          <a:p>
            <a:pPr marL="285750" indent="-285750"/>
            <a:r>
              <a:rPr lang="en-US" sz="1600" dirty="0">
                <a:solidFill>
                  <a:srgbClr val="444444"/>
                </a:solidFill>
                <a:ea typeface="+mn-lt"/>
                <a:cs typeface="+mn-lt"/>
              </a:rPr>
              <a:t>Verification of successful completion of all program requirements for </a:t>
            </a:r>
            <a:r>
              <a:rPr lang="en-US" sz="1600" dirty="0" err="1">
                <a:solidFill>
                  <a:srgbClr val="444444"/>
                </a:solidFill>
                <a:ea typeface="+mn-lt"/>
                <a:cs typeface="+mn-lt"/>
              </a:rPr>
              <a:t>iteach</a:t>
            </a:r>
            <a:r>
              <a:rPr lang="en-US" sz="1600" dirty="0">
                <a:solidFill>
                  <a:srgbClr val="444444"/>
                </a:solidFill>
                <a:ea typeface="+mn-lt"/>
                <a:cs typeface="+mn-lt"/>
              </a:rPr>
              <a:t> Alternate Route to Licensure Program</a:t>
            </a:r>
            <a:endParaRPr lang="en-US" sz="1600" dirty="0">
              <a:ea typeface="+mn-lt"/>
              <a:cs typeface="+mn-lt"/>
            </a:endParaRPr>
          </a:p>
          <a:p>
            <a:pPr marL="285750" indent="-285750"/>
            <a:r>
              <a:rPr lang="en-US" sz="1600" dirty="0">
                <a:solidFill>
                  <a:srgbClr val="444444"/>
                </a:solidFill>
                <a:ea typeface="+mn-lt"/>
                <a:cs typeface="+mn-lt"/>
              </a:rPr>
              <a:t>Recommendation from the Virginia employing educational agency</a:t>
            </a:r>
            <a:r>
              <a:rPr lang="en-US" sz="1600" dirty="0">
                <a:solidFill>
                  <a:srgbClr val="444444"/>
                </a:solidFill>
                <a:cs typeface="Calibri"/>
              </a:rPr>
              <a:t> for the issuance of a renewable license</a:t>
            </a:r>
          </a:p>
          <a:p>
            <a:pPr marL="285750" indent="-285750"/>
            <a:r>
              <a:rPr lang="en-US" sz="1600" dirty="0">
                <a:solidFill>
                  <a:srgbClr val="444444"/>
                </a:solidFill>
                <a:cs typeface="Calibri"/>
              </a:rPr>
              <a:t>Documentation of any cited requirements (assessments, supervised classroom experience)</a:t>
            </a:r>
          </a:p>
          <a:p>
            <a:pPr lvl="2"/>
            <a:endParaRPr lang="en-US" sz="1400" dirty="0">
              <a:solidFill>
                <a:srgbClr val="444444"/>
              </a:solidFill>
              <a:cs typeface="Calibri"/>
            </a:endParaRPr>
          </a:p>
          <a:p>
            <a:pPr marL="914400" lvl="2" indent="0">
              <a:buNone/>
            </a:pPr>
            <a:endParaRPr lang="en-US" sz="1200" dirty="0">
              <a:solidFill>
                <a:srgbClr val="444444"/>
              </a:solidFill>
              <a:cs typeface="Calibri"/>
            </a:endParaRPr>
          </a:p>
          <a:p>
            <a:pPr lvl="1"/>
            <a:endParaRPr lang="en-US" sz="1400" dirty="0">
              <a:solidFill>
                <a:srgbClr val="444444"/>
              </a:solidFill>
              <a:cs typeface="Calibri"/>
            </a:endParaRPr>
          </a:p>
          <a:p>
            <a:endParaRPr lang="en-US" dirty="0">
              <a:cs typeface="Calibri"/>
            </a:endParaRPr>
          </a:p>
        </p:txBody>
      </p:sp>
      <p:sp>
        <p:nvSpPr>
          <p:cNvPr id="3" name="Slide Number Placeholder 2">
            <a:extLst>
              <a:ext uri="{FF2B5EF4-FFF2-40B4-BE49-F238E27FC236}">
                <a16:creationId xmlns:a16="http://schemas.microsoft.com/office/drawing/2014/main" id="{BEFAE5F9-D8F3-6923-ED22-A091B26668CF}"/>
              </a:ext>
            </a:extLst>
          </p:cNvPr>
          <p:cNvSpPr>
            <a:spLocks noGrp="1"/>
          </p:cNvSpPr>
          <p:nvPr>
            <p:ph type="sldNum" sz="quarter" idx="12"/>
          </p:nvPr>
        </p:nvSpPr>
        <p:spPr/>
        <p:txBody>
          <a:bodyPr/>
          <a:lstStyle/>
          <a:p>
            <a:fld id="{B2102BAA-C61A-4A39-BDF1-4340D572B82C}" type="slidenum">
              <a:rPr lang="en-US" smtClean="0"/>
              <a:t>14</a:t>
            </a:fld>
            <a:endParaRPr lang="en-US"/>
          </a:p>
        </p:txBody>
      </p:sp>
      <p:sp>
        <p:nvSpPr>
          <p:cNvPr id="8" name="TextBox 7">
            <a:extLst>
              <a:ext uri="{FF2B5EF4-FFF2-40B4-BE49-F238E27FC236}">
                <a16:creationId xmlns:a16="http://schemas.microsoft.com/office/drawing/2014/main" id="{C832F82B-574E-E402-583E-3AD75ED4E089}"/>
              </a:ext>
            </a:extLst>
          </p:cNvPr>
          <p:cNvSpPr txBox="1"/>
          <p:nvPr/>
        </p:nvSpPr>
        <p:spPr>
          <a:xfrm>
            <a:off x="839788" y="668337"/>
            <a:ext cx="10059860" cy="707886"/>
          </a:xfrm>
          <a:prstGeom prst="rect">
            <a:avLst/>
          </a:prstGeom>
          <a:noFill/>
        </p:spPr>
        <p:txBody>
          <a:bodyPr wrap="square" rtlCol="0">
            <a:spAutoFit/>
          </a:bodyPr>
          <a:lstStyle/>
          <a:p>
            <a:r>
              <a:rPr lang="en-US" sz="4000" dirty="0">
                <a:latin typeface="Times New Roman" panose="02020603050405020304" pitchFamily="18" charset="0"/>
                <a:cs typeface="Times New Roman" panose="02020603050405020304" pitchFamily="18" charset="0"/>
              </a:rPr>
              <a:t>Overview of Licensure Application Processes</a:t>
            </a:r>
          </a:p>
        </p:txBody>
      </p:sp>
    </p:spTree>
    <p:extLst>
      <p:ext uri="{BB962C8B-B14F-4D97-AF65-F5344CB8AC3E}">
        <p14:creationId xmlns:p14="http://schemas.microsoft.com/office/powerpoint/2010/main" val="33606443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18B58E-6C32-D557-5E53-11EB8A99D5E9}"/>
              </a:ext>
            </a:extLst>
          </p:cNvPr>
          <p:cNvSpPr>
            <a:spLocks noGrp="1"/>
          </p:cNvSpPr>
          <p:nvPr>
            <p:ph idx="1"/>
          </p:nvPr>
        </p:nvSpPr>
        <p:spPr/>
        <p:txBody>
          <a:bodyPr vert="horz" lIns="91440" tIns="45720" rIns="91440" bIns="45720" rtlCol="0" anchor="t">
            <a:normAutofit/>
          </a:bodyPr>
          <a:lstStyle/>
          <a:p>
            <a:r>
              <a:rPr lang="en-US" dirty="0">
                <a:cs typeface="Calibri"/>
              </a:rPr>
              <a:t>K-12 Coalition</a:t>
            </a:r>
          </a:p>
          <a:p>
            <a:pPr lvl="1">
              <a:buFont typeface="Calibri" panose="020B0604020202020204" pitchFamily="34" charset="0"/>
            </a:pPr>
            <a:r>
              <a:rPr lang="en-US" b="1" dirty="0">
                <a:cs typeface="Calibri"/>
              </a:rPr>
              <a:t>Passage Preparation </a:t>
            </a:r>
          </a:p>
          <a:p>
            <a:pPr lvl="2"/>
            <a:r>
              <a:rPr lang="en-US" dirty="0">
                <a:cs typeface="Calibri"/>
              </a:rPr>
              <a:t>Praxis Assessment Preparation Resource</a:t>
            </a:r>
          </a:p>
          <a:p>
            <a:pPr lvl="2"/>
            <a:r>
              <a:rPr lang="en-US" sz="1800" dirty="0">
                <a:ea typeface="+mn-lt"/>
                <a:cs typeface="+mn-lt"/>
              </a:rPr>
              <a:t>Once you enroll into the </a:t>
            </a:r>
            <a:r>
              <a:rPr lang="en-US" sz="1800" dirty="0" err="1">
                <a:ea typeface="+mn-lt"/>
                <a:cs typeface="+mn-lt"/>
              </a:rPr>
              <a:t>iteach</a:t>
            </a:r>
            <a:r>
              <a:rPr lang="en-US" sz="1800" dirty="0">
                <a:ea typeface="+mn-lt"/>
                <a:cs typeface="+mn-lt"/>
              </a:rPr>
              <a:t> teacher certification program, you will receive a code to your email for full access to free Passage Preparation™ materials to help you prepare for your Praxis tests for 90 days.</a:t>
            </a:r>
            <a:endParaRPr lang="en-US" dirty="0">
              <a:ea typeface="+mn-lt"/>
              <a:cs typeface="+mn-lt"/>
            </a:endParaRPr>
          </a:p>
          <a:p>
            <a:r>
              <a:rPr lang="en-US" sz="1600" dirty="0">
                <a:ea typeface="+mn-lt"/>
                <a:cs typeface="+mn-lt"/>
              </a:rPr>
              <a:t>Expert educators break down content covered on licensure assessments into manageable modules and sections to prepare candidates for success.</a:t>
            </a:r>
            <a:endParaRPr lang="en-US" sz="1600" dirty="0">
              <a:cs typeface="Calibri"/>
            </a:endParaRPr>
          </a:p>
          <a:p>
            <a:r>
              <a:rPr lang="en-US" sz="1600" dirty="0">
                <a:ea typeface="+mn-lt"/>
                <a:cs typeface="+mn-lt"/>
              </a:rPr>
              <a:t>Practical opportunities to engage with content through sample practice tests with hundreds of questions representative of those that appear on the actual assessment. </a:t>
            </a:r>
            <a:endParaRPr lang="en-US" sz="1600" dirty="0">
              <a:cs typeface="Calibri"/>
            </a:endParaRPr>
          </a:p>
          <a:p>
            <a:r>
              <a:rPr lang="en-US" sz="1600" dirty="0">
                <a:ea typeface="+mn-lt"/>
                <a:cs typeface="+mn-lt"/>
              </a:rPr>
              <a:t>Courses developed by teachers who have deep content expertise and experience in real classrooms. </a:t>
            </a:r>
            <a:endParaRPr lang="en-US" sz="1600" dirty="0">
              <a:cs typeface="Calibri"/>
            </a:endParaRPr>
          </a:p>
          <a:p>
            <a:r>
              <a:rPr lang="en-US" sz="1600" dirty="0">
                <a:ea typeface="+mn-lt"/>
                <a:cs typeface="+mn-lt"/>
              </a:rPr>
              <a:t>Access to </a:t>
            </a:r>
            <a:r>
              <a:rPr lang="en-US" sz="1600" u="sng" dirty="0">
                <a:ea typeface="+mn-lt"/>
                <a:cs typeface="+mn-lt"/>
                <a:hlinkClick r:id="rId3">
                  <a:extLst>
                    <a:ext uri="{A12FA001-AC4F-418D-AE19-62706E023703}">
                      <ahyp:hlinkClr xmlns:ahyp="http://schemas.microsoft.com/office/drawing/2018/hyperlinkcolor" val="tx"/>
                    </a:ext>
                  </a:extLst>
                </a:hlinkClick>
              </a:rPr>
              <a:t>Teaching Channel’s</a:t>
            </a:r>
            <a:r>
              <a:rPr lang="en-US" sz="1600" dirty="0">
                <a:ea typeface="+mn-lt"/>
                <a:cs typeface="+mn-lt"/>
              </a:rPr>
              <a:t> library of 1,500+ video resources.</a:t>
            </a:r>
            <a:endParaRPr lang="en-US" sz="1600" dirty="0"/>
          </a:p>
          <a:p>
            <a:pPr marL="1371600" lvl="3" indent="0">
              <a:buNone/>
            </a:pPr>
            <a:endParaRPr lang="en-US" dirty="0">
              <a:cs typeface="Calibri"/>
            </a:endParaRPr>
          </a:p>
        </p:txBody>
      </p:sp>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15</a:t>
            </a:fld>
            <a:endParaRPr lang="en-US"/>
          </a:p>
        </p:txBody>
      </p:sp>
      <p:sp>
        <p:nvSpPr>
          <p:cNvPr id="5" name="TextBox 4">
            <a:extLst>
              <a:ext uri="{FF2B5EF4-FFF2-40B4-BE49-F238E27FC236}">
                <a16:creationId xmlns:a16="http://schemas.microsoft.com/office/drawing/2014/main" id="{ACEF6F80-A8CC-7914-2B21-ACF7FD496ADB}"/>
              </a:ext>
            </a:extLst>
          </p:cNvPr>
          <p:cNvSpPr txBox="1"/>
          <p:nvPr/>
        </p:nvSpPr>
        <p:spPr>
          <a:xfrm>
            <a:off x="838200" y="496371"/>
            <a:ext cx="6197530" cy="707886"/>
          </a:xfrm>
          <a:prstGeom prst="rect">
            <a:avLst/>
          </a:prstGeom>
          <a:noFill/>
        </p:spPr>
        <p:txBody>
          <a:bodyPr wrap="none" rtlCol="0">
            <a:spAutoFit/>
          </a:bodyPr>
          <a:lstStyle/>
          <a:p>
            <a:r>
              <a:rPr lang="en-US" sz="4000" dirty="0">
                <a:latin typeface="Times New Roman" panose="02020603050405020304" pitchFamily="18" charset="0"/>
                <a:cs typeface="Times New Roman" panose="02020603050405020304" pitchFamily="18" charset="0"/>
              </a:rPr>
              <a:t>Additional </a:t>
            </a:r>
            <a:r>
              <a:rPr lang="en-US" sz="4000" dirty="0" err="1">
                <a:latin typeface="Times New Roman" panose="02020603050405020304" pitchFamily="18" charset="0"/>
                <a:cs typeface="Times New Roman" panose="02020603050405020304" pitchFamily="18" charset="0"/>
              </a:rPr>
              <a:t>iteach</a:t>
            </a:r>
            <a:r>
              <a:rPr lang="en-US" sz="4000" dirty="0">
                <a:latin typeface="Times New Roman" panose="02020603050405020304" pitchFamily="18" charset="0"/>
                <a:cs typeface="Times New Roman" panose="02020603050405020304" pitchFamily="18" charset="0"/>
              </a:rPr>
              <a:t> Resources</a:t>
            </a:r>
          </a:p>
        </p:txBody>
      </p:sp>
    </p:spTree>
    <p:extLst>
      <p:ext uri="{BB962C8B-B14F-4D97-AF65-F5344CB8AC3E}">
        <p14:creationId xmlns:p14="http://schemas.microsoft.com/office/powerpoint/2010/main" val="17646495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B127BB75-3547-DE21-5439-8227ACB67B95}"/>
              </a:ext>
            </a:extLst>
          </p:cNvPr>
          <p:cNvSpPr>
            <a:spLocks noGrp="1"/>
          </p:cNvSpPr>
          <p:nvPr>
            <p:ph sz="half" idx="2"/>
          </p:nvPr>
        </p:nvSpPr>
        <p:spPr>
          <a:xfrm>
            <a:off x="839788" y="1606378"/>
            <a:ext cx="10286921" cy="4583285"/>
          </a:xfrm>
        </p:spPr>
        <p:txBody>
          <a:bodyPr vert="horz" lIns="91440" tIns="45720" rIns="91440" bIns="45720" rtlCol="0" anchor="t">
            <a:normAutofit fontScale="77500" lnSpcReduction="20000"/>
          </a:bodyPr>
          <a:lstStyle/>
          <a:p>
            <a:pPr marL="0" indent="0">
              <a:buNone/>
            </a:pPr>
            <a:r>
              <a:rPr lang="en-US" sz="3300" dirty="0"/>
              <a:t>The Board approved the following conditions in July 2023:</a:t>
            </a:r>
          </a:p>
          <a:p>
            <a:pPr marL="0" indent="0">
              <a:buNone/>
            </a:pPr>
            <a:endParaRPr lang="en-US" dirty="0"/>
          </a:p>
          <a:p>
            <a:pPr marL="514350" indent="-514350">
              <a:buFont typeface="+mj-lt"/>
              <a:buAutoNum type="arabicPeriod"/>
            </a:pPr>
            <a:r>
              <a:rPr lang="en-US" dirty="0"/>
              <a:t>That </a:t>
            </a:r>
            <a:r>
              <a:rPr lang="en-US" dirty="0" err="1"/>
              <a:t>iteach</a:t>
            </a:r>
            <a:r>
              <a:rPr lang="en-US" dirty="0"/>
              <a:t> maintain its accreditation through the Council for the Accreditation of Educator Preparation;</a:t>
            </a:r>
            <a:endParaRPr lang="en-US" dirty="0">
              <a:cs typeface="Calibri"/>
            </a:endParaRPr>
          </a:p>
          <a:p>
            <a:pPr marL="514350" indent="-514350">
              <a:buFont typeface="+mj-lt"/>
              <a:buAutoNum type="arabicPeriod"/>
            </a:pPr>
            <a:r>
              <a:rPr lang="en-US" dirty="0"/>
              <a:t>That the petitioning divisions comply with the provisions with the Virginia Literacy Act;</a:t>
            </a:r>
            <a:endParaRPr lang="en-US" dirty="0">
              <a:cs typeface="Calibri"/>
            </a:endParaRPr>
          </a:p>
          <a:p>
            <a:pPr marL="514350" indent="-514350">
              <a:buFont typeface="+mj-lt"/>
              <a:buAutoNum type="arabicPeriod"/>
            </a:pPr>
            <a:r>
              <a:rPr lang="en-US" dirty="0"/>
              <a:t>That the petitioning divisions, prior to the beginning of the school year, submit plans for approval by VDOE to support the alternate route with a mentorship program; </a:t>
            </a:r>
            <a:endParaRPr lang="en-US" dirty="0">
              <a:cs typeface="Calibri"/>
            </a:endParaRPr>
          </a:p>
          <a:p>
            <a:pPr marL="514350" indent="-514350">
              <a:buFont typeface="+mj-lt"/>
              <a:buAutoNum type="arabicPeriod"/>
            </a:pPr>
            <a:r>
              <a:rPr lang="en-US" dirty="0"/>
              <a:t>That partnering divisions and </a:t>
            </a:r>
            <a:r>
              <a:rPr lang="en-US" dirty="0" err="1"/>
              <a:t>iteach</a:t>
            </a:r>
            <a:r>
              <a:rPr lang="en-US" dirty="0"/>
              <a:t> submit data on quality and effectiveness to the VDOE on an annual basis.</a:t>
            </a:r>
          </a:p>
          <a:p>
            <a:pPr marL="514350" indent="-514350">
              <a:buFont typeface="+mj-lt"/>
              <a:buAutoNum type="arabicPeriod"/>
            </a:pPr>
            <a:r>
              <a:rPr lang="en-US" dirty="0">
                <a:cs typeface="Calibri"/>
              </a:rPr>
              <a:t>Additional divisions will be reviewed by an executive leadership panel within VDOE.  Substantially similar petitions for an alternate route to licensure with </a:t>
            </a:r>
            <a:r>
              <a:rPr lang="en-US" dirty="0" err="1">
                <a:cs typeface="Calibri"/>
              </a:rPr>
              <a:t>iteach</a:t>
            </a:r>
            <a:r>
              <a:rPr lang="en-US" dirty="0">
                <a:cs typeface="Calibri"/>
              </a:rPr>
              <a:t> with the same conditions imposed by the Board will be recommended to the Superintendent of Public Instruction for approval.</a:t>
            </a:r>
          </a:p>
          <a:p>
            <a:pPr marL="0" indent="0">
              <a:buNone/>
            </a:pPr>
            <a:endParaRPr lang="en-US" dirty="0">
              <a:highlight>
                <a:srgbClr val="FFFF00"/>
              </a:highlight>
            </a:endParaRPr>
          </a:p>
          <a:p>
            <a:pPr marL="0" indent="0">
              <a:buNone/>
            </a:pPr>
            <a:endParaRPr lang="en-US" dirty="0">
              <a:highlight>
                <a:srgbClr val="FFFF00"/>
              </a:highlight>
              <a:cs typeface="Calibri"/>
            </a:endParaRPr>
          </a:p>
          <a:p>
            <a:pPr marL="0" indent="0">
              <a:buNone/>
            </a:pPr>
            <a:endParaRPr lang="en-US" dirty="0">
              <a:cs typeface="Calibri"/>
            </a:endParaRPr>
          </a:p>
          <a:p>
            <a:endParaRPr lang="en-US" dirty="0"/>
          </a:p>
        </p:txBody>
      </p:sp>
      <p:sp>
        <p:nvSpPr>
          <p:cNvPr id="7" name="Slide Number Placeholder 6">
            <a:extLst>
              <a:ext uri="{FF2B5EF4-FFF2-40B4-BE49-F238E27FC236}">
                <a16:creationId xmlns:a16="http://schemas.microsoft.com/office/drawing/2014/main" id="{7E12148D-313C-01FD-C97A-2AC388B05025}"/>
              </a:ext>
            </a:extLst>
          </p:cNvPr>
          <p:cNvSpPr>
            <a:spLocks noGrp="1"/>
          </p:cNvSpPr>
          <p:nvPr>
            <p:ph type="sldNum" sz="quarter" idx="12"/>
          </p:nvPr>
        </p:nvSpPr>
        <p:spPr/>
        <p:txBody>
          <a:bodyPr/>
          <a:lstStyle/>
          <a:p>
            <a:fld id="{B2102BAA-C61A-4A39-BDF1-4340D572B82C}" type="slidenum">
              <a:rPr lang="en-US" smtClean="0"/>
              <a:t>16</a:t>
            </a:fld>
            <a:endParaRPr lang="en-US"/>
          </a:p>
        </p:txBody>
      </p:sp>
      <p:sp>
        <p:nvSpPr>
          <p:cNvPr id="3" name="TextBox 2">
            <a:extLst>
              <a:ext uri="{FF2B5EF4-FFF2-40B4-BE49-F238E27FC236}">
                <a16:creationId xmlns:a16="http://schemas.microsoft.com/office/drawing/2014/main" id="{961427D7-78C4-3541-4B44-FCC1B13209D6}"/>
              </a:ext>
            </a:extLst>
          </p:cNvPr>
          <p:cNvSpPr txBox="1"/>
          <p:nvPr/>
        </p:nvSpPr>
        <p:spPr>
          <a:xfrm>
            <a:off x="621792" y="668337"/>
            <a:ext cx="10044032" cy="769441"/>
          </a:xfrm>
          <a:prstGeom prst="rect">
            <a:avLst/>
          </a:prstGeom>
          <a:noFill/>
        </p:spPr>
        <p:txBody>
          <a:bodyPr wrap="none" rtlCol="0">
            <a:spAutoFit/>
          </a:bodyPr>
          <a:lstStyle/>
          <a:p>
            <a:r>
              <a:rPr lang="en-US" sz="4400" dirty="0">
                <a:latin typeface="Times New Roman" panose="02020603050405020304" pitchFamily="18" charset="0"/>
                <a:cs typeface="Times New Roman" panose="02020603050405020304" pitchFamily="18" charset="0"/>
              </a:rPr>
              <a:t>Conditions For Approval of </a:t>
            </a:r>
            <a:r>
              <a:rPr lang="en-US" sz="4400" dirty="0" err="1">
                <a:latin typeface="Times New Roman" panose="02020603050405020304" pitchFamily="18" charset="0"/>
                <a:cs typeface="Times New Roman" panose="02020603050405020304" pitchFamily="18" charset="0"/>
              </a:rPr>
              <a:t>iteach</a:t>
            </a:r>
            <a:r>
              <a:rPr lang="en-US" sz="4400" dirty="0">
                <a:latin typeface="Times New Roman" panose="02020603050405020304" pitchFamily="18" charset="0"/>
                <a:cs typeface="Times New Roman" panose="02020603050405020304" pitchFamily="18" charset="0"/>
              </a:rPr>
              <a:t> Petitions</a:t>
            </a:r>
          </a:p>
        </p:txBody>
      </p:sp>
    </p:spTree>
    <p:extLst>
      <p:ext uri="{BB962C8B-B14F-4D97-AF65-F5344CB8AC3E}">
        <p14:creationId xmlns:p14="http://schemas.microsoft.com/office/powerpoint/2010/main" val="18858928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9A55893-630A-FEC5-3AA8-2CCC42966479}"/>
              </a:ext>
            </a:extLst>
          </p:cNvPr>
          <p:cNvSpPr>
            <a:spLocks noGrp="1"/>
          </p:cNvSpPr>
          <p:nvPr>
            <p:ph type="title"/>
          </p:nvPr>
        </p:nvSpPr>
        <p:spPr/>
        <p:txBody>
          <a:bodyPr>
            <a:normAutofit fontScale="90000"/>
          </a:bodyPr>
          <a:lstStyle/>
          <a:p>
            <a:r>
              <a:rPr lang="en-US" sz="4400" dirty="0"/>
              <a:t>Learn more about </a:t>
            </a:r>
            <a:r>
              <a:rPr lang="en-US" sz="4400" dirty="0" err="1"/>
              <a:t>iteach</a:t>
            </a:r>
            <a:r>
              <a:rPr lang="en-US" sz="4400" dirty="0"/>
              <a:t> VA:</a:t>
            </a:r>
          </a:p>
        </p:txBody>
      </p:sp>
      <p:sp>
        <p:nvSpPr>
          <p:cNvPr id="9" name="Text Placeholder 8">
            <a:extLst>
              <a:ext uri="{FF2B5EF4-FFF2-40B4-BE49-F238E27FC236}">
                <a16:creationId xmlns:a16="http://schemas.microsoft.com/office/drawing/2014/main" id="{BD383BD4-853E-D45B-62E0-FB04B4B1E404}"/>
              </a:ext>
            </a:extLst>
          </p:cNvPr>
          <p:cNvSpPr>
            <a:spLocks noGrp="1"/>
          </p:cNvSpPr>
          <p:nvPr>
            <p:ph type="body" sz="half" idx="2"/>
          </p:nvPr>
        </p:nvSpPr>
        <p:spPr/>
        <p:txBody>
          <a:bodyPr/>
          <a:lstStyle/>
          <a:p>
            <a:endParaRPr lang="en-US" dirty="0"/>
          </a:p>
          <a:p>
            <a:r>
              <a:rPr lang="en-US" sz="3600" dirty="0" err="1">
                <a:hlinkClick r:id="rId3"/>
              </a:rPr>
              <a:t>iteach</a:t>
            </a:r>
            <a:r>
              <a:rPr lang="en-US" sz="3600" dirty="0">
                <a:hlinkClick r:id="rId3"/>
              </a:rPr>
              <a:t> Alternate Route to Licensure Program</a:t>
            </a:r>
            <a:endParaRPr lang="en-US" sz="3600" dirty="0"/>
          </a:p>
          <a:p>
            <a:endParaRPr lang="en-US" dirty="0"/>
          </a:p>
        </p:txBody>
      </p:sp>
      <p:sp>
        <p:nvSpPr>
          <p:cNvPr id="4" name="Slide Number Placeholder 3">
            <a:extLst>
              <a:ext uri="{FF2B5EF4-FFF2-40B4-BE49-F238E27FC236}">
                <a16:creationId xmlns:a16="http://schemas.microsoft.com/office/drawing/2014/main" id="{F09E5C2E-47C4-463A-119E-5CB8E799534A}"/>
              </a:ext>
            </a:extLst>
          </p:cNvPr>
          <p:cNvSpPr>
            <a:spLocks noGrp="1"/>
          </p:cNvSpPr>
          <p:nvPr>
            <p:ph type="sldNum" sz="quarter" idx="12"/>
          </p:nvPr>
        </p:nvSpPr>
        <p:spPr/>
        <p:txBody>
          <a:bodyPr/>
          <a:lstStyle/>
          <a:p>
            <a:fld id="{B2102BAA-C61A-4A39-BDF1-4340D572B82C}" type="slidenum">
              <a:rPr lang="en-US" smtClean="0"/>
              <a:t>17</a:t>
            </a:fld>
            <a:endParaRPr lang="en-US"/>
          </a:p>
        </p:txBody>
      </p:sp>
      <p:pic>
        <p:nvPicPr>
          <p:cNvPr id="13" name="Picture 12">
            <a:extLst>
              <a:ext uri="{FF2B5EF4-FFF2-40B4-BE49-F238E27FC236}">
                <a16:creationId xmlns:a16="http://schemas.microsoft.com/office/drawing/2014/main" id="{40EA1FCD-5AA0-B35B-4E6D-3F15DA6DBB30}"/>
              </a:ext>
            </a:extLst>
          </p:cNvPr>
          <p:cNvPicPr>
            <a:picLocks noChangeAspect="1"/>
          </p:cNvPicPr>
          <p:nvPr/>
        </p:nvPicPr>
        <p:blipFill>
          <a:blip r:embed="rId4"/>
          <a:stretch>
            <a:fillRect/>
          </a:stretch>
        </p:blipFill>
        <p:spPr>
          <a:xfrm>
            <a:off x="4851518" y="1306629"/>
            <a:ext cx="6338401" cy="4244741"/>
          </a:xfrm>
          <a:prstGeom prst="rect">
            <a:avLst/>
          </a:prstGeom>
        </p:spPr>
      </p:pic>
    </p:spTree>
    <p:extLst>
      <p:ext uri="{BB962C8B-B14F-4D97-AF65-F5344CB8AC3E}">
        <p14:creationId xmlns:p14="http://schemas.microsoft.com/office/powerpoint/2010/main" val="1864470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id="{99A55893-630A-FEC5-3AA8-2CCC42966479}"/>
              </a:ext>
            </a:extLst>
          </p:cNvPr>
          <p:cNvSpPr>
            <a:spLocks noGrp="1"/>
          </p:cNvSpPr>
          <p:nvPr>
            <p:ph type="title"/>
          </p:nvPr>
        </p:nvSpPr>
        <p:spPr/>
        <p:txBody>
          <a:bodyPr>
            <a:normAutofit/>
          </a:bodyPr>
          <a:lstStyle/>
          <a:p>
            <a:r>
              <a:rPr lang="en-US" sz="4400"/>
              <a:t>VDOE Contact Information:</a:t>
            </a:r>
          </a:p>
        </p:txBody>
      </p:sp>
      <p:sp>
        <p:nvSpPr>
          <p:cNvPr id="9" name="Text Placeholder 8">
            <a:extLst>
              <a:ext uri="{FF2B5EF4-FFF2-40B4-BE49-F238E27FC236}">
                <a16:creationId xmlns:a16="http://schemas.microsoft.com/office/drawing/2014/main" id="{BD383BD4-853E-D45B-62E0-FB04B4B1E404}"/>
              </a:ext>
            </a:extLst>
          </p:cNvPr>
          <p:cNvSpPr>
            <a:spLocks noGrp="1"/>
          </p:cNvSpPr>
          <p:nvPr>
            <p:ph type="body" sz="half" idx="2"/>
          </p:nvPr>
        </p:nvSpPr>
        <p:spPr/>
        <p:txBody>
          <a:bodyPr vert="horz" lIns="91440" tIns="45720" rIns="91440" bIns="45720" rtlCol="0" anchor="t">
            <a:normAutofit fontScale="92500" lnSpcReduction="10000"/>
          </a:bodyPr>
          <a:lstStyle/>
          <a:p>
            <a:endParaRPr lang="en-US" dirty="0"/>
          </a:p>
          <a:p>
            <a:r>
              <a:rPr lang="en-US" sz="3600" dirty="0">
                <a:cs typeface="Calibri"/>
                <a:hlinkClick r:id="rId3"/>
              </a:rPr>
              <a:t>Rob Gilstrap</a:t>
            </a:r>
            <a:endParaRPr lang="en-US" sz="3600" dirty="0">
              <a:cs typeface="Calibri"/>
            </a:endParaRPr>
          </a:p>
          <a:p>
            <a:r>
              <a:rPr lang="en-US" sz="3600" dirty="0">
                <a:cs typeface="Calibri"/>
              </a:rPr>
              <a:t>Assistant Superintendent of TEAL</a:t>
            </a:r>
          </a:p>
          <a:p>
            <a:r>
              <a:rPr lang="en-US" sz="3600" dirty="0">
                <a:cs typeface="Calibri"/>
                <a:hlinkClick r:id="rId4"/>
              </a:rPr>
              <a:t>Bryan Jackson</a:t>
            </a:r>
            <a:endParaRPr lang="en-US" sz="3600" dirty="0">
              <a:cs typeface="Calibri"/>
            </a:endParaRPr>
          </a:p>
          <a:p>
            <a:r>
              <a:rPr lang="en-US" sz="3600" dirty="0">
                <a:cs typeface="Calibri"/>
              </a:rPr>
              <a:t>Director of Licensure</a:t>
            </a:r>
          </a:p>
          <a:p>
            <a:r>
              <a:rPr lang="en-US" sz="2200" dirty="0">
                <a:cs typeface="Calibri"/>
              </a:rPr>
              <a:t>Bryan.Jackson@doe.virginia.gov</a:t>
            </a:r>
          </a:p>
          <a:p>
            <a:endParaRPr lang="en-US" dirty="0">
              <a:cs typeface="Calibri"/>
            </a:endParaRPr>
          </a:p>
        </p:txBody>
      </p:sp>
      <p:sp>
        <p:nvSpPr>
          <p:cNvPr id="4" name="Slide Number Placeholder 3">
            <a:extLst>
              <a:ext uri="{FF2B5EF4-FFF2-40B4-BE49-F238E27FC236}">
                <a16:creationId xmlns:a16="http://schemas.microsoft.com/office/drawing/2014/main" id="{F09E5C2E-47C4-463A-119E-5CB8E799534A}"/>
              </a:ext>
            </a:extLst>
          </p:cNvPr>
          <p:cNvSpPr>
            <a:spLocks noGrp="1"/>
          </p:cNvSpPr>
          <p:nvPr>
            <p:ph type="sldNum" sz="quarter" idx="12"/>
          </p:nvPr>
        </p:nvSpPr>
        <p:spPr/>
        <p:txBody>
          <a:bodyPr/>
          <a:lstStyle/>
          <a:p>
            <a:fld id="{B2102BAA-C61A-4A39-BDF1-4340D572B82C}" type="slidenum">
              <a:rPr lang="en-US" smtClean="0"/>
              <a:t>18</a:t>
            </a:fld>
            <a:endParaRPr lang="en-US"/>
          </a:p>
        </p:txBody>
      </p:sp>
      <p:pic>
        <p:nvPicPr>
          <p:cNvPr id="13" name="Picture 12">
            <a:extLst>
              <a:ext uri="{FF2B5EF4-FFF2-40B4-BE49-F238E27FC236}">
                <a16:creationId xmlns:a16="http://schemas.microsoft.com/office/drawing/2014/main" id="{40EA1FCD-5AA0-B35B-4E6D-3F15DA6DBB30}"/>
              </a:ext>
            </a:extLst>
          </p:cNvPr>
          <p:cNvPicPr>
            <a:picLocks noChangeAspect="1"/>
          </p:cNvPicPr>
          <p:nvPr/>
        </p:nvPicPr>
        <p:blipFill>
          <a:blip r:embed="rId5"/>
          <a:stretch>
            <a:fillRect/>
          </a:stretch>
        </p:blipFill>
        <p:spPr>
          <a:xfrm>
            <a:off x="4851518" y="1306629"/>
            <a:ext cx="6338401" cy="4244741"/>
          </a:xfrm>
          <a:prstGeom prst="rect">
            <a:avLst/>
          </a:prstGeom>
        </p:spPr>
      </p:pic>
    </p:spTree>
    <p:extLst>
      <p:ext uri="{BB962C8B-B14F-4D97-AF65-F5344CB8AC3E}">
        <p14:creationId xmlns:p14="http://schemas.microsoft.com/office/powerpoint/2010/main" val="13063837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927AE-2894-544D-F52F-C9890185397E}"/>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85CD3ABC-9A17-78B4-F6AD-B59086BA0FDF}"/>
              </a:ext>
            </a:extLst>
          </p:cNvPr>
          <p:cNvSpPr>
            <a:spLocks noGrp="1"/>
          </p:cNvSpPr>
          <p:nvPr>
            <p:ph idx="1"/>
          </p:nvPr>
        </p:nvSpPr>
        <p:spPr/>
        <p:txBody>
          <a:bodyPr/>
          <a:lstStyle/>
          <a:p>
            <a:endParaRPr lang="en-US"/>
          </a:p>
        </p:txBody>
      </p:sp>
      <p:sp>
        <p:nvSpPr>
          <p:cNvPr id="4" name="Text Placeholder 3">
            <a:extLst>
              <a:ext uri="{FF2B5EF4-FFF2-40B4-BE49-F238E27FC236}">
                <a16:creationId xmlns:a16="http://schemas.microsoft.com/office/drawing/2014/main" id="{75BC8AB0-E2A5-E592-CD99-85DD0E9BF6C4}"/>
              </a:ext>
            </a:extLst>
          </p:cNvPr>
          <p:cNvSpPr>
            <a:spLocks noGrp="1"/>
          </p:cNvSpPr>
          <p:nvPr>
            <p:ph type="body" sz="half" idx="2"/>
          </p:nvPr>
        </p:nvSpPr>
        <p:spPr/>
        <p:txBody>
          <a:bodyPr/>
          <a:lstStyle/>
          <a:p>
            <a:endParaRPr lang="en-US"/>
          </a:p>
        </p:txBody>
      </p:sp>
      <p:sp>
        <p:nvSpPr>
          <p:cNvPr id="5" name="Slide Number Placeholder 4">
            <a:extLst>
              <a:ext uri="{FF2B5EF4-FFF2-40B4-BE49-F238E27FC236}">
                <a16:creationId xmlns:a16="http://schemas.microsoft.com/office/drawing/2014/main" id="{136C8900-52C2-D122-DE73-0553843AFEAB}"/>
              </a:ext>
            </a:extLst>
          </p:cNvPr>
          <p:cNvSpPr>
            <a:spLocks noGrp="1"/>
          </p:cNvSpPr>
          <p:nvPr>
            <p:ph type="sldNum" sz="quarter" idx="12"/>
          </p:nvPr>
        </p:nvSpPr>
        <p:spPr/>
        <p:txBody>
          <a:bodyPr/>
          <a:lstStyle/>
          <a:p>
            <a:fld id="{B2102BAA-C61A-4A39-BDF1-4340D572B82C}" type="slidenum">
              <a:rPr lang="en-US" smtClean="0"/>
              <a:t>19</a:t>
            </a:fld>
            <a:endParaRPr lang="en-US"/>
          </a:p>
        </p:txBody>
      </p:sp>
    </p:spTree>
    <p:extLst>
      <p:ext uri="{BB962C8B-B14F-4D97-AF65-F5344CB8AC3E}">
        <p14:creationId xmlns:p14="http://schemas.microsoft.com/office/powerpoint/2010/main" val="1820273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CFCF8A41-74EB-969C-E868-30CEE411DC88}"/>
              </a:ext>
            </a:extLst>
          </p:cNvPr>
          <p:cNvSpPr>
            <a:spLocks noGrp="1"/>
          </p:cNvSpPr>
          <p:nvPr>
            <p:ph idx="1"/>
          </p:nvPr>
        </p:nvSpPr>
        <p:spPr/>
        <p:txBody>
          <a:bodyPr/>
          <a:lstStyle/>
          <a:p>
            <a:r>
              <a:rPr lang="en-US" dirty="0"/>
              <a:t>Welcome and Overview</a:t>
            </a:r>
          </a:p>
          <a:p>
            <a:pPr marL="0" indent="0">
              <a:buNone/>
            </a:pPr>
            <a:endParaRPr lang="en-US" dirty="0"/>
          </a:p>
          <a:p>
            <a:r>
              <a:rPr lang="en-US" dirty="0"/>
              <a:t>Background: Alternate Routes to Licensure</a:t>
            </a:r>
          </a:p>
          <a:p>
            <a:pPr marL="0" indent="0">
              <a:buNone/>
            </a:pPr>
            <a:endParaRPr lang="en-US" dirty="0"/>
          </a:p>
          <a:p>
            <a:r>
              <a:rPr lang="en-US" dirty="0" err="1"/>
              <a:t>iteach</a:t>
            </a:r>
            <a:r>
              <a:rPr lang="en-US" dirty="0"/>
              <a:t> Virginia</a:t>
            </a:r>
          </a:p>
          <a:p>
            <a:endParaRPr lang="en-US" dirty="0"/>
          </a:p>
          <a:p>
            <a:r>
              <a:rPr lang="en-US" dirty="0"/>
              <a:t>Licensure Process: </a:t>
            </a:r>
            <a:r>
              <a:rPr lang="en-US" dirty="0" err="1"/>
              <a:t>iteach</a:t>
            </a:r>
            <a:endParaRPr lang="en-US" dirty="0"/>
          </a:p>
          <a:p>
            <a:endParaRPr lang="en-US" dirty="0"/>
          </a:p>
        </p:txBody>
      </p:sp>
      <p:sp>
        <p:nvSpPr>
          <p:cNvPr id="4" name="Slide Number Placeholder 3">
            <a:extLst>
              <a:ext uri="{FF2B5EF4-FFF2-40B4-BE49-F238E27FC236}">
                <a16:creationId xmlns:a16="http://schemas.microsoft.com/office/drawing/2014/main" id="{0372B18D-8AA0-1B26-E9F9-F90ECC4C186F}"/>
              </a:ext>
            </a:extLst>
          </p:cNvPr>
          <p:cNvSpPr>
            <a:spLocks noGrp="1"/>
          </p:cNvSpPr>
          <p:nvPr>
            <p:ph type="sldNum" sz="quarter" idx="12"/>
          </p:nvPr>
        </p:nvSpPr>
        <p:spPr/>
        <p:txBody>
          <a:bodyPr/>
          <a:lstStyle/>
          <a:p>
            <a:fld id="{B2102BAA-C61A-4A39-BDF1-4340D572B82C}" type="slidenum">
              <a:rPr lang="en-US" smtClean="0"/>
              <a:t>2</a:t>
            </a:fld>
            <a:endParaRPr lang="en-US"/>
          </a:p>
        </p:txBody>
      </p:sp>
      <p:sp>
        <p:nvSpPr>
          <p:cNvPr id="2" name="TextBox 1">
            <a:extLst>
              <a:ext uri="{FF2B5EF4-FFF2-40B4-BE49-F238E27FC236}">
                <a16:creationId xmlns:a16="http://schemas.microsoft.com/office/drawing/2014/main" id="{6EDD468B-4B03-381E-6E31-A62B892D27D3}"/>
              </a:ext>
            </a:extLst>
          </p:cNvPr>
          <p:cNvSpPr txBox="1"/>
          <p:nvPr/>
        </p:nvSpPr>
        <p:spPr>
          <a:xfrm>
            <a:off x="838200" y="347473"/>
            <a:ext cx="4529328" cy="830997"/>
          </a:xfrm>
          <a:prstGeom prst="rect">
            <a:avLst/>
          </a:prstGeom>
          <a:noFill/>
        </p:spPr>
        <p:txBody>
          <a:bodyPr wrap="square" rtlCol="0">
            <a:spAutoFit/>
          </a:bodyPr>
          <a:lstStyle/>
          <a:p>
            <a:r>
              <a:rPr lang="en-US" sz="4800" dirty="0">
                <a:latin typeface="Times New Roman" panose="02020603050405020304" pitchFamily="18" charset="0"/>
                <a:cs typeface="Times New Roman" panose="02020603050405020304" pitchFamily="18" charset="0"/>
              </a:rPr>
              <a:t>Agenda</a:t>
            </a:r>
          </a:p>
        </p:txBody>
      </p:sp>
    </p:spTree>
    <p:extLst>
      <p:ext uri="{BB962C8B-B14F-4D97-AF65-F5344CB8AC3E}">
        <p14:creationId xmlns:p14="http://schemas.microsoft.com/office/powerpoint/2010/main" val="21015111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720EC1F-B1BB-1788-D87F-064154974088}"/>
              </a:ext>
            </a:extLst>
          </p:cNvPr>
          <p:cNvSpPr>
            <a:spLocks noGrp="1"/>
          </p:cNvSpPr>
          <p:nvPr>
            <p:ph type="body" idx="1"/>
          </p:nvPr>
        </p:nvSpPr>
        <p:spPr>
          <a:xfrm>
            <a:off x="838200" y="1233615"/>
            <a:ext cx="10515600" cy="1500187"/>
          </a:xfrm>
        </p:spPr>
        <p:txBody>
          <a:bodyPr>
            <a:normAutofit/>
          </a:bodyPr>
          <a:lstStyle/>
          <a:p>
            <a:r>
              <a:rPr lang="en-US" sz="4400" dirty="0">
                <a:latin typeface="Times New Roman" panose="02020603050405020304" pitchFamily="18" charset="0"/>
                <a:cs typeface="Times New Roman" panose="02020603050405020304" pitchFamily="18" charset="0"/>
              </a:rPr>
              <a:t>Background: Alternate Routes to Licensure</a:t>
            </a:r>
          </a:p>
        </p:txBody>
      </p:sp>
      <p:sp>
        <p:nvSpPr>
          <p:cNvPr id="4" name="Slide Number Placeholder 3">
            <a:extLst>
              <a:ext uri="{FF2B5EF4-FFF2-40B4-BE49-F238E27FC236}">
                <a16:creationId xmlns:a16="http://schemas.microsoft.com/office/drawing/2014/main" id="{60303981-FFE3-9824-2002-5AB79D080D97}"/>
              </a:ext>
            </a:extLst>
          </p:cNvPr>
          <p:cNvSpPr>
            <a:spLocks noGrp="1"/>
          </p:cNvSpPr>
          <p:nvPr>
            <p:ph type="sldNum" sz="quarter" idx="12"/>
          </p:nvPr>
        </p:nvSpPr>
        <p:spPr/>
        <p:txBody>
          <a:bodyPr/>
          <a:lstStyle/>
          <a:p>
            <a:fld id="{B2102BAA-C61A-4A39-BDF1-4340D572B82C}" type="slidenum">
              <a:rPr lang="en-US" smtClean="0"/>
              <a:t>3</a:t>
            </a:fld>
            <a:endParaRPr lang="en-US"/>
          </a:p>
        </p:txBody>
      </p:sp>
    </p:spTree>
    <p:extLst>
      <p:ext uri="{BB962C8B-B14F-4D97-AF65-F5344CB8AC3E}">
        <p14:creationId xmlns:p14="http://schemas.microsoft.com/office/powerpoint/2010/main" val="30329372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a:extLst>
              <a:ext uri="{FF2B5EF4-FFF2-40B4-BE49-F238E27FC236}">
                <a16:creationId xmlns:a16="http://schemas.microsoft.com/office/drawing/2014/main" id="{59106886-F605-4A21-2DB2-381F227BBABE}"/>
              </a:ext>
            </a:extLst>
          </p:cNvPr>
          <p:cNvSpPr>
            <a:spLocks noGrp="1"/>
          </p:cNvSpPr>
          <p:nvPr>
            <p:ph idx="1"/>
          </p:nvPr>
        </p:nvSpPr>
        <p:spPr/>
        <p:txBody>
          <a:bodyPr vert="horz" lIns="91440" tIns="45720" rIns="91440" bIns="45720" rtlCol="0" anchor="t">
            <a:normAutofit/>
          </a:bodyPr>
          <a:lstStyle/>
          <a:p>
            <a:r>
              <a:rPr lang="en-US" sz="2400" dirty="0">
                <a:hlinkClick r:id="rId3"/>
              </a:rPr>
              <a:t>House Bill 2486</a:t>
            </a:r>
            <a:r>
              <a:rPr lang="en-US" sz="2400" dirty="0"/>
              <a:t> of the 2019 Virginia General Assembly amended </a:t>
            </a:r>
            <a:r>
              <a:rPr lang="en-US" sz="2400" dirty="0">
                <a:hlinkClick r:id="rId4"/>
              </a:rPr>
              <a:t>§ 22.1-298.1. of the Code of Virginia, relating to teacher licensure</a:t>
            </a:r>
            <a:r>
              <a:rPr lang="en-US" sz="2400" dirty="0"/>
              <a:t>, requiring the Virginia Board of Education (Board) to establish a process that would allow schools boards to sponsor alternate routes to licensure for approval by the board. </a:t>
            </a:r>
          </a:p>
          <a:p>
            <a:pPr lvl="1"/>
            <a:r>
              <a:rPr lang="en-US" sz="2000" dirty="0"/>
              <a:t>“The Board shall develop guidelines that </a:t>
            </a:r>
            <a:r>
              <a:rPr lang="en-US" sz="2000" b="1" dirty="0"/>
              <a:t>establish a process</a:t>
            </a:r>
            <a:r>
              <a:rPr lang="en-US" sz="2000" dirty="0"/>
              <a:t> to permit a school board or any organization sponsored by a school board to petition the Board </a:t>
            </a:r>
            <a:r>
              <a:rPr lang="en-US" sz="2000" b="1" dirty="0"/>
              <a:t>for approval of an alternate route to licensure </a:t>
            </a:r>
            <a:r>
              <a:rPr lang="en-US" sz="2000" dirty="0"/>
              <a:t>that may be used to meet the requirements for a provisional or renewable license or any endorsement. Any such alternate route may include alternatives to the regulatory requirements for teacher preparation, including alternative professional assessments and coursework. The petitioner may proffer or the Board may impose conditions in conjunction with the approval of such petition.” (Subsection N of § 22.1-298.1. Regulations governing licensure.)</a:t>
            </a:r>
            <a:endParaRPr lang="en-US" sz="3200" dirty="0"/>
          </a:p>
        </p:txBody>
      </p:sp>
      <p:sp>
        <p:nvSpPr>
          <p:cNvPr id="3" name="Slide Number Placeholder 2">
            <a:extLst>
              <a:ext uri="{FF2B5EF4-FFF2-40B4-BE49-F238E27FC236}">
                <a16:creationId xmlns:a16="http://schemas.microsoft.com/office/drawing/2014/main" id="{023B56D6-1E29-2D73-4A19-32C55494EB92}"/>
              </a:ext>
            </a:extLst>
          </p:cNvPr>
          <p:cNvSpPr>
            <a:spLocks noGrp="1"/>
          </p:cNvSpPr>
          <p:nvPr>
            <p:ph type="sldNum" sz="quarter" idx="12"/>
          </p:nvPr>
        </p:nvSpPr>
        <p:spPr/>
        <p:txBody>
          <a:bodyPr/>
          <a:lstStyle/>
          <a:p>
            <a:fld id="{B2102BAA-C61A-4A39-BDF1-4340D572B82C}" type="slidenum">
              <a:rPr lang="en-US" smtClean="0"/>
              <a:t>4</a:t>
            </a:fld>
            <a:endParaRPr lang="en-US"/>
          </a:p>
        </p:txBody>
      </p:sp>
      <p:sp>
        <p:nvSpPr>
          <p:cNvPr id="7" name="TextBox 6">
            <a:extLst>
              <a:ext uri="{FF2B5EF4-FFF2-40B4-BE49-F238E27FC236}">
                <a16:creationId xmlns:a16="http://schemas.microsoft.com/office/drawing/2014/main" id="{2A2436B4-0C75-1E05-4EB5-E7B395A38A4C}"/>
              </a:ext>
            </a:extLst>
          </p:cNvPr>
          <p:cNvSpPr txBox="1"/>
          <p:nvPr/>
        </p:nvSpPr>
        <p:spPr>
          <a:xfrm>
            <a:off x="838200" y="576072"/>
            <a:ext cx="10445496" cy="769441"/>
          </a:xfrm>
          <a:prstGeom prst="rect">
            <a:avLst/>
          </a:prstGeom>
          <a:noFill/>
        </p:spPr>
        <p:txBody>
          <a:bodyPr wrap="square" rtlCol="0">
            <a:spAutoFit/>
          </a:bodyPr>
          <a:lstStyle/>
          <a:p>
            <a:r>
              <a:rPr lang="en-US" sz="4400" dirty="0">
                <a:latin typeface="Times New Roman" panose="02020603050405020304" pitchFamily="18" charset="0"/>
                <a:cs typeface="Times New Roman" panose="02020603050405020304" pitchFamily="18" charset="0"/>
              </a:rPr>
              <a:t>Background: Alternate Routes to Licensure</a:t>
            </a:r>
          </a:p>
        </p:txBody>
      </p:sp>
    </p:spTree>
    <p:extLst>
      <p:ext uri="{BB962C8B-B14F-4D97-AF65-F5344CB8AC3E}">
        <p14:creationId xmlns:p14="http://schemas.microsoft.com/office/powerpoint/2010/main" val="16642941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BDE44-0E2E-5DEA-5547-C3F92E69DC68}"/>
              </a:ext>
            </a:extLst>
          </p:cNvPr>
          <p:cNvSpPr>
            <a:spLocks noGrp="1"/>
          </p:cNvSpPr>
          <p:nvPr>
            <p:ph type="title"/>
          </p:nvPr>
        </p:nvSpPr>
        <p:spPr/>
        <p:txBody>
          <a:bodyPr>
            <a:normAutofit fontScale="90000"/>
          </a:bodyPr>
          <a:lstStyle/>
          <a:p>
            <a:r>
              <a:rPr lang="en-US"/>
              <a:t>Background: Alternate Routes to Licensure</a:t>
            </a:r>
          </a:p>
        </p:txBody>
      </p:sp>
      <p:sp>
        <p:nvSpPr>
          <p:cNvPr id="3" name="Content Placeholder 2">
            <a:extLst>
              <a:ext uri="{FF2B5EF4-FFF2-40B4-BE49-F238E27FC236}">
                <a16:creationId xmlns:a16="http://schemas.microsoft.com/office/drawing/2014/main" id="{C618B58E-6C32-D557-5E53-11EB8A99D5E9}"/>
              </a:ext>
            </a:extLst>
          </p:cNvPr>
          <p:cNvSpPr>
            <a:spLocks noGrp="1"/>
          </p:cNvSpPr>
          <p:nvPr>
            <p:ph idx="1"/>
          </p:nvPr>
        </p:nvSpPr>
        <p:spPr/>
        <p:txBody>
          <a:bodyPr>
            <a:normAutofit fontScale="85000" lnSpcReduction="20000"/>
          </a:bodyPr>
          <a:lstStyle/>
          <a:p>
            <a:r>
              <a:rPr lang="en-US" dirty="0"/>
              <a:t>The Virginia Board of Education and the Virginia Department of Education provide multiple alternate routes to licensure for educators.</a:t>
            </a:r>
          </a:p>
          <a:p>
            <a:r>
              <a:rPr lang="en-US" sz="2800" dirty="0">
                <a:hlinkClick r:id="rId3"/>
              </a:rPr>
              <a:t>House Bill 2486</a:t>
            </a:r>
            <a:r>
              <a:rPr lang="en-US" sz="2800" dirty="0"/>
              <a:t> of the 2019 Virginia General Assembly amended</a:t>
            </a:r>
            <a:r>
              <a:rPr lang="en-US" sz="2800" dirty="0">
                <a:hlinkClick r:id="rId4"/>
              </a:rPr>
              <a:t> the Code of Virginia, relating to teacher licensure</a:t>
            </a:r>
            <a:r>
              <a:rPr lang="en-US" sz="2800" dirty="0"/>
              <a:t>, requiring the Virginia Board of Education (Board) to establish a process that would allow schools boards to sponsor alternate routes to licensure for approval by the board. </a:t>
            </a:r>
            <a:endParaRPr lang="en-US" dirty="0"/>
          </a:p>
          <a:p>
            <a:endParaRPr lang="en-US" dirty="0"/>
          </a:p>
          <a:p>
            <a:r>
              <a:rPr lang="en-US" sz="2800" dirty="0"/>
              <a:t>The purpose of this alternate route to licensure is to ensure local school divisions have an opportunity to meet their unique needs in recruiting and retaining educators for their school communities.</a:t>
            </a:r>
            <a:endParaRPr lang="en-US" dirty="0"/>
          </a:p>
          <a:p>
            <a:endParaRPr lang="en-US" dirty="0"/>
          </a:p>
          <a:p>
            <a:r>
              <a:rPr lang="en-US" dirty="0"/>
              <a:t>“"Alternate route to licensure" means a nontraditional route to teacher licensure available to individuals who meet the criteria…” (</a:t>
            </a:r>
            <a:r>
              <a:rPr lang="en-US" dirty="0">
                <a:hlinkClick r:id="rId4"/>
              </a:rPr>
              <a:t>the Code of Virginia, relating to teacher licensure</a:t>
            </a:r>
            <a:r>
              <a:rPr lang="en-US" dirty="0"/>
              <a:t>)</a:t>
            </a:r>
          </a:p>
        </p:txBody>
      </p:sp>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5</a:t>
            </a:fld>
            <a:endParaRPr lang="en-US"/>
          </a:p>
        </p:txBody>
      </p:sp>
    </p:spTree>
    <p:extLst>
      <p:ext uri="{BB962C8B-B14F-4D97-AF65-F5344CB8AC3E}">
        <p14:creationId xmlns:p14="http://schemas.microsoft.com/office/powerpoint/2010/main" val="174636389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57CA0E1F-651D-F57B-5B7C-FAA8E2C07BF0}"/>
              </a:ext>
            </a:extLst>
          </p:cNvPr>
          <p:cNvSpPr>
            <a:spLocks noGrp="1"/>
          </p:cNvSpPr>
          <p:nvPr>
            <p:ph type="sldNum" idx="12"/>
          </p:nvPr>
        </p:nvSpPr>
        <p:spPr/>
        <p:txBody>
          <a:bodyPr/>
          <a:lstStyle/>
          <a:p>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fld id="{8C076474-85B3-3349-9296-D90B2BF12830}" type="slidenum">
              <a:rPr kumimoji="0" lang="en-US" sz="1200" b="0" i="0" u="none" strike="noStrike" kern="1200" cap="none" spc="0" normalizeH="0" baseline="0" noProof="0" smtClean="0">
                <a:ln>
                  <a:noFill/>
                </a:ln>
                <a:solidFill>
                  <a:srgbClr val="002D54"/>
                </a:solidFill>
                <a:effectLst/>
                <a:uLnTx/>
                <a:uFillTx/>
                <a:latin typeface="Calibri"/>
                <a:cs typeface="Calibri"/>
                <a:sym typeface="Calibri"/>
              </a:rPr>
              <a:pPr marL="0" marR="0" lvl="0" indent="0" algn="r" defTabSz="914400" rtl="0" eaLnBrk="1" fontAlgn="auto" latinLnBrk="0" hangingPunct="1">
                <a:lnSpc>
                  <a:spcPct val="100000"/>
                </a:lnSpc>
                <a:spcBef>
                  <a:spcPts val="0"/>
                </a:spcBef>
                <a:spcAft>
                  <a:spcPts val="0"/>
                </a:spcAft>
                <a:buClr>
                  <a:srgbClr val="000000"/>
                </a:buClr>
                <a:buSzPts val="1200"/>
                <a:buFont typeface="Arial"/>
                <a:buNone/>
                <a:tabLst/>
                <a:defRPr/>
              </a:pPr>
              <a:t>6</a:t>
            </a:fld>
            <a:endParaRPr kumimoji="0" lang="en-US" sz="1200" b="0" i="0" u="none" strike="noStrike" kern="1200" cap="none" spc="0" normalizeH="0" baseline="0" noProof="0">
              <a:ln>
                <a:noFill/>
              </a:ln>
              <a:solidFill>
                <a:srgbClr val="002D54"/>
              </a:solidFill>
              <a:effectLst/>
              <a:uLnTx/>
              <a:uFillTx/>
              <a:latin typeface="Calibri"/>
              <a:cs typeface="Calibri"/>
              <a:sym typeface="Calibri"/>
            </a:endParaRPr>
          </a:p>
        </p:txBody>
      </p:sp>
      <p:sp>
        <p:nvSpPr>
          <p:cNvPr id="9" name="Content Placeholder 2">
            <a:extLst>
              <a:ext uri="{FF2B5EF4-FFF2-40B4-BE49-F238E27FC236}">
                <a16:creationId xmlns:a16="http://schemas.microsoft.com/office/drawing/2014/main" id="{4EA65FD6-49AD-7473-787C-A795857113E9}"/>
              </a:ext>
            </a:extLst>
          </p:cNvPr>
          <p:cNvSpPr>
            <a:spLocks noGrp="1"/>
          </p:cNvSpPr>
          <p:nvPr>
            <p:ph type="body" idx="1"/>
          </p:nvPr>
        </p:nvSpPr>
        <p:spPr>
          <a:xfrm>
            <a:off x="64893" y="3071118"/>
            <a:ext cx="1411656" cy="2643880"/>
          </a:xfrm>
        </p:spPr>
        <p:txBody>
          <a:bodyPr vert="horz" lIns="91440" tIns="45720" rIns="91440" bIns="45720" rtlCol="0" anchor="t">
            <a:normAutofit/>
          </a:bodyPr>
          <a:lstStyle/>
          <a:p>
            <a:pPr marL="114300" indent="0" algn="ctr">
              <a:lnSpc>
                <a:spcPct val="100000"/>
              </a:lnSpc>
              <a:spcBef>
                <a:spcPts val="0"/>
              </a:spcBef>
              <a:buNone/>
            </a:pPr>
            <a:r>
              <a:rPr lang="en-US" sz="1600" dirty="0">
                <a:solidFill>
                  <a:srgbClr val="000000"/>
                </a:solidFill>
              </a:rPr>
              <a:t>Nov</a:t>
            </a:r>
          </a:p>
          <a:p>
            <a:pPr marL="114300" indent="0" algn="ctr">
              <a:lnSpc>
                <a:spcPct val="100000"/>
              </a:lnSpc>
              <a:spcBef>
                <a:spcPts val="0"/>
              </a:spcBef>
              <a:buNone/>
            </a:pPr>
            <a:r>
              <a:rPr lang="en-US" sz="1600" dirty="0">
                <a:solidFill>
                  <a:srgbClr val="000000"/>
                </a:solidFill>
              </a:rPr>
              <a:t> 2019</a:t>
            </a:r>
          </a:p>
          <a:p>
            <a:pPr marL="114300" indent="0" algn="ctr">
              <a:lnSpc>
                <a:spcPct val="114999"/>
              </a:lnSpc>
              <a:buNone/>
            </a:pPr>
            <a:r>
              <a:rPr lang="en-US" sz="1200" dirty="0">
                <a:solidFill>
                  <a:srgbClr val="000000"/>
                </a:solidFill>
              </a:rPr>
              <a:t>VBOE approved proposed Guidelines for Alternate Routes to Licensure</a:t>
            </a:r>
          </a:p>
          <a:p>
            <a:pPr marL="114300" indent="0" algn="ctr">
              <a:lnSpc>
                <a:spcPct val="114999"/>
              </a:lnSpc>
              <a:buNone/>
            </a:pPr>
            <a:endParaRPr lang="en-US" sz="1200" dirty="0">
              <a:solidFill>
                <a:srgbClr val="000000"/>
              </a:solidFill>
            </a:endParaRPr>
          </a:p>
          <a:p>
            <a:pPr marL="114300" indent="0" algn="ctr">
              <a:lnSpc>
                <a:spcPct val="114999"/>
              </a:lnSpc>
              <a:buNone/>
            </a:pPr>
            <a:r>
              <a:rPr lang="en-US" sz="1200" i="1" dirty="0">
                <a:solidFill>
                  <a:srgbClr val="000000"/>
                </a:solidFill>
              </a:rPr>
              <a:t>HB 2486</a:t>
            </a:r>
          </a:p>
        </p:txBody>
      </p:sp>
      <p:sp>
        <p:nvSpPr>
          <p:cNvPr id="10" name="Content Placeholder 2">
            <a:extLst>
              <a:ext uri="{FF2B5EF4-FFF2-40B4-BE49-F238E27FC236}">
                <a16:creationId xmlns:a16="http://schemas.microsoft.com/office/drawing/2014/main" id="{C545FEDA-D01C-123B-FA9E-1D2684388151}"/>
              </a:ext>
            </a:extLst>
          </p:cNvPr>
          <p:cNvSpPr txBox="1">
            <a:spLocks/>
          </p:cNvSpPr>
          <p:nvPr/>
        </p:nvSpPr>
        <p:spPr>
          <a:xfrm>
            <a:off x="1865404" y="3036368"/>
            <a:ext cx="1276302" cy="2781860"/>
          </a:xfrm>
          <a:prstGeom prst="rect">
            <a:avLst/>
          </a:prstGeom>
          <a:noFill/>
          <a:ln>
            <a:noFill/>
          </a:ln>
        </p:spPr>
        <p:txBody>
          <a:bodyPr spcFirstLastPara="1" vert="horz" wrap="square" lIns="91440" tIns="45720" rIns="91440" bIns="45720" rtlCol="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marR="0" lvl="0" indent="0" algn="ctr" defTabSz="914400" rtl="0" eaLnBrk="1" fontAlgn="auto" latinLnBrk="0" hangingPunct="1">
              <a:lnSpc>
                <a:spcPct val="110000"/>
              </a:lnSpc>
              <a:spcBef>
                <a:spcPts val="0"/>
              </a:spcBef>
              <a:spcAft>
                <a:spcPts val="0"/>
              </a:spcAft>
              <a:buClr>
                <a:srgbClr val="003C71"/>
              </a:buClr>
              <a:buSzPts val="2800"/>
              <a:buFont typeface="Arial"/>
              <a:buNone/>
              <a:tabLst/>
              <a:defRPr/>
            </a:pPr>
            <a:r>
              <a:rPr kumimoji="0" lang="en-US" sz="1600" b="0" i="0" u="none" strike="noStrike" kern="0" cap="none" spc="0" normalizeH="0" baseline="0" noProof="0" dirty="0">
                <a:ln>
                  <a:noFill/>
                </a:ln>
                <a:solidFill>
                  <a:srgbClr val="000000"/>
                </a:solidFill>
                <a:effectLst/>
                <a:uLnTx/>
                <a:uFillTx/>
                <a:latin typeface="Calibri"/>
                <a:cs typeface="Calibri"/>
                <a:sym typeface="Calibri"/>
              </a:rPr>
              <a:t>Feb  </a:t>
            </a:r>
          </a:p>
          <a:p>
            <a:pPr marL="114300" marR="0" lvl="0" indent="0" algn="ctr" defTabSz="914400" rtl="0" eaLnBrk="1" fontAlgn="auto" latinLnBrk="0" hangingPunct="1">
              <a:lnSpc>
                <a:spcPct val="110000"/>
              </a:lnSpc>
              <a:spcBef>
                <a:spcPts val="0"/>
              </a:spcBef>
              <a:spcAft>
                <a:spcPts val="0"/>
              </a:spcAft>
              <a:buClr>
                <a:srgbClr val="003C71"/>
              </a:buClr>
              <a:buSzPts val="2800"/>
              <a:buFont typeface="Arial"/>
              <a:buNone/>
              <a:tabLst/>
              <a:defRPr/>
            </a:pPr>
            <a:r>
              <a:rPr kumimoji="0" lang="en-US" sz="1600" b="0" i="0" u="none" strike="noStrike" kern="0" cap="none" spc="0" normalizeH="0" baseline="0" noProof="0" dirty="0">
                <a:ln>
                  <a:noFill/>
                </a:ln>
                <a:solidFill>
                  <a:srgbClr val="000000"/>
                </a:solidFill>
                <a:effectLst/>
                <a:uLnTx/>
                <a:uFillTx/>
                <a:latin typeface="Calibri"/>
                <a:cs typeface="Calibri"/>
                <a:sym typeface="Calibri"/>
              </a:rPr>
              <a:t>2023</a:t>
            </a:r>
          </a:p>
          <a:p>
            <a:pPr marL="114300" marR="0" lvl="0" indent="0" algn="ctr" defTabSz="914400" rtl="0" eaLnBrk="1" fontAlgn="auto" latinLnBrk="0" hangingPunct="1">
              <a:lnSpc>
                <a:spcPct val="114999"/>
              </a:lnSpc>
              <a:spcBef>
                <a:spcPts val="1000"/>
              </a:spcBef>
              <a:spcAft>
                <a:spcPts val="0"/>
              </a:spcAft>
              <a:buClr>
                <a:srgbClr val="003C71"/>
              </a:buClr>
              <a:buSzPts val="2800"/>
              <a:buFont typeface="Arial"/>
              <a:buNone/>
              <a:tabLst/>
              <a:defRPr/>
            </a:pPr>
            <a:r>
              <a:rPr kumimoji="0" lang="en-US" sz="1200" b="0" i="0" u="none" strike="noStrike" kern="0" cap="none" spc="0" normalizeH="0" baseline="0" noProof="0" dirty="0">
                <a:ln>
                  <a:noFill/>
                </a:ln>
                <a:solidFill>
                  <a:srgbClr val="000000"/>
                </a:solidFill>
                <a:effectLst/>
                <a:uLnTx/>
                <a:uFillTx/>
                <a:latin typeface="Calibri"/>
                <a:cs typeface="Calibri"/>
                <a:sym typeface="Calibri"/>
              </a:rPr>
              <a:t>Board conducted first review of Arlington County Public Schools</a:t>
            </a:r>
          </a:p>
          <a:p>
            <a:pPr marL="114300" marR="0" lvl="0" indent="0" algn="ctr" defTabSz="914400" rtl="0" eaLnBrk="1" fontAlgn="auto" latinLnBrk="0" hangingPunct="1">
              <a:lnSpc>
                <a:spcPct val="114999"/>
              </a:lnSpc>
              <a:spcBef>
                <a:spcPts val="1000"/>
              </a:spcBef>
              <a:spcAft>
                <a:spcPts val="0"/>
              </a:spcAft>
              <a:buClr>
                <a:srgbClr val="003C71"/>
              </a:buClr>
              <a:buSzPts val="2800"/>
              <a:buFont typeface="Arial"/>
              <a:buNone/>
              <a:tabLst/>
              <a:defRPr/>
            </a:pPr>
            <a:r>
              <a:rPr lang="en-US" sz="1200" i="1" kern="0" dirty="0">
                <a:solidFill>
                  <a:srgbClr val="000000"/>
                </a:solidFill>
              </a:rPr>
              <a:t>Montessori Licensed Teachers</a:t>
            </a:r>
            <a:endParaRPr kumimoji="0" lang="en-US" sz="1200" b="0" i="1" u="none" strike="noStrike" kern="0" cap="none" spc="0" normalizeH="0" baseline="0" noProof="0" dirty="0">
              <a:ln>
                <a:noFill/>
              </a:ln>
              <a:solidFill>
                <a:srgbClr val="000000"/>
              </a:solidFill>
              <a:effectLst/>
              <a:uLnTx/>
              <a:uFillTx/>
              <a:latin typeface="Calibri"/>
              <a:cs typeface="Calibri"/>
              <a:sym typeface="Calibri"/>
            </a:endParaRPr>
          </a:p>
        </p:txBody>
      </p:sp>
      <p:sp>
        <p:nvSpPr>
          <p:cNvPr id="15" name="Content Placeholder 2">
            <a:extLst>
              <a:ext uri="{FF2B5EF4-FFF2-40B4-BE49-F238E27FC236}">
                <a16:creationId xmlns:a16="http://schemas.microsoft.com/office/drawing/2014/main" id="{8AAF3A0B-CF7D-7118-BD94-8B47EA081C15}"/>
              </a:ext>
            </a:extLst>
          </p:cNvPr>
          <p:cNvSpPr txBox="1">
            <a:spLocks/>
          </p:cNvSpPr>
          <p:nvPr/>
        </p:nvSpPr>
        <p:spPr>
          <a:xfrm>
            <a:off x="3606064" y="3050808"/>
            <a:ext cx="1388025" cy="2781863"/>
          </a:xfrm>
          <a:prstGeom prst="rect">
            <a:avLst/>
          </a:prstGeom>
          <a:noFill/>
          <a:ln>
            <a:noFill/>
          </a:ln>
        </p:spPr>
        <p:txBody>
          <a:bodyPr spcFirstLastPara="1" vert="horz" wrap="square" lIns="91440" tIns="45720" rIns="91440" bIns="45720" rtlCol="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marR="0" lvl="0" indent="0" algn="ctr" defTabSz="914400" rtl="0" eaLnBrk="1" fontAlgn="auto" latinLnBrk="0" hangingPunct="1">
              <a:lnSpc>
                <a:spcPct val="110000"/>
              </a:lnSpc>
              <a:spcBef>
                <a:spcPts val="0"/>
              </a:spcBef>
              <a:spcAft>
                <a:spcPts val="0"/>
              </a:spcAft>
              <a:buClr>
                <a:srgbClr val="003C71"/>
              </a:buClr>
              <a:buSzPts val="2800"/>
              <a:buFont typeface="Arial"/>
              <a:buNone/>
              <a:tabLst/>
              <a:defRPr/>
            </a:pPr>
            <a:r>
              <a:rPr lang="en-US" sz="1600" kern="0" dirty="0">
                <a:solidFill>
                  <a:srgbClr val="000000"/>
                </a:solidFill>
              </a:rPr>
              <a:t>March</a:t>
            </a:r>
            <a:endParaRPr kumimoji="0" lang="en-US" sz="1600" b="0" i="0" u="none" strike="noStrike" kern="0" cap="none" spc="0" normalizeH="0" baseline="0" noProof="0" dirty="0">
              <a:ln>
                <a:noFill/>
              </a:ln>
              <a:solidFill>
                <a:srgbClr val="000000"/>
              </a:solidFill>
              <a:effectLst/>
              <a:uLnTx/>
              <a:uFillTx/>
              <a:latin typeface="Calibri"/>
              <a:cs typeface="Calibri"/>
              <a:sym typeface="Calibri"/>
            </a:endParaRPr>
          </a:p>
          <a:p>
            <a:pPr marL="114300" marR="0" lvl="0" indent="0" algn="ctr" defTabSz="914400" rtl="0" eaLnBrk="1" fontAlgn="auto" latinLnBrk="0" hangingPunct="1">
              <a:lnSpc>
                <a:spcPct val="110000"/>
              </a:lnSpc>
              <a:spcBef>
                <a:spcPts val="0"/>
              </a:spcBef>
              <a:spcAft>
                <a:spcPts val="0"/>
              </a:spcAft>
              <a:buClr>
                <a:srgbClr val="003C71"/>
              </a:buClr>
              <a:buSzPts val="2800"/>
              <a:buFont typeface="Arial"/>
              <a:buNone/>
              <a:tabLst/>
              <a:defRPr/>
            </a:pPr>
            <a:r>
              <a:rPr kumimoji="0" lang="en-US" sz="1600" b="0" i="0" u="none" strike="noStrike" kern="0" cap="none" spc="0" normalizeH="0" baseline="0" noProof="0" dirty="0">
                <a:ln>
                  <a:noFill/>
                </a:ln>
                <a:solidFill>
                  <a:srgbClr val="000000"/>
                </a:solidFill>
                <a:effectLst/>
                <a:uLnTx/>
                <a:uFillTx/>
                <a:latin typeface="Calibri"/>
                <a:cs typeface="Calibri"/>
                <a:sym typeface="Calibri"/>
              </a:rPr>
              <a:t>2023</a:t>
            </a:r>
          </a:p>
          <a:p>
            <a:pPr marL="114300" marR="0" lvl="0" indent="0" algn="ctr" defTabSz="914400" rtl="0" eaLnBrk="1" fontAlgn="auto" latinLnBrk="0" hangingPunct="1">
              <a:lnSpc>
                <a:spcPct val="114999"/>
              </a:lnSpc>
              <a:spcBef>
                <a:spcPts val="1000"/>
              </a:spcBef>
              <a:spcAft>
                <a:spcPts val="0"/>
              </a:spcAft>
              <a:buClr>
                <a:srgbClr val="003C71"/>
              </a:buClr>
              <a:buSzPts val="2800"/>
              <a:buFont typeface="Arial"/>
              <a:buNone/>
              <a:tabLst/>
              <a:defRPr/>
            </a:pPr>
            <a:r>
              <a:rPr kumimoji="0" lang="en-US" sz="1200" b="0" i="0" u="none" strike="noStrike" kern="0" cap="none" spc="0" normalizeH="0" baseline="0" noProof="0" dirty="0">
                <a:ln>
                  <a:noFill/>
                </a:ln>
                <a:solidFill>
                  <a:srgbClr val="000000"/>
                </a:solidFill>
                <a:effectLst/>
                <a:uLnTx/>
                <a:uFillTx/>
                <a:latin typeface="Calibri"/>
                <a:cs typeface="Calibri"/>
                <a:sym typeface="Calibri"/>
              </a:rPr>
              <a:t>Board </a:t>
            </a:r>
            <a:r>
              <a:rPr lang="en-US" sz="1200" kern="0" dirty="0">
                <a:solidFill>
                  <a:srgbClr val="000000"/>
                </a:solidFill>
              </a:rPr>
              <a:t>granted ACPS their request with a three-year limit for evaluation</a:t>
            </a:r>
            <a:endParaRPr kumimoji="0" lang="en-US" sz="1200" b="0" i="0" u="none" strike="noStrike" kern="0" cap="none" spc="0" normalizeH="0" baseline="0" noProof="0" dirty="0">
              <a:ln>
                <a:noFill/>
              </a:ln>
              <a:solidFill>
                <a:srgbClr val="000000"/>
              </a:solidFill>
              <a:effectLst/>
              <a:uLnTx/>
              <a:uFillTx/>
              <a:latin typeface="Calibri"/>
              <a:cs typeface="Calibri"/>
              <a:sym typeface="Calibri"/>
            </a:endParaRPr>
          </a:p>
        </p:txBody>
      </p:sp>
      <p:sp>
        <p:nvSpPr>
          <p:cNvPr id="17" name="Content Placeholder 2">
            <a:extLst>
              <a:ext uri="{FF2B5EF4-FFF2-40B4-BE49-F238E27FC236}">
                <a16:creationId xmlns:a16="http://schemas.microsoft.com/office/drawing/2014/main" id="{3F9C9610-66CD-2D3A-39A4-A4DD5482CE62}"/>
              </a:ext>
            </a:extLst>
          </p:cNvPr>
          <p:cNvSpPr txBox="1">
            <a:spLocks/>
          </p:cNvSpPr>
          <p:nvPr/>
        </p:nvSpPr>
        <p:spPr>
          <a:xfrm>
            <a:off x="5458447" y="3000770"/>
            <a:ext cx="1275105" cy="2835153"/>
          </a:xfrm>
          <a:prstGeom prst="rect">
            <a:avLst/>
          </a:prstGeom>
          <a:noFill/>
          <a:ln>
            <a:noFill/>
          </a:ln>
        </p:spPr>
        <p:txBody>
          <a:bodyPr spcFirstLastPara="1" vert="horz" wrap="square" lIns="91440" tIns="45720" rIns="91440" bIns="45720" rtlCol="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marR="0" lvl="0" indent="0" algn="ctr" defTabSz="914400" rtl="0" eaLnBrk="1" fontAlgn="auto" latinLnBrk="0" hangingPunct="1">
              <a:lnSpc>
                <a:spcPct val="110000"/>
              </a:lnSpc>
              <a:spcBef>
                <a:spcPts val="0"/>
              </a:spcBef>
              <a:spcAft>
                <a:spcPts val="0"/>
              </a:spcAft>
              <a:buClr>
                <a:srgbClr val="003C71"/>
              </a:buClr>
              <a:buSzPts val="2800"/>
              <a:buFont typeface="Arial"/>
              <a:buNone/>
              <a:tabLst/>
              <a:defRPr/>
            </a:pPr>
            <a:r>
              <a:rPr lang="en-US" sz="1600" kern="0" dirty="0">
                <a:solidFill>
                  <a:srgbClr val="000000"/>
                </a:solidFill>
              </a:rPr>
              <a:t>April</a:t>
            </a:r>
            <a:r>
              <a:rPr kumimoji="0" lang="en-US" sz="1600" b="0" i="0" u="none" strike="noStrike" kern="0" cap="none" spc="0" normalizeH="0" baseline="0" noProof="0" dirty="0">
                <a:ln>
                  <a:noFill/>
                </a:ln>
                <a:solidFill>
                  <a:srgbClr val="000000"/>
                </a:solidFill>
                <a:effectLst/>
                <a:uLnTx/>
                <a:uFillTx/>
                <a:latin typeface="Calibri"/>
                <a:cs typeface="Calibri"/>
                <a:sym typeface="Calibri"/>
              </a:rPr>
              <a:t> </a:t>
            </a:r>
          </a:p>
          <a:p>
            <a:pPr marL="114300" marR="0" lvl="0" indent="0" algn="ctr" defTabSz="914400" rtl="0" eaLnBrk="1" fontAlgn="auto" latinLnBrk="0" hangingPunct="1">
              <a:lnSpc>
                <a:spcPct val="110000"/>
              </a:lnSpc>
              <a:spcBef>
                <a:spcPts val="0"/>
              </a:spcBef>
              <a:spcAft>
                <a:spcPts val="0"/>
              </a:spcAft>
              <a:buClr>
                <a:srgbClr val="003C71"/>
              </a:buClr>
              <a:buSzPts val="2800"/>
              <a:buFont typeface="Arial"/>
              <a:buNone/>
              <a:tabLst/>
              <a:defRPr/>
            </a:pPr>
            <a:r>
              <a:rPr kumimoji="0" lang="en-US" sz="1600" b="0" i="0" u="none" strike="noStrike" kern="0" cap="none" spc="0" normalizeH="0" baseline="0" noProof="0" dirty="0">
                <a:ln>
                  <a:noFill/>
                </a:ln>
                <a:solidFill>
                  <a:srgbClr val="000000"/>
                </a:solidFill>
                <a:effectLst/>
                <a:uLnTx/>
                <a:uFillTx/>
                <a:latin typeface="Calibri"/>
                <a:cs typeface="Calibri"/>
                <a:sym typeface="Calibri"/>
              </a:rPr>
              <a:t>2023 </a:t>
            </a:r>
            <a:endParaRPr lang="en-US" sz="1600" kern="0" dirty="0">
              <a:solidFill>
                <a:srgbClr val="000000"/>
              </a:solidFill>
            </a:endParaRPr>
          </a:p>
          <a:p>
            <a:pPr marL="114300" marR="0" lvl="0" indent="0" algn="ctr" defTabSz="914400" rtl="0" eaLnBrk="1" fontAlgn="auto" latinLnBrk="0" hangingPunct="1">
              <a:lnSpc>
                <a:spcPct val="114999"/>
              </a:lnSpc>
              <a:spcBef>
                <a:spcPts val="1000"/>
              </a:spcBef>
              <a:spcAft>
                <a:spcPts val="0"/>
              </a:spcAft>
              <a:buClr>
                <a:srgbClr val="003C71"/>
              </a:buClr>
              <a:buSzPts val="2800"/>
              <a:buFont typeface="Arial"/>
              <a:buNone/>
              <a:tabLst/>
              <a:defRPr/>
            </a:pPr>
            <a:r>
              <a:rPr kumimoji="0" lang="en-US" sz="1200" b="0" i="0" u="none" strike="noStrike" kern="0" cap="none" spc="0" normalizeH="0" baseline="0" noProof="0" dirty="0">
                <a:ln>
                  <a:noFill/>
                </a:ln>
                <a:solidFill>
                  <a:srgbClr val="000000"/>
                </a:solidFill>
                <a:effectLst/>
                <a:uLnTx/>
                <a:uFillTx/>
                <a:latin typeface="Calibri"/>
                <a:cs typeface="Calibri"/>
                <a:sym typeface="Calibri"/>
              </a:rPr>
              <a:t>VBOE first review of application from Divisions Partnering with </a:t>
            </a:r>
            <a:r>
              <a:rPr kumimoji="0" lang="en-US" sz="1200" b="0" i="0" u="none" strike="noStrike" kern="0" cap="none" spc="0" normalizeH="0" baseline="0" noProof="0" dirty="0" err="1">
                <a:ln>
                  <a:noFill/>
                </a:ln>
                <a:solidFill>
                  <a:srgbClr val="000000"/>
                </a:solidFill>
                <a:effectLst/>
                <a:uLnTx/>
                <a:uFillTx/>
                <a:latin typeface="Calibri"/>
                <a:cs typeface="Calibri"/>
                <a:sym typeface="Calibri"/>
              </a:rPr>
              <a:t>iteach</a:t>
            </a:r>
            <a:r>
              <a:rPr kumimoji="0" lang="en-US" sz="1200" b="0" i="0" u="none" strike="noStrike" kern="0" cap="none" spc="0" normalizeH="0" baseline="0" noProof="0" dirty="0">
                <a:ln>
                  <a:noFill/>
                </a:ln>
                <a:solidFill>
                  <a:srgbClr val="000000"/>
                </a:solidFill>
                <a:effectLst/>
                <a:uLnTx/>
                <a:uFillTx/>
                <a:latin typeface="Calibri"/>
                <a:cs typeface="Calibri"/>
                <a:sym typeface="Calibri"/>
              </a:rPr>
              <a:t>.</a:t>
            </a:r>
          </a:p>
          <a:p>
            <a:pPr marL="114300" marR="0" lvl="0" indent="0" algn="ctr" defTabSz="914400" rtl="0" eaLnBrk="1" fontAlgn="auto" latinLnBrk="0" hangingPunct="1">
              <a:lnSpc>
                <a:spcPct val="114999"/>
              </a:lnSpc>
              <a:spcBef>
                <a:spcPts val="1000"/>
              </a:spcBef>
              <a:spcAft>
                <a:spcPts val="0"/>
              </a:spcAft>
              <a:buClr>
                <a:srgbClr val="003C71"/>
              </a:buClr>
              <a:buSzPts val="2800"/>
              <a:buFont typeface="Arial"/>
              <a:buNone/>
              <a:tabLst/>
              <a:defRPr/>
            </a:pPr>
            <a:r>
              <a:rPr lang="en-US" sz="1200" i="1" kern="0" dirty="0">
                <a:solidFill>
                  <a:srgbClr val="000000"/>
                </a:solidFill>
              </a:rPr>
              <a:t>22 divisions</a:t>
            </a:r>
            <a:endParaRPr kumimoji="0" lang="en-US" sz="1200" b="0" i="1" u="none" strike="noStrike" kern="0" cap="none" spc="0" normalizeH="0" baseline="0" noProof="0" dirty="0">
              <a:ln>
                <a:noFill/>
              </a:ln>
              <a:solidFill>
                <a:srgbClr val="000000"/>
              </a:solidFill>
              <a:effectLst/>
              <a:uLnTx/>
              <a:uFillTx/>
              <a:latin typeface="Calibri"/>
              <a:cs typeface="Calibri"/>
              <a:sym typeface="Calibri"/>
            </a:endParaRPr>
          </a:p>
        </p:txBody>
      </p:sp>
      <p:sp>
        <p:nvSpPr>
          <p:cNvPr id="18" name="Content Placeholder 2">
            <a:extLst>
              <a:ext uri="{FF2B5EF4-FFF2-40B4-BE49-F238E27FC236}">
                <a16:creationId xmlns:a16="http://schemas.microsoft.com/office/drawing/2014/main" id="{39B5E96A-0D48-EF66-2FCC-A783222EB79E}"/>
              </a:ext>
            </a:extLst>
          </p:cNvPr>
          <p:cNvSpPr txBox="1">
            <a:spLocks/>
          </p:cNvSpPr>
          <p:nvPr/>
        </p:nvSpPr>
        <p:spPr>
          <a:xfrm>
            <a:off x="7128650" y="3003681"/>
            <a:ext cx="1432091" cy="2842695"/>
          </a:xfrm>
          <a:prstGeom prst="rect">
            <a:avLst/>
          </a:prstGeom>
          <a:noFill/>
          <a:ln>
            <a:noFill/>
          </a:ln>
        </p:spPr>
        <p:txBody>
          <a:bodyPr spcFirstLastPara="1" vert="horz" wrap="square" lIns="91440" tIns="45720" rIns="91440" bIns="45720" rtlCol="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marR="0" lvl="0" indent="0" algn="ctr" defTabSz="914400" rtl="0" eaLnBrk="1" fontAlgn="auto" latinLnBrk="0" hangingPunct="1">
              <a:lnSpc>
                <a:spcPct val="110000"/>
              </a:lnSpc>
              <a:spcBef>
                <a:spcPts val="0"/>
              </a:spcBef>
              <a:spcAft>
                <a:spcPts val="0"/>
              </a:spcAft>
              <a:buClr>
                <a:srgbClr val="003C71"/>
              </a:buClr>
              <a:buSzPts val="2800"/>
              <a:buFont typeface="Arial"/>
              <a:buNone/>
              <a:tabLst/>
              <a:defRPr/>
            </a:pPr>
            <a:r>
              <a:rPr kumimoji="0" lang="en-US" sz="1600" b="0" i="0" u="none" strike="noStrike" kern="0" cap="none" spc="0" normalizeH="0" baseline="0" noProof="0" dirty="0">
                <a:ln>
                  <a:noFill/>
                </a:ln>
                <a:solidFill>
                  <a:srgbClr val="000000"/>
                </a:solidFill>
                <a:effectLst/>
                <a:uLnTx/>
                <a:uFillTx/>
                <a:latin typeface="Calibri"/>
                <a:cs typeface="Calibri"/>
                <a:sym typeface="Calibri"/>
              </a:rPr>
              <a:t>Jun </a:t>
            </a:r>
          </a:p>
          <a:p>
            <a:pPr marL="114300" marR="0" lvl="0" indent="0" algn="ctr" defTabSz="914400" rtl="0" eaLnBrk="1" fontAlgn="auto" latinLnBrk="0" hangingPunct="1">
              <a:lnSpc>
                <a:spcPct val="110000"/>
              </a:lnSpc>
              <a:spcBef>
                <a:spcPts val="0"/>
              </a:spcBef>
              <a:spcAft>
                <a:spcPts val="0"/>
              </a:spcAft>
              <a:buClr>
                <a:srgbClr val="003C71"/>
              </a:buClr>
              <a:buSzPts val="2800"/>
              <a:buFont typeface="Arial"/>
              <a:buNone/>
              <a:tabLst/>
              <a:defRPr/>
            </a:pPr>
            <a:r>
              <a:rPr kumimoji="0" lang="en-US" sz="1600" b="0" i="0" u="none" strike="noStrike" kern="0" cap="none" spc="0" normalizeH="0" baseline="0" noProof="0" dirty="0">
                <a:ln>
                  <a:noFill/>
                </a:ln>
                <a:solidFill>
                  <a:srgbClr val="000000"/>
                </a:solidFill>
                <a:effectLst/>
                <a:uLnTx/>
                <a:uFillTx/>
                <a:latin typeface="Calibri"/>
                <a:cs typeface="Calibri"/>
                <a:sym typeface="Calibri"/>
              </a:rPr>
              <a:t>2023</a:t>
            </a:r>
          </a:p>
          <a:p>
            <a:pPr marL="114300" marR="0" lvl="0" indent="0" algn="ctr" defTabSz="914400" rtl="0" eaLnBrk="1" fontAlgn="auto" latinLnBrk="0" hangingPunct="1">
              <a:lnSpc>
                <a:spcPct val="114999"/>
              </a:lnSpc>
              <a:spcBef>
                <a:spcPts val="1000"/>
              </a:spcBef>
              <a:spcAft>
                <a:spcPts val="0"/>
              </a:spcAft>
              <a:buClr>
                <a:srgbClr val="003C71"/>
              </a:buClr>
              <a:buSzPts val="2800"/>
              <a:buFont typeface="Arial"/>
              <a:buNone/>
              <a:tabLst/>
              <a:defRPr/>
            </a:pPr>
            <a:r>
              <a:rPr kumimoji="0" lang="en-US" sz="1200" b="0" i="0" u="none" strike="noStrike" kern="0" cap="none" spc="0" normalizeH="0" baseline="0" noProof="0" dirty="0">
                <a:ln>
                  <a:noFill/>
                </a:ln>
                <a:solidFill>
                  <a:srgbClr val="000000"/>
                </a:solidFill>
                <a:effectLst/>
                <a:uLnTx/>
                <a:uFillTx/>
                <a:latin typeface="Calibri"/>
                <a:cs typeface="Calibri"/>
                <a:sym typeface="Calibri"/>
              </a:rPr>
              <a:t>Board final review and approved all 22 applications.</a:t>
            </a:r>
          </a:p>
        </p:txBody>
      </p:sp>
      <p:sp>
        <p:nvSpPr>
          <p:cNvPr id="25" name="Content Placeholder 2">
            <a:extLst>
              <a:ext uri="{FF2B5EF4-FFF2-40B4-BE49-F238E27FC236}">
                <a16:creationId xmlns:a16="http://schemas.microsoft.com/office/drawing/2014/main" id="{2C023BCA-6E20-7F89-2A8A-EAA4563D8FD0}"/>
              </a:ext>
            </a:extLst>
          </p:cNvPr>
          <p:cNvSpPr txBox="1">
            <a:spLocks/>
          </p:cNvSpPr>
          <p:nvPr/>
        </p:nvSpPr>
        <p:spPr>
          <a:xfrm>
            <a:off x="8955838" y="3009722"/>
            <a:ext cx="1370757" cy="2864037"/>
          </a:xfrm>
          <a:prstGeom prst="rect">
            <a:avLst/>
          </a:prstGeom>
          <a:noFill/>
          <a:ln>
            <a:noFill/>
          </a:ln>
        </p:spPr>
        <p:txBody>
          <a:bodyPr spcFirstLastPara="1" vert="horz" wrap="square" lIns="91440" tIns="45720" rIns="91440" bIns="45720" rtlCol="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marR="0" lvl="0" indent="0" algn="ctr" defTabSz="914400" rtl="0" eaLnBrk="1" fontAlgn="auto" latinLnBrk="0" hangingPunct="1">
              <a:lnSpc>
                <a:spcPct val="110000"/>
              </a:lnSpc>
              <a:spcBef>
                <a:spcPts val="0"/>
              </a:spcBef>
              <a:spcAft>
                <a:spcPts val="0"/>
              </a:spcAft>
              <a:buClr>
                <a:srgbClr val="003C71"/>
              </a:buClr>
              <a:buSzPts val="2800"/>
              <a:buFont typeface="Arial"/>
              <a:buNone/>
              <a:tabLst/>
              <a:defRPr/>
            </a:pPr>
            <a:r>
              <a:rPr lang="en-US" sz="1600" kern="0" dirty="0">
                <a:solidFill>
                  <a:srgbClr val="000000"/>
                </a:solidFill>
              </a:rPr>
              <a:t>July </a:t>
            </a:r>
          </a:p>
          <a:p>
            <a:pPr marL="114300" marR="0" lvl="0" indent="0" algn="ctr" defTabSz="914400" rtl="0" eaLnBrk="1" fontAlgn="auto" latinLnBrk="0" hangingPunct="1">
              <a:lnSpc>
                <a:spcPct val="110000"/>
              </a:lnSpc>
              <a:spcBef>
                <a:spcPts val="0"/>
              </a:spcBef>
              <a:spcAft>
                <a:spcPts val="0"/>
              </a:spcAft>
              <a:buClr>
                <a:srgbClr val="003C71"/>
              </a:buClr>
              <a:buSzPts val="2800"/>
              <a:buFont typeface="Arial"/>
              <a:buNone/>
              <a:tabLst/>
              <a:defRPr/>
            </a:pPr>
            <a:r>
              <a:rPr lang="en-US" sz="1600" kern="0" dirty="0">
                <a:solidFill>
                  <a:srgbClr val="000000"/>
                </a:solidFill>
              </a:rPr>
              <a:t>2023</a:t>
            </a:r>
            <a:endParaRPr lang="en-US" sz="1600" b="0" i="0" u="none" strike="noStrike" kern="0" cap="none" spc="0" normalizeH="0" baseline="0" noProof="0" dirty="0">
              <a:ln>
                <a:noFill/>
              </a:ln>
              <a:solidFill>
                <a:srgbClr val="000000"/>
              </a:solidFill>
              <a:effectLst/>
              <a:uLnTx/>
              <a:uFillTx/>
              <a:latin typeface="Calibri"/>
              <a:cs typeface="Calibri"/>
            </a:endParaRPr>
          </a:p>
          <a:p>
            <a:pPr marL="114300" indent="0" algn="ctr">
              <a:lnSpc>
                <a:spcPct val="114999"/>
              </a:lnSpc>
              <a:buClr>
                <a:srgbClr val="003C71"/>
              </a:buClr>
              <a:buNone/>
              <a:defRPr/>
            </a:pPr>
            <a:r>
              <a:rPr lang="en-US" sz="1200" kern="0" dirty="0">
                <a:solidFill>
                  <a:srgbClr val="000000"/>
                </a:solidFill>
              </a:rPr>
              <a:t>Board approved the Superintendent’s recommendation for conditions of approval of </a:t>
            </a:r>
            <a:r>
              <a:rPr lang="en-US" sz="1200" kern="0" dirty="0" err="1">
                <a:solidFill>
                  <a:srgbClr val="000000"/>
                </a:solidFill>
              </a:rPr>
              <a:t>iteach</a:t>
            </a:r>
            <a:r>
              <a:rPr lang="en-US" sz="1200" kern="0" dirty="0">
                <a:solidFill>
                  <a:srgbClr val="000000"/>
                </a:solidFill>
              </a:rPr>
              <a:t> petitions.</a:t>
            </a:r>
          </a:p>
          <a:p>
            <a:pPr marL="114300" indent="0" algn="ctr">
              <a:lnSpc>
                <a:spcPct val="114999"/>
              </a:lnSpc>
              <a:buClr>
                <a:srgbClr val="003C71"/>
              </a:buClr>
              <a:buNone/>
              <a:defRPr/>
            </a:pPr>
            <a:r>
              <a:rPr lang="en-US" sz="1200" b="0" i="1" u="none" strike="noStrike" kern="0" cap="none" spc="0" normalizeH="0" baseline="0" noProof="0" dirty="0">
                <a:ln>
                  <a:noFill/>
                </a:ln>
                <a:solidFill>
                  <a:srgbClr val="000000"/>
                </a:solidFill>
                <a:effectLst/>
                <a:uLnTx/>
                <a:uFillTx/>
                <a:latin typeface="Calibri"/>
                <a:cs typeface="Calibri"/>
              </a:rPr>
              <a:t>12 additional divisions.</a:t>
            </a:r>
          </a:p>
        </p:txBody>
      </p:sp>
      <p:cxnSp>
        <p:nvCxnSpPr>
          <p:cNvPr id="5" name="Straight Arrow Connector 4">
            <a:extLst>
              <a:ext uri="{FF2B5EF4-FFF2-40B4-BE49-F238E27FC236}">
                <a16:creationId xmlns:a16="http://schemas.microsoft.com/office/drawing/2014/main" id="{C1CC78DA-33E1-CDA8-01BA-C20965DE6D40}"/>
              </a:ext>
            </a:extLst>
          </p:cNvPr>
          <p:cNvCxnSpPr>
            <a:cxnSpLocks/>
          </p:cNvCxnSpPr>
          <p:nvPr/>
        </p:nvCxnSpPr>
        <p:spPr>
          <a:xfrm>
            <a:off x="838200" y="2558626"/>
            <a:ext cx="10381488" cy="0"/>
          </a:xfrm>
          <a:prstGeom prst="straightConnector1">
            <a:avLst/>
          </a:prstGeom>
          <a:ln>
            <a:tailEnd type="triangle"/>
          </a:ln>
        </p:spPr>
        <p:style>
          <a:lnRef idx="3">
            <a:schemeClr val="accent1"/>
          </a:lnRef>
          <a:fillRef idx="0">
            <a:schemeClr val="accent1"/>
          </a:fillRef>
          <a:effectRef idx="2">
            <a:schemeClr val="accent1"/>
          </a:effectRef>
          <a:fontRef idx="minor">
            <a:schemeClr val="tx1"/>
          </a:fontRef>
        </p:style>
      </p:cxnSp>
      <p:cxnSp>
        <p:nvCxnSpPr>
          <p:cNvPr id="8" name="Straight Connector 7">
            <a:extLst>
              <a:ext uri="{FF2B5EF4-FFF2-40B4-BE49-F238E27FC236}">
                <a16:creationId xmlns:a16="http://schemas.microsoft.com/office/drawing/2014/main" id="{0C9CDB1E-0DD8-A3F7-AEB5-C76357AD26D0}"/>
              </a:ext>
            </a:extLst>
          </p:cNvPr>
          <p:cNvCxnSpPr/>
          <p:nvPr/>
        </p:nvCxnSpPr>
        <p:spPr>
          <a:xfrm>
            <a:off x="838200" y="2330026"/>
            <a:ext cx="0" cy="457200"/>
          </a:xfrm>
          <a:prstGeom prst="line">
            <a:avLst/>
          </a:prstGeom>
        </p:spPr>
        <p:style>
          <a:lnRef idx="3">
            <a:schemeClr val="dk1"/>
          </a:lnRef>
          <a:fillRef idx="0">
            <a:schemeClr val="dk1"/>
          </a:fillRef>
          <a:effectRef idx="2">
            <a:schemeClr val="dk1"/>
          </a:effectRef>
          <a:fontRef idx="minor">
            <a:schemeClr val="tx1"/>
          </a:fontRef>
        </p:style>
      </p:cxnSp>
      <p:cxnSp>
        <p:nvCxnSpPr>
          <p:cNvPr id="11" name="Straight Connector 10">
            <a:extLst>
              <a:ext uri="{FF2B5EF4-FFF2-40B4-BE49-F238E27FC236}">
                <a16:creationId xmlns:a16="http://schemas.microsoft.com/office/drawing/2014/main" id="{10586509-FECD-A819-196B-4B413DBF3639}"/>
              </a:ext>
            </a:extLst>
          </p:cNvPr>
          <p:cNvCxnSpPr/>
          <p:nvPr/>
        </p:nvCxnSpPr>
        <p:spPr>
          <a:xfrm>
            <a:off x="2530005" y="2330026"/>
            <a:ext cx="0" cy="457200"/>
          </a:xfrm>
          <a:prstGeom prst="line">
            <a:avLst/>
          </a:prstGeom>
        </p:spPr>
        <p:style>
          <a:lnRef idx="3">
            <a:schemeClr val="dk1"/>
          </a:lnRef>
          <a:fillRef idx="0">
            <a:schemeClr val="dk1"/>
          </a:fillRef>
          <a:effectRef idx="2">
            <a:schemeClr val="dk1"/>
          </a:effectRef>
          <a:fontRef idx="minor">
            <a:schemeClr val="tx1"/>
          </a:fontRef>
        </p:style>
      </p:cxnSp>
      <p:cxnSp>
        <p:nvCxnSpPr>
          <p:cNvPr id="13" name="Straight Connector 12">
            <a:extLst>
              <a:ext uri="{FF2B5EF4-FFF2-40B4-BE49-F238E27FC236}">
                <a16:creationId xmlns:a16="http://schemas.microsoft.com/office/drawing/2014/main" id="{AC6C8218-F2EB-3FDC-5522-C220035B3F87}"/>
              </a:ext>
            </a:extLst>
          </p:cNvPr>
          <p:cNvCxnSpPr/>
          <p:nvPr/>
        </p:nvCxnSpPr>
        <p:spPr>
          <a:xfrm>
            <a:off x="4369336" y="2323922"/>
            <a:ext cx="0" cy="457200"/>
          </a:xfrm>
          <a:prstGeom prst="line">
            <a:avLst/>
          </a:prstGeom>
        </p:spPr>
        <p:style>
          <a:lnRef idx="3">
            <a:schemeClr val="dk1"/>
          </a:lnRef>
          <a:fillRef idx="0">
            <a:schemeClr val="dk1"/>
          </a:fillRef>
          <a:effectRef idx="2">
            <a:schemeClr val="dk1"/>
          </a:effectRef>
          <a:fontRef idx="minor">
            <a:schemeClr val="tx1"/>
          </a:fontRef>
        </p:style>
      </p:cxnSp>
      <p:cxnSp>
        <p:nvCxnSpPr>
          <p:cNvPr id="16" name="Straight Connector 15">
            <a:extLst>
              <a:ext uri="{FF2B5EF4-FFF2-40B4-BE49-F238E27FC236}">
                <a16:creationId xmlns:a16="http://schemas.microsoft.com/office/drawing/2014/main" id="{B3A907C7-64A8-C69C-A8FF-516EF05A1BE3}"/>
              </a:ext>
            </a:extLst>
          </p:cNvPr>
          <p:cNvCxnSpPr/>
          <p:nvPr/>
        </p:nvCxnSpPr>
        <p:spPr>
          <a:xfrm>
            <a:off x="6108220" y="2323922"/>
            <a:ext cx="0" cy="457200"/>
          </a:xfrm>
          <a:prstGeom prst="line">
            <a:avLst/>
          </a:prstGeom>
        </p:spPr>
        <p:style>
          <a:lnRef idx="3">
            <a:schemeClr val="dk1"/>
          </a:lnRef>
          <a:fillRef idx="0">
            <a:schemeClr val="dk1"/>
          </a:fillRef>
          <a:effectRef idx="2">
            <a:schemeClr val="dk1"/>
          </a:effectRef>
          <a:fontRef idx="minor">
            <a:schemeClr val="tx1"/>
          </a:fontRef>
        </p:style>
      </p:cxnSp>
      <p:cxnSp>
        <p:nvCxnSpPr>
          <p:cNvPr id="19" name="Straight Connector 18">
            <a:extLst>
              <a:ext uri="{FF2B5EF4-FFF2-40B4-BE49-F238E27FC236}">
                <a16:creationId xmlns:a16="http://schemas.microsoft.com/office/drawing/2014/main" id="{FD5EC9A3-813F-5B7A-B679-F38A253AD4AB}"/>
              </a:ext>
            </a:extLst>
          </p:cNvPr>
          <p:cNvCxnSpPr/>
          <p:nvPr/>
        </p:nvCxnSpPr>
        <p:spPr>
          <a:xfrm>
            <a:off x="7733292" y="2323922"/>
            <a:ext cx="0" cy="457200"/>
          </a:xfrm>
          <a:prstGeom prst="line">
            <a:avLst/>
          </a:prstGeom>
        </p:spPr>
        <p:style>
          <a:lnRef idx="3">
            <a:schemeClr val="dk1"/>
          </a:lnRef>
          <a:fillRef idx="0">
            <a:schemeClr val="dk1"/>
          </a:fillRef>
          <a:effectRef idx="2">
            <a:schemeClr val="dk1"/>
          </a:effectRef>
          <a:fontRef idx="minor">
            <a:schemeClr val="tx1"/>
          </a:fontRef>
        </p:style>
      </p:cxnSp>
      <p:cxnSp>
        <p:nvCxnSpPr>
          <p:cNvPr id="7" name="Straight Connector 6">
            <a:extLst>
              <a:ext uri="{FF2B5EF4-FFF2-40B4-BE49-F238E27FC236}">
                <a16:creationId xmlns:a16="http://schemas.microsoft.com/office/drawing/2014/main" id="{CBC49ECE-5E77-AA5C-A1BC-A28235649EAA}"/>
              </a:ext>
            </a:extLst>
          </p:cNvPr>
          <p:cNvCxnSpPr/>
          <p:nvPr/>
        </p:nvCxnSpPr>
        <p:spPr>
          <a:xfrm>
            <a:off x="9620275" y="2323922"/>
            <a:ext cx="0" cy="457200"/>
          </a:xfrm>
          <a:prstGeom prst="line">
            <a:avLst/>
          </a:prstGeom>
        </p:spPr>
        <p:style>
          <a:lnRef idx="3">
            <a:schemeClr val="dk1"/>
          </a:lnRef>
          <a:fillRef idx="0">
            <a:schemeClr val="dk1"/>
          </a:fillRef>
          <a:effectRef idx="2">
            <a:schemeClr val="dk1"/>
          </a:effectRef>
          <a:fontRef idx="minor">
            <a:schemeClr val="tx1"/>
          </a:fontRef>
        </p:style>
      </p:cxnSp>
      <p:sp>
        <p:nvSpPr>
          <p:cNvPr id="12" name="Content Placeholder 2">
            <a:extLst>
              <a:ext uri="{FF2B5EF4-FFF2-40B4-BE49-F238E27FC236}">
                <a16:creationId xmlns:a16="http://schemas.microsoft.com/office/drawing/2014/main" id="{E0448450-8120-64E8-57AD-5BB3A3173F89}"/>
              </a:ext>
            </a:extLst>
          </p:cNvPr>
          <p:cNvSpPr txBox="1">
            <a:spLocks/>
          </p:cNvSpPr>
          <p:nvPr/>
        </p:nvSpPr>
        <p:spPr>
          <a:xfrm>
            <a:off x="10526362" y="3009722"/>
            <a:ext cx="1289458" cy="2864037"/>
          </a:xfrm>
          <a:prstGeom prst="rect">
            <a:avLst/>
          </a:prstGeom>
          <a:noFill/>
          <a:ln>
            <a:noFill/>
          </a:ln>
        </p:spPr>
        <p:txBody>
          <a:bodyPr spcFirstLastPara="1" vert="horz" wrap="square" lIns="91440" tIns="45720" rIns="91440" bIns="45720" rtlCol="0" anchor="t" anchorCtr="0">
            <a:normAutofit/>
          </a:bodyPr>
          <a:lstStyle>
            <a:defPPr marR="0" lvl="0" algn="l" rtl="0">
              <a:lnSpc>
                <a:spcPct val="100000"/>
              </a:lnSpc>
              <a:spcBef>
                <a:spcPts val="0"/>
              </a:spcBef>
              <a:spcAft>
                <a:spcPts val="0"/>
              </a:spcAft>
            </a:defPPr>
            <a:lvl1pPr marL="457200" marR="0" lvl="0" indent="-406400" algn="l" rtl="0">
              <a:lnSpc>
                <a:spcPct val="90000"/>
              </a:lnSpc>
              <a:spcBef>
                <a:spcPts val="1000"/>
              </a:spcBef>
              <a:spcAft>
                <a:spcPts val="0"/>
              </a:spcAft>
              <a:buClr>
                <a:schemeClr val="accent1"/>
              </a:buClr>
              <a:buSzPts val="2800"/>
              <a:buFont typeface="Arial"/>
              <a:buChar char="•"/>
              <a:defRPr sz="2800" b="0" i="0" u="none" strike="noStrike" cap="none">
                <a:solidFill>
                  <a:srgbClr val="555555"/>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accent1"/>
              </a:buClr>
              <a:buSzPts val="2400"/>
              <a:buFont typeface="Calibri"/>
              <a:buChar char="-"/>
              <a:defRPr sz="2400" b="0" i="0" u="none" strike="noStrike" cap="none">
                <a:solidFill>
                  <a:srgbClr val="555555"/>
                </a:solidFill>
                <a:latin typeface="Calibri"/>
                <a:ea typeface="Calibri"/>
                <a:cs typeface="Calibri"/>
                <a:sym typeface="Calibri"/>
              </a:defRPr>
            </a:lvl2pPr>
            <a:lvl3pPr marL="1371600" marR="0" lvl="2" indent="-311150" algn="l" rtl="0">
              <a:lnSpc>
                <a:spcPct val="90000"/>
              </a:lnSpc>
              <a:spcBef>
                <a:spcPts val="500"/>
              </a:spcBef>
              <a:spcAft>
                <a:spcPts val="0"/>
              </a:spcAft>
              <a:buClr>
                <a:schemeClr val="accent1"/>
              </a:buClr>
              <a:buSzPts val="1300"/>
              <a:buFont typeface="Courier New"/>
              <a:buChar char="o"/>
              <a:defRPr sz="2000" b="0" i="0" u="none" strike="noStrike" cap="none">
                <a:solidFill>
                  <a:srgbClr val="555555"/>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accent1"/>
              </a:buClr>
              <a:buSzPts val="1800"/>
              <a:buFont typeface="Arial"/>
              <a:buChar char="•"/>
              <a:defRPr sz="1800" b="0" i="0" u="none" strike="noStrike" cap="none">
                <a:solidFill>
                  <a:srgbClr val="555555"/>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accent1"/>
              </a:buClr>
              <a:buSzPts val="1800"/>
              <a:buFont typeface="Calibri"/>
              <a:buChar char="-"/>
              <a:defRPr sz="1800" b="0" i="0" u="none" strike="noStrike" cap="none">
                <a:solidFill>
                  <a:srgbClr val="555555"/>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pPr marL="114300" marR="0" lvl="0" indent="0" algn="ctr" defTabSz="914400" rtl="0" eaLnBrk="1" fontAlgn="auto" latinLnBrk="0" hangingPunct="1">
              <a:lnSpc>
                <a:spcPct val="110000"/>
              </a:lnSpc>
              <a:spcBef>
                <a:spcPts val="0"/>
              </a:spcBef>
              <a:spcAft>
                <a:spcPts val="0"/>
              </a:spcAft>
              <a:buClr>
                <a:srgbClr val="003C71"/>
              </a:buClr>
              <a:buSzPts val="2800"/>
              <a:buFont typeface="Arial"/>
              <a:buNone/>
              <a:tabLst/>
              <a:defRPr/>
            </a:pPr>
            <a:r>
              <a:rPr kumimoji="0" lang="en-US" sz="1600" b="0" i="0" u="none" strike="noStrike" kern="0" cap="none" spc="0" normalizeH="0" baseline="0" noProof="0" dirty="0">
                <a:ln>
                  <a:noFill/>
                </a:ln>
                <a:solidFill>
                  <a:srgbClr val="000000"/>
                </a:solidFill>
                <a:effectLst/>
                <a:uLnTx/>
                <a:uFillTx/>
                <a:latin typeface="Calibri"/>
                <a:cs typeface="Calibri"/>
                <a:sym typeface="Calibri"/>
              </a:rPr>
              <a:t>Aug 2023 -</a:t>
            </a:r>
          </a:p>
          <a:p>
            <a:pPr marL="114300" indent="0" algn="ctr">
              <a:lnSpc>
                <a:spcPct val="110000"/>
              </a:lnSpc>
              <a:spcBef>
                <a:spcPts val="0"/>
              </a:spcBef>
              <a:buClr>
                <a:srgbClr val="003C71"/>
              </a:buClr>
              <a:buNone/>
              <a:defRPr/>
            </a:pPr>
            <a:r>
              <a:rPr lang="en-US" sz="1600" kern="0" dirty="0">
                <a:solidFill>
                  <a:srgbClr val="000000"/>
                </a:solidFill>
              </a:rPr>
              <a:t>Nov 2023</a:t>
            </a:r>
            <a:endParaRPr lang="en-US" sz="1600" b="0" i="0" u="none" strike="noStrike" kern="0" cap="none" spc="0" normalizeH="0" baseline="0" noProof="0" dirty="0">
              <a:ln>
                <a:noFill/>
              </a:ln>
              <a:solidFill>
                <a:srgbClr val="000000"/>
              </a:solidFill>
              <a:effectLst/>
              <a:uLnTx/>
              <a:uFillTx/>
              <a:latin typeface="Calibri"/>
              <a:cs typeface="Calibri"/>
            </a:endParaRPr>
          </a:p>
          <a:p>
            <a:pPr marL="114300" indent="0" algn="ctr">
              <a:lnSpc>
                <a:spcPct val="114999"/>
              </a:lnSpc>
              <a:buFont typeface="Arial"/>
              <a:buNone/>
            </a:pPr>
            <a:r>
              <a:rPr lang="en-US" sz="1200" kern="0" dirty="0" err="1">
                <a:solidFill>
                  <a:srgbClr val="000000"/>
                </a:solidFill>
              </a:rPr>
              <a:t>iteach</a:t>
            </a:r>
            <a:r>
              <a:rPr lang="en-US" sz="1200" kern="0" dirty="0">
                <a:solidFill>
                  <a:srgbClr val="000000"/>
                </a:solidFill>
              </a:rPr>
              <a:t> works with VDOE and SECEP to refine and adjust curriculum for Special Education curriculum.</a:t>
            </a:r>
          </a:p>
        </p:txBody>
      </p:sp>
      <p:sp>
        <p:nvSpPr>
          <p:cNvPr id="4" name="TextBox 3">
            <a:extLst>
              <a:ext uri="{FF2B5EF4-FFF2-40B4-BE49-F238E27FC236}">
                <a16:creationId xmlns:a16="http://schemas.microsoft.com/office/drawing/2014/main" id="{FEABA277-5CDB-0959-9FA8-EED1A5B6C32D}"/>
              </a:ext>
            </a:extLst>
          </p:cNvPr>
          <p:cNvSpPr txBox="1"/>
          <p:nvPr/>
        </p:nvSpPr>
        <p:spPr>
          <a:xfrm>
            <a:off x="545565" y="292655"/>
            <a:ext cx="8817891" cy="769441"/>
          </a:xfrm>
          <a:prstGeom prst="rect">
            <a:avLst/>
          </a:prstGeom>
          <a:noFill/>
        </p:spPr>
        <p:txBody>
          <a:bodyPr wrap="square" rtlCol="0">
            <a:spAutoFit/>
          </a:bodyPr>
          <a:lstStyle/>
          <a:p>
            <a:r>
              <a:rPr lang="en-US" sz="4400" dirty="0">
                <a:solidFill>
                  <a:srgbClr val="555555"/>
                </a:solidFill>
                <a:latin typeface="Times New Roman" panose="02020603050405020304" pitchFamily="18" charset="0"/>
                <a:cs typeface="Times New Roman" panose="02020603050405020304" pitchFamily="18" charset="0"/>
              </a:rPr>
              <a:t>Timeline of </a:t>
            </a:r>
            <a:r>
              <a:rPr lang="en-US" sz="4400" dirty="0" err="1">
                <a:solidFill>
                  <a:srgbClr val="555555"/>
                </a:solidFill>
                <a:latin typeface="Times New Roman" panose="02020603050405020304" pitchFamily="18" charset="0"/>
                <a:cs typeface="Times New Roman" panose="02020603050405020304" pitchFamily="18" charset="0"/>
              </a:rPr>
              <a:t>iteach</a:t>
            </a:r>
            <a:r>
              <a:rPr lang="en-US" sz="4400" dirty="0">
                <a:solidFill>
                  <a:srgbClr val="555555"/>
                </a:solidFill>
                <a:latin typeface="Times New Roman" panose="02020603050405020304" pitchFamily="18" charset="0"/>
                <a:cs typeface="Times New Roman" panose="02020603050405020304" pitchFamily="18" charset="0"/>
              </a:rPr>
              <a:t> implementation</a:t>
            </a:r>
          </a:p>
        </p:txBody>
      </p:sp>
    </p:spTree>
    <p:extLst>
      <p:ext uri="{BB962C8B-B14F-4D97-AF65-F5344CB8AC3E}">
        <p14:creationId xmlns:p14="http://schemas.microsoft.com/office/powerpoint/2010/main" val="120732260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0FDC56D3-707A-B5DE-B535-08CCFFE38B91}"/>
              </a:ext>
            </a:extLst>
          </p:cNvPr>
          <p:cNvSpPr>
            <a:spLocks noGrp="1"/>
          </p:cNvSpPr>
          <p:nvPr>
            <p:ph type="title"/>
          </p:nvPr>
        </p:nvSpPr>
        <p:spPr/>
        <p:txBody>
          <a:bodyPr/>
          <a:lstStyle/>
          <a:p>
            <a:r>
              <a:rPr lang="en-US" dirty="0" err="1"/>
              <a:t>iteach</a:t>
            </a:r>
            <a:r>
              <a:rPr lang="en-US" dirty="0"/>
              <a:t> Virginia</a:t>
            </a:r>
          </a:p>
        </p:txBody>
      </p:sp>
      <p:sp>
        <p:nvSpPr>
          <p:cNvPr id="4" name="Slide Number Placeholder 3">
            <a:extLst>
              <a:ext uri="{FF2B5EF4-FFF2-40B4-BE49-F238E27FC236}">
                <a16:creationId xmlns:a16="http://schemas.microsoft.com/office/drawing/2014/main" id="{CEBAC521-2E71-010F-8A1B-1295920B5C43}"/>
              </a:ext>
            </a:extLst>
          </p:cNvPr>
          <p:cNvSpPr>
            <a:spLocks noGrp="1"/>
          </p:cNvSpPr>
          <p:nvPr>
            <p:ph type="sldNum" sz="quarter" idx="12"/>
          </p:nvPr>
        </p:nvSpPr>
        <p:spPr/>
        <p:txBody>
          <a:bodyPr/>
          <a:lstStyle/>
          <a:p>
            <a:fld id="{B2102BAA-C61A-4A39-BDF1-4340D572B82C}" type="slidenum">
              <a:rPr lang="en-US" smtClean="0"/>
              <a:t>7</a:t>
            </a:fld>
            <a:endParaRPr lang="en-US"/>
          </a:p>
        </p:txBody>
      </p:sp>
    </p:spTree>
    <p:extLst>
      <p:ext uri="{BB962C8B-B14F-4D97-AF65-F5344CB8AC3E}">
        <p14:creationId xmlns:p14="http://schemas.microsoft.com/office/powerpoint/2010/main" val="14002953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a:extLst>
              <a:ext uri="{FF2B5EF4-FFF2-40B4-BE49-F238E27FC236}">
                <a16:creationId xmlns:a16="http://schemas.microsoft.com/office/drawing/2014/main" id="{3D60BB9D-A6D0-B254-9BDF-66C98821CF8B}"/>
              </a:ext>
            </a:extLst>
          </p:cNvPr>
          <p:cNvSpPr>
            <a:spLocks noGrp="1"/>
          </p:cNvSpPr>
          <p:nvPr>
            <p:ph idx="1"/>
          </p:nvPr>
        </p:nvSpPr>
        <p:spPr/>
        <p:txBody>
          <a:bodyPr/>
          <a:lstStyle/>
          <a:p>
            <a:r>
              <a:rPr lang="en-US" b="0" i="0" dirty="0" err="1">
                <a:solidFill>
                  <a:srgbClr val="444444"/>
                </a:solidFill>
                <a:effectLst/>
              </a:rPr>
              <a:t>iteach</a:t>
            </a:r>
            <a:r>
              <a:rPr lang="en-US" b="0" i="0" dirty="0">
                <a:solidFill>
                  <a:srgbClr val="444444"/>
                </a:solidFill>
                <a:effectLst/>
              </a:rPr>
              <a:t> is an alternative certification program committed to providing excellent teacher preparation. </a:t>
            </a:r>
          </a:p>
          <a:p>
            <a:pPr marL="0" indent="0">
              <a:buNone/>
            </a:pPr>
            <a:endParaRPr lang="en-US" b="0" i="0" dirty="0">
              <a:solidFill>
                <a:srgbClr val="444444"/>
              </a:solidFill>
              <a:effectLst/>
            </a:endParaRPr>
          </a:p>
          <a:p>
            <a:r>
              <a:rPr lang="en-US" b="0" i="0" dirty="0" err="1">
                <a:solidFill>
                  <a:srgbClr val="444444"/>
                </a:solidFill>
                <a:effectLst/>
              </a:rPr>
              <a:t>iteach</a:t>
            </a:r>
            <a:r>
              <a:rPr lang="en-US" b="0" i="0" dirty="0">
                <a:solidFill>
                  <a:srgbClr val="444444"/>
                </a:solidFill>
                <a:effectLst/>
              </a:rPr>
              <a:t> is a non-college program accredited by the Council for the Accreditation of Educator Preparation (CAEP) focused on offering aspiring potential educators an accessible and affordable opportunity to earn their teaching certification in Virginia.</a:t>
            </a:r>
          </a:p>
        </p:txBody>
      </p:sp>
      <p:sp>
        <p:nvSpPr>
          <p:cNvPr id="4" name="Slide Number Placeholder 3">
            <a:extLst>
              <a:ext uri="{FF2B5EF4-FFF2-40B4-BE49-F238E27FC236}">
                <a16:creationId xmlns:a16="http://schemas.microsoft.com/office/drawing/2014/main" id="{62D0C7E4-FEF5-F717-2F86-02C51C40FFF4}"/>
              </a:ext>
            </a:extLst>
          </p:cNvPr>
          <p:cNvSpPr>
            <a:spLocks noGrp="1"/>
          </p:cNvSpPr>
          <p:nvPr>
            <p:ph type="sldNum" sz="quarter" idx="12"/>
          </p:nvPr>
        </p:nvSpPr>
        <p:spPr/>
        <p:txBody>
          <a:bodyPr/>
          <a:lstStyle/>
          <a:p>
            <a:fld id="{B2102BAA-C61A-4A39-BDF1-4340D572B82C}" type="slidenum">
              <a:rPr lang="en-US" smtClean="0"/>
              <a:t>8</a:t>
            </a:fld>
            <a:endParaRPr lang="en-US"/>
          </a:p>
        </p:txBody>
      </p:sp>
      <p:sp>
        <p:nvSpPr>
          <p:cNvPr id="2" name="TextBox 1">
            <a:extLst>
              <a:ext uri="{FF2B5EF4-FFF2-40B4-BE49-F238E27FC236}">
                <a16:creationId xmlns:a16="http://schemas.microsoft.com/office/drawing/2014/main" id="{31A8F864-64C7-54B3-49E5-5D65EB522D34}"/>
              </a:ext>
            </a:extLst>
          </p:cNvPr>
          <p:cNvSpPr txBox="1"/>
          <p:nvPr/>
        </p:nvSpPr>
        <p:spPr>
          <a:xfrm>
            <a:off x="728472" y="296316"/>
            <a:ext cx="6129528" cy="769441"/>
          </a:xfrm>
          <a:prstGeom prst="rect">
            <a:avLst/>
          </a:prstGeom>
          <a:noFill/>
        </p:spPr>
        <p:txBody>
          <a:bodyPr wrap="square" rtlCol="0">
            <a:spAutoFit/>
          </a:bodyPr>
          <a:lstStyle/>
          <a:p>
            <a:r>
              <a:rPr lang="en-US" sz="4400" dirty="0" err="1">
                <a:latin typeface="Times New Roman" panose="02020603050405020304" pitchFamily="18" charset="0"/>
                <a:cs typeface="Times New Roman" panose="02020603050405020304" pitchFamily="18" charset="0"/>
              </a:rPr>
              <a:t>iteach</a:t>
            </a:r>
            <a:r>
              <a:rPr lang="en-US" sz="4400" dirty="0">
                <a:latin typeface="Times New Roman" panose="02020603050405020304" pitchFamily="18" charset="0"/>
                <a:cs typeface="Times New Roman" panose="02020603050405020304" pitchFamily="18" charset="0"/>
              </a:rPr>
              <a:t> Virginia</a:t>
            </a:r>
          </a:p>
        </p:txBody>
      </p:sp>
    </p:spTree>
    <p:extLst>
      <p:ext uri="{BB962C8B-B14F-4D97-AF65-F5344CB8AC3E}">
        <p14:creationId xmlns:p14="http://schemas.microsoft.com/office/powerpoint/2010/main" val="261509454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618B58E-6C32-D557-5E53-11EB8A99D5E9}"/>
              </a:ext>
            </a:extLst>
          </p:cNvPr>
          <p:cNvSpPr>
            <a:spLocks noGrp="1"/>
          </p:cNvSpPr>
          <p:nvPr>
            <p:ph idx="1"/>
          </p:nvPr>
        </p:nvSpPr>
        <p:spPr/>
        <p:txBody>
          <a:bodyPr vert="horz" lIns="91440" tIns="45720" rIns="91440" bIns="45720" rtlCol="0" anchor="t">
            <a:normAutofit lnSpcReduction="10000"/>
          </a:bodyPr>
          <a:lstStyle/>
          <a:p>
            <a:r>
              <a:rPr lang="en-US" dirty="0"/>
              <a:t>April 2023: The </a:t>
            </a:r>
            <a:r>
              <a:rPr lang="en-US" b="1" dirty="0"/>
              <a:t>first review of application from Divisions Partnering with </a:t>
            </a:r>
            <a:r>
              <a:rPr lang="en-US" b="1" dirty="0" err="1"/>
              <a:t>iteach</a:t>
            </a:r>
            <a:r>
              <a:rPr lang="en-US" b="1" dirty="0"/>
              <a:t> </a:t>
            </a:r>
            <a:r>
              <a:rPr lang="en-US" dirty="0"/>
              <a:t>to provide an Alternate Route to Licensure and Endorsements was heard by the Board.  There were 22 divisions listed in that initial group.</a:t>
            </a:r>
          </a:p>
          <a:p>
            <a:pPr marL="0" indent="0">
              <a:buNone/>
            </a:pPr>
            <a:endParaRPr lang="en-US" dirty="0"/>
          </a:p>
          <a:p>
            <a:r>
              <a:rPr lang="en-US" dirty="0"/>
              <a:t>June 2023: The Board conducted a final review and </a:t>
            </a:r>
            <a:r>
              <a:rPr lang="en-US" b="1" dirty="0"/>
              <a:t>approved all 22 applications</a:t>
            </a:r>
            <a:r>
              <a:rPr lang="en-US" dirty="0"/>
              <a:t>. </a:t>
            </a:r>
            <a:endParaRPr lang="en-US" dirty="0">
              <a:cs typeface="Calibri"/>
            </a:endParaRPr>
          </a:p>
          <a:p>
            <a:endParaRPr lang="en-US" dirty="0"/>
          </a:p>
          <a:p>
            <a:r>
              <a:rPr lang="en-US" dirty="0"/>
              <a:t>July 2023: The Board </a:t>
            </a:r>
            <a:r>
              <a:rPr lang="en-US" b="1" dirty="0"/>
              <a:t>approved</a:t>
            </a:r>
            <a:r>
              <a:rPr lang="en-US" dirty="0"/>
              <a:t> the Superintendent’s recommendations for </a:t>
            </a:r>
            <a:r>
              <a:rPr lang="en-US" b="1" dirty="0"/>
              <a:t>conditions of approval of </a:t>
            </a:r>
            <a:r>
              <a:rPr lang="en-US" b="1" dirty="0" err="1"/>
              <a:t>iteach</a:t>
            </a:r>
            <a:r>
              <a:rPr lang="en-US" b="1" dirty="0"/>
              <a:t> petitions</a:t>
            </a:r>
            <a:r>
              <a:rPr lang="en-US" dirty="0"/>
              <a:t>. </a:t>
            </a:r>
          </a:p>
          <a:p>
            <a:pPr lvl="1"/>
            <a:r>
              <a:rPr lang="en-US" dirty="0">
                <a:cs typeface="Calibri"/>
              </a:rPr>
              <a:t>12 additional divisions were added</a:t>
            </a:r>
          </a:p>
          <a:p>
            <a:pPr>
              <a:buFont typeface="Arial" panose="020F0502020204030204" pitchFamily="34" charset="0"/>
              <a:buChar char="•"/>
            </a:pPr>
            <a:endParaRPr lang="en-US" sz="2300" dirty="0">
              <a:highlight>
                <a:srgbClr val="FFFF00"/>
              </a:highlight>
              <a:cs typeface="Calibri"/>
            </a:endParaRPr>
          </a:p>
          <a:p>
            <a:pPr marL="0" indent="0">
              <a:buNone/>
            </a:pPr>
            <a:endParaRPr lang="en-US" dirty="0">
              <a:cs typeface="Calibri"/>
            </a:endParaRPr>
          </a:p>
          <a:p>
            <a:pPr marL="457200" lvl="1" indent="0">
              <a:buNone/>
            </a:pPr>
            <a:endParaRPr lang="en-US" dirty="0">
              <a:cs typeface="Calibri"/>
            </a:endParaRPr>
          </a:p>
        </p:txBody>
      </p:sp>
      <p:sp>
        <p:nvSpPr>
          <p:cNvPr id="4" name="Slide Number Placeholder 3">
            <a:extLst>
              <a:ext uri="{FF2B5EF4-FFF2-40B4-BE49-F238E27FC236}">
                <a16:creationId xmlns:a16="http://schemas.microsoft.com/office/drawing/2014/main" id="{343214DC-4715-2D67-FCD9-35244C2A0A82}"/>
              </a:ext>
            </a:extLst>
          </p:cNvPr>
          <p:cNvSpPr>
            <a:spLocks noGrp="1"/>
          </p:cNvSpPr>
          <p:nvPr>
            <p:ph type="sldNum" sz="quarter" idx="12"/>
          </p:nvPr>
        </p:nvSpPr>
        <p:spPr/>
        <p:txBody>
          <a:bodyPr/>
          <a:lstStyle/>
          <a:p>
            <a:fld id="{B2102BAA-C61A-4A39-BDF1-4340D572B82C}" type="slidenum">
              <a:rPr lang="en-US" smtClean="0"/>
              <a:t>9</a:t>
            </a:fld>
            <a:endParaRPr lang="en-US"/>
          </a:p>
        </p:txBody>
      </p:sp>
      <p:sp>
        <p:nvSpPr>
          <p:cNvPr id="5" name="TextBox 4">
            <a:extLst>
              <a:ext uri="{FF2B5EF4-FFF2-40B4-BE49-F238E27FC236}">
                <a16:creationId xmlns:a16="http://schemas.microsoft.com/office/drawing/2014/main" id="{BE7943BB-7F16-9773-FFEC-F46E21E0E9A8}"/>
              </a:ext>
            </a:extLst>
          </p:cNvPr>
          <p:cNvSpPr txBox="1"/>
          <p:nvPr/>
        </p:nvSpPr>
        <p:spPr>
          <a:xfrm>
            <a:off x="838200" y="496371"/>
            <a:ext cx="5525872" cy="769441"/>
          </a:xfrm>
          <a:prstGeom prst="rect">
            <a:avLst/>
          </a:prstGeom>
          <a:noFill/>
        </p:spPr>
        <p:txBody>
          <a:bodyPr wrap="none" rtlCol="0">
            <a:spAutoFit/>
          </a:bodyPr>
          <a:lstStyle/>
          <a:p>
            <a:r>
              <a:rPr lang="en-US" sz="4400" dirty="0">
                <a:latin typeface="Times New Roman" panose="02020603050405020304" pitchFamily="18" charset="0"/>
                <a:cs typeface="Times New Roman" panose="02020603050405020304" pitchFamily="18" charset="0"/>
              </a:rPr>
              <a:t>Board Review of </a:t>
            </a:r>
            <a:r>
              <a:rPr lang="en-US" sz="4400" dirty="0" err="1">
                <a:latin typeface="Times New Roman" panose="02020603050405020304" pitchFamily="18" charset="0"/>
                <a:cs typeface="Times New Roman" panose="02020603050405020304" pitchFamily="18" charset="0"/>
              </a:rPr>
              <a:t>iteach</a:t>
            </a:r>
            <a:endParaRPr lang="en-US" sz="4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179245635"/>
      </p:ext>
    </p:extLst>
  </p:cSld>
  <p:clrMapOvr>
    <a:masterClrMapping/>
  </p:clrMapOvr>
</p:sld>
</file>

<file path=ppt/theme/theme1.xml><?xml version="1.0" encoding="utf-8"?>
<a:theme xmlns:a="http://schemas.openxmlformats.org/drawingml/2006/main" name="Office Theme">
  <a:themeElements>
    <a:clrScheme name="VDOE New">
      <a:dk1>
        <a:srgbClr val="003C71"/>
      </a:dk1>
      <a:lt1>
        <a:srgbClr val="FFFFFF"/>
      </a:lt1>
      <a:dk2>
        <a:srgbClr val="003C71"/>
      </a:dk2>
      <a:lt2>
        <a:srgbClr val="FFFFFF"/>
      </a:lt2>
      <a:accent1>
        <a:srgbClr val="003C71"/>
      </a:accent1>
      <a:accent2>
        <a:srgbClr val="FF6A39"/>
      </a:accent2>
      <a:accent3>
        <a:srgbClr val="555555"/>
      </a:accent3>
      <a:accent4>
        <a:srgbClr val="FFC600"/>
      </a:accent4>
      <a:accent5>
        <a:srgbClr val="0160B6"/>
      </a:accent5>
      <a:accent6>
        <a:srgbClr val="279989"/>
      </a:accent6>
      <a:hlink>
        <a:srgbClr val="0563C1"/>
      </a:hlink>
      <a:folHlink>
        <a:srgbClr val="8496B0"/>
      </a:folHlink>
    </a:clrScheme>
    <a:fontScheme name="VDOE-New">
      <a:majorFont>
        <a:latin typeface="Georgia"/>
        <a:ea typeface=""/>
        <a:cs typeface=""/>
      </a:majorFont>
      <a:minorFont>
        <a:latin typeface="Calibri"/>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324</TotalTime>
  <Words>1525</Words>
  <Application>Microsoft Office PowerPoint</Application>
  <PresentationFormat>Widescreen</PresentationFormat>
  <Paragraphs>254</Paragraphs>
  <Slides>19</Slides>
  <Notes>18</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Courier New</vt:lpstr>
      <vt:lpstr>Georgia</vt:lpstr>
      <vt:lpstr>Symbol</vt:lpstr>
      <vt:lpstr>Times New Roman</vt:lpstr>
      <vt:lpstr>Office Theme</vt:lpstr>
      <vt:lpstr>PowerPoint Presentation</vt:lpstr>
      <vt:lpstr>PowerPoint Presentation</vt:lpstr>
      <vt:lpstr>PowerPoint Presentation</vt:lpstr>
      <vt:lpstr>PowerPoint Presentation</vt:lpstr>
      <vt:lpstr>Background: Alternate Routes to Licensure</vt:lpstr>
      <vt:lpstr>PowerPoint Presentation</vt:lpstr>
      <vt:lpstr>iteach Virginia</vt:lpstr>
      <vt:lpstr>PowerPoint Presentation</vt:lpstr>
      <vt:lpstr>PowerPoint Presentation</vt:lpstr>
      <vt:lpstr>PowerPoint Presentation</vt:lpstr>
      <vt:lpstr>PowerPoint Presentation</vt:lpstr>
      <vt:lpstr>Licensure Process: iteach</vt:lpstr>
      <vt:lpstr>PowerPoint Presentation</vt:lpstr>
      <vt:lpstr>PowerPoint Presentation</vt:lpstr>
      <vt:lpstr>PowerPoint Presentation</vt:lpstr>
      <vt:lpstr>PowerPoint Presentation</vt:lpstr>
      <vt:lpstr>Learn more about iteach VA:</vt:lpstr>
      <vt:lpstr>VDOE Contact Information: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Virginia Department of Education</dc:creator>
  <cp:keywords/>
  <dc:description/>
  <cp:lastModifiedBy>Gilstrap, Rob (DOE)</cp:lastModifiedBy>
  <cp:revision>28</cp:revision>
  <cp:lastPrinted>2023-11-28T17:26:40Z</cp:lastPrinted>
  <dcterms:created xsi:type="dcterms:W3CDTF">2022-07-20T12:39:39Z</dcterms:created>
  <dcterms:modified xsi:type="dcterms:W3CDTF">2023-11-29T17:56:48Z</dcterms:modified>
  <cp:category/>
</cp:coreProperties>
</file>