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7" r:id="rId2"/>
    <p:sldId id="259" r:id="rId3"/>
    <p:sldId id="260" r:id="rId4"/>
    <p:sldId id="353" r:id="rId5"/>
    <p:sldId id="389" r:id="rId6"/>
    <p:sldId id="294" r:id="rId7"/>
    <p:sldId id="293" r:id="rId8"/>
    <p:sldId id="2147373871" r:id="rId9"/>
    <p:sldId id="2147373872" r:id="rId10"/>
    <p:sldId id="2147373873" r:id="rId11"/>
    <p:sldId id="2147373874" r:id="rId12"/>
    <p:sldId id="2147373875" r:id="rId13"/>
    <p:sldId id="2147373879" r:id="rId14"/>
    <p:sldId id="2147373876" r:id="rId15"/>
    <p:sldId id="2147373877" r:id="rId16"/>
    <p:sldId id="269" r:id="rId17"/>
    <p:sldId id="2147373880" r:id="rId18"/>
    <p:sldId id="258" r:id="rId19"/>
    <p:sldId id="2147373883" r:id="rId20"/>
    <p:sldId id="270" r:id="rId21"/>
    <p:sldId id="272" r:id="rId22"/>
    <p:sldId id="274" r:id="rId23"/>
    <p:sldId id="276" r:id="rId24"/>
    <p:sldId id="278" r:id="rId25"/>
    <p:sldId id="279" r:id="rId26"/>
    <p:sldId id="280" r:id="rId27"/>
    <p:sldId id="281" r:id="rId28"/>
    <p:sldId id="282" r:id="rId29"/>
    <p:sldId id="283" r:id="rId30"/>
    <p:sldId id="284" r:id="rId31"/>
    <p:sldId id="2147373881" r:id="rId32"/>
    <p:sldId id="2147373882" r:id="rId33"/>
    <p:sldId id="214737388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784E2C-29EA-8D54-3E3C-AE0AD5012814}" name="Nuthall, Timothy (DOE)" initials="TN" userId="S::Timothy.Nuthall@doe.virginia.gov::5b8a1b34-ca91-40fe-9284-2422aa38f12a" providerId="AD"/>
  <p188:author id="{17385F34-6D5A-7387-2118-FDB1F61D80E7}" name="Sorensen, Marcey (DOE)" initials="S(" userId="S::marcey.sorensen@doe.virginia.gov::830c3baf-2878-467c-a2c2-c9004b8c4e65" providerId="AD"/>
  <p188:author id="{AC5CCB60-CE7A-2F14-7154-B6DDD4FAF57C}" name="Reid, Todd (DOE)" initials="RT(" userId="S::Todd.Reid@doe.virginia.gov::2e9b5cb5-605c-4639-845c-dca46f4e96f9" providerId="AD"/>
  <p188:author id="{78C3676F-15A8-A386-BF65-E56363BCAAE8}" name="Reid, Todd (DOE)" initials="R(" userId="S::todd.reid@doe.virginia.gov::2e9b5cb5-605c-4639-845c-dca46f4e96f9" providerId="AD"/>
  <p188:author id="{AAE74695-B4A7-24D4-A5DD-DB92E0CFE5EF}" name="Coons, Lisa (DOE)" initials="LC" userId="S::Lisa.Coons@doe.virginia.gov::71ca6cf0-816b-4c42-ba9b-8f0829fd5aa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53535"/>
    <a:srgbClr val="00D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14501F-7EAA-4649-B02E-1DCA54563E89}" v="2550" dt="2023-11-09T20:31:47.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95"/>
  </p:normalViewPr>
  <p:slideViewPr>
    <p:cSldViewPr snapToGrid="0">
      <p:cViewPr varScale="1">
        <p:scale>
          <a:sx n="109" d="100"/>
          <a:sy n="109" d="100"/>
        </p:scale>
        <p:origin x="216" y="200"/>
      </p:cViewPr>
      <p:guideLst/>
    </p:cSldViewPr>
  </p:slideViewPr>
  <p:outlineViewPr>
    <p:cViewPr>
      <p:scale>
        <a:sx n="33" d="100"/>
        <a:sy n="33" d="100"/>
      </p:scale>
      <p:origin x="0" y="-6528"/>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Percentage</a:t>
            </a:r>
            <a:r>
              <a:rPr lang="en-US" sz="2000" baseline="0"/>
              <a:t> of Students Chroncially Absent</a:t>
            </a:r>
          </a:p>
          <a:p>
            <a:pPr>
              <a:defRPr sz="2000"/>
            </a:pPr>
            <a:r>
              <a:rPr lang="en-US" sz="2000" baseline="0"/>
              <a:t>Grades 3-8</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'[2022-2023 Preliminary Annual Pass Rates on 8-24-2023.xlsx]Sheet6'!$A$2:$A$5</c:f>
              <c:strCache>
                <c:ptCount val="4"/>
                <c:pt idx="0">
                  <c:v>2018-2019</c:v>
                </c:pt>
                <c:pt idx="1">
                  <c:v>2020-2021</c:v>
                </c:pt>
                <c:pt idx="2">
                  <c:v>2021-2022</c:v>
                </c:pt>
                <c:pt idx="3">
                  <c:v>2022-2023</c:v>
                </c:pt>
              </c:strCache>
            </c:strRef>
          </c:cat>
          <c:val>
            <c:numRef>
              <c:f>'[2022-2023 Preliminary Annual Pass Rates on 8-24-2023.xlsx]Sheet6'!$B$2:$B$5</c:f>
              <c:numCache>
                <c:formatCode>0%</c:formatCode>
                <c:ptCount val="4"/>
                <c:pt idx="0">
                  <c:v>8.7300000000000003E-2</c:v>
                </c:pt>
                <c:pt idx="1">
                  <c:v>9.8699999999999996E-2</c:v>
                </c:pt>
                <c:pt idx="2">
                  <c:v>0.17</c:v>
                </c:pt>
                <c:pt idx="3">
                  <c:v>0.17</c:v>
                </c:pt>
              </c:numCache>
            </c:numRef>
          </c:val>
          <c:extLst>
            <c:ext xmlns:c16="http://schemas.microsoft.com/office/drawing/2014/chart" uri="{C3380CC4-5D6E-409C-BE32-E72D297353CC}">
              <c16:uniqueId val="{00000000-2987-4294-A083-8806AA0AD3D8}"/>
            </c:ext>
          </c:extLst>
        </c:ser>
        <c:dLbls>
          <c:dLblPos val="outEnd"/>
          <c:showLegendKey val="0"/>
          <c:showVal val="1"/>
          <c:showCatName val="0"/>
          <c:showSerName val="0"/>
          <c:showPercent val="0"/>
          <c:showBubbleSize val="0"/>
        </c:dLbls>
        <c:gapWidth val="219"/>
        <c:overlap val="-27"/>
        <c:axId val="1731345919"/>
        <c:axId val="1731343039"/>
        <c:extLst>
          <c:ext xmlns:c15="http://schemas.microsoft.com/office/drawing/2012/chart" uri="{02D57815-91ED-43cb-92C2-25804820EDAC}">
            <c15:filteredBarSeries>
              <c15:ser>
                <c:idx val="1"/>
                <c:order val="1"/>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'[2022-2023 Preliminary Annual Pass Rates on 8-24-2023.xlsx]Sheet6'!$A$2:$A$5</c15:sqref>
                        </c15:formulaRef>
                      </c:ext>
                    </c:extLst>
                    <c:strCache>
                      <c:ptCount val="4"/>
                      <c:pt idx="0">
                        <c:v>2018-2019</c:v>
                      </c:pt>
                      <c:pt idx="1">
                        <c:v>2020-2021</c:v>
                      </c:pt>
                      <c:pt idx="2">
                        <c:v>2021-2022</c:v>
                      </c:pt>
                      <c:pt idx="3">
                        <c:v>2022-2023</c:v>
                      </c:pt>
                    </c:strCache>
                  </c:strRef>
                </c:cat>
                <c:val>
                  <c:numRef>
                    <c:extLst>
                      <c:ext uri="{02D57815-91ED-43cb-92C2-25804820EDAC}">
                        <c15:formulaRef>
                          <c15:sqref>'[2022-2023 Preliminary Annual Pass Rates on 8-24-2023.xlsx]Sheet6'!$C$2:$C$5</c15:sqref>
                        </c15:formulaRef>
                      </c:ext>
                    </c:extLst>
                    <c:numCache>
                      <c:formatCode>0%</c:formatCode>
                      <c:ptCount val="4"/>
                      <c:pt idx="0">
                        <c:v>0.91269999999999996</c:v>
                      </c:pt>
                      <c:pt idx="1">
                        <c:v>0.90129999999999999</c:v>
                      </c:pt>
                      <c:pt idx="2">
                        <c:v>0.82830000000000004</c:v>
                      </c:pt>
                      <c:pt idx="3">
                        <c:v>0.83460000000000001</c:v>
                      </c:pt>
                    </c:numCache>
                  </c:numRef>
                </c:val>
                <c:extLst>
                  <c:ext xmlns:c16="http://schemas.microsoft.com/office/drawing/2014/chart" uri="{C3380CC4-5D6E-409C-BE32-E72D297353CC}">
                    <c16:uniqueId val="{00000001-2987-4294-A083-8806AA0AD3D8}"/>
                  </c:ext>
                </c:extLst>
              </c15:ser>
            </c15:filteredBarSeries>
          </c:ext>
        </c:extLst>
      </c:barChart>
      <c:catAx>
        <c:axId val="173134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31343039"/>
        <c:crosses val="autoZero"/>
        <c:auto val="1"/>
        <c:lblAlgn val="ctr"/>
        <c:lblOffset val="100"/>
        <c:noMultiLvlLbl val="0"/>
      </c:catAx>
      <c:valAx>
        <c:axId val="1731343039"/>
        <c:scaling>
          <c:orientation val="minMax"/>
        </c:scaling>
        <c:delete val="1"/>
        <c:axPos val="l"/>
        <c:numFmt formatCode="0%" sourceLinked="1"/>
        <c:majorTickMark val="none"/>
        <c:minorTickMark val="none"/>
        <c:tickLblPos val="nextTo"/>
        <c:crossAx val="1731345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Percentage of Students</a:t>
            </a:r>
            <a:r>
              <a:rPr lang="en-US" sz="2000" baseline="0"/>
              <a:t> Chronically Absent by Student Group</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'[2022-2023 Preliminary Annual Pass Rates on 8-24-2023.xlsx]Sheet7'!$B$4:$B$5</c:f>
              <c:strCache>
                <c:ptCount val="2"/>
                <c:pt idx="0">
                  <c:v>2018-2019</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'[2022-2023 Preliminary Annual Pass Rates on 8-24-2023.xlsx]Sheet7'!$A$6:$A$14</c:f>
              <c:strCache>
                <c:ptCount val="5"/>
                <c:pt idx="0">
                  <c:v>All Students</c:v>
                </c:pt>
                <c:pt idx="1">
                  <c:v>Black</c:v>
                </c:pt>
                <c:pt idx="2">
                  <c:v>Economically Disadvantaged</c:v>
                </c:pt>
                <c:pt idx="3">
                  <c:v>Hispanic</c:v>
                </c:pt>
                <c:pt idx="4">
                  <c:v>Students with Disabilities</c:v>
                </c:pt>
              </c:strCache>
              <c:extLst/>
            </c:strRef>
          </c:cat>
          <c:val>
            <c:numRef>
              <c:f>'[2022-2023 Preliminary Annual Pass Rates on 8-24-2023.xlsx]Sheet7'!$B$6:$B$14</c:f>
              <c:numCache>
                <c:formatCode>0%</c:formatCode>
                <c:ptCount val="5"/>
                <c:pt idx="0">
                  <c:v>8.6999999999999994E-2</c:v>
                </c:pt>
                <c:pt idx="1">
                  <c:v>0.108</c:v>
                </c:pt>
                <c:pt idx="2">
                  <c:v>0.13600000000000001</c:v>
                </c:pt>
                <c:pt idx="3">
                  <c:v>8.8999999999999996E-2</c:v>
                </c:pt>
                <c:pt idx="4">
                  <c:v>0.14000000000000001</c:v>
                </c:pt>
              </c:numCache>
              <c:extLst/>
            </c:numRef>
          </c:val>
          <c:extLst>
            <c:ext xmlns:c16="http://schemas.microsoft.com/office/drawing/2014/chart" uri="{C3380CC4-5D6E-409C-BE32-E72D297353CC}">
              <c16:uniqueId val="{00000000-2E8B-484B-95A0-03026DF0F148}"/>
            </c:ext>
          </c:extLst>
        </c:ser>
        <c:ser>
          <c:idx val="1"/>
          <c:order val="1"/>
          <c:tx>
            <c:strRef>
              <c:f>'[2022-2023 Preliminary Annual Pass Rates on 8-24-2023.xlsx]Sheet7'!$C$4:$C$5</c:f>
              <c:strCache>
                <c:ptCount val="2"/>
                <c:pt idx="0">
                  <c:v>2022-2023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'[2022-2023 Preliminary Annual Pass Rates on 8-24-2023.xlsx]Sheet7'!$A$6:$A$14</c:f>
              <c:strCache>
                <c:ptCount val="5"/>
                <c:pt idx="0">
                  <c:v>All Students</c:v>
                </c:pt>
                <c:pt idx="1">
                  <c:v>Black</c:v>
                </c:pt>
                <c:pt idx="2">
                  <c:v>Economically Disadvantaged</c:v>
                </c:pt>
                <c:pt idx="3">
                  <c:v>Hispanic</c:v>
                </c:pt>
                <c:pt idx="4">
                  <c:v>Students with Disabilities</c:v>
                </c:pt>
              </c:strCache>
              <c:extLst/>
            </c:strRef>
          </c:cat>
          <c:val>
            <c:numRef>
              <c:f>'[2022-2023 Preliminary Annual Pass Rates on 8-24-2023.xlsx]Sheet7'!$C$6:$C$14</c:f>
              <c:numCache>
                <c:formatCode>0%</c:formatCode>
                <c:ptCount val="5"/>
                <c:pt idx="0">
                  <c:v>0.16500000000000001</c:v>
                </c:pt>
                <c:pt idx="1">
                  <c:v>0.19600000000000001</c:v>
                </c:pt>
                <c:pt idx="2">
                  <c:v>0.23799999999999999</c:v>
                </c:pt>
                <c:pt idx="3">
                  <c:v>0.19700000000000001</c:v>
                </c:pt>
                <c:pt idx="4">
                  <c:v>0.22500000000000001</c:v>
                </c:pt>
              </c:numCache>
              <c:extLst/>
            </c:numRef>
          </c:val>
          <c:extLst>
            <c:ext xmlns:c16="http://schemas.microsoft.com/office/drawing/2014/chart" uri="{C3380CC4-5D6E-409C-BE32-E72D297353CC}">
              <c16:uniqueId val="{00000001-2E8B-484B-95A0-03026DF0F148}"/>
            </c:ext>
          </c:extLst>
        </c:ser>
        <c:dLbls>
          <c:dLblPos val="outEnd"/>
          <c:showLegendKey val="0"/>
          <c:showVal val="1"/>
          <c:showCatName val="0"/>
          <c:showSerName val="0"/>
          <c:showPercent val="0"/>
          <c:showBubbleSize val="0"/>
        </c:dLbls>
        <c:gapWidth val="219"/>
        <c:overlap val="-27"/>
        <c:axId val="1602503503"/>
        <c:axId val="1602502063"/>
      </c:barChart>
      <c:catAx>
        <c:axId val="160250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02502063"/>
        <c:crosses val="autoZero"/>
        <c:auto val="1"/>
        <c:lblAlgn val="ctr"/>
        <c:lblOffset val="100"/>
        <c:noMultiLvlLbl val="0"/>
      </c:catAx>
      <c:valAx>
        <c:axId val="1602502063"/>
        <c:scaling>
          <c:orientation val="minMax"/>
        </c:scaling>
        <c:delete val="1"/>
        <c:axPos val="l"/>
        <c:numFmt formatCode="0%" sourceLinked="1"/>
        <c:majorTickMark val="none"/>
        <c:minorTickMark val="none"/>
        <c:tickLblPos val="nextTo"/>
        <c:crossAx val="1602503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00FFB-491A-6146-BA5B-1355760F188C}" type="datetimeFigureOut">
              <a:rPr lang="en-US" smtClean="0"/>
              <a:t>11/9/23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288F8-C253-7242-8271-58F504CCBEB8}" type="slidenum">
              <a:rPr lang="en-US" smtClean="0"/>
              <a:t>‹#›</a:t>
            </a:fld>
            <a:endParaRPr lang="en-US"/>
          </a:p>
        </p:txBody>
      </p:sp>
    </p:spTree>
    <p:extLst>
      <p:ext uri="{BB962C8B-B14F-4D97-AF65-F5344CB8AC3E}">
        <p14:creationId xmlns:p14="http://schemas.microsoft.com/office/powerpoint/2010/main" val="18460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ZQxdJ9LHt1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f.io/bfg3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4:notes"/>
          <p:cNvSpPr txBox="1">
            <a:spLocks noGrp="1"/>
          </p:cNvSpPr>
          <p:nvPr>
            <p:ph type="body" idx="1"/>
          </p:nvPr>
        </p:nvSpPr>
        <p:spPr>
          <a:xfrm>
            <a:off x="936943" y="3373676"/>
            <a:ext cx="7495540" cy="3196114"/>
          </a:xfrm>
          <a:prstGeom prst="rect">
            <a:avLst/>
          </a:prstGeom>
          <a:noFill/>
          <a:ln>
            <a:noFill/>
          </a:ln>
        </p:spPr>
        <p:txBody>
          <a:bodyPr spcFirstLastPara="1" wrap="square" lIns="93950" tIns="46950" rIns="93950" bIns="4695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1"/>
              <a:t>Last revised: August 9, 2022</a:t>
            </a:r>
            <a:endParaRPr/>
          </a:p>
          <a:p>
            <a:pPr marL="0" marR="0" lvl="0" indent="0" algn="l" rtl="0">
              <a:lnSpc>
                <a:spcPct val="100000"/>
              </a:lnSpc>
              <a:spcBef>
                <a:spcPts val="0"/>
              </a:spcBef>
              <a:spcAft>
                <a:spcPts val="0"/>
              </a:spcAft>
              <a:buClr>
                <a:schemeClr val="dk1"/>
              </a:buClr>
              <a:buSzPts val="1100"/>
              <a:buFont typeface="Calibri"/>
              <a:buNone/>
            </a:pP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solidFill>
                  <a:schemeClr val="dk1"/>
                </a:solidFill>
                <a:latin typeface="Calibri"/>
                <a:ea typeface="Calibri"/>
                <a:cs typeface="Calibri"/>
                <a:sym typeface="Calibri"/>
              </a:rPr>
              <a:t>Chronic absence is when a student misses 10% or more of their days on roll </a:t>
            </a:r>
            <a:r>
              <a:rPr lang="en-US" b="1">
                <a:solidFill>
                  <a:schemeClr val="dk1"/>
                </a:solidFill>
                <a:latin typeface="Calibri"/>
                <a:ea typeface="Calibri"/>
                <a:cs typeface="Calibri"/>
                <a:sym typeface="Calibri"/>
              </a:rPr>
              <a:t>for any reason</a:t>
            </a:r>
            <a:r>
              <a:rPr lang="en-US">
                <a:solidFill>
                  <a:schemeClr val="dk1"/>
                </a:solidFill>
                <a:latin typeface="Calibri"/>
                <a:ea typeface="Calibri"/>
                <a:cs typeface="Calibri"/>
                <a:sym typeface="Calibri"/>
              </a:rPr>
              <a:t>, whether it is excused, unexcused or due to suspension. It is 2 days a month in the first month, 4 days in the second month, 6 days in the third month.  It is different from truancy which only measures unexcused absences or average daily attendance which measures the average number of students that show up each day of school. Chronic absence is the rate of absenteeism that highly correlates with students falling off the path toward academic success.</a:t>
            </a:r>
            <a:endParaRPr>
              <a:solidFill>
                <a:schemeClr val="dk1"/>
              </a:solidFill>
              <a:latin typeface="Calibri"/>
              <a:ea typeface="Calibri"/>
              <a:cs typeface="Calibri"/>
              <a:sym typeface="Calibri"/>
            </a:endParaRPr>
          </a:p>
        </p:txBody>
      </p:sp>
      <p:sp>
        <p:nvSpPr>
          <p:cNvPr id="982" name="Google Shape;982;p4:notes"/>
          <p:cNvSpPr>
            <a:spLocks noGrp="1" noRot="1" noChangeAspect="1"/>
          </p:cNvSpPr>
          <p:nvPr>
            <p:ph type="sldImg" idx="2"/>
          </p:nvPr>
        </p:nvSpPr>
        <p:spPr>
          <a:xfrm>
            <a:off x="2317750" y="531813"/>
            <a:ext cx="4733925" cy="2663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27d4643defe_2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g27d4643defe_2_14:notes"/>
          <p:cNvSpPr txBox="1">
            <a:spLocks noGrp="1"/>
          </p:cNvSpPr>
          <p:nvPr>
            <p:ph type="body" idx="1"/>
          </p:nvPr>
        </p:nvSpPr>
        <p:spPr>
          <a:xfrm>
            <a:off x="685801" y="4400552"/>
            <a:ext cx="5486400" cy="3600300"/>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dirty="0"/>
              <a:t>Use AW handouts to succinctly share some of the impact of good attendance and the consequences of chronic absence, as well as what parents can do to help their child get to school every day.</a:t>
            </a:r>
            <a:endParaRPr dirty="0"/>
          </a:p>
          <a:p>
            <a:pPr marL="0" lvl="0" indent="0" algn="l" rtl="0">
              <a:lnSpc>
                <a:spcPct val="100000"/>
              </a:lnSpc>
              <a:spcBef>
                <a:spcPts val="0"/>
              </a:spcBef>
              <a:spcAft>
                <a:spcPts val="0"/>
              </a:spcAft>
              <a:buSzPts val="1400"/>
              <a:buNone/>
            </a:pPr>
            <a:endParaRPr dirty="0"/>
          </a:p>
        </p:txBody>
      </p:sp>
      <p:sp>
        <p:nvSpPr>
          <p:cNvPr id="814" name="Google Shape;814;g27d4643defe_2_14:notes"/>
          <p:cNvSpPr txBox="1">
            <a:spLocks noGrp="1"/>
          </p:cNvSpPr>
          <p:nvPr>
            <p:ph type="sldNum" idx="12"/>
          </p:nvPr>
        </p:nvSpPr>
        <p:spPr>
          <a:xfrm>
            <a:off x="3885010" y="8684687"/>
            <a:ext cx="2971800" cy="459300"/>
          </a:xfrm>
          <a:prstGeom prst="rect">
            <a:avLst/>
          </a:prstGeom>
          <a:noFill/>
          <a:ln>
            <a:noFill/>
          </a:ln>
        </p:spPr>
        <p:txBody>
          <a:bodyPr spcFirstLastPara="1" wrap="square" lIns="92150" tIns="46075" rIns="92150" bIns="46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1e7d3e712c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1e7d3e712c4_1_0:notes"/>
          <p:cNvSpPr txBox="1">
            <a:spLocks noGrp="1"/>
          </p:cNvSpPr>
          <p:nvPr>
            <p:ph type="body" idx="1"/>
          </p:nvPr>
        </p:nvSpPr>
        <p:spPr>
          <a:xfrm>
            <a:off x="685800" y="4400550"/>
            <a:ext cx="54864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During the pandemic, we for good reasons became very cautious about keeping kids home due to illness. Though Covid is still with us, we have made significant progress in reducing its impact. Families are very confused about when to send kids to school or keep them home due to signes of illness.  They want guidance. We have worked with KP and NASN to create this guidance to  help families make good decisions about what to do when their child shows signs of illness – only keeping them home if truly necessary so children get back into regular routine of school. </a:t>
            </a:r>
            <a:endParaRPr/>
          </a:p>
          <a:p>
            <a:pPr marL="0" lvl="0" indent="0" algn="l" rtl="0">
              <a:spcBef>
                <a:spcPts val="0"/>
              </a:spcBef>
              <a:spcAft>
                <a:spcPts val="0"/>
              </a:spcAft>
              <a:buNone/>
            </a:pPr>
            <a:endParaRPr/>
          </a:p>
          <a:p>
            <a:pPr marL="0" lvl="0" indent="0" algn="l" rtl="0">
              <a:spcBef>
                <a:spcPts val="0"/>
              </a:spcBef>
              <a:spcAft>
                <a:spcPts val="0"/>
              </a:spcAft>
              <a:buNone/>
            </a:pPr>
            <a:r>
              <a:rPr lang="en"/>
              <a:t>If you are interested,  share with your local health department and school district to make sure it is in keeping with what they advise. If is, share it broadly. If not, use it to think about how to update your local guidance and create your won. </a:t>
            </a:r>
            <a:endParaRPr/>
          </a:p>
        </p:txBody>
      </p:sp>
      <p:sp>
        <p:nvSpPr>
          <p:cNvPr id="836" name="Google Shape;836;g1e7d3e712c4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27d4643defe_2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g27d4643defe_2_23:notes"/>
          <p:cNvSpPr txBox="1">
            <a:spLocks noGrp="1"/>
          </p:cNvSpPr>
          <p:nvPr>
            <p:ph type="body" idx="1"/>
          </p:nvPr>
        </p:nvSpPr>
        <p:spPr>
          <a:xfrm>
            <a:off x="685801" y="4400552"/>
            <a:ext cx="5486400" cy="3600300"/>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 sz="1600" b="1" i="0" u="none" strike="noStrike">
                <a:solidFill>
                  <a:srgbClr val="000000"/>
                </a:solidFill>
                <a:latin typeface="Calibri"/>
                <a:ea typeface="Calibri"/>
                <a:cs typeface="Calibri"/>
                <a:sym typeface="Calibri"/>
              </a:rPr>
              <a:t>Student Attendance Success Plans </a:t>
            </a:r>
            <a:r>
              <a:rPr lang="en" sz="1600" b="0" i="0" u="none" strike="noStrike">
                <a:solidFill>
                  <a:srgbClr val="000000"/>
                </a:solidFill>
                <a:latin typeface="Calibri"/>
                <a:ea typeface="Calibri"/>
                <a:cs typeface="Calibri"/>
                <a:sym typeface="Calibri"/>
              </a:rPr>
              <a:t>are designed to help families or youth make a plan to get to school. The help bank portion identifies who can help – and widens the circle of support.</a:t>
            </a:r>
            <a:endParaRPr sz="1000" b="0"/>
          </a:p>
          <a:p>
            <a:pPr marL="457200" marR="0" lvl="0" indent="-228600" algn="l" rtl="0">
              <a:lnSpc>
                <a:spcPct val="100000"/>
              </a:lnSpc>
              <a:spcBef>
                <a:spcPts val="0"/>
              </a:spcBef>
              <a:spcAft>
                <a:spcPts val="0"/>
              </a:spcAft>
              <a:buClr>
                <a:srgbClr val="000000"/>
              </a:buClr>
              <a:buSzPts val="1400"/>
              <a:buFont typeface="Arial"/>
              <a:buNone/>
            </a:pPr>
            <a:br>
              <a:rPr lang="en"/>
            </a:br>
            <a:endParaRPr/>
          </a:p>
        </p:txBody>
      </p:sp>
      <p:sp>
        <p:nvSpPr>
          <p:cNvPr id="824" name="Google Shape;824;g27d4643defe_2_23:notes"/>
          <p:cNvSpPr txBox="1">
            <a:spLocks noGrp="1"/>
          </p:cNvSpPr>
          <p:nvPr>
            <p:ph type="sldNum" idx="12"/>
          </p:nvPr>
        </p:nvSpPr>
        <p:spPr>
          <a:xfrm>
            <a:off x="3885010" y="8684687"/>
            <a:ext cx="2971800" cy="459300"/>
          </a:xfrm>
          <a:prstGeom prst="rect">
            <a:avLst/>
          </a:prstGeom>
          <a:noFill/>
          <a:ln>
            <a:noFill/>
          </a:ln>
        </p:spPr>
        <p:txBody>
          <a:bodyPr spcFirstLastPara="1" wrap="square" lIns="92150" tIns="46075" rIns="92150" bIns="460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9" name="Google Shape;1109;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endParaRPr dirty="0"/>
          </a:p>
        </p:txBody>
      </p:sp>
      <p:sp>
        <p:nvSpPr>
          <p:cNvPr id="1110" name="Google Shape;1110;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1"/>
              <a:t>Last revised: 11/15/2021</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YouTube version from Teaching Attendance modules:  </a:t>
            </a:r>
            <a:r>
              <a:rPr lang="en-US" sz="1100" i="0" u="sng">
                <a:solidFill>
                  <a:schemeClr val="hlink"/>
                </a:solidFill>
                <a:latin typeface="Gill Sans"/>
                <a:ea typeface="Gill Sans"/>
                <a:cs typeface="Gill Sans"/>
                <a:sym typeface="Gill Sans"/>
                <a:hlinkClick r:id="rId3"/>
              </a:rPr>
              <a:t>https://www.youtube.com/watch?v=ZQxdJ9LHt1s</a:t>
            </a:r>
            <a:endParaRPr sz="1100" i="0">
              <a:latin typeface="Gill Sans"/>
              <a:ea typeface="Gill Sans"/>
              <a:cs typeface="Gill Sans"/>
              <a:sym typeface="Gill Sans"/>
            </a:endParaRPr>
          </a:p>
          <a:p>
            <a:pPr marL="0" lvl="0" indent="0" algn="l" rtl="0">
              <a:lnSpc>
                <a:spcPct val="100000"/>
              </a:lnSpc>
              <a:spcBef>
                <a:spcPts val="0"/>
              </a:spcBef>
              <a:spcAft>
                <a:spcPts val="0"/>
              </a:spcAft>
              <a:buSzPts val="1400"/>
              <a:buNone/>
            </a:pPr>
            <a:r>
              <a:rPr lang="en-US" sz="1100" i="0">
                <a:latin typeface="Gill Sans"/>
                <a:ea typeface="Gill Sans"/>
                <a:cs typeface="Gill Sans"/>
                <a:sym typeface="Gill Sans"/>
              </a:rPr>
              <a:t>Video length:  4:22</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3:notes"/>
          <p:cNvSpPr>
            <a:spLocks noGrp="1" noRot="1" noChangeAspect="1"/>
          </p:cNvSpPr>
          <p:nvPr>
            <p:ph type="sldImg" idx="2"/>
          </p:nvPr>
        </p:nvSpPr>
        <p:spPr>
          <a:xfrm>
            <a:off x="25908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p3:notes"/>
          <p:cNvSpPr txBox="1">
            <a:spLocks noGrp="1"/>
          </p:cNvSpPr>
          <p:nvPr>
            <p:ph type="body" idx="1"/>
          </p:nvPr>
        </p:nvSpPr>
        <p:spPr>
          <a:xfrm>
            <a:off x="929641" y="3300414"/>
            <a:ext cx="7437120" cy="2700337"/>
          </a:xfrm>
          <a:prstGeom prst="rect">
            <a:avLst/>
          </a:prstGeom>
          <a:noFill/>
          <a:ln>
            <a:noFill/>
          </a:ln>
        </p:spPr>
        <p:txBody>
          <a:bodyPr spcFirstLastPara="1" wrap="square" lIns="92150" tIns="46075" rIns="92150" bIns="460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Last Revised: July 22, 2022</a:t>
            </a:r>
            <a:endParaRPr/>
          </a:p>
          <a:p>
            <a:pPr marL="0" lvl="0" indent="0" algn="l" rtl="0">
              <a:lnSpc>
                <a:spcPct val="115000"/>
              </a:lnSpc>
              <a:spcBef>
                <a:spcPts val="1200"/>
              </a:spcBef>
              <a:spcAft>
                <a:spcPts val="0"/>
              </a:spcAft>
              <a:buClr>
                <a:schemeClr val="dk1"/>
              </a:buClr>
              <a:buSzPts val="1100"/>
              <a:buFont typeface="Arial"/>
              <a:buNone/>
            </a:pPr>
            <a:endParaRPr/>
          </a:p>
          <a:p>
            <a:pPr marL="0" marR="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SAY: </a:t>
            </a:r>
            <a:endParaRPr/>
          </a:p>
          <a:p>
            <a:pPr marL="0" lvl="0" indent="0" algn="l" rtl="0">
              <a:lnSpc>
                <a:spcPct val="115000"/>
              </a:lnSpc>
              <a:spcBef>
                <a:spcPts val="1200"/>
              </a:spcBef>
              <a:spcAft>
                <a:spcPts val="0"/>
              </a:spcAft>
              <a:buClr>
                <a:schemeClr val="dk1"/>
              </a:buClr>
              <a:buSzPts val="1100"/>
              <a:buFont typeface="Arial"/>
              <a:buNone/>
            </a:pPr>
            <a:r>
              <a:rPr lang="en-US" b="0">
                <a:solidFill>
                  <a:srgbClr val="FF0000"/>
                </a:solidFill>
                <a:latin typeface="Times New Roman"/>
                <a:ea typeface="Times New Roman"/>
                <a:cs typeface="Times New Roman"/>
                <a:sym typeface="Times New Roman"/>
              </a:rPr>
              <a:t>Attendance matters. Without students attending and engaging in learning—whether it is in a traditional bricks and mortar school, an online program or a high-quality afterschool program—none of our aspirations to make up for lost opportunities to learn can happen.</a:t>
            </a:r>
            <a:endParaRPr/>
          </a:p>
          <a:p>
            <a:pPr marL="0" lvl="0" indent="0" algn="l" rtl="0">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While showing up does not guarantee learning, a student who misses class cannot benefit. If a large number of students miss class, it is an indication of challenges that require systemic solutions.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While good attendance from preschool onward leads to academic progress, poor attendance has a number of negative effects. Research tells us that</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CLICK.</a:t>
            </a:r>
            <a:endParaRPr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Chronic absence in kindergarten and 1st grade can lead to the inability to read on grade level by the end of 3</a:t>
            </a:r>
            <a:r>
              <a:rPr lang="en-US" baseline="30000">
                <a:latin typeface="Arial"/>
                <a:ea typeface="Arial"/>
                <a:cs typeface="Arial"/>
                <a:sym typeface="Arial"/>
              </a:rPr>
              <a:t>rd</a:t>
            </a:r>
            <a:r>
              <a:rPr lang="en-US">
                <a:latin typeface="Arial"/>
                <a:ea typeface="Arial"/>
                <a:cs typeface="Arial"/>
                <a:sym typeface="Arial"/>
              </a:rPr>
              <a:t> grade. </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CLICK.</a:t>
            </a:r>
            <a:endParaRPr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inability to read on grade level by 3</a:t>
            </a:r>
            <a:r>
              <a:rPr lang="en-US" baseline="30000">
                <a:latin typeface="Arial"/>
                <a:ea typeface="Arial"/>
                <a:cs typeface="Arial"/>
                <a:sym typeface="Arial"/>
              </a:rPr>
              <a:t>rd</a:t>
            </a:r>
            <a:r>
              <a:rPr lang="en-US">
                <a:latin typeface="Arial"/>
                <a:ea typeface="Arial"/>
                <a:cs typeface="Arial"/>
                <a:sym typeface="Arial"/>
              </a:rPr>
              <a:t> grade leads to lower academic achievement in middle school.</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CLICK.</a:t>
            </a:r>
            <a:endParaRPr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Students that do not read on grade level are 4 times more likely to drop out of high school. </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b="1">
                <a:latin typeface="Times New Roman"/>
                <a:ea typeface="Times New Roman"/>
                <a:cs typeface="Times New Roman"/>
                <a:sym typeface="Times New Roman"/>
              </a:rPr>
              <a:t>POSTIVE STATEMENTS (optional)</a:t>
            </a:r>
            <a:endParaRPr b="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PreK-1st Grade:</a:t>
            </a:r>
            <a:endParaRPr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Students who attend regularly in the early grades perform better on measures of academic and social and emotional capacities.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3rd Grade:</a:t>
            </a:r>
            <a:endParaRPr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Students who attend school regularly are more likely to be able to read proficiently by the end of 3rd grade.</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Middle School:</a:t>
            </a:r>
            <a:endParaRPr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Students who attend school regularly are more likely to have passing grades in middle school.</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High School:</a:t>
            </a:r>
            <a:endParaRPr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Students who attendance regularly are more likely to graduate from high school.</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College Completion:</a:t>
            </a:r>
            <a:endParaRPr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Students to attend school regularly in high school are more likely to persist in college and graduate.</a:t>
            </a:r>
            <a:endParaRPr>
              <a:latin typeface="Arial"/>
              <a:ea typeface="Arial"/>
              <a:cs typeface="Arial"/>
              <a:sym typeface="Arial"/>
            </a:endParaRPr>
          </a:p>
          <a:p>
            <a:pPr marL="0" lvl="0" indent="0" algn="l" rtl="0">
              <a:lnSpc>
                <a:spcPct val="150000"/>
              </a:lnSpc>
              <a:spcBef>
                <a:spcPts val="1200"/>
              </a:spcBef>
              <a:spcAft>
                <a:spcPts val="0"/>
              </a:spcAft>
              <a:buClr>
                <a:schemeClr val="dk1"/>
              </a:buClr>
              <a:buSzPts val="1100"/>
              <a:buFont typeface="Arial"/>
              <a:buNone/>
            </a:pPr>
            <a:r>
              <a:rPr lang="en-US">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44" name="Google Shape;944;p3:notes"/>
          <p:cNvSpPr txBox="1">
            <a:spLocks noGrp="1"/>
          </p:cNvSpPr>
          <p:nvPr>
            <p:ph type="sldNum" idx="12"/>
          </p:nvPr>
        </p:nvSpPr>
        <p:spPr>
          <a:xfrm>
            <a:off x="5266347" y="6513515"/>
            <a:ext cx="4028440" cy="344487"/>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2806bf371cd_0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1" name="Google Shape;1121;g2806bf371cd_0_321:notes"/>
          <p:cNvSpPr txBox="1">
            <a:spLocks noGrp="1"/>
          </p:cNvSpPr>
          <p:nvPr>
            <p:ph type="body" idx="1"/>
          </p:nvPr>
        </p:nvSpPr>
        <p:spPr>
          <a:xfrm>
            <a:off x="685801" y="4400552"/>
            <a:ext cx="5486400" cy="3600300"/>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endParaRPr/>
          </a:p>
        </p:txBody>
      </p:sp>
      <p:sp>
        <p:nvSpPr>
          <p:cNvPr id="1122" name="Google Shape;1122;g2806bf371cd_0_321:notes"/>
          <p:cNvSpPr txBox="1">
            <a:spLocks noGrp="1"/>
          </p:cNvSpPr>
          <p:nvPr>
            <p:ph type="sldNum" idx="12"/>
          </p:nvPr>
        </p:nvSpPr>
        <p:spPr>
          <a:xfrm>
            <a:off x="3885010" y="8684687"/>
            <a:ext cx="2971800" cy="459300"/>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2806bf371cd_0_3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5" name="Google Shape;1135;g2806bf371cd_0_326:notes"/>
          <p:cNvSpPr txBox="1">
            <a:spLocks noGrp="1"/>
          </p:cNvSpPr>
          <p:nvPr>
            <p:ph type="body" idx="1"/>
          </p:nvPr>
        </p:nvSpPr>
        <p:spPr>
          <a:xfrm>
            <a:off x="685801" y="4400552"/>
            <a:ext cx="5486400" cy="3600300"/>
          </a:xfrm>
          <a:prstGeom prst="rect">
            <a:avLst/>
          </a:prstGeom>
          <a:noFill/>
          <a:ln>
            <a:noFill/>
          </a:ln>
        </p:spPr>
        <p:txBody>
          <a:bodyPr spcFirstLastPara="1" wrap="square" lIns="92150" tIns="46075" rIns="92150" bIns="46075"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a:t>Cecilia story: long list of student names </a:t>
            </a:r>
            <a:endParaRPr/>
          </a:p>
        </p:txBody>
      </p:sp>
      <p:sp>
        <p:nvSpPr>
          <p:cNvPr id="1136" name="Google Shape;1136;g2806bf371cd_0_326:notes"/>
          <p:cNvSpPr txBox="1">
            <a:spLocks noGrp="1"/>
          </p:cNvSpPr>
          <p:nvPr>
            <p:ph type="sldNum" idx="12"/>
          </p:nvPr>
        </p:nvSpPr>
        <p:spPr>
          <a:xfrm>
            <a:off x="3885010" y="8684687"/>
            <a:ext cx="2971800" cy="459300"/>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2806bf371cd_0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2" name="Google Shape;1152;g2806bf371cd_0_350:notes"/>
          <p:cNvSpPr txBox="1">
            <a:spLocks noGrp="1"/>
          </p:cNvSpPr>
          <p:nvPr>
            <p:ph type="body" idx="1"/>
          </p:nvPr>
        </p:nvSpPr>
        <p:spPr>
          <a:xfrm>
            <a:off x="685801" y="4400552"/>
            <a:ext cx="5486400" cy="3600300"/>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None/>
            </a:pPr>
            <a:endParaRPr>
              <a:highlight>
                <a:srgbClr val="FFFF00"/>
              </a:highlight>
            </a:endParaRPr>
          </a:p>
        </p:txBody>
      </p:sp>
      <p:sp>
        <p:nvSpPr>
          <p:cNvPr id="1153" name="Google Shape;1153;g2806bf371cd_0_350:notes"/>
          <p:cNvSpPr txBox="1">
            <a:spLocks noGrp="1"/>
          </p:cNvSpPr>
          <p:nvPr>
            <p:ph type="sldNum" idx="12"/>
          </p:nvPr>
        </p:nvSpPr>
        <p:spPr>
          <a:xfrm>
            <a:off x="3885010" y="8684687"/>
            <a:ext cx="2971800" cy="4593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806bf371cd_0_3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5" name="Google Shape;1165;g2806bf371cd_0_333:notes"/>
          <p:cNvSpPr txBox="1">
            <a:spLocks noGrp="1"/>
          </p:cNvSpPr>
          <p:nvPr>
            <p:ph type="body" idx="1"/>
          </p:nvPr>
        </p:nvSpPr>
        <p:spPr>
          <a:xfrm>
            <a:off x="685801" y="4400552"/>
            <a:ext cx="5486400" cy="3600300"/>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endParaRPr>
              <a:solidFill>
                <a:srgbClr val="FF0000"/>
              </a:solidFill>
            </a:endParaRPr>
          </a:p>
        </p:txBody>
      </p:sp>
      <p:sp>
        <p:nvSpPr>
          <p:cNvPr id="1166" name="Google Shape;1166;g2806bf371cd_0_333:notes"/>
          <p:cNvSpPr txBox="1">
            <a:spLocks noGrp="1"/>
          </p:cNvSpPr>
          <p:nvPr>
            <p:ph type="sldNum" idx="12"/>
          </p:nvPr>
        </p:nvSpPr>
        <p:spPr>
          <a:xfrm>
            <a:off x="3885010" y="8684687"/>
            <a:ext cx="2971800" cy="4593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806bf371cd_0_69: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g2806bf371cd_0_69:notes"/>
          <p:cNvSpPr txBox="1">
            <a:spLocks noGrp="1"/>
          </p:cNvSpPr>
          <p:nvPr>
            <p:ph type="body" idx="1"/>
          </p:nvPr>
        </p:nvSpPr>
        <p:spPr>
          <a:xfrm>
            <a:off x="685800" y="4400550"/>
            <a:ext cx="5486400" cy="3600600"/>
          </a:xfrm>
          <a:prstGeom prst="rect">
            <a:avLst/>
          </a:prstGeom>
          <a:noFill/>
          <a:ln>
            <a:noFill/>
          </a:ln>
        </p:spPr>
        <p:txBody>
          <a:bodyPr spcFirstLastPara="1" wrap="square" lIns="88575" tIns="44275" rIns="88575" bIns="44275" anchor="t" anchorCtr="0">
            <a:noAutofit/>
          </a:bodyPr>
          <a:lstStyle/>
          <a:p>
            <a:pPr marL="0" lvl="0" indent="0" algn="l" rtl="0">
              <a:lnSpc>
                <a:spcPct val="100000"/>
              </a:lnSpc>
              <a:spcBef>
                <a:spcPts val="0"/>
              </a:spcBef>
              <a:spcAft>
                <a:spcPts val="0"/>
              </a:spcAft>
              <a:buSzPts val="1400"/>
              <a:buNone/>
            </a:pPr>
            <a:r>
              <a:rPr lang="en-US" sz="1600"/>
              <a:t>Higher Chronic Absenteeism Threatens Academic Recovery from the COVID-19 Pandemic (Thomas S. Dee)</a:t>
            </a:r>
            <a:endParaRPr sz="1600"/>
          </a:p>
          <a:p>
            <a:pPr marL="0" lvl="0" indent="0" algn="l" rtl="0">
              <a:lnSpc>
                <a:spcPct val="100000"/>
              </a:lnSpc>
              <a:spcBef>
                <a:spcPts val="0"/>
              </a:spcBef>
              <a:spcAft>
                <a:spcPts val="0"/>
              </a:spcAft>
              <a:buSzPts val="1400"/>
              <a:buNone/>
            </a:pPr>
            <a:r>
              <a:rPr lang="en-US" sz="1600" u="sng">
                <a:solidFill>
                  <a:schemeClr val="hlink"/>
                </a:solidFill>
                <a:hlinkClick r:id="rId3"/>
              </a:rPr>
              <a:t>https://osf.io/bfg3p/</a:t>
            </a:r>
            <a:endParaRPr sz="1600"/>
          </a:p>
          <a:p>
            <a:pPr marL="0" lvl="0" indent="0" algn="l" rtl="0">
              <a:lnSpc>
                <a:spcPct val="100000"/>
              </a:lnSpc>
              <a:spcBef>
                <a:spcPts val="0"/>
              </a:spcBef>
              <a:spcAft>
                <a:spcPts val="0"/>
              </a:spcAft>
              <a:buSzPts val="1400"/>
              <a:buNone/>
            </a:pPr>
            <a:endParaRPr sz="1600"/>
          </a:p>
          <a:p>
            <a:pPr marL="0" lvl="0" indent="0" algn="l" rtl="0">
              <a:lnSpc>
                <a:spcPct val="100000"/>
              </a:lnSpc>
              <a:spcBef>
                <a:spcPts val="0"/>
              </a:spcBef>
              <a:spcAft>
                <a:spcPts val="0"/>
              </a:spcAft>
              <a:buSzPts val="1400"/>
              <a:buNone/>
            </a:pPr>
            <a:r>
              <a:rPr lang="en-US" sz="1600"/>
              <a:t>Our nation CONTINUES to face an attendance crisis.</a:t>
            </a:r>
            <a:endParaRPr sz="1600"/>
          </a:p>
          <a:p>
            <a:pPr marL="0" lvl="0" indent="0" algn="l" rtl="0">
              <a:lnSpc>
                <a:spcPct val="100000"/>
              </a:lnSpc>
              <a:spcBef>
                <a:spcPts val="0"/>
              </a:spcBef>
              <a:spcAft>
                <a:spcPts val="0"/>
              </a:spcAft>
              <a:buSzPts val="1400"/>
              <a:buNone/>
            </a:pPr>
            <a:endParaRPr sz="1600"/>
          </a:p>
          <a:p>
            <a:pPr marL="0" lvl="0" indent="0" algn="l" rtl="0">
              <a:lnSpc>
                <a:spcPct val="115000"/>
              </a:lnSpc>
              <a:spcBef>
                <a:spcPts val="0"/>
              </a:spcBef>
              <a:spcAft>
                <a:spcPts val="0"/>
              </a:spcAft>
              <a:buSzPts val="1100"/>
              <a:buNone/>
            </a:pPr>
            <a:r>
              <a:rPr lang="en-US" sz="1600">
                <a:solidFill>
                  <a:srgbClr val="191919"/>
                </a:solidFill>
              </a:rPr>
              <a:t>According to Stanford University analysis, more than one out of four students are chronically absent. </a:t>
            </a:r>
            <a:r>
              <a:rPr lang="en-US" sz="1600"/>
              <a:t>The current high levels of absenteeism are a sign of educational inequities that have been even further exacerbated during the pandemic. Children who are economically disadvantaged are disproportionately impacted as well as students who are in early elementary and high school. </a:t>
            </a:r>
            <a:endParaRPr sz="1600"/>
          </a:p>
          <a:p>
            <a:pPr marL="0" lvl="0" indent="0" algn="l" rtl="0">
              <a:lnSpc>
                <a:spcPct val="115000"/>
              </a:lnSpc>
              <a:spcBef>
                <a:spcPts val="800"/>
              </a:spcBef>
              <a:spcAft>
                <a:spcPts val="0"/>
              </a:spcAft>
              <a:buSzPts val="1100"/>
              <a:buNone/>
            </a:pPr>
            <a:endParaRPr sz="1600"/>
          </a:p>
          <a:p>
            <a:pPr marL="0" lvl="0" indent="0" algn="l" rtl="0">
              <a:lnSpc>
                <a:spcPct val="115000"/>
              </a:lnSpc>
              <a:spcBef>
                <a:spcPts val="800"/>
              </a:spcBef>
              <a:spcAft>
                <a:spcPts val="0"/>
              </a:spcAft>
              <a:buSzPts val="1100"/>
              <a:buNone/>
            </a:pPr>
            <a:r>
              <a:rPr lang="en-US" sz="1600"/>
              <a:t>Studies show that even after adjusting for poverty levels and race, children who skip more school get significantly worse grades.</a:t>
            </a:r>
            <a:endParaRPr sz="1600"/>
          </a:p>
          <a:p>
            <a:pPr marL="0" lvl="0" indent="0" algn="l" rtl="0">
              <a:lnSpc>
                <a:spcPct val="115000"/>
              </a:lnSpc>
              <a:spcBef>
                <a:spcPts val="800"/>
              </a:spcBef>
              <a:spcAft>
                <a:spcPts val="0"/>
              </a:spcAft>
              <a:buSzPts val="1100"/>
              <a:buNone/>
            </a:pPr>
            <a:endParaRPr sz="1600">
              <a:solidFill>
                <a:srgbClr val="191919"/>
              </a:solidFill>
            </a:endParaRPr>
          </a:p>
          <a:p>
            <a:pPr marL="0" lvl="0" indent="0" algn="l" rtl="0">
              <a:lnSpc>
                <a:spcPct val="115000"/>
              </a:lnSpc>
              <a:spcBef>
                <a:spcPts val="800"/>
              </a:spcBef>
              <a:spcAft>
                <a:spcPts val="0"/>
              </a:spcAft>
              <a:buSzPts val="1100"/>
              <a:buNone/>
            </a:pPr>
            <a:endParaRPr sz="1600">
              <a:solidFill>
                <a:srgbClr val="191919"/>
              </a:solidFill>
            </a:endParaRPr>
          </a:p>
          <a:p>
            <a:pPr marL="0" lvl="0" indent="0" algn="l" rtl="0">
              <a:lnSpc>
                <a:spcPct val="100000"/>
              </a:lnSpc>
              <a:spcBef>
                <a:spcPts val="800"/>
              </a:spcBef>
              <a:spcAft>
                <a:spcPts val="0"/>
              </a:spcAft>
              <a:buSzPts val="1400"/>
              <a:buNone/>
            </a:pPr>
            <a:endParaRPr sz="16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2806bf371cd_0_4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1" name="Google Shape;1181;g2806bf371cd_0_493:notes"/>
          <p:cNvSpPr txBox="1">
            <a:spLocks noGrp="1"/>
          </p:cNvSpPr>
          <p:nvPr>
            <p:ph type="body" idx="1"/>
          </p:nvPr>
        </p:nvSpPr>
        <p:spPr>
          <a:xfrm>
            <a:off x="685801" y="4400552"/>
            <a:ext cx="5486400" cy="3600300"/>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endParaRPr/>
          </a:p>
        </p:txBody>
      </p:sp>
      <p:sp>
        <p:nvSpPr>
          <p:cNvPr id="1182" name="Google Shape;1182;g2806bf371cd_0_493:notes"/>
          <p:cNvSpPr txBox="1">
            <a:spLocks noGrp="1"/>
          </p:cNvSpPr>
          <p:nvPr>
            <p:ph type="sldNum" idx="12"/>
          </p:nvPr>
        </p:nvSpPr>
        <p:spPr>
          <a:xfrm>
            <a:off x="3885010" y="8684687"/>
            <a:ext cx="2971800" cy="459300"/>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2806bf371cd_1_2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7" name="Google Shape;1187;g2806bf371cd_1_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2806bf371cd_1_2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4" name="Google Shape;1194;g2806bf371cd_1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2806bf371cd_1_2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1" name="Google Shape;1201;g2806bf371cd_1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2806bf371cd_1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8" name="Google Shape;1208;g2806bf371cd_1_2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Often, when we think of incentives, we go straight to perfect attendance certificates or pizza parties.  The best ones I’ve seen are ones that achieve multiple purposes – they help reinforce good and improved attendance, strengthen a sense of belonging to the school community, strengthens relationships,  helps students prize learning, and internalize the value of attendance as a value that they take with them after graduation.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2806bf371cd_1_3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3" name="Google Shape;1213;g2806bf371cd_1_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2806bf371cd_1_3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1" name="Google Shape;1221;g2806bf371cd_1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Futura Std Book" panose="020B0502020204020303" pitchFamily="34" charset="77"/>
            </a:endParaRP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ea typeface="Calibri"/>
                <a:cs typeface="Calibri"/>
                <a:sym typeface="Calibri"/>
              </a:rPr>
              <a:pPr algn="r">
                <a:buSzPts val="1200"/>
              </a:pPr>
              <a:t>4</a:t>
            </a:fld>
            <a:endParaRPr lang="en-US" sz="1200">
              <a:solidFill>
                <a:schemeClr val="dk1"/>
              </a:solidFill>
              <a:ea typeface="Calibri"/>
              <a:cs typeface="Calibri"/>
              <a:sym typeface="Calibri"/>
            </a:endParaRPr>
          </a:p>
        </p:txBody>
      </p:sp>
    </p:spTree>
    <p:extLst>
      <p:ext uri="{BB962C8B-B14F-4D97-AF65-F5344CB8AC3E}">
        <p14:creationId xmlns:p14="http://schemas.microsoft.com/office/powerpoint/2010/main" val="257106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Futura Std Book" panose="020B0502020204020303" pitchFamily="34" charset="77"/>
            </a:endParaRP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ea typeface="Calibri"/>
                <a:cs typeface="Calibri"/>
                <a:sym typeface="Calibri"/>
              </a:rPr>
              <a:pPr algn="r">
                <a:buSzPts val="1200"/>
              </a:pPr>
              <a:t>5</a:t>
            </a:fld>
            <a:endParaRPr lang="en-US" sz="1200">
              <a:solidFill>
                <a:schemeClr val="dk1"/>
              </a:solidFill>
              <a:ea typeface="Calibri"/>
              <a:cs typeface="Calibri"/>
              <a:sym typeface="Calibri"/>
            </a:endParaRPr>
          </a:p>
        </p:txBody>
      </p:sp>
    </p:spTree>
    <p:extLst>
      <p:ext uri="{BB962C8B-B14F-4D97-AF65-F5344CB8AC3E}">
        <p14:creationId xmlns:p14="http://schemas.microsoft.com/office/powerpoint/2010/main" val="3911203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1:notes"/>
          <p:cNvSpPr>
            <a:spLocks noGrp="1" noRot="1" noChangeAspect="1"/>
          </p:cNvSpPr>
          <p:nvPr>
            <p:ph type="sldImg" idx="2"/>
          </p:nvPr>
        </p:nvSpPr>
        <p:spPr>
          <a:xfrm>
            <a:off x="420688"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7" name="Google Shape;1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US" sz="1100" b="1"/>
              <a:t>Relationships All Year Round: Nurturing Showing up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F288F8-C253-7242-8271-58F504CCBEB8}" type="slidenum">
              <a:rPr lang="en-US" smtClean="0"/>
              <a:t>8</a:t>
            </a:fld>
            <a:endParaRPr lang="en-US"/>
          </a:p>
        </p:txBody>
      </p:sp>
    </p:spTree>
    <p:extLst>
      <p:ext uri="{BB962C8B-B14F-4D97-AF65-F5344CB8AC3E}">
        <p14:creationId xmlns:p14="http://schemas.microsoft.com/office/powerpoint/2010/main" val="4245217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27d4643defe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8" name="Google Shape;938;g27d4643defe_0_71:notes"/>
          <p:cNvSpPr txBox="1">
            <a:spLocks noGrp="1"/>
          </p:cNvSpPr>
          <p:nvPr>
            <p:ph type="body" idx="1"/>
          </p:nvPr>
        </p:nvSpPr>
        <p:spPr>
          <a:xfrm>
            <a:off x="685800" y="4400550"/>
            <a:ext cx="5486400" cy="360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1"/>
              <a:t>Last revised: 11/15/2021</a:t>
            </a:r>
            <a:endParaRPr/>
          </a:p>
          <a:p>
            <a:pPr marL="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a:p>
            <a:pPr marL="0" lvl="0" indent="0" algn="l" rtl="0">
              <a:spcBef>
                <a:spcPts val="0"/>
              </a:spcBef>
              <a:spcAft>
                <a:spcPts val="0"/>
              </a:spcAft>
              <a:buNone/>
            </a:pPr>
            <a:r>
              <a:rPr lang="en" sz="1800" b="0" i="0" u="none" strike="noStrike">
                <a:solidFill>
                  <a:srgbClr val="000000"/>
                </a:solidFill>
                <a:latin typeface="Calibri"/>
                <a:ea typeface="Calibri"/>
                <a:cs typeface="Calibri"/>
                <a:sym typeface="Calibri"/>
              </a:rPr>
              <a:t>Going to school reflects when families have…</a:t>
            </a:r>
            <a:endParaRPr b="0"/>
          </a:p>
          <a:p>
            <a:pPr marL="0" lvl="0" indent="0" algn="l" rtl="0">
              <a:spcBef>
                <a:spcPts val="0"/>
              </a:spcBef>
              <a:spcAft>
                <a:spcPts val="0"/>
              </a:spcAft>
              <a:buNone/>
            </a:pPr>
            <a:br>
              <a:rPr lang="en" b="0"/>
            </a:br>
            <a:r>
              <a:rPr lang="en" sz="1800" b="0" i="0" u="none" strike="noStrike">
                <a:solidFill>
                  <a:srgbClr val="000000"/>
                </a:solidFill>
                <a:latin typeface="Calibri"/>
                <a:ea typeface="Calibri"/>
                <a:cs typeface="Calibri"/>
                <a:sym typeface="Calibri"/>
              </a:rPr>
              <a:t>Hope for a better future</a:t>
            </a:r>
            <a:endParaRPr b="0"/>
          </a:p>
          <a:p>
            <a:pPr marL="0" lvl="0" indent="0" algn="l" rtl="0">
              <a:spcBef>
                <a:spcPts val="0"/>
              </a:spcBef>
              <a:spcAft>
                <a:spcPts val="0"/>
              </a:spcAft>
              <a:buNone/>
            </a:pPr>
            <a:r>
              <a:rPr lang="en" sz="1800" b="0" i="0" u="none" strike="noStrike">
                <a:solidFill>
                  <a:srgbClr val="000000"/>
                </a:solidFill>
                <a:latin typeface="Calibri"/>
                <a:ea typeface="Calibri"/>
                <a:cs typeface="Calibri"/>
                <a:sym typeface="Calibri"/>
              </a:rPr>
              <a:t>Faith that school will help their child to succeed</a:t>
            </a:r>
            <a:endParaRPr b="0"/>
          </a:p>
          <a:p>
            <a:pPr marL="0" lvl="0" indent="0" algn="l" rtl="0">
              <a:spcBef>
                <a:spcPts val="0"/>
              </a:spcBef>
              <a:spcAft>
                <a:spcPts val="0"/>
              </a:spcAft>
              <a:buNone/>
            </a:pPr>
            <a:r>
              <a:rPr lang="en" sz="1800" b="0" i="0" u="none" strike="noStrike">
                <a:solidFill>
                  <a:srgbClr val="000000"/>
                </a:solidFill>
                <a:latin typeface="Calibri"/>
                <a:ea typeface="Calibri"/>
                <a:cs typeface="Calibri"/>
                <a:sym typeface="Calibri"/>
              </a:rPr>
              <a:t>Voice in decisions that affect the and their children</a:t>
            </a:r>
            <a:endParaRPr b="0"/>
          </a:p>
          <a:p>
            <a:pPr marL="0" lvl="0" indent="0" algn="l" rtl="0">
              <a:spcBef>
                <a:spcPts val="0"/>
              </a:spcBef>
              <a:spcAft>
                <a:spcPts val="0"/>
              </a:spcAft>
              <a:buNone/>
            </a:pPr>
            <a:r>
              <a:rPr lang="en" sz="1800" b="0" i="0" u="none" strike="noStrike">
                <a:solidFill>
                  <a:srgbClr val="000000"/>
                </a:solidFill>
                <a:latin typeface="Calibri"/>
                <a:ea typeface="Calibri"/>
                <a:cs typeface="Calibri"/>
                <a:sym typeface="Calibri"/>
              </a:rPr>
              <a:t>Access to needed support and services</a:t>
            </a:r>
            <a:endParaRPr b="0"/>
          </a:p>
          <a:p>
            <a:pPr marL="0" lvl="0" indent="0" algn="l" rtl="0">
              <a:spcBef>
                <a:spcPts val="0"/>
              </a:spcBef>
              <a:spcAft>
                <a:spcPts val="0"/>
              </a:spcAft>
              <a:buNone/>
            </a:pPr>
            <a:br>
              <a:rPr lang="en" b="0"/>
            </a:br>
            <a:r>
              <a:rPr lang="en" sz="1800" b="0" i="0" u="none" strike="noStrike">
                <a:solidFill>
                  <a:srgbClr val="000000"/>
                </a:solidFill>
                <a:latin typeface="Calibri"/>
                <a:ea typeface="Calibri"/>
                <a:cs typeface="Calibri"/>
                <a:sym typeface="Calibri"/>
              </a:rPr>
              <a:t>Each of these elements helps to promote a positive school environment that encourages daily attendance.</a:t>
            </a:r>
            <a:endParaRPr b="0"/>
          </a:p>
          <a:p>
            <a:pPr marL="0" lvl="0" indent="0" algn="l" rtl="0">
              <a:spcBef>
                <a:spcPts val="0"/>
              </a:spcBef>
              <a:spcAft>
                <a:spcPts val="0"/>
              </a:spcAft>
              <a:buNone/>
            </a:pPr>
            <a:br>
              <a:rPr lang="en"/>
            </a:br>
            <a:endParaRPr/>
          </a:p>
        </p:txBody>
      </p:sp>
      <p:sp>
        <p:nvSpPr>
          <p:cNvPr id="939" name="Google Shape;939;g27d4643defe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27d4643defe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27d4643defe_0_88:notes"/>
          <p:cNvSpPr txBox="1">
            <a:spLocks noGrp="1"/>
          </p:cNvSpPr>
          <p:nvPr>
            <p:ph type="body" idx="1"/>
          </p:nvPr>
        </p:nvSpPr>
        <p:spPr>
          <a:xfrm>
            <a:off x="685801" y="4400552"/>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a mindset shift:  From dependency to partnership; partnerships about belonging to schools</a:t>
            </a:r>
            <a:endParaRPr/>
          </a:p>
          <a:p>
            <a:pPr marL="0" lvl="0" indent="0" algn="l" rtl="0">
              <a:spcBef>
                <a:spcPts val="0"/>
              </a:spcBef>
              <a:spcAft>
                <a:spcPts val="0"/>
              </a:spcAft>
              <a:buNone/>
            </a:pPr>
            <a:r>
              <a:rPr lang="en"/>
              <a:t>valuing family’s expertise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57" name="Google Shape;957;g27d4643defe_0_88:notes"/>
          <p:cNvSpPr txBox="1">
            <a:spLocks noGrp="1"/>
          </p:cNvSpPr>
          <p:nvPr>
            <p:ph type="sldNum" idx="12"/>
          </p:nvPr>
        </p:nvSpPr>
        <p:spPr>
          <a:xfrm>
            <a:off x="3885010" y="8684687"/>
            <a:ext cx="2971800" cy="4593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7d4643defe_2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g27d4643defe_2_8:notes"/>
          <p:cNvSpPr txBox="1">
            <a:spLocks noGrp="1"/>
          </p:cNvSpPr>
          <p:nvPr>
            <p:ph type="body" idx="1"/>
          </p:nvPr>
        </p:nvSpPr>
        <p:spPr>
          <a:xfrm>
            <a:off x="685801" y="4400552"/>
            <a:ext cx="5486400" cy="3600300"/>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Parents and family members are the first and primary educators in our students' lives; communication with and from these key stakeholders regarding attendance is critical.  Parents can be, and are, the catalysts to change systemic or institutional barriers that might be causing students to miss too much school.</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pic>
        <p:nvPicPr>
          <p:cNvPr id="9" name="Picture 8" descr="Virginia Department of Education Logo">
            <a:extLst>
              <a:ext uri="{FF2B5EF4-FFF2-40B4-BE49-F238E27FC236}">
                <a16:creationId xmlns:a16="http://schemas.microsoft.com/office/drawing/2014/main" id="{E906BC5D-AD27-F662-9404-B2ABC255B9A8}"/>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4748713" y="1870364"/>
            <a:ext cx="6809373" cy="4668548"/>
          </a:xfrm>
          <a:prstGeom prst="rect">
            <a:avLst/>
          </a:prstGeom>
        </p:spPr>
      </p:pic>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D541-267A-DAF0-C4B8-B92F657E07DD}"/>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a:t>Click to edit Master title style</a:t>
            </a:r>
          </a:p>
        </p:txBody>
      </p:sp>
      <p:sp>
        <p:nvSpPr>
          <p:cNvPr id="5" name="Date Placeholder 4"/>
          <p:cNvSpPr>
            <a:spLocks noGrp="1"/>
          </p:cNvSpPr>
          <p:nvPr>
            <p:ph type="dt" sz="half" idx="10"/>
          </p:nvPr>
        </p:nvSpPr>
        <p:spPr/>
        <p:txBody>
          <a:bodyPr/>
          <a:lstStyle/>
          <a:p>
            <a:fld id="{F06C96A5-1280-4BBD-93AB-AD67D678B93B}" type="datetime1">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2590-EA3D-2431-8ECC-6E434A51295E}"/>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11/9/23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B387-EEF6-85E8-878F-7654D7B03C94}"/>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11/9/23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D157-36F0-A5D1-DE89-F14DFFE208CB}"/>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17859DFB-BBD1-424E-8E61-D0F07BC8954A}" type="datetime1">
              <a:rPr lang="en-US" smtClean="0"/>
              <a:t>11/9/23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11/9/23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7683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68"/>
        <p:cNvGrpSpPr/>
        <p:nvPr/>
      </p:nvGrpSpPr>
      <p:grpSpPr>
        <a:xfrm>
          <a:off x="0" y="0"/>
          <a:ext cx="0" cy="0"/>
          <a:chOff x="0" y="0"/>
          <a:chExt cx="0" cy="0"/>
        </a:xfrm>
      </p:grpSpPr>
      <p:sp>
        <p:nvSpPr>
          <p:cNvPr id="169" name="Google Shape;169;p45"/>
          <p:cNvSpPr/>
          <p:nvPr/>
        </p:nvSpPr>
        <p:spPr>
          <a:xfrm>
            <a:off x="0" y="2"/>
            <a:ext cx="330200" cy="706967"/>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70" name="Google Shape;170;p45"/>
          <p:cNvSpPr/>
          <p:nvPr/>
        </p:nvSpPr>
        <p:spPr>
          <a:xfrm>
            <a:off x="0" y="666751"/>
            <a:ext cx="6096000" cy="1411816"/>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45"/>
          <p:cNvSpPr/>
          <p:nvPr/>
        </p:nvSpPr>
        <p:spPr>
          <a:xfrm>
            <a:off x="0" y="2072219"/>
            <a:ext cx="330200" cy="2042583"/>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5"/>
          <p:cNvSpPr/>
          <p:nvPr/>
        </p:nvSpPr>
        <p:spPr>
          <a:xfrm>
            <a:off x="0" y="4114801"/>
            <a:ext cx="330200" cy="806451"/>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5"/>
          <p:cNvSpPr/>
          <p:nvPr/>
        </p:nvSpPr>
        <p:spPr>
          <a:xfrm>
            <a:off x="0" y="4921252"/>
            <a:ext cx="330200" cy="193674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4" name="Google Shape;174;p45"/>
          <p:cNvCxnSpPr/>
          <p:nvPr/>
        </p:nvCxnSpPr>
        <p:spPr>
          <a:xfrm>
            <a:off x="1384300" y="1079501"/>
            <a:ext cx="0" cy="628651"/>
          </a:xfrm>
          <a:prstGeom prst="straightConnector1">
            <a:avLst/>
          </a:prstGeom>
          <a:noFill/>
          <a:ln w="9525" cap="flat" cmpd="sng">
            <a:solidFill>
              <a:srgbClr val="18637B"/>
            </a:solidFill>
            <a:prstDash val="solid"/>
            <a:round/>
            <a:headEnd type="none" w="sm" len="sm"/>
            <a:tailEnd type="none" w="sm" len="sm"/>
          </a:ln>
        </p:spPr>
      </p:cxnSp>
      <p:sp>
        <p:nvSpPr>
          <p:cNvPr id="175" name="Google Shape;175;p45"/>
          <p:cNvSpPr txBox="1">
            <a:spLocks noGrp="1"/>
          </p:cNvSpPr>
          <p:nvPr>
            <p:ph type="title"/>
          </p:nvPr>
        </p:nvSpPr>
        <p:spPr>
          <a:xfrm>
            <a:off x="1528035" y="707633"/>
            <a:ext cx="4278399" cy="137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800" b="1">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55511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
        <p:cNvGrpSpPr/>
        <p:nvPr/>
      </p:nvGrpSpPr>
      <p:grpSpPr>
        <a:xfrm>
          <a:off x="0" y="0"/>
          <a:ext cx="0" cy="0"/>
          <a:chOff x="0" y="0"/>
          <a:chExt cx="0" cy="0"/>
        </a:xfrm>
      </p:grpSpPr>
      <p:sp>
        <p:nvSpPr>
          <p:cNvPr id="17" name="Google Shape;17;p39"/>
          <p:cNvSpPr/>
          <p:nvPr/>
        </p:nvSpPr>
        <p:spPr>
          <a:xfrm>
            <a:off x="0" y="5717117"/>
            <a:ext cx="12192000" cy="3302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 name="Google Shape;18;p39"/>
          <p:cNvSpPr/>
          <p:nvPr/>
        </p:nvSpPr>
        <p:spPr>
          <a:xfrm>
            <a:off x="0" y="2"/>
            <a:ext cx="12192000" cy="706967"/>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Calibri"/>
              <a:ea typeface="Calibri"/>
              <a:cs typeface="Calibri"/>
              <a:sym typeface="Calibri"/>
            </a:endParaRPr>
          </a:p>
        </p:txBody>
      </p:sp>
      <p:sp>
        <p:nvSpPr>
          <p:cNvPr id="19" name="Google Shape;19;p39"/>
          <p:cNvSpPr/>
          <p:nvPr/>
        </p:nvSpPr>
        <p:spPr>
          <a:xfrm>
            <a:off x="0" y="666753"/>
            <a:ext cx="12192000" cy="5099049"/>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 name="Google Shape;20;p39"/>
          <p:cNvSpPr/>
          <p:nvPr/>
        </p:nvSpPr>
        <p:spPr>
          <a:xfrm>
            <a:off x="0" y="5992286"/>
            <a:ext cx="12192000" cy="156633"/>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 name="Google Shape;21;p39"/>
          <p:cNvSpPr/>
          <p:nvPr/>
        </p:nvSpPr>
        <p:spPr>
          <a:xfrm>
            <a:off x="0" y="6112934"/>
            <a:ext cx="12192000" cy="745067"/>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 name="Google Shape;22;p39"/>
          <p:cNvSpPr txBox="1">
            <a:spLocks noGrp="1"/>
          </p:cNvSpPr>
          <p:nvPr>
            <p:ph type="ctrTitle"/>
          </p:nvPr>
        </p:nvSpPr>
        <p:spPr>
          <a:xfrm>
            <a:off x="914400" y="3468568"/>
            <a:ext cx="7747200" cy="154639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sz="4800">
                <a:solidFill>
                  <a:schemeClr val="accent5"/>
                </a:solidFill>
                <a:latin typeface="Rockwell"/>
                <a:ea typeface="Rockwell"/>
                <a:cs typeface="Rockwell"/>
                <a:sym typeface="Rockwell"/>
              </a:defRPr>
            </a:lvl1pPr>
            <a:lvl2pPr lvl="1" algn="ctr">
              <a:lnSpc>
                <a:spcPct val="100000"/>
              </a:lnSpc>
              <a:spcBef>
                <a:spcPts val="0"/>
              </a:spcBef>
              <a:spcAft>
                <a:spcPts val="0"/>
              </a:spcAft>
              <a:buSzPts val="1400"/>
              <a:buNone/>
              <a:defRPr sz="6000"/>
            </a:lvl2pPr>
            <a:lvl3pPr lvl="2" algn="ctr">
              <a:lnSpc>
                <a:spcPct val="100000"/>
              </a:lnSpc>
              <a:spcBef>
                <a:spcPts val="0"/>
              </a:spcBef>
              <a:spcAft>
                <a:spcPts val="0"/>
              </a:spcAft>
              <a:buSzPts val="1400"/>
              <a:buNone/>
              <a:defRPr sz="6000"/>
            </a:lvl3pPr>
            <a:lvl4pPr lvl="3" algn="ctr">
              <a:lnSpc>
                <a:spcPct val="100000"/>
              </a:lnSpc>
              <a:spcBef>
                <a:spcPts val="0"/>
              </a:spcBef>
              <a:spcAft>
                <a:spcPts val="0"/>
              </a:spcAft>
              <a:buSzPts val="1400"/>
              <a:buNone/>
              <a:defRPr sz="6000"/>
            </a:lvl4pPr>
            <a:lvl5pPr lvl="4" algn="ctr">
              <a:lnSpc>
                <a:spcPct val="100000"/>
              </a:lnSpc>
              <a:spcBef>
                <a:spcPts val="0"/>
              </a:spcBef>
              <a:spcAft>
                <a:spcPts val="0"/>
              </a:spcAft>
              <a:buSzPts val="1400"/>
              <a:buNone/>
              <a:defRPr sz="6000"/>
            </a:lvl5pPr>
            <a:lvl6pPr lvl="5" algn="ctr">
              <a:lnSpc>
                <a:spcPct val="100000"/>
              </a:lnSpc>
              <a:spcBef>
                <a:spcPts val="0"/>
              </a:spcBef>
              <a:spcAft>
                <a:spcPts val="0"/>
              </a:spcAft>
              <a:buSzPts val="1400"/>
              <a:buNone/>
              <a:defRPr sz="6000"/>
            </a:lvl6pPr>
            <a:lvl7pPr lvl="6" algn="ctr">
              <a:lnSpc>
                <a:spcPct val="100000"/>
              </a:lnSpc>
              <a:spcBef>
                <a:spcPts val="0"/>
              </a:spcBef>
              <a:spcAft>
                <a:spcPts val="0"/>
              </a:spcAft>
              <a:buSzPts val="1400"/>
              <a:buNone/>
              <a:defRPr sz="6000"/>
            </a:lvl7pPr>
            <a:lvl8pPr lvl="7" algn="ctr">
              <a:lnSpc>
                <a:spcPct val="100000"/>
              </a:lnSpc>
              <a:spcBef>
                <a:spcPts val="0"/>
              </a:spcBef>
              <a:spcAft>
                <a:spcPts val="0"/>
              </a:spcAft>
              <a:buSzPts val="1400"/>
              <a:buNone/>
              <a:defRPr sz="6000"/>
            </a:lvl8pPr>
            <a:lvl9pPr lvl="8" algn="ctr">
              <a:lnSpc>
                <a:spcPct val="100000"/>
              </a:lnSpc>
              <a:spcBef>
                <a:spcPts val="0"/>
              </a:spcBef>
              <a:spcAft>
                <a:spcPts val="0"/>
              </a:spcAft>
              <a:buSzPts val="1400"/>
              <a:buNone/>
              <a:defRPr sz="6000"/>
            </a:lvl9pPr>
          </a:lstStyle>
          <a:p>
            <a:endParaRPr/>
          </a:p>
        </p:txBody>
      </p:sp>
    </p:spTree>
    <p:extLst>
      <p:ext uri="{BB962C8B-B14F-4D97-AF65-F5344CB8AC3E}">
        <p14:creationId xmlns:p14="http://schemas.microsoft.com/office/powerpoint/2010/main" val="84088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817396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679"/>
        <p:cNvGrpSpPr/>
        <p:nvPr/>
      </p:nvGrpSpPr>
      <p:grpSpPr>
        <a:xfrm>
          <a:off x="0" y="0"/>
          <a:ext cx="0" cy="0"/>
          <a:chOff x="0" y="0"/>
          <a:chExt cx="0" cy="0"/>
        </a:xfrm>
      </p:grpSpPr>
      <p:sp>
        <p:nvSpPr>
          <p:cNvPr id="680" name="Google Shape;680;g2806bf371cd_0_114"/>
          <p:cNvSpPr/>
          <p:nvPr/>
        </p:nvSpPr>
        <p:spPr>
          <a:xfrm>
            <a:off x="0" y="2"/>
            <a:ext cx="12192000" cy="707100"/>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14454"/>
              </a:solidFill>
              <a:latin typeface="Arial"/>
              <a:ea typeface="Arial"/>
              <a:cs typeface="Arial"/>
              <a:sym typeface="Arial"/>
            </a:endParaRPr>
          </a:p>
        </p:txBody>
      </p:sp>
      <p:sp>
        <p:nvSpPr>
          <p:cNvPr id="681" name="Google Shape;681;g2806bf371cd_0_114"/>
          <p:cNvSpPr/>
          <p:nvPr/>
        </p:nvSpPr>
        <p:spPr>
          <a:xfrm>
            <a:off x="0" y="666753"/>
            <a:ext cx="12192000" cy="5099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53896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65"/>
        <p:cNvGrpSpPr/>
        <p:nvPr/>
      </p:nvGrpSpPr>
      <p:grpSpPr>
        <a:xfrm>
          <a:off x="0" y="0"/>
          <a:ext cx="0" cy="0"/>
          <a:chOff x="0" y="0"/>
          <a:chExt cx="0" cy="0"/>
        </a:xfrm>
      </p:grpSpPr>
      <p:sp>
        <p:nvSpPr>
          <p:cNvPr id="466" name="Google Shape;466;p75"/>
          <p:cNvSpPr/>
          <p:nvPr/>
        </p:nvSpPr>
        <p:spPr>
          <a:xfrm>
            <a:off x="0" y="1"/>
            <a:ext cx="330400" cy="707200"/>
          </a:xfrm>
          <a:prstGeom prst="rect">
            <a:avLst/>
          </a:prstGeom>
          <a:solidFill>
            <a:srgbClr val="18637B"/>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467" b="0" i="0" u="none" strike="noStrike" cap="none">
              <a:solidFill>
                <a:srgbClr val="114454"/>
              </a:solidFill>
              <a:latin typeface="Arial"/>
              <a:ea typeface="Arial"/>
              <a:cs typeface="Arial"/>
              <a:sym typeface="Arial"/>
            </a:endParaRPr>
          </a:p>
        </p:txBody>
      </p:sp>
      <p:sp>
        <p:nvSpPr>
          <p:cNvPr id="467" name="Google Shape;467;p75"/>
          <p:cNvSpPr/>
          <p:nvPr/>
        </p:nvSpPr>
        <p:spPr>
          <a:xfrm>
            <a:off x="0" y="666751"/>
            <a:ext cx="6096000" cy="1412000"/>
          </a:xfrm>
          <a:prstGeom prst="rect">
            <a:avLst/>
          </a:prstGeom>
          <a:solidFill>
            <a:srgbClr val="124057"/>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467" b="0" i="0" u="none" strike="noStrike" cap="none">
              <a:solidFill>
                <a:srgbClr val="000000"/>
              </a:solidFill>
              <a:latin typeface="Arial"/>
              <a:ea typeface="Arial"/>
              <a:cs typeface="Arial"/>
              <a:sym typeface="Arial"/>
            </a:endParaRPr>
          </a:p>
        </p:txBody>
      </p:sp>
      <p:sp>
        <p:nvSpPr>
          <p:cNvPr id="468" name="Google Shape;468;p75"/>
          <p:cNvSpPr/>
          <p:nvPr/>
        </p:nvSpPr>
        <p:spPr>
          <a:xfrm>
            <a:off x="0" y="2072219"/>
            <a:ext cx="330400" cy="2042800"/>
          </a:xfrm>
          <a:prstGeom prst="rect">
            <a:avLst/>
          </a:prstGeom>
          <a:solidFill>
            <a:srgbClr val="165751"/>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467" b="0" i="0" u="none" strike="noStrike" cap="none">
              <a:solidFill>
                <a:srgbClr val="000000"/>
              </a:solidFill>
              <a:latin typeface="Arial"/>
              <a:ea typeface="Arial"/>
              <a:cs typeface="Arial"/>
              <a:sym typeface="Arial"/>
            </a:endParaRPr>
          </a:p>
        </p:txBody>
      </p:sp>
      <p:sp>
        <p:nvSpPr>
          <p:cNvPr id="469" name="Google Shape;469;p75"/>
          <p:cNvSpPr/>
          <p:nvPr/>
        </p:nvSpPr>
        <p:spPr>
          <a:xfrm>
            <a:off x="0" y="4114801"/>
            <a:ext cx="330400" cy="806400"/>
          </a:xfrm>
          <a:prstGeom prst="rect">
            <a:avLst/>
          </a:prstGeom>
          <a:solidFill>
            <a:srgbClr val="3B8D61"/>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467" b="0" i="0" u="none" strike="noStrike" cap="none">
              <a:solidFill>
                <a:srgbClr val="000000"/>
              </a:solidFill>
              <a:latin typeface="Arial"/>
              <a:ea typeface="Arial"/>
              <a:cs typeface="Arial"/>
              <a:sym typeface="Arial"/>
            </a:endParaRPr>
          </a:p>
        </p:txBody>
      </p:sp>
      <p:sp>
        <p:nvSpPr>
          <p:cNvPr id="470" name="Google Shape;470;p75"/>
          <p:cNvSpPr/>
          <p:nvPr/>
        </p:nvSpPr>
        <p:spPr>
          <a:xfrm>
            <a:off x="0" y="4921252"/>
            <a:ext cx="330400" cy="1936800"/>
          </a:xfrm>
          <a:prstGeom prst="rect">
            <a:avLst/>
          </a:prstGeom>
          <a:solidFill>
            <a:srgbClr val="94BF6E"/>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467" b="0" i="0" u="none" strike="noStrike" cap="none">
              <a:solidFill>
                <a:srgbClr val="000000"/>
              </a:solidFill>
              <a:latin typeface="Arial"/>
              <a:ea typeface="Arial"/>
              <a:cs typeface="Arial"/>
              <a:sym typeface="Arial"/>
            </a:endParaRPr>
          </a:p>
        </p:txBody>
      </p:sp>
      <p:cxnSp>
        <p:nvCxnSpPr>
          <p:cNvPr id="471" name="Google Shape;471;p75"/>
          <p:cNvCxnSpPr/>
          <p:nvPr/>
        </p:nvCxnSpPr>
        <p:spPr>
          <a:xfrm>
            <a:off x="1384300" y="1079501"/>
            <a:ext cx="0" cy="628800"/>
          </a:xfrm>
          <a:prstGeom prst="straightConnector1">
            <a:avLst/>
          </a:prstGeom>
          <a:noFill/>
          <a:ln w="9525" cap="flat" cmpd="sng">
            <a:solidFill>
              <a:srgbClr val="18637B"/>
            </a:solidFill>
            <a:prstDash val="solid"/>
            <a:round/>
            <a:headEnd type="none" w="sm" len="sm"/>
            <a:tailEnd type="none" w="sm" len="sm"/>
          </a:ln>
        </p:spPr>
      </p:cxnSp>
      <p:sp>
        <p:nvSpPr>
          <p:cNvPr id="472" name="Google Shape;472;p75"/>
          <p:cNvSpPr txBox="1">
            <a:spLocks noGrp="1"/>
          </p:cNvSpPr>
          <p:nvPr>
            <p:ph type="title"/>
          </p:nvPr>
        </p:nvSpPr>
        <p:spPr>
          <a:xfrm>
            <a:off x="1528035" y="707633"/>
            <a:ext cx="4278400" cy="1371600"/>
          </a:xfrm>
          <a:prstGeom prst="rect">
            <a:avLst/>
          </a:prstGeom>
          <a:noFill/>
          <a:ln>
            <a:noFill/>
          </a:ln>
        </p:spPr>
        <p:txBody>
          <a:bodyPr spcFirstLastPara="1" wrap="square" lIns="68575" tIns="68575" rIns="68575" bIns="68575" anchor="ctr" anchorCtr="0">
            <a:noAutofit/>
          </a:bodyPr>
          <a:lstStyle>
            <a:lvl1pPr lvl="0" algn="l" rtl="0">
              <a:lnSpc>
                <a:spcPct val="100000"/>
              </a:lnSpc>
              <a:spcBef>
                <a:spcPts val="0"/>
              </a:spcBef>
              <a:spcAft>
                <a:spcPts val="0"/>
              </a:spcAft>
              <a:buSzPts val="1100"/>
              <a:buNone/>
              <a:defRPr sz="1867" b="1">
                <a:solidFill>
                  <a:srgbClr val="FFFFFF"/>
                </a:solidFill>
                <a:latin typeface="Rockwell"/>
                <a:ea typeface="Rockwell"/>
                <a:cs typeface="Rockwell"/>
                <a:sym typeface="Rockwe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73" name="Google Shape;473;p75"/>
          <p:cNvSpPr txBox="1">
            <a:spLocks noGrp="1"/>
          </p:cNvSpPr>
          <p:nvPr>
            <p:ph type="body" idx="1"/>
          </p:nvPr>
        </p:nvSpPr>
        <p:spPr>
          <a:xfrm>
            <a:off x="1528033" y="2356368"/>
            <a:ext cx="10054400" cy="4211600"/>
          </a:xfrm>
          <a:prstGeom prst="rect">
            <a:avLst/>
          </a:prstGeom>
          <a:noFill/>
          <a:ln>
            <a:noFill/>
          </a:ln>
        </p:spPr>
        <p:txBody>
          <a:bodyPr spcFirstLastPara="1" wrap="square" lIns="68575" tIns="68575" rIns="68575" bIns="68575" anchor="t" anchorCtr="0">
            <a:noAutofit/>
          </a:bodyPr>
          <a:lstStyle>
            <a:lvl1pPr marL="609585" lvl="0" indent="-304792" algn="l" rtl="0">
              <a:lnSpc>
                <a:spcPct val="100000"/>
              </a:lnSpc>
              <a:spcBef>
                <a:spcPts val="0"/>
              </a:spcBef>
              <a:spcAft>
                <a:spcPts val="0"/>
              </a:spcAft>
              <a:buSzPts val="1100"/>
              <a:buNone/>
              <a:defRPr sz="2800">
                <a:latin typeface="Gill Sans"/>
                <a:ea typeface="Gill Sans"/>
                <a:cs typeface="Gill Sans"/>
                <a:sym typeface="Gill Sans"/>
              </a:defRPr>
            </a:lvl1pPr>
            <a:lvl2pPr marL="1219170" lvl="1" indent="-304792" algn="l" rtl="0">
              <a:lnSpc>
                <a:spcPct val="100000"/>
              </a:lnSpc>
              <a:spcBef>
                <a:spcPts val="0"/>
              </a:spcBef>
              <a:spcAft>
                <a:spcPts val="0"/>
              </a:spcAft>
              <a:buSzPts val="1100"/>
              <a:buNone/>
              <a:defRPr sz="2800"/>
            </a:lvl2pPr>
            <a:lvl3pPr marL="1828754" lvl="2" indent="-304792" algn="l" rtl="0">
              <a:lnSpc>
                <a:spcPct val="100000"/>
              </a:lnSpc>
              <a:spcBef>
                <a:spcPts val="0"/>
              </a:spcBef>
              <a:spcAft>
                <a:spcPts val="0"/>
              </a:spcAft>
              <a:buSzPts val="1100"/>
              <a:buNone/>
              <a:defRPr sz="2800"/>
            </a:lvl3pPr>
            <a:lvl4pPr marL="2438339" lvl="3" indent="-304792" algn="l" rtl="0">
              <a:lnSpc>
                <a:spcPct val="100000"/>
              </a:lnSpc>
              <a:spcBef>
                <a:spcPts val="0"/>
              </a:spcBef>
              <a:spcAft>
                <a:spcPts val="0"/>
              </a:spcAft>
              <a:buSzPts val="1100"/>
              <a:buNone/>
              <a:defRPr sz="2800"/>
            </a:lvl4pPr>
            <a:lvl5pPr marL="3047924" lvl="4" indent="-304792" algn="l" rtl="0">
              <a:lnSpc>
                <a:spcPct val="100000"/>
              </a:lnSpc>
              <a:spcBef>
                <a:spcPts val="0"/>
              </a:spcBef>
              <a:spcAft>
                <a:spcPts val="0"/>
              </a:spcAft>
              <a:buSzPts val="1100"/>
              <a:buNone/>
              <a:defRPr sz="2800"/>
            </a:lvl5pPr>
            <a:lvl6pPr marL="3657509" lvl="5" indent="-304792" algn="l" rtl="0">
              <a:lnSpc>
                <a:spcPct val="100000"/>
              </a:lnSpc>
              <a:spcBef>
                <a:spcPts val="0"/>
              </a:spcBef>
              <a:spcAft>
                <a:spcPts val="0"/>
              </a:spcAft>
              <a:buClr>
                <a:srgbClr val="000000"/>
              </a:buClr>
              <a:buSzPts val="2100"/>
              <a:buFont typeface="Arial"/>
              <a:buNone/>
              <a:defRPr sz="2800"/>
            </a:lvl6pPr>
            <a:lvl7pPr marL="4267093" lvl="6" indent="-304792" algn="l" rtl="0">
              <a:lnSpc>
                <a:spcPct val="100000"/>
              </a:lnSpc>
              <a:spcBef>
                <a:spcPts val="0"/>
              </a:spcBef>
              <a:spcAft>
                <a:spcPts val="0"/>
              </a:spcAft>
              <a:buClr>
                <a:srgbClr val="000000"/>
              </a:buClr>
              <a:buSzPts val="2100"/>
              <a:buFont typeface="Arial"/>
              <a:buNone/>
              <a:defRPr sz="2800"/>
            </a:lvl7pPr>
            <a:lvl8pPr marL="4876678" lvl="7" indent="-304792" algn="l" rtl="0">
              <a:lnSpc>
                <a:spcPct val="100000"/>
              </a:lnSpc>
              <a:spcBef>
                <a:spcPts val="0"/>
              </a:spcBef>
              <a:spcAft>
                <a:spcPts val="0"/>
              </a:spcAft>
              <a:buClr>
                <a:srgbClr val="000000"/>
              </a:buClr>
              <a:buSzPts val="2100"/>
              <a:buFont typeface="Arial"/>
              <a:buNone/>
              <a:defRPr sz="2800"/>
            </a:lvl8pPr>
            <a:lvl9pPr marL="5486263" lvl="8" indent="-304792" algn="l" rtl="0">
              <a:lnSpc>
                <a:spcPct val="100000"/>
              </a:lnSpc>
              <a:spcBef>
                <a:spcPts val="0"/>
              </a:spcBef>
              <a:spcAft>
                <a:spcPts val="0"/>
              </a:spcAft>
              <a:buClr>
                <a:srgbClr val="000000"/>
              </a:buClr>
              <a:buSzPts val="2100"/>
              <a:buFont typeface="Arial"/>
              <a:buNone/>
              <a:defRPr sz="2800"/>
            </a:lvl9pPr>
          </a:lstStyle>
          <a:p>
            <a:endParaRPr/>
          </a:p>
        </p:txBody>
      </p:sp>
    </p:spTree>
    <p:extLst>
      <p:ext uri="{BB962C8B-B14F-4D97-AF65-F5344CB8AC3E}">
        <p14:creationId xmlns:p14="http://schemas.microsoft.com/office/powerpoint/2010/main" val="92788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477"/>
        <p:cNvGrpSpPr/>
        <p:nvPr/>
      </p:nvGrpSpPr>
      <p:grpSpPr>
        <a:xfrm>
          <a:off x="0" y="0"/>
          <a:ext cx="0" cy="0"/>
          <a:chOff x="0" y="0"/>
          <a:chExt cx="0" cy="0"/>
        </a:xfrm>
      </p:grpSpPr>
      <p:sp>
        <p:nvSpPr>
          <p:cNvPr id="478" name="Google Shape;478;p77"/>
          <p:cNvSpPr/>
          <p:nvPr/>
        </p:nvSpPr>
        <p:spPr>
          <a:xfrm>
            <a:off x="0" y="3"/>
            <a:ext cx="330400" cy="2072000"/>
          </a:xfrm>
          <a:prstGeom prst="rect">
            <a:avLst/>
          </a:prstGeom>
          <a:solidFill>
            <a:srgbClr val="18637B"/>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467" b="0" i="0" u="none" strike="noStrike" cap="none">
              <a:solidFill>
                <a:srgbClr val="114454"/>
              </a:solidFill>
              <a:latin typeface="Arial"/>
              <a:ea typeface="Arial"/>
              <a:cs typeface="Arial"/>
              <a:sym typeface="Arial"/>
            </a:endParaRPr>
          </a:p>
        </p:txBody>
      </p:sp>
      <p:sp>
        <p:nvSpPr>
          <p:cNvPr id="479" name="Google Shape;479;p77"/>
          <p:cNvSpPr/>
          <p:nvPr/>
        </p:nvSpPr>
        <p:spPr>
          <a:xfrm>
            <a:off x="0" y="2072219"/>
            <a:ext cx="330400" cy="2042800"/>
          </a:xfrm>
          <a:prstGeom prst="rect">
            <a:avLst/>
          </a:prstGeom>
          <a:solidFill>
            <a:srgbClr val="165751"/>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467" b="0" i="0" u="none" strike="noStrike" cap="none">
              <a:solidFill>
                <a:srgbClr val="000000"/>
              </a:solidFill>
              <a:latin typeface="Arial"/>
              <a:ea typeface="Arial"/>
              <a:cs typeface="Arial"/>
              <a:sym typeface="Arial"/>
            </a:endParaRPr>
          </a:p>
        </p:txBody>
      </p:sp>
      <p:sp>
        <p:nvSpPr>
          <p:cNvPr id="480" name="Google Shape;480;p77"/>
          <p:cNvSpPr/>
          <p:nvPr/>
        </p:nvSpPr>
        <p:spPr>
          <a:xfrm>
            <a:off x="0" y="4114801"/>
            <a:ext cx="330400" cy="806400"/>
          </a:xfrm>
          <a:prstGeom prst="rect">
            <a:avLst/>
          </a:prstGeom>
          <a:solidFill>
            <a:srgbClr val="3B8D61"/>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467" b="0" i="0" u="none" strike="noStrike" cap="none">
              <a:solidFill>
                <a:srgbClr val="000000"/>
              </a:solidFill>
              <a:latin typeface="Arial"/>
              <a:ea typeface="Arial"/>
              <a:cs typeface="Arial"/>
              <a:sym typeface="Arial"/>
            </a:endParaRPr>
          </a:p>
        </p:txBody>
      </p:sp>
      <p:sp>
        <p:nvSpPr>
          <p:cNvPr id="481" name="Google Shape;481;p77"/>
          <p:cNvSpPr/>
          <p:nvPr/>
        </p:nvSpPr>
        <p:spPr>
          <a:xfrm>
            <a:off x="0" y="4921252"/>
            <a:ext cx="330400" cy="1936800"/>
          </a:xfrm>
          <a:prstGeom prst="rect">
            <a:avLst/>
          </a:prstGeom>
          <a:solidFill>
            <a:srgbClr val="94BF6E"/>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4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05465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783"/>
        <p:cNvGrpSpPr/>
        <p:nvPr/>
      </p:nvGrpSpPr>
      <p:grpSpPr>
        <a:xfrm>
          <a:off x="0" y="0"/>
          <a:ext cx="0" cy="0"/>
          <a:chOff x="0" y="0"/>
          <a:chExt cx="0" cy="0"/>
        </a:xfrm>
      </p:grpSpPr>
      <p:sp>
        <p:nvSpPr>
          <p:cNvPr id="784" name="Google Shape;784;g2806bf371cd_0_444"/>
          <p:cNvSpPr/>
          <p:nvPr/>
        </p:nvSpPr>
        <p:spPr>
          <a:xfrm>
            <a:off x="0" y="666753"/>
            <a:ext cx="12192000" cy="5099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16286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Content" type="obj">
  <p:cSld name="2_Title and Content">
    <p:bg>
      <p:bgPr>
        <a:solidFill>
          <a:schemeClr val="lt1"/>
        </a:solidFill>
        <a:effectLst/>
      </p:bgPr>
    </p:bg>
    <p:spTree>
      <p:nvGrpSpPr>
        <p:cNvPr id="1" name="Shape 604"/>
        <p:cNvGrpSpPr/>
        <p:nvPr/>
      </p:nvGrpSpPr>
      <p:grpSpPr>
        <a:xfrm>
          <a:off x="0" y="0"/>
          <a:ext cx="0" cy="0"/>
          <a:chOff x="0" y="0"/>
          <a:chExt cx="0" cy="0"/>
        </a:xfrm>
      </p:grpSpPr>
      <p:sp>
        <p:nvSpPr>
          <p:cNvPr id="605" name="Google Shape;605;g2806bf371cd_1_666"/>
          <p:cNvSpPr/>
          <p:nvPr/>
        </p:nvSpPr>
        <p:spPr>
          <a:xfrm>
            <a:off x="0" y="0"/>
            <a:ext cx="331800" cy="668100"/>
          </a:xfrm>
          <a:custGeom>
            <a:avLst/>
            <a:gdLst/>
            <a:ahLst/>
            <a:cxnLst/>
            <a:rect l="l" t="t" r="r" b="b"/>
            <a:pathLst>
              <a:path w="120000" h="120000" extrusionOk="0">
                <a:moveTo>
                  <a:pt x="0" y="119908"/>
                </a:moveTo>
                <a:lnTo>
                  <a:pt x="119754" y="119908"/>
                </a:lnTo>
                <a:lnTo>
                  <a:pt x="119754" y="0"/>
                </a:lnTo>
                <a:lnTo>
                  <a:pt x="0" y="0"/>
                </a:lnTo>
                <a:lnTo>
                  <a:pt x="0" y="119908"/>
                </a:lnTo>
                <a:close/>
              </a:path>
            </a:pathLst>
          </a:custGeom>
          <a:solidFill>
            <a:srgbClr val="17627A"/>
          </a:solid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06" name="Google Shape;606;g2806bf371cd_1_666"/>
          <p:cNvSpPr/>
          <p:nvPr/>
        </p:nvSpPr>
        <p:spPr>
          <a:xfrm>
            <a:off x="0" y="667513"/>
            <a:ext cx="6096000" cy="1411500"/>
          </a:xfrm>
          <a:custGeom>
            <a:avLst/>
            <a:gdLst/>
            <a:ahLst/>
            <a:cxnLst/>
            <a:rect l="l" t="t" r="r" b="b"/>
            <a:pathLst>
              <a:path w="120000" h="120000" extrusionOk="0">
                <a:moveTo>
                  <a:pt x="0" y="119967"/>
                </a:moveTo>
                <a:lnTo>
                  <a:pt x="120000" y="119967"/>
                </a:lnTo>
                <a:lnTo>
                  <a:pt x="120000" y="0"/>
                </a:lnTo>
                <a:lnTo>
                  <a:pt x="0" y="0"/>
                </a:lnTo>
                <a:lnTo>
                  <a:pt x="0" y="119967"/>
                </a:lnTo>
                <a:close/>
              </a:path>
            </a:pathLst>
          </a:custGeom>
          <a:solidFill>
            <a:srgbClr val="124056"/>
          </a:solid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07" name="Google Shape;607;g2806bf371cd_1_666"/>
          <p:cNvSpPr/>
          <p:nvPr/>
        </p:nvSpPr>
        <p:spPr>
          <a:xfrm>
            <a:off x="0" y="2072639"/>
            <a:ext cx="331800" cy="2042100"/>
          </a:xfrm>
          <a:custGeom>
            <a:avLst/>
            <a:gdLst/>
            <a:ahLst/>
            <a:cxnLst/>
            <a:rect l="l" t="t" r="r" b="b"/>
            <a:pathLst>
              <a:path w="120000" h="120000" extrusionOk="0">
                <a:moveTo>
                  <a:pt x="0" y="120000"/>
                </a:moveTo>
                <a:lnTo>
                  <a:pt x="119754" y="120000"/>
                </a:lnTo>
                <a:lnTo>
                  <a:pt x="119754" y="0"/>
                </a:lnTo>
                <a:lnTo>
                  <a:pt x="0" y="0"/>
                </a:lnTo>
                <a:lnTo>
                  <a:pt x="0" y="120000"/>
                </a:lnTo>
                <a:close/>
              </a:path>
            </a:pathLst>
          </a:custGeom>
          <a:solidFill>
            <a:srgbClr val="165651"/>
          </a:solid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08" name="Google Shape;608;g2806bf371cd_1_666"/>
          <p:cNvSpPr/>
          <p:nvPr/>
        </p:nvSpPr>
        <p:spPr>
          <a:xfrm>
            <a:off x="0" y="4114800"/>
            <a:ext cx="331800" cy="806400"/>
          </a:xfrm>
          <a:custGeom>
            <a:avLst/>
            <a:gdLst/>
            <a:ahLst/>
            <a:cxnLst/>
            <a:rect l="l" t="t" r="r" b="b"/>
            <a:pathLst>
              <a:path w="120000" h="120000" extrusionOk="0">
                <a:moveTo>
                  <a:pt x="0" y="119962"/>
                </a:moveTo>
                <a:lnTo>
                  <a:pt x="119754" y="119962"/>
                </a:lnTo>
                <a:lnTo>
                  <a:pt x="119754" y="0"/>
                </a:lnTo>
                <a:lnTo>
                  <a:pt x="0" y="0"/>
                </a:lnTo>
                <a:lnTo>
                  <a:pt x="0" y="119962"/>
                </a:lnTo>
                <a:close/>
              </a:path>
            </a:pathLst>
          </a:custGeom>
          <a:solidFill>
            <a:srgbClr val="3A8D60"/>
          </a:solid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09" name="Google Shape;609;g2806bf371cd_1_666"/>
          <p:cNvSpPr/>
          <p:nvPr/>
        </p:nvSpPr>
        <p:spPr>
          <a:xfrm>
            <a:off x="0" y="4920996"/>
            <a:ext cx="331800" cy="1937400"/>
          </a:xfrm>
          <a:custGeom>
            <a:avLst/>
            <a:gdLst/>
            <a:ahLst/>
            <a:cxnLst/>
            <a:rect l="l" t="t" r="r" b="b"/>
            <a:pathLst>
              <a:path w="120000" h="120000" extrusionOk="0">
                <a:moveTo>
                  <a:pt x="0" y="119976"/>
                </a:moveTo>
                <a:lnTo>
                  <a:pt x="119754" y="119976"/>
                </a:lnTo>
                <a:lnTo>
                  <a:pt x="119754" y="0"/>
                </a:lnTo>
                <a:lnTo>
                  <a:pt x="0" y="0"/>
                </a:lnTo>
                <a:lnTo>
                  <a:pt x="0" y="119976"/>
                </a:lnTo>
                <a:close/>
              </a:path>
            </a:pathLst>
          </a:custGeom>
          <a:solidFill>
            <a:srgbClr val="93BE6D"/>
          </a:solid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10" name="Google Shape;610;g2806bf371cd_1_666"/>
          <p:cNvSpPr/>
          <p:nvPr/>
        </p:nvSpPr>
        <p:spPr>
          <a:xfrm>
            <a:off x="1383792" y="1078991"/>
            <a:ext cx="0" cy="628800"/>
          </a:xfrm>
          <a:custGeom>
            <a:avLst/>
            <a:gdLst/>
            <a:ahLst/>
            <a:cxnLst/>
            <a:rect l="l" t="t" r="r" b="b"/>
            <a:pathLst>
              <a:path w="120000" h="120000" extrusionOk="0">
                <a:moveTo>
                  <a:pt x="0" y="0"/>
                </a:moveTo>
                <a:lnTo>
                  <a:pt x="0" y="120000"/>
                </a:lnTo>
              </a:path>
            </a:pathLst>
          </a:custGeom>
          <a:noFill/>
          <a:ln w="9525" cap="flat" cmpd="sng">
            <a:solidFill>
              <a:srgbClr val="17627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11" name="Google Shape;611;g2806bf371cd_1_666"/>
          <p:cNvSpPr txBox="1">
            <a:spLocks noGrp="1"/>
          </p:cNvSpPr>
          <p:nvPr>
            <p:ph type="title"/>
          </p:nvPr>
        </p:nvSpPr>
        <p:spPr>
          <a:xfrm>
            <a:off x="1633456" y="1143670"/>
            <a:ext cx="8925000" cy="5283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lt1"/>
              </a:buClr>
              <a:buSzPts val="1400"/>
              <a:buFont typeface="Rockwell"/>
              <a:buNone/>
              <a:defRPr sz="1800" b="1" i="0" u="none" strike="noStrike" cap="none">
                <a:solidFill>
                  <a:schemeClr val="lt1"/>
                </a:solidFill>
                <a:latin typeface="Rockwell"/>
                <a:ea typeface="Rockwell"/>
                <a:cs typeface="Rockwell"/>
                <a:sym typeface="Rockwell"/>
              </a:defRPr>
            </a:lvl1pPr>
            <a:lvl2pPr lvl="1" algn="l" rtl="0">
              <a:spcBef>
                <a:spcPts val="0"/>
              </a:spcBef>
              <a:spcAft>
                <a:spcPts val="0"/>
              </a:spcAft>
              <a:buClr>
                <a:srgbClr val="000000"/>
              </a:buClr>
              <a:buSzPts val="1400"/>
              <a:buFont typeface="Arial"/>
              <a:buNone/>
              <a:defRPr sz="1800"/>
            </a:lvl2pPr>
            <a:lvl3pPr lvl="2" algn="l" rtl="0">
              <a:spcBef>
                <a:spcPts val="0"/>
              </a:spcBef>
              <a:spcAft>
                <a:spcPts val="0"/>
              </a:spcAft>
              <a:buClr>
                <a:srgbClr val="000000"/>
              </a:buClr>
              <a:buSzPts val="1400"/>
              <a:buFont typeface="Arial"/>
              <a:buNone/>
              <a:defRPr sz="1800"/>
            </a:lvl3pPr>
            <a:lvl4pPr lvl="3" algn="l" rtl="0">
              <a:spcBef>
                <a:spcPts val="0"/>
              </a:spcBef>
              <a:spcAft>
                <a:spcPts val="0"/>
              </a:spcAft>
              <a:buClr>
                <a:srgbClr val="000000"/>
              </a:buClr>
              <a:buSzPts val="1400"/>
              <a:buFont typeface="Arial"/>
              <a:buNone/>
              <a:defRPr sz="1800"/>
            </a:lvl4pPr>
            <a:lvl5pPr lvl="4" algn="l" rtl="0">
              <a:spcBef>
                <a:spcPts val="0"/>
              </a:spcBef>
              <a:spcAft>
                <a:spcPts val="0"/>
              </a:spcAft>
              <a:buClr>
                <a:srgbClr val="000000"/>
              </a:buClr>
              <a:buSzPts val="1400"/>
              <a:buFont typeface="Arial"/>
              <a:buNone/>
              <a:defRPr sz="1800"/>
            </a:lvl5pPr>
            <a:lvl6pPr lvl="5" algn="l" rtl="0">
              <a:spcBef>
                <a:spcPts val="0"/>
              </a:spcBef>
              <a:spcAft>
                <a:spcPts val="0"/>
              </a:spcAft>
              <a:buClr>
                <a:srgbClr val="000000"/>
              </a:buClr>
              <a:buSzPts val="1400"/>
              <a:buFont typeface="Arial"/>
              <a:buNone/>
              <a:defRPr sz="1800"/>
            </a:lvl6pPr>
            <a:lvl7pPr lvl="6" algn="l" rtl="0">
              <a:spcBef>
                <a:spcPts val="0"/>
              </a:spcBef>
              <a:spcAft>
                <a:spcPts val="0"/>
              </a:spcAft>
              <a:buClr>
                <a:srgbClr val="000000"/>
              </a:buClr>
              <a:buSzPts val="1400"/>
              <a:buFont typeface="Arial"/>
              <a:buNone/>
              <a:defRPr sz="1800"/>
            </a:lvl7pPr>
            <a:lvl8pPr lvl="7" algn="l" rtl="0">
              <a:spcBef>
                <a:spcPts val="0"/>
              </a:spcBef>
              <a:spcAft>
                <a:spcPts val="0"/>
              </a:spcAft>
              <a:buClr>
                <a:srgbClr val="000000"/>
              </a:buClr>
              <a:buSzPts val="1400"/>
              <a:buFont typeface="Arial"/>
              <a:buNone/>
              <a:defRPr sz="1800"/>
            </a:lvl8pPr>
            <a:lvl9pPr lvl="8" algn="l" rtl="0">
              <a:spcBef>
                <a:spcPts val="0"/>
              </a:spcBef>
              <a:spcAft>
                <a:spcPts val="0"/>
              </a:spcAft>
              <a:buClr>
                <a:srgbClr val="000000"/>
              </a:buClr>
              <a:buSzPts val="1400"/>
              <a:buFont typeface="Arial"/>
              <a:buNone/>
              <a:defRPr sz="1800"/>
            </a:lvl9pPr>
          </a:lstStyle>
          <a:p>
            <a:endParaRPr/>
          </a:p>
        </p:txBody>
      </p:sp>
      <p:sp>
        <p:nvSpPr>
          <p:cNvPr id="612" name="Google Shape;612;g2806bf371cd_1_666"/>
          <p:cNvSpPr txBox="1">
            <a:spLocks noGrp="1"/>
          </p:cNvSpPr>
          <p:nvPr>
            <p:ph type="body" idx="1"/>
          </p:nvPr>
        </p:nvSpPr>
        <p:spPr>
          <a:xfrm>
            <a:off x="1249444" y="2753239"/>
            <a:ext cx="9693000" cy="3182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rgbClr val="618B41"/>
              </a:buClr>
              <a:buSzPts val="1400"/>
              <a:buFont typeface="Cabin"/>
              <a:buNone/>
              <a:defRPr sz="2400" b="1" i="0" u="none" strike="noStrike" cap="none">
                <a:solidFill>
                  <a:srgbClr val="618B41"/>
                </a:solidFill>
                <a:latin typeface="Cabin"/>
                <a:ea typeface="Cabin"/>
                <a:cs typeface="Cabin"/>
                <a:sym typeface="Cabin"/>
              </a:defRPr>
            </a:lvl1pPr>
            <a:lvl2pPr marL="914400" marR="0" lvl="1" indent="-228600" algn="l" rtl="0">
              <a:spcBef>
                <a:spcPts val="0"/>
              </a:spcBef>
              <a:spcAft>
                <a:spcPts val="0"/>
              </a:spcAft>
              <a:buClr>
                <a:srgbClr val="000000"/>
              </a:buClr>
              <a:buSzPts val="1400"/>
              <a:buFont typeface="Calibri"/>
              <a:buNone/>
              <a:defRPr sz="1800" b="0" i="0" u="none" strike="noStrike" cap="none">
                <a:latin typeface="Calibri"/>
                <a:ea typeface="Calibri"/>
                <a:cs typeface="Calibri"/>
                <a:sym typeface="Calibri"/>
              </a:defRPr>
            </a:lvl2pPr>
            <a:lvl3pPr marL="1371600" marR="0" lvl="2" indent="-228600" algn="l" rtl="0">
              <a:spcBef>
                <a:spcPts val="0"/>
              </a:spcBef>
              <a:spcAft>
                <a:spcPts val="0"/>
              </a:spcAft>
              <a:buClr>
                <a:srgbClr val="000000"/>
              </a:buClr>
              <a:buSzPts val="1400"/>
              <a:buFont typeface="Calibri"/>
              <a:buNone/>
              <a:defRPr sz="1800" b="0" i="0" u="none" strike="noStrike" cap="none">
                <a:latin typeface="Calibri"/>
                <a:ea typeface="Calibri"/>
                <a:cs typeface="Calibri"/>
                <a:sym typeface="Calibri"/>
              </a:defRPr>
            </a:lvl3pPr>
            <a:lvl4pPr marL="1828800" marR="0" lvl="3" indent="-228600" algn="l" rtl="0">
              <a:spcBef>
                <a:spcPts val="0"/>
              </a:spcBef>
              <a:spcAft>
                <a:spcPts val="0"/>
              </a:spcAft>
              <a:buClr>
                <a:srgbClr val="000000"/>
              </a:buClr>
              <a:buSzPts val="1400"/>
              <a:buFont typeface="Calibri"/>
              <a:buNone/>
              <a:defRPr sz="1800" b="0" i="0" u="none" strike="noStrike" cap="none">
                <a:latin typeface="Calibri"/>
                <a:ea typeface="Calibri"/>
                <a:cs typeface="Calibri"/>
                <a:sym typeface="Calibri"/>
              </a:defRPr>
            </a:lvl4pPr>
            <a:lvl5pPr marL="2286000" marR="0" lvl="4" indent="-228600" algn="l" rtl="0">
              <a:spcBef>
                <a:spcPts val="0"/>
              </a:spcBef>
              <a:spcAft>
                <a:spcPts val="0"/>
              </a:spcAft>
              <a:buClr>
                <a:srgbClr val="000000"/>
              </a:buClr>
              <a:buSzPts val="1400"/>
              <a:buFont typeface="Calibri"/>
              <a:buNone/>
              <a:defRPr sz="1800" b="0" i="0" u="none" strike="noStrike" cap="none">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800" b="0" i="0" u="none" strike="noStrike" cap="none">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800" b="0" i="0" u="none" strike="noStrike" cap="none">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800" b="0" i="0" u="none" strike="noStrike" cap="none">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800" b="0" i="0" u="none" strike="noStrike" cap="none">
                <a:latin typeface="Calibri"/>
                <a:ea typeface="Calibri"/>
                <a:cs typeface="Calibri"/>
                <a:sym typeface="Calibri"/>
              </a:defRPr>
            </a:lvl9pPr>
          </a:lstStyle>
          <a:p>
            <a:endParaRPr/>
          </a:p>
        </p:txBody>
      </p:sp>
      <p:sp>
        <p:nvSpPr>
          <p:cNvPr id="613" name="Google Shape;613;g2806bf371cd_1_666"/>
          <p:cNvSpPr txBox="1"/>
          <p:nvPr/>
        </p:nvSpPr>
        <p:spPr>
          <a:xfrm>
            <a:off x="11696700" y="6493941"/>
            <a:ext cx="609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b="1" i="0" u="none" strike="noStrike" cap="none">
                <a:solidFill>
                  <a:srgbClr val="84849C"/>
                </a:solidFill>
                <a:latin typeface="Gill Sans"/>
                <a:ea typeface="Gill Sans"/>
                <a:cs typeface="Gill Sans"/>
                <a:sym typeface="Gill Sans"/>
              </a:rPr>
              <a:t>‹#›</a:t>
            </a:fld>
            <a:endParaRPr sz="1400" b="1" i="0" u="none" strike="noStrike" cap="none">
              <a:solidFill>
                <a:srgbClr val="84849C"/>
              </a:solidFill>
              <a:latin typeface="Calibri"/>
              <a:ea typeface="Calibri"/>
              <a:cs typeface="Calibri"/>
              <a:sym typeface="Calibri"/>
            </a:endParaRPr>
          </a:p>
        </p:txBody>
      </p:sp>
      <p:sp>
        <p:nvSpPr>
          <p:cNvPr id="614" name="Google Shape;614;g2806bf371cd_1_666"/>
          <p:cNvSpPr/>
          <p:nvPr/>
        </p:nvSpPr>
        <p:spPr>
          <a:xfrm>
            <a:off x="1463040" y="6492240"/>
            <a:ext cx="4758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b="1" i="0" u="none" strike="noStrike" cap="none">
                <a:solidFill>
                  <a:srgbClr val="3D8C62"/>
                </a:solidFill>
                <a:latin typeface="Calibri"/>
                <a:ea typeface="Calibri"/>
                <a:cs typeface="Calibri"/>
                <a:sym typeface="Calibri"/>
              </a:rPr>
              <a:t> </a:t>
            </a:r>
            <a:r>
              <a:rPr lang="en-US" sz="1000" b="0" i="0" u="none" strike="noStrike" cap="none">
                <a:solidFill>
                  <a:srgbClr val="84849C"/>
                </a:solidFill>
                <a:latin typeface="Calibri"/>
                <a:ea typeface="Calibri"/>
                <a:cs typeface="Calibri"/>
                <a:sym typeface="Calibri"/>
              </a:rPr>
              <a:t>©</a:t>
            </a:r>
            <a:endParaRPr sz="1000" b="0" i="0" u="none" strike="noStrike" cap="none">
              <a:solidFill>
                <a:srgbClr val="40404F"/>
              </a:solidFill>
              <a:latin typeface="Calibri"/>
              <a:ea typeface="Calibri"/>
              <a:cs typeface="Calibri"/>
              <a:sym typeface="Calibri"/>
            </a:endParaRPr>
          </a:p>
          <a:p>
            <a:pPr marL="0" marR="0" lvl="0" indent="0" algn="l" rtl="0">
              <a:spcBef>
                <a:spcPts val="0"/>
              </a:spcBef>
              <a:spcAft>
                <a:spcPts val="0"/>
              </a:spcAft>
              <a:buNone/>
            </a:pPr>
            <a:endParaRPr sz="1500" b="1">
              <a:solidFill>
                <a:srgbClr val="3D8C62"/>
              </a:solidFill>
              <a:latin typeface="Calibri"/>
              <a:ea typeface="Calibri"/>
              <a:cs typeface="Calibri"/>
              <a:sym typeface="Calibri"/>
            </a:endParaRPr>
          </a:p>
        </p:txBody>
      </p:sp>
      <p:pic>
        <p:nvPicPr>
          <p:cNvPr id="615" name="Google Shape;615;g2806bf371cd_1_666" descr="C:\Users\Owmer\Desktop\attendance-works-logo_new-01 2018 cropped footer.jpg"/>
          <p:cNvPicPr preferRelativeResize="0"/>
          <p:nvPr/>
        </p:nvPicPr>
        <p:blipFill rotWithShape="1">
          <a:blip r:embed="rId2">
            <a:alphaModFix/>
          </a:blip>
          <a:srcRect/>
          <a:stretch/>
        </p:blipFill>
        <p:spPr>
          <a:xfrm>
            <a:off x="365765" y="6362113"/>
            <a:ext cx="1279681" cy="385763"/>
          </a:xfrm>
          <a:prstGeom prst="rect">
            <a:avLst/>
          </a:prstGeom>
          <a:noFill/>
          <a:ln>
            <a:noFill/>
          </a:ln>
        </p:spPr>
      </p:pic>
      <p:sp>
        <p:nvSpPr>
          <p:cNvPr id="616" name="Google Shape;616;g2806bf371cd_1_666"/>
          <p:cNvSpPr txBox="1"/>
          <p:nvPr/>
        </p:nvSpPr>
        <p:spPr>
          <a:xfrm>
            <a:off x="5283200" y="6553200"/>
            <a:ext cx="24891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rgbClr val="94BF6E"/>
                </a:solidFill>
                <a:latin typeface="Calibri"/>
                <a:ea typeface="Calibri"/>
                <a:cs typeface="Calibri"/>
                <a:sym typeface="Calibri"/>
              </a:rPr>
              <a:t>www.attendanceworks.org</a:t>
            </a:r>
            <a:endParaRPr/>
          </a:p>
        </p:txBody>
      </p:sp>
    </p:spTree>
    <p:extLst>
      <p:ext uri="{BB962C8B-B14F-4D97-AF65-F5344CB8AC3E}">
        <p14:creationId xmlns:p14="http://schemas.microsoft.com/office/powerpoint/2010/main" val="318061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pic>
        <p:nvPicPr>
          <p:cNvPr id="10" name="Picture 9" descr="Virginia Department of Education Logo">
            <a:extLst>
              <a:ext uri="{FF2B5EF4-FFF2-40B4-BE49-F238E27FC236}">
                <a16:creationId xmlns:a16="http://schemas.microsoft.com/office/drawing/2014/main" id="{E76F52DC-2E4B-4FD5-C42F-3F0A82DA81A1}"/>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4710544" y="1513195"/>
            <a:ext cx="6982767" cy="4787427"/>
          </a:xfrm>
          <a:prstGeom prst="rect">
            <a:avLst/>
          </a:prstGeom>
        </p:spPr>
      </p:pic>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D67D3E-DC23-56D0-E49A-79F87FFEB4C8}"/>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2A720E70-56EB-42D6-915F-EA4C717EB9E4}" type="datetime1">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566EF1-4ABD-9736-83E3-A0AB60E23EF0}"/>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a:t>Click to edit Master title style</a:t>
            </a:r>
          </a:p>
        </p:txBody>
      </p:sp>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0B6B-6944-E12E-832D-39E6B070307C}"/>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C96A5-1280-4BBD-93AB-AD67D678B93B}" type="datetime1">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11/9/23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 id="2147483692" r:id="rId18"/>
    <p:sldLayoutId id="2147483693" r:id="rId19"/>
    <p:sldLayoutId id="2147483694" r:id="rId20"/>
    <p:sldLayoutId id="2147483695" r:id="rId21"/>
    <p:sldLayoutId id="2147483696" r:id="rId22"/>
    <p:sldLayoutId id="2147483697" r:id="rId23"/>
    <p:sldLayoutId id="2147483698"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blog.searchinstitute.org/six-shifts-better-family-engagement"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hyperlink" Target="https://awareness.attendanceworks.org/contact/aam-updates/" TargetMode="External"/><Relationship Id="rId4" Type="http://schemas.openxmlformats.org/officeDocument/2006/relationships/hyperlink" Target="https://www.attendanceworks.org/resources/handouts-for-famil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hyperlink" Target="https://www.attendanceworks.org/resources/health-handouts-for-families/"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hyperlink" Target="http://www.attendanceworks.org/resources/student-attendance-success-plans/"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ww.attendanceworks.org/resources/attendance-playbook/" TargetMode="External"/><Relationship Id="rId5" Type="http://schemas.openxmlformats.org/officeDocument/2006/relationships/hyperlink" Target="https://www.future-ed.org/attendance-playbook/"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www.attendanceworks.org/resources/toolkits/bringing-attendance-home/"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hyperlink" Target="https://mcc.gse.harvard.edu/resources-for-educators/relationship-mapping-strategy" TargetMode="Externa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s://mcc.gse.harvard.edu/resources-for-educators/relationship-mapping-strategy"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hyperlink" Target="https://searchinstitute.org/resources-hub/developmental-relationships-framework" TargetMode="External"/><Relationship Id="rId5" Type="http://schemas.openxmlformats.org/officeDocument/2006/relationships/hyperlink" Target="https://www.edutopia.org/article/relationship-building-day-1" TargetMode="External"/><Relationship Id="rId4" Type="http://schemas.openxmlformats.org/officeDocument/2006/relationships/hyperlink" Target="https://www.scoe.net/media/e4olyyjr/sesion_2_relationship_strategy_bank.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s://zonesofregulation.com/index.html" TargetMode="External"/><Relationship Id="rId7" Type="http://schemas.openxmlformats.org/officeDocument/2006/relationships/hyperlink" Target="http://www.youtube.com/watch?v=79AF7xy7d9U"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hyperlink" Target="https://www.edutopia.org/video/making-connections-greetings-door" TargetMode="External"/><Relationship Id="rId5" Type="http://schemas.openxmlformats.org/officeDocument/2006/relationships/hyperlink" Target="https://www.edutopia.org/video/starting-each-class-warm-welcome" TargetMode="External"/><Relationship Id="rId4" Type="http://schemas.openxmlformats.org/officeDocument/2006/relationships/hyperlink" Target="https://moodmeterapp.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552744" cy="1590566"/>
          </a:xfrm>
        </p:spPr>
        <p:txBody>
          <a:bodyPr>
            <a:normAutofit fontScale="90000"/>
          </a:bodyPr>
          <a:lstStyle/>
          <a:p>
            <a:r>
              <a:rPr lang="en-US" dirty="0"/>
              <a:t>Chronic Absenteeism </a:t>
            </a:r>
          </a:p>
        </p:txBody>
      </p:sp>
      <p:sp>
        <p:nvSpPr>
          <p:cNvPr id="3" name="Subtitle 2"/>
          <p:cNvSpPr>
            <a:spLocks noGrp="1"/>
          </p:cNvSpPr>
          <p:nvPr>
            <p:ph type="subTitle" idx="1"/>
          </p:nvPr>
        </p:nvSpPr>
        <p:spPr>
          <a:xfrm>
            <a:off x="838198" y="4071329"/>
            <a:ext cx="5254951" cy="1655762"/>
          </a:xfrm>
        </p:spPr>
        <p:txBody>
          <a:bodyPr vert="horz" lIns="91440" tIns="45720" rIns="91440" bIns="45720" rtlCol="0" anchor="t">
            <a:normAutofit/>
          </a:bodyPr>
          <a:lstStyle/>
          <a:p>
            <a:r>
              <a:rPr lang="en-US" dirty="0"/>
              <a:t>Dr. Lisa Coons</a:t>
            </a:r>
            <a:endParaRPr lang="en-US" dirty="0">
              <a:cs typeface="Calibri"/>
            </a:endParaRPr>
          </a:p>
          <a:p>
            <a:r>
              <a:rPr lang="en-US" dirty="0">
                <a:cs typeface="Calibri"/>
              </a:rPr>
              <a:t>Emily Anne Gullickson</a:t>
            </a:r>
          </a:p>
        </p:txBody>
      </p:sp>
      <p:sp>
        <p:nvSpPr>
          <p:cNvPr id="4" name="Slide Number Placeholder 3"/>
          <p:cNvSpPr>
            <a:spLocks noGrp="1"/>
          </p:cNvSpPr>
          <p:nvPr>
            <p:ph type="sldNum" sz="quarter" idx="12"/>
          </p:nvPr>
        </p:nvSpPr>
        <p:spPr/>
        <p:txBody>
          <a:bodyPr/>
          <a:lstStyle/>
          <a:p>
            <a:fld id="{B2102BAA-C61A-4A39-BDF1-4340D572B82C}" type="slidenum">
              <a:rPr lang="en-US" smtClean="0"/>
              <a:t>1</a:t>
            </a:fld>
            <a:endParaRPr lang="en-US"/>
          </a:p>
        </p:txBody>
      </p:sp>
      <p:sp>
        <p:nvSpPr>
          <p:cNvPr id="5" name="Subtitle 2">
            <a:extLst>
              <a:ext uri="{FF2B5EF4-FFF2-40B4-BE49-F238E27FC236}">
                <a16:creationId xmlns:a16="http://schemas.microsoft.com/office/drawing/2014/main" id="{E032AD3E-0FCB-2C0A-5AAA-83077BFD2842}"/>
              </a:ext>
            </a:extLst>
          </p:cNvPr>
          <p:cNvSpPr>
            <a:spLocks noGrp="1"/>
          </p:cNvSpPr>
          <p:nvPr/>
        </p:nvSpPr>
        <p:spPr>
          <a:xfrm>
            <a:off x="838199" y="2865279"/>
            <a:ext cx="5254951" cy="16557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Calibri" panose="020F0502020204030204" pitchFamily="34" charset="0"/>
              <a:buNone/>
              <a:defRPr sz="2000" kern="1200">
                <a:solidFill>
                  <a:srgbClr val="555555"/>
                </a:solidFill>
                <a:latin typeface="+mn-lt"/>
                <a:ea typeface="+mn-ea"/>
                <a:cs typeface="+mn-cs"/>
              </a:defRPr>
            </a:lvl2pPr>
            <a:lvl3pPr marL="914400" indent="0" algn="ctr" defTabSz="914400" rtl="0" eaLnBrk="1" latinLnBrk="0" hangingPunct="1">
              <a:lnSpc>
                <a:spcPct val="90000"/>
              </a:lnSpc>
              <a:spcBef>
                <a:spcPts val="500"/>
              </a:spcBef>
              <a:buClr>
                <a:schemeClr val="accent1"/>
              </a:buClr>
              <a:buSzPct val="65000"/>
              <a:buFont typeface="Courier New" panose="02070309020205020404" pitchFamily="49" charset="0"/>
              <a:buNone/>
              <a:defRPr sz="1800" kern="1200">
                <a:solidFill>
                  <a:srgbClr val="555555"/>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rgbClr val="555555"/>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Calibri" panose="020F0502020204030204" pitchFamily="34" charset="0"/>
              <a:buNone/>
              <a:defRPr sz="1600" kern="1200">
                <a:solidFill>
                  <a:srgbClr val="555555"/>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a:t>Meeting Two</a:t>
            </a:r>
          </a:p>
        </p:txBody>
      </p:sp>
    </p:spTree>
    <p:extLst>
      <p:ext uri="{BB962C8B-B14F-4D97-AF65-F5344CB8AC3E}">
        <p14:creationId xmlns:p14="http://schemas.microsoft.com/office/powerpoint/2010/main" val="3749457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21"/>
          <p:cNvSpPr txBox="1">
            <a:spLocks noGrp="1"/>
          </p:cNvSpPr>
          <p:nvPr>
            <p:ph type="title" idx="4294967295"/>
          </p:nvPr>
        </p:nvSpPr>
        <p:spPr>
          <a:xfrm>
            <a:off x="0" y="0"/>
            <a:ext cx="12248400" cy="858682"/>
          </a:xfrm>
          <a:prstGeom prst="rect">
            <a:avLst/>
          </a:prstGeom>
          <a:noFill/>
          <a:ln>
            <a:noFill/>
            <a:prstDash/>
          </a:ln>
          <a:effectLst/>
        </p:spPr>
        <p:txBody>
          <a:bodyPr rot="0" spcFirstLastPara="1" vertOverflow="overflow" horzOverflow="overflow" vert="horz" wrap="square" lIns="91433" tIns="91433" rIns="91433" bIns="91433"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15000"/>
              </a:lnSpc>
              <a:spcBef>
                <a:spcPts val="0"/>
              </a:spcBef>
              <a:spcAft>
                <a:spcPts val="0"/>
              </a:spcAft>
              <a:buClr>
                <a:srgbClr val="000000"/>
              </a:buClr>
              <a:buSzTx/>
              <a:buFontTx/>
              <a:buNone/>
              <a:tabLst/>
              <a:defRPr/>
            </a:pPr>
            <a:r>
              <a:rPr kumimoji="0" lang="en-US" sz="2533" b="1" i="0" u="none" strike="noStrike" kern="0" cap="none" spc="0" normalizeH="0" baseline="0" noProof="0" dirty="0">
                <a:ln>
                  <a:noFill/>
                </a:ln>
                <a:solidFill>
                  <a:srgbClr val="FFFFFF"/>
                </a:solidFill>
                <a:effectLst/>
                <a:uLnTx/>
                <a:uFillTx/>
                <a:latin typeface="Rockwell"/>
                <a:ea typeface="Rockwell"/>
                <a:cs typeface="Rockwell"/>
                <a:sym typeface="Rockwell"/>
              </a:rPr>
              <a:t>Changing the Power Dynamics and Shifting to a  Partnership Approach</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467" b="0" i="0" u="none" strike="noStrike" kern="0" cap="none" spc="0" normalizeH="0" baseline="0" noProof="0" dirty="0">
              <a:ln>
                <a:noFill/>
              </a:ln>
              <a:solidFill>
                <a:srgbClr val="000000"/>
              </a:solidFill>
              <a:effectLst/>
              <a:uLnTx/>
              <a:uFillTx/>
              <a:latin typeface="Gill Sans"/>
              <a:ea typeface="Gill Sans"/>
              <a:cs typeface="Gill Sans"/>
              <a:sym typeface="Gill Sans"/>
            </a:endParaRPr>
          </a:p>
        </p:txBody>
      </p:sp>
      <p:graphicFrame>
        <p:nvGraphicFramePr>
          <p:cNvPr id="961" name="Google Shape;961;p121"/>
          <p:cNvGraphicFramePr/>
          <p:nvPr>
            <p:extLst>
              <p:ext uri="{D42A27DB-BD31-4B8C-83A1-F6EECF244321}">
                <p14:modId xmlns:p14="http://schemas.microsoft.com/office/powerpoint/2010/main" val="1019648093"/>
              </p:ext>
            </p:extLst>
          </p:nvPr>
        </p:nvGraphicFramePr>
        <p:xfrm>
          <a:off x="52385" y="743109"/>
          <a:ext cx="11709433" cy="4830846"/>
        </p:xfrm>
        <a:graphic>
          <a:graphicData uri="http://schemas.openxmlformats.org/drawingml/2006/table">
            <a:tbl>
              <a:tblPr firstRow="1">
                <a:noFill/>
              </a:tblPr>
              <a:tblGrid>
                <a:gridCol w="4492600">
                  <a:extLst>
                    <a:ext uri="{9D8B030D-6E8A-4147-A177-3AD203B41FA5}">
                      <a16:colId xmlns:a16="http://schemas.microsoft.com/office/drawing/2014/main" val="20000"/>
                    </a:ext>
                  </a:extLst>
                </a:gridCol>
                <a:gridCol w="1562800">
                  <a:extLst>
                    <a:ext uri="{9D8B030D-6E8A-4147-A177-3AD203B41FA5}">
                      <a16:colId xmlns:a16="http://schemas.microsoft.com/office/drawing/2014/main" val="20001"/>
                    </a:ext>
                  </a:extLst>
                </a:gridCol>
                <a:gridCol w="5654033">
                  <a:extLst>
                    <a:ext uri="{9D8B030D-6E8A-4147-A177-3AD203B41FA5}">
                      <a16:colId xmlns:a16="http://schemas.microsoft.com/office/drawing/2014/main" val="20002"/>
                    </a:ext>
                  </a:extLst>
                </a:gridCol>
              </a:tblGrid>
              <a:tr h="860233">
                <a:tc>
                  <a:txBody>
                    <a:bodyPr/>
                    <a:lstStyle/>
                    <a:p>
                      <a:pPr marL="0" lvl="0" indent="0" algn="ctr" rtl="0">
                        <a:spcBef>
                          <a:spcPts val="0"/>
                        </a:spcBef>
                        <a:spcAft>
                          <a:spcPts val="0"/>
                        </a:spcAft>
                        <a:buNone/>
                      </a:pPr>
                      <a:r>
                        <a:rPr lang="en" sz="3100" b="1" dirty="0"/>
                        <a:t> </a:t>
                      </a:r>
                      <a:r>
                        <a:rPr lang="en" sz="3100" b="1" dirty="0">
                          <a:latin typeface="Gill Sans"/>
                          <a:ea typeface="Gill Sans"/>
                          <a:cs typeface="Gill Sans"/>
                          <a:sym typeface="Gill Sans"/>
                        </a:rPr>
                        <a:t>Problem Focused</a:t>
                      </a:r>
                      <a:endParaRPr sz="3100" b="1" dirty="0"/>
                    </a:p>
                  </a:txBody>
                  <a:tcPr marL="91433" marR="91433" marT="91433" marB="91433">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87AF64"/>
                    </a:solidFill>
                  </a:tcPr>
                </a:tc>
                <a:tc>
                  <a:txBody>
                    <a:bodyPr/>
                    <a:lstStyle/>
                    <a:p>
                      <a:pPr marL="0" lvl="0" indent="0" algn="ctr" rtl="0">
                        <a:spcBef>
                          <a:spcPts val="0"/>
                        </a:spcBef>
                        <a:spcAft>
                          <a:spcPts val="0"/>
                        </a:spcAft>
                        <a:buNone/>
                      </a:pPr>
                      <a:r>
                        <a:rPr lang="en" sz="3100" b="1" dirty="0">
                          <a:latin typeface="Gill Sans"/>
                          <a:ea typeface="Gill Sans"/>
                          <a:cs typeface="Gill Sans"/>
                          <a:sym typeface="Gill Sans"/>
                        </a:rPr>
                        <a:t>to</a:t>
                      </a:r>
                      <a:endParaRPr sz="3100" b="1" dirty="0"/>
                    </a:p>
                  </a:txBody>
                  <a:tcPr marL="91433" marR="91433" marT="91433" marB="91433">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87AF64"/>
                    </a:solidFill>
                  </a:tcPr>
                </a:tc>
                <a:tc>
                  <a:txBody>
                    <a:bodyPr/>
                    <a:lstStyle/>
                    <a:p>
                      <a:pPr marL="0" lvl="0" indent="0" algn="ctr" rtl="0">
                        <a:spcBef>
                          <a:spcPts val="0"/>
                        </a:spcBef>
                        <a:spcAft>
                          <a:spcPts val="0"/>
                        </a:spcAft>
                        <a:buNone/>
                      </a:pPr>
                      <a:r>
                        <a:rPr lang="en" sz="3100" b="1" dirty="0">
                          <a:latin typeface="Gill Sans"/>
                          <a:ea typeface="Gill Sans"/>
                          <a:cs typeface="Gill Sans"/>
                          <a:sym typeface="Gill Sans"/>
                        </a:rPr>
                        <a:t>Partnership Focused</a:t>
                      </a:r>
                      <a:r>
                        <a:rPr lang="en" sz="3100" b="1" dirty="0"/>
                        <a:t> </a:t>
                      </a:r>
                      <a:endParaRPr sz="3100" b="1" dirty="0"/>
                    </a:p>
                  </a:txBody>
                  <a:tcPr marL="91433" marR="91433" marT="91433" marB="91433">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87AF64"/>
                    </a:solidFill>
                  </a:tcPr>
                </a:tc>
                <a:extLst>
                  <a:ext uri="{0D108BD9-81ED-4DB2-BD59-A6C34878D82A}">
                    <a16:rowId xmlns:a16="http://schemas.microsoft.com/office/drawing/2014/main" val="10000"/>
                  </a:ext>
                </a:extLst>
              </a:tr>
              <a:tr h="834700">
                <a:tc>
                  <a:txBody>
                    <a:bodyPr/>
                    <a:lstStyle/>
                    <a:p>
                      <a:pPr marL="0" lvl="0" indent="0" algn="l" rtl="0">
                        <a:spcBef>
                          <a:spcPts val="0"/>
                        </a:spcBef>
                        <a:spcAft>
                          <a:spcPts val="0"/>
                        </a:spcAft>
                        <a:buNone/>
                      </a:pPr>
                      <a:r>
                        <a:rPr lang="en" sz="2100" b="1">
                          <a:latin typeface="Gill Sans"/>
                          <a:ea typeface="Gill Sans"/>
                          <a:cs typeface="Gill Sans"/>
                          <a:sym typeface="Gill Sans"/>
                        </a:rPr>
                        <a:t>Blame Family</a:t>
                      </a:r>
                      <a:endParaRPr sz="2100" b="1">
                        <a:latin typeface="Gill Sans"/>
                        <a:ea typeface="Gill Sans"/>
                        <a:cs typeface="Gill Sans"/>
                        <a:sym typeface="Gill Sans"/>
                      </a:endParaRPr>
                    </a:p>
                  </a:txBody>
                  <a:tcPr marL="91433" marR="91433" marT="91433" marB="91433">
                    <a:lnT w="12700" cmpd="sng">
                      <a:noFill/>
                      <a:prstDash val="solid"/>
                    </a:lnT>
                  </a:tcPr>
                </a:tc>
                <a:tc>
                  <a:txBody>
                    <a:bodyPr/>
                    <a:lstStyle/>
                    <a:p>
                      <a:pPr marL="0" lvl="0" indent="0" algn="l" rtl="0">
                        <a:spcBef>
                          <a:spcPts val="0"/>
                        </a:spcBef>
                        <a:spcAft>
                          <a:spcPts val="0"/>
                        </a:spcAft>
                        <a:buNone/>
                      </a:pPr>
                      <a:r>
                        <a:rPr lang="en" sz="2000"/>
                        <a:t> </a:t>
                      </a:r>
                      <a:endParaRPr sz="2000"/>
                    </a:p>
                  </a:txBody>
                  <a:tcPr marL="91433" marR="91433" marT="91433" marB="91433">
                    <a:lnT w="12700" cmpd="sng">
                      <a:noFill/>
                      <a:prstDash val="solid"/>
                    </a:lnT>
                  </a:tcPr>
                </a:tc>
                <a:tc>
                  <a:txBody>
                    <a:bodyPr/>
                    <a:lstStyle/>
                    <a:p>
                      <a:pPr marL="0" lvl="0" indent="0" algn="l" rtl="0">
                        <a:spcBef>
                          <a:spcPts val="0"/>
                        </a:spcBef>
                        <a:spcAft>
                          <a:spcPts val="0"/>
                        </a:spcAft>
                        <a:buNone/>
                      </a:pPr>
                      <a:r>
                        <a:rPr lang="en" sz="2100" dirty="0">
                          <a:latin typeface="Gill Sans"/>
                          <a:ea typeface="Gill Sans"/>
                          <a:cs typeface="Gill Sans"/>
                          <a:sym typeface="Gill Sans"/>
                        </a:rPr>
                        <a:t> </a:t>
                      </a:r>
                      <a:r>
                        <a:rPr lang="en" sz="2100" b="1" dirty="0">
                          <a:latin typeface="Gill Sans"/>
                          <a:ea typeface="Gill Sans"/>
                          <a:cs typeface="Gill Sans"/>
                          <a:sym typeface="Gill Sans"/>
                        </a:rPr>
                        <a:t>Contact Family to Build Relationships using an asset-based approach</a:t>
                      </a:r>
                      <a:endParaRPr sz="2100" b="1" dirty="0">
                        <a:latin typeface="Gill Sans"/>
                        <a:ea typeface="Gill Sans"/>
                        <a:cs typeface="Gill Sans"/>
                        <a:sym typeface="Gill Sans"/>
                      </a:endParaRPr>
                    </a:p>
                  </a:txBody>
                  <a:tcPr marL="91433" marR="91433" marT="91433" marB="91433">
                    <a:lnT w="12700" cmpd="sng">
                      <a:noFill/>
                      <a:prstDash val="solid"/>
                    </a:lnT>
                  </a:tcPr>
                </a:tc>
                <a:extLst>
                  <a:ext uri="{0D108BD9-81ED-4DB2-BD59-A6C34878D82A}">
                    <a16:rowId xmlns:a16="http://schemas.microsoft.com/office/drawing/2014/main" val="10001"/>
                  </a:ext>
                </a:extLst>
              </a:tr>
              <a:tr h="1097267">
                <a:tc>
                  <a:txBody>
                    <a:bodyPr/>
                    <a:lstStyle/>
                    <a:p>
                      <a:pPr marL="0" lvl="0" indent="0" algn="l" rtl="0">
                        <a:lnSpc>
                          <a:spcPct val="115000"/>
                        </a:lnSpc>
                        <a:spcBef>
                          <a:spcPts val="0"/>
                        </a:spcBef>
                        <a:spcAft>
                          <a:spcPts val="0"/>
                        </a:spcAft>
                        <a:buNone/>
                      </a:pPr>
                      <a:r>
                        <a:rPr lang="en" sz="2000" b="1">
                          <a:latin typeface="Gill Sans"/>
                          <a:ea typeface="Gill Sans"/>
                          <a:cs typeface="Gill Sans"/>
                          <a:sym typeface="Gill Sans"/>
                        </a:rPr>
                        <a:t>Use letters and robo calls to communicate with families</a:t>
                      </a:r>
                      <a:endParaRPr sz="2100" b="1">
                        <a:latin typeface="Gill Sans"/>
                        <a:ea typeface="Gill Sans"/>
                        <a:cs typeface="Gill Sans"/>
                        <a:sym typeface="Gill Sans"/>
                      </a:endParaRPr>
                    </a:p>
                  </a:txBody>
                  <a:tcPr marL="91433" marR="91433" marT="91433" marB="91433"/>
                </a:tc>
                <a:tc>
                  <a:txBody>
                    <a:bodyPr/>
                    <a:lstStyle/>
                    <a:p>
                      <a:pPr marL="0" lvl="0" indent="0" algn="l" rtl="0">
                        <a:spcBef>
                          <a:spcPts val="0"/>
                        </a:spcBef>
                        <a:spcAft>
                          <a:spcPts val="0"/>
                        </a:spcAft>
                        <a:buNone/>
                      </a:pPr>
                      <a:endParaRPr sz="2000" b="1"/>
                    </a:p>
                  </a:txBody>
                  <a:tcPr marL="91433" marR="91433" marT="91433" marB="91433"/>
                </a:tc>
                <a:tc>
                  <a:txBody>
                    <a:bodyPr/>
                    <a:lstStyle/>
                    <a:p>
                      <a:pPr marL="0" lvl="0" indent="0" algn="l" rtl="0">
                        <a:spcBef>
                          <a:spcPts val="0"/>
                        </a:spcBef>
                        <a:spcAft>
                          <a:spcPts val="0"/>
                        </a:spcAft>
                        <a:buNone/>
                      </a:pPr>
                      <a:r>
                        <a:rPr lang="en" sz="2100" b="1" dirty="0">
                          <a:latin typeface="Gill Sans"/>
                          <a:ea typeface="Gill Sans"/>
                          <a:cs typeface="Gill Sans"/>
                          <a:sym typeface="Gill Sans"/>
                        </a:rPr>
                        <a:t>Start with Listening to Families; Find out Hopes, Dreams, School Experiences, Assets, Needs</a:t>
                      </a:r>
                      <a:endParaRPr sz="2100" b="1" dirty="0">
                        <a:latin typeface="Gill Sans"/>
                        <a:ea typeface="Gill Sans"/>
                        <a:cs typeface="Gill Sans"/>
                        <a:sym typeface="Gill Sans"/>
                      </a:endParaRPr>
                    </a:p>
                  </a:txBody>
                  <a:tcPr marL="91433" marR="91433" marT="91433" marB="91433"/>
                </a:tc>
                <a:extLst>
                  <a:ext uri="{0D108BD9-81ED-4DB2-BD59-A6C34878D82A}">
                    <a16:rowId xmlns:a16="http://schemas.microsoft.com/office/drawing/2014/main" val="10002"/>
                  </a:ext>
                </a:extLst>
              </a:tr>
              <a:tr h="834700">
                <a:tc>
                  <a:txBody>
                    <a:bodyPr/>
                    <a:lstStyle/>
                    <a:p>
                      <a:pPr marL="0" lvl="0" indent="0" algn="l" rtl="0">
                        <a:spcBef>
                          <a:spcPts val="0"/>
                        </a:spcBef>
                        <a:spcAft>
                          <a:spcPts val="0"/>
                        </a:spcAft>
                        <a:buNone/>
                      </a:pPr>
                      <a:r>
                        <a:rPr lang="en" sz="2100" b="1">
                          <a:latin typeface="Gill Sans"/>
                          <a:ea typeface="Gill Sans"/>
                          <a:cs typeface="Gill Sans"/>
                          <a:sym typeface="Gill Sans"/>
                        </a:rPr>
                        <a:t>Focus on what student and family don’t do</a:t>
                      </a:r>
                      <a:endParaRPr sz="2100" b="1">
                        <a:latin typeface="Gill Sans"/>
                        <a:ea typeface="Gill Sans"/>
                        <a:cs typeface="Gill Sans"/>
                        <a:sym typeface="Gill Sans"/>
                      </a:endParaRPr>
                    </a:p>
                  </a:txBody>
                  <a:tcPr marL="91433" marR="91433" marT="91433" marB="91433"/>
                </a:tc>
                <a:tc>
                  <a:txBody>
                    <a:bodyPr/>
                    <a:lstStyle/>
                    <a:p>
                      <a:pPr marL="0" lvl="0" indent="0" algn="l" rtl="0">
                        <a:spcBef>
                          <a:spcPts val="0"/>
                        </a:spcBef>
                        <a:spcAft>
                          <a:spcPts val="0"/>
                        </a:spcAft>
                        <a:buNone/>
                      </a:pPr>
                      <a:endParaRPr sz="2000" b="1"/>
                    </a:p>
                  </a:txBody>
                  <a:tcPr marL="91433" marR="91433" marT="91433" marB="91433"/>
                </a:tc>
                <a:tc>
                  <a:txBody>
                    <a:bodyPr/>
                    <a:lstStyle/>
                    <a:p>
                      <a:pPr marL="0" lvl="0" indent="0" algn="l" rtl="0">
                        <a:spcBef>
                          <a:spcPts val="0"/>
                        </a:spcBef>
                        <a:spcAft>
                          <a:spcPts val="0"/>
                        </a:spcAft>
                        <a:buNone/>
                      </a:pPr>
                      <a:r>
                        <a:rPr lang="en" sz="2100" b="1">
                          <a:latin typeface="Gill Sans"/>
                          <a:ea typeface="Gill Sans"/>
                          <a:cs typeface="Gill Sans"/>
                          <a:sym typeface="Gill Sans"/>
                        </a:rPr>
                        <a:t>Highlight Strengths Even Amidst Challenges</a:t>
                      </a:r>
                      <a:endParaRPr sz="2100" b="1">
                        <a:latin typeface="Gill Sans"/>
                        <a:ea typeface="Gill Sans"/>
                        <a:cs typeface="Gill Sans"/>
                        <a:sym typeface="Gill Sans"/>
                      </a:endParaRPr>
                    </a:p>
                  </a:txBody>
                  <a:tcPr marL="91433" marR="91433" marT="91433" marB="91433"/>
                </a:tc>
                <a:extLst>
                  <a:ext uri="{0D108BD9-81ED-4DB2-BD59-A6C34878D82A}">
                    <a16:rowId xmlns:a16="http://schemas.microsoft.com/office/drawing/2014/main" val="10003"/>
                  </a:ext>
                </a:extLst>
              </a:tr>
              <a:tr h="1158227">
                <a:tc>
                  <a:txBody>
                    <a:bodyPr/>
                    <a:lstStyle/>
                    <a:p>
                      <a:pPr marL="0" lvl="0" indent="0" algn="l" rtl="0">
                        <a:spcBef>
                          <a:spcPts val="0"/>
                        </a:spcBef>
                        <a:spcAft>
                          <a:spcPts val="0"/>
                        </a:spcAft>
                        <a:buNone/>
                      </a:pPr>
                      <a:r>
                        <a:rPr lang="en" sz="2100" b="1">
                          <a:latin typeface="Gill Sans"/>
                          <a:ea typeface="Gill Sans"/>
                          <a:cs typeface="Gill Sans"/>
                          <a:sym typeface="Gill Sans"/>
                        </a:rPr>
                        <a:t>Give Expert Advice about What to Do</a:t>
                      </a:r>
                      <a:endParaRPr sz="2100" b="1">
                        <a:latin typeface="Gill Sans"/>
                        <a:ea typeface="Gill Sans"/>
                        <a:cs typeface="Gill Sans"/>
                        <a:sym typeface="Gill Sans"/>
                      </a:endParaRPr>
                    </a:p>
                  </a:txBody>
                  <a:tcPr marL="91433" marR="91433" marT="91433" marB="91433"/>
                </a:tc>
                <a:tc>
                  <a:txBody>
                    <a:bodyPr/>
                    <a:lstStyle/>
                    <a:p>
                      <a:pPr marL="0" lvl="0" indent="0" algn="l" rtl="0">
                        <a:spcBef>
                          <a:spcPts val="0"/>
                        </a:spcBef>
                        <a:spcAft>
                          <a:spcPts val="0"/>
                        </a:spcAft>
                        <a:buNone/>
                      </a:pPr>
                      <a:endParaRPr sz="2000" b="1"/>
                    </a:p>
                  </a:txBody>
                  <a:tcPr marL="91433" marR="91433" marT="91433" marB="91433"/>
                </a:tc>
                <a:tc>
                  <a:txBody>
                    <a:bodyPr/>
                    <a:lstStyle/>
                    <a:p>
                      <a:pPr marL="0" lvl="0" indent="0" algn="l" rtl="0">
                        <a:spcBef>
                          <a:spcPts val="0"/>
                        </a:spcBef>
                        <a:spcAft>
                          <a:spcPts val="0"/>
                        </a:spcAft>
                        <a:buNone/>
                      </a:pPr>
                      <a:r>
                        <a:rPr lang="en" sz="2100" b="1" dirty="0">
                          <a:latin typeface="Gill Sans"/>
                          <a:ea typeface="Gill Sans"/>
                          <a:cs typeface="Gill Sans"/>
                          <a:sym typeface="Gill Sans"/>
                        </a:rPr>
                        <a:t>Collaborate with Families and Encourage Practices that Build Upon Their Assets and Priorities </a:t>
                      </a:r>
                      <a:endParaRPr sz="2100" b="1" dirty="0">
                        <a:latin typeface="Gill Sans"/>
                        <a:ea typeface="Gill Sans"/>
                        <a:cs typeface="Gill Sans"/>
                        <a:sym typeface="Gill Sans"/>
                      </a:endParaRPr>
                    </a:p>
                  </a:txBody>
                  <a:tcPr marL="91433" marR="91433" marT="91433" marB="91433"/>
                </a:tc>
                <a:extLst>
                  <a:ext uri="{0D108BD9-81ED-4DB2-BD59-A6C34878D82A}">
                    <a16:rowId xmlns:a16="http://schemas.microsoft.com/office/drawing/2014/main" val="10004"/>
                  </a:ext>
                </a:extLst>
              </a:tr>
            </a:tbl>
          </a:graphicData>
        </a:graphic>
      </p:graphicFrame>
      <p:sp>
        <p:nvSpPr>
          <p:cNvPr id="962" name="Google Shape;962;p121" descr="Arrow">
            <a:extLst>
              <a:ext uri="{C183D7F6-B498-43B3-948B-1728B52AA6E4}">
                <adec:decorative xmlns:adec="http://schemas.microsoft.com/office/drawing/2017/decorative" val="0"/>
              </a:ext>
            </a:extLst>
          </p:cNvPr>
          <p:cNvSpPr/>
          <p:nvPr/>
        </p:nvSpPr>
        <p:spPr>
          <a:xfrm>
            <a:off x="4993269" y="1868833"/>
            <a:ext cx="690400" cy="40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121" descr="Arrow"/>
          <p:cNvSpPr/>
          <p:nvPr/>
        </p:nvSpPr>
        <p:spPr>
          <a:xfrm>
            <a:off x="4993269" y="2900584"/>
            <a:ext cx="690400" cy="40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121" descr="Arrow"/>
          <p:cNvSpPr/>
          <p:nvPr/>
        </p:nvSpPr>
        <p:spPr>
          <a:xfrm>
            <a:off x="4970069" y="3897751"/>
            <a:ext cx="736800" cy="40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5" name="Google Shape;965;p121" descr="Arrow"/>
          <p:cNvSpPr/>
          <p:nvPr/>
        </p:nvSpPr>
        <p:spPr>
          <a:xfrm>
            <a:off x="4970069" y="4894933"/>
            <a:ext cx="736800" cy="40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0" name="Google Shape;960;p121"/>
          <p:cNvSpPr txBox="1"/>
          <p:nvPr/>
        </p:nvSpPr>
        <p:spPr>
          <a:xfrm>
            <a:off x="755100" y="6088151"/>
            <a:ext cx="10304000" cy="1023792"/>
          </a:xfrm>
          <a:prstGeom prst="rect">
            <a:avLst/>
          </a:prstGeom>
          <a:noFill/>
          <a:ln>
            <a:noFill/>
          </a:ln>
        </p:spPr>
        <p:txBody>
          <a:bodyPr spcFirstLastPara="1" wrap="square" lIns="91433" tIns="91433" rIns="91433" bIns="91433" anchor="t" anchorCtr="0">
            <a:spAutoFit/>
          </a:bodyPr>
          <a:lstStyle/>
          <a:p>
            <a:pPr algn="ctr" defTabSz="1219170">
              <a:lnSpc>
                <a:spcPct val="115000"/>
              </a:lnSpc>
              <a:buClr>
                <a:srgbClr val="000000"/>
              </a:buClr>
            </a:pPr>
            <a:r>
              <a:rPr lang="en" sz="1733" kern="0">
                <a:solidFill>
                  <a:srgbClr val="000000"/>
                </a:solidFill>
                <a:latin typeface="Gill Sans"/>
                <a:ea typeface="Gill Sans"/>
                <a:cs typeface="Gill Sans"/>
                <a:sym typeface="Gill Sans"/>
              </a:rPr>
              <a:t>These concepts were adapted from this blog by the Search Institute:</a:t>
            </a:r>
            <a:r>
              <a:rPr lang="en" sz="1733" kern="0">
                <a:solidFill>
                  <a:srgbClr val="000000"/>
                </a:solidFill>
                <a:uFill>
                  <a:noFill/>
                </a:uFill>
                <a:latin typeface="Gill Sans"/>
                <a:ea typeface="Gill Sans"/>
                <a:cs typeface="Gill Sans"/>
                <a:sym typeface="Gill Sans"/>
                <a:hlinkClick r:id="rId3"/>
              </a:rPr>
              <a:t> </a:t>
            </a:r>
            <a:r>
              <a:rPr lang="en" sz="1733" u="sng" kern="0">
                <a:solidFill>
                  <a:srgbClr val="3D8C62"/>
                </a:solidFill>
                <a:latin typeface="Gill Sans"/>
                <a:ea typeface="Gill Sans"/>
                <a:cs typeface="Gill Sans"/>
                <a:sym typeface="Gill Sans"/>
                <a:hlinkClick r:id="rId3"/>
              </a:rPr>
              <a:t>https://blog.searchinstitute.org/six-shifts-better-family-engagement</a:t>
            </a:r>
            <a:endParaRPr sz="1733" u="sng" kern="0">
              <a:solidFill>
                <a:srgbClr val="3D8C62"/>
              </a:solidFill>
              <a:latin typeface="Gill Sans"/>
              <a:ea typeface="Gill Sans"/>
              <a:cs typeface="Gill Sans"/>
              <a:sym typeface="Gill Sans"/>
            </a:endParaRPr>
          </a:p>
          <a:p>
            <a:pPr defTabSz="1219170">
              <a:buClr>
                <a:srgbClr val="000000"/>
              </a:buClr>
            </a:pPr>
            <a:endParaRPr sz="1467" kern="0">
              <a:solidFill>
                <a:srgbClr val="000000"/>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10"/>
          <p:cNvSpPr txBox="1">
            <a:spLocks noGrp="1"/>
          </p:cNvSpPr>
          <p:nvPr>
            <p:ph type="title"/>
          </p:nvPr>
        </p:nvSpPr>
        <p:spPr>
          <a:xfrm>
            <a:off x="1528024" y="707625"/>
            <a:ext cx="4528000" cy="1371600"/>
          </a:xfrm>
          <a:prstGeom prst="rect">
            <a:avLst/>
          </a:prstGeom>
          <a:noFill/>
          <a:ln>
            <a:noFill/>
          </a:ln>
        </p:spPr>
        <p:txBody>
          <a:bodyPr spcFirstLastPara="1" wrap="square" lIns="91433" tIns="91433" rIns="91433" bIns="91433" anchor="ctr" anchorCtr="0">
            <a:noAutofit/>
          </a:bodyPr>
          <a:lstStyle/>
          <a:p>
            <a:r>
              <a:rPr lang="en" sz="2267" dirty="0"/>
              <a:t>Forging Partnerships with Families to Support Engagement and Attendance</a:t>
            </a:r>
            <a:endParaRPr sz="2267" dirty="0"/>
          </a:p>
        </p:txBody>
      </p:sp>
      <p:sp>
        <p:nvSpPr>
          <p:cNvPr id="809" name="Google Shape;809;p110"/>
          <p:cNvSpPr txBox="1">
            <a:spLocks noGrp="1"/>
          </p:cNvSpPr>
          <p:nvPr>
            <p:ph type="body" idx="4294967295"/>
          </p:nvPr>
        </p:nvSpPr>
        <p:spPr>
          <a:xfrm>
            <a:off x="1487400" y="2413900"/>
            <a:ext cx="10340400" cy="4211600"/>
          </a:xfrm>
          <a:prstGeom prst="rect">
            <a:avLst/>
          </a:prstGeom>
          <a:noFill/>
          <a:ln>
            <a:noFill/>
          </a:ln>
        </p:spPr>
        <p:txBody>
          <a:bodyPr spcFirstLastPara="1" wrap="square" lIns="91433" tIns="91433" rIns="91433" bIns="91433" anchor="t" anchorCtr="0">
            <a:noAutofit/>
          </a:bodyPr>
          <a:lstStyle/>
          <a:p>
            <a:pPr marL="457189" indent="-448722">
              <a:buSzPts val="2100"/>
              <a:buFont typeface="Noto Sans Symbols"/>
              <a:buChar char="✔"/>
            </a:pPr>
            <a:r>
              <a:rPr lang="en" sz="2667" dirty="0"/>
              <a:t>Engage in two-way, supportive communications about attendance and engagement throughout the school year </a:t>
            </a:r>
            <a:endParaRPr sz="2667" dirty="0"/>
          </a:p>
          <a:p>
            <a:pPr marL="457189" indent="-448722">
              <a:spcBef>
                <a:spcPts val="2400"/>
              </a:spcBef>
              <a:buSzPts val="2100"/>
              <a:buFont typeface="Noto Sans Symbols"/>
              <a:buChar char="✔"/>
            </a:pPr>
            <a:r>
              <a:rPr lang="en" sz="2667" dirty="0"/>
              <a:t>Provide tailored, personalized and caring messages to students and families who are chronically absent</a:t>
            </a:r>
            <a:endParaRPr sz="2667" dirty="0"/>
          </a:p>
          <a:p>
            <a:pPr marL="457189" indent="-448722">
              <a:spcBef>
                <a:spcPts val="2400"/>
              </a:spcBef>
              <a:buSzPts val="2100"/>
              <a:buFont typeface="Noto Sans Symbols"/>
              <a:buChar char="✔"/>
            </a:pPr>
            <a:r>
              <a:rPr lang="en" sz="2667" dirty="0"/>
              <a:t>Offer actionable steps to improve attendance</a:t>
            </a:r>
            <a:endParaRPr sz="2667" dirty="0"/>
          </a:p>
          <a:p>
            <a:pPr marL="457189" indent="-448722">
              <a:spcBef>
                <a:spcPts val="2400"/>
              </a:spcBef>
              <a:buSzPts val="2100"/>
              <a:buFont typeface="Noto Sans Symbols"/>
              <a:buChar char="✔"/>
            </a:pPr>
            <a:r>
              <a:rPr lang="en" sz="2667" dirty="0"/>
              <a:t>Make sure families receive updated health guidance, resources to meet basic needs as well as as support for learning at home </a:t>
            </a:r>
            <a:endParaRPr sz="2667" dirty="0"/>
          </a:p>
          <a:p>
            <a:pPr marL="338658" indent="-338658">
              <a:spcBef>
                <a:spcPts val="2400"/>
              </a:spcBef>
            </a:pPr>
            <a:endParaRPr dirty="0"/>
          </a:p>
        </p:txBody>
      </p:sp>
      <p:pic>
        <p:nvPicPr>
          <p:cNvPr id="810" name="Google Shape;810;p110" descr="AW LOGO white stem"/>
          <p:cNvPicPr preferRelativeResize="0"/>
          <p:nvPr/>
        </p:nvPicPr>
        <p:blipFill rotWithShape="1">
          <a:blip r:embed="rId3">
            <a:alphaModFix/>
          </a:blip>
          <a:srcRect r="69095"/>
          <a:stretch/>
        </p:blipFill>
        <p:spPr>
          <a:xfrm>
            <a:off x="473415" y="972766"/>
            <a:ext cx="623888" cy="7587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18" name="Google Shape;818;p111" descr="AW LOGO white stem"/>
          <p:cNvPicPr preferRelativeResize="0"/>
          <p:nvPr/>
        </p:nvPicPr>
        <p:blipFill rotWithShape="1">
          <a:blip r:embed="rId3">
            <a:alphaModFix/>
          </a:blip>
          <a:srcRect r="69095"/>
          <a:stretch/>
        </p:blipFill>
        <p:spPr>
          <a:xfrm>
            <a:off x="443656" y="932200"/>
            <a:ext cx="623144" cy="820401"/>
          </a:xfrm>
          <a:prstGeom prst="rect">
            <a:avLst/>
          </a:prstGeom>
          <a:noFill/>
          <a:ln>
            <a:noFill/>
          </a:ln>
        </p:spPr>
      </p:pic>
      <p:sp>
        <p:nvSpPr>
          <p:cNvPr id="816" name="Google Shape;816;p111"/>
          <p:cNvSpPr txBox="1">
            <a:spLocks noGrp="1"/>
          </p:cNvSpPr>
          <p:nvPr>
            <p:ph type="title"/>
          </p:nvPr>
        </p:nvSpPr>
        <p:spPr>
          <a:xfrm>
            <a:off x="1880827" y="827992"/>
            <a:ext cx="3208800" cy="1028800"/>
          </a:xfrm>
          <a:prstGeom prst="rect">
            <a:avLst/>
          </a:prstGeom>
          <a:noFill/>
          <a:ln>
            <a:noFill/>
          </a:ln>
        </p:spPr>
        <p:txBody>
          <a:bodyPr spcFirstLastPara="1" wrap="square" lIns="91433" tIns="91433" rIns="91433" bIns="91433" anchor="ctr" anchorCtr="0">
            <a:noAutofit/>
          </a:bodyPr>
          <a:lstStyle/>
          <a:p>
            <a:r>
              <a:rPr lang="en" sz="2400" dirty="0"/>
              <a:t>Additional Resources from Attendance Works</a:t>
            </a:r>
            <a:endParaRPr dirty="0"/>
          </a:p>
        </p:txBody>
      </p:sp>
      <p:sp>
        <p:nvSpPr>
          <p:cNvPr id="817" name="Google Shape;817;p111"/>
          <p:cNvSpPr txBox="1">
            <a:spLocks noGrp="1"/>
          </p:cNvSpPr>
          <p:nvPr>
            <p:ph type="body" idx="1"/>
          </p:nvPr>
        </p:nvSpPr>
        <p:spPr>
          <a:xfrm>
            <a:off x="963375" y="2409976"/>
            <a:ext cx="5604800" cy="2885200"/>
          </a:xfrm>
          <a:prstGeom prst="rect">
            <a:avLst/>
          </a:prstGeom>
          <a:noFill/>
          <a:ln>
            <a:noFill/>
          </a:ln>
        </p:spPr>
        <p:txBody>
          <a:bodyPr spcFirstLastPara="1" wrap="square" lIns="91433" tIns="91433" rIns="91433" bIns="91433" anchor="t" anchorCtr="0">
            <a:noAutofit/>
          </a:bodyPr>
          <a:lstStyle/>
          <a:p>
            <a:pPr marL="0" indent="0"/>
            <a:r>
              <a:rPr lang="en" b="1">
                <a:latin typeface="Gill Sans"/>
                <a:ea typeface="Gill Sans"/>
                <a:cs typeface="Gill Sans"/>
                <a:sym typeface="Gill Sans"/>
              </a:rPr>
              <a:t>Handouts for Families</a:t>
            </a:r>
            <a:endParaRPr>
              <a:latin typeface="Gill Sans"/>
              <a:ea typeface="Gill Sans"/>
              <a:cs typeface="Gill Sans"/>
              <a:sym typeface="Gill Sans"/>
            </a:endParaRPr>
          </a:p>
          <a:p>
            <a:pPr marL="745048" lvl="1" indent="-338658">
              <a:buSzPts val="1800"/>
              <a:buFont typeface="Noto Sans Symbols"/>
              <a:buChar char="✔"/>
            </a:pPr>
            <a:r>
              <a:rPr lang="en" sz="2400">
                <a:latin typeface="Gill Sans"/>
                <a:ea typeface="Gill Sans"/>
                <a:cs typeface="Gill Sans"/>
                <a:sym typeface="Gill Sans"/>
              </a:rPr>
              <a:t>Preschool, Elementary &amp; Secondary Grades</a:t>
            </a:r>
            <a:endParaRPr>
              <a:latin typeface="Gill Sans"/>
              <a:ea typeface="Gill Sans"/>
              <a:cs typeface="Gill Sans"/>
              <a:sym typeface="Gill Sans"/>
            </a:endParaRPr>
          </a:p>
          <a:p>
            <a:pPr marL="745048" lvl="1" indent="-338658">
              <a:buSzPts val="1800"/>
              <a:buFont typeface="Noto Sans Symbols"/>
              <a:buChar char="✔"/>
            </a:pPr>
            <a:r>
              <a:rPr lang="en" sz="2400">
                <a:latin typeface="Gill Sans"/>
                <a:ea typeface="Gill Sans"/>
                <a:cs typeface="Gill Sans"/>
                <a:sym typeface="Gill Sans"/>
              </a:rPr>
              <a:t>Available in English, Spanish, Chinese, Vietnamese, Tagalog and Creole </a:t>
            </a:r>
            <a:r>
              <a:rPr lang="en" sz="2000" u="sng">
                <a:solidFill>
                  <a:schemeClr val="hlink"/>
                </a:solidFill>
                <a:latin typeface="Gill Sans"/>
                <a:ea typeface="Gill Sans"/>
                <a:cs typeface="Gill Sans"/>
                <a:sym typeface="Gill Sans"/>
                <a:hlinkClick r:id="rId4"/>
              </a:rPr>
              <a:t>https://www.attendanceworks.org/resources/handouts-for-families/</a:t>
            </a:r>
            <a:endParaRPr/>
          </a:p>
        </p:txBody>
      </p:sp>
      <p:sp>
        <p:nvSpPr>
          <p:cNvPr id="819" name="Google Shape;819;p111"/>
          <p:cNvSpPr txBox="1"/>
          <p:nvPr/>
        </p:nvSpPr>
        <p:spPr>
          <a:xfrm>
            <a:off x="940157" y="5295440"/>
            <a:ext cx="10494400" cy="963600"/>
          </a:xfrm>
          <a:prstGeom prst="rect">
            <a:avLst/>
          </a:prstGeom>
          <a:noFill/>
          <a:ln>
            <a:noFill/>
          </a:ln>
        </p:spPr>
        <p:txBody>
          <a:bodyPr spcFirstLastPara="1" wrap="square" lIns="91433" tIns="91433" rIns="91433" bIns="91433" anchor="t" anchorCtr="0">
            <a:noAutofit/>
          </a:bodyPr>
          <a:lstStyle/>
          <a:p>
            <a:pPr defTabSz="1219170">
              <a:buClr>
                <a:srgbClr val="000000"/>
              </a:buClr>
              <a:buSzPts val="2000"/>
            </a:pPr>
            <a:r>
              <a:rPr lang="en" sz="2667" b="1" kern="0">
                <a:solidFill>
                  <a:srgbClr val="000000"/>
                </a:solidFill>
                <a:latin typeface="Gill Sans"/>
                <a:ea typeface="Gill Sans"/>
                <a:cs typeface="Gill Sans"/>
                <a:sym typeface="Gill Sans"/>
              </a:rPr>
              <a:t>Sign up for the 2023 Attendance Awareness Campaign </a:t>
            </a:r>
            <a:r>
              <a:rPr lang="en" sz="2000" u="sng" kern="0">
                <a:solidFill>
                  <a:srgbClr val="3D8C62"/>
                </a:solidFill>
                <a:latin typeface="Gill Sans"/>
                <a:ea typeface="Gill Sans"/>
                <a:cs typeface="Gill Sans"/>
                <a:sym typeface="Gill Sans"/>
                <a:hlinkClick r:id="rId5">
                  <a:extLst>
                    <a:ext uri="{A12FA001-AC4F-418D-AE19-62706E023703}">
                      <ahyp:hlinkClr xmlns:ahyp="http://schemas.microsoft.com/office/drawing/2018/hyperlinkcolor" val="tx"/>
                    </a:ext>
                  </a:extLst>
                </a:hlinkClick>
              </a:rPr>
              <a:t>https://awareness.attendanceworks.org/contact/aam-updates/</a:t>
            </a:r>
            <a:endParaRPr sz="2533" kern="0">
              <a:solidFill>
                <a:srgbClr val="3D8C62"/>
              </a:solidFill>
              <a:latin typeface="Gill Sans"/>
              <a:ea typeface="Gill Sans"/>
              <a:cs typeface="Gill Sans"/>
              <a:sym typeface="Gill Sans"/>
            </a:endParaRPr>
          </a:p>
        </p:txBody>
      </p:sp>
      <p:pic>
        <p:nvPicPr>
          <p:cNvPr id="820" name="Google Shape;820;p111" descr="Picture of a handout."/>
          <p:cNvPicPr preferRelativeResize="0"/>
          <p:nvPr/>
        </p:nvPicPr>
        <p:blipFill rotWithShape="1">
          <a:blip r:embed="rId6">
            <a:alphaModFix/>
          </a:blip>
          <a:srcRect/>
          <a:stretch/>
        </p:blipFill>
        <p:spPr>
          <a:xfrm>
            <a:off x="7717428" y="621233"/>
            <a:ext cx="3356157" cy="4353099"/>
          </a:xfrm>
          <a:prstGeom prst="rect">
            <a:avLst/>
          </a:prstGeom>
          <a:noFill/>
          <a:ln w="9525" cap="flat" cmpd="sng">
            <a:solidFill>
              <a:srgbClr val="819EE2"/>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pic>
        <p:nvPicPr>
          <p:cNvPr id="838" name="Google Shape;838;p113" descr="Picture of a handout."/>
          <p:cNvPicPr preferRelativeResize="0"/>
          <p:nvPr/>
        </p:nvPicPr>
        <p:blipFill rotWithShape="1">
          <a:blip r:embed="rId3">
            <a:alphaModFix/>
          </a:blip>
          <a:srcRect/>
          <a:stretch/>
        </p:blipFill>
        <p:spPr>
          <a:xfrm>
            <a:off x="1967625" y="778226"/>
            <a:ext cx="4162424" cy="5379225"/>
          </a:xfrm>
          <a:prstGeom prst="rect">
            <a:avLst/>
          </a:prstGeom>
          <a:noFill/>
          <a:ln>
            <a:noFill/>
          </a:ln>
        </p:spPr>
      </p:pic>
      <p:pic>
        <p:nvPicPr>
          <p:cNvPr id="839" name="Google Shape;839;p113" descr="Picture of a back of the same handout."/>
          <p:cNvPicPr preferRelativeResize="0"/>
          <p:nvPr/>
        </p:nvPicPr>
        <p:blipFill rotWithShape="1">
          <a:blip r:embed="rId4">
            <a:alphaModFix/>
          </a:blip>
          <a:srcRect t="563" b="583"/>
          <a:stretch/>
        </p:blipFill>
        <p:spPr>
          <a:xfrm>
            <a:off x="6331126" y="778226"/>
            <a:ext cx="4191524" cy="5379225"/>
          </a:xfrm>
          <a:prstGeom prst="rect">
            <a:avLst/>
          </a:prstGeom>
          <a:noFill/>
          <a:ln>
            <a:noFill/>
          </a:ln>
        </p:spPr>
      </p:pic>
      <p:sp>
        <p:nvSpPr>
          <p:cNvPr id="840" name="Google Shape;840;p113"/>
          <p:cNvSpPr txBox="1">
            <a:spLocks noGrp="1"/>
          </p:cNvSpPr>
          <p:nvPr>
            <p:ph type="title" idx="4294967295"/>
          </p:nvPr>
        </p:nvSpPr>
        <p:spPr>
          <a:xfrm>
            <a:off x="1434233" y="151433"/>
            <a:ext cx="9508000" cy="7880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1B637A"/>
                </a:solidFill>
                <a:effectLst/>
                <a:uLnTx/>
                <a:uFillTx/>
                <a:latin typeface="Rockwell"/>
                <a:ea typeface="Rockwell"/>
                <a:cs typeface="Rockwell"/>
                <a:sym typeface="Rockwell"/>
              </a:rPr>
              <a:t>Check out our health guidance!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667" b="0" i="0" u="none" strike="noStrike" kern="0" cap="none" spc="0" normalizeH="0" baseline="0" noProof="0" dirty="0">
              <a:ln>
                <a:noFill/>
              </a:ln>
              <a:solidFill>
                <a:srgbClr val="000000"/>
              </a:solidFill>
              <a:effectLst/>
              <a:uLnTx/>
              <a:uFillTx/>
              <a:latin typeface="Rockwell"/>
              <a:ea typeface="Rockwell"/>
              <a:cs typeface="Rockwell"/>
              <a:sym typeface="Rockwel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667" b="0" i="0" u="none" strike="noStrike" kern="0" cap="none" spc="0" normalizeH="0" baseline="0" noProof="0" dirty="0">
              <a:ln>
                <a:noFill/>
              </a:ln>
              <a:solidFill>
                <a:srgbClr val="000000"/>
              </a:solidFill>
              <a:effectLst/>
              <a:uLnTx/>
              <a:uFillTx/>
              <a:latin typeface="Rockwell"/>
              <a:ea typeface="Rockwell"/>
              <a:cs typeface="Rockwell"/>
              <a:sym typeface="Rockwell"/>
            </a:endParaRPr>
          </a:p>
        </p:txBody>
      </p:sp>
      <p:sp>
        <p:nvSpPr>
          <p:cNvPr id="841" name="Google Shape;841;p113"/>
          <p:cNvSpPr txBox="1"/>
          <p:nvPr/>
        </p:nvSpPr>
        <p:spPr>
          <a:xfrm>
            <a:off x="3535275" y="6097775"/>
            <a:ext cx="6319600" cy="348800"/>
          </a:xfrm>
          <a:prstGeom prst="rect">
            <a:avLst/>
          </a:prstGeom>
          <a:noFill/>
          <a:ln>
            <a:noFill/>
          </a:ln>
        </p:spPr>
        <p:txBody>
          <a:bodyPr spcFirstLastPara="1" wrap="square" lIns="91433" tIns="91433" rIns="91433" bIns="91433" anchor="t" anchorCtr="0">
            <a:noAutofit/>
          </a:bodyPr>
          <a:lstStyle/>
          <a:p>
            <a:pPr defTabSz="1219170">
              <a:buClr>
                <a:srgbClr val="000000"/>
              </a:buClr>
            </a:pPr>
            <a:r>
              <a:rPr lang="en" sz="1467" u="sng" kern="0">
                <a:solidFill>
                  <a:srgbClr val="3D8C62"/>
                </a:solidFill>
                <a:latin typeface="Gill Sans"/>
                <a:ea typeface="Gill Sans"/>
                <a:cs typeface="Gill Sans"/>
                <a:sym typeface="Gill Sans"/>
                <a:hlinkClick r:id="rId5"/>
              </a:rPr>
              <a:t>https://www.attendanceworks.org/resources/health-handouts-for-families/</a:t>
            </a:r>
            <a:r>
              <a:rPr lang="en" sz="1467" kern="0">
                <a:solidFill>
                  <a:srgbClr val="000000"/>
                </a:solidFill>
                <a:latin typeface="Gill Sans"/>
                <a:ea typeface="Gill Sans"/>
                <a:cs typeface="Gill Sans"/>
                <a:sym typeface="Gill Sans"/>
              </a:rPr>
              <a:t> </a:t>
            </a:r>
            <a:endParaRPr sz="1467" kern="0">
              <a:solidFill>
                <a:srgbClr val="000000"/>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12"/>
          <p:cNvSpPr txBox="1">
            <a:spLocks noGrp="1"/>
          </p:cNvSpPr>
          <p:nvPr>
            <p:ph type="title" idx="4294967295"/>
          </p:nvPr>
        </p:nvSpPr>
        <p:spPr>
          <a:xfrm>
            <a:off x="984943" y="50611"/>
            <a:ext cx="10572400" cy="533600"/>
          </a:xfrm>
          <a:prstGeom prst="rect">
            <a:avLst/>
          </a:prstGeom>
          <a:noFill/>
          <a:ln>
            <a:noFill/>
          </a:ln>
        </p:spPr>
        <p:txBody>
          <a:bodyPr spcFirstLastPara="1" wrap="square" lIns="91433" tIns="91433" rIns="91433" bIns="91433" anchor="ctr" anchorCtr="0">
            <a:noAutofit/>
          </a:bodyPr>
          <a:lstStyle/>
          <a:p>
            <a:pPr algn="ctr"/>
            <a:r>
              <a:rPr lang="en" sz="2667" b="1" dirty="0">
                <a:solidFill>
                  <a:schemeClr val="lt1"/>
                </a:solidFill>
                <a:latin typeface="Rockwell"/>
                <a:ea typeface="Rockwell"/>
                <a:cs typeface="Rockwell"/>
                <a:sym typeface="Rockwell"/>
              </a:rPr>
              <a:t>Encourage All Students and Families to Create a Success Plan</a:t>
            </a:r>
            <a:endParaRPr dirty="0"/>
          </a:p>
        </p:txBody>
      </p:sp>
      <p:sp>
        <p:nvSpPr>
          <p:cNvPr id="828" name="Google Shape;828;p112"/>
          <p:cNvSpPr txBox="1"/>
          <p:nvPr/>
        </p:nvSpPr>
        <p:spPr>
          <a:xfrm>
            <a:off x="6550620" y="1397677"/>
            <a:ext cx="3279200" cy="2010831"/>
          </a:xfrm>
          <a:prstGeom prst="rect">
            <a:avLst/>
          </a:prstGeom>
          <a:noFill/>
          <a:ln>
            <a:noFill/>
          </a:ln>
        </p:spPr>
        <p:txBody>
          <a:bodyPr spcFirstLastPara="1" wrap="square" lIns="91433" tIns="45700" rIns="91433" bIns="45700" anchor="t" anchorCtr="0">
            <a:spAutoFit/>
          </a:bodyPr>
          <a:lstStyle/>
          <a:p>
            <a:pPr marL="287859" indent="-287859" defTabSz="1219170">
              <a:buClr>
                <a:srgbClr val="003300"/>
              </a:buClr>
              <a:buSzPts val="1400"/>
              <a:buFont typeface="Noto Sans Symbols"/>
              <a:buChar char="✔"/>
            </a:pPr>
            <a:r>
              <a:rPr lang="en" sz="2400" kern="0">
                <a:solidFill>
                  <a:srgbClr val="003300"/>
                </a:solidFill>
                <a:latin typeface="Gill Sans"/>
                <a:ea typeface="Gill Sans"/>
                <a:cs typeface="Gill Sans"/>
                <a:sym typeface="Gill Sans"/>
              </a:rPr>
              <a:t>Set attendance goals</a:t>
            </a:r>
            <a:endParaRPr sz="1467" kern="0">
              <a:solidFill>
                <a:srgbClr val="000000"/>
              </a:solidFill>
              <a:latin typeface="Gill Sans"/>
              <a:ea typeface="Gill Sans"/>
              <a:cs typeface="Gill Sans"/>
              <a:sym typeface="Gill Sans"/>
            </a:endParaRPr>
          </a:p>
          <a:p>
            <a:pPr marL="287859" indent="-287859" defTabSz="1219170">
              <a:spcBef>
                <a:spcPts val="1200"/>
              </a:spcBef>
              <a:buClr>
                <a:srgbClr val="003300"/>
              </a:buClr>
              <a:buSzPts val="1400"/>
              <a:buFont typeface="Noto Sans Symbols"/>
              <a:buChar char="✔"/>
            </a:pPr>
            <a:r>
              <a:rPr lang="en" sz="2400" kern="0">
                <a:solidFill>
                  <a:srgbClr val="003300"/>
                </a:solidFill>
                <a:latin typeface="Gill Sans"/>
                <a:ea typeface="Gill Sans"/>
                <a:cs typeface="Gill Sans"/>
                <a:sym typeface="Gill Sans"/>
              </a:rPr>
              <a:t>Make backup plans</a:t>
            </a:r>
            <a:endParaRPr sz="1467" kern="0">
              <a:solidFill>
                <a:srgbClr val="000000"/>
              </a:solidFill>
              <a:latin typeface="Gill Sans"/>
              <a:ea typeface="Gill Sans"/>
              <a:cs typeface="Gill Sans"/>
              <a:sym typeface="Gill Sans"/>
            </a:endParaRPr>
          </a:p>
          <a:p>
            <a:pPr marL="287859" indent="-287859" defTabSz="1219170">
              <a:spcBef>
                <a:spcPts val="1200"/>
              </a:spcBef>
              <a:buClr>
                <a:srgbClr val="003300"/>
              </a:buClr>
              <a:buSzPts val="1400"/>
              <a:buFont typeface="Noto Sans Symbols"/>
              <a:buChar char="✔"/>
            </a:pPr>
            <a:r>
              <a:rPr lang="en" sz="2400" kern="0">
                <a:solidFill>
                  <a:srgbClr val="003300"/>
                </a:solidFill>
                <a:latin typeface="Gill Sans"/>
                <a:ea typeface="Gill Sans"/>
                <a:cs typeface="Gill Sans"/>
                <a:sym typeface="Gill Sans"/>
              </a:rPr>
              <a:t>Track absences</a:t>
            </a:r>
            <a:endParaRPr sz="1467" kern="0">
              <a:solidFill>
                <a:srgbClr val="000000"/>
              </a:solidFill>
              <a:latin typeface="Gill Sans"/>
              <a:ea typeface="Gill Sans"/>
              <a:cs typeface="Gill Sans"/>
              <a:sym typeface="Gill Sans"/>
            </a:endParaRPr>
          </a:p>
          <a:p>
            <a:pPr marL="338658" indent="-338658" defTabSz="1219170">
              <a:spcBef>
                <a:spcPts val="1200"/>
              </a:spcBef>
              <a:buClr>
                <a:srgbClr val="003300"/>
              </a:buClr>
              <a:buSzPts val="1400"/>
              <a:buFont typeface="Noto Sans Symbols"/>
              <a:buChar char="✔"/>
            </a:pPr>
            <a:r>
              <a:rPr lang="en" sz="2267" kern="0">
                <a:solidFill>
                  <a:srgbClr val="003300"/>
                </a:solidFill>
                <a:latin typeface="Gill Sans"/>
                <a:ea typeface="Gill Sans"/>
                <a:cs typeface="Gill Sans"/>
                <a:sym typeface="Gill Sans"/>
              </a:rPr>
              <a:t>Recognize success!</a:t>
            </a:r>
            <a:endParaRPr sz="1467" kern="0">
              <a:solidFill>
                <a:srgbClr val="000000"/>
              </a:solidFill>
              <a:latin typeface="Gill Sans"/>
              <a:ea typeface="Gill Sans"/>
              <a:cs typeface="Gill Sans"/>
              <a:sym typeface="Gill Sans"/>
            </a:endParaRPr>
          </a:p>
        </p:txBody>
      </p:sp>
      <p:sp>
        <p:nvSpPr>
          <p:cNvPr id="827" name="Google Shape;827;p112">
            <a:extLst>
              <a:ext uri="{C183D7F6-B498-43B3-948B-1728B52AA6E4}">
                <adec:decorative xmlns:adec="http://schemas.microsoft.com/office/drawing/2017/decorative" val="1"/>
              </a:ext>
            </a:extLst>
          </p:cNvPr>
          <p:cNvSpPr/>
          <p:nvPr/>
        </p:nvSpPr>
        <p:spPr>
          <a:xfrm>
            <a:off x="2051764" y="1196963"/>
            <a:ext cx="97461" cy="99683"/>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rgbClr val="FFFFFF"/>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buSzPts val="1100"/>
            </a:pPr>
            <a:endParaRPr sz="1467" kern="0">
              <a:solidFill>
                <a:srgbClr val="000000"/>
              </a:solidFill>
              <a:latin typeface="Arial"/>
              <a:ea typeface="Arial"/>
              <a:cs typeface="Arial"/>
              <a:sym typeface="Arial"/>
            </a:endParaRPr>
          </a:p>
        </p:txBody>
      </p:sp>
      <p:pic>
        <p:nvPicPr>
          <p:cNvPr id="829" name="Google Shape;829;p112" descr="Picture of the Help Bank Handout"/>
          <p:cNvPicPr preferRelativeResize="0"/>
          <p:nvPr/>
        </p:nvPicPr>
        <p:blipFill rotWithShape="1">
          <a:blip r:embed="rId3">
            <a:alphaModFix/>
          </a:blip>
          <a:srcRect/>
          <a:stretch/>
        </p:blipFill>
        <p:spPr>
          <a:xfrm>
            <a:off x="2133601" y="1062145"/>
            <a:ext cx="3768544" cy="4881455"/>
          </a:xfrm>
          <a:prstGeom prst="rect">
            <a:avLst/>
          </a:prstGeom>
          <a:noFill/>
          <a:ln w="9525" cap="flat" cmpd="sng">
            <a:solidFill>
              <a:schemeClr val="accent1"/>
            </a:solidFill>
            <a:prstDash val="solid"/>
            <a:round/>
            <a:headEnd type="none" w="sm" len="sm"/>
            <a:tailEnd type="none" w="sm" len="sm"/>
          </a:ln>
          <a:effectLst>
            <a:outerShdw blurRad="114300" dist="88900" dir="8400000" algn="tr" rotWithShape="0">
              <a:srgbClr val="84849C">
                <a:alpha val="51760"/>
              </a:srgbClr>
            </a:outerShdw>
          </a:effectLst>
        </p:spPr>
      </p:pic>
      <p:pic>
        <p:nvPicPr>
          <p:cNvPr id="830" name="Google Shape;830;p112" descr="Picture of a Calendar"/>
          <p:cNvPicPr preferRelativeResize="0"/>
          <p:nvPr/>
        </p:nvPicPr>
        <p:blipFill rotWithShape="1">
          <a:blip r:embed="rId4">
            <a:alphaModFix/>
          </a:blip>
          <a:srcRect/>
          <a:stretch/>
        </p:blipFill>
        <p:spPr>
          <a:xfrm>
            <a:off x="8079780" y="3979607"/>
            <a:ext cx="1905000" cy="1284492"/>
          </a:xfrm>
          <a:prstGeom prst="rect">
            <a:avLst/>
          </a:prstGeom>
          <a:noFill/>
          <a:ln w="9525" cap="flat" cmpd="sng">
            <a:solidFill>
              <a:schemeClr val="accent1"/>
            </a:solidFill>
            <a:prstDash val="solid"/>
            <a:round/>
            <a:headEnd type="none" w="sm" len="sm"/>
            <a:tailEnd type="none" w="sm" len="sm"/>
          </a:ln>
        </p:spPr>
      </p:pic>
      <p:pic>
        <p:nvPicPr>
          <p:cNvPr id="831" name="Google Shape;831;p112" descr="Picture of a Success Plan."/>
          <p:cNvPicPr preferRelativeResize="0"/>
          <p:nvPr/>
        </p:nvPicPr>
        <p:blipFill rotWithShape="1">
          <a:blip r:embed="rId5">
            <a:alphaModFix/>
          </a:blip>
          <a:srcRect/>
          <a:stretch/>
        </p:blipFill>
        <p:spPr>
          <a:xfrm>
            <a:off x="6553201" y="4350188"/>
            <a:ext cx="1907305" cy="1288613"/>
          </a:xfrm>
          <a:prstGeom prst="rect">
            <a:avLst/>
          </a:prstGeom>
          <a:noFill/>
          <a:ln w="9525" cap="flat" cmpd="sng">
            <a:solidFill>
              <a:schemeClr val="accent1"/>
            </a:solidFill>
            <a:prstDash val="solid"/>
            <a:round/>
            <a:headEnd type="none" w="sm" len="sm"/>
            <a:tailEnd type="none" w="sm" len="sm"/>
          </a:ln>
        </p:spPr>
      </p:pic>
      <p:sp>
        <p:nvSpPr>
          <p:cNvPr id="832" name="Google Shape;832;p112"/>
          <p:cNvSpPr txBox="1"/>
          <p:nvPr/>
        </p:nvSpPr>
        <p:spPr>
          <a:xfrm>
            <a:off x="3276600" y="6093025"/>
            <a:ext cx="6020000" cy="543826"/>
          </a:xfrm>
          <a:prstGeom prst="rect">
            <a:avLst/>
          </a:prstGeom>
          <a:noFill/>
          <a:ln>
            <a:noFill/>
          </a:ln>
        </p:spPr>
        <p:txBody>
          <a:bodyPr spcFirstLastPara="1" wrap="square" lIns="91433" tIns="45700" rIns="91433" bIns="45700" anchor="t" anchorCtr="0">
            <a:spAutoFit/>
          </a:bodyPr>
          <a:lstStyle/>
          <a:p>
            <a:pPr defTabSz="1219170">
              <a:buClr>
                <a:srgbClr val="3D5529"/>
              </a:buClr>
              <a:buSzPts val="1100"/>
            </a:pPr>
            <a:r>
              <a:rPr lang="en" sz="1467" i="1" u="sng" kern="0">
                <a:solidFill>
                  <a:srgbClr val="3D552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http://www.attendanceworks.org/resources/student-attendance-success-plans/</a:t>
            </a:r>
            <a:endParaRPr sz="1600" kern="0">
              <a:solidFill>
                <a:srgbClr val="40404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662B8D-2BA7-578C-DB99-06E0B802C06A}"/>
              </a:ext>
            </a:extLst>
          </p:cNvPr>
          <p:cNvSpPr>
            <a:spLocks noGrp="1"/>
          </p:cNvSpPr>
          <p:nvPr>
            <p:ph type="title"/>
          </p:nvPr>
        </p:nvSpPr>
        <p:spPr/>
        <p:txBody>
          <a:bodyPr/>
          <a:lstStyle/>
          <a:p>
            <a:r>
              <a:rPr lang="en-US" dirty="0"/>
              <a:t>Targeted Outreach</a:t>
            </a:r>
          </a:p>
        </p:txBody>
      </p:sp>
      <p:sp>
        <p:nvSpPr>
          <p:cNvPr id="16" name="Google Shape;1075;p22">
            <a:extLst>
              <a:ext uri="{FF2B5EF4-FFF2-40B4-BE49-F238E27FC236}">
                <a16:creationId xmlns:a16="http://schemas.microsoft.com/office/drawing/2014/main" id="{83B3C355-C979-7DD9-5F88-EC0258D1C557}"/>
              </a:ext>
            </a:extLst>
          </p:cNvPr>
          <p:cNvSpPr txBox="1">
            <a:spLocks/>
          </p:cNvSpPr>
          <p:nvPr/>
        </p:nvSpPr>
        <p:spPr>
          <a:xfrm>
            <a:off x="0" y="1301492"/>
            <a:ext cx="4278400" cy="1371600"/>
          </a:xfrm>
          <a:prstGeom prst="rect">
            <a:avLst/>
          </a:prstGeom>
          <a:solidFill>
            <a:schemeClr val="accent6"/>
          </a:solid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800" kern="1200" cap="small" baseline="0">
                <a:solidFill>
                  <a:schemeClr val="bg1"/>
                </a:solidFill>
                <a:latin typeface="+mj-lt"/>
                <a:ea typeface="+mj-ea"/>
                <a:cs typeface="+mj-cs"/>
              </a:defRPr>
            </a:lvl1pPr>
          </a:lstStyle>
          <a:p>
            <a:pPr>
              <a:lnSpc>
                <a:spcPct val="100000"/>
              </a:lnSpc>
              <a:spcBef>
                <a:spcPts val="0"/>
              </a:spcBef>
              <a:buSzPts val="1100"/>
            </a:pPr>
            <a:r>
              <a:rPr lang="en-US" sz="2400" dirty="0">
                <a:solidFill>
                  <a:schemeClr val="lt1"/>
                </a:solidFill>
              </a:rPr>
              <a:t>Multi-tiered System of Support for Attendance</a:t>
            </a:r>
            <a:endParaRPr lang="en-US" dirty="0"/>
          </a:p>
        </p:txBody>
      </p:sp>
      <p:sp>
        <p:nvSpPr>
          <p:cNvPr id="17" name="Google Shape;1076;p22" descr="Checkmark Icon">
            <a:extLst>
              <a:ext uri="{FF2B5EF4-FFF2-40B4-BE49-F238E27FC236}">
                <a16:creationId xmlns:a16="http://schemas.microsoft.com/office/drawing/2014/main" id="{D382753B-667A-A0F9-CB15-BCAF91458662}"/>
              </a:ext>
            </a:extLst>
          </p:cNvPr>
          <p:cNvSpPr/>
          <p:nvPr/>
        </p:nvSpPr>
        <p:spPr>
          <a:xfrm>
            <a:off x="3512876" y="1355727"/>
            <a:ext cx="750979" cy="668833"/>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solidFill>
            <a:srgbClr val="92D050"/>
          </a:solid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40404F"/>
              </a:solidFill>
              <a:latin typeface="Calibri"/>
              <a:ea typeface="Calibri"/>
              <a:cs typeface="Calibri"/>
              <a:sym typeface="Calibri"/>
            </a:endParaRPr>
          </a:p>
        </p:txBody>
      </p:sp>
      <p:sp>
        <p:nvSpPr>
          <p:cNvPr id="14" name="Google Shape;1073;p22">
            <a:extLst>
              <a:ext uri="{FF2B5EF4-FFF2-40B4-BE49-F238E27FC236}">
                <a16:creationId xmlns:a16="http://schemas.microsoft.com/office/drawing/2014/main" id="{373370BF-E38B-404E-8ED0-6188DB58D791}"/>
              </a:ext>
              <a:ext uri="{C183D7F6-B498-43B3-948B-1728B52AA6E4}">
                <adec:decorative xmlns:adec="http://schemas.microsoft.com/office/drawing/2017/decorative" val="1"/>
              </a:ext>
            </a:extLst>
          </p:cNvPr>
          <p:cNvSpPr/>
          <p:nvPr/>
        </p:nvSpPr>
        <p:spPr>
          <a:xfrm>
            <a:off x="3512951" y="5275901"/>
            <a:ext cx="6336000" cy="980800"/>
          </a:xfrm>
          <a:prstGeom prst="rect">
            <a:avLst/>
          </a:prstGeom>
          <a:solidFill>
            <a:srgbClr val="3E4966"/>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15" name="Google Shape;1074;p22">
            <a:extLst>
              <a:ext uri="{FF2B5EF4-FFF2-40B4-BE49-F238E27FC236}">
                <a16:creationId xmlns:a16="http://schemas.microsoft.com/office/drawing/2014/main" id="{F994E2CD-A361-4D67-F67F-11E1CA6B3CC5}"/>
              </a:ext>
            </a:extLst>
          </p:cNvPr>
          <p:cNvSpPr txBox="1"/>
          <p:nvPr/>
        </p:nvSpPr>
        <p:spPr>
          <a:xfrm>
            <a:off x="3157051" y="5518115"/>
            <a:ext cx="7047200" cy="5820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rgbClr val="000000"/>
              </a:buClr>
              <a:buSzPts val="1467"/>
              <a:buFont typeface="Arial"/>
              <a:buNone/>
            </a:pPr>
            <a:endParaRPr sz="1467" b="0" i="0" u="none" strike="noStrike" cap="none">
              <a:solidFill>
                <a:srgbClr val="F2F2F2"/>
              </a:solidFill>
              <a:latin typeface="Gill Sans"/>
              <a:ea typeface="Gill Sans"/>
              <a:cs typeface="Gill Sans"/>
              <a:sym typeface="Gill Sans"/>
            </a:endParaRPr>
          </a:p>
          <a:p>
            <a:pPr marL="0" marR="0" lvl="0" indent="0" algn="ctr" rtl="0">
              <a:lnSpc>
                <a:spcPct val="80000"/>
              </a:lnSpc>
              <a:spcBef>
                <a:spcPts val="800"/>
              </a:spcBef>
              <a:spcAft>
                <a:spcPts val="0"/>
              </a:spcAft>
              <a:buClr>
                <a:srgbClr val="000000"/>
              </a:buClr>
              <a:buSzPts val="1600"/>
              <a:buFont typeface="Arial"/>
              <a:buNone/>
            </a:pPr>
            <a:r>
              <a:rPr lang="en-US" sz="1600" b="1" i="0" u="none" strike="noStrike" cap="none">
                <a:solidFill>
                  <a:srgbClr val="F2F2F2"/>
                </a:solidFill>
                <a:latin typeface="Gill Sans"/>
                <a:ea typeface="Gill Sans"/>
                <a:cs typeface="Gill Sans"/>
                <a:sym typeface="Gill Sans"/>
              </a:rPr>
              <a:t>Foundational Supports </a:t>
            </a:r>
            <a:endParaRPr sz="1467" b="0" i="0" u="none" strike="noStrike" cap="none">
              <a:solidFill>
                <a:srgbClr val="000000"/>
              </a:solidFill>
              <a:latin typeface="Arial"/>
              <a:ea typeface="Arial"/>
              <a:cs typeface="Arial"/>
              <a:sym typeface="Arial"/>
            </a:endParaRPr>
          </a:p>
          <a:p>
            <a:pPr marL="0" marR="0" lvl="0" indent="0" algn="ctr" rtl="0">
              <a:lnSpc>
                <a:spcPct val="80000"/>
              </a:lnSpc>
              <a:spcBef>
                <a:spcPts val="800"/>
              </a:spcBef>
              <a:spcAft>
                <a:spcPts val="0"/>
              </a:spcAft>
              <a:buClr>
                <a:srgbClr val="000000"/>
              </a:buClr>
              <a:buSzPts val="1600"/>
              <a:buFont typeface="Arial"/>
              <a:buNone/>
            </a:pPr>
            <a:r>
              <a:rPr lang="en-US" sz="1600" b="1" i="0" u="none" strike="noStrike" cap="none">
                <a:solidFill>
                  <a:srgbClr val="F2F2F2"/>
                </a:solidFill>
                <a:latin typeface="Gill Sans"/>
                <a:ea typeface="Gill Sans"/>
                <a:cs typeface="Gill Sans"/>
                <a:sym typeface="Gill Sans"/>
              </a:rPr>
              <a:t>Which Promote Positive Conditions for Learning </a:t>
            </a:r>
            <a:endParaRPr sz="1600" b="1" i="0" u="none" strike="noStrike" cap="none">
              <a:solidFill>
                <a:srgbClr val="F2F2F2"/>
              </a:solidFill>
              <a:latin typeface="Gill Sans"/>
              <a:ea typeface="Gill Sans"/>
              <a:cs typeface="Gill Sans"/>
              <a:sym typeface="Gill Sans"/>
            </a:endParaRPr>
          </a:p>
          <a:p>
            <a:pPr marL="0" marR="0" lvl="0" indent="0" algn="ctr" rtl="0">
              <a:lnSpc>
                <a:spcPct val="80000"/>
              </a:lnSpc>
              <a:spcBef>
                <a:spcPts val="8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667"/>
              <a:buFont typeface="Arial"/>
              <a:buNone/>
            </a:pPr>
            <a:endParaRPr sz="667"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667"/>
              <a:buFont typeface="Arial"/>
              <a:buNone/>
            </a:pPr>
            <a:endParaRPr sz="667" b="0" i="0" u="none" strike="noStrike" cap="none">
              <a:solidFill>
                <a:srgbClr val="000000"/>
              </a:solidFill>
              <a:latin typeface="Arial"/>
              <a:ea typeface="Arial"/>
              <a:cs typeface="Arial"/>
              <a:sym typeface="Arial"/>
            </a:endParaRPr>
          </a:p>
        </p:txBody>
      </p:sp>
      <p:sp>
        <p:nvSpPr>
          <p:cNvPr id="19" name="Google Shape;1078;p22">
            <a:extLst>
              <a:ext uri="{FF2B5EF4-FFF2-40B4-BE49-F238E27FC236}">
                <a16:creationId xmlns:a16="http://schemas.microsoft.com/office/drawing/2014/main" id="{53AC453C-11AA-7A2B-F1BE-6295977826FC}"/>
              </a:ext>
              <a:ext uri="{C183D7F6-B498-43B3-948B-1728B52AA6E4}">
                <adec:decorative xmlns:adec="http://schemas.microsoft.com/office/drawing/2017/decorative" val="1"/>
              </a:ext>
            </a:extLst>
          </p:cNvPr>
          <p:cNvSpPr/>
          <p:nvPr/>
        </p:nvSpPr>
        <p:spPr>
          <a:xfrm>
            <a:off x="6515779" y="4019009"/>
            <a:ext cx="304800" cy="330800"/>
          </a:xfrm>
          <a:prstGeom prst="mathPlus">
            <a:avLst>
              <a:gd name="adj1" fmla="val 23520"/>
            </a:avLst>
          </a:prstGeom>
          <a:solidFill>
            <a:schemeClr val="accent1"/>
          </a:solidFill>
          <a:ln w="25400" cap="flat" cmpd="sng">
            <a:solidFill>
              <a:srgbClr val="0E2E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FFFFFF"/>
              </a:solidFill>
              <a:latin typeface="Arial"/>
              <a:ea typeface="Arial"/>
              <a:cs typeface="Arial"/>
              <a:sym typeface="Arial"/>
            </a:endParaRPr>
          </a:p>
        </p:txBody>
      </p:sp>
      <p:sp>
        <p:nvSpPr>
          <p:cNvPr id="20" name="Google Shape;1079;p22">
            <a:extLst>
              <a:ext uri="{FF2B5EF4-FFF2-40B4-BE49-F238E27FC236}">
                <a16:creationId xmlns:a16="http://schemas.microsoft.com/office/drawing/2014/main" id="{3197BBCB-C371-ABF3-544D-497E1F16FE55}"/>
              </a:ext>
              <a:ext uri="{C183D7F6-B498-43B3-948B-1728B52AA6E4}">
                <adec:decorative xmlns:adec="http://schemas.microsoft.com/office/drawing/2017/decorative" val="1"/>
              </a:ext>
            </a:extLst>
          </p:cNvPr>
          <p:cNvSpPr/>
          <p:nvPr/>
        </p:nvSpPr>
        <p:spPr>
          <a:xfrm>
            <a:off x="6515779" y="5118001"/>
            <a:ext cx="304800" cy="330800"/>
          </a:xfrm>
          <a:prstGeom prst="mathPlus">
            <a:avLst>
              <a:gd name="adj1" fmla="val 23520"/>
            </a:avLst>
          </a:prstGeom>
          <a:solidFill>
            <a:schemeClr val="accent1"/>
          </a:solidFill>
          <a:ln w="25400" cap="flat" cmpd="sng">
            <a:solidFill>
              <a:srgbClr val="0E2E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FFFFFF"/>
              </a:solidFill>
              <a:latin typeface="Arial"/>
              <a:ea typeface="Arial"/>
              <a:cs typeface="Arial"/>
              <a:sym typeface="Arial"/>
            </a:endParaRPr>
          </a:p>
        </p:txBody>
      </p:sp>
      <p:sp>
        <p:nvSpPr>
          <p:cNvPr id="21" name="Google Shape;1080;p22">
            <a:extLst>
              <a:ext uri="{FF2B5EF4-FFF2-40B4-BE49-F238E27FC236}">
                <a16:creationId xmlns:a16="http://schemas.microsoft.com/office/drawing/2014/main" id="{5C9420F7-D31B-87F1-D6CE-276378B32C55}"/>
              </a:ext>
            </a:extLst>
          </p:cNvPr>
          <p:cNvSpPr txBox="1"/>
          <p:nvPr/>
        </p:nvSpPr>
        <p:spPr>
          <a:xfrm>
            <a:off x="1810633" y="5475252"/>
            <a:ext cx="1520000" cy="5438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67"/>
              <a:buFont typeface="Arial"/>
              <a:buNone/>
            </a:pPr>
            <a:r>
              <a:rPr lang="en-US" sz="1467" b="0" i="0" u="none" strike="noStrike" cap="none">
                <a:solidFill>
                  <a:srgbClr val="000000"/>
                </a:solidFill>
                <a:latin typeface="Gill Sans"/>
                <a:ea typeface="Gill Sans"/>
                <a:cs typeface="Gill Sans"/>
                <a:sym typeface="Gill Sans"/>
              </a:rPr>
              <a:t>All Students and Families</a:t>
            </a:r>
            <a:endParaRPr sz="1467" b="0" i="0" u="none" strike="noStrike" cap="none">
              <a:solidFill>
                <a:srgbClr val="000000"/>
              </a:solidFill>
              <a:latin typeface="Arial"/>
              <a:ea typeface="Arial"/>
              <a:cs typeface="Arial"/>
              <a:sym typeface="Arial"/>
            </a:endParaRPr>
          </a:p>
        </p:txBody>
      </p:sp>
      <p:sp>
        <p:nvSpPr>
          <p:cNvPr id="22" name="Google Shape;1081;p22">
            <a:extLst>
              <a:ext uri="{FF2B5EF4-FFF2-40B4-BE49-F238E27FC236}">
                <a16:creationId xmlns:a16="http://schemas.microsoft.com/office/drawing/2014/main" id="{C3E99606-84EA-3E35-D6BF-1FF762CCBABF}"/>
              </a:ext>
            </a:extLst>
          </p:cNvPr>
          <p:cNvSpPr txBox="1"/>
          <p:nvPr/>
        </p:nvSpPr>
        <p:spPr>
          <a:xfrm>
            <a:off x="1528349" y="4477308"/>
            <a:ext cx="2586800" cy="3180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67"/>
              <a:buFont typeface="Arial"/>
              <a:buNone/>
            </a:pPr>
            <a:r>
              <a:rPr lang="en-US" sz="1467" b="0" i="0" u="none" strike="noStrike" cap="none">
                <a:solidFill>
                  <a:srgbClr val="000000"/>
                </a:solidFill>
                <a:latin typeface="Gill Sans"/>
                <a:ea typeface="Gill Sans"/>
                <a:cs typeface="Gill Sans"/>
                <a:sym typeface="Gill Sans"/>
              </a:rPr>
              <a:t>All Students and Families</a:t>
            </a:r>
            <a:endParaRPr sz="1467" b="0" i="0" u="none" strike="noStrike" cap="none">
              <a:solidFill>
                <a:srgbClr val="000000"/>
              </a:solidFill>
              <a:latin typeface="Arial"/>
              <a:ea typeface="Arial"/>
              <a:cs typeface="Arial"/>
              <a:sym typeface="Arial"/>
            </a:endParaRPr>
          </a:p>
        </p:txBody>
      </p:sp>
      <p:sp>
        <p:nvSpPr>
          <p:cNvPr id="23" name="Google Shape;1082;p22">
            <a:extLst>
              <a:ext uri="{FF2B5EF4-FFF2-40B4-BE49-F238E27FC236}">
                <a16:creationId xmlns:a16="http://schemas.microsoft.com/office/drawing/2014/main" id="{98CEE7E1-1E9D-B56B-B810-B9D666189735}"/>
              </a:ext>
            </a:extLst>
          </p:cNvPr>
          <p:cNvSpPr txBox="1"/>
          <p:nvPr/>
        </p:nvSpPr>
        <p:spPr>
          <a:xfrm>
            <a:off x="2239216" y="3429336"/>
            <a:ext cx="2966000" cy="3180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67"/>
              <a:buFont typeface="Arial"/>
              <a:buNone/>
            </a:pPr>
            <a:r>
              <a:rPr lang="en-US" sz="1467" b="0" i="0" u="none" strike="noStrike" cap="none">
                <a:solidFill>
                  <a:srgbClr val="000000"/>
                </a:solidFill>
                <a:latin typeface="Gill Sans"/>
                <a:ea typeface="Gill Sans"/>
                <a:cs typeface="Gill Sans"/>
                <a:sym typeface="Gill Sans"/>
              </a:rPr>
              <a:t>Students Missing 10% - 19%</a:t>
            </a:r>
            <a:endParaRPr sz="1467" b="0" i="0" u="none" strike="noStrike" cap="none">
              <a:solidFill>
                <a:srgbClr val="000000"/>
              </a:solidFill>
              <a:latin typeface="Arial"/>
              <a:ea typeface="Arial"/>
              <a:cs typeface="Arial"/>
              <a:sym typeface="Arial"/>
            </a:endParaRPr>
          </a:p>
        </p:txBody>
      </p:sp>
      <p:sp>
        <p:nvSpPr>
          <p:cNvPr id="24" name="Google Shape;1083;p22">
            <a:extLst>
              <a:ext uri="{FF2B5EF4-FFF2-40B4-BE49-F238E27FC236}">
                <a16:creationId xmlns:a16="http://schemas.microsoft.com/office/drawing/2014/main" id="{E39E4E57-756A-A73D-39E0-DCB18232A543}"/>
              </a:ext>
            </a:extLst>
          </p:cNvPr>
          <p:cNvSpPr txBox="1"/>
          <p:nvPr/>
        </p:nvSpPr>
        <p:spPr>
          <a:xfrm>
            <a:off x="7444486" y="2323142"/>
            <a:ext cx="3276800" cy="3180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67"/>
              <a:buFont typeface="Arial"/>
              <a:buNone/>
            </a:pPr>
            <a:r>
              <a:rPr lang="en-US" sz="1467" b="0" i="0" u="none" strike="noStrike" cap="none" dirty="0">
                <a:solidFill>
                  <a:srgbClr val="000000"/>
                </a:solidFill>
                <a:latin typeface="Gill Sans"/>
                <a:ea typeface="Gill Sans"/>
                <a:cs typeface="Gill Sans"/>
                <a:sym typeface="Gill Sans"/>
              </a:rPr>
              <a:t>Students Missing 20% or More</a:t>
            </a:r>
            <a:endParaRPr sz="1467" b="0" i="0" u="none" strike="noStrike" cap="none" dirty="0">
              <a:solidFill>
                <a:srgbClr val="000000"/>
              </a:solidFill>
              <a:latin typeface="Arial"/>
              <a:ea typeface="Arial"/>
              <a:cs typeface="Arial"/>
              <a:sym typeface="Arial"/>
            </a:endParaRPr>
          </a:p>
        </p:txBody>
      </p:sp>
      <p:sp>
        <p:nvSpPr>
          <p:cNvPr id="7" name="Google Shape;1066;p22">
            <a:extLst>
              <a:ext uri="{FF2B5EF4-FFF2-40B4-BE49-F238E27FC236}">
                <a16:creationId xmlns:a16="http://schemas.microsoft.com/office/drawing/2014/main" id="{A599AE68-908E-6919-E3D2-30DCA2132849}"/>
              </a:ext>
              <a:ext uri="{C183D7F6-B498-43B3-948B-1728B52AA6E4}">
                <adec:decorative xmlns:adec="http://schemas.microsoft.com/office/drawing/2017/decorative" val="1"/>
              </a:ext>
            </a:extLst>
          </p:cNvPr>
          <p:cNvSpPr/>
          <p:nvPr/>
        </p:nvSpPr>
        <p:spPr>
          <a:xfrm>
            <a:off x="5615843" y="2031303"/>
            <a:ext cx="2129600" cy="1073600"/>
          </a:xfrm>
          <a:prstGeom prst="trapezoid">
            <a:avLst>
              <a:gd name="adj" fmla="val 97987"/>
            </a:avLst>
          </a:prstGeom>
          <a:solidFill>
            <a:srgbClr val="78A5C5"/>
          </a:solidFill>
          <a:ln w="38100" cap="flat" cmpd="sng">
            <a:solidFill>
              <a:schemeClr val="lt1"/>
            </a:solidFill>
            <a:prstDash val="solid"/>
            <a:round/>
            <a:headEnd type="none" w="sm" len="sm"/>
            <a:tailEnd type="none" w="sm" len="sm"/>
          </a:ln>
          <a:effectLst>
            <a:outerShdw blurRad="40000" dist="20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18" name="Google Shape;1077;p22">
            <a:extLst>
              <a:ext uri="{FF2B5EF4-FFF2-40B4-BE49-F238E27FC236}">
                <a16:creationId xmlns:a16="http://schemas.microsoft.com/office/drawing/2014/main" id="{77E45E39-1B60-638B-EF2C-147830250843}"/>
              </a:ext>
              <a:ext uri="{C183D7F6-B498-43B3-948B-1728B52AA6E4}">
                <adec:decorative xmlns:adec="http://schemas.microsoft.com/office/drawing/2017/decorative" val="1"/>
              </a:ext>
            </a:extLst>
          </p:cNvPr>
          <p:cNvSpPr/>
          <p:nvPr/>
        </p:nvSpPr>
        <p:spPr>
          <a:xfrm>
            <a:off x="6515779" y="2945244"/>
            <a:ext cx="304800" cy="330800"/>
          </a:xfrm>
          <a:prstGeom prst="mathPlus">
            <a:avLst>
              <a:gd name="adj1" fmla="val 23520"/>
            </a:avLst>
          </a:prstGeom>
          <a:solidFill>
            <a:schemeClr val="accent1"/>
          </a:solidFill>
          <a:ln w="25400" cap="flat" cmpd="sng">
            <a:solidFill>
              <a:srgbClr val="0E2E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FFFFFF"/>
              </a:solidFill>
              <a:latin typeface="Arial"/>
              <a:ea typeface="Arial"/>
              <a:cs typeface="Arial"/>
              <a:sym typeface="Arial"/>
            </a:endParaRPr>
          </a:p>
        </p:txBody>
      </p:sp>
      <p:grpSp>
        <p:nvGrpSpPr>
          <p:cNvPr id="8" name="Google Shape;1067;p22">
            <a:extLst>
              <a:ext uri="{FF2B5EF4-FFF2-40B4-BE49-F238E27FC236}">
                <a16:creationId xmlns:a16="http://schemas.microsoft.com/office/drawing/2014/main" id="{8CE926BC-FF32-2D79-1871-45402147C451}"/>
              </a:ext>
              <a:ext uri="{C183D7F6-B498-43B3-948B-1728B52AA6E4}">
                <adec:decorative xmlns:adec="http://schemas.microsoft.com/office/drawing/2017/decorative" val="1"/>
              </a:ext>
            </a:extLst>
          </p:cNvPr>
          <p:cNvGrpSpPr/>
          <p:nvPr/>
        </p:nvGrpSpPr>
        <p:grpSpPr>
          <a:xfrm>
            <a:off x="3512876" y="2362271"/>
            <a:ext cx="6335609" cy="2902115"/>
            <a:chOff x="13" y="424171"/>
            <a:chExt cx="8119800" cy="3719388"/>
          </a:xfrm>
        </p:grpSpPr>
        <p:sp>
          <p:nvSpPr>
            <p:cNvPr id="9" name="Google Shape;1068;p22">
              <a:extLst>
                <a:ext uri="{FF2B5EF4-FFF2-40B4-BE49-F238E27FC236}">
                  <a16:creationId xmlns:a16="http://schemas.microsoft.com/office/drawing/2014/main" id="{A09B38A5-2237-7970-06E5-4A45FD4F8D0F}"/>
                </a:ext>
              </a:extLst>
            </p:cNvPr>
            <p:cNvSpPr txBox="1"/>
            <p:nvPr/>
          </p:nvSpPr>
          <p:spPr>
            <a:xfrm>
              <a:off x="2711892" y="424171"/>
              <a:ext cx="2729400" cy="6939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F2F2F2"/>
                </a:solidFill>
                <a:latin typeface="Gill Sans"/>
                <a:ea typeface="Gill Sans"/>
                <a:cs typeface="Gill Sans"/>
                <a:sym typeface="Gill Sans"/>
              </a:endParaRPr>
            </a:p>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rgbClr val="F2F2F2"/>
                  </a:solidFill>
                  <a:latin typeface="Gill Sans"/>
                  <a:ea typeface="Gill Sans"/>
                  <a:cs typeface="Gill Sans"/>
                  <a:sym typeface="Gill Sans"/>
                </a:rPr>
                <a:t>Tier 3</a:t>
              </a:r>
              <a:endParaRPr sz="1600" b="1" i="0" u="none" strike="noStrike" cap="none">
                <a:solidFill>
                  <a:srgbClr val="F2F2F2"/>
                </a:solidFill>
                <a:latin typeface="Gill Sans"/>
                <a:ea typeface="Gill Sans"/>
                <a:cs typeface="Gill Sans"/>
                <a:sym typeface="Gill Sans"/>
              </a:endParaRPr>
            </a:p>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rgbClr val="F2F2F2"/>
                  </a:solidFill>
                  <a:latin typeface="Gill Sans"/>
                  <a:ea typeface="Gill Sans"/>
                  <a:cs typeface="Gill Sans"/>
                  <a:sym typeface="Gill Sans"/>
                </a:rPr>
                <a:t>Intensive</a:t>
              </a:r>
              <a:br>
                <a:rPr lang="en-US" sz="1600" b="1" i="0" u="none" strike="noStrike" cap="none">
                  <a:solidFill>
                    <a:srgbClr val="F2F2F2"/>
                  </a:solidFill>
                  <a:latin typeface="Gill Sans"/>
                  <a:ea typeface="Gill Sans"/>
                  <a:cs typeface="Gill Sans"/>
                  <a:sym typeface="Gill Sans"/>
                </a:rPr>
              </a:br>
              <a:r>
                <a:rPr lang="en-US" sz="1600" b="1" i="0" u="none" strike="noStrike" cap="none">
                  <a:solidFill>
                    <a:srgbClr val="F2F2F2"/>
                  </a:solidFill>
                  <a:latin typeface="Gill Sans"/>
                  <a:ea typeface="Gill Sans"/>
                  <a:cs typeface="Gill Sans"/>
                  <a:sym typeface="Gill Sans"/>
                </a:rPr>
                <a:t>Intervention </a:t>
              </a:r>
              <a:endParaRPr sz="8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0" name="Google Shape;1069;p22">
              <a:extLst>
                <a:ext uri="{FF2B5EF4-FFF2-40B4-BE49-F238E27FC236}">
                  <a16:creationId xmlns:a16="http://schemas.microsoft.com/office/drawing/2014/main" id="{4FDDDD2A-EB65-882C-4E0B-CA89235A0B31}"/>
                </a:ext>
              </a:extLst>
            </p:cNvPr>
            <p:cNvSpPr/>
            <p:nvPr/>
          </p:nvSpPr>
          <p:spPr>
            <a:xfrm>
              <a:off x="1354652" y="1376102"/>
              <a:ext cx="5386500" cy="1367100"/>
            </a:xfrm>
            <a:prstGeom prst="trapezoid">
              <a:avLst>
                <a:gd name="adj" fmla="val 97987"/>
              </a:avLst>
            </a:prstGeom>
            <a:solidFill>
              <a:srgbClr val="6D9EEB"/>
            </a:solidFill>
            <a:ln w="38100" cap="flat" cmpd="sng">
              <a:solidFill>
                <a:schemeClr val="lt1"/>
              </a:solidFill>
              <a:prstDash val="solid"/>
              <a:round/>
              <a:headEnd type="none" w="sm" len="sm"/>
              <a:tailEnd type="none" w="sm" len="sm"/>
            </a:ln>
            <a:effectLst>
              <a:outerShdw blurRad="40000" dist="20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11" name="Google Shape;1070;p22">
              <a:extLst>
                <a:ext uri="{FF2B5EF4-FFF2-40B4-BE49-F238E27FC236}">
                  <a16:creationId xmlns:a16="http://schemas.microsoft.com/office/drawing/2014/main" id="{01210A91-DF2F-1CFE-D9A3-955CDC4B3F38}"/>
                </a:ext>
              </a:extLst>
            </p:cNvPr>
            <p:cNvSpPr txBox="1"/>
            <p:nvPr/>
          </p:nvSpPr>
          <p:spPr>
            <a:xfrm>
              <a:off x="2605325" y="1825722"/>
              <a:ext cx="2885100" cy="6504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rgbClr val="F2F2F2"/>
                  </a:solidFill>
                  <a:latin typeface="Gill Sans"/>
                  <a:ea typeface="Gill Sans"/>
                  <a:cs typeface="Gill Sans"/>
                  <a:sym typeface="Gill Sans"/>
                </a:rPr>
                <a:t>Tier 2 </a:t>
              </a:r>
              <a:endParaRPr sz="1600" b="1" i="0" u="none" strike="noStrike" cap="none">
                <a:solidFill>
                  <a:srgbClr val="F2F2F2"/>
                </a:solidFill>
                <a:latin typeface="Gill Sans"/>
                <a:ea typeface="Gill Sans"/>
                <a:cs typeface="Gill Sans"/>
                <a:sym typeface="Gill Sans"/>
              </a:endParaRPr>
            </a:p>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rgbClr val="F2F2F2"/>
                  </a:solidFill>
                  <a:latin typeface="Gill Sans"/>
                  <a:ea typeface="Gill Sans"/>
                  <a:cs typeface="Gill Sans"/>
                  <a:sym typeface="Gill Sans"/>
                </a:rPr>
                <a:t>Early Intervention</a:t>
              </a:r>
              <a:r>
                <a:rPr lang="en-US" sz="1867" b="1" i="0" u="none" strike="noStrike" cap="none">
                  <a:solidFill>
                    <a:srgbClr val="F2F2F2"/>
                  </a:solidFill>
                  <a:latin typeface="Gill Sans"/>
                  <a:ea typeface="Gill Sans"/>
                  <a:cs typeface="Gill Sans"/>
                  <a:sym typeface="Gill Sans"/>
                </a:rPr>
                <a:t>                         </a:t>
              </a:r>
              <a:endParaRPr sz="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 name="Google Shape;1071;p22">
              <a:extLst>
                <a:ext uri="{FF2B5EF4-FFF2-40B4-BE49-F238E27FC236}">
                  <a16:creationId xmlns:a16="http://schemas.microsoft.com/office/drawing/2014/main" id="{EE713951-F270-5540-558C-7D9FCAEE85D8}"/>
                </a:ext>
              </a:extLst>
            </p:cNvPr>
            <p:cNvSpPr/>
            <p:nvPr/>
          </p:nvSpPr>
          <p:spPr>
            <a:xfrm>
              <a:off x="13" y="2767459"/>
              <a:ext cx="8119800" cy="1376100"/>
            </a:xfrm>
            <a:prstGeom prst="trapezoid">
              <a:avLst>
                <a:gd name="adj" fmla="val 97987"/>
              </a:avLst>
            </a:prstGeom>
            <a:solidFill>
              <a:srgbClr val="3B78D8"/>
            </a:solidFill>
            <a:ln w="38100" cap="flat" cmpd="sng">
              <a:solidFill>
                <a:schemeClr val="lt1"/>
              </a:solidFill>
              <a:prstDash val="solid"/>
              <a:round/>
              <a:headEnd type="none" w="sm" len="sm"/>
              <a:tailEnd type="none" w="sm" len="sm"/>
            </a:ln>
            <a:effectLst>
              <a:outerShdw blurRad="40000" dist="20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
          <p:nvSpPr>
            <p:cNvPr id="13" name="Google Shape;1072;p22">
              <a:extLst>
                <a:ext uri="{FF2B5EF4-FFF2-40B4-BE49-F238E27FC236}">
                  <a16:creationId xmlns:a16="http://schemas.microsoft.com/office/drawing/2014/main" id="{D3896072-016E-F007-817D-8EF85F7BD344}"/>
                </a:ext>
              </a:extLst>
            </p:cNvPr>
            <p:cNvSpPr txBox="1"/>
            <p:nvPr/>
          </p:nvSpPr>
          <p:spPr>
            <a:xfrm>
              <a:off x="1420973" y="3063969"/>
              <a:ext cx="5277900" cy="773400"/>
            </a:xfrm>
            <a:prstGeom prst="rect">
              <a:avLst/>
            </a:prstGeom>
            <a:solidFill>
              <a:srgbClr val="3B78D8"/>
            </a:solidFill>
            <a:ln>
              <a:noFill/>
            </a:ln>
          </p:spPr>
          <p:txBody>
            <a:bodyPr spcFirstLastPara="1" wrap="square" lIns="31750" tIns="31750" rIns="31750" bIns="3175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2F2F2"/>
                  </a:solidFill>
                  <a:latin typeface="Gill Sans"/>
                  <a:ea typeface="Gill Sans"/>
                  <a:cs typeface="Gill Sans"/>
                  <a:sym typeface="Gill Sans"/>
                </a:rPr>
                <a:t>Tier 1</a:t>
              </a:r>
              <a:endParaRPr sz="1600" b="1" i="0" u="none" strike="noStrike" cap="none">
                <a:solidFill>
                  <a:srgbClr val="F2F2F2"/>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2F2F2"/>
                  </a:solidFill>
                  <a:latin typeface="Gill Sans"/>
                  <a:ea typeface="Gill Sans"/>
                  <a:cs typeface="Gill Sans"/>
                  <a:sym typeface="Gill Sans"/>
                </a:rPr>
                <a:t>Universal Prevention</a:t>
              </a:r>
              <a:endParaRPr sz="1600" b="1" i="0" u="none" strike="noStrike" cap="none">
                <a:solidFill>
                  <a:srgbClr val="F2F2F2"/>
                </a:solidFill>
                <a:latin typeface="Gill Sans"/>
                <a:ea typeface="Gill Sans"/>
                <a:cs typeface="Gill Sans"/>
                <a:sym typeface="Gill Sans"/>
              </a:endParaRPr>
            </a:p>
          </p:txBody>
        </p:sp>
      </p:grpSp>
    </p:spTree>
    <p:extLst>
      <p:ext uri="{BB962C8B-B14F-4D97-AF65-F5344CB8AC3E}">
        <p14:creationId xmlns:p14="http://schemas.microsoft.com/office/powerpoint/2010/main" val="165555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B6279"/>
              </a:buClr>
              <a:buSzPts val="2100"/>
              <a:buNone/>
            </a:pPr>
            <a:r>
              <a:rPr lang="en-US" sz="2800" b="1" dirty="0">
                <a:solidFill>
                  <a:srgbClr val="1B6279"/>
                </a:solidFill>
                <a:latin typeface="Rockwell"/>
                <a:ea typeface="Rockwell"/>
                <a:cs typeface="Rockwell"/>
                <a:sym typeface="Rockwell"/>
              </a:rPr>
              <a:t>Interventions that can be found in the Attendance Playbook</a:t>
            </a:r>
            <a:endParaRPr dirty="0"/>
          </a:p>
        </p:txBody>
      </p:sp>
      <p:sp>
        <p:nvSpPr>
          <p:cNvPr id="2" name="Content Placeholder 1">
            <a:extLst>
              <a:ext uri="{FF2B5EF4-FFF2-40B4-BE49-F238E27FC236}">
                <a16:creationId xmlns:a16="http://schemas.microsoft.com/office/drawing/2014/main" id="{5D28A1B2-1666-2609-3A8D-ABAA5686D0AF}"/>
              </a:ext>
            </a:extLst>
          </p:cNvPr>
          <p:cNvSpPr>
            <a:spLocks noGrp="1"/>
          </p:cNvSpPr>
          <p:nvPr>
            <p:ph idx="1"/>
          </p:nvPr>
        </p:nvSpPr>
        <p:spPr/>
        <p:txBody>
          <a:bodyPr/>
          <a:lstStyle/>
          <a:p>
            <a:endParaRPr lang="en-US" dirty="0"/>
          </a:p>
        </p:txBody>
      </p:sp>
      <p:sp>
        <p:nvSpPr>
          <p:cNvPr id="1113" name="Google Shape;1113;p31"/>
          <p:cNvSpPr txBox="1"/>
          <p:nvPr/>
        </p:nvSpPr>
        <p:spPr>
          <a:xfrm>
            <a:off x="3621975" y="1127351"/>
            <a:ext cx="4619200" cy="4422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Gill Sans"/>
                <a:ea typeface="Gill Sans"/>
                <a:cs typeface="Gill Sans"/>
                <a:sym typeface="Gill Sans"/>
              </a:rPr>
              <a:t>TIER I: Foundational Support and </a:t>
            </a:r>
            <a:endParaRPr sz="16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Gill Sans"/>
                <a:ea typeface="Gill Sans"/>
                <a:cs typeface="Gill Sans"/>
                <a:sym typeface="Gill Sans"/>
              </a:rPr>
              <a:t>Schoolwide Prevention</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Community Schools </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Engaging with Families </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Student-Teacher Relationships </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Relevant—and Culturally Relevant—Instruction </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Restorative Discipline Practices</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Summer Learning and Afterschool Strategies </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Positive Greetings at the Door </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Incentives </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Rethinking Recess </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Healthy School Buildings </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School-based Health Services </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Telehealth </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Free Meals for All </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School Buses and Public Transit </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A Safer Walk to School </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Laundry at School</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pic>
        <p:nvPicPr>
          <p:cNvPr id="1114" name="Google Shape;1114;p31" descr="Picture of the Future Ed Playbook"/>
          <p:cNvPicPr preferRelativeResize="0"/>
          <p:nvPr/>
        </p:nvPicPr>
        <p:blipFill rotWithShape="1">
          <a:blip r:embed="rId3">
            <a:alphaModFix/>
          </a:blip>
          <a:srcRect t="513" b="523"/>
          <a:stretch/>
        </p:blipFill>
        <p:spPr>
          <a:xfrm>
            <a:off x="675504" y="1291704"/>
            <a:ext cx="2626437" cy="3356336"/>
          </a:xfrm>
          <a:prstGeom prst="rect">
            <a:avLst/>
          </a:prstGeom>
          <a:noFill/>
          <a:ln w="9525" cap="flat" cmpd="sng">
            <a:solidFill>
              <a:schemeClr val="dk2"/>
            </a:solidFill>
            <a:prstDash val="solid"/>
            <a:round/>
            <a:headEnd type="none" w="sm" len="sm"/>
            <a:tailEnd type="none" w="sm" len="sm"/>
          </a:ln>
        </p:spPr>
      </p:pic>
      <p:pic>
        <p:nvPicPr>
          <p:cNvPr id="1115" name="Google Shape;1115;p31" descr="AW LOGO white stem"/>
          <p:cNvPicPr preferRelativeResize="0"/>
          <p:nvPr/>
        </p:nvPicPr>
        <p:blipFill rotWithShape="1">
          <a:blip r:embed="rId4">
            <a:alphaModFix/>
          </a:blip>
          <a:srcRect r="69094"/>
          <a:stretch/>
        </p:blipFill>
        <p:spPr>
          <a:xfrm>
            <a:off x="11359645" y="5901770"/>
            <a:ext cx="623064" cy="820295"/>
          </a:xfrm>
          <a:prstGeom prst="rect">
            <a:avLst/>
          </a:prstGeom>
          <a:noFill/>
          <a:ln>
            <a:noFill/>
          </a:ln>
        </p:spPr>
      </p:pic>
      <p:sp>
        <p:nvSpPr>
          <p:cNvPr id="1116" name="Google Shape;1116;p31"/>
          <p:cNvSpPr txBox="1"/>
          <p:nvPr/>
        </p:nvSpPr>
        <p:spPr>
          <a:xfrm>
            <a:off x="783451" y="5566296"/>
            <a:ext cx="77036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02027"/>
                </a:solidFill>
                <a:latin typeface="Gill Sans"/>
                <a:ea typeface="Gill Sans"/>
                <a:cs typeface="Gill Sans"/>
                <a:sym typeface="Gill Sans"/>
              </a:rPr>
              <a:t>Attendance Playbook: </a:t>
            </a:r>
            <a:r>
              <a:rPr lang="en-US" sz="1600" b="0" i="0" u="sng" strike="noStrike" cap="none">
                <a:solidFill>
                  <a:srgbClr val="2F60CF"/>
                </a:solidFill>
                <a:latin typeface="Gill Sans"/>
                <a:ea typeface="Gill Sans"/>
                <a:cs typeface="Gill Sans"/>
                <a:sym typeface="Gill Sans"/>
                <a:hlinkClick r:id="rId5">
                  <a:extLst>
                    <a:ext uri="{A12FA001-AC4F-418D-AE19-62706E023703}">
                      <ahyp:hlinkClr xmlns:ahyp="http://schemas.microsoft.com/office/drawing/2018/hyperlinkcolor" val="tx"/>
                    </a:ext>
                  </a:extLst>
                </a:hlinkClick>
              </a:rPr>
              <a:t>https://www.future-ed.org/attendance-playbook/</a:t>
            </a:r>
            <a:endParaRPr sz="1600" b="0" i="0" u="sng" strike="noStrike" cap="none">
              <a:solidFill>
                <a:srgbClr val="2F60CF"/>
              </a:solidFill>
              <a:latin typeface="Gill Sans"/>
              <a:ea typeface="Gill Sans"/>
              <a:cs typeface="Gill Sans"/>
              <a:sym typeface="Gill Sans"/>
            </a:endParaRPr>
          </a:p>
        </p:txBody>
      </p:sp>
      <p:sp>
        <p:nvSpPr>
          <p:cNvPr id="1117" name="Google Shape;1117;p31"/>
          <p:cNvSpPr txBox="1"/>
          <p:nvPr/>
        </p:nvSpPr>
        <p:spPr>
          <a:xfrm>
            <a:off x="783451" y="5904811"/>
            <a:ext cx="92004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202027"/>
                </a:solidFill>
                <a:latin typeface="Gill Sans"/>
                <a:ea typeface="Gill Sans"/>
                <a:cs typeface="Gill Sans"/>
                <a:sym typeface="Gill Sans"/>
              </a:rPr>
              <a:t>Implementation Guide: </a:t>
            </a:r>
            <a:r>
              <a:rPr lang="en-US" sz="1600" b="0" i="0" u="sng" strike="noStrike" cap="none" dirty="0">
                <a:solidFill>
                  <a:srgbClr val="2F60CF"/>
                </a:solidFill>
                <a:latin typeface="Gill Sans"/>
                <a:ea typeface="Gill Sans"/>
                <a:cs typeface="Gill Sans"/>
                <a:sym typeface="Gill Sans"/>
                <a:hlinkClick r:id="rId6">
                  <a:extLst>
                    <a:ext uri="{A12FA001-AC4F-418D-AE19-62706E023703}">
                      <ahyp:hlinkClr xmlns:ahyp="http://schemas.microsoft.com/office/drawing/2018/hyperlinkcolor" val="tx"/>
                    </a:ext>
                  </a:extLst>
                </a:hlinkClick>
              </a:rPr>
              <a:t>https://www.attendanceworks.org/resources/attendance-playbook/</a:t>
            </a:r>
            <a:endParaRPr lang="en-US" sz="1600" b="0" i="0" u="sng" strike="noStrike" cap="none" dirty="0">
              <a:solidFill>
                <a:srgbClr val="2F60C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600"/>
              <a:buFont typeface="Arial"/>
              <a:buNone/>
            </a:pPr>
            <a:endParaRPr lang="en-US" sz="1600" u="sng" dirty="0">
              <a:solidFill>
                <a:srgbClr val="2F60C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600"/>
              <a:buFont typeface="Arial"/>
              <a:buNone/>
            </a:pPr>
            <a:r>
              <a:rPr lang="en-US" sz="1600" b="1" i="0" strike="noStrike" cap="none" dirty="0">
                <a:latin typeface="Gill Sans"/>
                <a:ea typeface="Gill Sans"/>
                <a:cs typeface="Gill Sans"/>
                <a:sym typeface="Gill Sans"/>
              </a:rPr>
              <a:t>Special Thanks to  </a:t>
            </a:r>
            <a:r>
              <a:rPr lang="en-US" sz="1600" b="1" i="0" strike="noStrike" cap="none" dirty="0" err="1">
                <a:latin typeface="Gill Sans"/>
                <a:ea typeface="Gill Sans"/>
                <a:cs typeface="Gill Sans"/>
                <a:sym typeface="Gill Sans"/>
              </a:rPr>
              <a:t>FutureEd</a:t>
            </a:r>
            <a:r>
              <a:rPr lang="en-US" sz="1600" b="1" i="0" strike="noStrike" cap="none" dirty="0">
                <a:latin typeface="Gill Sans"/>
                <a:ea typeface="Gill Sans"/>
                <a:cs typeface="Gill Sans"/>
                <a:sym typeface="Gill Sans"/>
              </a:rPr>
              <a:t> and </a:t>
            </a:r>
            <a:r>
              <a:rPr lang="en-US" sz="1600" b="1" i="0" strike="noStrike" cap="none" dirty="0" err="1">
                <a:latin typeface="Gill Sans"/>
                <a:ea typeface="Gill Sans"/>
                <a:cs typeface="Gill Sans"/>
                <a:sym typeface="Gill Sans"/>
              </a:rPr>
              <a:t>AttendanceWorks</a:t>
            </a:r>
            <a:endParaRPr sz="1600" b="1" i="0" strike="noStrike" cap="none" dirty="0">
              <a:latin typeface="Gill Sans"/>
              <a:ea typeface="Gill Sans"/>
              <a:cs typeface="Gill Sans"/>
              <a:sym typeface="Gill Sans"/>
            </a:endParaRPr>
          </a:p>
        </p:txBody>
      </p:sp>
      <p:sp>
        <p:nvSpPr>
          <p:cNvPr id="1118" name="Google Shape;1118;p31"/>
          <p:cNvSpPr txBox="1"/>
          <p:nvPr/>
        </p:nvSpPr>
        <p:spPr>
          <a:xfrm>
            <a:off x="8041575" y="1127352"/>
            <a:ext cx="3484000" cy="37659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Gill Sans"/>
                <a:ea typeface="Gill Sans"/>
                <a:cs typeface="Gill Sans"/>
                <a:sym typeface="Gill Sans"/>
              </a:rPr>
              <a:t>TIER II: Targeted Support</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Early Warning Systems </a:t>
            </a:r>
            <a:endParaRPr sz="1467" b="0" i="0" u="none" strike="noStrike" cap="none">
              <a:solidFill>
                <a:srgbClr val="000000"/>
              </a:solidFill>
              <a:latin typeface="Arial"/>
              <a:ea typeface="Arial"/>
              <a:cs typeface="Arial"/>
              <a:sym typeface="Arial"/>
            </a:endParaRPr>
          </a:p>
          <a:p>
            <a:pPr marL="457189" marR="0" lvl="0" indent="-321725" algn="l" rtl="0">
              <a:lnSpc>
                <a:spcPct val="100000"/>
              </a:lnSpc>
              <a:spcBef>
                <a:spcPts val="0"/>
              </a:spcBef>
              <a:spcAft>
                <a:spcPts val="0"/>
              </a:spcAft>
              <a:buClr>
                <a:srgbClr val="000000"/>
              </a:buClr>
              <a:buSzPts val="1200"/>
              <a:buFont typeface="Arial"/>
              <a:buChar char="•"/>
            </a:pPr>
            <a:r>
              <a:rPr lang="en-US" sz="1467" b="0" i="0" u="none" strike="noStrike" cap="none">
                <a:solidFill>
                  <a:srgbClr val="000000"/>
                </a:solidFill>
                <a:latin typeface="Arial"/>
                <a:ea typeface="Arial"/>
                <a:cs typeface="Arial"/>
                <a:sym typeface="Arial"/>
              </a:rPr>
              <a:t>Targeted Home Visits </a:t>
            </a:r>
            <a:endParaRPr sz="1467" b="0" i="0" u="none" strike="noStrike" cap="none">
              <a:solidFill>
                <a:srgbClr val="000000"/>
              </a:solidFill>
              <a:latin typeface="Arial"/>
              <a:ea typeface="Arial"/>
              <a:cs typeface="Arial"/>
              <a:sym typeface="Arial"/>
            </a:endParaRPr>
          </a:p>
          <a:p>
            <a:pPr marL="457189" marR="0" lvl="0" indent="-321725" algn="l" rtl="0">
              <a:lnSpc>
                <a:spcPct val="100000"/>
              </a:lnSpc>
              <a:spcBef>
                <a:spcPts val="0"/>
              </a:spcBef>
              <a:spcAft>
                <a:spcPts val="0"/>
              </a:spcAft>
              <a:buClr>
                <a:srgbClr val="000000"/>
              </a:buClr>
              <a:buSzPts val="1200"/>
              <a:buFont typeface="Arial"/>
              <a:buChar char="•"/>
            </a:pPr>
            <a:r>
              <a:rPr lang="en-US" sz="1467" b="0" i="0" u="none" strike="noStrike" cap="none">
                <a:solidFill>
                  <a:srgbClr val="000000"/>
                </a:solidFill>
                <a:latin typeface="Arial"/>
                <a:ea typeface="Arial"/>
                <a:cs typeface="Arial"/>
                <a:sym typeface="Arial"/>
              </a:rPr>
              <a:t>Mentors and Tutors </a:t>
            </a:r>
            <a:endParaRPr sz="1467" b="0" i="0" u="none" strike="noStrike" cap="none">
              <a:solidFill>
                <a:srgbClr val="000000"/>
              </a:solidFill>
              <a:latin typeface="Arial"/>
              <a:ea typeface="Arial"/>
              <a:cs typeface="Arial"/>
              <a:sym typeface="Arial"/>
            </a:endParaRPr>
          </a:p>
          <a:p>
            <a:pPr marL="457189" marR="0" lvl="0" indent="-321725" algn="l" rtl="0">
              <a:lnSpc>
                <a:spcPct val="100000"/>
              </a:lnSpc>
              <a:spcBef>
                <a:spcPts val="0"/>
              </a:spcBef>
              <a:spcAft>
                <a:spcPts val="0"/>
              </a:spcAft>
              <a:buClr>
                <a:srgbClr val="000000"/>
              </a:buClr>
              <a:buSzPts val="1200"/>
              <a:buFont typeface="Arial"/>
              <a:buChar char="•"/>
            </a:pPr>
            <a:r>
              <a:rPr lang="en-US" sz="1467" b="0" i="0" u="none" strike="noStrike" cap="none">
                <a:solidFill>
                  <a:srgbClr val="000000"/>
                </a:solidFill>
                <a:latin typeface="Arial"/>
                <a:ea typeface="Arial"/>
                <a:cs typeface="Arial"/>
                <a:sym typeface="Arial"/>
              </a:rPr>
              <a:t>Targeted Youth Engagement </a:t>
            </a:r>
            <a:endParaRPr sz="1467" b="0" i="0" u="none" strike="noStrike" cap="none">
              <a:solidFill>
                <a:srgbClr val="000000"/>
              </a:solidFill>
              <a:latin typeface="Arial"/>
              <a:ea typeface="Arial"/>
              <a:cs typeface="Arial"/>
              <a:sym typeface="Arial"/>
            </a:endParaRPr>
          </a:p>
          <a:p>
            <a:pPr marL="457189" marR="0" lvl="0" indent="-321725" algn="l" rtl="0">
              <a:lnSpc>
                <a:spcPct val="100000"/>
              </a:lnSpc>
              <a:spcBef>
                <a:spcPts val="0"/>
              </a:spcBef>
              <a:spcAft>
                <a:spcPts val="0"/>
              </a:spcAft>
              <a:buClr>
                <a:srgbClr val="000000"/>
              </a:buClr>
              <a:buSzPts val="1200"/>
              <a:buFont typeface="Arial"/>
              <a:buChar char="•"/>
            </a:pPr>
            <a:r>
              <a:rPr lang="en-US" sz="1467" b="0" i="0" u="none" strike="noStrike" cap="none">
                <a:solidFill>
                  <a:srgbClr val="000000"/>
                </a:solidFill>
                <a:latin typeface="Arial"/>
                <a:ea typeface="Arial"/>
                <a:cs typeface="Arial"/>
                <a:sym typeface="Arial"/>
              </a:rPr>
              <a:t>Addressing Asthma </a:t>
            </a:r>
            <a:endParaRPr sz="1467" b="0" i="0" u="none" strike="noStrike" cap="none">
              <a:solidFill>
                <a:srgbClr val="000000"/>
              </a:solidFill>
              <a:latin typeface="Arial"/>
              <a:ea typeface="Arial"/>
              <a:cs typeface="Arial"/>
              <a:sym typeface="Arial"/>
            </a:endParaRPr>
          </a:p>
          <a:p>
            <a:pPr marL="457189" marR="0" lvl="0" indent="-321725" algn="l" rtl="0">
              <a:lnSpc>
                <a:spcPct val="100000"/>
              </a:lnSpc>
              <a:spcBef>
                <a:spcPts val="0"/>
              </a:spcBef>
              <a:spcAft>
                <a:spcPts val="0"/>
              </a:spcAft>
              <a:buClr>
                <a:srgbClr val="000000"/>
              </a:buClr>
              <a:buSzPts val="1200"/>
              <a:buFont typeface="Arial"/>
              <a:buChar char="•"/>
            </a:pPr>
            <a:r>
              <a:rPr lang="en-US" sz="1467" b="0" i="0" u="none" strike="noStrike" cap="none">
                <a:solidFill>
                  <a:srgbClr val="000000"/>
                </a:solidFill>
                <a:latin typeface="Arial"/>
                <a:ea typeface="Arial"/>
                <a:cs typeface="Arial"/>
                <a:sym typeface="Arial"/>
              </a:rPr>
              <a:t>Mental Health Support and School Refusal </a:t>
            </a:r>
            <a:endParaRPr sz="1467" b="0" i="0" u="none" strike="noStrike" cap="none">
              <a:solidFill>
                <a:srgbClr val="000000"/>
              </a:solidFill>
              <a:latin typeface="Arial"/>
              <a:ea typeface="Arial"/>
              <a:cs typeface="Arial"/>
              <a:sym typeface="Arial"/>
            </a:endParaRPr>
          </a:p>
          <a:p>
            <a:pPr marL="457189" marR="0" lvl="0" indent="-321725" algn="l" rtl="0">
              <a:lnSpc>
                <a:spcPct val="100000"/>
              </a:lnSpc>
              <a:spcBef>
                <a:spcPts val="0"/>
              </a:spcBef>
              <a:spcAft>
                <a:spcPts val="0"/>
              </a:spcAft>
              <a:buClr>
                <a:srgbClr val="000000"/>
              </a:buClr>
              <a:buSzPts val="1200"/>
              <a:buFont typeface="Arial"/>
              <a:buChar char="•"/>
            </a:pPr>
            <a:r>
              <a:rPr lang="en-US" sz="1467" b="0" i="0" u="none" strike="noStrike" cap="none">
                <a:solidFill>
                  <a:srgbClr val="000000"/>
                </a:solidFill>
                <a:latin typeface="Arial"/>
                <a:ea typeface="Arial"/>
                <a:cs typeface="Arial"/>
                <a:sym typeface="Arial"/>
              </a:rPr>
              <a:t>Students with Disabilities </a:t>
            </a:r>
            <a:endParaRPr sz="1467" b="0" i="0" u="none" strike="noStrike" cap="none">
              <a:solidFill>
                <a:srgbClr val="000000"/>
              </a:solidFill>
              <a:latin typeface="Arial"/>
              <a:ea typeface="Arial"/>
              <a:cs typeface="Arial"/>
              <a:sym typeface="Arial"/>
            </a:endParaRPr>
          </a:p>
          <a:p>
            <a:pPr marL="457189" marR="0" lvl="0" indent="-321725" algn="l" rtl="0">
              <a:lnSpc>
                <a:spcPct val="100000"/>
              </a:lnSpc>
              <a:spcBef>
                <a:spcPts val="0"/>
              </a:spcBef>
              <a:spcAft>
                <a:spcPts val="0"/>
              </a:spcAft>
              <a:buClr>
                <a:srgbClr val="000000"/>
              </a:buClr>
              <a:buSzPts val="1200"/>
              <a:buFont typeface="Arial"/>
              <a:buChar char="•"/>
            </a:pPr>
            <a:r>
              <a:rPr lang="en-US" sz="1467" b="0" i="0" u="none" strike="noStrike" cap="none">
                <a:solidFill>
                  <a:srgbClr val="000000"/>
                </a:solidFill>
                <a:latin typeface="Arial"/>
                <a:ea typeface="Arial"/>
                <a:cs typeface="Arial"/>
                <a:sym typeface="Arial"/>
              </a:rPr>
              <a:t>Immigrant Students</a:t>
            </a:r>
            <a:endParaRPr sz="16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Gill Sans"/>
                <a:ea typeface="Gill Sans"/>
                <a:cs typeface="Gill Sans"/>
                <a:sym typeface="Gill Sans"/>
              </a:rPr>
              <a:t>TIER III: Intensive Support </a:t>
            </a:r>
            <a:endParaRPr sz="1467" b="0" i="0" u="none" strike="noStrike" cap="none">
              <a:solidFill>
                <a:srgbClr val="000000"/>
              </a:solidFill>
              <a:latin typeface="Arial"/>
              <a:ea typeface="Arial"/>
              <a:cs typeface="Arial"/>
              <a:sym typeface="Arial"/>
            </a:endParaRPr>
          </a:p>
          <a:p>
            <a:pPr marL="457189" marR="0" lvl="0" indent="-313259" algn="l" rtl="0">
              <a:lnSpc>
                <a:spcPct val="100000"/>
              </a:lnSpc>
              <a:spcBef>
                <a:spcPts val="0"/>
              </a:spcBef>
              <a:spcAft>
                <a:spcPts val="0"/>
              </a:spcAft>
              <a:buClr>
                <a:srgbClr val="000000"/>
              </a:buClr>
              <a:buSzPts val="1100"/>
              <a:buFont typeface="Arial"/>
              <a:buChar char="•"/>
            </a:pPr>
            <a:r>
              <a:rPr lang="en-US" sz="1467" b="0" i="0" u="none" strike="noStrike" cap="none">
                <a:solidFill>
                  <a:srgbClr val="000000"/>
                </a:solidFill>
                <a:latin typeface="Arial"/>
                <a:ea typeface="Arial"/>
                <a:cs typeface="Arial"/>
                <a:sym typeface="Arial"/>
              </a:rPr>
              <a:t>Interagency Case Management</a:t>
            </a:r>
            <a:endParaRPr sz="1467" b="0" i="0" u="none" strike="noStrike" cap="none">
              <a:solidFill>
                <a:srgbClr val="000000"/>
              </a:solidFill>
              <a:latin typeface="Arial"/>
              <a:ea typeface="Arial"/>
              <a:cs typeface="Arial"/>
              <a:sym typeface="Arial"/>
            </a:endParaRPr>
          </a:p>
          <a:p>
            <a:pPr marL="457189" marR="0" lvl="0" indent="-321725" algn="l" rtl="0">
              <a:lnSpc>
                <a:spcPct val="100000"/>
              </a:lnSpc>
              <a:spcBef>
                <a:spcPts val="0"/>
              </a:spcBef>
              <a:spcAft>
                <a:spcPts val="0"/>
              </a:spcAft>
              <a:buClr>
                <a:srgbClr val="000000"/>
              </a:buClr>
              <a:buSzPts val="1200"/>
              <a:buFont typeface="Arial"/>
              <a:buChar char="•"/>
            </a:pPr>
            <a:r>
              <a:rPr lang="en-US" sz="1467" b="0" i="0" u="none" strike="noStrike" cap="none">
                <a:solidFill>
                  <a:srgbClr val="000000"/>
                </a:solidFill>
                <a:latin typeface="Arial"/>
                <a:ea typeface="Arial"/>
                <a:cs typeface="Arial"/>
                <a:sym typeface="Arial"/>
              </a:rPr>
              <a:t>Housing Insecurity </a:t>
            </a:r>
            <a:endParaRPr sz="1467" b="0" i="0" u="none" strike="noStrike" cap="none">
              <a:solidFill>
                <a:srgbClr val="000000"/>
              </a:solidFill>
              <a:latin typeface="Arial"/>
              <a:ea typeface="Arial"/>
              <a:cs typeface="Arial"/>
              <a:sym typeface="Arial"/>
            </a:endParaRPr>
          </a:p>
          <a:p>
            <a:pPr marL="457189" marR="0" lvl="0" indent="-321725" algn="l" rtl="0">
              <a:lnSpc>
                <a:spcPct val="100000"/>
              </a:lnSpc>
              <a:spcBef>
                <a:spcPts val="0"/>
              </a:spcBef>
              <a:spcAft>
                <a:spcPts val="0"/>
              </a:spcAft>
              <a:buClr>
                <a:srgbClr val="000000"/>
              </a:buClr>
              <a:buSzPts val="1200"/>
              <a:buFont typeface="Arial"/>
              <a:buChar char="•"/>
            </a:pPr>
            <a:r>
              <a:rPr lang="en-US" sz="1467" b="0" i="0" u="none" strike="noStrike" cap="none">
                <a:solidFill>
                  <a:srgbClr val="000000"/>
                </a:solidFill>
                <a:latin typeface="Arial"/>
                <a:ea typeface="Arial"/>
                <a:cs typeface="Arial"/>
                <a:sym typeface="Arial"/>
              </a:rPr>
              <a:t>Truancy </a:t>
            </a:r>
            <a:endParaRPr sz="16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2" descr="Illustration of three smiling students."/>
          <p:cNvSpPr/>
          <p:nvPr/>
        </p:nvSpPr>
        <p:spPr>
          <a:xfrm>
            <a:off x="2424769" y="238749"/>
            <a:ext cx="7726363" cy="4654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936" name="Google Shape;936;p2"/>
          <p:cNvSpPr txBox="1">
            <a:spLocks noGrp="1"/>
          </p:cNvSpPr>
          <p:nvPr>
            <p:ph type="ctrTitle" idx="4294967295"/>
          </p:nvPr>
        </p:nvSpPr>
        <p:spPr>
          <a:xfrm>
            <a:off x="2424769" y="845387"/>
            <a:ext cx="7507861" cy="125609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4400" b="1" i="0" u="none" strike="noStrike" cap="none" dirty="0">
                <a:solidFill>
                  <a:schemeClr val="accent5"/>
                </a:solidFill>
                <a:latin typeface="Rockwell"/>
                <a:ea typeface="Rockwell"/>
                <a:cs typeface="Rockwell"/>
                <a:sym typeface="Rockwell"/>
              </a:rPr>
              <a:t>Illustrating the Gap</a:t>
            </a:r>
            <a:br>
              <a:rPr lang="en-US" sz="4400" b="1" i="0" u="none" strike="noStrike" cap="none" dirty="0">
                <a:solidFill>
                  <a:schemeClr val="accent5"/>
                </a:solidFill>
                <a:latin typeface="Rockwell"/>
                <a:ea typeface="Rockwell"/>
                <a:cs typeface="Rockwell"/>
                <a:sym typeface="Rockwell"/>
              </a:rPr>
            </a:br>
            <a:r>
              <a:rPr lang="en-US" sz="2000" b="0" i="1" u="none" strike="noStrike" cap="none" dirty="0">
                <a:solidFill>
                  <a:srgbClr val="00A84C"/>
                </a:solidFill>
                <a:latin typeface="Gill Sans"/>
                <a:ea typeface="Gill Sans"/>
                <a:cs typeface="Gill Sans"/>
                <a:sym typeface="Gill Sans"/>
              </a:rPr>
              <a:t>(interactive exercise for educators and families)</a:t>
            </a:r>
            <a:endParaRPr sz="1400" b="0" i="0" u="none" strike="noStrike" cap="none" dirty="0">
              <a:solidFill>
                <a:srgbClr val="000000"/>
              </a:solidFill>
              <a:latin typeface="Arial"/>
              <a:ea typeface="Arial"/>
              <a:cs typeface="Arial"/>
              <a:sym typeface="Arial"/>
            </a:endParaRPr>
          </a:p>
        </p:txBody>
      </p:sp>
      <p:sp>
        <p:nvSpPr>
          <p:cNvPr id="937" name="Google Shape;937;p2"/>
          <p:cNvSpPr txBox="1"/>
          <p:nvPr/>
        </p:nvSpPr>
        <p:spPr>
          <a:xfrm>
            <a:off x="2424769" y="4637599"/>
            <a:ext cx="7507860"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B637A"/>
              </a:buClr>
              <a:buSzPts val="1800"/>
              <a:buFont typeface="Gill Sans"/>
              <a:buNone/>
            </a:pPr>
            <a:r>
              <a:rPr lang="en-US" sz="1800" b="1" i="0" u="none" strike="noStrike" cap="none">
                <a:solidFill>
                  <a:srgbClr val="1B637A"/>
                </a:solidFill>
                <a:latin typeface="Gill Sans"/>
                <a:ea typeface="Gill Sans"/>
                <a:cs typeface="Gill Sans"/>
                <a:sym typeface="Gill Sans"/>
              </a:rPr>
              <a:t>Instructions found in Bringing Attendance Home Toolkit</a:t>
            </a:r>
            <a:endParaRPr sz="1400" b="0" i="0" u="none" strike="noStrike" cap="none">
              <a:solidFill>
                <a:srgbClr val="1B637A"/>
              </a:solidFill>
              <a:latin typeface="Gill Sans"/>
              <a:ea typeface="Gill Sans"/>
              <a:cs typeface="Gill Sans"/>
              <a:sym typeface="Gill Sans"/>
            </a:endParaRPr>
          </a:p>
          <a:p>
            <a:pPr marL="0" marR="0" lvl="0" indent="0" algn="ctr" rtl="0">
              <a:lnSpc>
                <a:spcPct val="100000"/>
              </a:lnSpc>
              <a:spcBef>
                <a:spcPts val="0"/>
              </a:spcBef>
              <a:spcAft>
                <a:spcPts val="0"/>
              </a:spcAft>
              <a:buClr>
                <a:srgbClr val="1B637A"/>
              </a:buClr>
              <a:buSzPts val="1800"/>
              <a:buFont typeface="Gill Sans"/>
              <a:buNone/>
            </a:pPr>
            <a:r>
              <a:rPr lang="en-US" sz="1800" b="0" i="1" u="sng" strike="noStrike" cap="none">
                <a:solidFill>
                  <a:srgbClr val="1B637A"/>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http://www.attendanceworks.org/resources/toolkits/bringing-attendance-home/</a:t>
            </a:r>
            <a:endParaRPr sz="1400" b="0" i="1" u="none" strike="noStrike" cap="none">
              <a:solidFill>
                <a:srgbClr val="1B637A"/>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1B637A"/>
              </a:solidFill>
              <a:latin typeface="Gill Sans"/>
              <a:ea typeface="Gill Sans"/>
              <a:cs typeface="Gill Sans"/>
              <a:sym typeface="Gill Sans"/>
            </a:endParaRPr>
          </a:p>
        </p:txBody>
      </p:sp>
      <p:pic>
        <p:nvPicPr>
          <p:cNvPr id="938" name="Google Shape;938;p2" descr="Illustration of a student smiling"/>
          <p:cNvPicPr preferRelativeResize="0"/>
          <p:nvPr/>
        </p:nvPicPr>
        <p:blipFill rotWithShape="1">
          <a:blip r:embed="rId4">
            <a:alphaModFix/>
          </a:blip>
          <a:srcRect l="26458" r="26969"/>
          <a:stretch/>
        </p:blipFill>
        <p:spPr>
          <a:xfrm>
            <a:off x="5812189" y="2182509"/>
            <a:ext cx="1161627" cy="2570398"/>
          </a:xfrm>
          <a:prstGeom prst="rect">
            <a:avLst/>
          </a:prstGeom>
          <a:noFill/>
          <a:ln>
            <a:noFill/>
          </a:ln>
        </p:spPr>
      </p:pic>
      <p:pic>
        <p:nvPicPr>
          <p:cNvPr id="939" name="Google Shape;939;p2" descr="Illustration of a student smiling"/>
          <p:cNvPicPr preferRelativeResize="0"/>
          <p:nvPr/>
        </p:nvPicPr>
        <p:blipFill rotWithShape="1">
          <a:blip r:embed="rId5">
            <a:alphaModFix/>
          </a:blip>
          <a:srcRect l="22955" r="27046"/>
          <a:stretch/>
        </p:blipFill>
        <p:spPr>
          <a:xfrm>
            <a:off x="4579171" y="2096304"/>
            <a:ext cx="1319857" cy="2720324"/>
          </a:xfrm>
          <a:prstGeom prst="rect">
            <a:avLst/>
          </a:prstGeom>
          <a:noFill/>
          <a:ln>
            <a:noFill/>
          </a:ln>
        </p:spPr>
      </p:pic>
      <p:pic>
        <p:nvPicPr>
          <p:cNvPr id="940" name="Google Shape;940;p2" descr="Illustration of a student smiling"/>
          <p:cNvPicPr preferRelativeResize="0"/>
          <p:nvPr/>
        </p:nvPicPr>
        <p:blipFill rotWithShape="1">
          <a:blip r:embed="rId6">
            <a:alphaModFix/>
          </a:blip>
          <a:srcRect l="29976" r="22214"/>
          <a:stretch/>
        </p:blipFill>
        <p:spPr>
          <a:xfrm>
            <a:off x="6768726" y="2112352"/>
            <a:ext cx="1197023" cy="258035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grpSp>
        <p:nvGrpSpPr>
          <p:cNvPr id="946" name="Google Shape;946;p3">
            <a:extLst>
              <a:ext uri="{C183D7F6-B498-43B3-948B-1728B52AA6E4}">
                <adec:decorative xmlns:adec="http://schemas.microsoft.com/office/drawing/2017/decorative" val="1"/>
              </a:ext>
            </a:extLst>
          </p:cNvPr>
          <p:cNvGrpSpPr/>
          <p:nvPr/>
        </p:nvGrpSpPr>
        <p:grpSpPr>
          <a:xfrm>
            <a:off x="7928710" y="5290549"/>
            <a:ext cx="2194560" cy="948389"/>
            <a:chOff x="6404710" y="5290548"/>
            <a:chExt cx="2194560" cy="948389"/>
          </a:xfrm>
        </p:grpSpPr>
        <p:sp>
          <p:nvSpPr>
            <p:cNvPr id="947" name="Google Shape;947;p3"/>
            <p:cNvSpPr/>
            <p:nvPr/>
          </p:nvSpPr>
          <p:spPr>
            <a:xfrm>
              <a:off x="6561794" y="5656522"/>
              <a:ext cx="1633623" cy="582415"/>
            </a:xfrm>
            <a:prstGeom prst="rect">
              <a:avLst/>
            </a:prstGeom>
            <a:solidFill>
              <a:srgbClr val="2E75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More likely to drop out of high school </a:t>
              </a:r>
              <a:endParaRPr sz="1400" b="0" i="0" u="none" strike="noStrike" cap="none">
                <a:solidFill>
                  <a:srgbClr val="000000"/>
                </a:solidFill>
                <a:latin typeface="Arial"/>
                <a:ea typeface="Arial"/>
                <a:cs typeface="Arial"/>
                <a:sym typeface="Arial"/>
              </a:endParaRPr>
            </a:p>
          </p:txBody>
        </p:sp>
        <p:sp>
          <p:nvSpPr>
            <p:cNvPr id="948" name="Google Shape;948;p3"/>
            <p:cNvSpPr/>
            <p:nvPr/>
          </p:nvSpPr>
          <p:spPr>
            <a:xfrm rot="10800000" flipH="1">
              <a:off x="6404710" y="5348982"/>
              <a:ext cx="2194560" cy="822960"/>
            </a:xfrm>
            <a:prstGeom prst="bentUpArrow">
              <a:avLst>
                <a:gd name="adj1" fmla="val 24687"/>
                <a:gd name="adj2" fmla="val 22916"/>
                <a:gd name="adj3" fmla="val 26003"/>
              </a:avLst>
            </a:prstGeom>
            <a:solidFill>
              <a:srgbClr val="144A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49" name="Google Shape;949;p3"/>
            <p:cNvSpPr txBox="1"/>
            <p:nvPr/>
          </p:nvSpPr>
          <p:spPr>
            <a:xfrm>
              <a:off x="6807201" y="5290548"/>
              <a:ext cx="1320800" cy="307777"/>
            </a:xfrm>
            <a:prstGeom prst="rect">
              <a:avLst/>
            </a:prstGeom>
            <a:solidFill>
              <a:srgbClr val="FFFFFF">
                <a:alpha val="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High School</a:t>
              </a:r>
              <a:endParaRPr sz="1400" b="0" i="0" u="none" strike="noStrike" cap="none">
                <a:solidFill>
                  <a:srgbClr val="000000"/>
                </a:solidFill>
                <a:latin typeface="Arial"/>
                <a:ea typeface="Arial"/>
                <a:cs typeface="Arial"/>
                <a:sym typeface="Arial"/>
              </a:endParaRPr>
            </a:p>
          </p:txBody>
        </p:sp>
      </p:grpSp>
      <p:grpSp>
        <p:nvGrpSpPr>
          <p:cNvPr id="950" name="Google Shape;950;p3">
            <a:extLst>
              <a:ext uri="{C183D7F6-B498-43B3-948B-1728B52AA6E4}">
                <adec:decorative xmlns:adec="http://schemas.microsoft.com/office/drawing/2017/decorative" val="1"/>
              </a:ext>
            </a:extLst>
          </p:cNvPr>
          <p:cNvGrpSpPr/>
          <p:nvPr/>
        </p:nvGrpSpPr>
        <p:grpSpPr>
          <a:xfrm>
            <a:off x="6010918" y="4677574"/>
            <a:ext cx="2194560" cy="975238"/>
            <a:chOff x="4486918" y="4892725"/>
            <a:chExt cx="2194560" cy="975238"/>
          </a:xfrm>
        </p:grpSpPr>
        <p:sp>
          <p:nvSpPr>
            <p:cNvPr id="951" name="Google Shape;951;p3"/>
            <p:cNvSpPr/>
            <p:nvPr/>
          </p:nvSpPr>
          <p:spPr>
            <a:xfrm rot="10800000" flipH="1">
              <a:off x="4486918" y="4941735"/>
              <a:ext cx="2194560" cy="822960"/>
            </a:xfrm>
            <a:prstGeom prst="bentUpArrow">
              <a:avLst>
                <a:gd name="adj1" fmla="val 24687"/>
                <a:gd name="adj2" fmla="val 22916"/>
                <a:gd name="adj3" fmla="val 24654"/>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52" name="Google Shape;952;p3"/>
            <p:cNvSpPr/>
            <p:nvPr/>
          </p:nvSpPr>
          <p:spPr>
            <a:xfrm rot="-60000">
              <a:off x="6283033" y="5543053"/>
              <a:ext cx="290132" cy="322403"/>
            </a:xfrm>
            <a:prstGeom prst="rtTriangl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53" name="Google Shape;953;p3"/>
            <p:cNvSpPr/>
            <p:nvPr/>
          </p:nvSpPr>
          <p:spPr>
            <a:xfrm>
              <a:off x="4605939" y="5231534"/>
              <a:ext cx="1673048" cy="587437"/>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Lower achievement</a:t>
              </a:r>
              <a:endParaRPr sz="1400" b="0" i="0" u="none" strike="noStrike" cap="none">
                <a:solidFill>
                  <a:srgbClr val="000000"/>
                </a:solidFill>
                <a:latin typeface="Arial"/>
                <a:ea typeface="Arial"/>
                <a:cs typeface="Arial"/>
                <a:sym typeface="Arial"/>
              </a:endParaRPr>
            </a:p>
          </p:txBody>
        </p:sp>
        <p:sp>
          <p:nvSpPr>
            <p:cNvPr id="954" name="Google Shape;954;p3"/>
            <p:cNvSpPr txBox="1"/>
            <p:nvPr/>
          </p:nvSpPr>
          <p:spPr>
            <a:xfrm>
              <a:off x="4889500" y="4892725"/>
              <a:ext cx="1320800" cy="307777"/>
            </a:xfrm>
            <a:prstGeom prst="rect">
              <a:avLst/>
            </a:prstGeom>
            <a:solidFill>
              <a:srgbClr val="FFFFFF">
                <a:alpha val="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Middle School</a:t>
              </a:r>
              <a:endParaRPr sz="1400" b="0" i="0" u="none" strike="noStrike" cap="none">
                <a:solidFill>
                  <a:srgbClr val="000000"/>
                </a:solidFill>
                <a:latin typeface="Arial"/>
                <a:ea typeface="Arial"/>
                <a:cs typeface="Arial"/>
                <a:sym typeface="Arial"/>
              </a:endParaRPr>
            </a:p>
          </p:txBody>
        </p:sp>
      </p:grpSp>
      <p:grpSp>
        <p:nvGrpSpPr>
          <p:cNvPr id="955" name="Google Shape;955;p3">
            <a:extLst>
              <a:ext uri="{C183D7F6-B498-43B3-948B-1728B52AA6E4}">
                <adec:decorative xmlns:adec="http://schemas.microsoft.com/office/drawing/2017/decorative" val="1"/>
              </a:ext>
            </a:extLst>
          </p:cNvPr>
          <p:cNvGrpSpPr/>
          <p:nvPr/>
        </p:nvGrpSpPr>
        <p:grpSpPr>
          <a:xfrm>
            <a:off x="4062124" y="4093265"/>
            <a:ext cx="2194560" cy="915519"/>
            <a:chOff x="2538124" y="4308416"/>
            <a:chExt cx="2194560" cy="915519"/>
          </a:xfrm>
        </p:grpSpPr>
        <p:sp>
          <p:nvSpPr>
            <p:cNvPr id="956" name="Google Shape;956;p3"/>
            <p:cNvSpPr/>
            <p:nvPr/>
          </p:nvSpPr>
          <p:spPr>
            <a:xfrm rot="10800000" flipH="1">
              <a:off x="2538124" y="4359043"/>
              <a:ext cx="2194560" cy="778016"/>
            </a:xfrm>
            <a:prstGeom prst="bentUpArrow">
              <a:avLst>
                <a:gd name="adj1" fmla="val 24687"/>
                <a:gd name="adj2" fmla="val 22916"/>
                <a:gd name="adj3" fmla="val 24781"/>
              </a:avLst>
            </a:prstGeom>
            <a:solidFill>
              <a:srgbClr val="DB64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57" name="Google Shape;957;p3"/>
            <p:cNvSpPr/>
            <p:nvPr/>
          </p:nvSpPr>
          <p:spPr>
            <a:xfrm rot="120000">
              <a:off x="4339114" y="4927297"/>
              <a:ext cx="264417" cy="254958"/>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58" name="Google Shape;958;p3">
              <a:extLst>
                <a:ext uri="{C183D7F6-B498-43B3-948B-1728B52AA6E4}">
                  <adec:decorative xmlns:adec="http://schemas.microsoft.com/office/drawing/2017/decorative" val="1"/>
                </a:ext>
              </a:extLst>
            </p:cNvPr>
            <p:cNvSpPr/>
            <p:nvPr/>
          </p:nvSpPr>
          <p:spPr>
            <a:xfrm>
              <a:off x="2629421" y="4630667"/>
              <a:ext cx="1701002" cy="593268"/>
            </a:xfrm>
            <a:prstGeom prst="rect">
              <a:avLst/>
            </a:prstGeom>
            <a:solidFill>
              <a:srgbClr val="DB64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0" i="0" u="none" strike="noStrike" cap="none" dirty="0">
                  <a:solidFill>
                    <a:srgbClr val="FFFFFF"/>
                  </a:solidFill>
                  <a:latin typeface="Calibri"/>
                  <a:ea typeface="Calibri"/>
                  <a:cs typeface="Calibri"/>
                  <a:sym typeface="Calibri"/>
                </a:rPr>
                <a:t>Inability to read on grade level </a:t>
              </a:r>
              <a:endParaRPr sz="1400" b="0" i="0" u="none" strike="noStrike" cap="none" dirty="0">
                <a:solidFill>
                  <a:srgbClr val="000000"/>
                </a:solidFill>
                <a:latin typeface="Arial"/>
                <a:ea typeface="Arial"/>
                <a:cs typeface="Arial"/>
                <a:sym typeface="Arial"/>
              </a:endParaRPr>
            </a:p>
          </p:txBody>
        </p:sp>
        <p:sp>
          <p:nvSpPr>
            <p:cNvPr id="959" name="Google Shape;959;p3"/>
            <p:cNvSpPr txBox="1"/>
            <p:nvPr/>
          </p:nvSpPr>
          <p:spPr>
            <a:xfrm>
              <a:off x="2921000" y="4308416"/>
              <a:ext cx="1320800" cy="307777"/>
            </a:xfrm>
            <a:prstGeom prst="rect">
              <a:avLst/>
            </a:prstGeom>
            <a:solidFill>
              <a:srgbClr val="FFFFFF">
                <a:alpha val="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3rd Grade</a:t>
              </a:r>
              <a:endParaRPr sz="1400" b="0" i="0" u="none" strike="noStrike" cap="none">
                <a:solidFill>
                  <a:srgbClr val="000000"/>
                </a:solidFill>
                <a:latin typeface="Arial"/>
                <a:ea typeface="Arial"/>
                <a:cs typeface="Arial"/>
                <a:sym typeface="Arial"/>
              </a:endParaRPr>
            </a:p>
          </p:txBody>
        </p:sp>
      </p:grpSp>
      <p:grpSp>
        <p:nvGrpSpPr>
          <p:cNvPr id="960" name="Google Shape;960;p3">
            <a:extLst>
              <a:ext uri="{C183D7F6-B498-43B3-948B-1728B52AA6E4}">
                <adec:decorative xmlns:adec="http://schemas.microsoft.com/office/drawing/2017/decorative" val="1"/>
              </a:ext>
            </a:extLst>
          </p:cNvPr>
          <p:cNvGrpSpPr/>
          <p:nvPr/>
        </p:nvGrpSpPr>
        <p:grpSpPr>
          <a:xfrm>
            <a:off x="2146201" y="914400"/>
            <a:ext cx="7852743" cy="2847518"/>
            <a:chOff x="630746" y="1010856"/>
            <a:chExt cx="7852743" cy="2750927"/>
          </a:xfrm>
        </p:grpSpPr>
        <p:grpSp>
          <p:nvGrpSpPr>
            <p:cNvPr id="961" name="Google Shape;961;p3"/>
            <p:cNvGrpSpPr/>
            <p:nvPr/>
          </p:nvGrpSpPr>
          <p:grpSpPr>
            <a:xfrm>
              <a:off x="630746" y="1010856"/>
              <a:ext cx="7852743" cy="2707691"/>
              <a:chOff x="630746" y="1010856"/>
              <a:chExt cx="7852743" cy="2707691"/>
            </a:xfrm>
          </p:grpSpPr>
          <p:sp>
            <p:nvSpPr>
              <p:cNvPr id="962" name="Google Shape;962;p3"/>
              <p:cNvSpPr/>
              <p:nvPr/>
            </p:nvSpPr>
            <p:spPr>
              <a:xfrm>
                <a:off x="6288929" y="1010856"/>
                <a:ext cx="2194560" cy="845581"/>
              </a:xfrm>
              <a:prstGeom prst="bentUpArrow">
                <a:avLst>
                  <a:gd name="adj1" fmla="val 24687"/>
                  <a:gd name="adj2" fmla="val 22916"/>
                  <a:gd name="adj3" fmla="val 26003"/>
                </a:avLst>
              </a:prstGeom>
              <a:solidFill>
                <a:srgbClr val="144A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63" name="Google Shape;963;p3"/>
              <p:cNvSpPr/>
              <p:nvPr/>
            </p:nvSpPr>
            <p:spPr>
              <a:xfrm>
                <a:off x="4409964" y="1655321"/>
                <a:ext cx="2194560" cy="822960"/>
              </a:xfrm>
              <a:prstGeom prst="bentUpArrow">
                <a:avLst>
                  <a:gd name="adj1" fmla="val 24687"/>
                  <a:gd name="adj2" fmla="val 22916"/>
                  <a:gd name="adj3" fmla="val 24654"/>
                </a:avLst>
              </a:prstGeom>
              <a:solidFill>
                <a:srgbClr val="73B1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64" name="Google Shape;964;p3"/>
              <p:cNvSpPr/>
              <p:nvPr/>
            </p:nvSpPr>
            <p:spPr>
              <a:xfrm>
                <a:off x="2537798" y="2273794"/>
                <a:ext cx="2194560" cy="822960"/>
              </a:xfrm>
              <a:prstGeom prst="bentUpArrow">
                <a:avLst>
                  <a:gd name="adj1" fmla="val 24687"/>
                  <a:gd name="adj2" fmla="val 22916"/>
                  <a:gd name="adj3" fmla="val 24781"/>
                </a:avLst>
              </a:prstGeom>
              <a:solidFill>
                <a:srgbClr val="DB64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65" name="Google Shape;965;p3"/>
              <p:cNvSpPr/>
              <p:nvPr/>
            </p:nvSpPr>
            <p:spPr>
              <a:xfrm>
                <a:off x="630746" y="2895587"/>
                <a:ext cx="2194560" cy="822960"/>
              </a:xfrm>
              <a:prstGeom prst="bentUpArrow">
                <a:avLst>
                  <a:gd name="adj1" fmla="val 24687"/>
                  <a:gd name="adj2" fmla="val 22916"/>
                  <a:gd name="adj3" fmla="val 25019"/>
                </a:avLst>
              </a:prstGeom>
              <a:solidFill>
                <a:srgbClr val="EE8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66" name="Google Shape;966;p3"/>
              <p:cNvSpPr/>
              <p:nvPr/>
            </p:nvSpPr>
            <p:spPr>
              <a:xfrm rot="5160000">
                <a:off x="4286116" y="2268191"/>
                <a:ext cx="264417" cy="274604"/>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67" name="Google Shape;967;p3"/>
              <p:cNvSpPr/>
              <p:nvPr/>
            </p:nvSpPr>
            <p:spPr>
              <a:xfrm rot="5100000">
                <a:off x="6137672" y="1631428"/>
                <a:ext cx="290132" cy="32240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68" name="Google Shape;968;p3"/>
              <p:cNvSpPr/>
              <p:nvPr/>
            </p:nvSpPr>
            <p:spPr>
              <a:xfrm rot="5460000">
                <a:off x="2406283" y="2892200"/>
                <a:ext cx="268630" cy="236938"/>
              </a:xfrm>
              <a:prstGeom prst="rtTriangle">
                <a:avLst/>
              </a:prstGeom>
              <a:solidFill>
                <a:schemeClr val="lt1">
                  <a:alpha val="9686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969" name="Google Shape;969;p3"/>
            <p:cNvSpPr txBox="1"/>
            <p:nvPr/>
          </p:nvSpPr>
          <p:spPr>
            <a:xfrm>
              <a:off x="6788150" y="1597546"/>
              <a:ext cx="1320800" cy="2973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High School</a:t>
              </a:r>
              <a:endParaRPr sz="1400" b="0" i="0" u="none" strike="noStrike" cap="none">
                <a:solidFill>
                  <a:srgbClr val="000000"/>
                </a:solidFill>
                <a:latin typeface="Arial"/>
                <a:ea typeface="Arial"/>
                <a:cs typeface="Arial"/>
                <a:sym typeface="Arial"/>
              </a:endParaRPr>
            </a:p>
          </p:txBody>
        </p:sp>
        <p:sp>
          <p:nvSpPr>
            <p:cNvPr id="970" name="Google Shape;970;p3"/>
            <p:cNvSpPr txBox="1"/>
            <p:nvPr/>
          </p:nvSpPr>
          <p:spPr>
            <a:xfrm>
              <a:off x="4883150" y="2226196"/>
              <a:ext cx="1320800" cy="2973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Middle School</a:t>
              </a:r>
              <a:endParaRPr sz="1400" b="0" i="0" u="none" strike="noStrike" cap="none">
                <a:solidFill>
                  <a:srgbClr val="000000"/>
                </a:solidFill>
                <a:latin typeface="Arial"/>
                <a:ea typeface="Arial"/>
                <a:cs typeface="Arial"/>
                <a:sym typeface="Arial"/>
              </a:endParaRPr>
            </a:p>
          </p:txBody>
        </p:sp>
        <p:sp>
          <p:nvSpPr>
            <p:cNvPr id="971" name="Google Shape;971;p3"/>
            <p:cNvSpPr txBox="1"/>
            <p:nvPr/>
          </p:nvSpPr>
          <p:spPr>
            <a:xfrm>
              <a:off x="2965450" y="2848496"/>
              <a:ext cx="1320800" cy="2973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3rd Grade</a:t>
              </a:r>
              <a:endParaRPr sz="1400" b="0" i="0" u="none" strike="noStrike" cap="none">
                <a:solidFill>
                  <a:srgbClr val="000000"/>
                </a:solidFill>
                <a:latin typeface="Arial"/>
                <a:ea typeface="Arial"/>
                <a:cs typeface="Arial"/>
                <a:sym typeface="Arial"/>
              </a:endParaRPr>
            </a:p>
          </p:txBody>
        </p:sp>
        <p:sp>
          <p:nvSpPr>
            <p:cNvPr id="972" name="Google Shape;972;p3"/>
            <p:cNvSpPr txBox="1"/>
            <p:nvPr/>
          </p:nvSpPr>
          <p:spPr>
            <a:xfrm>
              <a:off x="863600" y="3464446"/>
              <a:ext cx="1320800" cy="2973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PK-1st Grade</a:t>
              </a:r>
              <a:endParaRPr sz="1400" b="0" i="0" u="none" strike="noStrike" cap="none">
                <a:solidFill>
                  <a:srgbClr val="000000"/>
                </a:solidFill>
                <a:latin typeface="Arial"/>
                <a:ea typeface="Arial"/>
                <a:cs typeface="Arial"/>
                <a:sym typeface="Arial"/>
              </a:endParaRPr>
            </a:p>
          </p:txBody>
        </p:sp>
      </p:grpSp>
      <p:grpSp>
        <p:nvGrpSpPr>
          <p:cNvPr id="973" name="Google Shape;973;p3">
            <a:extLst>
              <a:ext uri="{C183D7F6-B498-43B3-948B-1728B52AA6E4}">
                <adec:decorative xmlns:adec="http://schemas.microsoft.com/office/drawing/2017/decorative" val="1"/>
              </a:ext>
            </a:extLst>
          </p:cNvPr>
          <p:cNvGrpSpPr/>
          <p:nvPr/>
        </p:nvGrpSpPr>
        <p:grpSpPr>
          <a:xfrm>
            <a:off x="2141206" y="3456069"/>
            <a:ext cx="2194560" cy="936489"/>
            <a:chOff x="629398" y="3671220"/>
            <a:chExt cx="2194560" cy="936489"/>
          </a:xfrm>
        </p:grpSpPr>
        <p:sp>
          <p:nvSpPr>
            <p:cNvPr id="974" name="Google Shape;974;p3"/>
            <p:cNvSpPr/>
            <p:nvPr/>
          </p:nvSpPr>
          <p:spPr>
            <a:xfrm rot="381061">
              <a:off x="2414360" y="4349764"/>
              <a:ext cx="268630" cy="236938"/>
            </a:xfrm>
            <a:prstGeom prst="rtTriangle">
              <a:avLst/>
            </a:prstGeom>
            <a:solidFill>
              <a:schemeClr val="lt1">
                <a:alpha val="96862"/>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5" name="Google Shape;975;p3"/>
            <p:cNvSpPr/>
            <p:nvPr/>
          </p:nvSpPr>
          <p:spPr>
            <a:xfrm rot="10800000" flipH="1">
              <a:off x="629398" y="3737291"/>
              <a:ext cx="2194560" cy="822960"/>
            </a:xfrm>
            <a:prstGeom prst="bentUpArrow">
              <a:avLst>
                <a:gd name="adj1" fmla="val 24687"/>
                <a:gd name="adj2" fmla="val 22916"/>
                <a:gd name="adj3" fmla="val 25019"/>
              </a:avLst>
            </a:prstGeom>
            <a:solidFill>
              <a:srgbClr val="EE8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6" name="Google Shape;976;p3"/>
            <p:cNvSpPr/>
            <p:nvPr/>
          </p:nvSpPr>
          <p:spPr>
            <a:xfrm>
              <a:off x="629398" y="4029564"/>
              <a:ext cx="1772681" cy="578145"/>
            </a:xfrm>
            <a:prstGeom prst="rect">
              <a:avLst/>
            </a:prstGeom>
            <a:solidFill>
              <a:srgbClr val="EE8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US" sz="1400" b="0" i="0" u="none" strike="noStrike" cap="none">
                  <a:solidFill>
                    <a:srgbClr val="FFFFFF"/>
                  </a:solidFill>
                  <a:latin typeface="Calibri"/>
                  <a:ea typeface="Calibri"/>
                  <a:cs typeface="Calibri"/>
                  <a:sym typeface="Calibri"/>
                </a:rPr>
                <a:t>Chronic Absence</a:t>
              </a:r>
              <a:endParaRPr sz="1400" b="0" i="0" u="none" strike="noStrike" cap="none">
                <a:solidFill>
                  <a:srgbClr val="000000"/>
                </a:solidFill>
                <a:latin typeface="Arial"/>
                <a:ea typeface="Arial"/>
                <a:cs typeface="Arial"/>
                <a:sym typeface="Arial"/>
              </a:endParaRPr>
            </a:p>
          </p:txBody>
        </p:sp>
        <p:sp>
          <p:nvSpPr>
            <p:cNvPr id="977" name="Google Shape;977;p3"/>
            <p:cNvSpPr txBox="1"/>
            <p:nvPr/>
          </p:nvSpPr>
          <p:spPr>
            <a:xfrm>
              <a:off x="857250" y="3671220"/>
              <a:ext cx="132080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PK-1st Grade</a:t>
              </a:r>
              <a:endParaRPr sz="1400" b="0" i="0" u="none" strike="noStrike" cap="none">
                <a:solidFill>
                  <a:srgbClr val="000000"/>
                </a:solidFill>
                <a:latin typeface="Arial"/>
                <a:ea typeface="Arial"/>
                <a:cs typeface="Arial"/>
                <a:sym typeface="Arial"/>
              </a:endParaRPr>
            </a:p>
          </p:txBody>
        </p:sp>
      </p:grpSp>
      <p:sp>
        <p:nvSpPr>
          <p:cNvPr id="978" name="Google Shape;978;p3">
            <a:extLst>
              <a:ext uri="{C183D7F6-B498-43B3-948B-1728B52AA6E4}">
                <adec:decorative xmlns:adec="http://schemas.microsoft.com/office/drawing/2017/decorative" val="1"/>
              </a:ext>
            </a:extLst>
          </p:cNvPr>
          <p:cNvSpPr/>
          <p:nvPr/>
        </p:nvSpPr>
        <p:spPr>
          <a:xfrm>
            <a:off x="1900012" y="764203"/>
            <a:ext cx="8631252" cy="2746142"/>
          </a:xfrm>
          <a:prstGeom prst="rect">
            <a:avLst/>
          </a:pr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9" name="Google Shape;979;p3"/>
          <p:cNvSpPr txBox="1">
            <a:spLocks noGrp="1"/>
          </p:cNvSpPr>
          <p:nvPr>
            <p:ph type="title" idx="4294967295"/>
          </p:nvPr>
        </p:nvSpPr>
        <p:spPr>
          <a:xfrm>
            <a:off x="3224615" y="85455"/>
            <a:ext cx="5870961" cy="52322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Rockwell"/>
              <a:buNone/>
              <a:tabLst/>
              <a:defRPr/>
            </a:pPr>
            <a:r>
              <a:rPr kumimoji="0" lang="en-US" sz="2800" b="1" i="0" u="none" strike="noStrike" kern="1200" cap="none" spc="0" normalizeH="0" baseline="0" noProof="0" dirty="0">
                <a:ln>
                  <a:noFill/>
                </a:ln>
                <a:solidFill>
                  <a:srgbClr val="FFFFFF"/>
                </a:solidFill>
                <a:effectLst/>
                <a:uLnTx/>
                <a:uFillTx/>
                <a:latin typeface="Rockwell"/>
                <a:ea typeface="Rockwell"/>
                <a:cs typeface="Rockwell"/>
                <a:sym typeface="Rockwell"/>
              </a:rPr>
              <a:t>Improving Attendance Matters</a:t>
            </a:r>
            <a:endParaRPr kumimoji="0" lang="en-US"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A6208-9E07-D58A-9120-7051851E182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latin typeface="+mj-lt"/>
                <a:ea typeface="+mj-ea"/>
                <a:cs typeface="+mj-cs"/>
              </a:rPr>
              <a:t>Parent Prep</a:t>
            </a:r>
          </a:p>
        </p:txBody>
      </p:sp>
      <p:pic>
        <p:nvPicPr>
          <p:cNvPr id="6" name="Content Placeholder 5" descr="A screen shot of the Exercise: Taking Action on Attendance: How Parents can Make a Difference at Home.">
            <a:extLst>
              <a:ext uri="{FF2B5EF4-FFF2-40B4-BE49-F238E27FC236}">
                <a16:creationId xmlns:a16="http://schemas.microsoft.com/office/drawing/2014/main" id="{502947BE-3F86-2191-C9DC-F6738D3341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222" y="1675227"/>
            <a:ext cx="10717555" cy="4394199"/>
          </a:xfrm>
          <a:prstGeom prst="rect">
            <a:avLst/>
          </a:prstGeom>
        </p:spPr>
      </p:pic>
      <p:sp>
        <p:nvSpPr>
          <p:cNvPr id="3" name="Slide Number Placeholder 2">
            <a:extLst>
              <a:ext uri="{FF2B5EF4-FFF2-40B4-BE49-F238E27FC236}">
                <a16:creationId xmlns:a16="http://schemas.microsoft.com/office/drawing/2014/main" id="{33023CA3-B9B6-C93C-7F60-7A5FFABC647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2102BAA-C61A-4A39-BDF1-4340D572B82C}" type="slidenum">
              <a:rPr lang="en-US" smtClean="0"/>
              <a:pPr>
                <a:spcAft>
                  <a:spcPts val="600"/>
                </a:spcAft>
              </a:pPr>
              <a:t>19</a:t>
            </a:fld>
            <a:endParaRPr lang="en-US"/>
          </a:p>
        </p:txBody>
      </p:sp>
    </p:spTree>
    <p:extLst>
      <p:ext uri="{BB962C8B-B14F-4D97-AF65-F5344CB8AC3E}">
        <p14:creationId xmlns:p14="http://schemas.microsoft.com/office/powerpoint/2010/main" val="397521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grpSp>
        <p:nvGrpSpPr>
          <p:cNvPr id="999" name="Google Shape;999;p4" descr="Magnifying Glass Icon">
            <a:extLst>
              <a:ext uri="{C183D7F6-B498-43B3-948B-1728B52AA6E4}">
                <adec:decorative xmlns:adec="http://schemas.microsoft.com/office/drawing/2017/decorative" val="0"/>
              </a:ext>
            </a:extLst>
          </p:cNvPr>
          <p:cNvGrpSpPr/>
          <p:nvPr/>
        </p:nvGrpSpPr>
        <p:grpSpPr>
          <a:xfrm>
            <a:off x="467137" y="1155700"/>
            <a:ext cx="590512" cy="561514"/>
            <a:chOff x="3951850" y="2985350"/>
            <a:chExt cx="407950" cy="416500"/>
          </a:xfrm>
        </p:grpSpPr>
        <p:sp>
          <p:nvSpPr>
            <p:cNvPr id="1000" name="Google Shape;1000;p4"/>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4"/>
            <p:cNvSpPr/>
            <p:nvPr/>
          </p:nvSpPr>
          <p:spPr>
            <a:xfrm>
              <a:off x="3988374"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4"/>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4"/>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84" name="Google Shape;984;p4"/>
          <p:cNvSpPr txBox="1">
            <a:spLocks noGrp="1"/>
          </p:cNvSpPr>
          <p:nvPr>
            <p:ph type="title" idx="4294967295"/>
          </p:nvPr>
        </p:nvSpPr>
        <p:spPr>
          <a:xfrm>
            <a:off x="1709721" y="945363"/>
            <a:ext cx="4235095" cy="1166466"/>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12700" marR="0" lvl="0" indent="0" algn="l" defTabSz="914400" rtl="0" eaLnBrk="1" fontAlgn="auto" latinLnBrk="0" hangingPunct="1">
              <a:lnSpc>
                <a:spcPct val="100000"/>
              </a:lnSpc>
              <a:spcBef>
                <a:spcPts val="0"/>
              </a:spcBef>
              <a:spcAft>
                <a:spcPts val="0"/>
              </a:spcAft>
              <a:buClr>
                <a:srgbClr val="FFFFFF"/>
              </a:buClr>
              <a:buSzPts val="2100"/>
              <a:buFont typeface="Arial"/>
              <a:buNone/>
              <a:tabLst/>
              <a:defRPr/>
            </a:pPr>
            <a:r>
              <a:rPr kumimoji="0" lang="en-US" sz="3000" b="1" i="0" u="none" strike="noStrike" kern="1200" cap="none" spc="0" normalizeH="0" baseline="0" noProof="0" dirty="0">
                <a:ln>
                  <a:noFill/>
                </a:ln>
                <a:solidFill>
                  <a:srgbClr val="FFFFFF"/>
                </a:solidFill>
                <a:effectLst/>
                <a:uLnTx/>
                <a:uFillTx/>
                <a:latin typeface="Rockwell"/>
                <a:ea typeface="Rockwell"/>
                <a:cs typeface="Rockwell"/>
                <a:sym typeface="Rockwell"/>
              </a:rPr>
              <a:t>What is chronic absence?</a:t>
            </a:r>
          </a:p>
        </p:txBody>
      </p:sp>
      <p:sp>
        <p:nvSpPr>
          <p:cNvPr id="992" name="Google Shape;992;p4"/>
          <p:cNvSpPr txBox="1"/>
          <p:nvPr/>
        </p:nvSpPr>
        <p:spPr>
          <a:xfrm>
            <a:off x="6694677" y="795655"/>
            <a:ext cx="4894811" cy="1185545"/>
          </a:xfrm>
          <a:prstGeom prst="rect">
            <a:avLst/>
          </a:prstGeom>
          <a:noFill/>
          <a:ln>
            <a:noFill/>
          </a:ln>
        </p:spPr>
        <p:txBody>
          <a:bodyPr spcFirstLastPara="1" wrap="square" lIns="0" tIns="0" rIns="0" bIns="0" anchor="t" anchorCtr="0">
            <a:noAutofit/>
          </a:bodyPr>
          <a:lstStyle/>
          <a:p>
            <a:pPr marL="12700" marR="5080" lvl="0" indent="0" algn="l" rtl="0">
              <a:lnSpc>
                <a:spcPct val="114999"/>
              </a:lnSpc>
              <a:spcBef>
                <a:spcPts val="0"/>
              </a:spcBef>
              <a:spcAft>
                <a:spcPts val="0"/>
              </a:spcAft>
              <a:buClr>
                <a:srgbClr val="000000"/>
              </a:buClr>
              <a:buSzPts val="1800"/>
              <a:buFont typeface="Arial"/>
              <a:buNone/>
            </a:pPr>
            <a:r>
              <a:rPr lang="en-US" sz="1800" b="0" i="0" u="none" strike="noStrike" cap="none" dirty="0">
                <a:solidFill>
                  <a:srgbClr val="000000"/>
                </a:solidFill>
                <a:latin typeface="Gill Sans"/>
                <a:ea typeface="Gill Sans"/>
                <a:cs typeface="Gill Sans"/>
                <a:sym typeface="Gill Sans"/>
              </a:rPr>
              <a:t>Chronic absence is missing so much school for any reason that a student is academically at risk. Chronic absence is defined as </a:t>
            </a:r>
            <a:r>
              <a:rPr lang="en-US" sz="1800" b="1" i="0" u="none" strike="noStrike" cap="none" dirty="0">
                <a:solidFill>
                  <a:srgbClr val="3C8B61"/>
                </a:solidFill>
                <a:latin typeface="Gill Sans"/>
                <a:ea typeface="Gill Sans"/>
                <a:cs typeface="Gill Sans"/>
                <a:sym typeface="Gill Sans"/>
              </a:rPr>
              <a:t>missing 10 percent or more of school for any reason.</a:t>
            </a:r>
            <a:endParaRPr sz="1800" b="0" i="0" u="none" strike="noStrike" cap="none" dirty="0">
              <a:solidFill>
                <a:srgbClr val="000000"/>
              </a:solidFill>
              <a:latin typeface="Gill Sans"/>
              <a:ea typeface="Gill Sans"/>
              <a:cs typeface="Gill Sans"/>
              <a:sym typeface="Gill Sans"/>
            </a:endParaRPr>
          </a:p>
        </p:txBody>
      </p:sp>
      <p:sp>
        <p:nvSpPr>
          <p:cNvPr id="993" name="Google Shape;993;p4">
            <a:extLst>
              <a:ext uri="{C183D7F6-B498-43B3-948B-1728B52AA6E4}">
                <adec:decorative xmlns:adec="http://schemas.microsoft.com/office/drawing/2017/decorative" val="1"/>
              </a:ext>
            </a:extLst>
          </p:cNvPr>
          <p:cNvSpPr/>
          <p:nvPr/>
        </p:nvSpPr>
        <p:spPr>
          <a:xfrm>
            <a:off x="1926337" y="3112009"/>
            <a:ext cx="1501140" cy="1504315"/>
          </a:xfrm>
          <a:custGeom>
            <a:avLst/>
            <a:gdLst/>
            <a:ahLst/>
            <a:cxnLst/>
            <a:rect l="l" t="t" r="r" b="b"/>
            <a:pathLst>
              <a:path w="120000" h="120000" extrusionOk="0">
                <a:moveTo>
                  <a:pt x="0" y="59994"/>
                </a:moveTo>
                <a:lnTo>
                  <a:pt x="198" y="55073"/>
                </a:lnTo>
                <a:lnTo>
                  <a:pt x="785" y="50262"/>
                </a:lnTo>
                <a:lnTo>
                  <a:pt x="1743" y="45576"/>
                </a:lnTo>
                <a:lnTo>
                  <a:pt x="3058" y="41030"/>
                </a:lnTo>
                <a:lnTo>
                  <a:pt x="4715" y="36640"/>
                </a:lnTo>
                <a:lnTo>
                  <a:pt x="6697" y="32422"/>
                </a:lnTo>
                <a:lnTo>
                  <a:pt x="8989" y="28390"/>
                </a:lnTo>
                <a:lnTo>
                  <a:pt x="11576" y="24561"/>
                </a:lnTo>
                <a:lnTo>
                  <a:pt x="14443" y="20949"/>
                </a:lnTo>
                <a:lnTo>
                  <a:pt x="17573" y="17570"/>
                </a:lnTo>
                <a:lnTo>
                  <a:pt x="20952" y="14440"/>
                </a:lnTo>
                <a:lnTo>
                  <a:pt x="24564" y="11574"/>
                </a:lnTo>
                <a:lnTo>
                  <a:pt x="28394" y="8987"/>
                </a:lnTo>
                <a:lnTo>
                  <a:pt x="32426" y="6695"/>
                </a:lnTo>
                <a:lnTo>
                  <a:pt x="36645" y="4714"/>
                </a:lnTo>
                <a:lnTo>
                  <a:pt x="41035" y="3058"/>
                </a:lnTo>
                <a:lnTo>
                  <a:pt x="45581" y="1743"/>
                </a:lnTo>
                <a:lnTo>
                  <a:pt x="50267" y="785"/>
                </a:lnTo>
                <a:lnTo>
                  <a:pt x="55079" y="198"/>
                </a:lnTo>
                <a:lnTo>
                  <a:pt x="60000" y="0"/>
                </a:lnTo>
                <a:lnTo>
                  <a:pt x="64920" y="198"/>
                </a:lnTo>
                <a:lnTo>
                  <a:pt x="69732" y="785"/>
                </a:lnTo>
                <a:lnTo>
                  <a:pt x="74418" y="1743"/>
                </a:lnTo>
                <a:lnTo>
                  <a:pt x="78964" y="3058"/>
                </a:lnTo>
                <a:lnTo>
                  <a:pt x="83354" y="4714"/>
                </a:lnTo>
                <a:lnTo>
                  <a:pt x="87573" y="6695"/>
                </a:lnTo>
                <a:lnTo>
                  <a:pt x="91605" y="8987"/>
                </a:lnTo>
                <a:lnTo>
                  <a:pt x="95435" y="11574"/>
                </a:lnTo>
                <a:lnTo>
                  <a:pt x="99047" y="14440"/>
                </a:lnTo>
                <a:lnTo>
                  <a:pt x="102426" y="17570"/>
                </a:lnTo>
                <a:lnTo>
                  <a:pt x="105556" y="20949"/>
                </a:lnTo>
                <a:lnTo>
                  <a:pt x="108423" y="24561"/>
                </a:lnTo>
                <a:lnTo>
                  <a:pt x="111010" y="28390"/>
                </a:lnTo>
                <a:lnTo>
                  <a:pt x="113302" y="32422"/>
                </a:lnTo>
                <a:lnTo>
                  <a:pt x="115284" y="36640"/>
                </a:lnTo>
                <a:lnTo>
                  <a:pt x="116941" y="41030"/>
                </a:lnTo>
                <a:lnTo>
                  <a:pt x="118256" y="45576"/>
                </a:lnTo>
                <a:lnTo>
                  <a:pt x="119214" y="50262"/>
                </a:lnTo>
                <a:lnTo>
                  <a:pt x="119801" y="55073"/>
                </a:lnTo>
                <a:lnTo>
                  <a:pt x="119999" y="59994"/>
                </a:lnTo>
                <a:lnTo>
                  <a:pt x="119801" y="64915"/>
                </a:lnTo>
                <a:lnTo>
                  <a:pt x="119214" y="69727"/>
                </a:lnTo>
                <a:lnTo>
                  <a:pt x="118256" y="74413"/>
                </a:lnTo>
                <a:lnTo>
                  <a:pt x="116941" y="78959"/>
                </a:lnTo>
                <a:lnTo>
                  <a:pt x="115284" y="83349"/>
                </a:lnTo>
                <a:lnTo>
                  <a:pt x="113302" y="87567"/>
                </a:lnTo>
                <a:lnTo>
                  <a:pt x="111010" y="91599"/>
                </a:lnTo>
                <a:lnTo>
                  <a:pt x="108423" y="95428"/>
                </a:lnTo>
                <a:lnTo>
                  <a:pt x="105556" y="99040"/>
                </a:lnTo>
                <a:lnTo>
                  <a:pt x="102426" y="102419"/>
                </a:lnTo>
                <a:lnTo>
                  <a:pt x="99047" y="105549"/>
                </a:lnTo>
                <a:lnTo>
                  <a:pt x="95435" y="108415"/>
                </a:lnTo>
                <a:lnTo>
                  <a:pt x="91605" y="111002"/>
                </a:lnTo>
                <a:lnTo>
                  <a:pt x="87573" y="113294"/>
                </a:lnTo>
                <a:lnTo>
                  <a:pt x="83354" y="115275"/>
                </a:lnTo>
                <a:lnTo>
                  <a:pt x="78964" y="116931"/>
                </a:lnTo>
                <a:lnTo>
                  <a:pt x="74418" y="118246"/>
                </a:lnTo>
                <a:lnTo>
                  <a:pt x="69732" y="119204"/>
                </a:lnTo>
                <a:lnTo>
                  <a:pt x="64920" y="119791"/>
                </a:lnTo>
                <a:lnTo>
                  <a:pt x="60000" y="119989"/>
                </a:lnTo>
                <a:lnTo>
                  <a:pt x="55079" y="119791"/>
                </a:lnTo>
                <a:lnTo>
                  <a:pt x="50267" y="119204"/>
                </a:lnTo>
                <a:lnTo>
                  <a:pt x="45581" y="118246"/>
                </a:lnTo>
                <a:lnTo>
                  <a:pt x="41035" y="116931"/>
                </a:lnTo>
                <a:lnTo>
                  <a:pt x="36645" y="115275"/>
                </a:lnTo>
                <a:lnTo>
                  <a:pt x="32426" y="113294"/>
                </a:lnTo>
                <a:lnTo>
                  <a:pt x="28394" y="111002"/>
                </a:lnTo>
                <a:lnTo>
                  <a:pt x="24564" y="108415"/>
                </a:lnTo>
                <a:lnTo>
                  <a:pt x="20952" y="105549"/>
                </a:lnTo>
                <a:lnTo>
                  <a:pt x="17573" y="102419"/>
                </a:lnTo>
                <a:lnTo>
                  <a:pt x="14443" y="99040"/>
                </a:lnTo>
                <a:lnTo>
                  <a:pt x="11576" y="95428"/>
                </a:lnTo>
                <a:lnTo>
                  <a:pt x="8989" y="91599"/>
                </a:lnTo>
                <a:lnTo>
                  <a:pt x="6697" y="87567"/>
                </a:lnTo>
                <a:lnTo>
                  <a:pt x="4715" y="83349"/>
                </a:lnTo>
                <a:lnTo>
                  <a:pt x="3058" y="78959"/>
                </a:lnTo>
                <a:lnTo>
                  <a:pt x="1743" y="74413"/>
                </a:lnTo>
                <a:lnTo>
                  <a:pt x="785" y="69727"/>
                </a:lnTo>
                <a:lnTo>
                  <a:pt x="198" y="64915"/>
                </a:lnTo>
                <a:lnTo>
                  <a:pt x="0" y="59994"/>
                </a:lnTo>
                <a:close/>
              </a:path>
            </a:pathLst>
          </a:custGeom>
          <a:noFill/>
          <a:ln w="76200" cap="flat" cmpd="sng">
            <a:solidFill>
              <a:srgbClr val="17627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4" name="Google Shape;994;p4"/>
          <p:cNvSpPr txBox="1"/>
          <p:nvPr/>
        </p:nvSpPr>
        <p:spPr>
          <a:xfrm>
            <a:off x="2316583" y="3694369"/>
            <a:ext cx="720725" cy="361315"/>
          </a:xfrm>
          <a:prstGeom prst="rect">
            <a:avLst/>
          </a:prstGeom>
          <a:noFill/>
          <a:ln>
            <a:noFill/>
          </a:ln>
        </p:spPr>
        <p:txBody>
          <a:bodyPr spcFirstLastPara="1" wrap="square" lIns="0" tIns="0" rIns="0" bIns="0" anchor="t" anchorCtr="0">
            <a:noAutofit/>
          </a:bodyPr>
          <a:lstStyle/>
          <a:p>
            <a:pPr marL="44450" marR="0" lvl="0" indent="0" algn="l" rtl="0">
              <a:lnSpc>
                <a:spcPct val="100000"/>
              </a:lnSpc>
              <a:spcBef>
                <a:spcPts val="0"/>
              </a:spcBef>
              <a:spcAft>
                <a:spcPts val="0"/>
              </a:spcAft>
              <a:buClr>
                <a:srgbClr val="17627A"/>
              </a:buClr>
              <a:buSzPts val="1200"/>
              <a:buFont typeface="Arial"/>
              <a:buNone/>
            </a:pPr>
            <a:r>
              <a:rPr lang="en-US" sz="1200" b="1" i="0" u="none" strike="noStrike" cap="none">
                <a:solidFill>
                  <a:srgbClr val="17627A"/>
                </a:solidFill>
                <a:latin typeface="Rockwell"/>
                <a:ea typeface="Rockwell"/>
                <a:cs typeface="Rockwell"/>
                <a:sym typeface="Rockwell"/>
              </a:rPr>
              <a:t>Excused</a:t>
            </a:r>
            <a:endParaRPr sz="1200" b="0" i="0" u="none" strike="noStrike" cap="none">
              <a:solidFill>
                <a:srgbClr val="000000"/>
              </a:solidFill>
              <a:latin typeface="Rockwell"/>
              <a:ea typeface="Rockwell"/>
              <a:cs typeface="Rockwell"/>
              <a:sym typeface="Rockwell"/>
            </a:endParaRPr>
          </a:p>
          <a:p>
            <a:pPr marL="12700" marR="0" lvl="0" indent="0" algn="l" rtl="0">
              <a:lnSpc>
                <a:spcPct val="100000"/>
              </a:lnSpc>
              <a:spcBef>
                <a:spcPts val="0"/>
              </a:spcBef>
              <a:spcAft>
                <a:spcPts val="0"/>
              </a:spcAft>
              <a:buClr>
                <a:srgbClr val="17627A"/>
              </a:buClr>
              <a:buSzPts val="1200"/>
              <a:buFont typeface="Arial"/>
              <a:buNone/>
            </a:pPr>
            <a:r>
              <a:rPr lang="en-US" sz="1200" b="1" i="0" u="none" strike="noStrike" cap="none">
                <a:solidFill>
                  <a:srgbClr val="17627A"/>
                </a:solidFill>
                <a:latin typeface="Rockwell"/>
                <a:ea typeface="Rockwell"/>
                <a:cs typeface="Rockwell"/>
                <a:sym typeface="Rockwell"/>
              </a:rPr>
              <a:t>absences</a:t>
            </a:r>
            <a:endParaRPr sz="1200" b="0" i="0" u="none" strike="noStrike" cap="none">
              <a:solidFill>
                <a:srgbClr val="000000"/>
              </a:solidFill>
              <a:latin typeface="Rockwell"/>
              <a:ea typeface="Rockwell"/>
              <a:cs typeface="Rockwell"/>
              <a:sym typeface="Rockwell"/>
            </a:endParaRPr>
          </a:p>
        </p:txBody>
      </p:sp>
      <p:sp>
        <p:nvSpPr>
          <p:cNvPr id="995" name="Google Shape;995;p4">
            <a:extLst>
              <a:ext uri="{C183D7F6-B498-43B3-948B-1728B52AA6E4}">
                <adec:decorative xmlns:adec="http://schemas.microsoft.com/office/drawing/2017/decorative" val="1"/>
              </a:ext>
            </a:extLst>
          </p:cNvPr>
          <p:cNvSpPr/>
          <p:nvPr/>
        </p:nvSpPr>
        <p:spPr>
          <a:xfrm>
            <a:off x="3615435" y="3813685"/>
            <a:ext cx="185420" cy="244475"/>
          </a:xfrm>
          <a:custGeom>
            <a:avLst/>
            <a:gdLst/>
            <a:ahLst/>
            <a:cxnLst/>
            <a:rect l="l" t="t" r="r" b="b"/>
            <a:pathLst>
              <a:path w="120000" h="120000" extrusionOk="0">
                <a:moveTo>
                  <a:pt x="0" y="45381"/>
                </a:moveTo>
                <a:lnTo>
                  <a:pt x="40684" y="45381"/>
                </a:lnTo>
                <a:lnTo>
                  <a:pt x="40684" y="0"/>
                </a:lnTo>
                <a:lnTo>
                  <a:pt x="78986" y="0"/>
                </a:lnTo>
                <a:lnTo>
                  <a:pt x="78986" y="45381"/>
                </a:lnTo>
                <a:lnTo>
                  <a:pt x="119671" y="45381"/>
                </a:lnTo>
                <a:lnTo>
                  <a:pt x="119671" y="74431"/>
                </a:lnTo>
                <a:lnTo>
                  <a:pt x="78986" y="74431"/>
                </a:lnTo>
                <a:lnTo>
                  <a:pt x="78986" y="119812"/>
                </a:lnTo>
                <a:lnTo>
                  <a:pt x="40684" y="119812"/>
                </a:lnTo>
                <a:lnTo>
                  <a:pt x="40684" y="74431"/>
                </a:lnTo>
                <a:lnTo>
                  <a:pt x="0" y="74431"/>
                </a:lnTo>
                <a:lnTo>
                  <a:pt x="0" y="45381"/>
                </a:lnTo>
                <a:close/>
              </a:path>
            </a:pathLst>
          </a:custGeom>
          <a:noFill/>
          <a:ln w="25900" cap="flat" cmpd="sng">
            <a:solidFill>
              <a:srgbClr val="1B627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5" name="Google Shape;985;p4">
            <a:extLst>
              <a:ext uri="{C183D7F6-B498-43B3-948B-1728B52AA6E4}">
                <adec:decorative xmlns:adec="http://schemas.microsoft.com/office/drawing/2017/decorative" val="1"/>
              </a:ext>
            </a:extLst>
          </p:cNvPr>
          <p:cNvSpPr/>
          <p:nvPr/>
        </p:nvSpPr>
        <p:spPr>
          <a:xfrm>
            <a:off x="3968495" y="3112009"/>
            <a:ext cx="1501140" cy="1504315"/>
          </a:xfrm>
          <a:custGeom>
            <a:avLst/>
            <a:gdLst/>
            <a:ahLst/>
            <a:cxnLst/>
            <a:rect l="l" t="t" r="r" b="b"/>
            <a:pathLst>
              <a:path w="120000" h="120000" extrusionOk="0">
                <a:moveTo>
                  <a:pt x="0" y="59994"/>
                </a:moveTo>
                <a:lnTo>
                  <a:pt x="198" y="55073"/>
                </a:lnTo>
                <a:lnTo>
                  <a:pt x="785" y="50262"/>
                </a:lnTo>
                <a:lnTo>
                  <a:pt x="1743" y="45576"/>
                </a:lnTo>
                <a:lnTo>
                  <a:pt x="3058" y="41030"/>
                </a:lnTo>
                <a:lnTo>
                  <a:pt x="4715" y="36640"/>
                </a:lnTo>
                <a:lnTo>
                  <a:pt x="6697" y="32422"/>
                </a:lnTo>
                <a:lnTo>
                  <a:pt x="8989" y="28390"/>
                </a:lnTo>
                <a:lnTo>
                  <a:pt x="11576" y="24561"/>
                </a:lnTo>
                <a:lnTo>
                  <a:pt x="14443" y="20949"/>
                </a:lnTo>
                <a:lnTo>
                  <a:pt x="17573" y="17570"/>
                </a:lnTo>
                <a:lnTo>
                  <a:pt x="20952" y="14440"/>
                </a:lnTo>
                <a:lnTo>
                  <a:pt x="24564" y="11574"/>
                </a:lnTo>
                <a:lnTo>
                  <a:pt x="28394" y="8987"/>
                </a:lnTo>
                <a:lnTo>
                  <a:pt x="32426" y="6695"/>
                </a:lnTo>
                <a:lnTo>
                  <a:pt x="36645" y="4714"/>
                </a:lnTo>
                <a:lnTo>
                  <a:pt x="41035" y="3058"/>
                </a:lnTo>
                <a:lnTo>
                  <a:pt x="45581" y="1743"/>
                </a:lnTo>
                <a:lnTo>
                  <a:pt x="50267" y="785"/>
                </a:lnTo>
                <a:lnTo>
                  <a:pt x="55079" y="198"/>
                </a:lnTo>
                <a:lnTo>
                  <a:pt x="60000" y="0"/>
                </a:lnTo>
                <a:lnTo>
                  <a:pt x="64920" y="198"/>
                </a:lnTo>
                <a:lnTo>
                  <a:pt x="69732" y="785"/>
                </a:lnTo>
                <a:lnTo>
                  <a:pt x="74418" y="1743"/>
                </a:lnTo>
                <a:lnTo>
                  <a:pt x="78964" y="3058"/>
                </a:lnTo>
                <a:lnTo>
                  <a:pt x="83354" y="4714"/>
                </a:lnTo>
                <a:lnTo>
                  <a:pt x="87573" y="6695"/>
                </a:lnTo>
                <a:lnTo>
                  <a:pt x="91605" y="8987"/>
                </a:lnTo>
                <a:lnTo>
                  <a:pt x="95435" y="11574"/>
                </a:lnTo>
                <a:lnTo>
                  <a:pt x="99047" y="14440"/>
                </a:lnTo>
                <a:lnTo>
                  <a:pt x="102426" y="17570"/>
                </a:lnTo>
                <a:lnTo>
                  <a:pt x="105556" y="20949"/>
                </a:lnTo>
                <a:lnTo>
                  <a:pt x="108423" y="24561"/>
                </a:lnTo>
                <a:lnTo>
                  <a:pt x="111010" y="28390"/>
                </a:lnTo>
                <a:lnTo>
                  <a:pt x="113302" y="32422"/>
                </a:lnTo>
                <a:lnTo>
                  <a:pt x="115284" y="36640"/>
                </a:lnTo>
                <a:lnTo>
                  <a:pt x="116941" y="41030"/>
                </a:lnTo>
                <a:lnTo>
                  <a:pt x="118256" y="45576"/>
                </a:lnTo>
                <a:lnTo>
                  <a:pt x="119214" y="50262"/>
                </a:lnTo>
                <a:lnTo>
                  <a:pt x="119801" y="55073"/>
                </a:lnTo>
                <a:lnTo>
                  <a:pt x="120000" y="59994"/>
                </a:lnTo>
                <a:lnTo>
                  <a:pt x="119801" y="64915"/>
                </a:lnTo>
                <a:lnTo>
                  <a:pt x="119214" y="69727"/>
                </a:lnTo>
                <a:lnTo>
                  <a:pt x="118256" y="74413"/>
                </a:lnTo>
                <a:lnTo>
                  <a:pt x="116941" y="78959"/>
                </a:lnTo>
                <a:lnTo>
                  <a:pt x="115284" y="83349"/>
                </a:lnTo>
                <a:lnTo>
                  <a:pt x="113302" y="87567"/>
                </a:lnTo>
                <a:lnTo>
                  <a:pt x="111010" y="91599"/>
                </a:lnTo>
                <a:lnTo>
                  <a:pt x="108423" y="95428"/>
                </a:lnTo>
                <a:lnTo>
                  <a:pt x="105556" y="99040"/>
                </a:lnTo>
                <a:lnTo>
                  <a:pt x="102426" y="102419"/>
                </a:lnTo>
                <a:lnTo>
                  <a:pt x="99047" y="105549"/>
                </a:lnTo>
                <a:lnTo>
                  <a:pt x="95435" y="108415"/>
                </a:lnTo>
                <a:lnTo>
                  <a:pt x="91605" y="111002"/>
                </a:lnTo>
                <a:lnTo>
                  <a:pt x="87573" y="113294"/>
                </a:lnTo>
                <a:lnTo>
                  <a:pt x="83354" y="115275"/>
                </a:lnTo>
                <a:lnTo>
                  <a:pt x="78964" y="116931"/>
                </a:lnTo>
                <a:lnTo>
                  <a:pt x="74418" y="118246"/>
                </a:lnTo>
                <a:lnTo>
                  <a:pt x="69732" y="119204"/>
                </a:lnTo>
                <a:lnTo>
                  <a:pt x="64920" y="119791"/>
                </a:lnTo>
                <a:lnTo>
                  <a:pt x="60000" y="119989"/>
                </a:lnTo>
                <a:lnTo>
                  <a:pt x="55079" y="119791"/>
                </a:lnTo>
                <a:lnTo>
                  <a:pt x="50267" y="119204"/>
                </a:lnTo>
                <a:lnTo>
                  <a:pt x="45581" y="118246"/>
                </a:lnTo>
                <a:lnTo>
                  <a:pt x="41035" y="116931"/>
                </a:lnTo>
                <a:lnTo>
                  <a:pt x="36645" y="115275"/>
                </a:lnTo>
                <a:lnTo>
                  <a:pt x="32426" y="113294"/>
                </a:lnTo>
                <a:lnTo>
                  <a:pt x="28394" y="111002"/>
                </a:lnTo>
                <a:lnTo>
                  <a:pt x="24564" y="108415"/>
                </a:lnTo>
                <a:lnTo>
                  <a:pt x="20952" y="105549"/>
                </a:lnTo>
                <a:lnTo>
                  <a:pt x="17573" y="102419"/>
                </a:lnTo>
                <a:lnTo>
                  <a:pt x="14443" y="99040"/>
                </a:lnTo>
                <a:lnTo>
                  <a:pt x="11576" y="95428"/>
                </a:lnTo>
                <a:lnTo>
                  <a:pt x="8989" y="91599"/>
                </a:lnTo>
                <a:lnTo>
                  <a:pt x="6697" y="87567"/>
                </a:lnTo>
                <a:lnTo>
                  <a:pt x="4715" y="83349"/>
                </a:lnTo>
                <a:lnTo>
                  <a:pt x="3058" y="78959"/>
                </a:lnTo>
                <a:lnTo>
                  <a:pt x="1743" y="74413"/>
                </a:lnTo>
                <a:lnTo>
                  <a:pt x="785" y="69727"/>
                </a:lnTo>
                <a:lnTo>
                  <a:pt x="198" y="64915"/>
                </a:lnTo>
                <a:lnTo>
                  <a:pt x="0" y="59994"/>
                </a:lnTo>
                <a:close/>
              </a:path>
            </a:pathLst>
          </a:custGeom>
          <a:noFill/>
          <a:ln w="76200" cap="flat" cmpd="sng">
            <a:solidFill>
              <a:srgbClr val="17627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6" name="Google Shape;986;p4"/>
          <p:cNvSpPr txBox="1"/>
          <p:nvPr/>
        </p:nvSpPr>
        <p:spPr>
          <a:xfrm>
            <a:off x="4330066" y="3707238"/>
            <a:ext cx="775335" cy="33337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17627A"/>
              </a:buClr>
              <a:buSzPts val="1100"/>
              <a:buFont typeface="Arial"/>
              <a:buNone/>
            </a:pPr>
            <a:r>
              <a:rPr lang="en-US" sz="1100" b="1" i="0" u="none" strike="noStrike" cap="none">
                <a:solidFill>
                  <a:srgbClr val="17627A"/>
                </a:solidFill>
                <a:latin typeface="Rockwell"/>
                <a:ea typeface="Rockwell"/>
                <a:cs typeface="Rockwell"/>
                <a:sym typeface="Rockwell"/>
              </a:rPr>
              <a:t>Unexcused</a:t>
            </a:r>
            <a:endParaRPr sz="1100" b="0" i="0" u="none" strike="noStrike" cap="none">
              <a:solidFill>
                <a:srgbClr val="000000"/>
              </a:solidFill>
              <a:latin typeface="Rockwell"/>
              <a:ea typeface="Rockwell"/>
              <a:cs typeface="Rockwell"/>
              <a:sym typeface="Rockwell"/>
            </a:endParaRPr>
          </a:p>
          <a:p>
            <a:pPr marL="67309" marR="0" lvl="0" indent="0" algn="l" rtl="0">
              <a:lnSpc>
                <a:spcPct val="100000"/>
              </a:lnSpc>
              <a:spcBef>
                <a:spcPts val="0"/>
              </a:spcBef>
              <a:spcAft>
                <a:spcPts val="0"/>
              </a:spcAft>
              <a:buClr>
                <a:srgbClr val="17627A"/>
              </a:buClr>
              <a:buSzPts val="1100"/>
              <a:buFont typeface="Arial"/>
              <a:buNone/>
            </a:pPr>
            <a:r>
              <a:rPr lang="en-US" sz="1100" b="1" i="0" u="none" strike="noStrike" cap="none">
                <a:solidFill>
                  <a:srgbClr val="17627A"/>
                </a:solidFill>
                <a:latin typeface="Rockwell"/>
                <a:ea typeface="Rockwell"/>
                <a:cs typeface="Rockwell"/>
                <a:sym typeface="Rockwell"/>
              </a:rPr>
              <a:t>absences</a:t>
            </a:r>
            <a:endParaRPr sz="1100" b="0" i="0" u="none" strike="noStrike" cap="none">
              <a:solidFill>
                <a:srgbClr val="000000"/>
              </a:solidFill>
              <a:latin typeface="Rockwell"/>
              <a:ea typeface="Rockwell"/>
              <a:cs typeface="Rockwell"/>
              <a:sym typeface="Rockwell"/>
            </a:endParaRPr>
          </a:p>
        </p:txBody>
      </p:sp>
      <p:sp>
        <p:nvSpPr>
          <p:cNvPr id="996" name="Google Shape;996;p4">
            <a:extLst>
              <a:ext uri="{C183D7F6-B498-43B3-948B-1728B52AA6E4}">
                <adec:decorative xmlns:adec="http://schemas.microsoft.com/office/drawing/2017/decorative" val="1"/>
              </a:ext>
            </a:extLst>
          </p:cNvPr>
          <p:cNvSpPr/>
          <p:nvPr/>
        </p:nvSpPr>
        <p:spPr>
          <a:xfrm>
            <a:off x="5630037" y="3813685"/>
            <a:ext cx="184151" cy="244475"/>
          </a:xfrm>
          <a:custGeom>
            <a:avLst/>
            <a:gdLst/>
            <a:ahLst/>
            <a:cxnLst/>
            <a:rect l="l" t="t" r="r" b="b"/>
            <a:pathLst>
              <a:path w="120000" h="120000" extrusionOk="0">
                <a:moveTo>
                  <a:pt x="0" y="45506"/>
                </a:moveTo>
                <a:lnTo>
                  <a:pt x="40717" y="45506"/>
                </a:lnTo>
                <a:lnTo>
                  <a:pt x="40717" y="0"/>
                </a:lnTo>
                <a:lnTo>
                  <a:pt x="78951" y="0"/>
                </a:lnTo>
                <a:lnTo>
                  <a:pt x="78951" y="45506"/>
                </a:lnTo>
                <a:lnTo>
                  <a:pt x="119668" y="45506"/>
                </a:lnTo>
                <a:lnTo>
                  <a:pt x="119668" y="74306"/>
                </a:lnTo>
                <a:lnTo>
                  <a:pt x="78951" y="74306"/>
                </a:lnTo>
                <a:lnTo>
                  <a:pt x="78951" y="119812"/>
                </a:lnTo>
                <a:lnTo>
                  <a:pt x="40717" y="119812"/>
                </a:lnTo>
                <a:lnTo>
                  <a:pt x="40717" y="74306"/>
                </a:lnTo>
                <a:lnTo>
                  <a:pt x="0" y="74306"/>
                </a:lnTo>
                <a:lnTo>
                  <a:pt x="0" y="45506"/>
                </a:lnTo>
                <a:close/>
              </a:path>
            </a:pathLst>
          </a:custGeom>
          <a:noFill/>
          <a:ln w="25900" cap="flat" cmpd="sng">
            <a:solidFill>
              <a:srgbClr val="1B627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7" name="Google Shape;997;p4">
            <a:extLst>
              <a:ext uri="{C183D7F6-B498-43B3-948B-1728B52AA6E4}">
                <adec:decorative xmlns:adec="http://schemas.microsoft.com/office/drawing/2017/decorative" val="1"/>
              </a:ext>
            </a:extLst>
          </p:cNvPr>
          <p:cNvSpPr/>
          <p:nvPr/>
        </p:nvSpPr>
        <p:spPr>
          <a:xfrm>
            <a:off x="6024371" y="3112009"/>
            <a:ext cx="1501140" cy="1504315"/>
          </a:xfrm>
          <a:custGeom>
            <a:avLst/>
            <a:gdLst/>
            <a:ahLst/>
            <a:cxnLst/>
            <a:rect l="l" t="t" r="r" b="b"/>
            <a:pathLst>
              <a:path w="120000" h="120000" extrusionOk="0">
                <a:moveTo>
                  <a:pt x="0" y="59994"/>
                </a:moveTo>
                <a:lnTo>
                  <a:pt x="198" y="55073"/>
                </a:lnTo>
                <a:lnTo>
                  <a:pt x="785" y="50262"/>
                </a:lnTo>
                <a:lnTo>
                  <a:pt x="1743" y="45576"/>
                </a:lnTo>
                <a:lnTo>
                  <a:pt x="3058" y="41030"/>
                </a:lnTo>
                <a:lnTo>
                  <a:pt x="4715" y="36640"/>
                </a:lnTo>
                <a:lnTo>
                  <a:pt x="6697" y="32422"/>
                </a:lnTo>
                <a:lnTo>
                  <a:pt x="8989" y="28390"/>
                </a:lnTo>
                <a:lnTo>
                  <a:pt x="11576" y="24561"/>
                </a:lnTo>
                <a:lnTo>
                  <a:pt x="14443" y="20949"/>
                </a:lnTo>
                <a:lnTo>
                  <a:pt x="17573" y="17570"/>
                </a:lnTo>
                <a:lnTo>
                  <a:pt x="20952" y="14440"/>
                </a:lnTo>
                <a:lnTo>
                  <a:pt x="24564" y="11574"/>
                </a:lnTo>
                <a:lnTo>
                  <a:pt x="28394" y="8987"/>
                </a:lnTo>
                <a:lnTo>
                  <a:pt x="32426" y="6695"/>
                </a:lnTo>
                <a:lnTo>
                  <a:pt x="36645" y="4714"/>
                </a:lnTo>
                <a:lnTo>
                  <a:pt x="41035" y="3058"/>
                </a:lnTo>
                <a:lnTo>
                  <a:pt x="45581" y="1743"/>
                </a:lnTo>
                <a:lnTo>
                  <a:pt x="50267" y="785"/>
                </a:lnTo>
                <a:lnTo>
                  <a:pt x="55079" y="198"/>
                </a:lnTo>
                <a:lnTo>
                  <a:pt x="59999" y="0"/>
                </a:lnTo>
                <a:lnTo>
                  <a:pt x="64920" y="198"/>
                </a:lnTo>
                <a:lnTo>
                  <a:pt x="69732" y="785"/>
                </a:lnTo>
                <a:lnTo>
                  <a:pt x="74418" y="1743"/>
                </a:lnTo>
                <a:lnTo>
                  <a:pt x="78964" y="3058"/>
                </a:lnTo>
                <a:lnTo>
                  <a:pt x="83354" y="4714"/>
                </a:lnTo>
                <a:lnTo>
                  <a:pt x="87573" y="6695"/>
                </a:lnTo>
                <a:lnTo>
                  <a:pt x="91605" y="8987"/>
                </a:lnTo>
                <a:lnTo>
                  <a:pt x="95435" y="11574"/>
                </a:lnTo>
                <a:lnTo>
                  <a:pt x="99047" y="14440"/>
                </a:lnTo>
                <a:lnTo>
                  <a:pt x="102426" y="17570"/>
                </a:lnTo>
                <a:lnTo>
                  <a:pt x="105556" y="20949"/>
                </a:lnTo>
                <a:lnTo>
                  <a:pt x="108423" y="24561"/>
                </a:lnTo>
                <a:lnTo>
                  <a:pt x="111010" y="28390"/>
                </a:lnTo>
                <a:lnTo>
                  <a:pt x="113302" y="32422"/>
                </a:lnTo>
                <a:lnTo>
                  <a:pt x="115284" y="36640"/>
                </a:lnTo>
                <a:lnTo>
                  <a:pt x="116941" y="41030"/>
                </a:lnTo>
                <a:lnTo>
                  <a:pt x="118256" y="45576"/>
                </a:lnTo>
                <a:lnTo>
                  <a:pt x="119214" y="50262"/>
                </a:lnTo>
                <a:lnTo>
                  <a:pt x="119801" y="55073"/>
                </a:lnTo>
                <a:lnTo>
                  <a:pt x="119999" y="59994"/>
                </a:lnTo>
                <a:lnTo>
                  <a:pt x="119801" y="64915"/>
                </a:lnTo>
                <a:lnTo>
                  <a:pt x="119214" y="69727"/>
                </a:lnTo>
                <a:lnTo>
                  <a:pt x="118256" y="74413"/>
                </a:lnTo>
                <a:lnTo>
                  <a:pt x="116941" y="78959"/>
                </a:lnTo>
                <a:lnTo>
                  <a:pt x="115284" y="83349"/>
                </a:lnTo>
                <a:lnTo>
                  <a:pt x="113302" y="87567"/>
                </a:lnTo>
                <a:lnTo>
                  <a:pt x="111010" y="91599"/>
                </a:lnTo>
                <a:lnTo>
                  <a:pt x="108423" y="95428"/>
                </a:lnTo>
                <a:lnTo>
                  <a:pt x="105556" y="99040"/>
                </a:lnTo>
                <a:lnTo>
                  <a:pt x="102426" y="102419"/>
                </a:lnTo>
                <a:lnTo>
                  <a:pt x="99047" y="105549"/>
                </a:lnTo>
                <a:lnTo>
                  <a:pt x="95435" y="108415"/>
                </a:lnTo>
                <a:lnTo>
                  <a:pt x="91605" y="111002"/>
                </a:lnTo>
                <a:lnTo>
                  <a:pt x="87573" y="113294"/>
                </a:lnTo>
                <a:lnTo>
                  <a:pt x="83354" y="115275"/>
                </a:lnTo>
                <a:lnTo>
                  <a:pt x="78964" y="116931"/>
                </a:lnTo>
                <a:lnTo>
                  <a:pt x="74418" y="118246"/>
                </a:lnTo>
                <a:lnTo>
                  <a:pt x="69732" y="119204"/>
                </a:lnTo>
                <a:lnTo>
                  <a:pt x="64920" y="119791"/>
                </a:lnTo>
                <a:lnTo>
                  <a:pt x="59999" y="119989"/>
                </a:lnTo>
                <a:lnTo>
                  <a:pt x="55079" y="119791"/>
                </a:lnTo>
                <a:lnTo>
                  <a:pt x="50267" y="119204"/>
                </a:lnTo>
                <a:lnTo>
                  <a:pt x="45581" y="118246"/>
                </a:lnTo>
                <a:lnTo>
                  <a:pt x="41035" y="116931"/>
                </a:lnTo>
                <a:lnTo>
                  <a:pt x="36645" y="115275"/>
                </a:lnTo>
                <a:lnTo>
                  <a:pt x="32426" y="113294"/>
                </a:lnTo>
                <a:lnTo>
                  <a:pt x="28394" y="111002"/>
                </a:lnTo>
                <a:lnTo>
                  <a:pt x="24564" y="108415"/>
                </a:lnTo>
                <a:lnTo>
                  <a:pt x="20952" y="105549"/>
                </a:lnTo>
                <a:lnTo>
                  <a:pt x="17573" y="102419"/>
                </a:lnTo>
                <a:lnTo>
                  <a:pt x="14443" y="99040"/>
                </a:lnTo>
                <a:lnTo>
                  <a:pt x="11576" y="95428"/>
                </a:lnTo>
                <a:lnTo>
                  <a:pt x="8989" y="91599"/>
                </a:lnTo>
                <a:lnTo>
                  <a:pt x="6697" y="87567"/>
                </a:lnTo>
                <a:lnTo>
                  <a:pt x="4715" y="83349"/>
                </a:lnTo>
                <a:lnTo>
                  <a:pt x="3058" y="78959"/>
                </a:lnTo>
                <a:lnTo>
                  <a:pt x="1743" y="74413"/>
                </a:lnTo>
                <a:lnTo>
                  <a:pt x="785" y="69727"/>
                </a:lnTo>
                <a:lnTo>
                  <a:pt x="198" y="64915"/>
                </a:lnTo>
                <a:lnTo>
                  <a:pt x="0" y="59994"/>
                </a:lnTo>
                <a:close/>
              </a:path>
            </a:pathLst>
          </a:custGeom>
          <a:noFill/>
          <a:ln w="76200" cap="flat" cmpd="sng">
            <a:solidFill>
              <a:srgbClr val="17627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8" name="Google Shape;998;p4"/>
          <p:cNvSpPr txBox="1"/>
          <p:nvPr/>
        </p:nvSpPr>
        <p:spPr>
          <a:xfrm>
            <a:off x="6337554" y="3791058"/>
            <a:ext cx="875031" cy="16573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17627A"/>
              </a:buClr>
              <a:buSzPts val="1100"/>
              <a:buFont typeface="Arial"/>
              <a:buNone/>
            </a:pPr>
            <a:r>
              <a:rPr lang="en-US" sz="1100" b="1" i="0" u="none" strike="noStrike" cap="none">
                <a:solidFill>
                  <a:srgbClr val="17627A"/>
                </a:solidFill>
                <a:latin typeface="Rockwell"/>
                <a:ea typeface="Rockwell"/>
                <a:cs typeface="Rockwell"/>
                <a:sym typeface="Rockwell"/>
              </a:rPr>
              <a:t>Suspensions</a:t>
            </a:r>
            <a:endParaRPr sz="1100" b="0" i="0" u="none" strike="noStrike" cap="none">
              <a:solidFill>
                <a:srgbClr val="000000"/>
              </a:solidFill>
              <a:latin typeface="Rockwell"/>
              <a:ea typeface="Rockwell"/>
              <a:cs typeface="Rockwell"/>
              <a:sym typeface="Rockwell"/>
            </a:endParaRPr>
          </a:p>
        </p:txBody>
      </p:sp>
      <p:sp>
        <p:nvSpPr>
          <p:cNvPr id="989" name="Google Shape;989;p4">
            <a:extLst>
              <a:ext uri="{C183D7F6-B498-43B3-948B-1728B52AA6E4}">
                <adec:decorative xmlns:adec="http://schemas.microsoft.com/office/drawing/2017/decorative" val="1"/>
              </a:ext>
            </a:extLst>
          </p:cNvPr>
          <p:cNvSpPr/>
          <p:nvPr/>
        </p:nvSpPr>
        <p:spPr>
          <a:xfrm>
            <a:off x="7744968" y="3688082"/>
            <a:ext cx="436245" cy="368935"/>
          </a:xfrm>
          <a:custGeom>
            <a:avLst/>
            <a:gdLst/>
            <a:ahLst/>
            <a:cxnLst/>
            <a:rect l="l" t="t" r="r" b="b"/>
            <a:pathLst>
              <a:path w="120000" h="120000" extrusionOk="0">
                <a:moveTo>
                  <a:pt x="69170" y="0"/>
                </a:moveTo>
                <a:lnTo>
                  <a:pt x="69170" y="29989"/>
                </a:lnTo>
                <a:lnTo>
                  <a:pt x="0" y="29989"/>
                </a:lnTo>
                <a:lnTo>
                  <a:pt x="0" y="89969"/>
                </a:lnTo>
                <a:lnTo>
                  <a:pt x="69170" y="89969"/>
                </a:lnTo>
                <a:lnTo>
                  <a:pt x="69170" y="119958"/>
                </a:lnTo>
                <a:lnTo>
                  <a:pt x="119894" y="59979"/>
                </a:lnTo>
                <a:lnTo>
                  <a:pt x="69170" y="0"/>
                </a:lnTo>
                <a:close/>
              </a:path>
            </a:pathLst>
          </a:custGeom>
          <a:solidFill>
            <a:srgbClr val="17627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0" name="Google Shape;990;p4">
            <a:extLst>
              <a:ext uri="{C183D7F6-B498-43B3-948B-1728B52AA6E4}">
                <adec:decorative xmlns:adec="http://schemas.microsoft.com/office/drawing/2017/decorative" val="1"/>
              </a:ext>
            </a:extLst>
          </p:cNvPr>
          <p:cNvSpPr/>
          <p:nvPr/>
        </p:nvSpPr>
        <p:spPr>
          <a:xfrm>
            <a:off x="7744968" y="3688082"/>
            <a:ext cx="436245" cy="368935"/>
          </a:xfrm>
          <a:custGeom>
            <a:avLst/>
            <a:gdLst/>
            <a:ahLst/>
            <a:cxnLst/>
            <a:rect l="l" t="t" r="r" b="b"/>
            <a:pathLst>
              <a:path w="120000" h="120000" extrusionOk="0">
                <a:moveTo>
                  <a:pt x="0" y="29989"/>
                </a:moveTo>
                <a:lnTo>
                  <a:pt x="69170" y="29989"/>
                </a:lnTo>
                <a:lnTo>
                  <a:pt x="69170" y="0"/>
                </a:lnTo>
                <a:lnTo>
                  <a:pt x="119894" y="59979"/>
                </a:lnTo>
                <a:lnTo>
                  <a:pt x="69170" y="119958"/>
                </a:lnTo>
                <a:lnTo>
                  <a:pt x="69170" y="89969"/>
                </a:lnTo>
                <a:lnTo>
                  <a:pt x="0" y="89969"/>
                </a:lnTo>
                <a:lnTo>
                  <a:pt x="0" y="29989"/>
                </a:lnTo>
                <a:close/>
              </a:path>
            </a:pathLst>
          </a:cu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7" name="Google Shape;987;p4">
            <a:extLst>
              <a:ext uri="{C183D7F6-B498-43B3-948B-1728B52AA6E4}">
                <adec:decorative xmlns:adec="http://schemas.microsoft.com/office/drawing/2017/decorative" val="1"/>
              </a:ext>
            </a:extLst>
          </p:cNvPr>
          <p:cNvSpPr/>
          <p:nvPr/>
        </p:nvSpPr>
        <p:spPr>
          <a:xfrm>
            <a:off x="8264652" y="2682239"/>
            <a:ext cx="2260600" cy="2275840"/>
          </a:xfrm>
          <a:custGeom>
            <a:avLst/>
            <a:gdLst/>
            <a:ahLst/>
            <a:cxnLst/>
            <a:rect l="l" t="t" r="r" b="b"/>
            <a:pathLst>
              <a:path w="120000" h="120000" extrusionOk="0">
                <a:moveTo>
                  <a:pt x="59986" y="0"/>
                </a:moveTo>
                <a:lnTo>
                  <a:pt x="55066" y="198"/>
                </a:lnTo>
                <a:lnTo>
                  <a:pt x="50256" y="785"/>
                </a:lnTo>
                <a:lnTo>
                  <a:pt x="45571" y="1743"/>
                </a:lnTo>
                <a:lnTo>
                  <a:pt x="41026" y="3058"/>
                </a:lnTo>
                <a:lnTo>
                  <a:pt x="36637" y="4714"/>
                </a:lnTo>
                <a:lnTo>
                  <a:pt x="32419" y="6696"/>
                </a:lnTo>
                <a:lnTo>
                  <a:pt x="28388" y="8987"/>
                </a:lnTo>
                <a:lnTo>
                  <a:pt x="24559" y="11574"/>
                </a:lnTo>
                <a:lnTo>
                  <a:pt x="20948" y="14440"/>
                </a:lnTo>
                <a:lnTo>
                  <a:pt x="17570" y="17570"/>
                </a:lnTo>
                <a:lnTo>
                  <a:pt x="14440" y="20948"/>
                </a:lnTo>
                <a:lnTo>
                  <a:pt x="11574" y="24560"/>
                </a:lnTo>
                <a:lnTo>
                  <a:pt x="8987" y="28389"/>
                </a:lnTo>
                <a:lnTo>
                  <a:pt x="6695" y="32420"/>
                </a:lnTo>
                <a:lnTo>
                  <a:pt x="4714" y="36638"/>
                </a:lnTo>
                <a:lnTo>
                  <a:pt x="3058" y="41027"/>
                </a:lnTo>
                <a:lnTo>
                  <a:pt x="1743" y="45571"/>
                </a:lnTo>
                <a:lnTo>
                  <a:pt x="785" y="50257"/>
                </a:lnTo>
                <a:lnTo>
                  <a:pt x="198" y="55067"/>
                </a:lnTo>
                <a:lnTo>
                  <a:pt x="0" y="59986"/>
                </a:lnTo>
                <a:lnTo>
                  <a:pt x="198" y="64906"/>
                </a:lnTo>
                <a:lnTo>
                  <a:pt x="785" y="69716"/>
                </a:lnTo>
                <a:lnTo>
                  <a:pt x="1743" y="74401"/>
                </a:lnTo>
                <a:lnTo>
                  <a:pt x="3058" y="78946"/>
                </a:lnTo>
                <a:lnTo>
                  <a:pt x="4714" y="83335"/>
                </a:lnTo>
                <a:lnTo>
                  <a:pt x="6695" y="87552"/>
                </a:lnTo>
                <a:lnTo>
                  <a:pt x="8987" y="91583"/>
                </a:lnTo>
                <a:lnTo>
                  <a:pt x="11574" y="95412"/>
                </a:lnTo>
                <a:lnTo>
                  <a:pt x="14440" y="99024"/>
                </a:lnTo>
                <a:lnTo>
                  <a:pt x="17570" y="102402"/>
                </a:lnTo>
                <a:lnTo>
                  <a:pt x="20948" y="105532"/>
                </a:lnTo>
                <a:lnTo>
                  <a:pt x="24559" y="108398"/>
                </a:lnTo>
                <a:lnTo>
                  <a:pt x="28388" y="110985"/>
                </a:lnTo>
                <a:lnTo>
                  <a:pt x="32419" y="113277"/>
                </a:lnTo>
                <a:lnTo>
                  <a:pt x="36637" y="115258"/>
                </a:lnTo>
                <a:lnTo>
                  <a:pt x="41026" y="116914"/>
                </a:lnTo>
                <a:lnTo>
                  <a:pt x="45571" y="118229"/>
                </a:lnTo>
                <a:lnTo>
                  <a:pt x="50256" y="119187"/>
                </a:lnTo>
                <a:lnTo>
                  <a:pt x="55066" y="119774"/>
                </a:lnTo>
                <a:lnTo>
                  <a:pt x="59986" y="119973"/>
                </a:lnTo>
                <a:lnTo>
                  <a:pt x="64906" y="119774"/>
                </a:lnTo>
                <a:lnTo>
                  <a:pt x="69716" y="119187"/>
                </a:lnTo>
                <a:lnTo>
                  <a:pt x="74401" y="118229"/>
                </a:lnTo>
                <a:lnTo>
                  <a:pt x="78946" y="116914"/>
                </a:lnTo>
                <a:lnTo>
                  <a:pt x="83335" y="115258"/>
                </a:lnTo>
                <a:lnTo>
                  <a:pt x="87553" y="113277"/>
                </a:lnTo>
                <a:lnTo>
                  <a:pt x="91584" y="110985"/>
                </a:lnTo>
                <a:lnTo>
                  <a:pt x="95413" y="108398"/>
                </a:lnTo>
                <a:lnTo>
                  <a:pt x="99024" y="105532"/>
                </a:lnTo>
                <a:lnTo>
                  <a:pt x="102402" y="102402"/>
                </a:lnTo>
                <a:lnTo>
                  <a:pt x="105532" y="99024"/>
                </a:lnTo>
                <a:lnTo>
                  <a:pt x="108398" y="95412"/>
                </a:lnTo>
                <a:lnTo>
                  <a:pt x="110985" y="91583"/>
                </a:lnTo>
                <a:lnTo>
                  <a:pt x="113277" y="87552"/>
                </a:lnTo>
                <a:lnTo>
                  <a:pt x="115258" y="83335"/>
                </a:lnTo>
                <a:lnTo>
                  <a:pt x="116914" y="78946"/>
                </a:lnTo>
                <a:lnTo>
                  <a:pt x="118229" y="74401"/>
                </a:lnTo>
                <a:lnTo>
                  <a:pt x="119187" y="69716"/>
                </a:lnTo>
                <a:lnTo>
                  <a:pt x="119774" y="64906"/>
                </a:lnTo>
                <a:lnTo>
                  <a:pt x="119973" y="59986"/>
                </a:lnTo>
                <a:lnTo>
                  <a:pt x="119774" y="55067"/>
                </a:lnTo>
                <a:lnTo>
                  <a:pt x="119187" y="50257"/>
                </a:lnTo>
                <a:lnTo>
                  <a:pt x="118229" y="45571"/>
                </a:lnTo>
                <a:lnTo>
                  <a:pt x="116914" y="41027"/>
                </a:lnTo>
                <a:lnTo>
                  <a:pt x="115258" y="36638"/>
                </a:lnTo>
                <a:lnTo>
                  <a:pt x="113277" y="32420"/>
                </a:lnTo>
                <a:lnTo>
                  <a:pt x="110985" y="28389"/>
                </a:lnTo>
                <a:lnTo>
                  <a:pt x="108398" y="24560"/>
                </a:lnTo>
                <a:lnTo>
                  <a:pt x="105532" y="20948"/>
                </a:lnTo>
                <a:lnTo>
                  <a:pt x="102402" y="17570"/>
                </a:lnTo>
                <a:lnTo>
                  <a:pt x="99024" y="14440"/>
                </a:lnTo>
                <a:lnTo>
                  <a:pt x="95413" y="11574"/>
                </a:lnTo>
                <a:lnTo>
                  <a:pt x="91584" y="8987"/>
                </a:lnTo>
                <a:lnTo>
                  <a:pt x="87553" y="6696"/>
                </a:lnTo>
                <a:lnTo>
                  <a:pt x="83335" y="4714"/>
                </a:lnTo>
                <a:lnTo>
                  <a:pt x="78946" y="3058"/>
                </a:lnTo>
                <a:lnTo>
                  <a:pt x="74401" y="1743"/>
                </a:lnTo>
                <a:lnTo>
                  <a:pt x="69716" y="785"/>
                </a:lnTo>
                <a:lnTo>
                  <a:pt x="64906" y="198"/>
                </a:lnTo>
                <a:lnTo>
                  <a:pt x="59986" y="0"/>
                </a:lnTo>
                <a:close/>
              </a:path>
            </a:pathLst>
          </a:custGeom>
          <a:solidFill>
            <a:srgbClr val="3B8D6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B8D62"/>
              </a:solidFill>
              <a:latin typeface="Calibri"/>
              <a:ea typeface="Calibri"/>
              <a:cs typeface="Calibri"/>
              <a:sym typeface="Calibri"/>
            </a:endParaRPr>
          </a:p>
        </p:txBody>
      </p:sp>
      <p:sp>
        <p:nvSpPr>
          <p:cNvPr id="988" name="Google Shape;988;p4"/>
          <p:cNvSpPr txBox="1"/>
          <p:nvPr/>
        </p:nvSpPr>
        <p:spPr>
          <a:xfrm>
            <a:off x="8906383" y="3537284"/>
            <a:ext cx="977900" cy="561931"/>
          </a:xfrm>
          <a:prstGeom prst="rect">
            <a:avLst/>
          </a:prstGeom>
          <a:noFill/>
          <a:ln>
            <a:noFill/>
          </a:ln>
        </p:spPr>
        <p:txBody>
          <a:bodyPr spcFirstLastPara="1" wrap="square" lIns="0" tIns="0" rIns="0" bIns="0" anchor="t" anchorCtr="0">
            <a:noAutofit/>
          </a:bodyPr>
          <a:lstStyle/>
          <a:p>
            <a:pPr marL="12700" marR="5080" lvl="0" indent="22859"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ckwell"/>
                <a:ea typeface="Rockwell"/>
                <a:cs typeface="Rockwell"/>
                <a:sym typeface="Rockwell"/>
              </a:rPr>
              <a:t>Chronic Absence</a:t>
            </a:r>
            <a:endParaRPr sz="1800" b="0" i="0" u="none" strike="noStrike" cap="none">
              <a:solidFill>
                <a:srgbClr val="000000"/>
              </a:solidFill>
              <a:latin typeface="Rockwell"/>
              <a:ea typeface="Rockwell"/>
              <a:cs typeface="Rockwell"/>
              <a:sym typeface="Rockwell"/>
            </a:endParaRPr>
          </a:p>
        </p:txBody>
      </p:sp>
      <p:sp>
        <p:nvSpPr>
          <p:cNvPr id="991" name="Google Shape;991;p4"/>
          <p:cNvSpPr txBox="1"/>
          <p:nvPr/>
        </p:nvSpPr>
        <p:spPr>
          <a:xfrm>
            <a:off x="2221484" y="5443709"/>
            <a:ext cx="8598916" cy="719574"/>
          </a:xfrm>
          <a:prstGeom prst="rect">
            <a:avLst/>
          </a:prstGeom>
          <a:noFill/>
          <a:ln>
            <a:noFill/>
          </a:ln>
        </p:spPr>
        <p:txBody>
          <a:bodyPr spcFirstLastPara="1" wrap="square" lIns="0" tIns="0" rIns="0" bIns="0" anchor="t" anchorCtr="0">
            <a:noAutofit/>
          </a:bodyPr>
          <a:lstStyle/>
          <a:p>
            <a:pPr marL="12700" marR="5080" lvl="0" indent="0" algn="l" rtl="0">
              <a:lnSpc>
                <a:spcPct val="114999"/>
              </a:lnSpc>
              <a:spcBef>
                <a:spcPts val="0"/>
              </a:spcBef>
              <a:spcAft>
                <a:spcPts val="0"/>
              </a:spcAft>
              <a:buClr>
                <a:srgbClr val="000000"/>
              </a:buClr>
              <a:buSzPts val="1800"/>
              <a:buFont typeface="Arial"/>
              <a:buNone/>
            </a:pPr>
            <a:r>
              <a:rPr lang="en-US" sz="1800" b="0" i="0" u="none" strike="noStrike" cap="none">
                <a:solidFill>
                  <a:srgbClr val="000000"/>
                </a:solidFill>
                <a:latin typeface="Gill Sans"/>
                <a:ea typeface="Gill Sans"/>
                <a:cs typeface="Gill Sans"/>
                <a:sym typeface="Gill Sans"/>
              </a:rPr>
              <a:t>Chronic absence is different from </a:t>
            </a:r>
            <a:r>
              <a:rPr lang="en-US" sz="1800" b="1" i="0" u="none" strike="noStrike" cap="none">
                <a:solidFill>
                  <a:srgbClr val="378145"/>
                </a:solidFill>
                <a:latin typeface="Gill Sans"/>
                <a:ea typeface="Gill Sans"/>
                <a:cs typeface="Gill Sans"/>
                <a:sym typeface="Gill Sans"/>
              </a:rPr>
              <a:t>truancy </a:t>
            </a:r>
            <a:r>
              <a:rPr lang="en-US" sz="1800" b="0" i="0" u="none" strike="noStrike" cap="none">
                <a:solidFill>
                  <a:srgbClr val="000000"/>
                </a:solidFill>
                <a:latin typeface="Gill Sans"/>
                <a:ea typeface="Gill Sans"/>
                <a:cs typeface="Gill Sans"/>
                <a:sym typeface="Gill Sans"/>
              </a:rPr>
              <a:t>(unexcused absences only) or </a:t>
            </a:r>
            <a:r>
              <a:rPr lang="en-US" sz="1800" b="1" i="0" u="none" strike="noStrike" cap="none">
                <a:solidFill>
                  <a:srgbClr val="378145"/>
                </a:solidFill>
                <a:latin typeface="Gill Sans"/>
                <a:ea typeface="Gill Sans"/>
                <a:cs typeface="Gill Sans"/>
                <a:sym typeface="Gill Sans"/>
              </a:rPr>
              <a:t>average daily attendance</a:t>
            </a:r>
            <a:r>
              <a:rPr lang="en-US" sz="1800" b="0" i="0" u="none" strike="noStrike" cap="none">
                <a:solidFill>
                  <a:srgbClr val="000000"/>
                </a:solidFill>
                <a:latin typeface="Gill Sans"/>
                <a:ea typeface="Gill Sans"/>
                <a:cs typeface="Gill Sans"/>
                <a:sym typeface="Gill Sans"/>
              </a:rPr>
              <a:t> (how many students show up to school each day).</a:t>
            </a:r>
            <a:endParaRPr sz="1800" b="0" i="0" u="none" strike="noStrike" cap="none">
              <a:solidFill>
                <a:srgbClr val="000000"/>
              </a:solidFill>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g2806bf371cd_0_321"/>
          <p:cNvSpPr txBox="1">
            <a:spLocks noGrp="1"/>
          </p:cNvSpPr>
          <p:nvPr>
            <p:ph type="ctrTitle"/>
          </p:nvPr>
        </p:nvSpPr>
        <p:spPr>
          <a:xfrm>
            <a:off x="2370325" y="3109647"/>
            <a:ext cx="7747200" cy="1546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400"/>
              <a:buNone/>
            </a:pPr>
            <a:r>
              <a:rPr lang="en-US" sz="4000" b="1"/>
              <a:t>Relationships are Essential at Every Level of Intervention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pic>
        <p:nvPicPr>
          <p:cNvPr id="1138" name="Google Shape;1138;g2806bf371cd_0_326" descr="Picture of the relationship management guide"/>
          <p:cNvPicPr preferRelativeResize="0"/>
          <p:nvPr/>
        </p:nvPicPr>
        <p:blipFill rotWithShape="1">
          <a:blip r:embed="rId3">
            <a:alphaModFix/>
          </a:blip>
          <a:srcRect/>
          <a:stretch/>
        </p:blipFill>
        <p:spPr>
          <a:xfrm>
            <a:off x="950087" y="3424724"/>
            <a:ext cx="8082987" cy="3271210"/>
          </a:xfrm>
          <a:prstGeom prst="rect">
            <a:avLst/>
          </a:prstGeom>
          <a:noFill/>
          <a:ln>
            <a:noFill/>
          </a:ln>
        </p:spPr>
      </p:pic>
      <p:pic>
        <p:nvPicPr>
          <p:cNvPr id="1139" name="Google Shape;1139;g2806bf371cd_0_326" descr="Picture of Relationship Mapping cover."/>
          <p:cNvPicPr preferRelativeResize="0"/>
          <p:nvPr/>
        </p:nvPicPr>
        <p:blipFill rotWithShape="1">
          <a:blip r:embed="rId4">
            <a:alphaModFix/>
          </a:blip>
          <a:srcRect/>
          <a:stretch/>
        </p:blipFill>
        <p:spPr>
          <a:xfrm>
            <a:off x="1388962" y="182321"/>
            <a:ext cx="7836061" cy="3116615"/>
          </a:xfrm>
          <a:prstGeom prst="rect">
            <a:avLst/>
          </a:prstGeom>
          <a:noFill/>
          <a:ln>
            <a:noFill/>
          </a:ln>
        </p:spPr>
      </p:pic>
      <p:sp>
        <p:nvSpPr>
          <p:cNvPr id="1140" name="Google Shape;1140;g2806bf371cd_0_326"/>
          <p:cNvSpPr txBox="1">
            <a:spLocks noGrp="1"/>
          </p:cNvSpPr>
          <p:nvPr>
            <p:ph type="title" idx="4294967295"/>
          </p:nvPr>
        </p:nvSpPr>
        <p:spPr>
          <a:xfrm>
            <a:off x="9212827" y="2420292"/>
            <a:ext cx="2407200" cy="2031285"/>
          </a:xfrm>
          <a:prstGeom prst="rect">
            <a:avLst/>
          </a:prstGeom>
          <a:solidFill>
            <a:schemeClr val="tx1">
              <a:lumMod val="20000"/>
              <a:lumOff val="80000"/>
            </a:schemeClr>
          </a:solidFill>
          <a:ln>
            <a:solidFill>
              <a:schemeClr val="tx1">
                <a:lumMod val="20000"/>
                <a:lumOff val="80000"/>
              </a:schemeClr>
            </a:solid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202027"/>
              </a:buClr>
              <a:buSzPts val="2000"/>
              <a:buFont typeface="Arial"/>
              <a:buNone/>
              <a:tabLst/>
              <a:defRPr/>
            </a:pPr>
            <a:r>
              <a:rPr kumimoji="0" lang="en-US" sz="2000" b="0" i="0" u="none" strike="noStrike" kern="1200" cap="none" spc="0" normalizeH="0" baseline="0" noProof="0" dirty="0">
                <a:ln>
                  <a:noFill/>
                </a:ln>
                <a:solidFill>
                  <a:srgbClr val="202027"/>
                </a:solidFill>
                <a:effectLst/>
                <a:uLnTx/>
                <a:uFillTx/>
                <a:latin typeface="Gill Sans"/>
                <a:ea typeface="Gill Sans"/>
                <a:cs typeface="Gill Sans"/>
                <a:sym typeface="Gill Sans"/>
              </a:rPr>
              <a:t>Download in-person and virtual versions of this guide at:</a:t>
            </a:r>
            <a:endParaRPr kumimoji="0" lang="en-US" sz="1400" b="0" i="0" u="none" strike="noStrike" kern="1200" cap="none" spc="0" normalizeH="0" baseline="0" noProof="0" dirty="0">
              <a:ln>
                <a:noFill/>
              </a:ln>
              <a:solidFill>
                <a:srgbClr val="000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1200"/>
              </a:spcBef>
              <a:spcAft>
                <a:spcPts val="0"/>
              </a:spcAft>
              <a:buClr>
                <a:srgbClr val="202027"/>
              </a:buClr>
              <a:buSzPts val="1800"/>
              <a:buFont typeface="Arial"/>
              <a:buNone/>
              <a:tabLst/>
              <a:defRPr/>
            </a:pPr>
            <a:r>
              <a:rPr kumimoji="0" lang="en-US" sz="1400" b="0" i="0" u="sng" strike="noStrike" kern="1200" cap="none" spc="0" normalizeH="0" baseline="0" noProof="0" dirty="0">
                <a:ln>
                  <a:noFill/>
                </a:ln>
                <a:solidFill>
                  <a:schemeClr val="tx1">
                    <a:lumMod val="50000"/>
                  </a:schemeClr>
                </a:solidFill>
                <a:effectLst/>
                <a:uLnTx/>
                <a:uFillTx/>
                <a:latin typeface="Gill Sans"/>
                <a:ea typeface="Gill Sans"/>
                <a:cs typeface="Gill Sans"/>
                <a:sym typeface="Gill Sans"/>
                <a:hlinkClick r:id="rId5">
                  <a:extLst>
                    <a:ext uri="{A12FA001-AC4F-418D-AE19-62706E023703}">
                      <ahyp:hlinkClr xmlns:ahyp="http://schemas.microsoft.com/office/drawing/2018/hyperlinkcolor" val="tx"/>
                    </a:ext>
                  </a:extLst>
                </a:hlinkClick>
              </a:rPr>
              <a:t>https://mcc.gse.harvard.edu/resources-for-educators/relationship-mapping-strategy</a:t>
            </a:r>
            <a:endParaRPr kumimoji="0" lang="en-US" sz="1400" b="0" i="0" u="none" strike="noStrike" kern="1200" cap="none" spc="0" normalizeH="0" baseline="0" noProof="0" dirty="0">
              <a:ln>
                <a:noFill/>
              </a:ln>
              <a:solidFill>
                <a:schemeClr val="tx1">
                  <a:lumMod val="50000"/>
                </a:schemeClr>
              </a:solidFill>
              <a:effectLst/>
              <a:uLnTx/>
              <a:uFillTx/>
              <a:latin typeface="Gill Sans"/>
              <a:ea typeface="Gill Sans"/>
              <a:cs typeface="Gill Sans"/>
              <a:sym typeface="Gill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g2806bf371cd_0_350"/>
          <p:cNvSpPr txBox="1">
            <a:spLocks noGrp="1"/>
          </p:cNvSpPr>
          <p:nvPr>
            <p:ph type="title" idx="4294967295"/>
          </p:nvPr>
        </p:nvSpPr>
        <p:spPr>
          <a:xfrm>
            <a:off x="683172" y="70289"/>
            <a:ext cx="10972800" cy="51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US" sz="2800" b="1">
                <a:solidFill>
                  <a:schemeClr val="lt1"/>
                </a:solidFill>
                <a:latin typeface="Rockwell"/>
                <a:ea typeface="Rockwell"/>
                <a:cs typeface="Rockwell"/>
                <a:sym typeface="Rockwell"/>
              </a:rPr>
              <a:t>Resources for Intentional Relationship-Building</a:t>
            </a:r>
            <a:endParaRPr/>
          </a:p>
        </p:txBody>
      </p:sp>
      <p:sp>
        <p:nvSpPr>
          <p:cNvPr id="1156" name="Google Shape;1156;g2806bf371cd_0_350"/>
          <p:cNvSpPr txBox="1">
            <a:spLocks noGrp="1"/>
          </p:cNvSpPr>
          <p:nvPr>
            <p:ph type="body" idx="4294967295"/>
          </p:nvPr>
        </p:nvSpPr>
        <p:spPr>
          <a:xfrm>
            <a:off x="990600" y="1143000"/>
            <a:ext cx="10515600" cy="5049900"/>
          </a:xfrm>
          <a:prstGeom prst="rect">
            <a:avLst/>
          </a:prstGeom>
          <a:noFill/>
          <a:ln>
            <a:noFill/>
          </a:ln>
        </p:spPr>
        <p:txBody>
          <a:bodyPr spcFirstLastPara="1" wrap="square" lIns="91425" tIns="91425" rIns="91425" bIns="91425" anchor="t" anchorCtr="0">
            <a:noAutofit/>
          </a:bodyPr>
          <a:lstStyle/>
          <a:p>
            <a:pPr marL="585787" lvl="1" indent="-215897" algn="l" rtl="0">
              <a:lnSpc>
                <a:spcPct val="100000"/>
              </a:lnSpc>
              <a:spcBef>
                <a:spcPts val="0"/>
              </a:spcBef>
              <a:spcAft>
                <a:spcPts val="0"/>
              </a:spcAft>
              <a:buClr>
                <a:srgbClr val="000000"/>
              </a:buClr>
              <a:buSzPts val="1100"/>
              <a:buFont typeface="Arial"/>
              <a:buNone/>
            </a:pPr>
            <a:endParaRPr sz="1200">
              <a:latin typeface="Gill Sans"/>
              <a:ea typeface="Gill Sans"/>
              <a:cs typeface="Gill Sans"/>
              <a:sym typeface="Gill Sans"/>
            </a:endParaRPr>
          </a:p>
          <a:p>
            <a:pPr marL="342900" lvl="0" indent="-342900" algn="l" rtl="0">
              <a:lnSpc>
                <a:spcPct val="100000"/>
              </a:lnSpc>
              <a:spcBef>
                <a:spcPts val="0"/>
              </a:spcBef>
              <a:spcAft>
                <a:spcPts val="0"/>
              </a:spcAft>
              <a:buClr>
                <a:srgbClr val="000000"/>
              </a:buClr>
              <a:buSzPts val="2800"/>
              <a:buFont typeface="Noto Sans"/>
              <a:buChar char="▪"/>
            </a:pPr>
            <a:r>
              <a:rPr lang="en-US" sz="2800">
                <a:latin typeface="Gill Sans"/>
                <a:ea typeface="Gill Sans"/>
                <a:cs typeface="Gill Sans"/>
                <a:sym typeface="Gill Sans"/>
              </a:rPr>
              <a:t>How to Guide Relationship Mapping guide</a:t>
            </a:r>
            <a:br>
              <a:rPr lang="en-US" sz="2400">
                <a:latin typeface="Gill Sans"/>
                <a:ea typeface="Gill Sans"/>
                <a:cs typeface="Gill Sans"/>
                <a:sym typeface="Gill Sans"/>
              </a:rPr>
            </a:br>
            <a:r>
              <a:rPr lang="en-US" sz="1800" u="sng">
                <a:solidFill>
                  <a:schemeClr val="hlink"/>
                </a:solidFill>
                <a:latin typeface="Gill Sans"/>
                <a:ea typeface="Gill Sans"/>
                <a:cs typeface="Gill Sans"/>
                <a:sym typeface="Gill Sans"/>
                <a:hlinkClick r:id="rId3"/>
              </a:rPr>
              <a:t>https://mcc.gse.harvard.edu/resources-for-educators/relationship-mapping-strategy</a:t>
            </a:r>
            <a:endParaRPr sz="1800" u="sng">
              <a:solidFill>
                <a:schemeClr val="hlink"/>
              </a:solidFill>
              <a:latin typeface="Gill Sans"/>
              <a:ea typeface="Gill Sans"/>
              <a:cs typeface="Gill Sans"/>
              <a:sym typeface="Gill Sans"/>
            </a:endParaRPr>
          </a:p>
          <a:p>
            <a:pPr marL="457200" lvl="0" indent="0" algn="l" rtl="0">
              <a:lnSpc>
                <a:spcPct val="100000"/>
              </a:lnSpc>
              <a:spcBef>
                <a:spcPts val="0"/>
              </a:spcBef>
              <a:spcAft>
                <a:spcPts val="0"/>
              </a:spcAft>
              <a:buSzPts val="1400"/>
              <a:buNone/>
            </a:pPr>
            <a:endParaRPr sz="2400" u="sng">
              <a:solidFill>
                <a:schemeClr val="hlink"/>
              </a:solidFill>
              <a:latin typeface="Gill Sans"/>
              <a:ea typeface="Gill Sans"/>
              <a:cs typeface="Gill Sans"/>
              <a:sym typeface="Gill Sans"/>
            </a:endParaRPr>
          </a:p>
          <a:p>
            <a:pPr marL="347472" lvl="0" indent="-342900" algn="l" rtl="0">
              <a:lnSpc>
                <a:spcPct val="100000"/>
              </a:lnSpc>
              <a:spcBef>
                <a:spcPts val="1200"/>
              </a:spcBef>
              <a:spcAft>
                <a:spcPts val="0"/>
              </a:spcAft>
              <a:buSzPts val="2800"/>
              <a:buFont typeface="Noto Sans Symbols"/>
              <a:buChar char="▪"/>
            </a:pPr>
            <a:r>
              <a:rPr lang="en-US" sz="2800">
                <a:latin typeface="Gill Sans"/>
                <a:ea typeface="Gill Sans"/>
                <a:cs typeface="Gill Sans"/>
                <a:sym typeface="Gill Sans"/>
              </a:rPr>
              <a:t>2x10 Relationship Strategy Bank</a:t>
            </a:r>
            <a:r>
              <a:rPr lang="en-US" sz="2800">
                <a:solidFill>
                  <a:schemeClr val="hlink"/>
                </a:solidFill>
                <a:uFill>
                  <a:noFill/>
                </a:uFill>
                <a:latin typeface="Gill Sans"/>
                <a:ea typeface="Gill Sans"/>
                <a:cs typeface="Gill Sans"/>
                <a:sym typeface="Gill Sans"/>
                <a:hlinkClick r:id="rId4"/>
              </a:rPr>
              <a:t> </a:t>
            </a:r>
            <a:r>
              <a:rPr lang="en-US" sz="1800" u="sng">
                <a:solidFill>
                  <a:schemeClr val="hlink"/>
                </a:solidFill>
                <a:latin typeface="Gill Sans"/>
                <a:ea typeface="Gill Sans"/>
                <a:cs typeface="Gill Sans"/>
                <a:sym typeface="Gill Sans"/>
                <a:hlinkClick r:id="rId4"/>
              </a:rPr>
              <a:t>https://www.scoe.net/media/e4olyyjr/sesion_2_relationship_strategy_bank.pdf</a:t>
            </a:r>
            <a:endParaRPr sz="1800">
              <a:latin typeface="Gill Sans"/>
              <a:ea typeface="Gill Sans"/>
              <a:cs typeface="Gill Sans"/>
              <a:sym typeface="Gill Sans"/>
            </a:endParaRPr>
          </a:p>
          <a:p>
            <a:pPr marL="0" lvl="0" indent="0" algn="l" rtl="0">
              <a:lnSpc>
                <a:spcPct val="100000"/>
              </a:lnSpc>
              <a:spcBef>
                <a:spcPts val="0"/>
              </a:spcBef>
              <a:spcAft>
                <a:spcPts val="0"/>
              </a:spcAft>
              <a:buClr>
                <a:srgbClr val="000000"/>
              </a:buClr>
              <a:buSzPts val="2000"/>
              <a:buNone/>
            </a:pPr>
            <a:endParaRPr sz="2400">
              <a:latin typeface="Gill Sans"/>
              <a:ea typeface="Gill Sans"/>
              <a:cs typeface="Gill Sans"/>
              <a:sym typeface="Gill Sans"/>
            </a:endParaRPr>
          </a:p>
          <a:p>
            <a:pPr marL="342900" lvl="0" indent="-342900" algn="l" rtl="0">
              <a:lnSpc>
                <a:spcPct val="100000"/>
              </a:lnSpc>
              <a:spcBef>
                <a:spcPts val="1200"/>
              </a:spcBef>
              <a:spcAft>
                <a:spcPts val="0"/>
              </a:spcAft>
              <a:buClr>
                <a:srgbClr val="000000"/>
              </a:buClr>
              <a:buSzPts val="2800"/>
              <a:buFont typeface="Noto Sans"/>
              <a:buChar char="▪"/>
            </a:pPr>
            <a:r>
              <a:rPr lang="en-US" sz="2800">
                <a:latin typeface="Gill Sans"/>
                <a:ea typeface="Gill Sans"/>
                <a:cs typeface="Gill Sans"/>
                <a:sym typeface="Gill Sans"/>
              </a:rPr>
              <a:t>Edutopia – Relationship Building from Day 1</a:t>
            </a:r>
            <a:br>
              <a:rPr lang="en-US" sz="2400">
                <a:latin typeface="Gill Sans"/>
                <a:ea typeface="Gill Sans"/>
                <a:cs typeface="Gill Sans"/>
                <a:sym typeface="Gill Sans"/>
              </a:rPr>
            </a:br>
            <a:r>
              <a:rPr lang="en-US" sz="1800" u="sng">
                <a:solidFill>
                  <a:schemeClr val="hlink"/>
                </a:solidFill>
                <a:latin typeface="Gill Sans"/>
                <a:ea typeface="Gill Sans"/>
                <a:cs typeface="Gill Sans"/>
                <a:sym typeface="Gill Sans"/>
                <a:hlinkClick r:id="rId5"/>
              </a:rPr>
              <a:t>https://www.edutopia.org/article/relationship-building-day-1</a:t>
            </a:r>
            <a:endParaRPr sz="1800"/>
          </a:p>
          <a:p>
            <a:pPr marL="457200" lvl="0" indent="0" algn="l" rtl="0">
              <a:lnSpc>
                <a:spcPct val="100000"/>
              </a:lnSpc>
              <a:spcBef>
                <a:spcPts val="1200"/>
              </a:spcBef>
              <a:spcAft>
                <a:spcPts val="0"/>
              </a:spcAft>
              <a:buSzPts val="1400"/>
              <a:buNone/>
            </a:pPr>
            <a:endParaRPr sz="1800"/>
          </a:p>
          <a:p>
            <a:pPr marL="342900" lvl="0" indent="-342900" algn="l" rtl="0">
              <a:lnSpc>
                <a:spcPct val="100000"/>
              </a:lnSpc>
              <a:spcBef>
                <a:spcPts val="1200"/>
              </a:spcBef>
              <a:spcAft>
                <a:spcPts val="0"/>
              </a:spcAft>
              <a:buSzPts val="2800"/>
              <a:buFont typeface="Noto Sans"/>
              <a:buChar char="▪"/>
            </a:pPr>
            <a:r>
              <a:rPr lang="en-US" sz="2800"/>
              <a:t>Search Institute - Relationships Framework </a:t>
            </a:r>
            <a:r>
              <a:rPr lang="en-US" sz="1800" u="sng">
                <a:solidFill>
                  <a:schemeClr val="hlink"/>
                </a:solidFill>
                <a:hlinkClick r:id="rId6"/>
              </a:rPr>
              <a:t>https://searchinstitute.org/resources-hub/developmental-relationships-framework</a:t>
            </a:r>
            <a:r>
              <a:rPr lang="en-US" sz="1800"/>
              <a:t> </a:t>
            </a:r>
            <a:endParaRPr sz="2400">
              <a:latin typeface="Gill Sans"/>
              <a:ea typeface="Gill Sans"/>
              <a:cs typeface="Gill Sans"/>
              <a:sym typeface="Gill Sans"/>
            </a:endParaRPr>
          </a:p>
          <a:p>
            <a:pPr marL="457200" lvl="1" indent="0" algn="l" rtl="0">
              <a:lnSpc>
                <a:spcPct val="100000"/>
              </a:lnSpc>
              <a:spcBef>
                <a:spcPts val="0"/>
              </a:spcBef>
              <a:spcAft>
                <a:spcPts val="0"/>
              </a:spcAft>
              <a:buSzPts val="2000"/>
              <a:buNone/>
            </a:pPr>
            <a:endParaRPr sz="2000">
              <a:latin typeface="Gill Sans"/>
              <a:ea typeface="Gill Sans"/>
              <a:cs typeface="Gill Sans"/>
              <a:sym typeface="Gill Sans"/>
            </a:endParaRPr>
          </a:p>
          <a:p>
            <a:pPr marL="457200" lvl="1" indent="0" algn="l" rtl="0">
              <a:lnSpc>
                <a:spcPct val="100000"/>
              </a:lnSpc>
              <a:spcBef>
                <a:spcPts val="0"/>
              </a:spcBef>
              <a:spcAft>
                <a:spcPts val="0"/>
              </a:spcAft>
              <a:buSzPts val="2000"/>
              <a:buNone/>
            </a:pPr>
            <a:endParaRPr sz="2000">
              <a:latin typeface="Gill Sans"/>
              <a:ea typeface="Gill Sans"/>
              <a:cs typeface="Gill Sans"/>
              <a:sym typeface="Gill Sans"/>
            </a:endParaRPr>
          </a:p>
          <a:p>
            <a:pPr marL="0" lvl="0" indent="0" algn="l" rtl="0">
              <a:lnSpc>
                <a:spcPct val="100000"/>
              </a:lnSpc>
              <a:spcBef>
                <a:spcPts val="0"/>
              </a:spcBef>
              <a:spcAft>
                <a:spcPts val="0"/>
              </a:spcAft>
              <a:buSzPts val="1400"/>
              <a:buNone/>
            </a:pPr>
            <a:endParaRPr sz="2000">
              <a:latin typeface="Gill Sans"/>
              <a:ea typeface="Gill Sans"/>
              <a:cs typeface="Gill Sans"/>
              <a:sym typeface="Gill Sans"/>
            </a:endParaRPr>
          </a:p>
          <a:p>
            <a:pPr marL="342900" lvl="0" indent="-215900" algn="l" rtl="0">
              <a:lnSpc>
                <a:spcPct val="100000"/>
              </a:lnSpc>
              <a:spcBef>
                <a:spcPts val="0"/>
              </a:spcBef>
              <a:spcAft>
                <a:spcPts val="0"/>
              </a:spcAft>
              <a:buClr>
                <a:srgbClr val="000000"/>
              </a:buClr>
              <a:buSzPts val="2000"/>
              <a:buFont typeface="Noto Sans"/>
              <a:buNone/>
            </a:pPr>
            <a:endParaRPr sz="2000" b="0" i="0" u="none" strike="noStrike" cap="none">
              <a:solidFill>
                <a:srgbClr val="1155CC"/>
              </a:solidFill>
              <a:latin typeface="Gill Sans"/>
              <a:ea typeface="Gill Sans"/>
              <a:cs typeface="Gill Sans"/>
              <a:sym typeface="Gill Sans"/>
            </a:endParaRPr>
          </a:p>
          <a:p>
            <a:pPr marL="0" lvl="0" indent="0" algn="l" rtl="0">
              <a:lnSpc>
                <a:spcPct val="100000"/>
              </a:lnSpc>
              <a:spcBef>
                <a:spcPts val="0"/>
              </a:spcBef>
              <a:spcAft>
                <a:spcPts val="0"/>
              </a:spcAft>
              <a:buSzPts val="1400"/>
              <a:buNone/>
            </a:pPr>
            <a:endParaRPr sz="1600">
              <a:latin typeface="Gill Sans"/>
              <a:ea typeface="Gill Sans"/>
              <a:cs typeface="Gill Sans"/>
              <a:sym typeface="Gill Sans"/>
            </a:endParaRPr>
          </a:p>
          <a:p>
            <a:pPr marL="585787" lvl="1" indent="-185734" algn="l" rtl="0">
              <a:lnSpc>
                <a:spcPct val="100000"/>
              </a:lnSpc>
              <a:spcBef>
                <a:spcPts val="0"/>
              </a:spcBef>
              <a:spcAft>
                <a:spcPts val="0"/>
              </a:spcAft>
              <a:buClr>
                <a:srgbClr val="000000"/>
              </a:buClr>
              <a:buSzPts val="1575"/>
              <a:buFont typeface="Arial"/>
              <a:buNone/>
            </a:pPr>
            <a:endParaRPr sz="1575"/>
          </a:p>
          <a:p>
            <a:pPr marL="342900" lvl="0" indent="-342900" algn="l" rtl="0">
              <a:lnSpc>
                <a:spcPct val="100000"/>
              </a:lnSpc>
              <a:spcBef>
                <a:spcPts val="0"/>
              </a:spcBef>
              <a:spcAft>
                <a:spcPts val="0"/>
              </a:spcAft>
              <a:buSzPts val="1400"/>
              <a:buNone/>
            </a:pPr>
            <a:endParaRPr sz="1575"/>
          </a:p>
          <a:p>
            <a:pPr marL="342900" lvl="0" indent="-342900" algn="l" rtl="0">
              <a:lnSpc>
                <a:spcPct val="100000"/>
              </a:lnSpc>
              <a:spcBef>
                <a:spcPts val="0"/>
              </a:spcBef>
              <a:spcAft>
                <a:spcPts val="0"/>
              </a:spcAft>
              <a:buSzPts val="1400"/>
              <a:buNone/>
            </a:pPr>
            <a:endParaRPr sz="1575"/>
          </a:p>
          <a:p>
            <a:pPr marL="342900" lvl="0" indent="-342900" algn="l" rtl="0">
              <a:lnSpc>
                <a:spcPct val="100000"/>
              </a:lnSpc>
              <a:spcBef>
                <a:spcPts val="0"/>
              </a:spcBef>
              <a:spcAft>
                <a:spcPts val="0"/>
              </a:spcAft>
              <a:buSzPts val="1400"/>
              <a:buNone/>
            </a:pPr>
            <a:endParaRPr sz="1575"/>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g2806bf371cd_0_333"/>
          <p:cNvSpPr txBox="1">
            <a:spLocks noGrp="1"/>
          </p:cNvSpPr>
          <p:nvPr>
            <p:ph type="title" idx="4294967295"/>
          </p:nvPr>
        </p:nvSpPr>
        <p:spPr>
          <a:xfrm>
            <a:off x="304800" y="758284"/>
            <a:ext cx="3560100" cy="622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US" sz="2600" b="1">
                <a:solidFill>
                  <a:srgbClr val="1B637A"/>
                </a:solidFill>
                <a:latin typeface="Rockwell"/>
                <a:ea typeface="Rockwell"/>
                <a:cs typeface="Rockwell"/>
                <a:sym typeface="Rockwell"/>
              </a:rPr>
              <a:t>Re-establish</a:t>
            </a:r>
            <a:br>
              <a:rPr lang="en-US" sz="2600" b="1">
                <a:solidFill>
                  <a:srgbClr val="1B637A"/>
                </a:solidFill>
                <a:latin typeface="Rockwell"/>
                <a:ea typeface="Rockwell"/>
                <a:cs typeface="Rockwell"/>
                <a:sym typeface="Rockwell"/>
              </a:rPr>
            </a:br>
            <a:r>
              <a:rPr lang="en-US" sz="2600" b="1">
                <a:solidFill>
                  <a:srgbClr val="1B637A"/>
                </a:solidFill>
                <a:latin typeface="Rockwell"/>
                <a:ea typeface="Rockwell"/>
                <a:cs typeface="Rockwell"/>
                <a:sym typeface="Rockwell"/>
              </a:rPr>
              <a:t>Routines &amp; Rituals</a:t>
            </a:r>
            <a:endParaRPr sz="2600" b="1">
              <a:solidFill>
                <a:srgbClr val="1B637A"/>
              </a:solidFill>
              <a:latin typeface="Rockwell"/>
              <a:ea typeface="Rockwell"/>
              <a:cs typeface="Rockwell"/>
              <a:sym typeface="Rockwell"/>
            </a:endParaRPr>
          </a:p>
        </p:txBody>
      </p:sp>
      <p:sp>
        <p:nvSpPr>
          <p:cNvPr id="1169" name="Google Shape;1169;g2806bf371cd_0_333"/>
          <p:cNvSpPr txBox="1">
            <a:spLocks noGrp="1"/>
          </p:cNvSpPr>
          <p:nvPr>
            <p:ph type="body" idx="4294967295"/>
          </p:nvPr>
        </p:nvSpPr>
        <p:spPr>
          <a:xfrm>
            <a:off x="409079" y="1584899"/>
            <a:ext cx="3429000" cy="4563000"/>
          </a:xfrm>
          <a:prstGeom prst="rect">
            <a:avLst/>
          </a:prstGeom>
          <a:noFill/>
          <a:ln>
            <a:noFill/>
          </a:ln>
        </p:spPr>
        <p:txBody>
          <a:bodyPr spcFirstLastPara="1" wrap="square" lIns="91425" tIns="91425" rIns="91425" bIns="91425" anchor="t" anchorCtr="0">
            <a:noAutofit/>
          </a:bodyPr>
          <a:lstStyle/>
          <a:p>
            <a:pPr marL="457200" lvl="0" indent="-274320" algn="l" rtl="0">
              <a:lnSpc>
                <a:spcPct val="100000"/>
              </a:lnSpc>
              <a:spcBef>
                <a:spcPts val="1000"/>
              </a:spcBef>
              <a:spcAft>
                <a:spcPts val="0"/>
              </a:spcAft>
              <a:buSzPts val="1900"/>
              <a:buFont typeface="Arial"/>
              <a:buAutoNum type="arabicPeriod"/>
            </a:pPr>
            <a:r>
              <a:rPr lang="en-US" sz="1900" b="1" i="0" u="none" strike="noStrike">
                <a:solidFill>
                  <a:srgbClr val="000000"/>
                </a:solidFill>
                <a:latin typeface="Gill Sans"/>
                <a:ea typeface="Gill Sans"/>
                <a:cs typeface="Gill Sans"/>
                <a:sym typeface="Gill Sans"/>
              </a:rPr>
              <a:t>Daily Wellness Check </a:t>
            </a:r>
            <a:r>
              <a:rPr lang="en-US" sz="1900" b="0" i="0" u="none" strike="noStrike">
                <a:solidFill>
                  <a:srgbClr val="000000"/>
                </a:solidFill>
                <a:latin typeface="Gill Sans"/>
                <a:ea typeface="Gill Sans"/>
                <a:cs typeface="Gill Sans"/>
                <a:sym typeface="Gill Sans"/>
              </a:rPr>
              <a:t>(e.g. </a:t>
            </a:r>
            <a:r>
              <a:rPr lang="en-US" sz="1900" b="0" i="0" u="sng" strike="noStrike">
                <a:solidFill>
                  <a:srgbClr val="000000"/>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Zones of Regulation</a:t>
            </a:r>
            <a:r>
              <a:rPr lang="en-US" sz="1900" b="0" i="0" u="none" strike="noStrike">
                <a:solidFill>
                  <a:srgbClr val="000000"/>
                </a:solidFill>
                <a:latin typeface="Gill Sans"/>
                <a:ea typeface="Gill Sans"/>
                <a:cs typeface="Gill Sans"/>
                <a:sym typeface="Gill Sans"/>
              </a:rPr>
              <a:t>, </a:t>
            </a:r>
            <a:r>
              <a:rPr lang="en-US" sz="1900" b="0" i="0" u="sng" strike="noStrike">
                <a:solidFill>
                  <a:srgbClr val="000000"/>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Mood Meter</a:t>
            </a:r>
            <a:r>
              <a:rPr lang="en-US" sz="1900" b="0" i="0" u="none" strike="noStrike">
                <a:solidFill>
                  <a:srgbClr val="000000"/>
                </a:solidFill>
                <a:latin typeface="Gill Sans"/>
                <a:ea typeface="Gill Sans"/>
                <a:cs typeface="Gill Sans"/>
                <a:sym typeface="Gill Sans"/>
              </a:rPr>
              <a:t>) </a:t>
            </a:r>
            <a:endParaRPr sz="1900" b="0" i="0" u="none" strike="noStrike">
              <a:solidFill>
                <a:srgbClr val="40404F"/>
              </a:solidFill>
              <a:latin typeface="Gill Sans"/>
              <a:ea typeface="Gill Sans"/>
              <a:cs typeface="Gill Sans"/>
              <a:sym typeface="Gill Sans"/>
            </a:endParaRPr>
          </a:p>
          <a:p>
            <a:pPr marL="457200" lvl="0" indent="-274320" algn="l" rtl="0">
              <a:lnSpc>
                <a:spcPct val="100000"/>
              </a:lnSpc>
              <a:spcBef>
                <a:spcPts val="2000"/>
              </a:spcBef>
              <a:spcAft>
                <a:spcPts val="0"/>
              </a:spcAft>
              <a:buSzPts val="1900"/>
              <a:buFont typeface="Arial"/>
              <a:buAutoNum type="arabicPeriod"/>
            </a:pPr>
            <a:r>
              <a:rPr lang="en-US" sz="1900" b="1" i="0" u="none" strike="noStrike">
                <a:solidFill>
                  <a:srgbClr val="000000"/>
                </a:solidFill>
                <a:latin typeface="Gill Sans"/>
                <a:ea typeface="Gill Sans"/>
                <a:cs typeface="Gill Sans"/>
                <a:sym typeface="Gill Sans"/>
              </a:rPr>
              <a:t>Whole Group Greeting </a:t>
            </a:r>
            <a:r>
              <a:rPr lang="en-US" sz="1900" b="0" i="0" u="none" strike="noStrike">
                <a:solidFill>
                  <a:srgbClr val="000000"/>
                </a:solidFill>
                <a:latin typeface="Gill Sans"/>
                <a:ea typeface="Gill Sans"/>
                <a:cs typeface="Gill Sans"/>
                <a:sym typeface="Gill Sans"/>
              </a:rPr>
              <a:t>(e.g. Go-around Questions, Circle Games) </a:t>
            </a:r>
            <a:endParaRPr sz="1900" b="0" i="0" u="none" strike="noStrike">
              <a:solidFill>
                <a:srgbClr val="40404F"/>
              </a:solidFill>
              <a:latin typeface="Gill Sans"/>
              <a:ea typeface="Gill Sans"/>
              <a:cs typeface="Gill Sans"/>
              <a:sym typeface="Gill Sans"/>
            </a:endParaRPr>
          </a:p>
          <a:p>
            <a:pPr marL="457200" lvl="0" indent="-274320" algn="l" rtl="0">
              <a:lnSpc>
                <a:spcPct val="100000"/>
              </a:lnSpc>
              <a:spcBef>
                <a:spcPts val="2000"/>
              </a:spcBef>
              <a:spcAft>
                <a:spcPts val="0"/>
              </a:spcAft>
              <a:buSzPts val="1900"/>
              <a:buFont typeface="Arial"/>
              <a:buAutoNum type="arabicPeriod"/>
            </a:pPr>
            <a:r>
              <a:rPr lang="en-US" sz="1900" b="1" i="0" u="none" strike="noStrike">
                <a:solidFill>
                  <a:srgbClr val="000000"/>
                </a:solidFill>
                <a:latin typeface="Gill Sans"/>
                <a:ea typeface="Gill Sans"/>
                <a:cs typeface="Gill Sans"/>
                <a:sym typeface="Gill Sans"/>
              </a:rPr>
              <a:t>Mindfulness/Grounding Exercises </a:t>
            </a:r>
            <a:r>
              <a:rPr lang="en-US" sz="1900" b="0" i="0" u="none" strike="noStrike">
                <a:solidFill>
                  <a:srgbClr val="000000"/>
                </a:solidFill>
                <a:latin typeface="Gill Sans"/>
                <a:ea typeface="Gill Sans"/>
                <a:cs typeface="Gill Sans"/>
                <a:sym typeface="Gill Sans"/>
              </a:rPr>
              <a:t>(e.g. Collective Breath) </a:t>
            </a:r>
            <a:endParaRPr sz="1900" b="0" i="0" u="none" strike="noStrike">
              <a:solidFill>
                <a:srgbClr val="40404F"/>
              </a:solidFill>
              <a:latin typeface="Gill Sans"/>
              <a:ea typeface="Gill Sans"/>
              <a:cs typeface="Gill Sans"/>
              <a:sym typeface="Gill Sans"/>
            </a:endParaRPr>
          </a:p>
          <a:p>
            <a:pPr marL="457200" lvl="0" indent="-274320" algn="l" rtl="0">
              <a:lnSpc>
                <a:spcPct val="100000"/>
              </a:lnSpc>
              <a:spcBef>
                <a:spcPts val="2000"/>
              </a:spcBef>
              <a:spcAft>
                <a:spcPts val="1000"/>
              </a:spcAft>
              <a:buSzPts val="1900"/>
              <a:buFont typeface="Arial"/>
              <a:buAutoNum type="arabicPeriod"/>
            </a:pPr>
            <a:r>
              <a:rPr lang="en-US" sz="1900" b="1" i="0" u="none" strike="noStrike">
                <a:solidFill>
                  <a:srgbClr val="000000"/>
                </a:solidFill>
                <a:latin typeface="Gill Sans"/>
                <a:ea typeface="Gill Sans"/>
                <a:cs typeface="Gill Sans"/>
                <a:sym typeface="Gill Sans"/>
              </a:rPr>
              <a:t>Greetings at the Door</a:t>
            </a:r>
            <a:r>
              <a:rPr lang="en-US" sz="1900" b="0" i="0" u="none" strike="noStrike">
                <a:solidFill>
                  <a:srgbClr val="000000"/>
                </a:solidFill>
                <a:latin typeface="Gill Sans"/>
                <a:ea typeface="Gill Sans"/>
                <a:cs typeface="Gill Sans"/>
                <a:sym typeface="Gill Sans"/>
              </a:rPr>
              <a:t> (e.g. Smile, Call person by name) </a:t>
            </a:r>
            <a:endParaRPr sz="1900" b="0" i="0" u="none" strike="noStrike">
              <a:solidFill>
                <a:srgbClr val="40404F"/>
              </a:solidFill>
              <a:latin typeface="Gill Sans"/>
              <a:ea typeface="Gill Sans"/>
              <a:cs typeface="Gill Sans"/>
              <a:sym typeface="Gill Sans"/>
            </a:endParaRPr>
          </a:p>
        </p:txBody>
      </p:sp>
      <p:sp>
        <p:nvSpPr>
          <p:cNvPr id="1170" name="Google Shape;1170;g2806bf371cd_0_333"/>
          <p:cNvSpPr txBox="1"/>
          <p:nvPr/>
        </p:nvSpPr>
        <p:spPr>
          <a:xfrm>
            <a:off x="4050934" y="5827816"/>
            <a:ext cx="8064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Starting Each Class With a Warm Welcome:  </a:t>
            </a:r>
            <a:r>
              <a:rPr lang="en-US" sz="1200" b="0" i="0" u="sng" strike="noStrike" cap="none">
                <a:solidFill>
                  <a:srgbClr val="000000"/>
                </a:solidFill>
                <a:latin typeface="Gill Sans"/>
                <a:ea typeface="Gill Sans"/>
                <a:cs typeface="Gill Sans"/>
                <a:sym typeface="Gill Sans"/>
                <a:hlinkClick r:id="rId5">
                  <a:extLst>
                    <a:ext uri="{A12FA001-AC4F-418D-AE19-62706E023703}">
                      <ahyp:hlinkClr xmlns:ahyp="http://schemas.microsoft.com/office/drawing/2018/hyperlinkcolor" val="tx"/>
                    </a:ext>
                  </a:extLst>
                </a:hlinkClick>
              </a:rPr>
              <a:t>https://www.edutopia.org/video/starting-each-class-warm-welcome</a:t>
            </a:r>
            <a:endParaRPr sz="1200" b="0"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Making Connections With Greetings at the Door:  </a:t>
            </a:r>
            <a:r>
              <a:rPr lang="en-US" sz="1200" b="0" i="0" u="sng" strike="noStrike" cap="none">
                <a:solidFill>
                  <a:srgbClr val="000000"/>
                </a:solidFill>
                <a:latin typeface="Gill Sans"/>
                <a:ea typeface="Gill Sans"/>
                <a:cs typeface="Gill Sans"/>
                <a:sym typeface="Gill Sans"/>
                <a:hlinkClick r:id="rId6">
                  <a:extLst>
                    <a:ext uri="{A12FA001-AC4F-418D-AE19-62706E023703}">
                      <ahyp:hlinkClr xmlns:ahyp="http://schemas.microsoft.com/office/drawing/2018/hyperlinkcolor" val="tx"/>
                    </a:ext>
                  </a:extLst>
                </a:hlinkClick>
              </a:rPr>
              <a:t>https://www.edutopia.org/video/making-connections-greetings-door</a:t>
            </a:r>
            <a:endParaRPr sz="1200" b="0" i="0" u="none" strike="noStrike" cap="none">
              <a:solidFill>
                <a:srgbClr val="000000"/>
              </a:solidFill>
              <a:latin typeface="Gill Sans"/>
              <a:ea typeface="Gill Sans"/>
              <a:cs typeface="Gill Sans"/>
              <a:sym typeface="Gill Sans"/>
            </a:endParaRPr>
          </a:p>
        </p:txBody>
      </p:sp>
      <p:pic>
        <p:nvPicPr>
          <p:cNvPr id="1171" name="Google Shape;1171;g2806bf371cd_0_333" descr="A good welcoming activity is also a proactive classroom management strategy—it builds community in the classroom, establishes a sense of shared values, and makes everyone feel included.&#10;&#10;Subscribe to the Edutopia Weekly newsletter: https://edut.to/3G5zIZ4 &#10;&#10;&#10;*Follow us here:*&#10;Official Website: https://edutopia.org &#10;YouTube: https://www.youtube.com/c/edutopia&#10;Facebook: https://www.facebook.com/edutopia&#10;Twitter: https://twitter.com/edutopia&#10;Instagram: https://www.instagram.com/edutopia/&#10;&#10;© 2021 George Lucas Educational Foundation" title="Starting Each Class With A Warm Welcome">
            <a:hlinkClick r:id="rId7"/>
          </p:cNvPr>
          <p:cNvPicPr preferRelativeResize="0"/>
          <p:nvPr/>
        </p:nvPicPr>
        <p:blipFill rotWithShape="1">
          <a:blip r:embed="rId8">
            <a:alphaModFix/>
          </a:blip>
          <a:srcRect/>
          <a:stretch/>
        </p:blipFill>
        <p:spPr>
          <a:xfrm>
            <a:off x="3971850" y="663750"/>
            <a:ext cx="7964475" cy="4767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1"/>
                                        </p:tgtEl>
                                        <p:attrNameLst>
                                          <p:attrName>style.visibility</p:attrName>
                                        </p:attrNameLst>
                                      </p:cBhvr>
                                      <p:to>
                                        <p:strVal val="visible"/>
                                      </p:to>
                                    </p:set>
                                    <p:animEffect transition="in" filter="fade">
                                      <p:cBhvr>
                                        <p:cTn id="7" dur="1000"/>
                                        <p:tgtEl>
                                          <p:spTgt spid="1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g2806bf371cd_0_493"/>
          <p:cNvSpPr txBox="1">
            <a:spLocks noGrp="1"/>
          </p:cNvSpPr>
          <p:nvPr>
            <p:ph type="ctrTitle"/>
          </p:nvPr>
        </p:nvSpPr>
        <p:spPr>
          <a:xfrm>
            <a:off x="2370325" y="3109647"/>
            <a:ext cx="7747200" cy="1546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400"/>
              <a:buNone/>
            </a:pPr>
            <a:r>
              <a:rPr lang="en-US" sz="4000" b="1"/>
              <a:t>Recognizing Good and Improved Attendance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pic>
        <p:nvPicPr>
          <p:cNvPr id="1191" name="Google Shape;1191;g2806bf371cd_1_274" descr="AW LOGO white stem"/>
          <p:cNvPicPr preferRelativeResize="0"/>
          <p:nvPr/>
        </p:nvPicPr>
        <p:blipFill rotWithShape="1">
          <a:blip r:embed="rId3">
            <a:alphaModFix/>
          </a:blip>
          <a:srcRect r="69095"/>
          <a:stretch/>
        </p:blipFill>
        <p:spPr>
          <a:xfrm>
            <a:off x="656518" y="989588"/>
            <a:ext cx="623888" cy="819150"/>
          </a:xfrm>
          <a:prstGeom prst="rect">
            <a:avLst/>
          </a:prstGeom>
          <a:noFill/>
          <a:ln>
            <a:noFill/>
          </a:ln>
        </p:spPr>
      </p:pic>
      <p:sp>
        <p:nvSpPr>
          <p:cNvPr id="1189" name="Google Shape;1189;g2806bf371cd_1_274"/>
          <p:cNvSpPr txBox="1">
            <a:spLocks noGrp="1"/>
          </p:cNvSpPr>
          <p:nvPr>
            <p:ph type="title"/>
          </p:nvPr>
        </p:nvSpPr>
        <p:spPr>
          <a:xfrm>
            <a:off x="1663129" y="922775"/>
            <a:ext cx="4239600" cy="952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1400"/>
              <a:buFont typeface="Rockwell"/>
              <a:buNone/>
            </a:pPr>
            <a:r>
              <a:rPr lang="en-US" dirty="0"/>
              <a:t>Some Common Pitfalls of Attendance Incentive Programs</a:t>
            </a:r>
            <a:endParaRPr dirty="0"/>
          </a:p>
        </p:txBody>
      </p:sp>
      <p:sp>
        <p:nvSpPr>
          <p:cNvPr id="1190" name="Google Shape;1190;g2806bf371cd_1_274"/>
          <p:cNvSpPr txBox="1">
            <a:spLocks noGrp="1"/>
          </p:cNvSpPr>
          <p:nvPr>
            <p:ph type="body" idx="1"/>
          </p:nvPr>
        </p:nvSpPr>
        <p:spPr>
          <a:xfrm>
            <a:off x="1335400" y="2356375"/>
            <a:ext cx="8100900" cy="4211700"/>
          </a:xfrm>
          <a:prstGeom prst="rect">
            <a:avLst/>
          </a:prstGeom>
          <a:noFill/>
          <a:ln>
            <a:noFill/>
          </a:ln>
        </p:spPr>
        <p:txBody>
          <a:bodyPr spcFirstLastPara="1" wrap="square" lIns="91425" tIns="91425" rIns="91425" bIns="91425" anchor="t" anchorCtr="0">
            <a:noAutofit/>
          </a:bodyPr>
          <a:lstStyle/>
          <a:p>
            <a:pPr marL="571500" lvl="0" indent="-342900" algn="l" rtl="0">
              <a:spcBef>
                <a:spcPts val="0"/>
              </a:spcBef>
              <a:spcAft>
                <a:spcPts val="0"/>
              </a:spcAft>
              <a:buClr>
                <a:schemeClr val="dk1"/>
              </a:buClr>
              <a:buSzPts val="1400"/>
              <a:buFont typeface="Gill Sans"/>
              <a:buChar char="•"/>
            </a:pPr>
            <a:r>
              <a:rPr lang="en-US" b="0">
                <a:solidFill>
                  <a:schemeClr val="dk1"/>
                </a:solidFill>
                <a:latin typeface="Gill Sans"/>
                <a:ea typeface="Gill Sans"/>
                <a:cs typeface="Gill Sans"/>
                <a:sym typeface="Gill Sans"/>
              </a:rPr>
              <a:t>Only recognize perfect attendance</a:t>
            </a:r>
            <a:endParaRPr b="0">
              <a:latin typeface="Gill Sans"/>
              <a:ea typeface="Gill Sans"/>
              <a:cs typeface="Gill Sans"/>
              <a:sym typeface="Gill Sans"/>
            </a:endParaRPr>
          </a:p>
          <a:p>
            <a:pPr marL="571500" lvl="0" indent="-342900" algn="l" rtl="0">
              <a:spcBef>
                <a:spcPts val="0"/>
              </a:spcBef>
              <a:spcAft>
                <a:spcPts val="0"/>
              </a:spcAft>
              <a:buClr>
                <a:schemeClr val="dk1"/>
              </a:buClr>
              <a:buSzPts val="1400"/>
              <a:buFont typeface="Gill Sans"/>
              <a:buChar char="•"/>
            </a:pPr>
            <a:r>
              <a:rPr lang="en-US" b="0">
                <a:solidFill>
                  <a:schemeClr val="dk1"/>
                </a:solidFill>
                <a:latin typeface="Gill Sans"/>
                <a:ea typeface="Gill Sans"/>
                <a:cs typeface="Gill Sans"/>
                <a:sym typeface="Gill Sans"/>
              </a:rPr>
              <a:t>Believe that incentives are the magic bullet to reducing absenteeism</a:t>
            </a:r>
            <a:endParaRPr b="0">
              <a:latin typeface="Gill Sans"/>
              <a:ea typeface="Gill Sans"/>
              <a:cs typeface="Gill Sans"/>
              <a:sym typeface="Gill Sans"/>
            </a:endParaRPr>
          </a:p>
          <a:p>
            <a:pPr marL="571500" lvl="0" indent="-342900" algn="l" rtl="0">
              <a:spcBef>
                <a:spcPts val="0"/>
              </a:spcBef>
              <a:spcAft>
                <a:spcPts val="0"/>
              </a:spcAft>
              <a:buClr>
                <a:schemeClr val="dk1"/>
              </a:buClr>
              <a:buSzPts val="1400"/>
              <a:buFont typeface="Gill Sans"/>
              <a:buChar char="•"/>
            </a:pPr>
            <a:r>
              <a:rPr lang="en-US" b="0">
                <a:solidFill>
                  <a:schemeClr val="dk1"/>
                </a:solidFill>
                <a:latin typeface="Gill Sans"/>
                <a:ea typeface="Gill Sans"/>
                <a:cs typeface="Gill Sans"/>
                <a:sym typeface="Gill Sans"/>
              </a:rPr>
              <a:t>Default to the pizza party (or whatever formula your school has used over and over)</a:t>
            </a:r>
            <a:endParaRPr b="0">
              <a:latin typeface="Gill Sans"/>
              <a:ea typeface="Gill Sans"/>
              <a:cs typeface="Gill Sans"/>
              <a:sym typeface="Gill Sans"/>
            </a:endParaRPr>
          </a:p>
          <a:p>
            <a:pPr marL="571500" lvl="0" indent="-342900" algn="l" rtl="0">
              <a:spcBef>
                <a:spcPts val="0"/>
              </a:spcBef>
              <a:spcAft>
                <a:spcPts val="0"/>
              </a:spcAft>
              <a:buClr>
                <a:schemeClr val="dk1"/>
              </a:buClr>
              <a:buSzPts val="1400"/>
              <a:buFont typeface="Gill Sans"/>
              <a:buChar char="•"/>
            </a:pPr>
            <a:r>
              <a:rPr lang="en-US" b="0">
                <a:solidFill>
                  <a:schemeClr val="dk1"/>
                </a:solidFill>
                <a:latin typeface="Gill Sans"/>
                <a:ea typeface="Gill Sans"/>
                <a:cs typeface="Gill Sans"/>
                <a:sym typeface="Gill Sans"/>
              </a:rPr>
              <a:t>Inadvertently leave out certain groups</a:t>
            </a:r>
            <a:endParaRPr b="0">
              <a:latin typeface="Gill Sans"/>
              <a:ea typeface="Gill Sans"/>
              <a:cs typeface="Gill Sans"/>
              <a:sym typeface="Gill Sans"/>
            </a:endParaRPr>
          </a:p>
          <a:p>
            <a:pPr marL="571500" lvl="0" indent="-342900" algn="l" rtl="0">
              <a:spcBef>
                <a:spcPts val="0"/>
              </a:spcBef>
              <a:spcAft>
                <a:spcPts val="0"/>
              </a:spcAft>
              <a:buClr>
                <a:schemeClr val="dk1"/>
              </a:buClr>
              <a:buSzPts val="1400"/>
              <a:buFont typeface="Gill Sans"/>
              <a:buChar char="•"/>
            </a:pPr>
            <a:r>
              <a:rPr lang="en-US" b="0">
                <a:solidFill>
                  <a:schemeClr val="dk1"/>
                </a:solidFill>
                <a:latin typeface="Gill Sans"/>
                <a:ea typeface="Gill Sans"/>
                <a:cs typeface="Gill Sans"/>
                <a:sym typeface="Gill Sans"/>
              </a:rPr>
              <a:t>Provide incentives at the wrong frequency or intensity levels</a:t>
            </a:r>
            <a:endParaRPr b="0">
              <a:latin typeface="Gill Sans"/>
              <a:ea typeface="Gill Sans"/>
              <a:cs typeface="Gill Sans"/>
              <a:sym typeface="Gill Sans"/>
            </a:endParaRPr>
          </a:p>
          <a:p>
            <a:pPr marL="571500" lvl="0" indent="-342900" algn="l" rtl="0">
              <a:spcBef>
                <a:spcPts val="0"/>
              </a:spcBef>
              <a:spcAft>
                <a:spcPts val="0"/>
              </a:spcAft>
              <a:buClr>
                <a:schemeClr val="dk1"/>
              </a:buClr>
              <a:buSzPts val="1400"/>
              <a:buFont typeface="Gill Sans"/>
              <a:buChar char="•"/>
            </a:pPr>
            <a:r>
              <a:rPr lang="en-US" b="0">
                <a:solidFill>
                  <a:schemeClr val="dk1"/>
                </a:solidFill>
                <a:latin typeface="Gill Sans"/>
                <a:ea typeface="Gill Sans"/>
                <a:cs typeface="Gill Sans"/>
                <a:sym typeface="Gill Sans"/>
              </a:rPr>
              <a:t>Too much lag time from behavior to delivery of incentive</a:t>
            </a:r>
            <a:endParaRPr b="0">
              <a:latin typeface="Gill Sans"/>
              <a:ea typeface="Gill Sans"/>
              <a:cs typeface="Gill Sans"/>
              <a:sym typeface="Gill Sans"/>
            </a:endParaRPr>
          </a:p>
          <a:p>
            <a:pPr marL="457200" marR="0" lvl="0" indent="-228600" algn="l" rtl="0">
              <a:spcBef>
                <a:spcPts val="0"/>
              </a:spcBef>
              <a:spcAft>
                <a:spcPts val="0"/>
              </a:spcAft>
              <a:buClr>
                <a:srgbClr val="618B41"/>
              </a:buClr>
              <a:buSzPts val="1400"/>
              <a:buFont typeface="Cabin"/>
              <a:buNone/>
            </a:pPr>
            <a:endParaRPr>
              <a:solidFill>
                <a:schemeClr val="dk1"/>
              </a:solidFill>
            </a:endParaRPr>
          </a:p>
          <a:p>
            <a:pPr marL="457200" marR="0" lvl="0" indent="-228600" algn="l" rtl="0">
              <a:spcBef>
                <a:spcPts val="0"/>
              </a:spcBef>
              <a:spcAft>
                <a:spcPts val="0"/>
              </a:spcAft>
              <a:buClr>
                <a:srgbClr val="618B41"/>
              </a:buClr>
              <a:buSzPts val="1400"/>
              <a:buFont typeface="Cabin"/>
              <a:buNone/>
            </a:pP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pic>
        <p:nvPicPr>
          <p:cNvPr id="1198" name="Google Shape;1198;g2806bf371cd_1_280" descr="AW LOGO white stem"/>
          <p:cNvPicPr preferRelativeResize="0"/>
          <p:nvPr/>
        </p:nvPicPr>
        <p:blipFill rotWithShape="1">
          <a:blip r:embed="rId3">
            <a:alphaModFix/>
          </a:blip>
          <a:srcRect r="69095"/>
          <a:stretch/>
        </p:blipFill>
        <p:spPr>
          <a:xfrm>
            <a:off x="571543" y="979488"/>
            <a:ext cx="623888" cy="819150"/>
          </a:xfrm>
          <a:prstGeom prst="rect">
            <a:avLst/>
          </a:prstGeom>
          <a:noFill/>
          <a:ln>
            <a:noFill/>
          </a:ln>
        </p:spPr>
      </p:pic>
      <p:sp>
        <p:nvSpPr>
          <p:cNvPr id="1196" name="Google Shape;1196;g2806bf371cd_1_280"/>
          <p:cNvSpPr txBox="1">
            <a:spLocks noGrp="1"/>
          </p:cNvSpPr>
          <p:nvPr>
            <p:ph type="title"/>
          </p:nvPr>
        </p:nvSpPr>
        <p:spPr>
          <a:xfrm>
            <a:off x="1833052" y="979500"/>
            <a:ext cx="3964200" cy="528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1400"/>
              <a:buFont typeface="Rockwell"/>
              <a:buNone/>
            </a:pPr>
            <a:r>
              <a:rPr lang="en-US" dirty="0"/>
              <a:t>More Effective Approaches to Incentives</a:t>
            </a:r>
            <a:endParaRPr dirty="0"/>
          </a:p>
        </p:txBody>
      </p:sp>
      <p:sp>
        <p:nvSpPr>
          <p:cNvPr id="1197" name="Google Shape;1197;g2806bf371cd_1_280"/>
          <p:cNvSpPr txBox="1">
            <a:spLocks noGrp="1"/>
          </p:cNvSpPr>
          <p:nvPr>
            <p:ph type="body" idx="1"/>
          </p:nvPr>
        </p:nvSpPr>
        <p:spPr>
          <a:xfrm>
            <a:off x="1286850" y="2388825"/>
            <a:ext cx="8454600" cy="3750600"/>
          </a:xfrm>
          <a:prstGeom prst="rect">
            <a:avLst/>
          </a:prstGeom>
          <a:noFill/>
          <a:ln>
            <a:noFill/>
          </a:ln>
        </p:spPr>
        <p:txBody>
          <a:bodyPr spcFirstLastPara="1" wrap="square" lIns="91425" tIns="91425" rIns="91425" bIns="91425" anchor="t" anchorCtr="0">
            <a:noAutofit/>
          </a:bodyPr>
          <a:lstStyle/>
          <a:p>
            <a:pPr marL="571500" marR="0" lvl="0" indent="-342900" algn="l" rtl="0">
              <a:spcBef>
                <a:spcPts val="0"/>
              </a:spcBef>
              <a:spcAft>
                <a:spcPts val="0"/>
              </a:spcAft>
              <a:buClr>
                <a:schemeClr val="dk1"/>
              </a:buClr>
              <a:buSzPts val="1400"/>
              <a:buFont typeface="Gill Sans"/>
              <a:buChar char="•"/>
            </a:pPr>
            <a:r>
              <a:rPr lang="en-US" sz="2400" b="0" i="0" u="none" strike="noStrike" cap="none">
                <a:solidFill>
                  <a:schemeClr val="dk1"/>
                </a:solidFill>
                <a:latin typeface="Gill Sans"/>
                <a:ea typeface="Gill Sans"/>
                <a:cs typeface="Gill Sans"/>
                <a:sym typeface="Gill Sans"/>
              </a:rPr>
              <a:t>Recognize good and improved attendance</a:t>
            </a:r>
            <a:endParaRPr b="0">
              <a:latin typeface="Gill Sans"/>
              <a:ea typeface="Gill Sans"/>
              <a:cs typeface="Gill Sans"/>
              <a:sym typeface="Gill Sans"/>
            </a:endParaRPr>
          </a:p>
          <a:p>
            <a:pPr marL="571500" marR="0" lvl="0" indent="-342900" algn="l" rtl="0">
              <a:spcBef>
                <a:spcPts val="0"/>
              </a:spcBef>
              <a:spcAft>
                <a:spcPts val="0"/>
              </a:spcAft>
              <a:buClr>
                <a:schemeClr val="dk1"/>
              </a:buClr>
              <a:buSzPts val="1400"/>
              <a:buFont typeface="Gill Sans"/>
              <a:buChar char="•"/>
            </a:pPr>
            <a:r>
              <a:rPr lang="en-US" sz="2400" b="0" i="0" u="none" strike="noStrike" cap="none">
                <a:solidFill>
                  <a:schemeClr val="dk1"/>
                </a:solidFill>
                <a:latin typeface="Gill Sans"/>
                <a:ea typeface="Gill Sans"/>
                <a:cs typeface="Gill Sans"/>
                <a:sym typeface="Gill Sans"/>
              </a:rPr>
              <a:t>Incorporate recognition and incentives as part of a comprehensive approach</a:t>
            </a:r>
            <a:endParaRPr b="0">
              <a:latin typeface="Gill Sans"/>
              <a:ea typeface="Gill Sans"/>
              <a:cs typeface="Gill Sans"/>
              <a:sym typeface="Gill Sans"/>
            </a:endParaRPr>
          </a:p>
          <a:p>
            <a:pPr marL="571500" marR="0" lvl="0" indent="-342900" algn="l" rtl="0">
              <a:spcBef>
                <a:spcPts val="0"/>
              </a:spcBef>
              <a:spcAft>
                <a:spcPts val="0"/>
              </a:spcAft>
              <a:buClr>
                <a:schemeClr val="dk1"/>
              </a:buClr>
              <a:buSzPts val="1400"/>
              <a:buFont typeface="Gill Sans"/>
              <a:buChar char="•"/>
            </a:pPr>
            <a:r>
              <a:rPr lang="en-US" sz="2400" b="0" i="0" u="none" strike="noStrike" cap="none">
                <a:solidFill>
                  <a:schemeClr val="dk1"/>
                </a:solidFill>
                <a:latin typeface="Gill Sans"/>
                <a:ea typeface="Gill Sans"/>
                <a:cs typeface="Gill Sans"/>
                <a:sym typeface="Gill Sans"/>
              </a:rPr>
              <a:t>Select incentives that are meaningful to students or families</a:t>
            </a:r>
            <a:endParaRPr sz="2400" b="0" i="0" u="none" strike="noStrike" cap="none">
              <a:solidFill>
                <a:schemeClr val="dk1"/>
              </a:solidFill>
              <a:latin typeface="Gill Sans"/>
              <a:ea typeface="Gill Sans"/>
              <a:cs typeface="Gill Sans"/>
              <a:sym typeface="Gill Sans"/>
            </a:endParaRPr>
          </a:p>
          <a:p>
            <a:pPr marL="571500" marR="0" lvl="0" indent="-342900" algn="l" rtl="0">
              <a:spcBef>
                <a:spcPts val="0"/>
              </a:spcBef>
              <a:spcAft>
                <a:spcPts val="0"/>
              </a:spcAft>
              <a:buClr>
                <a:schemeClr val="dk1"/>
              </a:buClr>
              <a:buSzPts val="1400"/>
              <a:buFont typeface="Gill Sans"/>
              <a:buChar char="•"/>
            </a:pPr>
            <a:r>
              <a:rPr lang="en-US" sz="2400" b="0" i="0" u="none" strike="noStrike" cap="none">
                <a:solidFill>
                  <a:schemeClr val="dk1"/>
                </a:solidFill>
                <a:latin typeface="Gill Sans"/>
                <a:ea typeface="Gill Sans"/>
                <a:cs typeface="Gill Sans"/>
                <a:sym typeface="Gill Sans"/>
              </a:rPr>
              <a:t>Universal design - every student or family whose behavior you wish to change has the chance to succeed</a:t>
            </a:r>
            <a:endParaRPr b="0">
              <a:latin typeface="Gill Sans"/>
              <a:ea typeface="Gill Sans"/>
              <a:cs typeface="Gill Sans"/>
              <a:sym typeface="Gill Sans"/>
            </a:endParaRPr>
          </a:p>
          <a:p>
            <a:pPr marL="571500" marR="0" lvl="0" indent="-342900" algn="l" rtl="0">
              <a:spcBef>
                <a:spcPts val="0"/>
              </a:spcBef>
              <a:spcAft>
                <a:spcPts val="0"/>
              </a:spcAft>
              <a:buClr>
                <a:schemeClr val="dk1"/>
              </a:buClr>
              <a:buSzPts val="1400"/>
              <a:buFont typeface="Gill Sans"/>
              <a:buChar char="•"/>
            </a:pPr>
            <a:r>
              <a:rPr lang="en-US" sz="2400" b="0" i="0" u="none" strike="noStrike" cap="none">
                <a:solidFill>
                  <a:schemeClr val="dk1"/>
                </a:solidFill>
                <a:latin typeface="Gill Sans"/>
                <a:ea typeface="Gill Sans"/>
                <a:cs typeface="Gill Sans"/>
                <a:sym typeface="Gill Sans"/>
              </a:rPr>
              <a:t>Provide incentives more frequently and immediate, i.e. weekly</a:t>
            </a:r>
            <a:endParaRPr b="0">
              <a:latin typeface="Gill Sans"/>
              <a:ea typeface="Gill Sans"/>
              <a:cs typeface="Gill Sans"/>
              <a:sym typeface="Gill Sans"/>
            </a:endParaRPr>
          </a:p>
          <a:p>
            <a:pPr marL="571500" marR="0" lvl="0" indent="-254000" algn="l" rtl="0">
              <a:spcBef>
                <a:spcPts val="0"/>
              </a:spcBef>
              <a:spcAft>
                <a:spcPts val="0"/>
              </a:spcAft>
              <a:buClr>
                <a:srgbClr val="618B41"/>
              </a:buClr>
              <a:buSzPts val="1400"/>
              <a:buFont typeface="Arial"/>
              <a:buNone/>
            </a:pPr>
            <a:endParaRPr sz="2400" b="1" i="0" u="none" strike="noStrike" cap="none">
              <a:solidFill>
                <a:schemeClr val="dk1"/>
              </a:solidFill>
              <a:latin typeface="Cabin"/>
              <a:ea typeface="Cabin"/>
              <a:cs typeface="Cabin"/>
              <a:sym typeface="Cabin"/>
            </a:endParaRPr>
          </a:p>
          <a:p>
            <a:pPr marL="571500" marR="0" lvl="0" indent="-254000" algn="l" rtl="0">
              <a:spcBef>
                <a:spcPts val="0"/>
              </a:spcBef>
              <a:spcAft>
                <a:spcPts val="0"/>
              </a:spcAft>
              <a:buClr>
                <a:srgbClr val="618B41"/>
              </a:buClr>
              <a:buSzPts val="1400"/>
              <a:buFont typeface="Arial"/>
              <a:buNone/>
            </a:pPr>
            <a:endParaRPr sz="2400" b="1" i="0" u="none" strike="noStrike" cap="none">
              <a:solidFill>
                <a:schemeClr val="dk1"/>
              </a:solidFill>
              <a:latin typeface="Cabin"/>
              <a:ea typeface="Cabin"/>
              <a:cs typeface="Cabin"/>
              <a:sym typeface="Cabi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g2806bf371cd_1_293"/>
          <p:cNvSpPr txBox="1">
            <a:spLocks noGrp="1"/>
          </p:cNvSpPr>
          <p:nvPr>
            <p:ph type="title"/>
          </p:nvPr>
        </p:nvSpPr>
        <p:spPr>
          <a:xfrm>
            <a:off x="1528039" y="707633"/>
            <a:ext cx="4278300" cy="137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How to Build a Better Attendance Recognition Program</a:t>
            </a:r>
            <a:endParaRPr dirty="0"/>
          </a:p>
        </p:txBody>
      </p:sp>
      <p:pic>
        <p:nvPicPr>
          <p:cNvPr id="1205" name="Google Shape;1205;g2806bf371cd_1_293" descr="AW LOGO white stem"/>
          <p:cNvPicPr preferRelativeResize="0"/>
          <p:nvPr/>
        </p:nvPicPr>
        <p:blipFill rotWithShape="1">
          <a:blip r:embed="rId3">
            <a:alphaModFix/>
          </a:blip>
          <a:srcRect r="69095"/>
          <a:stretch/>
        </p:blipFill>
        <p:spPr>
          <a:xfrm>
            <a:off x="644368" y="983838"/>
            <a:ext cx="623888" cy="819150"/>
          </a:xfrm>
          <a:prstGeom prst="rect">
            <a:avLst/>
          </a:prstGeom>
          <a:noFill/>
          <a:ln>
            <a:noFill/>
          </a:ln>
        </p:spPr>
      </p:pic>
      <p:sp>
        <p:nvSpPr>
          <p:cNvPr id="1204" name="Google Shape;1204;g2806bf371cd_1_293"/>
          <p:cNvSpPr txBox="1"/>
          <p:nvPr/>
        </p:nvSpPr>
        <p:spPr>
          <a:xfrm>
            <a:off x="1347525" y="2356375"/>
            <a:ext cx="8349900" cy="365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40404F"/>
                </a:solidFill>
                <a:latin typeface="Gill Sans"/>
                <a:ea typeface="Gill Sans"/>
                <a:cs typeface="Gill Sans"/>
                <a:sym typeface="Gill Sans"/>
              </a:rPr>
              <a:t>KEY QUESTIONS TO CONSIDER:</a:t>
            </a:r>
            <a:endParaRPr/>
          </a:p>
          <a:p>
            <a:pPr marL="342900" marR="0" lvl="0" indent="-228600" algn="l" rtl="0">
              <a:spcBef>
                <a:spcPts val="0"/>
              </a:spcBef>
              <a:spcAft>
                <a:spcPts val="0"/>
              </a:spcAft>
              <a:buClr>
                <a:srgbClr val="000000"/>
              </a:buClr>
              <a:buSzPts val="1800"/>
              <a:buFont typeface="Gill Sans"/>
              <a:buNone/>
            </a:pPr>
            <a:endParaRPr sz="1800">
              <a:solidFill>
                <a:srgbClr val="40404F"/>
              </a:solidFill>
              <a:latin typeface="Gill Sans"/>
              <a:ea typeface="Gill Sans"/>
              <a:cs typeface="Gill Sans"/>
              <a:sym typeface="Gill Sans"/>
            </a:endParaRPr>
          </a:p>
          <a:p>
            <a:pPr marL="342900" marR="0" lvl="0" indent="-342900" algn="l" rtl="0">
              <a:spcBef>
                <a:spcPts val="0"/>
              </a:spcBef>
              <a:spcAft>
                <a:spcPts val="0"/>
              </a:spcAft>
              <a:buClr>
                <a:srgbClr val="40404F"/>
              </a:buClr>
              <a:buSzPts val="1800"/>
              <a:buFont typeface="Gill Sans"/>
              <a:buAutoNum type="arabicPeriod"/>
            </a:pPr>
            <a:r>
              <a:rPr lang="en-US" sz="1800">
                <a:solidFill>
                  <a:srgbClr val="40404F"/>
                </a:solidFill>
                <a:latin typeface="Gill Sans"/>
                <a:ea typeface="Gill Sans"/>
                <a:cs typeface="Gill Sans"/>
                <a:sym typeface="Gill Sans"/>
              </a:rPr>
              <a:t>WHO - Whose behavior do we want to change? (Individual Student, Group of students, Family)</a:t>
            </a:r>
            <a:endParaRPr/>
          </a:p>
          <a:p>
            <a:pPr marL="342900" marR="0" lvl="0" indent="-342900" algn="l" rtl="0">
              <a:spcBef>
                <a:spcPts val="0"/>
              </a:spcBef>
              <a:spcAft>
                <a:spcPts val="0"/>
              </a:spcAft>
              <a:buClr>
                <a:srgbClr val="40404F"/>
              </a:buClr>
              <a:buSzPts val="1800"/>
              <a:buFont typeface="Gill Sans"/>
              <a:buAutoNum type="arabicPeriod"/>
            </a:pPr>
            <a:r>
              <a:rPr lang="en-US" sz="1800">
                <a:solidFill>
                  <a:srgbClr val="40404F"/>
                </a:solidFill>
                <a:latin typeface="Gill Sans"/>
                <a:ea typeface="Gill Sans"/>
                <a:cs typeface="Gill Sans"/>
                <a:sym typeface="Gill Sans"/>
              </a:rPr>
              <a:t>WHAT – What type of incentive should we select that we believe will motivate the change in behavior? </a:t>
            </a:r>
            <a:endParaRPr/>
          </a:p>
          <a:p>
            <a:pPr marL="342900" marR="0" lvl="0" indent="-342900" algn="l" rtl="0">
              <a:spcBef>
                <a:spcPts val="0"/>
              </a:spcBef>
              <a:spcAft>
                <a:spcPts val="0"/>
              </a:spcAft>
              <a:buClr>
                <a:srgbClr val="40404F"/>
              </a:buClr>
              <a:buSzPts val="1800"/>
              <a:buFont typeface="Gill Sans"/>
              <a:buAutoNum type="arabicPeriod"/>
            </a:pPr>
            <a:r>
              <a:rPr lang="en-US" sz="1800">
                <a:solidFill>
                  <a:srgbClr val="40404F"/>
                </a:solidFill>
                <a:latin typeface="Gill Sans"/>
                <a:ea typeface="Gill Sans"/>
                <a:cs typeface="Gill Sans"/>
                <a:sym typeface="Gill Sans"/>
              </a:rPr>
              <a:t>HOW - </a:t>
            </a:r>
            <a:r>
              <a:rPr lang="en-US" sz="1800">
                <a:solidFill>
                  <a:srgbClr val="000000"/>
                </a:solidFill>
                <a:latin typeface="Gill Sans"/>
                <a:ea typeface="Gill Sans"/>
                <a:cs typeface="Gill Sans"/>
                <a:sym typeface="Gill Sans"/>
              </a:rPr>
              <a:t>How can the incentive be implemented most effectively? This includes decisions about HOW </a:t>
            </a:r>
            <a:r>
              <a:rPr lang="en-US" sz="1800">
                <a:solidFill>
                  <a:srgbClr val="40404F"/>
                </a:solidFill>
                <a:latin typeface="Gill Sans"/>
                <a:ea typeface="Gill Sans"/>
                <a:cs typeface="Gill Sans"/>
                <a:sym typeface="Gill Sans"/>
              </a:rPr>
              <a:t>MUCH? HOW OFTEN? AT WHAT TIME OF DAY, WEEK, MONTH OR YEAR? BY WHOM?</a:t>
            </a:r>
            <a:endParaRPr/>
          </a:p>
          <a:p>
            <a:pPr marL="342900" marR="0" lvl="0" indent="-342900" algn="l" rtl="0">
              <a:spcBef>
                <a:spcPts val="0"/>
              </a:spcBef>
              <a:spcAft>
                <a:spcPts val="0"/>
              </a:spcAft>
              <a:buNone/>
            </a:pPr>
            <a:r>
              <a:rPr lang="en-US" sz="1800">
                <a:solidFill>
                  <a:srgbClr val="000000"/>
                </a:solidFill>
                <a:latin typeface="Gill Sans"/>
                <a:ea typeface="Gill Sans"/>
                <a:cs typeface="Gill Sans"/>
                <a:sym typeface="Gill Sans"/>
              </a:rPr>
              <a:t>4. 	DID IT WORK AND HOW DO YOU KNOW? What do evaluation results of incentive-based approaches indicate about effectiveness and how to improve subsequent implementation?</a:t>
            </a:r>
            <a:endParaRPr/>
          </a:p>
          <a:p>
            <a:pPr marL="342900" marR="0" lvl="0" indent="-254000" algn="l" rtl="0">
              <a:spcBef>
                <a:spcPts val="0"/>
              </a:spcBef>
              <a:spcAft>
                <a:spcPts val="0"/>
              </a:spcAft>
              <a:buClr>
                <a:srgbClr val="000000"/>
              </a:buClr>
              <a:buSzPts val="1400"/>
              <a:buFont typeface="Gill Sans"/>
              <a:buNone/>
            </a:pPr>
            <a:endParaRPr sz="1400">
              <a:solidFill>
                <a:srgbClr val="40404F"/>
              </a:solidFill>
              <a:latin typeface="Gill Sans"/>
              <a:ea typeface="Gill Sans"/>
              <a:cs typeface="Gill Sans"/>
              <a:sym typeface="Gill Sans"/>
            </a:endParaRPr>
          </a:p>
          <a:p>
            <a:pPr marL="342900" marR="0" lvl="0" indent="-342900" algn="l" rtl="0">
              <a:spcBef>
                <a:spcPts val="0"/>
              </a:spcBef>
              <a:spcAft>
                <a:spcPts val="0"/>
              </a:spcAft>
              <a:buNone/>
            </a:pPr>
            <a:endParaRPr sz="1400">
              <a:solidFill>
                <a:srgbClr val="40404F"/>
              </a:solidFill>
              <a:latin typeface="Gill Sans"/>
              <a:ea typeface="Gill Sans"/>
              <a:cs typeface="Gill Sans"/>
              <a:sym typeface="Gill Sans"/>
            </a:endParaRPr>
          </a:p>
          <a:p>
            <a:pPr marL="342900" marR="0" lvl="0" indent="-342900" algn="l" rtl="0">
              <a:spcBef>
                <a:spcPts val="0"/>
              </a:spcBef>
              <a:spcAft>
                <a:spcPts val="0"/>
              </a:spcAft>
              <a:buNone/>
            </a:pPr>
            <a:endParaRPr sz="1400">
              <a:solidFill>
                <a:srgbClr val="40404F"/>
              </a:solidFill>
              <a:latin typeface="Gill Sans"/>
              <a:ea typeface="Gill Sans"/>
              <a:cs typeface="Gill Sans"/>
              <a:sym typeface="Gill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2" name="Title 1">
            <a:extLst>
              <a:ext uri="{FF2B5EF4-FFF2-40B4-BE49-F238E27FC236}">
                <a16:creationId xmlns:a16="http://schemas.microsoft.com/office/drawing/2014/main" id="{00EE4180-64A2-2830-707B-3B452594108F}"/>
              </a:ext>
            </a:extLst>
          </p:cNvPr>
          <p:cNvSpPr txBox="1">
            <a:spLocks noGrp="1"/>
          </p:cNvSpPr>
          <p:nvPr>
            <p:ph type="title" idx="4294967295"/>
          </p:nvPr>
        </p:nvSpPr>
        <p:spPr>
          <a:xfrm>
            <a:off x="4235116" y="2037347"/>
            <a:ext cx="500513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Making Incentives Meaningful</a:t>
            </a:r>
          </a:p>
        </p:txBody>
      </p:sp>
      <p:pic>
        <p:nvPicPr>
          <p:cNvPr id="1210" name="Google Shape;1210;g2806bf371cd_1_299" descr="Launch - Google Chrome"/>
          <p:cNvPicPr preferRelativeResize="0"/>
          <p:nvPr/>
        </p:nvPicPr>
        <p:blipFill rotWithShape="1">
          <a:blip r:embed="rId3">
            <a:alphaModFix/>
          </a:blip>
          <a:srcRect l="17247" t="9398" r="17889" b="7799"/>
          <a:stretch/>
        </p:blipFill>
        <p:spPr>
          <a:xfrm>
            <a:off x="2441960" y="303450"/>
            <a:ext cx="8314865" cy="6420875"/>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g2806bf371cd_1_305"/>
          <p:cNvSpPr txBox="1">
            <a:spLocks noGrp="1"/>
          </p:cNvSpPr>
          <p:nvPr>
            <p:ph type="title"/>
          </p:nvPr>
        </p:nvSpPr>
        <p:spPr>
          <a:xfrm>
            <a:off x="1528039" y="707633"/>
            <a:ext cx="4278300" cy="137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Examples of Incentives (Elementary)</a:t>
            </a:r>
            <a:endParaRPr dirty="0"/>
          </a:p>
        </p:txBody>
      </p:sp>
      <p:pic>
        <p:nvPicPr>
          <p:cNvPr id="1216" name="Google Shape;1216;g2806bf371cd_1_305" descr="AW LOGO white stem"/>
          <p:cNvPicPr preferRelativeResize="0"/>
          <p:nvPr/>
        </p:nvPicPr>
        <p:blipFill rotWithShape="1">
          <a:blip r:embed="rId3">
            <a:alphaModFix/>
          </a:blip>
          <a:srcRect r="69095"/>
          <a:stretch/>
        </p:blipFill>
        <p:spPr>
          <a:xfrm>
            <a:off x="595818" y="870238"/>
            <a:ext cx="623888" cy="819150"/>
          </a:xfrm>
          <a:prstGeom prst="rect">
            <a:avLst/>
          </a:prstGeom>
          <a:noFill/>
          <a:ln>
            <a:noFill/>
          </a:ln>
        </p:spPr>
      </p:pic>
      <p:sp>
        <p:nvSpPr>
          <p:cNvPr id="1218" name="Google Shape;1218;g2806bf371cd_1_305"/>
          <p:cNvSpPr txBox="1"/>
          <p:nvPr/>
        </p:nvSpPr>
        <p:spPr>
          <a:xfrm>
            <a:off x="1528050" y="2356375"/>
            <a:ext cx="8322000" cy="39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40404F"/>
                </a:solidFill>
                <a:latin typeface="Gill Sans"/>
                <a:ea typeface="Gill Sans"/>
                <a:cs typeface="Gill Sans"/>
                <a:sym typeface="Gill Sans"/>
              </a:rPr>
              <a:t>FOR STUDENTS</a:t>
            </a:r>
            <a:endParaRPr>
              <a:latin typeface="Gill Sans"/>
              <a:ea typeface="Gill Sans"/>
              <a:cs typeface="Gill Sans"/>
              <a:sym typeface="Gill Sans"/>
            </a:endParaRPr>
          </a:p>
          <a:p>
            <a:pPr marL="285750" marR="0" lvl="0" indent="-285750" algn="l" rtl="0">
              <a:spcBef>
                <a:spcPts val="0"/>
              </a:spcBef>
              <a:spcAft>
                <a:spcPts val="0"/>
              </a:spcAft>
              <a:buClr>
                <a:srgbClr val="40404F"/>
              </a:buClr>
              <a:buSzPts val="1800"/>
              <a:buFont typeface="Gill Sans"/>
              <a:buChar char="•"/>
            </a:pPr>
            <a:r>
              <a:rPr lang="en-US" sz="1800">
                <a:solidFill>
                  <a:srgbClr val="40404F"/>
                </a:solidFill>
                <a:latin typeface="Gill Sans"/>
                <a:ea typeface="Gill Sans"/>
                <a:cs typeface="Gill Sans"/>
                <a:sym typeface="Gill Sans"/>
              </a:rPr>
              <a:t>Students with Good and Improved Attendance have their names or pictures on the Attendance Wall</a:t>
            </a:r>
            <a:endParaRPr>
              <a:latin typeface="Gill Sans"/>
              <a:ea typeface="Gill Sans"/>
              <a:cs typeface="Gill Sans"/>
              <a:sym typeface="Gill Sans"/>
            </a:endParaRPr>
          </a:p>
          <a:p>
            <a:pPr marL="285750" marR="0" lvl="0" indent="-285750" algn="l" rtl="0">
              <a:spcBef>
                <a:spcPts val="0"/>
              </a:spcBef>
              <a:spcAft>
                <a:spcPts val="0"/>
              </a:spcAft>
              <a:buClr>
                <a:srgbClr val="40404F"/>
              </a:buClr>
              <a:buSzPts val="1800"/>
              <a:buFont typeface="Gill Sans"/>
              <a:buChar char="•"/>
            </a:pPr>
            <a:r>
              <a:rPr lang="en-US" sz="1800">
                <a:solidFill>
                  <a:srgbClr val="40404F"/>
                </a:solidFill>
                <a:latin typeface="Gill Sans"/>
                <a:ea typeface="Gill Sans"/>
                <a:cs typeface="Gill Sans"/>
                <a:sym typeface="Gill Sans"/>
              </a:rPr>
              <a:t>School PBIS bucks or points for being on time each day to use in “store” for items like pencils, stickers, books</a:t>
            </a:r>
            <a:endParaRPr>
              <a:latin typeface="Gill Sans"/>
              <a:ea typeface="Gill Sans"/>
              <a:cs typeface="Gill Sans"/>
              <a:sym typeface="Gill Sans"/>
            </a:endParaRPr>
          </a:p>
          <a:p>
            <a:pPr marL="285750" marR="0" lvl="0" indent="-285750" algn="l" rtl="0">
              <a:spcBef>
                <a:spcPts val="0"/>
              </a:spcBef>
              <a:spcAft>
                <a:spcPts val="0"/>
              </a:spcAft>
              <a:buClr>
                <a:srgbClr val="40404F"/>
              </a:buClr>
              <a:buSzPts val="1800"/>
              <a:buFont typeface="Gill Sans"/>
              <a:buChar char="•"/>
            </a:pPr>
            <a:r>
              <a:rPr lang="en-US" sz="1800">
                <a:solidFill>
                  <a:srgbClr val="40404F"/>
                </a:solidFill>
                <a:latin typeface="Gill Sans"/>
                <a:ea typeface="Gill Sans"/>
                <a:cs typeface="Gill Sans"/>
                <a:sym typeface="Gill Sans"/>
              </a:rPr>
              <a:t>Class works on spelling a word such as “TERRIFIC” and gets one letter for each day every student is in class. When they complete the word, students get to eat lunch with their teacher (or principal).</a:t>
            </a:r>
            <a:endParaRPr>
              <a:latin typeface="Gill Sans"/>
              <a:ea typeface="Gill Sans"/>
              <a:cs typeface="Gill Sans"/>
              <a:sym typeface="Gill Sans"/>
            </a:endParaRPr>
          </a:p>
          <a:p>
            <a:pPr marL="285750" marR="0" lvl="0" indent="-285750" algn="l" rtl="0">
              <a:spcBef>
                <a:spcPts val="0"/>
              </a:spcBef>
              <a:spcAft>
                <a:spcPts val="0"/>
              </a:spcAft>
              <a:buClr>
                <a:srgbClr val="000000"/>
              </a:buClr>
              <a:buSzPts val="1800"/>
              <a:buFont typeface="Gill Sans"/>
              <a:buChar char="•"/>
            </a:pPr>
            <a:r>
              <a:rPr lang="en-US" sz="1800">
                <a:solidFill>
                  <a:srgbClr val="000000"/>
                </a:solidFill>
                <a:latin typeface="Gill Sans"/>
                <a:ea typeface="Gill Sans"/>
                <a:cs typeface="Gill Sans"/>
                <a:sym typeface="Gill Sans"/>
              </a:rPr>
              <a:t>Extra Recess</a:t>
            </a:r>
            <a:endParaRPr>
              <a:latin typeface="Gill Sans"/>
              <a:ea typeface="Gill Sans"/>
              <a:cs typeface="Gill Sans"/>
              <a:sym typeface="Gill Sans"/>
            </a:endParaRPr>
          </a:p>
          <a:p>
            <a:pPr marL="285750" marR="0" lvl="0" indent="-285750" algn="l" rtl="0">
              <a:spcBef>
                <a:spcPts val="0"/>
              </a:spcBef>
              <a:spcAft>
                <a:spcPts val="0"/>
              </a:spcAft>
              <a:buClr>
                <a:srgbClr val="000000"/>
              </a:buClr>
              <a:buSzPts val="1800"/>
              <a:buFont typeface="Gill Sans"/>
              <a:buChar char="•"/>
            </a:pPr>
            <a:r>
              <a:rPr lang="en-US" sz="1800">
                <a:solidFill>
                  <a:srgbClr val="000000"/>
                </a:solidFill>
                <a:latin typeface="Gill Sans"/>
                <a:ea typeface="Gill Sans"/>
                <a:cs typeface="Gill Sans"/>
                <a:sym typeface="Gill Sans"/>
              </a:rPr>
              <a:t>Opportunities to help with morning announcements, morning greetings</a:t>
            </a:r>
            <a:endParaRPr>
              <a:latin typeface="Gill Sans"/>
              <a:ea typeface="Gill Sans"/>
              <a:cs typeface="Gill Sans"/>
              <a:sym typeface="Gill Sans"/>
            </a:endParaRPr>
          </a:p>
          <a:p>
            <a:pPr marL="0" marR="0" lvl="0" indent="0" algn="l" rtl="0">
              <a:spcBef>
                <a:spcPts val="0"/>
              </a:spcBef>
              <a:spcAft>
                <a:spcPts val="0"/>
              </a:spcAft>
              <a:buNone/>
            </a:pPr>
            <a:r>
              <a:rPr lang="en-US" sz="1800" b="1">
                <a:solidFill>
                  <a:srgbClr val="000000"/>
                </a:solidFill>
                <a:latin typeface="Gill Sans"/>
                <a:ea typeface="Gill Sans"/>
                <a:cs typeface="Gill Sans"/>
                <a:sym typeface="Gill Sans"/>
              </a:rPr>
              <a:t>FOR PARENTS</a:t>
            </a:r>
            <a:endParaRPr>
              <a:latin typeface="Gill Sans"/>
              <a:ea typeface="Gill Sans"/>
              <a:cs typeface="Gill Sans"/>
              <a:sym typeface="Gill Sans"/>
            </a:endParaRPr>
          </a:p>
          <a:p>
            <a:pPr marL="285750" marR="0" lvl="0" indent="-285750" algn="l" rtl="0">
              <a:spcBef>
                <a:spcPts val="0"/>
              </a:spcBef>
              <a:spcAft>
                <a:spcPts val="0"/>
              </a:spcAft>
              <a:buClr>
                <a:srgbClr val="000000"/>
              </a:buClr>
              <a:buSzPts val="1800"/>
              <a:buFont typeface="Gill Sans"/>
              <a:buChar char="•"/>
            </a:pPr>
            <a:r>
              <a:rPr lang="en-US" sz="1800">
                <a:solidFill>
                  <a:srgbClr val="000000"/>
                </a:solidFill>
                <a:latin typeface="Gill Sans"/>
                <a:ea typeface="Gill Sans"/>
                <a:cs typeface="Gill Sans"/>
                <a:sym typeface="Gill Sans"/>
              </a:rPr>
              <a:t>Gift cards, gas cards</a:t>
            </a:r>
            <a:endParaRPr>
              <a:latin typeface="Gill Sans"/>
              <a:ea typeface="Gill Sans"/>
              <a:cs typeface="Gill Sans"/>
              <a:sym typeface="Gill Sans"/>
            </a:endParaRPr>
          </a:p>
          <a:p>
            <a:pPr marL="285750" marR="0" lvl="0" indent="-285750" algn="l" rtl="0">
              <a:spcBef>
                <a:spcPts val="0"/>
              </a:spcBef>
              <a:spcAft>
                <a:spcPts val="0"/>
              </a:spcAft>
              <a:buClr>
                <a:srgbClr val="000000"/>
              </a:buClr>
              <a:buSzPts val="1800"/>
              <a:buFont typeface="Gill Sans"/>
              <a:buChar char="•"/>
            </a:pPr>
            <a:r>
              <a:rPr lang="en-US" sz="1800">
                <a:solidFill>
                  <a:srgbClr val="000000"/>
                </a:solidFill>
                <a:latin typeface="Gill Sans"/>
                <a:ea typeface="Gill Sans"/>
                <a:cs typeface="Gill Sans"/>
                <a:sym typeface="Gill Sans"/>
              </a:rPr>
              <a:t>Special awards at school or school board meetings</a:t>
            </a:r>
            <a:endParaRPr>
              <a:latin typeface="Gill Sans"/>
              <a:ea typeface="Gill Sans"/>
              <a:cs typeface="Gill Sans"/>
              <a:sym typeface="Gill Sans"/>
            </a:endParaRPr>
          </a:p>
          <a:p>
            <a:pPr marL="342900" marR="0" lvl="0" indent="-254000" algn="l" rtl="0">
              <a:spcBef>
                <a:spcPts val="0"/>
              </a:spcBef>
              <a:spcAft>
                <a:spcPts val="0"/>
              </a:spcAft>
              <a:buClr>
                <a:srgbClr val="000000"/>
              </a:buClr>
              <a:buSzPts val="1400"/>
              <a:buFont typeface="Gill Sans"/>
              <a:buNone/>
            </a:pPr>
            <a:endParaRPr sz="1400">
              <a:solidFill>
                <a:srgbClr val="40404F"/>
              </a:solidFill>
              <a:latin typeface="Gill Sans"/>
              <a:ea typeface="Gill Sans"/>
              <a:cs typeface="Gill Sans"/>
              <a:sym typeface="Gill Sans"/>
            </a:endParaRPr>
          </a:p>
          <a:p>
            <a:pPr marL="342900" marR="0" lvl="0" indent="-342900" algn="l" rtl="0">
              <a:spcBef>
                <a:spcPts val="0"/>
              </a:spcBef>
              <a:spcAft>
                <a:spcPts val="0"/>
              </a:spcAft>
              <a:buNone/>
            </a:pPr>
            <a:endParaRPr sz="1400">
              <a:solidFill>
                <a:srgbClr val="40404F"/>
              </a:solidFill>
              <a:latin typeface="Gill Sans"/>
              <a:ea typeface="Gill Sans"/>
              <a:cs typeface="Gill Sans"/>
              <a:sym typeface="Gill Sans"/>
            </a:endParaRPr>
          </a:p>
          <a:p>
            <a:pPr marL="342900" marR="0" lvl="0" indent="-342900" algn="l" rtl="0">
              <a:spcBef>
                <a:spcPts val="0"/>
              </a:spcBef>
              <a:spcAft>
                <a:spcPts val="0"/>
              </a:spcAft>
              <a:buNone/>
            </a:pPr>
            <a:endParaRPr sz="1400">
              <a:solidFill>
                <a:srgbClr val="40404F"/>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g2806bf371cd_0_69"/>
          <p:cNvSpPr txBox="1">
            <a:spLocks noGrp="1"/>
          </p:cNvSpPr>
          <p:nvPr>
            <p:ph type="title" idx="4294967295"/>
          </p:nvPr>
        </p:nvSpPr>
        <p:spPr>
          <a:xfrm>
            <a:off x="286451" y="109165"/>
            <a:ext cx="11673900" cy="461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400" b="1" i="0" u="none" strike="noStrike" kern="1200" cap="none" spc="0" normalizeH="0" baseline="0" noProof="0" dirty="0">
                <a:ln>
                  <a:noFill/>
                </a:ln>
                <a:solidFill>
                  <a:srgbClr val="FFFFFF"/>
                </a:solidFill>
                <a:effectLst/>
                <a:uLnTx/>
                <a:uFillTx/>
                <a:latin typeface="Rockwell"/>
                <a:ea typeface="Rockwell"/>
                <a:cs typeface="Rockwell"/>
                <a:sym typeface="Rockwell"/>
              </a:rPr>
              <a:t>Our Nation Faces an Attendance Crisis </a:t>
            </a:r>
          </a:p>
        </p:txBody>
      </p:sp>
      <p:sp>
        <p:nvSpPr>
          <p:cNvPr id="1009" name="Google Shape;1009;g2806bf371cd_0_69"/>
          <p:cNvSpPr txBox="1"/>
          <p:nvPr/>
        </p:nvSpPr>
        <p:spPr>
          <a:xfrm>
            <a:off x="534000" y="1236000"/>
            <a:ext cx="11124000" cy="4801284"/>
          </a:xfrm>
          <a:prstGeom prst="rect">
            <a:avLst/>
          </a:prstGeom>
          <a:solidFill>
            <a:schemeClr val="lt1"/>
          </a:solidFill>
          <a:ln>
            <a:noFill/>
          </a:ln>
        </p:spPr>
        <p:txBody>
          <a:bodyPr spcFirstLastPara="1" wrap="square" lIns="91425" tIns="91425" rIns="91425" bIns="91425" anchor="t" anchorCtr="0">
            <a:spAutoFit/>
          </a:bodyPr>
          <a:lstStyle/>
          <a:p>
            <a:pPr marL="342900" lvl="0" indent="-387350" algn="l" rtl="0">
              <a:spcBef>
                <a:spcPts val="1200"/>
              </a:spcBef>
              <a:spcAft>
                <a:spcPts val="0"/>
              </a:spcAft>
              <a:buClr>
                <a:schemeClr val="accent5"/>
              </a:buClr>
              <a:buSzPts val="3200"/>
              <a:buChar char="•"/>
            </a:pPr>
            <a:r>
              <a:rPr lang="en-US" sz="2500" b="1" dirty="0">
                <a:solidFill>
                  <a:srgbClr val="0E5473"/>
                </a:solidFill>
                <a:highlight>
                  <a:schemeClr val="lt1"/>
                </a:highlight>
                <a:latin typeface="Calibri"/>
                <a:ea typeface="Calibri"/>
                <a:cs typeface="Calibri"/>
                <a:sym typeface="Calibri"/>
              </a:rPr>
              <a:t>Pre-pandemic: 8 million nationally (1 out of 10 in Virginia)  students were chronically absent</a:t>
            </a:r>
            <a:r>
              <a:rPr lang="en-US" sz="2500" b="1" dirty="0">
                <a:highlight>
                  <a:schemeClr val="lt1"/>
                </a:highlight>
                <a:latin typeface="Calibri"/>
                <a:ea typeface="Calibri"/>
                <a:cs typeface="Calibri"/>
                <a:sym typeface="Calibri"/>
              </a:rPr>
              <a:t> </a:t>
            </a:r>
            <a:r>
              <a:rPr lang="en-US" sz="2500" i="1" dirty="0">
                <a:highlight>
                  <a:schemeClr val="lt1"/>
                </a:highlight>
                <a:latin typeface="Calibri"/>
                <a:ea typeface="Calibri"/>
                <a:cs typeface="Calibri"/>
                <a:sym typeface="Calibri"/>
              </a:rPr>
              <a:t>(missing 10% or more of school for any reason: excused, unexcused, suspension)</a:t>
            </a:r>
            <a:endParaRPr sz="2500" i="1" dirty="0">
              <a:highlight>
                <a:schemeClr val="lt1"/>
              </a:highlight>
              <a:latin typeface="Calibri"/>
              <a:ea typeface="Calibri"/>
              <a:cs typeface="Calibri"/>
              <a:sym typeface="Calibri"/>
            </a:endParaRPr>
          </a:p>
          <a:p>
            <a:pPr marL="342900" lvl="0" indent="-387350" algn="l" rtl="0">
              <a:spcBef>
                <a:spcPts val="1200"/>
              </a:spcBef>
              <a:spcAft>
                <a:spcPts val="0"/>
              </a:spcAft>
              <a:buClr>
                <a:schemeClr val="accent5"/>
              </a:buClr>
              <a:buSzPts val="3200"/>
              <a:buChar char="•"/>
            </a:pPr>
            <a:r>
              <a:rPr lang="en-US" sz="2500" b="1" dirty="0">
                <a:solidFill>
                  <a:srgbClr val="0E5473"/>
                </a:solidFill>
                <a:highlight>
                  <a:schemeClr val="lt1"/>
                </a:highlight>
                <a:latin typeface="Calibri"/>
                <a:ea typeface="Calibri"/>
                <a:cs typeface="Calibri"/>
                <a:sym typeface="Calibri"/>
              </a:rPr>
              <a:t>Chronic absence in Virginia has doubled. </a:t>
            </a:r>
            <a:r>
              <a:rPr lang="en-US" sz="2500" dirty="0">
                <a:latin typeface="Calibri"/>
                <a:ea typeface="Calibri"/>
                <a:cs typeface="Calibri"/>
                <a:sym typeface="Calibri"/>
              </a:rPr>
              <a:t>By the end of SY 2021-22, chronic absence  affected more than 1 out of 5  students.  Early data from districts and states for 2022-23 data show rates remain high.</a:t>
            </a:r>
            <a:endParaRPr sz="2500" dirty="0">
              <a:latin typeface="Calibri"/>
              <a:ea typeface="Calibri"/>
              <a:cs typeface="Calibri"/>
              <a:sym typeface="Calibri"/>
            </a:endParaRPr>
          </a:p>
          <a:p>
            <a:pPr marL="342900" lvl="0" indent="-387350" algn="l" rtl="0">
              <a:spcBef>
                <a:spcPts val="1200"/>
              </a:spcBef>
              <a:spcAft>
                <a:spcPts val="0"/>
              </a:spcAft>
              <a:buClr>
                <a:schemeClr val="accent5"/>
              </a:buClr>
              <a:buSzPts val="3200"/>
              <a:buChar char="•"/>
            </a:pPr>
            <a:r>
              <a:rPr lang="en-US" sz="2500" b="1" dirty="0">
                <a:solidFill>
                  <a:srgbClr val="0E5473"/>
                </a:solidFill>
                <a:latin typeface="Calibri"/>
                <a:ea typeface="Calibri"/>
                <a:cs typeface="Calibri"/>
                <a:sym typeface="Calibri"/>
              </a:rPr>
              <a:t>Economically disadvantag</a:t>
            </a:r>
            <a:r>
              <a:rPr lang="en-US" sz="2500" b="1" dirty="0">
                <a:solidFill>
                  <a:srgbClr val="0E5473"/>
                </a:solidFill>
                <a:highlight>
                  <a:schemeClr val="lt1"/>
                </a:highlight>
                <a:latin typeface="Calibri"/>
                <a:ea typeface="Calibri"/>
                <a:cs typeface="Calibri"/>
                <a:sym typeface="Calibri"/>
              </a:rPr>
              <a:t>ed st</a:t>
            </a:r>
            <a:r>
              <a:rPr lang="en-US" sz="2500" b="1" dirty="0">
                <a:solidFill>
                  <a:srgbClr val="0E5473"/>
                </a:solidFill>
                <a:latin typeface="Calibri"/>
                <a:ea typeface="Calibri"/>
                <a:cs typeface="Calibri"/>
                <a:sym typeface="Calibri"/>
              </a:rPr>
              <a:t>udents and families, as well as Native American, Black, Latino/Hispanic and Pacific Islander students are disproportionately affected.</a:t>
            </a:r>
            <a:endParaRPr sz="2500" b="1" dirty="0">
              <a:solidFill>
                <a:srgbClr val="0E5473"/>
              </a:solidFill>
              <a:latin typeface="Calibri"/>
              <a:ea typeface="Calibri"/>
              <a:cs typeface="Calibri"/>
              <a:sym typeface="Calibri"/>
            </a:endParaRPr>
          </a:p>
          <a:p>
            <a:pPr marL="342900" lvl="0" indent="-393700" algn="l" rtl="0">
              <a:spcBef>
                <a:spcPts val="1200"/>
              </a:spcBef>
              <a:spcAft>
                <a:spcPts val="1200"/>
              </a:spcAft>
              <a:buClr>
                <a:schemeClr val="accent5"/>
              </a:buClr>
              <a:buSzPts val="3300"/>
              <a:buChar char="•"/>
            </a:pPr>
            <a:r>
              <a:rPr lang="en-US" sz="2500" b="1" dirty="0">
                <a:solidFill>
                  <a:srgbClr val="0E5473"/>
                </a:solidFill>
                <a:latin typeface="Calibri"/>
                <a:ea typeface="Calibri"/>
                <a:cs typeface="Calibri"/>
                <a:sym typeface="Calibri"/>
              </a:rPr>
              <a:t>Chronic absenteeism is especially high in early grades as well as high school.</a:t>
            </a:r>
            <a:r>
              <a:rPr lang="en-US" sz="2200" b="1" dirty="0">
                <a:solidFill>
                  <a:srgbClr val="0E5473"/>
                </a:solidFill>
                <a:latin typeface="Calibri"/>
                <a:ea typeface="Calibri"/>
                <a:cs typeface="Calibri"/>
                <a:sym typeface="Calibri"/>
              </a:rPr>
              <a:t> </a:t>
            </a:r>
            <a:endParaRPr sz="2200" b="1" dirty="0">
              <a:solidFill>
                <a:srgbClr val="0E5473"/>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g2806bf371cd_1_312"/>
          <p:cNvSpPr txBox="1">
            <a:spLocks noGrp="1"/>
          </p:cNvSpPr>
          <p:nvPr>
            <p:ph type="title"/>
          </p:nvPr>
        </p:nvSpPr>
        <p:spPr>
          <a:xfrm>
            <a:off x="1528039" y="707633"/>
            <a:ext cx="4278300" cy="137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Examples of Incentives (Secondary)</a:t>
            </a:r>
            <a:endParaRPr dirty="0"/>
          </a:p>
        </p:txBody>
      </p:sp>
      <p:pic>
        <p:nvPicPr>
          <p:cNvPr id="1224" name="Google Shape;1224;g2806bf371cd_1_312" descr="AW LOGO white stem"/>
          <p:cNvPicPr preferRelativeResize="0"/>
          <p:nvPr/>
        </p:nvPicPr>
        <p:blipFill rotWithShape="1">
          <a:blip r:embed="rId3">
            <a:alphaModFix/>
          </a:blip>
          <a:srcRect r="69095"/>
          <a:stretch/>
        </p:blipFill>
        <p:spPr>
          <a:xfrm>
            <a:off x="644368" y="882388"/>
            <a:ext cx="623888" cy="819150"/>
          </a:xfrm>
          <a:prstGeom prst="rect">
            <a:avLst/>
          </a:prstGeom>
          <a:noFill/>
          <a:ln>
            <a:noFill/>
          </a:ln>
        </p:spPr>
      </p:pic>
      <p:sp>
        <p:nvSpPr>
          <p:cNvPr id="1226" name="Google Shape;1226;g2806bf371cd_1_312"/>
          <p:cNvSpPr txBox="1"/>
          <p:nvPr/>
        </p:nvSpPr>
        <p:spPr>
          <a:xfrm>
            <a:off x="1578150" y="2508775"/>
            <a:ext cx="8271900" cy="36525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40404F"/>
              </a:buClr>
              <a:buSzPts val="1800"/>
              <a:buFont typeface="Gill Sans"/>
              <a:buChar char="•"/>
            </a:pPr>
            <a:r>
              <a:rPr lang="en-US" sz="1800">
                <a:solidFill>
                  <a:srgbClr val="40404F"/>
                </a:solidFill>
                <a:latin typeface="Gill Sans"/>
                <a:ea typeface="Gill Sans"/>
                <a:cs typeface="Gill Sans"/>
                <a:sym typeface="Gill Sans"/>
              </a:rPr>
              <a:t>Students with Good and Improved Attendance get a free dress pass</a:t>
            </a:r>
            <a:endParaRPr>
              <a:latin typeface="Gill Sans"/>
              <a:ea typeface="Gill Sans"/>
              <a:cs typeface="Gill Sans"/>
              <a:sym typeface="Gill Sans"/>
            </a:endParaRPr>
          </a:p>
          <a:p>
            <a:pPr marL="285750" marR="0" lvl="0" indent="-285750" algn="l" rtl="0">
              <a:spcBef>
                <a:spcPts val="0"/>
              </a:spcBef>
              <a:spcAft>
                <a:spcPts val="0"/>
              </a:spcAft>
              <a:buClr>
                <a:srgbClr val="40404F"/>
              </a:buClr>
              <a:buSzPts val="1800"/>
              <a:buFont typeface="Gill Sans"/>
              <a:buChar char="•"/>
            </a:pPr>
            <a:r>
              <a:rPr lang="en-US" sz="1800">
                <a:solidFill>
                  <a:srgbClr val="40404F"/>
                </a:solidFill>
                <a:latin typeface="Gill Sans"/>
                <a:ea typeface="Gill Sans"/>
                <a:cs typeface="Gill Sans"/>
                <a:sym typeface="Gill Sans"/>
              </a:rPr>
              <a:t>School PBIS bucks/points for being on time each day to use in “store” for items like books, flash drives</a:t>
            </a:r>
            <a:endParaRPr>
              <a:latin typeface="Gill Sans"/>
              <a:ea typeface="Gill Sans"/>
              <a:cs typeface="Gill Sans"/>
              <a:sym typeface="Gill Sans"/>
            </a:endParaRPr>
          </a:p>
          <a:p>
            <a:pPr marL="285750" marR="0" lvl="0" indent="-285750" algn="l" rtl="0">
              <a:spcBef>
                <a:spcPts val="0"/>
              </a:spcBef>
              <a:spcAft>
                <a:spcPts val="0"/>
              </a:spcAft>
              <a:buClr>
                <a:srgbClr val="40404F"/>
              </a:buClr>
              <a:buSzPts val="1800"/>
              <a:buFont typeface="Gill Sans"/>
              <a:buChar char="•"/>
            </a:pPr>
            <a:r>
              <a:rPr lang="en-US" sz="1800">
                <a:solidFill>
                  <a:srgbClr val="40404F"/>
                </a:solidFill>
                <a:latin typeface="Gill Sans"/>
                <a:ea typeface="Gill Sans"/>
                <a:cs typeface="Gill Sans"/>
                <a:sym typeface="Gill Sans"/>
              </a:rPr>
              <a:t>Grade level competitions with traveling trophy</a:t>
            </a:r>
            <a:endParaRPr sz="1800">
              <a:solidFill>
                <a:srgbClr val="40404F"/>
              </a:solidFill>
              <a:latin typeface="Gill Sans"/>
              <a:ea typeface="Gill Sans"/>
              <a:cs typeface="Gill Sans"/>
              <a:sym typeface="Gill Sans"/>
            </a:endParaRPr>
          </a:p>
          <a:p>
            <a:pPr marL="285750" marR="0" lvl="0" indent="-285750" algn="l" rtl="0">
              <a:spcBef>
                <a:spcPts val="0"/>
              </a:spcBef>
              <a:spcAft>
                <a:spcPts val="0"/>
              </a:spcAft>
              <a:buClr>
                <a:srgbClr val="40404F"/>
              </a:buClr>
              <a:buSzPts val="1800"/>
              <a:buFont typeface="Gill Sans"/>
              <a:buChar char="•"/>
            </a:pPr>
            <a:r>
              <a:rPr lang="en-US" sz="1800">
                <a:solidFill>
                  <a:srgbClr val="40404F"/>
                </a:solidFill>
                <a:latin typeface="Gill Sans"/>
                <a:ea typeface="Gill Sans"/>
                <a:cs typeface="Gill Sans"/>
                <a:sym typeface="Gill Sans"/>
              </a:rPr>
              <a:t>Front of the lunch line pass</a:t>
            </a:r>
            <a:endParaRPr sz="1800">
              <a:solidFill>
                <a:srgbClr val="40404F"/>
              </a:solidFill>
              <a:latin typeface="Gill Sans"/>
              <a:ea typeface="Gill Sans"/>
              <a:cs typeface="Gill Sans"/>
              <a:sym typeface="Gill Sans"/>
            </a:endParaRPr>
          </a:p>
          <a:p>
            <a:pPr marL="285750" marR="0" lvl="0" indent="-285750" algn="l" rtl="0">
              <a:spcBef>
                <a:spcPts val="0"/>
              </a:spcBef>
              <a:spcAft>
                <a:spcPts val="0"/>
              </a:spcAft>
              <a:buClr>
                <a:srgbClr val="000000"/>
              </a:buClr>
              <a:buSzPts val="1800"/>
              <a:buFont typeface="Gill Sans"/>
              <a:buChar char="•"/>
            </a:pPr>
            <a:r>
              <a:rPr lang="en-US" sz="1800">
                <a:solidFill>
                  <a:srgbClr val="000000"/>
                </a:solidFill>
                <a:latin typeface="Gill Sans"/>
                <a:ea typeface="Gill Sans"/>
                <a:cs typeface="Gill Sans"/>
                <a:sym typeface="Gill Sans"/>
              </a:rPr>
              <a:t>Homework passes</a:t>
            </a:r>
            <a:endParaRPr>
              <a:latin typeface="Gill Sans"/>
              <a:ea typeface="Gill Sans"/>
              <a:cs typeface="Gill Sans"/>
              <a:sym typeface="Gill Sans"/>
            </a:endParaRPr>
          </a:p>
          <a:p>
            <a:pPr marL="285750" marR="0" lvl="0" indent="-285750" algn="l" rtl="0">
              <a:spcBef>
                <a:spcPts val="0"/>
              </a:spcBef>
              <a:spcAft>
                <a:spcPts val="0"/>
              </a:spcAft>
              <a:buClr>
                <a:srgbClr val="000000"/>
              </a:buClr>
              <a:buSzPts val="1800"/>
              <a:buFont typeface="Gill Sans"/>
              <a:buChar char="•"/>
            </a:pPr>
            <a:r>
              <a:rPr lang="en-US" sz="1800">
                <a:solidFill>
                  <a:srgbClr val="000000"/>
                </a:solidFill>
                <a:latin typeface="Gill Sans"/>
                <a:ea typeface="Gill Sans"/>
                <a:cs typeface="Gill Sans"/>
                <a:sym typeface="Gill Sans"/>
              </a:rPr>
              <a:t>Free tickets to football games or dances</a:t>
            </a:r>
            <a:endParaRPr>
              <a:latin typeface="Gill Sans"/>
              <a:ea typeface="Gill Sans"/>
              <a:cs typeface="Gill Sans"/>
              <a:sym typeface="Gill Sans"/>
            </a:endParaRPr>
          </a:p>
          <a:p>
            <a:pPr marL="285750" marR="0" lvl="0" indent="-285750" algn="l" rtl="0">
              <a:spcBef>
                <a:spcPts val="0"/>
              </a:spcBef>
              <a:spcAft>
                <a:spcPts val="0"/>
              </a:spcAft>
              <a:buClr>
                <a:srgbClr val="000000"/>
              </a:buClr>
              <a:buSzPts val="1800"/>
              <a:buFont typeface="Gill Sans"/>
              <a:buChar char="•"/>
            </a:pPr>
            <a:r>
              <a:rPr lang="en-US" sz="1800">
                <a:solidFill>
                  <a:srgbClr val="000000"/>
                </a:solidFill>
                <a:latin typeface="Gill Sans"/>
                <a:ea typeface="Gill Sans"/>
                <a:cs typeface="Gill Sans"/>
                <a:sym typeface="Gill Sans"/>
              </a:rPr>
              <a:t>Access to a VIP lounge</a:t>
            </a:r>
            <a:endParaRPr>
              <a:latin typeface="Gill Sans"/>
              <a:ea typeface="Gill Sans"/>
              <a:cs typeface="Gill Sans"/>
              <a:sym typeface="Gill Sans"/>
            </a:endParaRPr>
          </a:p>
          <a:p>
            <a:pPr marL="342900" marR="0" lvl="0" indent="-254000" algn="l" rtl="0">
              <a:spcBef>
                <a:spcPts val="0"/>
              </a:spcBef>
              <a:spcAft>
                <a:spcPts val="0"/>
              </a:spcAft>
              <a:buClr>
                <a:srgbClr val="000000"/>
              </a:buClr>
              <a:buSzPts val="1400"/>
              <a:buFont typeface="Gill Sans"/>
              <a:buNone/>
            </a:pPr>
            <a:endParaRPr sz="1400">
              <a:solidFill>
                <a:srgbClr val="40404F"/>
              </a:solidFill>
              <a:latin typeface="Gill Sans"/>
              <a:ea typeface="Gill Sans"/>
              <a:cs typeface="Gill Sans"/>
              <a:sym typeface="Gill Sans"/>
            </a:endParaRPr>
          </a:p>
          <a:p>
            <a:pPr marL="342900" marR="0" lvl="0" indent="-342900" algn="l" rtl="0">
              <a:spcBef>
                <a:spcPts val="0"/>
              </a:spcBef>
              <a:spcAft>
                <a:spcPts val="0"/>
              </a:spcAft>
              <a:buNone/>
            </a:pPr>
            <a:endParaRPr sz="1400">
              <a:solidFill>
                <a:srgbClr val="40404F"/>
              </a:solidFill>
              <a:latin typeface="Gill Sans"/>
              <a:ea typeface="Gill Sans"/>
              <a:cs typeface="Gill Sans"/>
              <a:sym typeface="Gill Sans"/>
            </a:endParaRPr>
          </a:p>
          <a:p>
            <a:pPr marL="342900" marR="0" lvl="0" indent="-342900" algn="l" rtl="0">
              <a:spcBef>
                <a:spcPts val="0"/>
              </a:spcBef>
              <a:spcAft>
                <a:spcPts val="0"/>
              </a:spcAft>
              <a:buNone/>
            </a:pPr>
            <a:endParaRPr sz="1400">
              <a:solidFill>
                <a:srgbClr val="40404F"/>
              </a:solidFill>
              <a:latin typeface="Gill Sans"/>
              <a:ea typeface="Gill Sans"/>
              <a:cs typeface="Gill Sans"/>
              <a:sym typeface="Gill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9F9526-AA4B-FCDD-35E0-CFBAFDFEA831}"/>
              </a:ext>
            </a:extLst>
          </p:cNvPr>
          <p:cNvSpPr>
            <a:spLocks noGrp="1"/>
          </p:cNvSpPr>
          <p:nvPr>
            <p:ph type="title"/>
          </p:nvPr>
        </p:nvSpPr>
        <p:spPr/>
        <p:txBody>
          <a:bodyPr/>
          <a:lstStyle/>
          <a:p>
            <a:r>
              <a:rPr lang="en-US" dirty="0"/>
              <a:t>Parent Engagement &amp; Meaningful Engagement Strategies</a:t>
            </a:r>
          </a:p>
        </p:txBody>
      </p:sp>
      <p:sp>
        <p:nvSpPr>
          <p:cNvPr id="7" name="Text Placeholder 6">
            <a:extLst>
              <a:ext uri="{FF2B5EF4-FFF2-40B4-BE49-F238E27FC236}">
                <a16:creationId xmlns:a16="http://schemas.microsoft.com/office/drawing/2014/main" id="{53FB0311-0819-D0E2-CE50-DC9EA95C549C}"/>
              </a:ext>
            </a:extLst>
          </p:cNvPr>
          <p:cNvSpPr>
            <a:spLocks noGrp="1"/>
          </p:cNvSpPr>
          <p:nvPr>
            <p:ph type="body" idx="1"/>
          </p:nvPr>
        </p:nvSpPr>
        <p:spPr/>
        <p:txBody>
          <a:bodyPr/>
          <a:lstStyle/>
          <a:p>
            <a:r>
              <a:rPr lang="en-US" dirty="0"/>
              <a:t>Louisa County Schools</a:t>
            </a:r>
          </a:p>
        </p:txBody>
      </p:sp>
      <p:sp>
        <p:nvSpPr>
          <p:cNvPr id="4" name="Slide Number Placeholder 3">
            <a:extLst>
              <a:ext uri="{FF2B5EF4-FFF2-40B4-BE49-F238E27FC236}">
                <a16:creationId xmlns:a16="http://schemas.microsoft.com/office/drawing/2014/main" id="{3EE7CBFF-90E2-9E14-EA74-9D9A2E5B1EC9}"/>
              </a:ext>
            </a:extLst>
          </p:cNvPr>
          <p:cNvSpPr>
            <a:spLocks noGrp="1"/>
          </p:cNvSpPr>
          <p:nvPr>
            <p:ph type="sldNum" sz="quarter" idx="12"/>
          </p:nvPr>
        </p:nvSpPr>
        <p:spPr/>
        <p:txBody>
          <a:bodyPr/>
          <a:lstStyle/>
          <a:p>
            <a:fld id="{B2102BAA-C61A-4A39-BDF1-4340D572B82C}" type="slidenum">
              <a:rPr lang="en-US" smtClean="0"/>
              <a:t>31</a:t>
            </a:fld>
            <a:endParaRPr lang="en-US"/>
          </a:p>
        </p:txBody>
      </p:sp>
    </p:spTree>
    <p:extLst>
      <p:ext uri="{BB962C8B-B14F-4D97-AF65-F5344CB8AC3E}">
        <p14:creationId xmlns:p14="http://schemas.microsoft.com/office/powerpoint/2010/main" val="2511941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9F9526-AA4B-FCDD-35E0-CFBAFDFEA831}"/>
              </a:ext>
            </a:extLst>
          </p:cNvPr>
          <p:cNvSpPr>
            <a:spLocks noGrp="1"/>
          </p:cNvSpPr>
          <p:nvPr>
            <p:ph type="title"/>
          </p:nvPr>
        </p:nvSpPr>
        <p:spPr/>
        <p:txBody>
          <a:bodyPr/>
          <a:lstStyle/>
          <a:p>
            <a:r>
              <a:rPr lang="en-US" dirty="0"/>
              <a:t>Parent Responsibility &amp; Support</a:t>
            </a:r>
          </a:p>
        </p:txBody>
      </p:sp>
      <p:sp>
        <p:nvSpPr>
          <p:cNvPr id="7" name="Text Placeholder 6">
            <a:extLst>
              <a:ext uri="{FF2B5EF4-FFF2-40B4-BE49-F238E27FC236}">
                <a16:creationId xmlns:a16="http://schemas.microsoft.com/office/drawing/2014/main" id="{53FB0311-0819-D0E2-CE50-DC9EA95C549C}"/>
              </a:ext>
            </a:extLst>
          </p:cNvPr>
          <p:cNvSpPr>
            <a:spLocks noGrp="1"/>
          </p:cNvSpPr>
          <p:nvPr>
            <p:ph type="body" idx="1"/>
          </p:nvPr>
        </p:nvSpPr>
        <p:spPr/>
        <p:txBody>
          <a:bodyPr/>
          <a:lstStyle/>
          <a:p>
            <a:r>
              <a:rPr lang="en-US" dirty="0"/>
              <a:t>Dr. Keith </a:t>
            </a:r>
            <a:r>
              <a:rPr lang="en-US" dirty="0" err="1"/>
              <a:t>Perrigan</a:t>
            </a:r>
            <a:endParaRPr lang="en-US" dirty="0"/>
          </a:p>
        </p:txBody>
      </p:sp>
      <p:sp>
        <p:nvSpPr>
          <p:cNvPr id="4" name="Slide Number Placeholder 3">
            <a:extLst>
              <a:ext uri="{FF2B5EF4-FFF2-40B4-BE49-F238E27FC236}">
                <a16:creationId xmlns:a16="http://schemas.microsoft.com/office/drawing/2014/main" id="{3EE7CBFF-90E2-9E14-EA74-9D9A2E5B1EC9}"/>
              </a:ext>
            </a:extLst>
          </p:cNvPr>
          <p:cNvSpPr>
            <a:spLocks noGrp="1"/>
          </p:cNvSpPr>
          <p:nvPr>
            <p:ph type="sldNum" sz="quarter" idx="12"/>
          </p:nvPr>
        </p:nvSpPr>
        <p:spPr/>
        <p:txBody>
          <a:bodyPr/>
          <a:lstStyle/>
          <a:p>
            <a:fld id="{B2102BAA-C61A-4A39-BDF1-4340D572B82C}" type="slidenum">
              <a:rPr lang="en-US" smtClean="0"/>
              <a:t>32</a:t>
            </a:fld>
            <a:endParaRPr lang="en-US"/>
          </a:p>
        </p:txBody>
      </p:sp>
    </p:spTree>
    <p:extLst>
      <p:ext uri="{BB962C8B-B14F-4D97-AF65-F5344CB8AC3E}">
        <p14:creationId xmlns:p14="http://schemas.microsoft.com/office/powerpoint/2010/main" val="2743962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88E33E-7ACE-4E42-A70E-8F15F8DBD31A}"/>
              </a:ext>
            </a:extLst>
          </p:cNvPr>
          <p:cNvSpPr>
            <a:spLocks noGrp="1"/>
          </p:cNvSpPr>
          <p:nvPr>
            <p:ph type="ctrTitle"/>
          </p:nvPr>
        </p:nvSpPr>
        <p:spPr>
          <a:xfrm>
            <a:off x="6985519" y="1007707"/>
            <a:ext cx="4256314" cy="4519094"/>
          </a:xfrm>
        </p:spPr>
        <p:txBody>
          <a:bodyPr vert="horz" lIns="91440" tIns="45720" rIns="91440" bIns="45720" rtlCol="0" anchor="ctr">
            <a:normAutofit/>
          </a:bodyPr>
          <a:lstStyle/>
          <a:p>
            <a:pPr>
              <a:lnSpc>
                <a:spcPct val="90000"/>
              </a:lnSpc>
              <a:spcBef>
                <a:spcPct val="0"/>
              </a:spcBef>
            </a:pPr>
            <a:r>
              <a:rPr lang="en-US" sz="5400" dirty="0">
                <a:solidFill>
                  <a:schemeClr val="tx1"/>
                </a:solidFill>
                <a:latin typeface="+mj-lt"/>
                <a:ea typeface="+mj-ea"/>
                <a:cs typeface="+mj-cs"/>
              </a:rPr>
              <a:t>Next Steps</a:t>
            </a:r>
          </a:p>
        </p:txBody>
      </p:sp>
      <p:sp>
        <p:nvSpPr>
          <p:cNvPr id="17" name="Freeform: Shape 1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2B7F267C-8167-43E0-DF77-E439216D5885}"/>
              </a:ext>
            </a:extLst>
          </p:cNvPr>
          <p:cNvSpPr>
            <a:spLocks noGrp="1"/>
          </p:cNvSpPr>
          <p:nvPr>
            <p:ph type="sldNum" sz="quarter" idx="4294967295"/>
          </p:nvPr>
        </p:nvSpPr>
        <p:spPr>
          <a:xfrm>
            <a:off x="11000232" y="6108192"/>
            <a:ext cx="548640" cy="548640"/>
          </a:xfrm>
          <a:prstGeom prst="ellipse">
            <a:avLst/>
          </a:prstGeom>
          <a:solidFill>
            <a:srgbClr val="353535"/>
          </a:solidFill>
        </p:spPr>
        <p:txBody>
          <a:bodyPr vert="horz" lIns="91440" tIns="45720" rIns="91440" bIns="45720" rtlCol="0" anchor="ctr">
            <a:normAutofit/>
          </a:bodyPr>
          <a:lstStyle/>
          <a:p>
            <a:pPr algn="ctr" defTabSz="457200">
              <a:spcAft>
                <a:spcPts val="600"/>
              </a:spcAft>
            </a:pPr>
            <a:fld id="{B2102BAA-C61A-4A39-BDF1-4340D572B82C}" type="slidenum">
              <a:rPr lang="en-US" sz="1500">
                <a:solidFill>
                  <a:srgbClr val="FFFFFF"/>
                </a:solidFill>
              </a:rPr>
              <a:pPr algn="ctr" defTabSz="457200">
                <a:spcAft>
                  <a:spcPts val="600"/>
                </a:spcAft>
              </a:pPr>
              <a:t>33</a:t>
            </a:fld>
            <a:endParaRPr lang="en-US" sz="1500">
              <a:solidFill>
                <a:srgbClr val="FFFFFF"/>
              </a:solidFill>
            </a:endParaRPr>
          </a:p>
        </p:txBody>
      </p:sp>
    </p:spTree>
    <p:extLst>
      <p:ext uri="{BB962C8B-B14F-4D97-AF65-F5344CB8AC3E}">
        <p14:creationId xmlns:p14="http://schemas.microsoft.com/office/powerpoint/2010/main" val="406455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D88D-C56B-7A39-21BD-E943582E3979}"/>
              </a:ext>
            </a:extLst>
          </p:cNvPr>
          <p:cNvSpPr>
            <a:spLocks noGrp="1"/>
          </p:cNvSpPr>
          <p:nvPr>
            <p:ph type="title"/>
          </p:nvPr>
        </p:nvSpPr>
        <p:spPr>
          <a:xfrm>
            <a:off x="0" y="0"/>
            <a:ext cx="12192000" cy="1378857"/>
          </a:xfrm>
          <a:solidFill>
            <a:schemeClr val="tx1"/>
          </a:solidFill>
        </p:spPr>
        <p:txBody>
          <a:bodyPr anchor="ctr">
            <a:normAutofit/>
          </a:bodyPr>
          <a:lstStyle/>
          <a:p>
            <a:r>
              <a:rPr lang="en-US" sz="3600" cap="none" dirty="0">
                <a:latin typeface="Calibri" panose="020F0502020204030204" pitchFamily="34" charset="0"/>
                <a:cs typeface="Calibri" panose="020F0502020204030204" pitchFamily="34" charset="0"/>
              </a:rPr>
              <a:t>COVID-19 Closures and Student Attendance Impact</a:t>
            </a:r>
          </a:p>
        </p:txBody>
      </p:sp>
      <p:sp>
        <p:nvSpPr>
          <p:cNvPr id="4" name="TextBox 3">
            <a:extLst>
              <a:ext uri="{FF2B5EF4-FFF2-40B4-BE49-F238E27FC236}">
                <a16:creationId xmlns:a16="http://schemas.microsoft.com/office/drawing/2014/main" id="{43B67A7A-84D9-C794-A4FE-8F2E3D9642BC}"/>
              </a:ext>
            </a:extLst>
          </p:cNvPr>
          <p:cNvSpPr txBox="1"/>
          <p:nvPr/>
        </p:nvSpPr>
        <p:spPr>
          <a:xfrm>
            <a:off x="0" y="1378857"/>
            <a:ext cx="3429000" cy="5516299"/>
          </a:xfrm>
          <a:prstGeom prst="rect">
            <a:avLst/>
          </a:prstGeom>
          <a:solidFill>
            <a:schemeClr val="bg1">
              <a:lumMod val="95000"/>
            </a:schemeClr>
          </a:solidFill>
        </p:spPr>
        <p:txBody>
          <a:bodyPr wrap="square" lIns="137160" tIns="91440" rIns="457200" bIns="457200" rtlCol="0" anchor="t" anchorCtr="0">
            <a:noAutofit/>
          </a:bodyPr>
          <a:lstStyle/>
          <a:p>
            <a:pPr lvl="1" algn="ctr">
              <a:spcAft>
                <a:spcPts val="600"/>
              </a:spcAft>
            </a:pPr>
            <a:endParaRPr lang="en-US" sz="1800" b="1" dirty="0">
              <a:solidFill>
                <a:srgbClr val="E3A500"/>
              </a:solidFill>
              <a:effectLst/>
              <a:latin typeface="Calibri"/>
              <a:cs typeface="Calibri"/>
            </a:endParaRPr>
          </a:p>
          <a:p>
            <a:pPr lvl="1" algn="ctr">
              <a:spcAft>
                <a:spcPts val="600"/>
              </a:spcAft>
            </a:pPr>
            <a:r>
              <a:rPr lang="en-US" sz="1800" b="1" dirty="0">
                <a:solidFill>
                  <a:srgbClr val="1F3768"/>
                </a:solidFill>
                <a:effectLst/>
                <a:latin typeface="Calibri"/>
                <a:cs typeface="Calibri"/>
              </a:rPr>
              <a:t>KEY TAKE-AWAYS</a:t>
            </a:r>
            <a:endParaRPr lang="en-US" sz="1800" dirty="0">
              <a:solidFill>
                <a:srgbClr val="1F3768"/>
              </a:solidFill>
              <a:latin typeface="Calibri" panose="020F0502020204030204" pitchFamily="34" charset="0"/>
              <a:cs typeface="Calibri" panose="020F0502020204030204" pitchFamily="34" charset="0"/>
            </a:endParaRPr>
          </a:p>
          <a:p>
            <a:pPr marL="228600" lvl="6" indent="-118745">
              <a:buFont typeface="Arial" panose="020B0604020202020204" pitchFamily="34" charset="0"/>
              <a:buChar char="•"/>
            </a:pPr>
            <a:r>
              <a:rPr lang="en-US" sz="1600" dirty="0">
                <a:effectLst/>
                <a:latin typeface="Calibri"/>
                <a:cs typeface="Calibri"/>
              </a:rPr>
              <a:t>In 2018-2019, 1 in 10 students were chronically absent.</a:t>
            </a:r>
          </a:p>
          <a:p>
            <a:pPr marL="228600" lvl="6" indent="-118745">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28600" lvl="6" indent="-118745">
              <a:buFont typeface="Arial" panose="020B0604020202020204" pitchFamily="34" charset="0"/>
              <a:buChar char="•"/>
            </a:pPr>
            <a:r>
              <a:rPr lang="en-US" sz="1600" dirty="0">
                <a:effectLst/>
                <a:latin typeface="Calibri"/>
                <a:cs typeface="Calibri"/>
              </a:rPr>
              <a:t>In 2022-2023, the number of chronically absent students nearly doubled.</a:t>
            </a:r>
          </a:p>
          <a:p>
            <a:pPr marL="109855" lvl="6"/>
            <a:endParaRPr lang="en-US" sz="1600" dirty="0">
              <a:effectLst/>
              <a:latin typeface="Calibri" panose="020F0502020204030204" pitchFamily="34" charset="0"/>
              <a:cs typeface="Calibri" panose="020F0502020204030204" pitchFamily="34" charset="0"/>
            </a:endParaRPr>
          </a:p>
          <a:p>
            <a:pPr marL="228600" lvl="6" indent="-118745">
              <a:buFont typeface="Arial" panose="020B0604020202020204" pitchFamily="34" charset="0"/>
              <a:buChar char="•"/>
            </a:pPr>
            <a:r>
              <a:rPr lang="en-US" sz="1600" dirty="0">
                <a:latin typeface="Calibri"/>
                <a:cs typeface="Calibri"/>
              </a:rPr>
              <a:t>41,159 more students were chronically absent compared to their 2018-2019 peers.</a:t>
            </a:r>
            <a:endParaRPr lang="en-US" sz="1600" dirty="0">
              <a:effectLst/>
              <a:latin typeface="Calibri"/>
              <a:cs typeface="Calibri"/>
            </a:endParaRPr>
          </a:p>
        </p:txBody>
      </p:sp>
      <p:sp>
        <p:nvSpPr>
          <p:cNvPr id="3" name="Slide Number Placeholder 2">
            <a:extLst>
              <a:ext uri="{FF2B5EF4-FFF2-40B4-BE49-F238E27FC236}">
                <a16:creationId xmlns:a16="http://schemas.microsoft.com/office/drawing/2014/main" id="{AF51E080-437F-91A7-E7CD-620B2C2C7541}"/>
              </a:ext>
            </a:extLst>
          </p:cNvPr>
          <p:cNvSpPr>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Futura Std Book" panose="020B0502020204020303" pitchFamily="34" charset="77"/>
                <a:ea typeface="Futura Std Book" panose="020B0502020204020303" pitchFamily="34" charset="77"/>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a:t>4</a:t>
            </a:fld>
            <a:endParaRPr lang="en-US"/>
          </a:p>
        </p:txBody>
      </p:sp>
      <p:graphicFrame>
        <p:nvGraphicFramePr>
          <p:cNvPr id="7" name="Chart 6" descr="A chart that shows the percentage of Students Chronically Absent Grades 3-8.  In 2018-2019, 9% were considered chronically absent. In 2020-2021, 10% were considered chronically absent. In 2021-2022, 17% were considered chronically absent. In 2022-2023, 17% were considered chronically absent. ">
            <a:extLst>
              <a:ext uri="{FF2B5EF4-FFF2-40B4-BE49-F238E27FC236}">
                <a16:creationId xmlns:a16="http://schemas.microsoft.com/office/drawing/2014/main" id="{D7D074BC-DBD9-0365-D15E-70740E62F87D}"/>
              </a:ext>
            </a:extLst>
          </p:cNvPr>
          <p:cNvGraphicFramePr>
            <a:graphicFrameLocks/>
          </p:cNvGraphicFramePr>
          <p:nvPr>
            <p:extLst>
              <p:ext uri="{D42A27DB-BD31-4B8C-83A1-F6EECF244321}">
                <p14:modId xmlns:p14="http://schemas.microsoft.com/office/powerpoint/2010/main" val="253178644"/>
              </p:ext>
            </p:extLst>
          </p:nvPr>
        </p:nvGraphicFramePr>
        <p:xfrm>
          <a:off x="3429000" y="2035534"/>
          <a:ext cx="8691880" cy="48224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753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D88D-C56B-7A39-21BD-E943582E3979}"/>
              </a:ext>
            </a:extLst>
          </p:cNvPr>
          <p:cNvSpPr>
            <a:spLocks noGrp="1"/>
          </p:cNvSpPr>
          <p:nvPr>
            <p:ph type="title"/>
          </p:nvPr>
        </p:nvSpPr>
        <p:spPr>
          <a:xfrm>
            <a:off x="0" y="0"/>
            <a:ext cx="12192000" cy="1378857"/>
          </a:xfrm>
          <a:solidFill>
            <a:schemeClr val="tx1"/>
          </a:solidFill>
        </p:spPr>
        <p:txBody>
          <a:bodyPr anchor="ctr">
            <a:normAutofit/>
          </a:bodyPr>
          <a:lstStyle/>
          <a:p>
            <a:r>
              <a:rPr lang="en-US" sz="3600" cap="none" dirty="0">
                <a:latin typeface="Calibri" panose="020F0502020204030204" pitchFamily="34" charset="0"/>
                <a:cs typeface="Calibri" panose="020F0502020204030204" pitchFamily="34" charset="0"/>
              </a:rPr>
              <a:t>COVID-19 Closures and Impact on Student Groups</a:t>
            </a:r>
          </a:p>
        </p:txBody>
      </p:sp>
      <p:sp>
        <p:nvSpPr>
          <p:cNvPr id="4" name="TextBox 3">
            <a:extLst>
              <a:ext uri="{FF2B5EF4-FFF2-40B4-BE49-F238E27FC236}">
                <a16:creationId xmlns:a16="http://schemas.microsoft.com/office/drawing/2014/main" id="{43B67A7A-84D9-C794-A4FE-8F2E3D9642BC}"/>
              </a:ext>
            </a:extLst>
          </p:cNvPr>
          <p:cNvSpPr txBox="1"/>
          <p:nvPr/>
        </p:nvSpPr>
        <p:spPr>
          <a:xfrm>
            <a:off x="0" y="1378857"/>
            <a:ext cx="3542270" cy="5474391"/>
          </a:xfrm>
          <a:prstGeom prst="rect">
            <a:avLst/>
          </a:prstGeom>
          <a:solidFill>
            <a:schemeClr val="bg1">
              <a:lumMod val="95000"/>
            </a:schemeClr>
          </a:solidFill>
        </p:spPr>
        <p:txBody>
          <a:bodyPr wrap="square" lIns="137160" tIns="91440" rIns="457200" bIns="457200" rtlCol="0" anchor="t" anchorCtr="0">
            <a:noAutofit/>
          </a:bodyPr>
          <a:lstStyle/>
          <a:p>
            <a:pPr lvl="1" algn="ctr">
              <a:spcAft>
                <a:spcPts val="600"/>
              </a:spcAft>
            </a:pPr>
            <a:endParaRPr lang="en-US" sz="1800" b="1">
              <a:solidFill>
                <a:srgbClr val="E3A500"/>
              </a:solidFill>
              <a:latin typeface="Calibri"/>
            </a:endParaRPr>
          </a:p>
          <a:p>
            <a:pPr lvl="1" algn="ctr">
              <a:spcAft>
                <a:spcPts val="600"/>
              </a:spcAft>
            </a:pPr>
            <a:r>
              <a:rPr lang="en-US" sz="1800" b="1">
                <a:solidFill>
                  <a:srgbClr val="1F3768"/>
                </a:solidFill>
                <a:effectLst/>
                <a:latin typeface="Calibri"/>
                <a:cs typeface="Calibri"/>
              </a:rPr>
              <a:t>KEY TAKE-AWAYS</a:t>
            </a:r>
            <a:endParaRPr lang="en-US" sz="1800" b="1">
              <a:solidFill>
                <a:srgbClr val="1F3768"/>
              </a:solidFill>
              <a:latin typeface="Calibri"/>
              <a:cs typeface="Calibri"/>
            </a:endParaRPr>
          </a:p>
          <a:p>
            <a:pPr marL="285750" lvl="1" indent="-285750">
              <a:spcAft>
                <a:spcPts val="600"/>
              </a:spcAft>
              <a:buChar char="•"/>
            </a:pPr>
            <a:r>
              <a:rPr lang="en-US" sz="1600">
                <a:latin typeface="Calibri" panose="020F0502020204030204" pitchFamily="34" charset="0"/>
                <a:cs typeface="Calibri" panose="020F0502020204030204" pitchFamily="34" charset="0"/>
              </a:rPr>
              <a:t>1 in 4 Economically Disadvantaged and Student with Disabilities are chronically absent.</a:t>
            </a:r>
          </a:p>
          <a:p>
            <a:pPr marL="285750" lvl="1" indent="-285750">
              <a:spcAft>
                <a:spcPts val="600"/>
              </a:spcAft>
              <a:buChar char="•"/>
            </a:pPr>
            <a:endParaRPr lang="en-US" sz="1600">
              <a:latin typeface="Calibri" panose="020F0502020204030204" pitchFamily="34" charset="0"/>
              <a:cs typeface="Calibri" panose="020F0502020204030204" pitchFamily="34" charset="0"/>
            </a:endParaRPr>
          </a:p>
          <a:p>
            <a:pPr marL="285750" lvl="1" indent="-285750">
              <a:spcAft>
                <a:spcPts val="600"/>
              </a:spcAft>
              <a:buChar char="•"/>
            </a:pPr>
            <a:r>
              <a:rPr lang="en-US" sz="1600">
                <a:latin typeface="Calibri" panose="020F0502020204030204" pitchFamily="34" charset="0"/>
                <a:cs typeface="Calibri" panose="020F0502020204030204" pitchFamily="34" charset="0"/>
              </a:rPr>
              <a:t>1 in 5 Black students are chronically absent.</a:t>
            </a:r>
          </a:p>
          <a:p>
            <a:pPr marL="285750" lvl="1" indent="-285750">
              <a:spcAft>
                <a:spcPts val="600"/>
              </a:spcAft>
              <a:buChar char="•"/>
            </a:pPr>
            <a:endParaRPr lang="en-US" sz="1600">
              <a:latin typeface="Calibri" panose="020F0502020204030204" pitchFamily="34" charset="0"/>
              <a:cs typeface="Calibri" panose="020F0502020204030204" pitchFamily="34" charset="0"/>
            </a:endParaRPr>
          </a:p>
          <a:p>
            <a:pPr marL="285750" lvl="1" indent="-285750">
              <a:spcAft>
                <a:spcPts val="600"/>
              </a:spcAft>
              <a:buChar char="•"/>
            </a:pPr>
            <a:r>
              <a:rPr lang="en-US" sz="1600">
                <a:latin typeface="Calibri" panose="020F0502020204030204" pitchFamily="34" charset="0"/>
                <a:cs typeface="Calibri" panose="020F0502020204030204" pitchFamily="34" charset="0"/>
              </a:rPr>
              <a:t>1 in 5 Hispanic students are chronically absent.</a:t>
            </a:r>
          </a:p>
          <a:p>
            <a:pPr marL="285750" lvl="1" indent="-285750">
              <a:spcAft>
                <a:spcPts val="600"/>
              </a:spcAft>
              <a:buChar char="•"/>
            </a:pPr>
            <a:endParaRPr lang="en-US" sz="1600">
              <a:latin typeface="Calibri" panose="020F0502020204030204" pitchFamily="34" charset="0"/>
              <a:cs typeface="Calibri" panose="020F0502020204030204" pitchFamily="34" charset="0"/>
            </a:endParaRPr>
          </a:p>
          <a:p>
            <a:pPr marL="285750" lvl="1" indent="-285750">
              <a:spcAft>
                <a:spcPts val="600"/>
              </a:spcAft>
              <a:buChar char="•"/>
            </a:pPr>
            <a:r>
              <a:rPr lang="en-US" sz="1600">
                <a:latin typeface="Calibri" panose="020F0502020204030204" pitchFamily="34" charset="0"/>
                <a:cs typeface="Calibri" panose="020F0502020204030204" pitchFamily="34" charset="0"/>
              </a:rPr>
              <a:t>These groups missing the most school are the same groups that are suffering the most from learning loss.</a:t>
            </a:r>
          </a:p>
          <a:p>
            <a:pPr marL="285750" lvl="1" indent="-285750">
              <a:spcAft>
                <a:spcPts val="600"/>
              </a:spcAft>
              <a:buChar char="•"/>
            </a:pPr>
            <a:endParaRPr lang="en-US" sz="1500"/>
          </a:p>
          <a:p>
            <a:pPr lvl="1">
              <a:spcAft>
                <a:spcPts val="600"/>
              </a:spcAft>
            </a:pPr>
            <a:r>
              <a:rPr lang="en-US" sz="1500">
                <a:solidFill>
                  <a:srgbClr val="1F3768"/>
                </a:solidFill>
              </a:rPr>
              <a:t>.</a:t>
            </a:r>
          </a:p>
          <a:p>
            <a:pPr lvl="1">
              <a:spcAft>
                <a:spcPts val="600"/>
              </a:spcAft>
            </a:pPr>
            <a:endParaRPr lang="en-US" sz="1500">
              <a:solidFill>
                <a:srgbClr val="1F3768"/>
              </a:solidFill>
            </a:endParaRPr>
          </a:p>
          <a:p>
            <a:pPr lvl="1">
              <a:spcAft>
                <a:spcPts val="600"/>
              </a:spcAft>
            </a:pPr>
            <a:endParaRPr lang="en-US" sz="1500">
              <a:solidFill>
                <a:srgbClr val="1F3768"/>
              </a:solidFill>
            </a:endParaRPr>
          </a:p>
        </p:txBody>
      </p:sp>
      <p:sp>
        <p:nvSpPr>
          <p:cNvPr id="3" name="Slide Number Placeholder 2">
            <a:extLst>
              <a:ext uri="{FF2B5EF4-FFF2-40B4-BE49-F238E27FC236}">
                <a16:creationId xmlns:a16="http://schemas.microsoft.com/office/drawing/2014/main" id="{AF51E080-437F-91A7-E7CD-620B2C2C7541}"/>
              </a:ext>
            </a:extLst>
          </p:cNvPr>
          <p:cNvSpPr>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Futura Std Book" panose="020B0502020204020303" pitchFamily="34" charset="77"/>
                <a:ea typeface="Futura Std Book" panose="020B0502020204020303" pitchFamily="34" charset="77"/>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graphicFrame>
        <p:nvGraphicFramePr>
          <p:cNvPr id="9" name="Chart 8" descr="A chart showing the Percentage of Students Chronically Absent by Student Group.">
            <a:extLst>
              <a:ext uri="{FF2B5EF4-FFF2-40B4-BE49-F238E27FC236}">
                <a16:creationId xmlns:a16="http://schemas.microsoft.com/office/drawing/2014/main" id="{4F46FED7-61F3-9F52-661C-A30EB6D9B36D}"/>
              </a:ext>
            </a:extLst>
          </p:cNvPr>
          <p:cNvGraphicFramePr>
            <a:graphicFrameLocks/>
          </p:cNvGraphicFramePr>
          <p:nvPr>
            <p:extLst>
              <p:ext uri="{D42A27DB-BD31-4B8C-83A1-F6EECF244321}">
                <p14:modId xmlns:p14="http://schemas.microsoft.com/office/powerpoint/2010/main" val="3050305224"/>
              </p:ext>
            </p:extLst>
          </p:nvPr>
        </p:nvGraphicFramePr>
        <p:xfrm>
          <a:off x="3752335" y="2017030"/>
          <a:ext cx="82296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265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9F9526-AA4B-FCDD-35E0-CFBAFDFEA831}"/>
              </a:ext>
            </a:extLst>
          </p:cNvPr>
          <p:cNvSpPr>
            <a:spLocks noGrp="1"/>
          </p:cNvSpPr>
          <p:nvPr>
            <p:ph type="title"/>
          </p:nvPr>
        </p:nvSpPr>
        <p:spPr/>
        <p:txBody>
          <a:bodyPr/>
          <a:lstStyle/>
          <a:p>
            <a:r>
              <a:rPr lang="en-US" dirty="0"/>
              <a:t>Reviewing Transportation Discussion</a:t>
            </a:r>
          </a:p>
        </p:txBody>
      </p:sp>
      <p:sp>
        <p:nvSpPr>
          <p:cNvPr id="7" name="Text Placeholder 6">
            <a:extLst>
              <a:ext uri="{FF2B5EF4-FFF2-40B4-BE49-F238E27FC236}">
                <a16:creationId xmlns:a16="http://schemas.microsoft.com/office/drawing/2014/main" id="{53FB0311-0819-D0E2-CE50-DC9EA95C54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E7CBFF-90E2-9E14-EA74-9D9A2E5B1EC9}"/>
              </a:ext>
            </a:extLst>
          </p:cNvPr>
          <p:cNvSpPr>
            <a:spLocks noGrp="1"/>
          </p:cNvSpPr>
          <p:nvPr>
            <p:ph type="sldNum" sz="quarter" idx="12"/>
          </p:nvPr>
        </p:nvSpPr>
        <p:spPr/>
        <p:txBody>
          <a:bodyPr/>
          <a:lstStyle/>
          <a:p>
            <a:fld id="{B2102BAA-C61A-4A39-BDF1-4340D572B82C}" type="slidenum">
              <a:rPr lang="en-US" smtClean="0"/>
              <a:t>6</a:t>
            </a:fld>
            <a:endParaRPr lang="en-US"/>
          </a:p>
        </p:txBody>
      </p:sp>
    </p:spTree>
    <p:extLst>
      <p:ext uri="{BB962C8B-B14F-4D97-AF65-F5344CB8AC3E}">
        <p14:creationId xmlns:p14="http://schemas.microsoft.com/office/powerpoint/2010/main" val="155989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1"/>
          <p:cNvSpPr txBox="1">
            <a:spLocks noGrp="1"/>
          </p:cNvSpPr>
          <p:nvPr>
            <p:ph type="ctrTitle"/>
          </p:nvPr>
        </p:nvSpPr>
        <p:spPr>
          <a:xfrm>
            <a:off x="-4300" y="2562723"/>
            <a:ext cx="12048000" cy="133066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40404F"/>
              </a:buClr>
              <a:buSzPts val="700"/>
              <a:buNone/>
            </a:pPr>
            <a:br>
              <a:rPr lang="en-US" sz="2800" b="1" dirty="0">
                <a:solidFill>
                  <a:srgbClr val="1B637A"/>
                </a:solidFill>
                <a:latin typeface="Rockwell"/>
                <a:ea typeface="Rockwell"/>
                <a:cs typeface="Rockwell"/>
                <a:sym typeface="Rockwell"/>
              </a:rPr>
            </a:br>
            <a:r>
              <a:rPr lang="en-US" sz="3600" b="1" dirty="0">
                <a:solidFill>
                  <a:srgbClr val="1B637A"/>
                </a:solidFill>
              </a:rPr>
              <a:t>Parent &amp; Family Engagement Strategies</a:t>
            </a:r>
            <a:endParaRPr sz="3600" i="1" dirty="0">
              <a:solidFill>
                <a:srgbClr val="1B637A"/>
              </a:solidFill>
              <a:latin typeface="Gill Sans"/>
              <a:ea typeface="Gill Sans"/>
              <a:cs typeface="Gill Sans"/>
              <a:sym typeface="Gill Sans"/>
            </a:endParaRPr>
          </a:p>
        </p:txBody>
      </p:sp>
      <p:sp>
        <p:nvSpPr>
          <p:cNvPr id="1121" name="Google Shape;1121;p1" descr="https://attendanceworks.basecamphq.com/projects/13267492/file/218283679/AAM_2016_Badge-02-995x1024%202.png"/>
          <p:cNvSpPr/>
          <p:nvPr/>
        </p:nvSpPr>
        <p:spPr>
          <a:xfrm>
            <a:off x="1679575" y="-144462"/>
            <a:ext cx="304800" cy="3048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40404F"/>
              </a:buClr>
              <a:buSzPts val="1400"/>
              <a:buFont typeface="Calibri"/>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3" name="Google Shape;1123;p1"/>
          <p:cNvSpPr txBox="1"/>
          <p:nvPr/>
        </p:nvSpPr>
        <p:spPr>
          <a:xfrm>
            <a:off x="370549" y="6215935"/>
            <a:ext cx="11811000" cy="67710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44056"/>
              </a:buClr>
              <a:buSzPts val="1200"/>
              <a:buFont typeface="Gill Sans"/>
              <a:buNone/>
              <a:tabLst/>
              <a:defRPr/>
            </a:pPr>
            <a:r>
              <a:rPr kumimoji="0" lang="en-US" sz="1200" b="0" i="0" u="none" strike="noStrike" kern="0" cap="none" spc="0" normalizeH="0" baseline="0" noProof="0">
                <a:ln>
                  <a:noFill/>
                </a:ln>
                <a:solidFill>
                  <a:srgbClr val="144056"/>
                </a:solidFill>
                <a:effectLst/>
                <a:uLnTx/>
                <a:uFillTx/>
                <a:latin typeface="Gill Sans"/>
                <a:ea typeface="Gill Sans"/>
                <a:cs typeface="Gill Sans"/>
                <a:sym typeface="Gill Sans"/>
              </a:rPr>
              <a:t>©2023 Attendance Works. All rights reserved. Materials provided under the Apache License v. 2.0 as given at</a:t>
            </a:r>
            <a:endParaRPr kumimoji="0" sz="14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0" marR="0" lvl="0" indent="0" algn="ctr" defTabSz="914400" rtl="0" eaLnBrk="1" fontAlgn="auto" latinLnBrk="0" hangingPunct="1">
              <a:lnSpc>
                <a:spcPct val="100000"/>
              </a:lnSpc>
              <a:spcBef>
                <a:spcPts val="0"/>
              </a:spcBef>
              <a:spcAft>
                <a:spcPts val="0"/>
              </a:spcAft>
              <a:buClr>
                <a:srgbClr val="144056"/>
              </a:buClr>
              <a:buSzPts val="1200"/>
              <a:buFont typeface="Gill Sans"/>
              <a:buNone/>
              <a:tabLst/>
              <a:defRPr/>
            </a:pPr>
            <a:r>
              <a:rPr kumimoji="0" lang="en-US" sz="1200" b="0" i="0" u="none" strike="noStrike" kern="0" cap="none" spc="0" normalizeH="0" baseline="0" noProof="0">
                <a:ln>
                  <a:noFill/>
                </a:ln>
                <a:solidFill>
                  <a:srgbClr val="144056"/>
                </a:solidFill>
                <a:effectLst/>
                <a:uLnTx/>
                <a:uFillTx/>
                <a:latin typeface="Gill Sans"/>
                <a:ea typeface="Gill Sans"/>
                <a:cs typeface="Gill Sans"/>
                <a:sym typeface="Gill Sans"/>
              </a:rPr>
              <a:t>https://www.attendanceworks.org/resources/usage-policy-customizing/</a:t>
            </a:r>
            <a:endParaRPr kumimoji="0" sz="14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144056"/>
              </a:solidFill>
              <a:effectLst/>
              <a:uLnTx/>
              <a:uFillTx/>
              <a:latin typeface="Gill Sans"/>
              <a:ea typeface="Gill Sans"/>
              <a:cs typeface="Gill Sans"/>
              <a:sym typeface="Gill Sans"/>
            </a:endParaRPr>
          </a:p>
        </p:txBody>
      </p:sp>
      <p:pic>
        <p:nvPicPr>
          <p:cNvPr id="1125" name="Google Shape;1125;p1" descr="Attendance Works Logo"/>
          <p:cNvPicPr preferRelativeResize="0"/>
          <p:nvPr/>
        </p:nvPicPr>
        <p:blipFill rotWithShape="1">
          <a:blip r:embed="rId3">
            <a:alphaModFix/>
          </a:blip>
          <a:srcRect/>
          <a:stretch/>
        </p:blipFill>
        <p:spPr>
          <a:xfrm>
            <a:off x="215394" y="791728"/>
            <a:ext cx="2223007" cy="8663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EEE7-63E3-50B9-1C3B-8A93E8179296}"/>
              </a:ext>
            </a:extLst>
          </p:cNvPr>
          <p:cNvSpPr txBox="1">
            <a:spLocks noGrp="1"/>
          </p:cNvSpPr>
          <p:nvPr>
            <p:ph type="title" idx="4294967295"/>
          </p:nvPr>
        </p:nvSpPr>
        <p:spPr>
          <a:xfrm>
            <a:off x="2213811" y="0"/>
            <a:ext cx="814938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The Dual Capacity- Building Framework for Family-School Partnerships</a:t>
            </a:r>
          </a:p>
        </p:txBody>
      </p:sp>
      <p:pic>
        <p:nvPicPr>
          <p:cNvPr id="5" name="Picture 4" descr="Picture of the Dual Capacity-Building Framework for Family-School Partnerships (version 2)">
            <a:extLst>
              <a:ext uri="{FF2B5EF4-FFF2-40B4-BE49-F238E27FC236}">
                <a16:creationId xmlns:a16="http://schemas.microsoft.com/office/drawing/2014/main" id="{DBAB64A6-9E9F-F418-A9D1-8C4E15A0463C}"/>
              </a:ext>
            </a:extLst>
          </p:cNvPr>
          <p:cNvPicPr>
            <a:picLocks noChangeAspect="1"/>
          </p:cNvPicPr>
          <p:nvPr/>
        </p:nvPicPr>
        <p:blipFill rotWithShape="1">
          <a:blip r:embed="rId3"/>
          <a:srcRect l="4772" t="22895" r="7273" b="4646"/>
          <a:stretch/>
        </p:blipFill>
        <p:spPr>
          <a:xfrm>
            <a:off x="-172615" y="-415638"/>
            <a:ext cx="12537230" cy="7273637"/>
          </a:xfrm>
          <a:prstGeom prst="rect">
            <a:avLst/>
          </a:prstGeom>
        </p:spPr>
      </p:pic>
    </p:spTree>
    <p:extLst>
      <p:ext uri="{BB962C8B-B14F-4D97-AF65-F5344CB8AC3E}">
        <p14:creationId xmlns:p14="http://schemas.microsoft.com/office/powerpoint/2010/main" val="122865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grpSp>
        <p:nvGrpSpPr>
          <p:cNvPr id="947" name="Google Shape;947;p120" descr="Smiley Face Icon">
            <a:extLst>
              <a:ext uri="{C183D7F6-B498-43B3-948B-1728B52AA6E4}">
                <adec:decorative xmlns:adec="http://schemas.microsoft.com/office/drawing/2017/decorative" val="0"/>
              </a:ext>
            </a:extLst>
          </p:cNvPr>
          <p:cNvGrpSpPr/>
          <p:nvPr/>
        </p:nvGrpSpPr>
        <p:grpSpPr>
          <a:xfrm>
            <a:off x="381088" y="1066960"/>
            <a:ext cx="609625" cy="609625"/>
            <a:chOff x="1278900" y="2333250"/>
            <a:chExt cx="381175" cy="381175"/>
          </a:xfrm>
        </p:grpSpPr>
        <p:sp>
          <p:nvSpPr>
            <p:cNvPr id="948" name="Google Shape;948;p120"/>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9525" cap="rnd" cmpd="sng">
              <a:solidFill>
                <a:srgbClr val="FFFFFF"/>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buSzPts val="1100"/>
              </a:pPr>
              <a:endParaRPr sz="1467" kern="0">
                <a:solidFill>
                  <a:srgbClr val="000000"/>
                </a:solidFill>
                <a:latin typeface="Arial"/>
                <a:ea typeface="Arial"/>
                <a:cs typeface="Arial"/>
                <a:sym typeface="Arial"/>
              </a:endParaRPr>
            </a:p>
          </p:txBody>
        </p:sp>
        <p:sp>
          <p:nvSpPr>
            <p:cNvPr id="949" name="Google Shape;949;p120"/>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9525" cap="rnd" cmpd="sng">
              <a:solidFill>
                <a:srgbClr val="FFFFFF"/>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buSzPts val="1100"/>
              </a:pPr>
              <a:endParaRPr sz="1467" kern="0">
                <a:solidFill>
                  <a:srgbClr val="000000"/>
                </a:solidFill>
                <a:latin typeface="Arial"/>
                <a:ea typeface="Arial"/>
                <a:cs typeface="Arial"/>
                <a:sym typeface="Arial"/>
              </a:endParaRPr>
            </a:p>
          </p:txBody>
        </p:sp>
        <p:sp>
          <p:nvSpPr>
            <p:cNvPr id="950" name="Google Shape;950;p120"/>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9525" cap="rnd" cmpd="sng">
              <a:solidFill>
                <a:srgbClr val="FFFFFF"/>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buSzPts val="1100"/>
              </a:pPr>
              <a:endParaRPr sz="1467" kern="0">
                <a:solidFill>
                  <a:srgbClr val="000000"/>
                </a:solidFill>
                <a:latin typeface="Arial"/>
                <a:ea typeface="Arial"/>
                <a:cs typeface="Arial"/>
                <a:sym typeface="Arial"/>
              </a:endParaRPr>
            </a:p>
          </p:txBody>
        </p:sp>
        <p:sp>
          <p:nvSpPr>
            <p:cNvPr id="951" name="Google Shape;951;p120"/>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9525" cap="rnd" cmpd="sng">
              <a:solidFill>
                <a:srgbClr val="FFFFFF"/>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buSzPts val="1100"/>
              </a:pPr>
              <a:endParaRPr sz="1467" kern="0">
                <a:solidFill>
                  <a:srgbClr val="000000"/>
                </a:solidFill>
                <a:latin typeface="Arial"/>
                <a:ea typeface="Arial"/>
                <a:cs typeface="Arial"/>
                <a:sym typeface="Arial"/>
              </a:endParaRPr>
            </a:p>
          </p:txBody>
        </p:sp>
      </p:grpSp>
      <p:sp>
        <p:nvSpPr>
          <p:cNvPr id="941" name="Google Shape;941;p120"/>
          <p:cNvSpPr txBox="1">
            <a:spLocks noGrp="1"/>
          </p:cNvSpPr>
          <p:nvPr>
            <p:ph type="title"/>
          </p:nvPr>
        </p:nvSpPr>
        <p:spPr>
          <a:xfrm>
            <a:off x="1528035" y="707633"/>
            <a:ext cx="4442000" cy="1371600"/>
          </a:xfrm>
          <a:prstGeom prst="rect">
            <a:avLst/>
          </a:prstGeom>
          <a:noFill/>
          <a:ln>
            <a:noFill/>
          </a:ln>
        </p:spPr>
        <p:txBody>
          <a:bodyPr spcFirstLastPara="1" wrap="square" lIns="91433" tIns="91433" rIns="91433" bIns="91433" anchor="ctr" anchorCtr="0">
            <a:noAutofit/>
          </a:bodyPr>
          <a:lstStyle/>
          <a:p>
            <a:pPr>
              <a:buClr>
                <a:srgbClr val="FFFFFF"/>
              </a:buClr>
              <a:buSzPts val="1600"/>
            </a:pPr>
            <a:r>
              <a:rPr lang="en" sz="2133" dirty="0"/>
              <a:t>Recognize that Going to School Reflects When Families Have… </a:t>
            </a:r>
            <a:endParaRPr dirty="0"/>
          </a:p>
        </p:txBody>
      </p:sp>
      <p:sp>
        <p:nvSpPr>
          <p:cNvPr id="944" name="Google Shape;944;p120"/>
          <p:cNvSpPr/>
          <p:nvPr/>
        </p:nvSpPr>
        <p:spPr>
          <a:xfrm>
            <a:off x="1214648" y="3048001"/>
            <a:ext cx="2102800" cy="2102800"/>
          </a:xfrm>
          <a:prstGeom prst="ellipse">
            <a:avLst/>
          </a:prstGeom>
          <a:noFill/>
          <a:ln w="31750" cap="flat" cmpd="sng">
            <a:solidFill>
              <a:srgbClr val="18637B"/>
            </a:solidFill>
            <a:prstDash val="solid"/>
            <a:round/>
            <a:headEnd type="none" w="sm" len="sm"/>
            <a:tailEnd type="none" w="sm" len="sm"/>
          </a:ln>
        </p:spPr>
        <p:txBody>
          <a:bodyPr spcFirstLastPara="1" wrap="square" lIns="68567" tIns="68567" rIns="68567" bIns="68567" anchor="ctr" anchorCtr="0">
            <a:noAutofit/>
          </a:bodyPr>
          <a:lstStyle/>
          <a:p>
            <a:pPr algn="ctr" defTabSz="1219170">
              <a:buClr>
                <a:srgbClr val="95BE72"/>
              </a:buClr>
              <a:buSzPts val="1200"/>
            </a:pPr>
            <a:r>
              <a:rPr lang="en" sz="1600" b="1" kern="0">
                <a:solidFill>
                  <a:srgbClr val="95BE72"/>
                </a:solidFill>
                <a:latin typeface="Rockwell"/>
                <a:ea typeface="Rockwell"/>
                <a:cs typeface="Rockwell"/>
                <a:sym typeface="Rockwell"/>
              </a:rPr>
              <a:t>Hope</a:t>
            </a:r>
            <a:br>
              <a:rPr lang="en" sz="1600" b="1" kern="0">
                <a:solidFill>
                  <a:srgbClr val="84B45E"/>
                </a:solidFill>
                <a:latin typeface="Rockwell"/>
                <a:ea typeface="Rockwell"/>
                <a:cs typeface="Rockwell"/>
                <a:sym typeface="Rockwell"/>
              </a:rPr>
            </a:br>
            <a:r>
              <a:rPr lang="en" sz="1600" b="1" kern="0">
                <a:solidFill>
                  <a:srgbClr val="84B45E"/>
                </a:solidFill>
                <a:latin typeface="Rockwell"/>
                <a:ea typeface="Rockwell"/>
                <a:cs typeface="Rockwell"/>
                <a:sym typeface="Rockwell"/>
              </a:rPr>
              <a:t> </a:t>
            </a:r>
            <a:endParaRPr sz="1467" kern="0">
              <a:solidFill>
                <a:srgbClr val="000000"/>
              </a:solidFill>
              <a:latin typeface="Arial"/>
              <a:cs typeface="Arial"/>
              <a:sym typeface="Arial"/>
            </a:endParaRPr>
          </a:p>
          <a:p>
            <a:pPr algn="ctr" defTabSz="1219170">
              <a:buClr>
                <a:srgbClr val="144056"/>
              </a:buClr>
              <a:buSzPts val="1200"/>
            </a:pPr>
            <a:r>
              <a:rPr lang="en" sz="1600" kern="0">
                <a:solidFill>
                  <a:srgbClr val="144056"/>
                </a:solidFill>
                <a:latin typeface="Gill Sans"/>
                <a:ea typeface="Gill Sans"/>
                <a:cs typeface="Gill Sans"/>
                <a:sym typeface="Gill Sans"/>
              </a:rPr>
              <a:t>for a better future</a:t>
            </a:r>
            <a:endParaRPr sz="1467" kern="0">
              <a:solidFill>
                <a:srgbClr val="000000"/>
              </a:solidFill>
              <a:latin typeface="Arial"/>
              <a:cs typeface="Arial"/>
              <a:sym typeface="Arial"/>
            </a:endParaRPr>
          </a:p>
        </p:txBody>
      </p:sp>
      <p:sp>
        <p:nvSpPr>
          <p:cNvPr id="942" name="Google Shape;942;p120">
            <a:extLst>
              <a:ext uri="{C183D7F6-B498-43B3-948B-1728B52AA6E4}">
                <adec:decorative xmlns:adec="http://schemas.microsoft.com/office/drawing/2017/decorative" val="1"/>
              </a:ext>
            </a:extLst>
          </p:cNvPr>
          <p:cNvSpPr/>
          <p:nvPr/>
        </p:nvSpPr>
        <p:spPr>
          <a:xfrm>
            <a:off x="3440736" y="3959648"/>
            <a:ext cx="366800" cy="394000"/>
          </a:xfrm>
          <a:prstGeom prst="mathPlus">
            <a:avLst>
              <a:gd name="adj1" fmla="val 23520"/>
            </a:avLst>
          </a:prstGeom>
          <a:solidFill>
            <a:schemeClr val="lt1"/>
          </a:solidFill>
          <a:ln w="25400" cap="flat" cmpd="sng">
            <a:solidFill>
              <a:schemeClr val="accent5"/>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40404F"/>
              </a:buClr>
              <a:buSzPts val="800"/>
            </a:pPr>
            <a:endParaRPr sz="1067" kern="0">
              <a:solidFill>
                <a:srgbClr val="40404F"/>
              </a:solidFill>
              <a:latin typeface="Calibri"/>
              <a:ea typeface="Calibri"/>
              <a:cs typeface="Calibri"/>
              <a:sym typeface="Calibri"/>
            </a:endParaRPr>
          </a:p>
        </p:txBody>
      </p:sp>
      <p:sp>
        <p:nvSpPr>
          <p:cNvPr id="945" name="Google Shape;945;p120"/>
          <p:cNvSpPr/>
          <p:nvPr/>
        </p:nvSpPr>
        <p:spPr>
          <a:xfrm>
            <a:off x="3933627" y="3040083"/>
            <a:ext cx="2102800" cy="2102800"/>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68567" tIns="68567" rIns="68567" bIns="68567" anchor="ctr" anchorCtr="0">
            <a:noAutofit/>
          </a:bodyPr>
          <a:lstStyle/>
          <a:p>
            <a:pPr algn="ctr" defTabSz="1219170">
              <a:buClr>
                <a:srgbClr val="1B637A"/>
              </a:buClr>
              <a:buSzPts val="1200"/>
            </a:pPr>
            <a:r>
              <a:rPr lang="en" sz="1600" b="1" kern="0">
                <a:solidFill>
                  <a:srgbClr val="1B637A"/>
                </a:solidFill>
                <a:latin typeface="Rockwell"/>
                <a:ea typeface="Rockwell"/>
                <a:cs typeface="Rockwell"/>
                <a:sym typeface="Rockwell"/>
              </a:rPr>
              <a:t>Faith</a:t>
            </a:r>
            <a:br>
              <a:rPr lang="en" sz="1600" b="1" kern="0">
                <a:solidFill>
                  <a:srgbClr val="1B637A"/>
                </a:solidFill>
                <a:latin typeface="Rockwell"/>
                <a:ea typeface="Rockwell"/>
                <a:cs typeface="Rockwell"/>
                <a:sym typeface="Rockwell"/>
              </a:rPr>
            </a:br>
            <a:r>
              <a:rPr lang="en" sz="1600" b="1" kern="0">
                <a:solidFill>
                  <a:srgbClr val="1B637A"/>
                </a:solidFill>
                <a:latin typeface="Rockwell"/>
                <a:ea typeface="Rockwell"/>
                <a:cs typeface="Rockwell"/>
                <a:sym typeface="Rockwell"/>
              </a:rPr>
              <a:t> </a:t>
            </a:r>
            <a:endParaRPr sz="1467" kern="0">
              <a:solidFill>
                <a:srgbClr val="000000"/>
              </a:solidFill>
              <a:latin typeface="Arial"/>
              <a:cs typeface="Arial"/>
              <a:sym typeface="Arial"/>
            </a:endParaRPr>
          </a:p>
          <a:p>
            <a:pPr algn="ctr" defTabSz="1219170">
              <a:buClr>
                <a:srgbClr val="144056"/>
              </a:buClr>
              <a:buSzPts val="1200"/>
            </a:pPr>
            <a:r>
              <a:rPr lang="en" sz="1600" kern="0">
                <a:solidFill>
                  <a:srgbClr val="144056"/>
                </a:solidFill>
                <a:latin typeface="Gill Sans"/>
                <a:ea typeface="Gill Sans"/>
                <a:cs typeface="Gill Sans"/>
                <a:sym typeface="Gill Sans"/>
              </a:rPr>
              <a:t>that school will help your child succeed</a:t>
            </a:r>
            <a:endParaRPr sz="1467" kern="0">
              <a:solidFill>
                <a:srgbClr val="000000"/>
              </a:solidFill>
              <a:latin typeface="Arial"/>
              <a:cs typeface="Arial"/>
              <a:sym typeface="Arial"/>
            </a:endParaRPr>
          </a:p>
        </p:txBody>
      </p:sp>
      <p:sp>
        <p:nvSpPr>
          <p:cNvPr id="953" name="Google Shape;953;p120">
            <a:extLst>
              <a:ext uri="{C183D7F6-B498-43B3-948B-1728B52AA6E4}">
                <adec:decorative xmlns:adec="http://schemas.microsoft.com/office/drawing/2017/decorative" val="1"/>
              </a:ext>
            </a:extLst>
          </p:cNvPr>
          <p:cNvSpPr/>
          <p:nvPr/>
        </p:nvSpPr>
        <p:spPr>
          <a:xfrm>
            <a:off x="6182424" y="4002864"/>
            <a:ext cx="366800" cy="394000"/>
          </a:xfrm>
          <a:prstGeom prst="mathPlus">
            <a:avLst>
              <a:gd name="adj1" fmla="val 23520"/>
            </a:avLst>
          </a:prstGeom>
          <a:solidFill>
            <a:schemeClr val="lt1"/>
          </a:solidFill>
          <a:ln w="25400" cap="flat" cmpd="sng">
            <a:solidFill>
              <a:schemeClr val="accent5"/>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40404F"/>
              </a:buClr>
              <a:buSzPts val="800"/>
            </a:pPr>
            <a:endParaRPr sz="1067" kern="0">
              <a:solidFill>
                <a:srgbClr val="40404F"/>
              </a:solidFill>
              <a:latin typeface="Calibri"/>
              <a:ea typeface="Calibri"/>
              <a:cs typeface="Calibri"/>
              <a:sym typeface="Calibri"/>
            </a:endParaRPr>
          </a:p>
        </p:txBody>
      </p:sp>
      <p:sp>
        <p:nvSpPr>
          <p:cNvPr id="943" name="Google Shape;943;p120"/>
          <p:cNvSpPr/>
          <p:nvPr/>
        </p:nvSpPr>
        <p:spPr>
          <a:xfrm>
            <a:off x="6682197" y="3048001"/>
            <a:ext cx="2102800" cy="2102800"/>
          </a:xfrm>
          <a:prstGeom prst="ellipse">
            <a:avLst/>
          </a:prstGeom>
          <a:noFill/>
          <a:ln w="25400" cap="flat" cmpd="sng">
            <a:solidFill>
              <a:srgbClr val="18637B"/>
            </a:solidFill>
            <a:prstDash val="solid"/>
            <a:round/>
            <a:headEnd type="none" w="sm" len="sm"/>
            <a:tailEnd type="none" w="sm" len="sm"/>
          </a:ln>
        </p:spPr>
        <p:txBody>
          <a:bodyPr spcFirstLastPara="1" wrap="square" lIns="68567" tIns="68567" rIns="68567" bIns="68567" anchor="ctr" anchorCtr="0">
            <a:noAutofit/>
          </a:bodyPr>
          <a:lstStyle/>
          <a:p>
            <a:pPr algn="ctr" defTabSz="1219170">
              <a:buClr>
                <a:srgbClr val="84B45E"/>
              </a:buClr>
              <a:buSzPts val="1200"/>
            </a:pPr>
            <a:r>
              <a:rPr lang="en" sz="1600" b="1" kern="0">
                <a:solidFill>
                  <a:srgbClr val="84B45E"/>
                </a:solidFill>
                <a:latin typeface="Rockwell"/>
                <a:ea typeface="Rockwell"/>
                <a:cs typeface="Rockwell"/>
                <a:sym typeface="Rockwell"/>
              </a:rPr>
              <a:t>Voice</a:t>
            </a:r>
            <a:endParaRPr sz="1467" kern="0">
              <a:solidFill>
                <a:srgbClr val="000000"/>
              </a:solidFill>
              <a:latin typeface="Arial"/>
              <a:cs typeface="Arial"/>
              <a:sym typeface="Arial"/>
            </a:endParaRPr>
          </a:p>
          <a:p>
            <a:pPr algn="ctr" defTabSz="1219170">
              <a:buClr>
                <a:srgbClr val="40404F"/>
              </a:buClr>
              <a:buSzPts val="1200"/>
            </a:pPr>
            <a:endParaRPr sz="1600" b="1" kern="0">
              <a:solidFill>
                <a:srgbClr val="84B45E"/>
              </a:solidFill>
              <a:latin typeface="Rockwell"/>
              <a:ea typeface="Rockwell"/>
              <a:cs typeface="Rockwell"/>
              <a:sym typeface="Rockwell"/>
            </a:endParaRPr>
          </a:p>
          <a:p>
            <a:pPr algn="ctr" defTabSz="1219170">
              <a:buClr>
                <a:srgbClr val="144056"/>
              </a:buClr>
              <a:buSzPts val="1200"/>
            </a:pPr>
            <a:r>
              <a:rPr lang="en" sz="1600" kern="0">
                <a:solidFill>
                  <a:srgbClr val="144056"/>
                </a:solidFill>
                <a:latin typeface="Gill Sans"/>
                <a:ea typeface="Gill Sans"/>
                <a:cs typeface="Gill Sans"/>
                <a:sym typeface="Gill Sans"/>
              </a:rPr>
              <a:t>in decisions that affect them and their children</a:t>
            </a:r>
            <a:endParaRPr sz="1467" kern="0">
              <a:solidFill>
                <a:srgbClr val="000000"/>
              </a:solidFill>
              <a:latin typeface="Arial"/>
              <a:cs typeface="Arial"/>
              <a:sym typeface="Arial"/>
            </a:endParaRPr>
          </a:p>
        </p:txBody>
      </p:sp>
      <p:sp>
        <p:nvSpPr>
          <p:cNvPr id="952" name="Google Shape;952;p120">
            <a:extLst>
              <a:ext uri="{C183D7F6-B498-43B3-948B-1728B52AA6E4}">
                <adec:decorative xmlns:adec="http://schemas.microsoft.com/office/drawing/2017/decorative" val="1"/>
              </a:ext>
            </a:extLst>
          </p:cNvPr>
          <p:cNvSpPr/>
          <p:nvPr/>
        </p:nvSpPr>
        <p:spPr>
          <a:xfrm>
            <a:off x="8925635" y="3893683"/>
            <a:ext cx="366800" cy="394000"/>
          </a:xfrm>
          <a:prstGeom prst="mathPlus">
            <a:avLst>
              <a:gd name="adj1" fmla="val 23520"/>
            </a:avLst>
          </a:prstGeom>
          <a:solidFill>
            <a:schemeClr val="lt1"/>
          </a:solidFill>
          <a:ln w="25400" cap="flat" cmpd="sng">
            <a:solidFill>
              <a:schemeClr val="accent5"/>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40404F"/>
              </a:buClr>
              <a:buSzPts val="800"/>
            </a:pPr>
            <a:endParaRPr sz="1067" kern="0">
              <a:solidFill>
                <a:srgbClr val="40404F"/>
              </a:solidFill>
              <a:latin typeface="Calibri"/>
              <a:ea typeface="Calibri"/>
              <a:cs typeface="Calibri"/>
              <a:sym typeface="Calibri"/>
            </a:endParaRPr>
          </a:p>
        </p:txBody>
      </p:sp>
      <p:sp>
        <p:nvSpPr>
          <p:cNvPr id="946" name="Google Shape;946;p120"/>
          <p:cNvSpPr/>
          <p:nvPr/>
        </p:nvSpPr>
        <p:spPr>
          <a:xfrm>
            <a:off x="9417121" y="3016331"/>
            <a:ext cx="2102800" cy="2102800"/>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68567" tIns="68567" rIns="68567" bIns="68567" anchor="ctr" anchorCtr="0">
            <a:noAutofit/>
          </a:bodyPr>
          <a:lstStyle/>
          <a:p>
            <a:pPr algn="ctr" defTabSz="1219170">
              <a:buClr>
                <a:srgbClr val="1B637A"/>
              </a:buClr>
              <a:buSzPts val="1200"/>
            </a:pPr>
            <a:r>
              <a:rPr lang="en" sz="1600" b="1" kern="0">
                <a:solidFill>
                  <a:srgbClr val="1B637A"/>
                </a:solidFill>
                <a:latin typeface="Rockwell"/>
                <a:ea typeface="Rockwell"/>
                <a:cs typeface="Rockwell"/>
                <a:sym typeface="Rockwell"/>
              </a:rPr>
              <a:t>Access</a:t>
            </a:r>
            <a:br>
              <a:rPr lang="en" sz="1600" b="1" kern="0">
                <a:solidFill>
                  <a:srgbClr val="1B637A"/>
                </a:solidFill>
                <a:latin typeface="Rockwell"/>
                <a:ea typeface="Rockwell"/>
                <a:cs typeface="Rockwell"/>
                <a:sym typeface="Rockwell"/>
              </a:rPr>
            </a:br>
            <a:r>
              <a:rPr lang="en" sz="1600" b="1" kern="0">
                <a:solidFill>
                  <a:srgbClr val="1B637A"/>
                </a:solidFill>
                <a:latin typeface="Rockwell"/>
                <a:ea typeface="Rockwell"/>
                <a:cs typeface="Rockwell"/>
                <a:sym typeface="Rockwell"/>
              </a:rPr>
              <a:t> </a:t>
            </a:r>
            <a:endParaRPr sz="1467" kern="0">
              <a:solidFill>
                <a:srgbClr val="000000"/>
              </a:solidFill>
              <a:latin typeface="Arial"/>
              <a:cs typeface="Arial"/>
              <a:sym typeface="Arial"/>
            </a:endParaRPr>
          </a:p>
          <a:p>
            <a:pPr algn="ctr" defTabSz="1219170">
              <a:buClr>
                <a:srgbClr val="144056"/>
              </a:buClr>
              <a:buSzPts val="1200"/>
            </a:pPr>
            <a:r>
              <a:rPr lang="en" sz="1600" kern="0">
                <a:solidFill>
                  <a:srgbClr val="144056"/>
                </a:solidFill>
                <a:latin typeface="Gill Sans"/>
                <a:ea typeface="Gill Sans"/>
                <a:cs typeface="Gill Sans"/>
                <a:sym typeface="Gill Sans"/>
              </a:rPr>
              <a:t>to needed support and services</a:t>
            </a:r>
            <a:endParaRPr sz="1467" kern="0">
              <a:solidFill>
                <a:srgbClr val="000000"/>
              </a:solidFill>
              <a:latin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73</TotalTime>
  <Words>2667</Words>
  <Application>Microsoft Macintosh PowerPoint</Application>
  <PresentationFormat>Widescreen</PresentationFormat>
  <Paragraphs>325</Paragraphs>
  <Slides>33</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Cabin</vt:lpstr>
      <vt:lpstr>Calibri</vt:lpstr>
      <vt:lpstr>Courier New</vt:lpstr>
      <vt:lpstr>Futura Std Book</vt:lpstr>
      <vt:lpstr>Georgia</vt:lpstr>
      <vt:lpstr>Gill Sans</vt:lpstr>
      <vt:lpstr>Noto Sans</vt:lpstr>
      <vt:lpstr>Noto Sans Symbols</vt:lpstr>
      <vt:lpstr>Rockwell</vt:lpstr>
      <vt:lpstr>Times New Roman</vt:lpstr>
      <vt:lpstr>Office Theme</vt:lpstr>
      <vt:lpstr>Chronic Absenteeism </vt:lpstr>
      <vt:lpstr>What is chronic absence?</vt:lpstr>
      <vt:lpstr>Our Nation Faces an Attendance Crisis </vt:lpstr>
      <vt:lpstr>COVID-19 Closures and Student Attendance Impact</vt:lpstr>
      <vt:lpstr>COVID-19 Closures and Impact on Student Groups</vt:lpstr>
      <vt:lpstr>Reviewing Transportation Discussion</vt:lpstr>
      <vt:lpstr> Parent &amp; Family Engagement Strategies</vt:lpstr>
      <vt:lpstr>The Dual Capacity- Building Framework for Family-School Partnerships</vt:lpstr>
      <vt:lpstr>Recognize that Going to School Reflects When Families Have… </vt:lpstr>
      <vt:lpstr>Changing the Power Dynamics and Shifting to a  Partnership Approach </vt:lpstr>
      <vt:lpstr>Forging Partnerships with Families to Support Engagement and Attendance</vt:lpstr>
      <vt:lpstr>Additional Resources from Attendance Works</vt:lpstr>
      <vt:lpstr>Check out our health guidance!   </vt:lpstr>
      <vt:lpstr>Encourage All Students and Families to Create a Success Plan</vt:lpstr>
      <vt:lpstr>Targeted Outreach</vt:lpstr>
      <vt:lpstr>Interventions that can be found in the Attendance Playbook</vt:lpstr>
      <vt:lpstr>Illustrating the Gap (interactive exercise for educators and families)</vt:lpstr>
      <vt:lpstr>Improving Attendance Matters</vt:lpstr>
      <vt:lpstr>Parent Prep</vt:lpstr>
      <vt:lpstr>Relationships are Essential at Every Level of Intervention</vt:lpstr>
      <vt:lpstr>Download in-person and virtual versions of this guide at: https://mcc.gse.harvard.edu/resources-for-educators/relationship-mapping-strategy</vt:lpstr>
      <vt:lpstr>Resources for Intentional Relationship-Building</vt:lpstr>
      <vt:lpstr>Re-establish Routines &amp; Rituals</vt:lpstr>
      <vt:lpstr>Recognizing Good and Improved Attendance</vt:lpstr>
      <vt:lpstr>Some Common Pitfalls of Attendance Incentive Programs</vt:lpstr>
      <vt:lpstr>More Effective Approaches to Incentives</vt:lpstr>
      <vt:lpstr>How to Build a Better Attendance Recognition Program</vt:lpstr>
      <vt:lpstr>Making Incentives Meaningful</vt:lpstr>
      <vt:lpstr>Examples of Incentives (Elementary)</vt:lpstr>
      <vt:lpstr>Examples of Incentives (Secondary)</vt:lpstr>
      <vt:lpstr>Parent Engagement &amp; Meaningful Engagement Strategies</vt:lpstr>
      <vt:lpstr>Parent Responsibility &amp; Support</vt:lpstr>
      <vt:lpstr>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Absenteeism Meeting Powerpoint 11-07-23</dc:title>
  <dc:subject/>
  <dc:creator>Virginia Department of Education</dc:creator>
  <cp:keywords/>
  <dc:description/>
  <cp:lastModifiedBy>Nuthall, Timothy (DOE)</cp:lastModifiedBy>
  <cp:revision>7</cp:revision>
  <dcterms:created xsi:type="dcterms:W3CDTF">2023-10-23T20:28:20Z</dcterms:created>
  <dcterms:modified xsi:type="dcterms:W3CDTF">2023-11-09T20:33:18Z</dcterms:modified>
  <cp:category/>
</cp:coreProperties>
</file>