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8"/>
  </p:notesMasterIdLst>
  <p:sldIdLst>
    <p:sldId id="266" r:id="rId5"/>
    <p:sldId id="288" r:id="rId6"/>
    <p:sldId id="267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3" roundtripDataSignature="AMtx7mj+kATN+8vjgpSu1KcEycJoQyJRU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5CDC66-B116-3372-5AAC-FA756452C53F}" v="10" dt="2023-09-28T12:10:09.145"/>
    <p1510:client id="{695F422C-F87D-B75D-EE01-179201AC8D1B}" v="741" dt="2023-03-08T15:59:59.521"/>
  </p1510:revLst>
</p1510:revInfo>
</file>

<file path=ppt/tableStyles.xml><?xml version="1.0" encoding="utf-8"?>
<a:tblStyleLst xmlns:a="http://schemas.openxmlformats.org/drawingml/2006/main" def="{4AC93BE6-24F2-4D38-9EE1-789EC3756C38}">
  <a:tblStyle styleId="{4AC93BE6-24F2-4D38-9EE1-789EC3756C3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23" Type="http://customschemas.google.com/relationships/presentationmetadata" Target="metadata"/><Relationship Id="rId28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pman, Jim (DOE)" userId="S::jim.chapman@doe.virginia.gov::23bfb676-8f60-428c-b7a6-abe7962ed77c" providerId="AD" clId="Web-{2F5CDC66-B116-3372-5AAC-FA756452C53F}"/>
    <pc:docChg chg="modSld">
      <pc:chgData name="Chapman, Jim (DOE)" userId="S::jim.chapman@doe.virginia.gov::23bfb676-8f60-428c-b7a6-abe7962ed77c" providerId="AD" clId="Web-{2F5CDC66-B116-3372-5AAC-FA756452C53F}" dt="2023-09-28T12:10:05.708" v="8" actId="20577"/>
      <pc:docMkLst>
        <pc:docMk/>
      </pc:docMkLst>
      <pc:sldChg chg="modSp">
        <pc:chgData name="Chapman, Jim (DOE)" userId="S::jim.chapman@doe.virginia.gov::23bfb676-8f60-428c-b7a6-abe7962ed77c" providerId="AD" clId="Web-{2F5CDC66-B116-3372-5AAC-FA756452C53F}" dt="2023-09-28T12:10:05.708" v="8" actId="20577"/>
        <pc:sldMkLst>
          <pc:docMk/>
          <pc:sldMk cId="2664850679" sldId="267"/>
        </pc:sldMkLst>
        <pc:spChg chg="mod">
          <ac:chgData name="Chapman, Jim (DOE)" userId="S::jim.chapman@doe.virginia.gov::23bfb676-8f60-428c-b7a6-abe7962ed77c" providerId="AD" clId="Web-{2F5CDC66-B116-3372-5AAC-FA756452C53F}" dt="2023-09-28T12:10:05.708" v="8" actId="20577"/>
          <ac:spMkLst>
            <pc:docMk/>
            <pc:sldMk cId="2664850679" sldId="267"/>
            <ac:spMk id="2" creationId="{5494A82B-D3A1-4414-89EB-6461ECF5CB0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>
            <a:spLocks noGrp="1"/>
          </p:cNvSpPr>
          <p:nvPr>
            <p:ph type="ctrTitle"/>
          </p:nvPr>
        </p:nvSpPr>
        <p:spPr>
          <a:xfrm>
            <a:off x="838200" y="1130909"/>
            <a:ext cx="5254951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Georgia"/>
              <a:buNone/>
              <a:defRPr sz="600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subTitle" idx="1"/>
          </p:nvPr>
        </p:nvSpPr>
        <p:spPr>
          <a:xfrm>
            <a:off x="838200" y="3636221"/>
            <a:ext cx="5254951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" name="Google Shape;21;p13" descr="VDOE Logo"/>
          <p:cNvSpPr/>
          <p:nvPr/>
        </p:nvSpPr>
        <p:spPr>
          <a:xfrm>
            <a:off x="2020701" y="919537"/>
            <a:ext cx="10893915" cy="5938463"/>
          </a:xfrm>
          <a:prstGeom prst="rect">
            <a:avLst/>
          </a:prstGeom>
          <a:blipFill rotWithShape="1">
            <a:blip r:embed="rId2">
              <a:alphaModFix amt="20000"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13"/>
          <p:cNvSpPr txBox="1"/>
          <p:nvPr/>
        </p:nvSpPr>
        <p:spPr>
          <a:xfrm>
            <a:off x="2178121" y="5751826"/>
            <a:ext cx="9513869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Arial"/>
              <a:buNone/>
            </a:pPr>
            <a:r>
              <a:rPr lang="en-US" sz="39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VIRGINIA DEPARTMENT OF EDUCATION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Picture with Caption">
  <p:cSld name="1_Picture with Caption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2259209"/>
          </a:xfrm>
          <a:prstGeom prst="rect">
            <a:avLst/>
          </a:prstGeom>
          <a:noFill/>
          <a:ln>
            <a:noFill/>
          </a:ln>
        </p:spPr>
      </p:sp>
      <p:sp>
        <p:nvSpPr>
          <p:cNvPr id="89" name="Google Shape;89;p2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0" name="Google Shape;90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3" name="Google Shape;93;p25"/>
          <p:cNvSpPr>
            <a:spLocks noGrp="1"/>
          </p:cNvSpPr>
          <p:nvPr>
            <p:ph type="pic" idx="3"/>
          </p:nvPr>
        </p:nvSpPr>
        <p:spPr>
          <a:xfrm>
            <a:off x="5183188" y="3451509"/>
            <a:ext cx="2970212" cy="2259209"/>
          </a:xfrm>
          <a:prstGeom prst="rect">
            <a:avLst/>
          </a:prstGeom>
          <a:noFill/>
          <a:ln>
            <a:noFill/>
          </a:ln>
        </p:spPr>
      </p:sp>
      <p:sp>
        <p:nvSpPr>
          <p:cNvPr id="94" name="Google Shape;94;p25"/>
          <p:cNvSpPr>
            <a:spLocks noGrp="1"/>
          </p:cNvSpPr>
          <p:nvPr>
            <p:ph type="pic" idx="4"/>
          </p:nvPr>
        </p:nvSpPr>
        <p:spPr>
          <a:xfrm>
            <a:off x="8383588" y="3451508"/>
            <a:ext cx="2970212" cy="22592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gradFill>
          <a:gsLst>
            <a:gs pos="0">
              <a:srgbClr val="3E588E"/>
            </a:gs>
            <a:gs pos="50000">
              <a:srgbClr val="1D417D"/>
            </a:gs>
            <a:gs pos="100000">
              <a:srgbClr val="003064"/>
            </a:gs>
          </a:gsLst>
          <a:lin ang="5400000" scaled="0"/>
        </a:gra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>
            <a:spLocks noGrp="1"/>
          </p:cNvSpPr>
          <p:nvPr>
            <p:ph type="ctrTitle"/>
          </p:nvPr>
        </p:nvSpPr>
        <p:spPr>
          <a:xfrm>
            <a:off x="838200" y="1130909"/>
            <a:ext cx="5254951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Georgia"/>
              <a:buNone/>
              <a:defRPr sz="600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5"/>
          <p:cNvSpPr txBox="1">
            <a:spLocks noGrp="1"/>
          </p:cNvSpPr>
          <p:nvPr>
            <p:ph type="subTitle" idx="1"/>
          </p:nvPr>
        </p:nvSpPr>
        <p:spPr>
          <a:xfrm>
            <a:off x="838200" y="3636221"/>
            <a:ext cx="5254951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7" name="Google Shape;107;p15" descr="VDOE Logo"/>
          <p:cNvSpPr/>
          <p:nvPr/>
        </p:nvSpPr>
        <p:spPr>
          <a:xfrm>
            <a:off x="2020701" y="919537"/>
            <a:ext cx="10893915" cy="5938463"/>
          </a:xfrm>
          <a:prstGeom prst="rect">
            <a:avLst/>
          </a:prstGeom>
          <a:blipFill rotWithShape="1">
            <a:blip r:embed="rId2">
              <a:alphaModFix amt="6000"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5"/>
          <p:cNvSpPr txBox="1"/>
          <p:nvPr/>
        </p:nvSpPr>
        <p:spPr>
          <a:xfrm>
            <a:off x="2178121" y="5751826"/>
            <a:ext cx="9513869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Arial"/>
              <a:buNone/>
            </a:pPr>
            <a:r>
              <a:rPr lang="en-US" sz="39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VIRGINIA DEPARTMENT OF EDUCATION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Slide">
  <p:cSld name="3_Title Slide">
    <p:bg>
      <p:bgPr>
        <a:gradFill>
          <a:gsLst>
            <a:gs pos="0">
              <a:srgbClr val="3E5B91"/>
            </a:gs>
            <a:gs pos="50000">
              <a:srgbClr val="1A4480"/>
            </a:gs>
            <a:gs pos="100000">
              <a:srgbClr val="003064"/>
            </a:gs>
          </a:gsLst>
          <a:lin ang="5400000" scaled="0"/>
        </a:gra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7"/>
          <p:cNvSpPr txBox="1">
            <a:spLocks noGrp="1"/>
          </p:cNvSpPr>
          <p:nvPr>
            <p:ph type="ctrTitle"/>
          </p:nvPr>
        </p:nvSpPr>
        <p:spPr>
          <a:xfrm>
            <a:off x="838200" y="1130909"/>
            <a:ext cx="105156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Georgia"/>
              <a:buNone/>
              <a:defRPr sz="600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7"/>
          <p:cNvSpPr txBox="1">
            <a:spLocks noGrp="1"/>
          </p:cNvSpPr>
          <p:nvPr>
            <p:ph type="subTitle" idx="1"/>
          </p:nvPr>
        </p:nvSpPr>
        <p:spPr>
          <a:xfrm>
            <a:off x="838200" y="3636221"/>
            <a:ext cx="105156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2" name="Google Shape;112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wo Content">
  <p:cSld name="1_Two Conten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  <a:defRPr sz="4800" cap="small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0" name="Google Shape;120;p28"/>
          <p:cNvSpPr txBox="1">
            <a:spLocks noGrp="1"/>
          </p:cNvSpPr>
          <p:nvPr>
            <p:ph type="body" idx="1"/>
          </p:nvPr>
        </p:nvSpPr>
        <p:spPr>
          <a:xfrm>
            <a:off x="838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1" name="Google Shape;121;p28"/>
          <p:cNvSpPr txBox="1">
            <a:spLocks noGrp="1"/>
          </p:cNvSpPr>
          <p:nvPr>
            <p:ph type="body" idx="2"/>
          </p:nvPr>
        </p:nvSpPr>
        <p:spPr>
          <a:xfrm>
            <a:off x="6172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0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  <a:defRPr sz="4800" cap="small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  <a:defRPr sz="4800" cap="small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body" idx="1"/>
          </p:nvPr>
        </p:nvSpPr>
        <p:spPr>
          <a:xfrm>
            <a:off x="838200" y="1458930"/>
            <a:ext cx="10515600" cy="4718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 cap="small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9"/>
          <p:cNvSpPr txBox="1">
            <a:spLocks noGrp="1"/>
          </p:cNvSpPr>
          <p:nvPr>
            <p:ph type="body" idx="1"/>
          </p:nvPr>
        </p:nvSpPr>
        <p:spPr>
          <a:xfrm>
            <a:off x="839788" y="1525199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2" name="Google Shape;32;p2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9"/>
          <p:cNvSpPr txBox="1">
            <a:spLocks noGrp="1"/>
          </p:cNvSpPr>
          <p:nvPr>
            <p:ph type="body" idx="3"/>
          </p:nvPr>
        </p:nvSpPr>
        <p:spPr>
          <a:xfrm>
            <a:off x="6172200" y="1525199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4" name="Google Shape;34;p2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 cap="small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body" idx="1"/>
          </p:nvPr>
        </p:nvSpPr>
        <p:spPr>
          <a:xfrm>
            <a:off x="838200" y="1458930"/>
            <a:ext cx="10515600" cy="4718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ection Header">
  <p:cSld name="1_Section Header">
    <p:bg>
      <p:bgPr>
        <a:gradFill>
          <a:gsLst>
            <a:gs pos="0">
              <a:schemeClr val="dk1"/>
            </a:gs>
            <a:gs pos="50000">
              <a:srgbClr val="1A4480"/>
            </a:gs>
            <a:gs pos="100000">
              <a:srgbClr val="3E5B91"/>
            </a:gs>
          </a:gsLst>
          <a:lin ang="16200000" scaled="0"/>
        </a:gra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Georgia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88FA3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>
                <a:solidFill>
                  <a:srgbClr val="888FA3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FA3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FA3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 cap="small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1"/>
          <p:cNvSpPr txBox="1">
            <a:spLocks noGrp="1"/>
          </p:cNvSpPr>
          <p:nvPr>
            <p:ph type="body" idx="1"/>
          </p:nvPr>
        </p:nvSpPr>
        <p:spPr>
          <a:xfrm>
            <a:off x="838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21"/>
          <p:cNvSpPr txBox="1">
            <a:spLocks noGrp="1"/>
          </p:cNvSpPr>
          <p:nvPr>
            <p:ph type="body" idx="2"/>
          </p:nvPr>
        </p:nvSpPr>
        <p:spPr>
          <a:xfrm>
            <a:off x="6172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ison">
  <p:cSld name="1_Comparison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  <a:defRPr sz="4800" cap="small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2"/>
          <p:cNvSpPr txBox="1">
            <a:spLocks noGrp="1"/>
          </p:cNvSpPr>
          <p:nvPr>
            <p:ph type="body" idx="1"/>
          </p:nvPr>
        </p:nvSpPr>
        <p:spPr>
          <a:xfrm>
            <a:off x="839788" y="1525199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6" name="Google Shape;66;p2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22"/>
          <p:cNvSpPr txBox="1">
            <a:spLocks noGrp="1"/>
          </p:cNvSpPr>
          <p:nvPr>
            <p:ph type="body" idx="3"/>
          </p:nvPr>
        </p:nvSpPr>
        <p:spPr>
          <a:xfrm>
            <a:off x="6172200" y="1525199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8" name="Google Shape;68;p2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800"/>
              <a:buChar char="-"/>
              <a:defRPr sz="2800"/>
            </a:lvl2pPr>
            <a:lvl3pPr marL="1371600" lvl="2" indent="-32766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60"/>
              <a:buChar char="o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-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5" name="Google Shape;75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2" name="Google Shape;82;p2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3" name="Google Shape;83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Char char="-"/>
              <a:defRPr sz="24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Courier New"/>
              <a:buChar char="o"/>
              <a:defRPr sz="20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-"/>
              <a:defRPr sz="18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1" r:id="rId11"/>
    <p:sldLayoutId id="2147483662" r:id="rId12"/>
    <p:sldLayoutId id="2147483663" r:id="rId13"/>
    <p:sldLayoutId id="2147483664" r:id="rId14"/>
    <p:sldLayoutId id="2147483665" r:id="rId1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80E16E0-3CF4-42BA-A7B3-D3315F51D0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2394" y="491812"/>
            <a:ext cx="6309851" cy="2387600"/>
          </a:xfrm>
        </p:spPr>
        <p:txBody>
          <a:bodyPr anchor="ctr">
            <a:normAutofit fontScale="90000"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College Partnership Laboratory 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Application Pipeline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C47C86A-00D0-4542-8E3B-D0488C3957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1195" y="2854060"/>
            <a:ext cx="4472247" cy="1680829"/>
          </a:xfrm>
        </p:spPr>
        <p:txBody>
          <a:bodyPr>
            <a:noAutofit/>
          </a:bodyPr>
          <a:lstStyle/>
          <a:p>
            <a:pPr marL="55563" indent="-4763"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Virginia Board of Education</a:t>
            </a:r>
          </a:p>
          <a:p>
            <a:pPr marL="55563" indent="-4763"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College Partnership Laboratory School Standing Committee</a:t>
            </a:r>
          </a:p>
          <a:p>
            <a:pPr marL="55563" indent="-4763"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October 3,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50FB50-26E4-49B0-BF46-6401E8A55B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29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A82B-D3A1-4414-89EB-6461ECF5C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Application Pipeline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(as of September 25, 2023)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C66BD-61EF-488C-944F-24B13100E9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5951D31-B1D9-2232-4EA0-DC9FB00AEA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841" y="1536395"/>
            <a:ext cx="10504318" cy="410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77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A82B-D3A1-4414-89EB-6461ECF5C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/>
                <a:cs typeface="Times New Roman"/>
              </a:rPr>
              <a:t>Anticipated Application Timeline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C66BD-61EF-488C-944F-24B13100E9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7CA95A0-3C28-9442-D296-6C6C321E66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9590" y="1557012"/>
            <a:ext cx="9272820" cy="456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850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DOE New">
      <a:dk1>
        <a:srgbClr val="003C71"/>
      </a:dk1>
      <a:lt1>
        <a:srgbClr val="FFFFFF"/>
      </a:lt1>
      <a:dk2>
        <a:srgbClr val="003C71"/>
      </a:dk2>
      <a:lt2>
        <a:srgbClr val="FFFFFF"/>
      </a:lt2>
      <a:accent1>
        <a:srgbClr val="003C71"/>
      </a:accent1>
      <a:accent2>
        <a:srgbClr val="FF6A39"/>
      </a:accent2>
      <a:accent3>
        <a:srgbClr val="555555"/>
      </a:accent3>
      <a:accent4>
        <a:srgbClr val="FFC600"/>
      </a:accent4>
      <a:accent5>
        <a:srgbClr val="0160B6"/>
      </a:accent5>
      <a:accent6>
        <a:srgbClr val="279989"/>
      </a:accent6>
      <a:hlink>
        <a:srgbClr val="0563C1"/>
      </a:hlink>
      <a:folHlink>
        <a:srgbClr val="8496B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roval_x0020_STatus xmlns="48904f4f-f42a-42cb-a058-7ee0fb13e189">Not Reviewed</Approval_x0020_STatus>
    <Notes xmlns="48904f4f-f42a-42cb-a058-7ee0fb13e18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573A1205690449BC960B995EC7778B" ma:contentTypeVersion="7" ma:contentTypeDescription="Create a new document." ma:contentTypeScope="" ma:versionID="cafb7b3f12e816a4e798dd230c4d35fd">
  <xsd:schema xmlns:xsd="http://www.w3.org/2001/XMLSchema" xmlns:xs="http://www.w3.org/2001/XMLSchema" xmlns:p="http://schemas.microsoft.com/office/2006/metadata/properties" xmlns:ns2="4c2c5aab-b472-4b8f-a7fa-721e1e86a722" xmlns:ns3="48904f4f-f42a-42cb-a058-7ee0fb13e189" targetNamespace="http://schemas.microsoft.com/office/2006/metadata/properties" ma:root="true" ma:fieldsID="413cfd9e99b61bc8b1d9881995ad6607" ns2:_="" ns3:_="">
    <xsd:import namespace="4c2c5aab-b472-4b8f-a7fa-721e1e86a722"/>
    <xsd:import namespace="48904f4f-f42a-42cb-a058-7ee0fb13e18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Approval_x0020_STatus" minOccurs="0"/>
                <xsd:element ref="ns3:MediaServiceObjectDetectorVersions" minOccurs="0"/>
                <xsd:element ref="ns3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2c5aab-b472-4b8f-a7fa-721e1e86a72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904f4f-f42a-42cb-a058-7ee0fb13e1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Approval_x0020_STatus" ma:index="12" nillable="true" ma:displayName="Approval Status" ma:default="Not Reviewed" ma:format="Dropdown" ma:internalName="Approval_x0020_STatus">
      <xsd:simpleType>
        <xsd:restriction base="dms:Choice">
          <xsd:enumeration value="Not Reviewed"/>
          <xsd:enumeration value="Reviewed"/>
          <xsd:enumeration value="Final - Copied to Meeting Folder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Notes" ma:index="14" nillable="true" ma:displayName="Notes" ma:format="Dropdown" ma:internalName="Notes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CDD19D-37BB-4F98-BB1B-3EC06B8C5B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64F90F-7623-419F-A398-3CBDA0E02585}">
  <ds:schemaRefs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4c2c5aab-b472-4b8f-a7fa-721e1e86a722"/>
    <ds:schemaRef ds:uri="48904f4f-f42a-42cb-a058-7ee0fb13e189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9E875B3-9BAA-4C4D-9666-729975C134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2c5aab-b472-4b8f-a7fa-721e1e86a722"/>
    <ds:schemaRef ds:uri="48904f4f-f42a-42cb-a058-7ee0fb13e1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38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College Partnership Laboratory  School Application Pipeline</vt:lpstr>
      <vt:lpstr>Current Application Pipeline  (as of September 25, 2023)</vt:lpstr>
      <vt:lpstr>Anticipated Application 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 to Adopt Special Provisions</dc:title>
  <dc:creator>VITA Program</dc:creator>
  <cp:lastModifiedBy>Chapman, Jim (DOE)</cp:lastModifiedBy>
  <cp:revision>9</cp:revision>
  <dcterms:created xsi:type="dcterms:W3CDTF">2022-07-20T12:39:39Z</dcterms:created>
  <dcterms:modified xsi:type="dcterms:W3CDTF">2023-09-28T12:10:10Z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0x010100FB573A1205690449BC960B995EC7778B</vt:lpwstr>
  </property>
</Properties>
</file>