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3" r:id="rId5"/>
  </p:sldMasterIdLst>
  <p:notesMasterIdLst>
    <p:notesMasterId r:id="rId51"/>
  </p:notesMasterIdLst>
  <p:sldIdLst>
    <p:sldId id="304" r:id="rId6"/>
    <p:sldId id="305" r:id="rId7"/>
    <p:sldId id="258" r:id="rId8"/>
    <p:sldId id="262" r:id="rId9"/>
    <p:sldId id="263" r:id="rId10"/>
    <p:sldId id="506" r:id="rId11"/>
    <p:sldId id="267" r:id="rId12"/>
    <p:sldId id="490" r:id="rId13"/>
    <p:sldId id="491" r:id="rId14"/>
    <p:sldId id="264" r:id="rId15"/>
    <p:sldId id="492" r:id="rId16"/>
    <p:sldId id="507" r:id="rId17"/>
    <p:sldId id="508"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509" r:id="rId5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jQoyqjDyPfhoJOKCFyJYK0IHtc2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Faus, Kristin (DOE)" initials="WFK(" lastIdx="4" clrIdx="0">
    <p:extLst>
      <p:ext uri="{19B8F6BF-5375-455C-9EA6-DF929625EA0E}">
        <p15:presenceInfo xmlns:p15="http://schemas.microsoft.com/office/powerpoint/2012/main" userId="S::Kristin.Williams-Faus@doe.virginia.gov::bb249410-065f-4233-9c0a-3b7f492cd5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0F8B3C-57CF-42A9-BA1C-29CD30D017FF}" v="5" dt="2023-09-18T19:48:56.444"/>
  </p1510:revLst>
</p1510:revInfo>
</file>

<file path=ppt/tableStyles.xml><?xml version="1.0" encoding="utf-8"?>
<a:tblStyleLst xmlns:a="http://schemas.openxmlformats.org/drawingml/2006/main" def="{94D5306A-51B6-437B-A389-EA9A6BE3032B}">
  <a:tblStyle styleId="{94D5306A-51B6-437B-A389-EA9A6BE3032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F334268-A5DA-4B07-8AE7-95401ACDC3A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8"/>
    <p:restoredTop sz="89900" autoAdjust="0"/>
  </p:normalViewPr>
  <p:slideViewPr>
    <p:cSldViewPr snapToGrid="0">
      <p:cViewPr varScale="1">
        <p:scale>
          <a:sx n="126" d="100"/>
          <a:sy n="126" d="100"/>
        </p:scale>
        <p:origin x="1110" y="126"/>
      </p:cViewPr>
      <p:guideLst>
        <p:guide orient="horz" pos="1620"/>
        <p:guide pos="2880"/>
      </p:guideLst>
    </p:cSldViewPr>
  </p:slideViewPr>
  <p:notesTextViewPr>
    <p:cViewPr>
      <p:scale>
        <a:sx n="1" d="1"/>
        <a:sy n="1" d="1"/>
      </p:scale>
      <p:origin x="0" y="0"/>
    </p:cViewPr>
  </p:notesTextViewPr>
  <p:sorterViewPr>
    <p:cViewPr>
      <p:scale>
        <a:sx n="100" d="100"/>
        <a:sy n="100" d="100"/>
      </p:scale>
      <p:origin x="0" y="-29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customschemas.google.com/relationships/presentationmetadata" Target="metadata"/><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Welcome to the Grade 6 presentation focused on the 2023 Mathematics Standards of Learning. </a:t>
            </a:r>
            <a:r>
              <a:rPr lang="en-US" sz="1100" dirty="0">
                <a:solidFill>
                  <a:srgbClr val="000000"/>
                </a:solidFill>
                <a:latin typeface="Georgia"/>
                <a:ea typeface="Georgia"/>
                <a:cs typeface="Georgia"/>
                <a:sym typeface="Georgia"/>
              </a:rPr>
              <a:t>The Proposed 2023 Mathematics </a:t>
            </a:r>
            <a:r>
              <a:rPr lang="en-US" sz="1100" i="1" dirty="0">
                <a:solidFill>
                  <a:srgbClr val="000000"/>
                </a:solidFill>
                <a:latin typeface="Georgia"/>
                <a:ea typeface="Georgia"/>
                <a:cs typeface="Georgia"/>
                <a:sym typeface="Georgia"/>
              </a:rPr>
              <a:t>Standards of Learning </a:t>
            </a:r>
            <a:r>
              <a:rPr lang="en-US" sz="1100" dirty="0">
                <a:solidFill>
                  <a:srgbClr val="000000"/>
                </a:solidFill>
                <a:latin typeface="Georgia"/>
                <a:ea typeface="Georgia"/>
                <a:cs typeface="Georgia"/>
                <a:sym typeface="Georgia"/>
              </a:rPr>
              <a:t>(SOL) were approved by the Board of Education on August 31, 2023.</a:t>
            </a:r>
          </a:p>
          <a:p>
            <a:pPr marL="0" lvl="0" indent="0" algn="l" rtl="0">
              <a:lnSpc>
                <a:spcPct val="100000"/>
              </a:lnSpc>
              <a:spcBef>
                <a:spcPts val="0"/>
              </a:spcBef>
              <a:spcAft>
                <a:spcPts val="0"/>
              </a:spcAft>
              <a:buSzPts val="1100"/>
              <a:buNone/>
            </a:pPr>
            <a:endParaRPr dirty="0"/>
          </a:p>
        </p:txBody>
      </p:sp>
      <p:sp>
        <p:nvSpPr>
          <p:cNvPr id="159" name="Google Shape;1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200" dirty="0"/>
              <a:t>The new numbering system for the standards makes it clear within which strand a standard exists. For instance, the sample shown on the screen highlights 6.NS.1.  Six indicates the grade level; NS indicates the Number and Number Sense Strand; and 1 indicates that this is the first standard of learning in this strand.  The key shown at the bottom of the screen provides the abbreviations for each of the strands.</a:t>
            </a:r>
            <a:endParaRPr dirty="0"/>
          </a:p>
          <a:p>
            <a:pPr marL="457200" lvl="0" indent="-228600" algn="l" rtl="0">
              <a:lnSpc>
                <a:spcPct val="100000"/>
              </a:lnSpc>
              <a:spcBef>
                <a:spcPts val="0"/>
              </a:spcBef>
              <a:spcAft>
                <a:spcPts val="0"/>
              </a:spcAft>
              <a:buSzPts val="1100"/>
              <a:buNone/>
            </a:pPr>
            <a:endParaRPr sz="1200" dirty="0"/>
          </a:p>
          <a:p>
            <a:pPr marL="457200" lvl="0" indent="-228600" algn="l" rtl="0">
              <a:lnSpc>
                <a:spcPct val="100000"/>
              </a:lnSpc>
              <a:spcBef>
                <a:spcPts val="0"/>
              </a:spcBef>
              <a:spcAft>
                <a:spcPts val="0"/>
              </a:spcAft>
              <a:buSzPts val="1100"/>
              <a:buNone/>
            </a:pPr>
            <a:endParaRPr sz="1200" dirty="0"/>
          </a:p>
        </p:txBody>
      </p:sp>
      <p:sp>
        <p:nvSpPr>
          <p:cNvPr id="220" name="Google Shape;220;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An Overview of Revisions document has been created for each grade or course.  This presentation provides a detailed comparison between the 2016 Standards of Learning and the 2023 Standards of Learning and is based upon the Overview of Revisions document.</a:t>
            </a:r>
          </a:p>
        </p:txBody>
      </p:sp>
    </p:spTree>
    <p:extLst>
      <p:ext uri="{BB962C8B-B14F-4D97-AF65-F5344CB8AC3E}">
        <p14:creationId xmlns:p14="http://schemas.microsoft.com/office/powerpoint/2010/main" val="26821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At the end of the Overview of Revisions document there is a summary of changes table. One section of the table provides an overview of the changes to the numbering of the standards. Another section provides information regarding the prominent parameter changes and clarifications. Parameter changes and clarifications might be related to an increase or decrease in the limiters of the standards or the knowledge and skills; but might also be related to the depth of understanding of the content or scope of the content.</a:t>
            </a:r>
          </a:p>
        </p:txBody>
      </p:sp>
    </p:spTree>
    <p:extLst>
      <p:ext uri="{BB962C8B-B14F-4D97-AF65-F5344CB8AC3E}">
        <p14:creationId xmlns:p14="http://schemas.microsoft.com/office/powerpoint/2010/main" val="8119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other two sections of the table include deletions from 2016 standards and addition of content to the 2023 standards.</a:t>
            </a:r>
          </a:p>
          <a:p>
            <a:endParaRPr lang="en-US"/>
          </a:p>
        </p:txBody>
      </p:sp>
    </p:spTree>
    <p:extLst>
      <p:ext uri="{BB962C8B-B14F-4D97-AF65-F5344CB8AC3E}">
        <p14:creationId xmlns:p14="http://schemas.microsoft.com/office/powerpoint/2010/main" val="209183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603465f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603465f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0" i="0" u="none" strike="noStrike">
                <a:solidFill>
                  <a:srgbClr val="000000"/>
                </a:solidFill>
                <a:effectLst/>
                <a:latin typeface="Arial" panose="020B0604020202020204" pitchFamily="34" charset="0"/>
              </a:rPr>
              <a:t>During the remainder of the presentation, we will take a closer look at the revisions to the 2016 standards that resulted in the new 2023 standards. </a:t>
            </a:r>
            <a:endParaRPr lang="en-US" sz="1800" b="0">
              <a:effectLst/>
            </a:endParaRPr>
          </a:p>
          <a:p>
            <a:pPr marL="0" lvl="0" indent="0" algn="l" rtl="0">
              <a:spcBef>
                <a:spcPts val="0"/>
              </a:spcBef>
              <a:spcAft>
                <a:spcPts val="0"/>
              </a:spcAft>
              <a:buNone/>
            </a:pPr>
            <a:endParaRPr sz="1400"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e5fa75be5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1e5fa75be5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l" rtl="0" fontAlgn="base">
              <a:buNone/>
            </a:pPr>
            <a:r>
              <a:rPr lang="en-US" sz="1800" b="0" i="0" u="none" strike="noStrike" dirty="0">
                <a:solidFill>
                  <a:srgbClr val="000000"/>
                </a:solidFill>
                <a:effectLst/>
                <a:latin typeface="Arial" panose="020B0604020202020204" pitchFamily="34" charset="0"/>
              </a:rPr>
              <a:t>We will first examine the changes that occurred in the Number and Number Sense strand.</a:t>
            </a:r>
            <a:r>
              <a:rPr lang="en-US" sz="1800"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77875f91e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sz="1200" dirty="0">
                <a:solidFill>
                  <a:schemeClr val="dk1"/>
                </a:solidFill>
                <a:latin typeface="Georgia"/>
                <a:ea typeface="Georgia"/>
                <a:cs typeface="Georgia"/>
                <a:sym typeface="Georgia"/>
              </a:rPr>
              <a:t>Standard 6.1 in 2016 is now included in 6.PFA.1 in the 2023 Standards.  An additional parameter for this standard includes representing different comparisons within the same quantity or between different quantities. </a:t>
            </a:r>
            <a:endParaRPr dirty="0"/>
          </a:p>
        </p:txBody>
      </p:sp>
      <p:sp>
        <p:nvSpPr>
          <p:cNvPr id="341" name="Google Shape;341;g277875f91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77875f91e1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sz="1200" dirty="0">
                <a:solidFill>
                  <a:schemeClr val="dk1"/>
                </a:solidFill>
                <a:latin typeface="Georgia"/>
                <a:ea typeface="Georgia"/>
                <a:cs typeface="Georgia"/>
                <a:sym typeface="Georgia"/>
              </a:rPr>
              <a:t>Standard 6.2a in 2016 is now 6.NS.1 in the 2023 Standards.</a:t>
            </a:r>
            <a:r>
              <a:rPr lang="en-US" dirty="0">
                <a:latin typeface="Georgia"/>
                <a:ea typeface="Georgia"/>
                <a:cs typeface="Georgia"/>
                <a:sym typeface="Georgia"/>
              </a:rPr>
              <a:t> </a:t>
            </a:r>
            <a:r>
              <a:rPr lang="en-US" sz="1200" dirty="0">
                <a:latin typeface="Georgia"/>
                <a:ea typeface="Georgia"/>
                <a:cs typeface="Georgia"/>
                <a:sym typeface="Georgia"/>
              </a:rPr>
              <a:t>An asterisk denotes “on the state assessment, items measuring this objective are assessed without the use of a calculator”.</a:t>
            </a:r>
            <a:r>
              <a:rPr lang="en-US" sz="1200" dirty="0"/>
              <a:t> </a:t>
            </a:r>
            <a:r>
              <a:rPr lang="en-US" sz="1200" dirty="0">
                <a:solidFill>
                  <a:schemeClr val="dk1"/>
                </a:solidFill>
                <a:latin typeface="Georgia"/>
                <a:ea typeface="Georgia"/>
                <a:cs typeface="Georgia"/>
                <a:sym typeface="Georgia"/>
              </a:rPr>
              <a:t>Note the asterisk in 2016 was included at the standard level; in 2023, the asterisk is included at the knowledge and skill level. In standard 6.NS.1, students will estimate and determine the percent represented by a given model.  They will represent and determine equivalencies between decimals and percents and between fractions and percents prior to determining equivalency among all three forms. </a:t>
            </a:r>
            <a:endParaRPr dirty="0"/>
          </a:p>
        </p:txBody>
      </p:sp>
      <p:sp>
        <p:nvSpPr>
          <p:cNvPr id="348" name="Google Shape;348;g277875f91e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77875f91e1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sz="1200" dirty="0">
                <a:solidFill>
                  <a:schemeClr val="dk1"/>
                </a:solidFill>
                <a:latin typeface="Georgia"/>
                <a:ea typeface="Georgia"/>
                <a:cs typeface="Georgia"/>
                <a:sym typeface="Georgia"/>
              </a:rPr>
              <a:t>Standard 6.2b in 2016 is now 6.NS.1 in the 2023 Standards. In the new standard, emphasis is placed on using multiple strategies to compare and order rational numbers. Strategies could include using benchmark fractions, number lines and equivalency.</a:t>
            </a:r>
            <a:endParaRPr dirty="0"/>
          </a:p>
        </p:txBody>
      </p:sp>
      <p:sp>
        <p:nvSpPr>
          <p:cNvPr id="356" name="Google Shape;356;g277875f91e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77875f91e1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None/>
            </a:pPr>
            <a:r>
              <a:rPr lang="en-US" sz="1200" dirty="0">
                <a:solidFill>
                  <a:schemeClr val="dk1"/>
                </a:solidFill>
                <a:latin typeface="Georgia"/>
                <a:ea typeface="Georgia"/>
                <a:cs typeface="Georgia"/>
                <a:sym typeface="Georgia"/>
              </a:rPr>
              <a:t>Standard 6.3 in 2016 is now 6.NS.2 in the 2023 Standards. Students represent integers in a variety of ways including number lines, concrete materials and pictorial models. </a:t>
            </a:r>
            <a:endParaRPr dirty="0"/>
          </a:p>
        </p:txBody>
      </p:sp>
      <p:sp>
        <p:nvSpPr>
          <p:cNvPr id="364" name="Google Shape;364;g277875f91e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200"/>
              <a:t>The purpose of this presentation is to provide a comparison of the 2016 mathematics standards of learning and the 2023 mathematics standards of learning and to highlight changes in the knowledge and skills.</a:t>
            </a:r>
            <a:endParaRPr lang="en-US"/>
          </a:p>
        </p:txBody>
      </p:sp>
      <p:sp>
        <p:nvSpPr>
          <p:cNvPr id="167" name="Google Shape;167;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77875f91e1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None/>
            </a:pPr>
            <a:r>
              <a:rPr lang="en-US" sz="1200" dirty="0">
                <a:solidFill>
                  <a:schemeClr val="dk1"/>
                </a:solidFill>
                <a:latin typeface="Georgia"/>
                <a:ea typeface="Georgia"/>
                <a:cs typeface="Georgia"/>
                <a:sym typeface="Georgia"/>
              </a:rPr>
              <a:t>Standard 6.4 in 2016 is now 6.NS.3 in the 2023 Standards. In addition to recognizing and representing patterns of perfect squares, students will also be asked to justify if a number is a perfect square using models or mathematical reasoning.</a:t>
            </a:r>
            <a:endParaRPr dirty="0"/>
          </a:p>
        </p:txBody>
      </p:sp>
      <p:sp>
        <p:nvSpPr>
          <p:cNvPr id="371" name="Google Shape;371;g277875f91e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e5fa75be5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1e5fa75be5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Arial" panose="020B0604020202020204" pitchFamily="34" charset="0"/>
              </a:rPr>
              <a:t>Now we will examine the changes that occurred in the Computation and Estimation strand.</a:t>
            </a:r>
            <a:r>
              <a:rPr lang="en-US" sz="1100"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77875f91e1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spcBef>
                <a:spcPts val="400"/>
              </a:spcBef>
              <a:buClr>
                <a:schemeClr val="dk1"/>
              </a:buClr>
              <a:buNone/>
            </a:pPr>
            <a:r>
              <a:rPr lang="en-US" sz="1200" dirty="0">
                <a:solidFill>
                  <a:schemeClr val="dk1"/>
                </a:solidFill>
                <a:latin typeface="Calibri"/>
                <a:ea typeface="Calibri"/>
                <a:cs typeface="Calibri"/>
                <a:sym typeface="Calibri"/>
              </a:rPr>
              <a:t>Standard 6.5a in 2016 is now 6.CE.1a, b and c in the 2023 Standards.  In 6.CE.1b, denominators of the factors being multiplied or divided are limited to 12 or less.  6.CE.1c is a new expectation that asks students to investigate and explain the effect of multiplying or dividing a fraction, whole number, or mixed number by a number between zero and one.</a:t>
            </a:r>
            <a:endParaRPr sz="1200" dirty="0">
              <a:solidFill>
                <a:schemeClr val="dk1"/>
              </a:solidFill>
              <a:latin typeface="Georgia"/>
              <a:ea typeface="Georgia"/>
              <a:cs typeface="Georgia"/>
              <a:sym typeface="Georgia"/>
            </a:endParaRPr>
          </a:p>
        </p:txBody>
      </p:sp>
      <p:sp>
        <p:nvSpPr>
          <p:cNvPr id="384" name="Google Shape;384;g277875f91e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77875f91e1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None/>
            </a:pPr>
            <a:r>
              <a:rPr lang="en-US" sz="1200" dirty="0">
                <a:solidFill>
                  <a:schemeClr val="dk1"/>
                </a:solidFill>
                <a:latin typeface="Calibri"/>
                <a:ea typeface="Calibri"/>
                <a:cs typeface="Calibri"/>
                <a:sym typeface="Calibri"/>
              </a:rPr>
              <a:t>Standard 6.5b in 2016 is now 6.CE.1d and e in the 2023 standards. S</a:t>
            </a:r>
            <a:r>
              <a:rPr lang="en-US" dirty="0">
                <a:solidFill>
                  <a:schemeClr val="dk1"/>
                </a:solidFill>
              </a:rPr>
              <a:t>tudents are asked to estimate the answer and justify their solution in addition to determining the answer.</a:t>
            </a:r>
            <a:endParaRPr dirty="0"/>
          </a:p>
        </p:txBody>
      </p:sp>
      <p:sp>
        <p:nvSpPr>
          <p:cNvPr id="392" name="Google Shape;392;g277875f91e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77875f91e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6.5c in 2016 has been deleted from the 2023 standards because it is included in grade 5 and grade 7.</a:t>
            </a:r>
            <a:endParaRPr dirty="0"/>
          </a:p>
        </p:txBody>
      </p:sp>
      <p:sp>
        <p:nvSpPr>
          <p:cNvPr id="399" name="Google Shape;399;g277875f91e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77875f91e1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6.6a,b in 2016 is now 6.CE.2 in the 2023 standards. Students will be simplifying expressions that contain absolute value bars and one operation with two integers in preparation for evaluating more complex numerical expressions using the order of operations in grade 7. Additionally, </a:t>
            </a:r>
            <a:r>
              <a:rPr lang="en-US" dirty="0">
                <a:solidFill>
                  <a:schemeClr val="dk1"/>
                </a:solidFill>
              </a:rPr>
              <a:t>students are asked to estimate the answer and justify their solution in addition to determining the answer for contextual problems.</a:t>
            </a:r>
            <a:endParaRPr dirty="0"/>
          </a:p>
        </p:txBody>
      </p:sp>
      <p:sp>
        <p:nvSpPr>
          <p:cNvPr id="406" name="Google Shape;406;g277875f91e1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77875f91e1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6.6c in 2016 has been deleted from the 6th grade standards for 2023. Students will simplify absolute value expressions in 6.CE.2c and will simplify numerical expressions using the order of operations in Grade 7. </a:t>
            </a:r>
            <a:endParaRPr dirty="0"/>
          </a:p>
        </p:txBody>
      </p:sp>
      <p:sp>
        <p:nvSpPr>
          <p:cNvPr id="414" name="Google Shape;414;g277875f91e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e5fa75be5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g1e5fa75be59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800" b="0" i="0" u="none" strike="noStrike" dirty="0">
                <a:solidFill>
                  <a:srgbClr val="000000"/>
                </a:solidFill>
                <a:effectLst/>
                <a:latin typeface="Arial" panose="020B0604020202020204" pitchFamily="34" charset="0"/>
              </a:rPr>
              <a:t>We will now look at the changes that occurred in the Measurement and Geometry strand.</a:t>
            </a:r>
            <a:r>
              <a:rPr lang="en-US" sz="1800" b="0" i="0" dirty="0">
                <a:solidFill>
                  <a:srgbClr val="000000"/>
                </a:solidFill>
                <a:effectLst/>
                <a:latin typeface="Arial" panose="020B0604020202020204" pitchFamily="34" charset="0"/>
              </a:rPr>
              <a:t>​</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77875f91e1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6.7a in 2016 is now 6.MG.1a, b and c in the 2023 standards. 22/7 has been removed as part of deriving pi.  Students will identify and describe the parts of a circle and will investigate and describe the relationship between diameter and radius, radius and circumference and diameter and circumference. </a:t>
            </a:r>
            <a:endParaRPr dirty="0"/>
          </a:p>
        </p:txBody>
      </p:sp>
      <p:sp>
        <p:nvSpPr>
          <p:cNvPr id="426" name="Google Shape;426;g277875f91e1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7a5e52e39b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None/>
            </a:pPr>
            <a:r>
              <a:rPr lang="en-US" dirty="0">
                <a:solidFill>
                  <a:schemeClr val="dk1"/>
                </a:solidFill>
              </a:rPr>
              <a:t>Standard 6.7b in 2016 is now 6.MG.1d and e in the 2023 standards. Prior to solving problems involving circumference, students will develop the formula for circumference using the relationship between diameter, radius and pi. </a:t>
            </a:r>
            <a:endParaRPr dirty="0"/>
          </a:p>
        </p:txBody>
      </p:sp>
      <p:sp>
        <p:nvSpPr>
          <p:cNvPr id="434" name="Google Shape;434;g27a5e52e39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200"/>
              <a:t>During this presentation, information will be shared regarding the 2023 Mathematics Standards of Learning documents that are currently available and the focus of the 2023 standards. Then a detailed comparison of the 2016 standards to the newly adopted 2023 standards will be provided. </a:t>
            </a:r>
            <a:endParaRPr/>
          </a:p>
        </p:txBody>
      </p:sp>
      <p:sp>
        <p:nvSpPr>
          <p:cNvPr id="175" name="Google Shape;17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0196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7875f91e1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None/>
            </a:pPr>
            <a:r>
              <a:rPr lang="en-US" dirty="0">
                <a:solidFill>
                  <a:schemeClr val="dk1"/>
                </a:solidFill>
              </a:rPr>
              <a:t>Standard 6.7c in 2016 is now 6.MG.2 in the 2023 standards. Finding the area and perimeter of rectangles has been removed because it is included in Grades 4 and 5. Finding the area and perimeter of parallelograms is a new expectation. Prior to solving problems involving perimeter and area of triangles and parallelograms, students will develop the formulas for determining the area using pictorial representations and concrete manipulatives. </a:t>
            </a:r>
            <a:endParaRPr dirty="0"/>
          </a:p>
        </p:txBody>
      </p:sp>
      <p:sp>
        <p:nvSpPr>
          <p:cNvPr id="442" name="Google Shape;442;g277875f91e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77875f91e1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6.8a in 2016 is now 6.MG.3a and b in the 2023 standards. </a:t>
            </a:r>
            <a:endParaRPr dirty="0"/>
          </a:p>
        </p:txBody>
      </p:sp>
      <p:sp>
        <p:nvSpPr>
          <p:cNvPr id="450" name="Google Shape;450;g277875f91e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77875f91e1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6.8b in 2016 is now 6.MG.3c, d, e and f in the 2023 standards. </a:t>
            </a:r>
            <a:endParaRPr dirty="0"/>
          </a:p>
        </p:txBody>
      </p:sp>
      <p:sp>
        <p:nvSpPr>
          <p:cNvPr id="457" name="Google Shape;457;g277875f91e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77875f91e1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6.9 in 2016 is now 6.MG.4 in the 2023 standards.</a:t>
            </a:r>
            <a:endParaRPr dirty="0"/>
          </a:p>
        </p:txBody>
      </p:sp>
      <p:sp>
        <p:nvSpPr>
          <p:cNvPr id="464" name="Google Shape;464;g277875f91e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e5fa75be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g1e5fa75be5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l" rtl="0" fontAlgn="base">
              <a:buNone/>
            </a:pPr>
            <a:r>
              <a:rPr lang="en-US" sz="1800" b="0" i="0" u="none" strike="noStrike" dirty="0">
                <a:solidFill>
                  <a:srgbClr val="000000"/>
                </a:solidFill>
                <a:effectLst/>
                <a:latin typeface="Arial" panose="020B0604020202020204" pitchFamily="34" charset="0"/>
              </a:rPr>
              <a:t>We will now discuss the changes that occurred in the Probability and Statistics strand.</a:t>
            </a:r>
            <a:r>
              <a:rPr lang="en-US" sz="1800"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77875f91e1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6.10a is now 6.PS.1a, b, c and d in the 2023 standards. Students will apply the data cycle with a focus on circle graphs. Students will formulate questions that require the collection or acquisition of data with a focus on circle graphs. They will also determine the factors that will ensure that the data collected is a sample that is representative of a larger population. Students should be given the opportunity to organize and represent data with and without the use of technology tools.</a:t>
            </a:r>
            <a:endParaRPr dirty="0"/>
          </a:p>
        </p:txBody>
      </p:sp>
      <p:sp>
        <p:nvSpPr>
          <p:cNvPr id="476" name="Google Shape;476;g277875f91e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77875f91e1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6.10b and c in 2016 is now 6.PS.1e and f in the 2023 standards. In addition to analyzing data represented in circle graphs, students will compare data represented in circle graphs and other graphs and justify which graphical representation best represents the data.</a:t>
            </a:r>
            <a:endParaRPr dirty="0"/>
          </a:p>
        </p:txBody>
      </p:sp>
      <p:sp>
        <p:nvSpPr>
          <p:cNvPr id="485" name="Google Shape;485;g277875f91e1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77875f91e1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6.11 in 2016 is now 6.PS.2 in the 2023 standards. This standard includes a new expectation that students will observe patterns in data to identify outliers and determine their effect on mean, median, mode or range. </a:t>
            </a:r>
            <a:endParaRPr dirty="0"/>
          </a:p>
        </p:txBody>
      </p:sp>
      <p:sp>
        <p:nvSpPr>
          <p:cNvPr id="492" name="Google Shape;492;g277875f91e1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e5fa75be5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g1e5fa75be59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Finally, we will look at the changes that have occurred in the Patterns, Functions, and Algebra strand.</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77875f91e1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6.12a in 2016 is now 6.PFA.1 in the 2023 standards. As discussed in the number and number sense section, 6.PFA.1 now includes the 6.1 ratio standard from the 2016 standards. </a:t>
            </a:r>
            <a:endParaRPr dirty="0"/>
          </a:p>
        </p:txBody>
      </p:sp>
      <p:sp>
        <p:nvSpPr>
          <p:cNvPr id="505" name="Google Shape;505;g277875f91e1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dirty="0">
                <a:solidFill>
                  <a:srgbClr val="000000"/>
                </a:solidFill>
                <a:effectLst/>
                <a:latin typeface="Arial" panose="020B0604020202020204" pitchFamily="34" charset="0"/>
              </a:rPr>
              <a:t>The focus of the 2023 Mathematics Standards of Learning are included in the following slides.</a:t>
            </a:r>
            <a:endParaRPr dirty="0"/>
          </a:p>
        </p:txBody>
      </p:sp>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085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77875f91e1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6.12b in 2016 is now 6.PFA.2a and b in the 2023 standards. </a:t>
            </a:r>
            <a:endParaRPr dirty="0"/>
          </a:p>
        </p:txBody>
      </p:sp>
      <p:sp>
        <p:nvSpPr>
          <p:cNvPr id="512" name="Google Shape;512;g277875f91e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7a5e52e39b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6.12c and d in 2016 are now 6.PFA.2c, d and e in the 2023 standards. An additional parameter in 2023 includes students finding the unit rate and creating a table of values or a graph when given a contextual situation representing a proportional relationship. </a:t>
            </a:r>
            <a:endParaRPr dirty="0"/>
          </a:p>
        </p:txBody>
      </p:sp>
      <p:sp>
        <p:nvSpPr>
          <p:cNvPr id="519" name="Google Shape;519;g27a5e52e39b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77875f91e1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6.13 in 2016 is now 6.PFA.3 in the 2023 standards. In addition to identifying examples of algebraic vocabulary, students will develop their own examples. </a:t>
            </a:r>
            <a:endParaRPr dirty="0"/>
          </a:p>
        </p:txBody>
      </p:sp>
      <p:sp>
        <p:nvSpPr>
          <p:cNvPr id="526" name="Google Shape;526;g277875f91e1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77875f91e1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6.13 in 2016 is now 6.PFA.3 in the 2023 standards. Students will use a variety of concrete manipulatives and pictorial representations to confirm solutions to one-step linear equations in one variable.  They will write a one-step linear equation to represent a verbal situation, including problems in context. Students will create a verbal situation in context given a one-step linear equation in one variable.</a:t>
            </a:r>
            <a:endParaRPr dirty="0"/>
          </a:p>
        </p:txBody>
      </p:sp>
      <p:sp>
        <p:nvSpPr>
          <p:cNvPr id="533" name="Google Shape;533;g277875f91e1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77875f91e1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dirty="0"/>
              <a:t>Standard 6.14 in 2016 is now 6.PFA.4 in the 2023 standards.  Students will write a linear inequality in one variable given a graph in addition to a situation in context. Solving one-step inequalities in one variable involving addition or subtraction and graphing the solution on a number line has been removed from 6.PFA.4 and is included in Grade 7. In 6.PFA.4d it is a new expectation for students to use substitution or a number line graph to justify whether a given number in a specified set makes the linear inequality in one variable true. </a:t>
            </a:r>
            <a:endParaRPr dirty="0"/>
          </a:p>
        </p:txBody>
      </p:sp>
      <p:sp>
        <p:nvSpPr>
          <p:cNvPr id="540" name="Google Shape;540;g277875f91e1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e5fa75be5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e5fa75be5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dirty="0">
                <a:solidFill>
                  <a:srgbClr val="000000"/>
                </a:solidFill>
                <a:effectLst/>
                <a:latin typeface="Calibri" panose="020F0502020204030204" pitchFamily="34" charset="0"/>
              </a:rPr>
              <a:t>This concludes the presentation on the 2023 Grade 6 Mathematics Standards of Learning revisions.  It may be helpful to refer back to this presentation as you are using the Overview of Revisions document to plan for instruction.</a:t>
            </a:r>
            <a:r>
              <a:rPr lang="en-US" sz="1100" b="0" i="0" u="none" strike="noStrike" dirty="0">
                <a:solidFill>
                  <a:srgbClr val="000000"/>
                </a:solidFill>
                <a:effectLst/>
                <a:latin typeface="Arial"/>
              </a:rPr>
              <a:t> </a:t>
            </a:r>
            <a:r>
              <a:rPr lang="en-US" sz="1800" b="0" i="0" u="none" strike="noStrike" dirty="0">
                <a:solidFill>
                  <a:srgbClr val="000000"/>
                </a:solidFill>
                <a:effectLst/>
                <a:latin typeface="Calibri" panose="020F0502020204030204" pitchFamily="34" charset="0"/>
              </a:rPr>
              <a:t>Should you have any questions, feel free to contact a member of the Mathematics Team at the email address shown on the screen.</a:t>
            </a:r>
            <a:br>
              <a:rPr lang="en-US" dirty="0"/>
            </a:b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a:t>The mathematics standards of learning include challenging mathematics content, reinforce foundational mathematics skills, support the application of mathematical concepts, and build coherently in complexity across grade levels.</a:t>
            </a:r>
          </a:p>
          <a:p>
            <a:pPr marL="457200" marR="0" lvl="0" indent="-228600" algn="l" rtl="0">
              <a:lnSpc>
                <a:spcPct val="100000"/>
              </a:lnSpc>
              <a:spcBef>
                <a:spcPts val="0"/>
              </a:spcBef>
              <a:spcAft>
                <a:spcPts val="0"/>
              </a:spcAft>
              <a:buClr>
                <a:srgbClr val="000000"/>
              </a:buClr>
              <a:buSzPts val="1100"/>
              <a:buFont typeface="Arial"/>
              <a:buNone/>
            </a:pPr>
            <a:endParaRPr lang="en-US"/>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212" name="Google Shape;212;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5352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sz="1800" b="0" i="0" dirty="0">
                <a:solidFill>
                  <a:srgbClr val="000000"/>
                </a:solidFill>
                <a:effectLst/>
                <a:latin typeface="Times New Roman" panose="02020603050405020304" pitchFamily="18" charset="0"/>
              </a:rPr>
              <a:t>There are six Guiding Principles included in the Virginia’s 2023 Mathematics Standards of Learning document that represent the values and beliefs upon which the revised standards were created. Preparing Virginia’s students to pursue higher education, to compete in a modern workforce, and to be informed citizens requires rigorous mathematical knowledge and skills. Students must gain an understanding of fundamental ideas in number sense, computation, measurement, geometry, probability, data analysis and statistics, and algebra and functions, and they must develop proficiency in mathematical skills. </a:t>
            </a:r>
            <a:r>
              <a:rPr lang="en-US" sz="1800" b="0" i="0" u="none" strike="noStrike" dirty="0">
                <a:solidFill>
                  <a:srgbClr val="000000"/>
                </a:solidFill>
                <a:effectLst/>
                <a:latin typeface="Times New Roman" panose="02020603050405020304" pitchFamily="18" charset="0"/>
              </a:rPr>
              <a:t> The six guiding principles are as follows:</a:t>
            </a:r>
            <a:endParaRPr lang="en-US" b="0" i="0" dirty="0">
              <a:solidFill>
                <a:srgbClr val="000000"/>
              </a:solidFill>
              <a:effectLst/>
              <a:latin typeface="Segoe UI" panose="020B0502040204020203" pitchFamily="34" charset="0"/>
            </a:endParaRPr>
          </a:p>
          <a:p>
            <a:pPr marL="158750" indent="0" algn="l" rtl="0" fontAlgn="base">
              <a:buNone/>
            </a:pPr>
            <a:endParaRPr lang="en-US" b="0" i="0" dirty="0">
              <a:solidFill>
                <a:srgbClr val="000000"/>
              </a:solidFill>
              <a:effectLst/>
              <a:latin typeface="Segoe UI" panose="020B0502040204020203" pitchFamily="34" charset="0"/>
            </a:endParaRPr>
          </a:p>
          <a:p>
            <a:pPr algn="l" rtl="0" fontAlgn="base">
              <a:buFont typeface="+mj-lt"/>
              <a:buAutoNum type="arabicPeriod"/>
            </a:pPr>
            <a:r>
              <a:rPr lang="en-US" sz="1800" b="1" i="0" dirty="0">
                <a:solidFill>
                  <a:srgbClr val="000000"/>
                </a:solidFill>
                <a:effectLst/>
                <a:latin typeface="Times New Roman" panose="02020603050405020304" pitchFamily="18" charset="0"/>
              </a:rPr>
              <a:t>Raise the Floor; Remove the Ceiling: </a:t>
            </a:r>
            <a:r>
              <a:rPr lang="en-US" sz="1800" b="0" i="0" dirty="0">
                <a:solidFill>
                  <a:srgbClr val="000000"/>
                </a:solidFill>
                <a:effectLst/>
                <a:latin typeface="Times New Roman" panose="02020603050405020304" pitchFamily="18" charset="0"/>
              </a:rPr>
              <a:t> </a:t>
            </a:r>
          </a:p>
          <a:p>
            <a:pPr algn="l" rtl="0" fontAlgn="base">
              <a:buFont typeface="+mj-lt"/>
              <a:buAutoNum type="arabicPeriod" startAt="2"/>
            </a:pPr>
            <a:r>
              <a:rPr lang="en-US" sz="1800" b="1" i="0" dirty="0">
                <a:solidFill>
                  <a:srgbClr val="000000"/>
                </a:solidFill>
                <a:effectLst/>
                <a:latin typeface="Times New Roman" panose="02020603050405020304" pitchFamily="18" charset="0"/>
              </a:rPr>
              <a:t>Ensure Every Student Builds Strong Mathematics Foundational Skills: </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mj-lt"/>
              <a:buAutoNum type="arabicPeriod" startAt="3"/>
            </a:pPr>
            <a:r>
              <a:rPr lang="en-US" sz="1800" b="1" i="0" dirty="0">
                <a:solidFill>
                  <a:srgbClr val="000000"/>
                </a:solidFill>
                <a:effectLst/>
                <a:latin typeface="Times New Roman" panose="02020603050405020304" pitchFamily="18" charset="0"/>
              </a:rPr>
              <a:t>Master Critical Content: </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mj-lt"/>
              <a:buAutoNum type="arabicPeriod" startAt="4"/>
            </a:pPr>
            <a:r>
              <a:rPr lang="en-US" sz="1800" b="1" i="0" dirty="0">
                <a:solidFill>
                  <a:srgbClr val="000000"/>
                </a:solidFill>
                <a:effectLst/>
                <a:latin typeface="Times New Roman" panose="02020603050405020304" pitchFamily="18" charset="0"/>
              </a:rPr>
              <a:t>Integrate Mathematics Across All Content Areas: </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buFont typeface="+mj-lt"/>
              <a:buAutoNum type="arabicPeriod" startAt="5"/>
            </a:pPr>
            <a:r>
              <a:rPr lang="en-US" sz="1800" b="1" i="0" dirty="0">
                <a:solidFill>
                  <a:srgbClr val="000000"/>
                </a:solidFill>
                <a:effectLst/>
                <a:latin typeface="Times New Roman" panose="02020603050405020304" pitchFamily="18" charset="0"/>
              </a:rPr>
              <a:t>Prepare Teachers to Teach Mathematics Accurately and Effectively: </a:t>
            </a:r>
            <a:r>
              <a:rPr lang="en-US" sz="1800" b="0" i="0" dirty="0">
                <a:solidFill>
                  <a:srgbClr val="000000"/>
                </a:solidFill>
                <a:effectLst/>
                <a:latin typeface="Times New Roman" panose="02020603050405020304" pitchFamily="18" charset="0"/>
              </a:rPr>
              <a:t> </a:t>
            </a:r>
            <a:endParaRPr lang="en-US" sz="1100" b="0" i="0" dirty="0">
              <a:solidFill>
                <a:srgbClr val="000000"/>
              </a:solidFill>
              <a:effectLst/>
              <a:latin typeface="Segoe UI" panose="020B0502040204020203" pitchFamily="34" charset="0"/>
            </a:endParaRPr>
          </a:p>
          <a:p>
            <a:pPr algn="l" rtl="0" fontAlgn="base">
              <a:buFont typeface="+mj-lt"/>
              <a:buAutoNum type="arabicPeriod" startAt="5"/>
            </a:pPr>
            <a:r>
              <a:rPr lang="en-US" sz="1800" b="1" i="0" dirty="0">
                <a:solidFill>
                  <a:srgbClr val="000000"/>
                </a:solidFill>
                <a:effectLst/>
                <a:latin typeface="Times New Roman" panose="02020603050405020304" pitchFamily="18" charset="0"/>
              </a:rPr>
              <a:t>Apply Mathematics to Better Use Technology: </a:t>
            </a:r>
            <a:r>
              <a:rPr lang="en-US" sz="1800" b="0" i="0" dirty="0">
                <a:solidFill>
                  <a:srgbClr val="000000"/>
                </a:solidFill>
                <a:effectLst/>
                <a:latin typeface="Times New Roman" panose="02020603050405020304" pitchFamily="18" charset="0"/>
              </a:rPr>
              <a:t> </a:t>
            </a:r>
          </a:p>
          <a:p>
            <a:pPr marL="158750" indent="0">
              <a:buNone/>
            </a:pPr>
            <a:endParaRPr lang="en-US" dirty="0"/>
          </a:p>
        </p:txBody>
      </p:sp>
    </p:spTree>
    <p:extLst>
      <p:ext uri="{BB962C8B-B14F-4D97-AF65-F5344CB8AC3E}">
        <p14:creationId xmlns:p14="http://schemas.microsoft.com/office/powerpoint/2010/main" val="153754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sz="1200"/>
              <a:t>The 2023 Mathematics Standards of Learning </a:t>
            </a:r>
            <a:r>
              <a:rPr lang="en-US" sz="1800">
                <a:solidFill>
                  <a:srgbClr val="000000"/>
                </a:solidFill>
                <a:effectLst/>
                <a:latin typeface="Times New Roman" panose="02020603050405020304" pitchFamily="18" charset="0"/>
                <a:ea typeface="Calibri" panose="020F0502020204030204" pitchFamily="34" charset="0"/>
              </a:rPr>
              <a:t>foster the application of the five mathematical process goals including reasoning, communication, problem solving, connections, and representation, and set students up to recognize and see mathematics in real-world applications.  These processes support students in building understanding of mathematics.</a:t>
            </a:r>
            <a:endParaRPr lang="en-US" sz="1200"/>
          </a:p>
          <a:p>
            <a:pPr marL="457200" marR="0" lvl="0" indent="-228600" algn="l" rtl="0">
              <a:lnSpc>
                <a:spcPct val="100000"/>
              </a:lnSpc>
              <a:spcBef>
                <a:spcPts val="0"/>
              </a:spcBef>
              <a:spcAft>
                <a:spcPts val="0"/>
              </a:spcAft>
              <a:buClr>
                <a:srgbClr val="000000"/>
              </a:buClr>
              <a:buSzPts val="1100"/>
              <a:buFont typeface="Arial"/>
              <a:buNone/>
            </a:pPr>
            <a:endParaRPr sz="1200"/>
          </a:p>
        </p:txBody>
      </p:sp>
      <p:sp>
        <p:nvSpPr>
          <p:cNvPr id="244" name="Google Shape;24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76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Virginia Department of Education documents supporting the transition to the 2023 Mathematics Standards of Learning will now be shared. Additional resources supporting the implementation of the 2023 Mathematics Standards of Learning will be made available on the VDOE Mathematics SOL website.</a:t>
            </a:r>
            <a:endParaRPr/>
          </a:p>
        </p:txBody>
      </p:sp>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24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The 2023 Mathematics Standards of Learning Document includes the standards and the knowledge and skills associated with each standard. This slide shows an example from the Grade 6 Standards Document.</a:t>
            </a:r>
          </a:p>
          <a:p>
            <a:endParaRPr lang="en-US" dirty="0"/>
          </a:p>
        </p:txBody>
      </p:sp>
    </p:spTree>
    <p:extLst>
      <p:ext uri="{BB962C8B-B14F-4D97-AF65-F5344CB8AC3E}">
        <p14:creationId xmlns:p14="http://schemas.microsoft.com/office/powerpoint/2010/main" val="1347354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bg>
      <p:bgPr>
        <a:gradFill>
          <a:gsLst>
            <a:gs pos="0">
              <a:srgbClr val="3E588E"/>
            </a:gs>
            <a:gs pos="50000">
              <a:srgbClr val="1D417D"/>
            </a:gs>
            <a:gs pos="100000">
              <a:srgbClr val="003064"/>
            </a:gs>
          </a:gsLst>
          <a:lin ang="5400012" scaled="0"/>
        </a:gradFill>
        <a:effectLst/>
      </p:bgPr>
    </p:bg>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0"/>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4" name="Google Shape;14;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0"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 name="Google Shape;18;p20"/>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3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3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7" name="Google Shape;9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8" name="Google Shape;9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34"/>
          <p:cNvSpPr>
            <a:spLocks noGrp="1"/>
          </p:cNvSpPr>
          <p:nvPr>
            <p:ph type="pic" idx="2"/>
          </p:nvPr>
        </p:nvSpPr>
        <p:spPr>
          <a:xfrm>
            <a:off x="3887391" y="740569"/>
            <a:ext cx="4629300" cy="3655200"/>
          </a:xfrm>
          <a:prstGeom prst="rect">
            <a:avLst/>
          </a:prstGeom>
          <a:noFill/>
          <a:ln>
            <a:noFill/>
          </a:ln>
        </p:spPr>
      </p:sp>
      <p:sp>
        <p:nvSpPr>
          <p:cNvPr id="104" name="Google Shape;10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35"/>
          <p:cNvSpPr>
            <a:spLocks noGrp="1"/>
          </p:cNvSpPr>
          <p:nvPr>
            <p:ph type="pic" idx="2"/>
          </p:nvPr>
        </p:nvSpPr>
        <p:spPr>
          <a:xfrm>
            <a:off x="3887391" y="740569"/>
            <a:ext cx="4629300" cy="1694400"/>
          </a:xfrm>
          <a:prstGeom prst="rect">
            <a:avLst/>
          </a:prstGeom>
          <a:noFill/>
          <a:ln>
            <a:noFill/>
          </a:ln>
        </p:spPr>
      </p:sp>
      <p:sp>
        <p:nvSpPr>
          <p:cNvPr id="111" name="Google Shape;111;p3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35"/>
          <p:cNvSpPr>
            <a:spLocks noGrp="1"/>
          </p:cNvSpPr>
          <p:nvPr>
            <p:ph type="pic" idx="3"/>
          </p:nvPr>
        </p:nvSpPr>
        <p:spPr>
          <a:xfrm>
            <a:off x="3887391" y="2588632"/>
            <a:ext cx="2227800" cy="1694400"/>
          </a:xfrm>
          <a:prstGeom prst="rect">
            <a:avLst/>
          </a:prstGeom>
          <a:noFill/>
          <a:ln>
            <a:noFill/>
          </a:ln>
        </p:spPr>
      </p:sp>
      <p:sp>
        <p:nvSpPr>
          <p:cNvPr id="116" name="Google Shape;116;p35"/>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p36"/>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36"/>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0" name="Google Shape;12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23"/>
        <p:cNvGrpSpPr/>
        <p:nvPr/>
      </p:nvGrpSpPr>
      <p:grpSpPr>
        <a:xfrm>
          <a:off x="0" y="0"/>
          <a:ext cx="0" cy="0"/>
          <a:chOff x="0" y="0"/>
          <a:chExt cx="0" cy="0"/>
        </a:xfrm>
      </p:grpSpPr>
      <p:sp>
        <p:nvSpPr>
          <p:cNvPr id="124" name="Google Shape;124;p37"/>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7"/>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26" name="Google Shape;126;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37"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37"/>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31"/>
        <p:cNvGrpSpPr/>
        <p:nvPr/>
      </p:nvGrpSpPr>
      <p:grpSpPr>
        <a:xfrm>
          <a:off x="0" y="0"/>
          <a:ext cx="0" cy="0"/>
          <a:chOff x="0" y="0"/>
          <a:chExt cx="0" cy="0"/>
        </a:xfrm>
      </p:grpSpPr>
      <p:sp>
        <p:nvSpPr>
          <p:cNvPr id="132" name="Google Shape;132;p3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34" name="Google Shape;13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40"/>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4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40"/>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9" name="Google Shape;149;p4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0" y="1"/>
            <a:ext cx="9144000" cy="992981"/>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36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24"/>
          <p:cNvSpPr txBox="1">
            <a:spLocks noGrp="1"/>
          </p:cNvSpPr>
          <p:nvPr>
            <p:ph type="body" idx="1"/>
          </p:nvPr>
        </p:nvSpPr>
        <p:spPr>
          <a:xfrm>
            <a:off x="628650" y="1094198"/>
            <a:ext cx="7886700" cy="3538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02894" algn="l">
              <a:lnSpc>
                <a:spcPct val="90000"/>
              </a:lnSpc>
              <a:spcBef>
                <a:spcPts val="375"/>
              </a:spcBef>
              <a:spcAft>
                <a:spcPts val="0"/>
              </a:spcAft>
              <a:buSzPts val="1170"/>
              <a:buChar char="o"/>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53"/>
        <p:cNvGrpSpPr/>
        <p:nvPr/>
      </p:nvGrpSpPr>
      <p:grpSpPr>
        <a:xfrm>
          <a:off x="0" y="0"/>
          <a:ext cx="0" cy="0"/>
          <a:chOff x="0" y="0"/>
          <a:chExt cx="0" cy="0"/>
        </a:xfrm>
      </p:grpSpPr>
      <p:sp>
        <p:nvSpPr>
          <p:cNvPr id="154" name="Google Shape;154;p41"/>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dk1"/>
              </a:buClr>
              <a:buSzPts val="3200"/>
              <a:buNone/>
              <a:defRPr i="1">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5" name="Google Shape;155;p41"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156" name="Google Shape;156;p41"/>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52" name="Google Shape;5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sp>
        <p:nvSpPr>
          <p:cNvPr id="53" name="Google Shape;5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sp>
        <p:nvSpPr>
          <p:cNvPr id="54" name="Google Shape;5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spTree>
    <p:extLst>
      <p:ext uri="{BB962C8B-B14F-4D97-AF65-F5344CB8AC3E}">
        <p14:creationId xmlns:p14="http://schemas.microsoft.com/office/powerpoint/2010/main" val="140161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5"/>
        <p:cNvGrpSpPr/>
        <p:nvPr/>
      </p:nvGrpSpPr>
      <p:grpSpPr>
        <a:xfrm>
          <a:off x="0" y="0"/>
          <a:ext cx="0" cy="0"/>
          <a:chOff x="0" y="0"/>
          <a:chExt cx="0" cy="0"/>
        </a:xfrm>
      </p:grpSpPr>
      <p:pic>
        <p:nvPicPr>
          <p:cNvPr id="26" name="Google Shape;26;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pic>
        <p:nvPicPr>
          <p:cNvPr id="27" name="Google Shape;27;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sp>
        <p:nvSpPr>
          <p:cNvPr id="28" name="Google Shape;28;p25"/>
          <p:cNvSpPr txBox="1">
            <a:spLocks noGrp="1"/>
          </p:cNvSpPr>
          <p:nvPr>
            <p:ph type="title"/>
          </p:nvPr>
        </p:nvSpPr>
        <p:spPr>
          <a:xfrm>
            <a:off x="0" y="457200"/>
            <a:ext cx="8229600" cy="8572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400">
                <a:latin typeface="Calibri"/>
                <a:ea typeface="Calibri"/>
                <a:cs typeface="Calibri"/>
                <a:sym typeface="Calibri"/>
              </a:defRPr>
            </a:lvl1pPr>
            <a:lvl2pPr marL="914400" lvl="1" indent="-342900" algn="l">
              <a:lnSpc>
                <a:spcPct val="90000"/>
              </a:lnSpc>
              <a:spcBef>
                <a:spcPts val="400"/>
              </a:spcBef>
              <a:spcAft>
                <a:spcPts val="0"/>
              </a:spcAft>
              <a:buSzPts val="1800"/>
              <a:buChar char="-"/>
              <a:defRPr sz="2100">
                <a:latin typeface="Calibri"/>
                <a:ea typeface="Calibri"/>
                <a:cs typeface="Calibri"/>
                <a:sym typeface="Calibri"/>
              </a:defRPr>
            </a:lvl2pPr>
            <a:lvl3pPr marL="1371600" lvl="2" indent="-292100" algn="l">
              <a:lnSpc>
                <a:spcPct val="90000"/>
              </a:lnSpc>
              <a:spcBef>
                <a:spcPts val="400"/>
              </a:spcBef>
              <a:spcAft>
                <a:spcPts val="0"/>
              </a:spcAft>
              <a:buSzPts val="1000"/>
              <a:buChar char="o"/>
              <a:defRPr sz="1800">
                <a:latin typeface="Calibri"/>
                <a:ea typeface="Calibri"/>
                <a:cs typeface="Calibri"/>
                <a:sym typeface="Calibri"/>
              </a:defRPr>
            </a:lvl3pPr>
            <a:lvl4pPr marL="1828800" lvl="3" indent="-317500" algn="l">
              <a:lnSpc>
                <a:spcPct val="90000"/>
              </a:lnSpc>
              <a:spcBef>
                <a:spcPts val="400"/>
              </a:spcBef>
              <a:spcAft>
                <a:spcPts val="0"/>
              </a:spcAft>
              <a:buSzPts val="1400"/>
              <a:buChar char="•"/>
              <a:defRPr sz="1800">
                <a:latin typeface="Calibri"/>
                <a:ea typeface="Calibri"/>
                <a:cs typeface="Calibri"/>
                <a:sym typeface="Calibri"/>
              </a:defRPr>
            </a:lvl4pPr>
            <a:lvl5pPr marL="2286000" lvl="4" indent="-317500" algn="l">
              <a:lnSpc>
                <a:spcPct val="90000"/>
              </a:lnSpc>
              <a:spcBef>
                <a:spcPts val="400"/>
              </a:spcBef>
              <a:spcAft>
                <a:spcPts val="0"/>
              </a:spcAft>
              <a:buSzPts val="1400"/>
              <a:buChar char="-"/>
              <a:defRPr sz="1800">
                <a:latin typeface="Calibri"/>
                <a:ea typeface="Calibri"/>
                <a:cs typeface="Calibri"/>
                <a:sym typeface="Calibri"/>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0" name="Google Shape;30;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5"/>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26"/>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29"/>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5" name="Google Shape;7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Georgia"/>
              <a:buNone/>
              <a:defRPr sz="3300" b="0"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doe.virginia.gov/teaching-learning-assessment/k-12-standards-instruction/mathematics/standards-of-learning/2023-mathematics-so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png"/><Relationship Id="rId5" Type="http://schemas.openxmlformats.org/officeDocument/2006/relationships/hyperlink" Target="mailto:vdoe.mathematics@doe.virginia.gov" TargetMode="External"/><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ctrTitle"/>
          </p:nvPr>
        </p:nvSpPr>
        <p:spPr>
          <a:xfrm>
            <a:off x="579230" y="980111"/>
            <a:ext cx="7936120" cy="124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00000"/>
              <a:buNone/>
            </a:pPr>
            <a:br>
              <a:rPr lang="en-US" sz="5300">
                <a:solidFill>
                  <a:schemeClr val="lt1"/>
                </a:solidFill>
              </a:rPr>
            </a:br>
            <a:r>
              <a:rPr lang="en-US" sz="5600">
                <a:solidFill>
                  <a:schemeClr val="lt1"/>
                </a:solidFill>
              </a:rPr>
              <a:t>2023 Mathematics</a:t>
            </a:r>
            <a:r>
              <a:rPr lang="en-US" sz="5600" i="1">
                <a:solidFill>
                  <a:schemeClr val="lt1"/>
                </a:solidFill>
              </a:rPr>
              <a:t> Standards of Learning</a:t>
            </a:r>
            <a:endParaRPr sz="5600" cap="none">
              <a:solidFill>
                <a:schemeClr val="lt1"/>
              </a:solidFill>
            </a:endParaRPr>
          </a:p>
        </p:txBody>
      </p:sp>
      <p:sp>
        <p:nvSpPr>
          <p:cNvPr id="163" name="Google Shape;163;p1"/>
          <p:cNvSpPr txBox="1">
            <a:spLocks noGrp="1"/>
          </p:cNvSpPr>
          <p:nvPr>
            <p:ph type="subTitle" idx="1"/>
          </p:nvPr>
        </p:nvSpPr>
        <p:spPr>
          <a:xfrm>
            <a:off x="579229" y="2693324"/>
            <a:ext cx="7462993" cy="1219200"/>
          </a:xfrm>
          <a:prstGeom prst="rect">
            <a:avLst/>
          </a:prstGeom>
          <a:noFill/>
          <a:ln>
            <a:noFill/>
          </a:ln>
        </p:spPr>
        <p:txBody>
          <a:bodyPr spcFirstLastPara="1" wrap="square" lIns="68575" tIns="34275" rIns="68575" bIns="34275" anchor="t" anchorCtr="0">
            <a:normAutofit fontScale="92500"/>
          </a:bodyPr>
          <a:lstStyle/>
          <a:p>
            <a:pPr marL="457200" lvl="0" indent="-361950" algn="l" rtl="0">
              <a:lnSpc>
                <a:spcPct val="90000"/>
              </a:lnSpc>
              <a:spcBef>
                <a:spcPts val="800"/>
              </a:spcBef>
              <a:spcAft>
                <a:spcPts val="0"/>
              </a:spcAft>
              <a:buSzPts val="1800"/>
              <a:buNone/>
            </a:pPr>
            <a:r>
              <a:rPr lang="en-US" sz="2800" b="1" dirty="0">
                <a:solidFill>
                  <a:schemeClr val="bg1"/>
                </a:solidFill>
                <a:latin typeface="Georgia" panose="02040502050405020303" pitchFamily="18" charset="0"/>
                <a:ea typeface="Arial"/>
                <a:cs typeface="Arial"/>
                <a:sym typeface="Arial"/>
              </a:rPr>
              <a:t>Grade 6</a:t>
            </a:r>
          </a:p>
          <a:p>
            <a:pPr marL="457200" lvl="0" indent="-361950" algn="l" rtl="0">
              <a:lnSpc>
                <a:spcPct val="90000"/>
              </a:lnSpc>
              <a:spcBef>
                <a:spcPts val="800"/>
              </a:spcBef>
              <a:spcAft>
                <a:spcPts val="0"/>
              </a:spcAft>
              <a:buSzPts val="1800"/>
              <a:buNone/>
            </a:pPr>
            <a:r>
              <a:rPr lang="en-US" sz="2800" b="1" dirty="0">
                <a:solidFill>
                  <a:schemeClr val="bg1"/>
                </a:solidFill>
                <a:latin typeface="Georgia" panose="02040502050405020303" pitchFamily="18" charset="0"/>
                <a:cs typeface="Arial"/>
                <a:sym typeface="Arial"/>
              </a:rPr>
              <a:t>Overview of Revisions from 2016 to 2023</a:t>
            </a:r>
            <a:endParaRPr dirty="0">
              <a:solidFill>
                <a:schemeClr val="bg1"/>
              </a:solidFill>
              <a:latin typeface="Georgia" panose="02040502050405020303" pitchFamily="18" charset="0"/>
            </a:endParaRPr>
          </a:p>
        </p:txBody>
      </p:sp>
      <p:sp>
        <p:nvSpPr>
          <p:cNvPr id="162" name="Google Shape;162;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1</a:t>
            </a:fld>
            <a:endParaRPr kumimoji="0" sz="900" b="0" i="0" u="none" strike="noStrike" kern="0" cap="none" spc="0" normalizeH="0" baseline="0" noProof="0">
              <a:ln>
                <a:noFill/>
              </a:ln>
              <a:solidFill>
                <a:srgbClr val="FFFFFF"/>
              </a:solidFill>
              <a:effectLst/>
              <a:uLnTx/>
              <a:uFillTx/>
              <a:latin typeface="Calibri"/>
              <a:cs typeface="Calibri"/>
              <a:sym typeface="Calibri"/>
            </a:endParaRPr>
          </a:p>
        </p:txBody>
      </p:sp>
      <p:pic>
        <p:nvPicPr>
          <p:cNvPr id="18" name="Audio 17" descr="audio icon- captions are in the notes section of powerpoint">
            <a:extLst>
              <a:ext uri="{FF2B5EF4-FFF2-40B4-BE49-F238E27FC236}">
                <a16:creationId xmlns:a16="http://schemas.microsoft.com/office/drawing/2014/main" id="{D8B766F4-CAE7-C7E0-6998-8C17B1C7B9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72"/>
    </mc:Choice>
    <mc:Fallback xmlns="">
      <p:transition spd="slow" advTm="16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Shape 221"/>
        <p:cNvGrpSpPr/>
        <p:nvPr/>
      </p:nvGrpSpPr>
      <p:grpSpPr>
        <a:xfrm>
          <a:off x="0" y="0"/>
          <a:ext cx="0" cy="0"/>
          <a:chOff x="0" y="0"/>
          <a:chExt cx="0" cy="0"/>
        </a:xfrm>
      </p:grpSpPr>
      <p:pic>
        <p:nvPicPr>
          <p:cNvPr id="7" name="Picture 6">
            <a:extLst>
              <a:ext uri="{FF2B5EF4-FFF2-40B4-BE49-F238E27FC236}">
                <a16:creationId xmlns:a16="http://schemas.microsoft.com/office/drawing/2014/main" id="{4816C9E5-4430-8BCF-2A8B-2417BBD9A83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15400" y="1481914"/>
            <a:ext cx="7084015" cy="3103473"/>
          </a:xfrm>
          <a:prstGeom prst="rect">
            <a:avLst/>
          </a:prstGeom>
        </p:spPr>
      </p:pic>
      <p:sp>
        <p:nvSpPr>
          <p:cNvPr id="222" name="Google Shape;222;p9"/>
          <p:cNvSpPr txBox="1">
            <a:spLocks noGrp="1"/>
          </p:cNvSpPr>
          <p:nvPr>
            <p:ph type="title"/>
          </p:nvPr>
        </p:nvSpPr>
        <p:spPr>
          <a:xfrm>
            <a:off x="0" y="0"/>
            <a:ext cx="9144000" cy="561765"/>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ct val="111111"/>
              <a:buFont typeface="Georgia"/>
              <a:buNone/>
            </a:pPr>
            <a:r>
              <a:rPr lang="en-US"/>
              <a:t>Changes to Numbering of the SOL</a:t>
            </a:r>
            <a:endParaRPr/>
          </a:p>
        </p:txBody>
      </p:sp>
      <p:sp>
        <p:nvSpPr>
          <p:cNvPr id="10" name="Rectangle: Rounded Corners 9">
            <a:extLst>
              <a:ext uri="{FF2B5EF4-FFF2-40B4-BE49-F238E27FC236}">
                <a16:creationId xmlns:a16="http://schemas.microsoft.com/office/drawing/2014/main" id="{9FD0E0FB-75A0-7FF2-8110-14A231F77D0E}"/>
              </a:ext>
            </a:extLst>
          </p:cNvPr>
          <p:cNvSpPr/>
          <p:nvPr/>
        </p:nvSpPr>
        <p:spPr>
          <a:xfrm>
            <a:off x="205885" y="885078"/>
            <a:ext cx="664955" cy="33699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Grade</a:t>
            </a:r>
          </a:p>
        </p:txBody>
      </p:sp>
      <p:cxnSp>
        <p:nvCxnSpPr>
          <p:cNvPr id="5" name="Straight Arrow Connector 4">
            <a:extLst>
              <a:ext uri="{FF2B5EF4-FFF2-40B4-BE49-F238E27FC236}">
                <a16:creationId xmlns:a16="http://schemas.microsoft.com/office/drawing/2014/main" id="{EFAC27E3-714B-C2FD-753F-E40B6C15A699}"/>
              </a:ext>
              <a:ext uri="{C183D7F6-B498-43B3-948B-1728B52AA6E4}">
                <adec:decorative xmlns:adec="http://schemas.microsoft.com/office/drawing/2017/decorative" val="1"/>
              </a:ext>
            </a:extLst>
          </p:cNvPr>
          <p:cNvCxnSpPr>
            <a:cxnSpLocks/>
          </p:cNvCxnSpPr>
          <p:nvPr/>
        </p:nvCxnSpPr>
        <p:spPr>
          <a:xfrm>
            <a:off x="870840" y="1237306"/>
            <a:ext cx="584723" cy="409568"/>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88ED8F5-5684-A92A-B328-246C44B0BCCC}"/>
              </a:ext>
            </a:extLst>
          </p:cNvPr>
          <p:cNvSpPr/>
          <p:nvPr/>
        </p:nvSpPr>
        <p:spPr>
          <a:xfrm>
            <a:off x="78836" y="2322415"/>
            <a:ext cx="1290637" cy="7750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Georgia" panose="02040502050405020303" pitchFamily="18" charset="0"/>
                <a:ea typeface="+mn-ea"/>
                <a:cs typeface="+mn-cs"/>
                <a:sym typeface="Arial"/>
              </a:rPr>
              <a:t>Number and Number Sense Strand</a:t>
            </a:r>
          </a:p>
        </p:txBody>
      </p:sp>
      <p:cxnSp>
        <p:nvCxnSpPr>
          <p:cNvPr id="14" name="Straight Arrow Connector 13">
            <a:extLst>
              <a:ext uri="{FF2B5EF4-FFF2-40B4-BE49-F238E27FC236}">
                <a16:creationId xmlns:a16="http://schemas.microsoft.com/office/drawing/2014/main" id="{FEE67B87-6AC1-F3D6-1ACF-790D2B553055}"/>
              </a:ext>
              <a:ext uri="{C183D7F6-B498-43B3-948B-1728B52AA6E4}">
                <adec:decorative xmlns:adec="http://schemas.microsoft.com/office/drawing/2017/decorative" val="1"/>
              </a:ext>
            </a:extLst>
          </p:cNvPr>
          <p:cNvCxnSpPr>
            <a:cxnSpLocks/>
          </p:cNvCxnSpPr>
          <p:nvPr/>
        </p:nvCxnSpPr>
        <p:spPr>
          <a:xfrm flipV="1">
            <a:off x="1335453" y="1805707"/>
            <a:ext cx="352934" cy="505503"/>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248B53D-159A-53DC-F9EC-E9BEFDC52EE1}"/>
              </a:ext>
            </a:extLst>
          </p:cNvPr>
          <p:cNvSpPr/>
          <p:nvPr/>
        </p:nvSpPr>
        <p:spPr>
          <a:xfrm>
            <a:off x="2509653" y="609277"/>
            <a:ext cx="1628777" cy="65105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rgbClr val="FFFFFF"/>
                </a:solidFill>
                <a:latin typeface="Georgia"/>
              </a:rPr>
              <a:t>First</a:t>
            </a:r>
            <a:r>
              <a:rPr kumimoji="0" lang="en-US" sz="1200" b="0" i="0" u="none" strike="noStrike" kern="0" cap="none" spc="0" normalizeH="0" baseline="0" noProof="0" dirty="0">
                <a:ln>
                  <a:noFill/>
                </a:ln>
                <a:solidFill>
                  <a:srgbClr val="FFFFFF"/>
                </a:solidFill>
                <a:effectLst/>
                <a:uLnTx/>
                <a:uFillTx/>
                <a:latin typeface="Georgia"/>
                <a:sym typeface="Arial"/>
              </a:rPr>
              <a:t> SOL within this strand</a:t>
            </a:r>
          </a:p>
        </p:txBody>
      </p:sp>
      <p:cxnSp>
        <p:nvCxnSpPr>
          <p:cNvPr id="16" name="Straight Arrow Connector 15">
            <a:extLst>
              <a:ext uri="{FF2B5EF4-FFF2-40B4-BE49-F238E27FC236}">
                <a16:creationId xmlns:a16="http://schemas.microsoft.com/office/drawing/2014/main" id="{ED253CA1-CA5B-817C-3937-3FD92844CF91}"/>
              </a:ext>
              <a:ext uri="{C183D7F6-B498-43B3-948B-1728B52AA6E4}">
                <adec:decorative xmlns:adec="http://schemas.microsoft.com/office/drawing/2017/decorative" val="1"/>
              </a:ext>
            </a:extLst>
          </p:cNvPr>
          <p:cNvCxnSpPr>
            <a:cxnSpLocks/>
          </p:cNvCxnSpPr>
          <p:nvPr/>
        </p:nvCxnSpPr>
        <p:spPr>
          <a:xfrm flipH="1">
            <a:off x="1939157" y="1234818"/>
            <a:ext cx="555456" cy="381977"/>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C86A421-3BB8-5025-7BA7-E10326525D01}"/>
              </a:ext>
            </a:extLst>
          </p:cNvPr>
          <p:cNvSpPr txBox="1"/>
          <p:nvPr/>
        </p:nvSpPr>
        <p:spPr>
          <a:xfrm>
            <a:off x="490809" y="4140939"/>
            <a:ext cx="8162381" cy="523220"/>
          </a:xfrm>
          <a:prstGeom prst="rect">
            <a:avLst/>
          </a:prstGeom>
          <a:solidFill>
            <a:schemeClr val="tx2">
              <a:lumMod val="85000"/>
            </a:schemeClr>
          </a:solidFill>
        </p:spPr>
        <p:txBody>
          <a:bodyPr wrap="square" lIns="91440" tIns="45720" rIns="91440" bIns="45720" rtlCol="0" anchor="t">
            <a:spAutoFit/>
          </a:bodyPr>
          <a:lstStyle/>
          <a:p>
            <a:pPr>
              <a:defRPr/>
            </a:pPr>
            <a:r>
              <a:rPr kumimoji="0" lang="en-US" b="1" i="0" u="none" strike="noStrike" kern="0" cap="none" spc="0" normalizeH="0" baseline="0" noProof="0" dirty="0">
                <a:ln>
                  <a:noFill/>
                </a:ln>
                <a:solidFill>
                  <a:srgbClr val="000000"/>
                </a:solidFill>
                <a:effectLst/>
                <a:uLnTx/>
                <a:uFillTx/>
                <a:latin typeface="Georgia"/>
                <a:ea typeface="Times New Roman" panose="02020603050405020304" pitchFamily="18" charset="0"/>
                <a:cs typeface="Arial"/>
                <a:sym typeface="Arial"/>
              </a:rPr>
              <a:t>KEY:</a:t>
            </a:r>
            <a:r>
              <a:rPr lang="en-US" b="1" dirty="0">
                <a:latin typeface="Georgia"/>
                <a:ea typeface="Times New Roman" panose="02020603050405020304" pitchFamily="18" charset="0"/>
              </a:rPr>
              <a:t> </a:t>
            </a:r>
            <a:r>
              <a:rPr kumimoji="0" lang="en-US" i="0" u="none" strike="noStrike" kern="0" cap="none" spc="0" normalizeH="0" baseline="0" noProof="0" dirty="0">
                <a:ln>
                  <a:noFill/>
                </a:ln>
                <a:solidFill>
                  <a:srgbClr val="000000"/>
                </a:solidFill>
                <a:effectLst/>
                <a:uLnTx/>
                <a:uFillTx/>
                <a:latin typeface="Georgia"/>
                <a:ea typeface="Times New Roman" panose="02020603050405020304" pitchFamily="18" charset="0"/>
                <a:cs typeface="Arial"/>
                <a:sym typeface="Arial"/>
              </a:rPr>
              <a:t> </a:t>
            </a:r>
            <a:r>
              <a:rPr kumimoji="0" lang="en-US" b="0" i="0" u="none" strike="noStrike" kern="0" cap="none" spc="0" normalizeH="0" baseline="0" noProof="0" dirty="0">
                <a:ln>
                  <a:noFill/>
                </a:ln>
                <a:solidFill>
                  <a:srgbClr val="000000"/>
                </a:solidFill>
                <a:effectLst/>
                <a:uLnTx/>
                <a:uFillTx/>
                <a:latin typeface="Georgia"/>
                <a:ea typeface="Times New Roman" panose="02020603050405020304" pitchFamily="18" charset="0"/>
                <a:cs typeface="Arial"/>
                <a:sym typeface="Arial"/>
              </a:rPr>
              <a:t>NS = Number </a:t>
            </a:r>
            <a:r>
              <a:rPr lang="en-US" dirty="0">
                <a:latin typeface="Georgia"/>
                <a:ea typeface="Times New Roman" panose="02020603050405020304" pitchFamily="18" charset="0"/>
              </a:rPr>
              <a:t>and Number Sense</a:t>
            </a:r>
            <a:r>
              <a:rPr kumimoji="0" lang="en-US" b="0" i="0" u="none" strike="noStrike" kern="0" cap="none" spc="0" normalizeH="0" baseline="0" noProof="0" dirty="0">
                <a:ln>
                  <a:noFill/>
                </a:ln>
                <a:solidFill>
                  <a:srgbClr val="000000"/>
                </a:solidFill>
                <a:effectLst/>
                <a:uLnTx/>
                <a:uFillTx/>
                <a:latin typeface="Georgia"/>
                <a:ea typeface="Times New Roman" panose="02020603050405020304" pitchFamily="18" charset="0"/>
                <a:cs typeface="Arial"/>
                <a:sym typeface="Arial"/>
              </a:rPr>
              <a:t>; CE = Computation and Estimation; MG = Measurement and Geometry; PS = Probability and Statistics; PFA = Patterns, Functions, and Algebra</a:t>
            </a:r>
            <a:endParaRPr kumimoji="0" lang="en-US" b="0" i="0" u="none" strike="noStrike" kern="0" cap="none" spc="0" normalizeH="0" baseline="0" noProof="0" dirty="0">
              <a:ln>
                <a:noFill/>
              </a:ln>
              <a:solidFill>
                <a:srgbClr val="000000"/>
              </a:solidFill>
              <a:effectLst/>
              <a:uLnTx/>
              <a:uFillTx/>
              <a:latin typeface="Georgia"/>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8015C52C-5DD1-A738-4604-7F4B6989D6E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sp>
        <p:nvSpPr>
          <p:cNvPr id="223" name="Google Shape;223;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10</a:t>
            </a:fld>
            <a:endParaRPr kumimoji="0" sz="900" b="0" i="0" u="none" strike="noStrike" kern="0" cap="none" spc="0" normalizeH="0" baseline="0" noProof="0">
              <a:ln>
                <a:noFill/>
              </a:ln>
              <a:solidFill>
                <a:srgbClr val="000000"/>
              </a:solidFill>
              <a:effectLst/>
              <a:uLnTx/>
              <a:uFillTx/>
              <a:latin typeface="Calibri"/>
              <a:cs typeface="Calibri"/>
              <a:sym typeface="Calibri"/>
            </a:endParaRPr>
          </a:p>
        </p:txBody>
      </p:sp>
      <p:pic>
        <p:nvPicPr>
          <p:cNvPr id="17" name="Audio 16" descr="audio icon- captions are in the notes section of powerpoint">
            <a:extLst>
              <a:ext uri="{FF2B5EF4-FFF2-40B4-BE49-F238E27FC236}">
                <a16:creationId xmlns:a16="http://schemas.microsoft.com/office/drawing/2014/main" id="{A2C12B98-4784-F06A-4D82-2F6FB6D37F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12"/>
    </mc:Choice>
    <mc:Fallback xmlns="">
      <p:transition spd="slow" advTm="28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993000"/>
          </a:xfrm>
        </p:spPr>
        <p:txBody>
          <a:bodyPr>
            <a:normAutofit fontScale="90000"/>
          </a:bodyPr>
          <a:lstStyle/>
          <a:p>
            <a:br>
              <a:rPr lang="en-US"/>
            </a:br>
            <a:br>
              <a:rPr lang="en-US"/>
            </a:br>
            <a:r>
              <a:rPr lang="en-US" sz="3100"/>
              <a:t>Overview of Revisions (2016 to 2023 Mathematics Standards of Learning) document </a:t>
            </a:r>
            <a:endParaRPr lang="en-US"/>
          </a:p>
        </p:txBody>
      </p:sp>
      <p:pic>
        <p:nvPicPr>
          <p:cNvPr id="3" name="Picture 2">
            <a:extLst>
              <a:ext uri="{FF2B5EF4-FFF2-40B4-BE49-F238E27FC236}">
                <a16:creationId xmlns:a16="http://schemas.microsoft.com/office/drawing/2014/main" id="{8228306D-E274-C15E-3705-CC7DFE2B184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7" name="Picture 6">
            <a:extLst>
              <a:ext uri="{FF2B5EF4-FFF2-40B4-BE49-F238E27FC236}">
                <a16:creationId xmlns:a16="http://schemas.microsoft.com/office/drawing/2014/main" id="{45C140F2-008B-EE2C-EA3F-BFB64F89071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77895" y="1058702"/>
            <a:ext cx="6770578" cy="3642898"/>
          </a:xfrm>
          <a:prstGeom prst="rect">
            <a:avLst/>
          </a:prstGeom>
        </p:spPr>
      </p:pic>
      <p:pic>
        <p:nvPicPr>
          <p:cNvPr id="13" name="Audio 12" descr="audio icon- captions are in the notes section of powerpoint">
            <a:extLst>
              <a:ext uri="{FF2B5EF4-FFF2-40B4-BE49-F238E27FC236}">
                <a16:creationId xmlns:a16="http://schemas.microsoft.com/office/drawing/2014/main" id="{ED707830-5C70-B712-5B2E-663D4D694C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408604110"/>
      </p:ext>
    </p:extLst>
  </p:cSld>
  <p:clrMapOvr>
    <a:masterClrMapping/>
  </p:clrMapOvr>
  <mc:AlternateContent xmlns:mc="http://schemas.openxmlformats.org/markup-compatibility/2006" xmlns:p14="http://schemas.microsoft.com/office/powerpoint/2010/main">
    <mc:Choice Requires="p14">
      <p:transition spd="slow" p14:dur="2000" advTm="17306"/>
    </mc:Choice>
    <mc:Fallback xmlns="">
      <p:transition spd="slow" advTm="17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27573"/>
            <a:ext cx="9144000" cy="604116"/>
          </a:xfrm>
        </p:spPr>
        <p:txBody>
          <a:bodyPr>
            <a:normAutofit/>
          </a:bodyPr>
          <a:lstStyle/>
          <a:p>
            <a:r>
              <a:rPr lang="en-US" sz="2600" dirty="0"/>
              <a:t>Overview of Revisions- Summary of Changes (1 of 2)</a:t>
            </a:r>
          </a:p>
        </p:txBody>
      </p:sp>
      <p:pic>
        <p:nvPicPr>
          <p:cNvPr id="3" name="Picture 2">
            <a:extLst>
              <a:ext uri="{FF2B5EF4-FFF2-40B4-BE49-F238E27FC236}">
                <a16:creationId xmlns:a16="http://schemas.microsoft.com/office/drawing/2014/main" id="{276B353E-AFBC-510B-9DBF-A34749B789E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7" name="Picture 6">
            <a:extLst>
              <a:ext uri="{FF2B5EF4-FFF2-40B4-BE49-F238E27FC236}">
                <a16:creationId xmlns:a16="http://schemas.microsoft.com/office/drawing/2014/main" id="{9706BA5D-A417-B46D-31B8-E3B649F5FD8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6054" y="782320"/>
            <a:ext cx="7031047" cy="3819179"/>
          </a:xfrm>
          <a:prstGeom prst="rect">
            <a:avLst/>
          </a:prstGeom>
        </p:spPr>
      </p:pic>
      <p:pic>
        <p:nvPicPr>
          <p:cNvPr id="12" name="Audio 11" descr="audio icon- captions are in the notes section of powerpoint">
            <a:extLst>
              <a:ext uri="{FF2B5EF4-FFF2-40B4-BE49-F238E27FC236}">
                <a16:creationId xmlns:a16="http://schemas.microsoft.com/office/drawing/2014/main" id="{D923A64D-5D22-4104-062A-DA8F5FA64F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318591103"/>
      </p:ext>
    </p:extLst>
  </p:cSld>
  <p:clrMapOvr>
    <a:masterClrMapping/>
  </p:clrMapOvr>
  <mc:AlternateContent xmlns:mc="http://schemas.openxmlformats.org/markup-compatibility/2006" xmlns:p14="http://schemas.microsoft.com/office/powerpoint/2010/main">
    <mc:Choice Requires="p14">
      <p:transition spd="slow" p14:dur="2000" advTm="32629"/>
    </mc:Choice>
    <mc:Fallback xmlns="">
      <p:transition spd="slow" advTm="3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598045"/>
          </a:xfrm>
        </p:spPr>
        <p:txBody>
          <a:bodyPr>
            <a:normAutofit fontScale="90000"/>
          </a:bodyPr>
          <a:lstStyle/>
          <a:p>
            <a:br>
              <a:rPr lang="en-US" dirty="0"/>
            </a:br>
            <a:br>
              <a:rPr lang="en-US" dirty="0"/>
            </a:br>
            <a:r>
              <a:rPr lang="en-US" sz="2900" dirty="0"/>
              <a:t>Overview of Revisions- Summary of Changes (2 of 2)</a:t>
            </a:r>
          </a:p>
        </p:txBody>
      </p:sp>
      <p:pic>
        <p:nvPicPr>
          <p:cNvPr id="3" name="Picture 2">
            <a:extLst>
              <a:ext uri="{FF2B5EF4-FFF2-40B4-BE49-F238E27FC236}">
                <a16:creationId xmlns:a16="http://schemas.microsoft.com/office/drawing/2014/main" id="{BD238691-0A27-05AD-CBA8-9C9C1B78BB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7" name="Picture 6" descr="This is a picture of the overview of revisions document summary of changes chart.">
            <a:extLst>
              <a:ext uri="{FF2B5EF4-FFF2-40B4-BE49-F238E27FC236}">
                <a16:creationId xmlns:a16="http://schemas.microsoft.com/office/drawing/2014/main" id="{CEF46AA0-8238-FC44-FF8E-B98F29A49D9D}"/>
              </a:ext>
            </a:extLst>
          </p:cNvPr>
          <p:cNvPicPr>
            <a:picLocks noChangeAspect="1"/>
          </p:cNvPicPr>
          <p:nvPr/>
        </p:nvPicPr>
        <p:blipFill>
          <a:blip r:embed="rId6"/>
          <a:stretch>
            <a:fillRect/>
          </a:stretch>
        </p:blipFill>
        <p:spPr>
          <a:xfrm>
            <a:off x="649410" y="1148008"/>
            <a:ext cx="7845179" cy="3007432"/>
          </a:xfrm>
          <a:prstGeom prst="rect">
            <a:avLst/>
          </a:prstGeom>
        </p:spPr>
      </p:pic>
      <p:pic>
        <p:nvPicPr>
          <p:cNvPr id="11" name="Audio 10" descr="audio icon- captions are in the notes section of powerpoint">
            <a:extLst>
              <a:ext uri="{FF2B5EF4-FFF2-40B4-BE49-F238E27FC236}">
                <a16:creationId xmlns:a16="http://schemas.microsoft.com/office/drawing/2014/main" id="{486EA9F5-9F23-6D21-B96D-84EF60263C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589332897"/>
      </p:ext>
    </p:extLst>
  </p:cSld>
  <p:clrMapOvr>
    <a:masterClrMapping/>
  </p:clrMapOvr>
  <mc:AlternateContent xmlns:mc="http://schemas.openxmlformats.org/markup-compatibility/2006" xmlns:p14="http://schemas.microsoft.com/office/powerpoint/2010/main">
    <mc:Choice Requires="p14">
      <p:transition spd="slow" p14:dur="2000" advTm="11684"/>
    </mc:Choice>
    <mc:Fallback xmlns="">
      <p:transition spd="slow" advTm="11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e603465f54_0_18"/>
          <p:cNvSpPr txBox="1">
            <a:spLocks noGrp="1"/>
          </p:cNvSpPr>
          <p:nvPr>
            <p:ph type="ctrTitle"/>
          </p:nvPr>
        </p:nvSpPr>
        <p:spPr>
          <a:xfrm>
            <a:off x="699770" y="1325702"/>
            <a:ext cx="7886700" cy="1790700"/>
          </a:xfrm>
          <a:prstGeom prst="rect">
            <a:avLst/>
          </a:prstGeom>
        </p:spPr>
        <p:txBody>
          <a:bodyPr spcFirstLastPara="1" wrap="square" lIns="68575" tIns="34275" rIns="68575" bIns="34275" anchor="b" anchorCtr="0">
            <a:normAutofit fontScale="90000"/>
          </a:bodyPr>
          <a:lstStyle/>
          <a:p>
            <a:r>
              <a:rPr lang="en-US">
                <a:solidFill>
                  <a:schemeClr val="lt1"/>
                </a:solidFill>
              </a:rPr>
              <a:t>Comparison of </a:t>
            </a:r>
            <a:br>
              <a:rPr lang="en-US">
                <a:solidFill>
                  <a:schemeClr val="lt1"/>
                </a:solidFill>
              </a:rPr>
            </a:br>
            <a:r>
              <a:rPr lang="en-US">
                <a:solidFill>
                  <a:schemeClr val="lt1"/>
                </a:solidFill>
              </a:rPr>
              <a:t>2016 Mathematics SOL </a:t>
            </a:r>
            <a:br>
              <a:rPr lang="en-US">
                <a:solidFill>
                  <a:schemeClr val="lt1"/>
                </a:solidFill>
              </a:rPr>
            </a:br>
            <a:r>
              <a:rPr lang="en-US">
                <a:solidFill>
                  <a:schemeClr val="lt1"/>
                </a:solidFill>
              </a:rPr>
              <a:t>to 2023 Mathematics SOL</a:t>
            </a:r>
            <a:endParaRPr>
              <a:solidFill>
                <a:schemeClr val="lt1"/>
              </a:solidFill>
            </a:endParaRPr>
          </a:p>
        </p:txBody>
      </p:sp>
      <p:pic>
        <p:nvPicPr>
          <p:cNvPr id="16" name="Audio 15" descr="audio icon- captions are in the notes section of powerpoint">
            <a:extLst>
              <a:ext uri="{FF2B5EF4-FFF2-40B4-BE49-F238E27FC236}">
                <a16:creationId xmlns:a16="http://schemas.microsoft.com/office/drawing/2014/main" id="{6A410738-72B8-2418-2294-C4CA581FDD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50"/>
    </mc:Choice>
    <mc:Fallback xmlns="">
      <p:transition spd="slow" advTm="1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1e5fa75be59_0_17"/>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Number &amp; Number Sense</a:t>
            </a:r>
            <a:endParaRPr b="1"/>
          </a:p>
        </p:txBody>
      </p:sp>
      <p:pic>
        <p:nvPicPr>
          <p:cNvPr id="10" name="Audio 9" descr="audio icon- captions are in the notes section of powerpoint">
            <a:extLst>
              <a:ext uri="{FF2B5EF4-FFF2-40B4-BE49-F238E27FC236}">
                <a16:creationId xmlns:a16="http://schemas.microsoft.com/office/drawing/2014/main" id="{ECE40523-DE4E-F948-BD94-9A3CB93243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97"/>
    </mc:Choice>
    <mc:Fallback xmlns="">
      <p:transition spd="slow" advTm="6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77875f91e1_0_0"/>
          <p:cNvSpPr txBox="1">
            <a:spLocks noGrp="1"/>
          </p:cNvSpPr>
          <p:nvPr>
            <p:ph type="title"/>
          </p:nvPr>
        </p:nvSpPr>
        <p:spPr>
          <a:xfrm>
            <a:off x="0" y="0"/>
            <a:ext cx="9144000" cy="759000"/>
          </a:xfrm>
          <a:prstGeom prst="rect">
            <a:avLst/>
          </a:prstGeom>
          <a:solidFill>
            <a:schemeClr val="dk1"/>
          </a:solidFill>
          <a:ln>
            <a:noFill/>
          </a:ln>
        </p:spPr>
        <p:txBody>
          <a:bodyPr spcFirstLastPara="1" wrap="square" lIns="617225" tIns="34275" rIns="68575" bIns="34275" anchor="ctr" anchorCtr="0">
            <a:noAutofit/>
          </a:bodyPr>
          <a:lstStyle/>
          <a:p>
            <a:pPr marL="0" lvl="0" indent="0" algn="l" rtl="0">
              <a:lnSpc>
                <a:spcPct val="90000"/>
              </a:lnSpc>
              <a:spcBef>
                <a:spcPts val="0"/>
              </a:spcBef>
              <a:spcAft>
                <a:spcPts val="0"/>
              </a:spcAft>
              <a:buClr>
                <a:schemeClr val="lt1"/>
              </a:buClr>
              <a:buSzPts val="3600"/>
              <a:buFont typeface="Georgia"/>
              <a:buNone/>
            </a:pPr>
            <a:r>
              <a:rPr lang="en-US" sz="2800" dirty="0"/>
              <a:t>Standard 6.1 (2016) - Standard 6.PFA.1 (2023)</a:t>
            </a:r>
            <a:endParaRPr sz="2800" dirty="0"/>
          </a:p>
        </p:txBody>
      </p:sp>
      <p:graphicFrame>
        <p:nvGraphicFramePr>
          <p:cNvPr id="344" name="Google Shape;344;g277875f91e1_0_0"/>
          <p:cNvGraphicFramePr/>
          <p:nvPr>
            <p:extLst>
              <p:ext uri="{D42A27DB-BD31-4B8C-83A1-F6EECF244321}">
                <p14:modId xmlns:p14="http://schemas.microsoft.com/office/powerpoint/2010/main" val="1362015444"/>
              </p:ext>
            </p:extLst>
          </p:nvPr>
        </p:nvGraphicFramePr>
        <p:xfrm>
          <a:off x="429725" y="1267275"/>
          <a:ext cx="8111025" cy="2794000"/>
        </p:xfrm>
        <a:graphic>
          <a:graphicData uri="http://schemas.openxmlformats.org/drawingml/2006/table">
            <a:tbl>
              <a:tblPr firstRow="1">
                <a:noFill/>
                <a:tableStyleId>{DF334268-A5DA-4B07-8AE7-95401ACDC3AA}</a:tableStyleId>
              </a:tblPr>
              <a:tblGrid>
                <a:gridCol w="4142275">
                  <a:extLst>
                    <a:ext uri="{9D8B030D-6E8A-4147-A177-3AD203B41FA5}">
                      <a16:colId xmlns:a16="http://schemas.microsoft.com/office/drawing/2014/main" val="20000"/>
                    </a:ext>
                  </a:extLst>
                </a:gridCol>
                <a:gridCol w="396875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nchor="ctr">
                    <a:lnL w="9525" cap="flat" cmpd="sng">
                      <a:solidFill>
                        <a:srgbClr val="202020"/>
                      </a:solidFill>
                      <a:prstDash val="solid"/>
                      <a:round/>
                      <a:headEnd type="none" w="sm" len="sm"/>
                      <a:tailEnd type="none" w="sm" len="sm"/>
                    </a:lnL>
                    <a:lnR w="9525" cap="flat" cmpd="sng" algn="ctr">
                      <a:solidFill>
                        <a:srgbClr val="202020"/>
                      </a:solidFill>
                      <a:prstDash val="solid"/>
                      <a:round/>
                      <a:headEnd type="none" w="sm" len="sm"/>
                      <a:tailEnd type="none" w="sm" len="sm"/>
                    </a:lnR>
                    <a:lnT w="12700" cap="flat" cmpd="sng" algn="ctr">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dirty="0">
                          <a:latin typeface="Georgia"/>
                          <a:ea typeface="Georgia"/>
                          <a:cs typeface="Georgia"/>
                          <a:sym typeface="Georgia"/>
                        </a:rPr>
                        <a:t>2023 SOL</a:t>
                      </a:r>
                      <a:endParaRPr sz="1200" b="1" dirty="0">
                        <a:latin typeface="Georgia"/>
                        <a:ea typeface="Georgia"/>
                        <a:cs typeface="Georgia"/>
                        <a:sym typeface="Georgia"/>
                      </a:endParaRPr>
                    </a:p>
                  </a:txBody>
                  <a:tcPr marL="91425" marR="91425" marT="91425" marB="91425" anchor="ctr">
                    <a:lnL w="9525" cap="flat" cmpd="sng" algn="ctr">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12700" cap="flat" cmpd="sng" algn="ctr">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000" b="1" dirty="0">
                          <a:latin typeface="Georgia"/>
                          <a:ea typeface="Georgia"/>
                          <a:cs typeface="Georgia"/>
                          <a:sym typeface="Georgia"/>
                        </a:rPr>
                        <a:t>6.1 The student will represent relationships between quantities using ratios, and will use appropriate notations, such as ab  </a:t>
                      </a:r>
                      <a:r>
                        <a:rPr lang="en-US" sz="1000" b="1" i="1" dirty="0">
                          <a:latin typeface="Georgia"/>
                          <a:ea typeface="Georgia"/>
                          <a:cs typeface="Georgia"/>
                          <a:sym typeface="Georgia"/>
                        </a:rPr>
                        <a:t>, a </a:t>
                      </a:r>
                      <a:r>
                        <a:rPr lang="en-US" sz="1000" b="1" dirty="0">
                          <a:latin typeface="Georgia"/>
                          <a:ea typeface="Georgia"/>
                          <a:cs typeface="Georgia"/>
                          <a:sym typeface="Georgia"/>
                        </a:rPr>
                        <a:t>to</a:t>
                      </a:r>
                      <a:r>
                        <a:rPr lang="en-US" sz="1000" b="1" i="1" dirty="0">
                          <a:latin typeface="Georgia"/>
                          <a:ea typeface="Georgia"/>
                          <a:cs typeface="Georgia"/>
                          <a:sym typeface="Georgia"/>
                        </a:rPr>
                        <a:t> b</a:t>
                      </a:r>
                      <a:r>
                        <a:rPr lang="en-US" sz="1000" b="1" dirty="0">
                          <a:latin typeface="Georgia"/>
                          <a:ea typeface="Georgia"/>
                          <a:cs typeface="Georgia"/>
                          <a:sym typeface="Georgia"/>
                        </a:rPr>
                        <a:t>, and </a:t>
                      </a:r>
                      <a:r>
                        <a:rPr lang="en-US" sz="1000" b="1" i="1" dirty="0">
                          <a:latin typeface="Georgia"/>
                          <a:ea typeface="Georgia"/>
                          <a:cs typeface="Georgia"/>
                          <a:sym typeface="Georgia"/>
                        </a:rPr>
                        <a:t>a</a:t>
                      </a:r>
                      <a:r>
                        <a:rPr lang="en-US" sz="1000" b="1" dirty="0">
                          <a:latin typeface="Georgia"/>
                          <a:ea typeface="Georgia"/>
                          <a:cs typeface="Georgia"/>
                          <a:sym typeface="Georgia"/>
                        </a:rPr>
                        <a:t>:</a:t>
                      </a:r>
                      <a:r>
                        <a:rPr lang="en-US" sz="1000" b="1" i="1" dirty="0">
                          <a:latin typeface="Georgia"/>
                          <a:ea typeface="Georgia"/>
                          <a:cs typeface="Georgia"/>
                          <a:sym typeface="Georgia"/>
                        </a:rPr>
                        <a:t>b</a:t>
                      </a:r>
                      <a:r>
                        <a:rPr lang="en-US" sz="1000" b="1" dirty="0">
                          <a:latin typeface="Georgia"/>
                          <a:ea typeface="Georgia"/>
                          <a:cs typeface="Georgia"/>
                          <a:sym typeface="Georgia"/>
                        </a:rPr>
                        <a:t>.</a:t>
                      </a:r>
                      <a:endParaRPr sz="1000" b="1" dirty="0">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dirty="0">
                          <a:latin typeface="Georgia"/>
                          <a:ea typeface="Georgia"/>
                          <a:cs typeface="Georgia"/>
                          <a:sym typeface="Georgia"/>
                        </a:rPr>
                        <a:t>Represent a relationship between two quantities using ratios.</a:t>
                      </a:r>
                      <a:endParaRPr sz="1000" dirty="0">
                        <a:latin typeface="Georgia"/>
                        <a:ea typeface="Georgia"/>
                        <a:cs typeface="Georgia"/>
                        <a:sym typeface="Georgia"/>
                      </a:endParaRPr>
                    </a:p>
                    <a:p>
                      <a:pPr marL="342900" lvl="0" indent="-292100" algn="l" rtl="0">
                        <a:spcBef>
                          <a:spcPts val="300"/>
                        </a:spcBef>
                        <a:spcAft>
                          <a:spcPts val="0"/>
                        </a:spcAft>
                        <a:buSzPts val="1000"/>
                        <a:buFont typeface="Times New Roman"/>
                        <a:buChar char="●"/>
                      </a:pPr>
                      <a:r>
                        <a:rPr lang="en-US" sz="1000" dirty="0">
                          <a:latin typeface="Georgia"/>
                          <a:ea typeface="Georgia"/>
                          <a:cs typeface="Georgia"/>
                          <a:sym typeface="Georgia"/>
                        </a:rPr>
                        <a:t>Represent a relationship in words that makes a comparison by using the notations </a:t>
                      </a:r>
                      <a:r>
                        <a:rPr lang="en-US" sz="1000" i="1" dirty="0">
                          <a:latin typeface="Georgia"/>
                          <a:ea typeface="Georgia"/>
                          <a:cs typeface="Georgia"/>
                          <a:sym typeface="Georgia"/>
                        </a:rPr>
                        <a:t> </a:t>
                      </a:r>
                      <a:r>
                        <a:rPr lang="en-US" sz="1000" dirty="0">
                          <a:latin typeface="Georgia"/>
                          <a:ea typeface="Georgia"/>
                          <a:cs typeface="Georgia"/>
                          <a:sym typeface="Georgia"/>
                        </a:rPr>
                        <a:t>ab</a:t>
                      </a:r>
                      <a:r>
                        <a:rPr lang="en-US" sz="1000" i="1" dirty="0">
                          <a:latin typeface="Georgia"/>
                          <a:ea typeface="Georgia"/>
                          <a:cs typeface="Georgia"/>
                          <a:sym typeface="Georgia"/>
                        </a:rPr>
                        <a:t>, a:b, and a to b.</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Create a relationship in words for a given ratio expressed symbolically.</a:t>
                      </a:r>
                      <a:endParaRPr sz="1000" dirty="0">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6.PFA.1 The student will use ratios to represent relationships between quantities, including those in context.</a:t>
                      </a:r>
                      <a:endParaRPr sz="1000" b="1" dirty="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Represent a relationship between two quantities using ratios.</a:t>
                      </a:r>
                      <a:endParaRPr sz="1000" dirty="0">
                        <a:latin typeface="Georgia"/>
                        <a:ea typeface="Georgia"/>
                        <a:cs typeface="Georgia"/>
                        <a:sym typeface="Georgia"/>
                      </a:endParaRPr>
                    </a:p>
                    <a:p>
                      <a:pPr marL="457200" lvl="0" indent="-292100" algn="l" rtl="0">
                        <a:spcBef>
                          <a:spcPts val="300"/>
                        </a:spcBef>
                        <a:spcAft>
                          <a:spcPts val="0"/>
                        </a:spcAft>
                        <a:buSzPts val="1000"/>
                        <a:buFont typeface="Times New Roman"/>
                        <a:buAutoNum type="alphaLcParenR"/>
                      </a:pPr>
                      <a:r>
                        <a:rPr lang="en-US" sz="1000" dirty="0">
                          <a:latin typeface="Georgia"/>
                          <a:ea typeface="Georgia"/>
                          <a:cs typeface="Georgia"/>
                          <a:sym typeface="Georgia"/>
                        </a:rPr>
                        <a:t>Represent a relationship in context that makes a comparison by using the notations ab, </a:t>
                      </a:r>
                      <a:r>
                        <a:rPr lang="en-US" sz="1000" i="1" dirty="0">
                          <a:latin typeface="Georgia"/>
                          <a:ea typeface="Georgia"/>
                          <a:cs typeface="Georgia"/>
                          <a:sym typeface="Georgia"/>
                        </a:rPr>
                        <a:t>a:b</a:t>
                      </a:r>
                      <a:r>
                        <a:rPr lang="en-US" sz="1000" dirty="0">
                          <a:latin typeface="Georgia"/>
                          <a:ea typeface="Georgia"/>
                          <a:cs typeface="Georgia"/>
                          <a:sym typeface="Georgia"/>
                        </a:rPr>
                        <a:t>, and </a:t>
                      </a:r>
                      <a:r>
                        <a:rPr lang="en-US" sz="1000" i="1" dirty="0">
                          <a:latin typeface="Georgia"/>
                          <a:ea typeface="Georgia"/>
                          <a:cs typeface="Georgia"/>
                          <a:sym typeface="Georgia"/>
                        </a:rPr>
                        <a:t>a </a:t>
                      </a:r>
                      <a:r>
                        <a:rPr lang="en-US" sz="1000" dirty="0">
                          <a:latin typeface="Georgia"/>
                          <a:ea typeface="Georgia"/>
                          <a:cs typeface="Georgia"/>
                          <a:sym typeface="Georgia"/>
                        </a:rPr>
                        <a:t>to </a:t>
                      </a:r>
                      <a:r>
                        <a:rPr lang="en-US" sz="1000" i="1" dirty="0">
                          <a:latin typeface="Georgia"/>
                          <a:ea typeface="Georgia"/>
                          <a:cs typeface="Georgia"/>
                          <a:sym typeface="Georgia"/>
                        </a:rPr>
                        <a:t>b.</a:t>
                      </a:r>
                    </a:p>
                    <a:p>
                      <a:pPr marL="457200" lvl="0" indent="-292100" algn="l" rtl="0">
                        <a:spcBef>
                          <a:spcPts val="300"/>
                        </a:spcBef>
                        <a:spcAft>
                          <a:spcPts val="0"/>
                        </a:spcAft>
                        <a:buSzPts val="1000"/>
                        <a:buFont typeface="Georgia"/>
                        <a:buAutoNum type="alphaLcParenR"/>
                      </a:pPr>
                      <a:r>
                        <a:rPr lang="en-US" sz="1000" dirty="0">
                          <a:solidFill>
                            <a:srgbClr val="C00000"/>
                          </a:solidFill>
                          <a:latin typeface="Georgia"/>
                          <a:ea typeface="Georgia"/>
                          <a:cs typeface="Georgia"/>
                          <a:sym typeface="Georgia"/>
                        </a:rPr>
                        <a:t>Represent different comparisons within the same quantity or between different quantities (e.g., part to part, part to whole, whole to whole).</a:t>
                      </a:r>
                    </a:p>
                    <a:p>
                      <a:pPr marL="457200" lvl="0" indent="-292100" algn="l" rtl="0">
                        <a:spcBef>
                          <a:spcPts val="300"/>
                        </a:spcBef>
                        <a:spcAft>
                          <a:spcPts val="0"/>
                        </a:spcAft>
                        <a:buSzPts val="1000"/>
                        <a:buFont typeface="Georgia"/>
                        <a:buAutoNum type="alphaLcParenR"/>
                      </a:pPr>
                      <a:r>
                        <a:rPr lang="en-US" sz="1000" dirty="0">
                          <a:solidFill>
                            <a:srgbClr val="002060"/>
                          </a:solidFill>
                          <a:latin typeface="Georgia"/>
                          <a:ea typeface="Georgia"/>
                          <a:cs typeface="Georgia"/>
                          <a:sym typeface="Georgia"/>
                        </a:rPr>
                        <a:t>Create </a:t>
                      </a:r>
                      <a:r>
                        <a:rPr lang="en-US" sz="1000" dirty="0">
                          <a:latin typeface="Georgia"/>
                          <a:ea typeface="Georgia"/>
                          <a:cs typeface="Georgia"/>
                          <a:sym typeface="Georgia"/>
                        </a:rPr>
                        <a:t>a relationship in words for a given ratio expressed symbolically.</a:t>
                      </a:r>
                      <a:endParaRPr sz="1000" i="1" dirty="0">
                        <a:latin typeface="Georgia"/>
                        <a:ea typeface="Georgia"/>
                        <a:cs typeface="Georgia"/>
                        <a:sym typeface="Georgia"/>
                      </a:endParaRPr>
                    </a:p>
                    <a:p>
                      <a:pPr marL="457200" lvl="0" indent="-228600" algn="l" rtl="0">
                        <a:spcBef>
                          <a:spcPts val="300"/>
                        </a:spcBef>
                        <a:spcAft>
                          <a:spcPts val="1200"/>
                        </a:spcAft>
                        <a:buNone/>
                      </a:pPr>
                      <a:endParaRPr sz="1000" b="1" dirty="0">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45" name="Google Shape;345;g277875f91e1_0_0"/>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 </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This standard was moved to be with the proportional reasoning standard  6.PFA.1</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Represent different comparisons within the same quantity or between different quantities</a:t>
            </a:r>
            <a:endParaRPr sz="1000" dirty="0">
              <a:solidFill>
                <a:schemeClr val="lt1"/>
              </a:solidFill>
              <a:latin typeface="Georgia"/>
              <a:ea typeface="Georgia"/>
              <a:cs typeface="Georgia"/>
              <a:sym typeface="Georgia"/>
            </a:endParaRPr>
          </a:p>
        </p:txBody>
      </p:sp>
      <p:pic>
        <p:nvPicPr>
          <p:cNvPr id="8" name="Audio 7" descr="audio icon- captions are in the notes section of powerpoint">
            <a:extLst>
              <a:ext uri="{FF2B5EF4-FFF2-40B4-BE49-F238E27FC236}">
                <a16:creationId xmlns:a16="http://schemas.microsoft.com/office/drawing/2014/main" id="{3E1DF1D1-6DEE-84C0-2185-D8EC094D4F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4350" y="435772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80"/>
    </mc:Choice>
    <mc:Fallback xmlns="">
      <p:transition spd="slow" advTm="1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77875f91e1_0_7"/>
          <p:cNvSpPr txBox="1">
            <a:spLocks noGrp="1"/>
          </p:cNvSpPr>
          <p:nvPr>
            <p:ph type="title"/>
          </p:nvPr>
        </p:nvSpPr>
        <p:spPr>
          <a:xfrm>
            <a:off x="0" y="0"/>
            <a:ext cx="9144000" cy="6867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l" rtl="0">
              <a:lnSpc>
                <a:spcPct val="90000"/>
              </a:lnSpc>
              <a:spcBef>
                <a:spcPts val="0"/>
              </a:spcBef>
              <a:spcAft>
                <a:spcPts val="0"/>
              </a:spcAft>
              <a:buClr>
                <a:schemeClr val="lt1"/>
              </a:buClr>
              <a:buSzPts val="3600"/>
              <a:buFont typeface="Georgia"/>
              <a:buNone/>
            </a:pPr>
            <a:r>
              <a:rPr lang="en-US" sz="2800" dirty="0"/>
              <a:t>Standard 6.2 (2016) - Standard 6.NS.1 (2023) (1 of 2)</a:t>
            </a:r>
            <a:endParaRPr sz="2800" dirty="0"/>
          </a:p>
        </p:txBody>
      </p:sp>
      <p:graphicFrame>
        <p:nvGraphicFramePr>
          <p:cNvPr id="351" name="Google Shape;351;g277875f91e1_0_7"/>
          <p:cNvGraphicFramePr/>
          <p:nvPr>
            <p:extLst>
              <p:ext uri="{D42A27DB-BD31-4B8C-83A1-F6EECF244321}">
                <p14:modId xmlns:p14="http://schemas.microsoft.com/office/powerpoint/2010/main" val="421198175"/>
              </p:ext>
            </p:extLst>
          </p:nvPr>
        </p:nvGraphicFramePr>
        <p:xfrm>
          <a:off x="139500" y="789275"/>
          <a:ext cx="8871050" cy="3307050"/>
        </p:xfrm>
        <a:graphic>
          <a:graphicData uri="http://schemas.openxmlformats.org/drawingml/2006/table">
            <a:tbl>
              <a:tblPr firstRow="1">
                <a:noFill/>
                <a:tableStyleId>{DF334268-A5DA-4B07-8AE7-95401ACDC3AA}</a:tableStyleId>
              </a:tblPr>
              <a:tblGrid>
                <a:gridCol w="4432500">
                  <a:extLst>
                    <a:ext uri="{9D8B030D-6E8A-4147-A177-3AD203B41FA5}">
                      <a16:colId xmlns:a16="http://schemas.microsoft.com/office/drawing/2014/main" val="20000"/>
                    </a:ext>
                  </a:extLst>
                </a:gridCol>
                <a:gridCol w="443855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000" b="1" dirty="0">
                          <a:latin typeface="Georgia"/>
                          <a:ea typeface="Georgia"/>
                          <a:cs typeface="Georgia"/>
                          <a:sym typeface="Georgia"/>
                        </a:rPr>
                        <a:t>6.2 The student will</a:t>
                      </a:r>
                    </a:p>
                    <a:p>
                      <a:pPr marL="0" lvl="0" indent="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AutoNum type="alphaLcParenR"/>
                      </a:pPr>
                      <a:r>
                        <a:rPr lang="en-US" sz="1000" b="1" dirty="0">
                          <a:latin typeface="Georgia"/>
                          <a:ea typeface="Georgia"/>
                          <a:cs typeface="Georgia"/>
                          <a:sym typeface="Georgia"/>
                        </a:rPr>
                        <a:t>represent and determine equivalencies among fractions, mixed numbers, decimals, and percents; * and</a:t>
                      </a:r>
                      <a:endParaRPr sz="1000" b="1" dirty="0">
                        <a:latin typeface="Georgia"/>
                        <a:ea typeface="Georgia"/>
                        <a:cs typeface="Georgia"/>
                        <a:sym typeface="Georgia"/>
                      </a:endParaRPr>
                    </a:p>
                    <a:p>
                      <a:pPr marL="0" lvl="0" indent="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Represent ratios as fractions (proper or improper), mixed numbers, decimals, and/or percents. (a)</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Determine the decimal and percent equivalents for numbers written in fraction form (proper or improper) or as a mixed number, including repeating decimals. (a)</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Represent and determine equivalencies among decimals, percents, fractions (proper or improper), and mixed numbers that have denominators that are 12 or less or factors of 100. (a)</a:t>
                      </a:r>
                      <a:endParaRPr sz="1000" dirty="0">
                        <a:latin typeface="Georgia"/>
                        <a:ea typeface="Georgia"/>
                        <a:cs typeface="Georgia"/>
                        <a:sym typeface="Georgia"/>
                      </a:endParaRPr>
                    </a:p>
                    <a:p>
                      <a:pPr marL="0" lvl="0" indent="0" algn="l" rtl="0">
                        <a:spcBef>
                          <a:spcPts val="300"/>
                        </a:spcBef>
                        <a:spcAft>
                          <a:spcPts val="300"/>
                        </a:spcAft>
                        <a:buNone/>
                      </a:pPr>
                      <a:endParaRPr sz="10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6.NS.1 The student will reason and use multiple strategies to express equivalency, compare, and order numbers written as fractions, mixed numbers, decimals, and percents. </a:t>
                      </a:r>
                      <a:endParaRPr sz="1000" b="1" dirty="0">
                        <a:latin typeface="Georgia"/>
                        <a:ea typeface="Georgia"/>
                        <a:cs typeface="Georgia"/>
                        <a:sym typeface="Georgia"/>
                      </a:endParaRPr>
                    </a:p>
                    <a:p>
                      <a:pPr marL="457200" lvl="0" indent="-292100" algn="l" rtl="0">
                        <a:spcBef>
                          <a:spcPts val="12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Estimate and determine the percent represented by a given model (e.g., number line, picture, verbal description), including percents greater than 100% and less than 1%.*</a:t>
                      </a:r>
                      <a:endParaRPr sz="1000" b="1" dirty="0">
                        <a:solidFill>
                          <a:srgbClr val="98000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Re</a:t>
                      </a:r>
                      <a:r>
                        <a:rPr lang="en-US" sz="1000" dirty="0">
                          <a:solidFill>
                            <a:srgbClr val="202020"/>
                          </a:solidFill>
                          <a:latin typeface="Georgia"/>
                          <a:ea typeface="Georgia"/>
                          <a:cs typeface="Georgia"/>
                          <a:sym typeface="Georgia"/>
                        </a:rPr>
                        <a:t>present and determine equivalencies among decimals (through the thousandths place) and percents incorporating the use of number lines, and concrete and pictorial models.*</a:t>
                      </a:r>
                      <a:endParaRPr sz="1000" dirty="0">
                        <a:solidFill>
                          <a:srgbClr val="20202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dirty="0">
                          <a:solidFill>
                            <a:srgbClr val="202020"/>
                          </a:solidFill>
                          <a:latin typeface="Georgia"/>
                          <a:ea typeface="Georgia"/>
                          <a:cs typeface="Georgia"/>
                          <a:sym typeface="Georgia"/>
                        </a:rPr>
                        <a:t>Represent and determine equivalencies among fractions (proper or improper) and mixed numbers that have denominators that are 12 or less or factors of 100 and percents incorporating the use of number lines, and concrete and pictorial models.*</a:t>
                      </a:r>
                      <a:endParaRPr sz="1000" dirty="0">
                        <a:solidFill>
                          <a:srgbClr val="20202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dirty="0">
                          <a:solidFill>
                            <a:srgbClr val="202020"/>
                          </a:solidFill>
                          <a:latin typeface="Georgia"/>
                          <a:ea typeface="Georgia"/>
                          <a:cs typeface="Georgia"/>
                          <a:sym typeface="Georgia"/>
                        </a:rPr>
                        <a:t>Represent and determine equivalencies among decimals, percents, fractions (proper or improper), and mixed numbers that have denominators that are 12 or less or factors of 100 incorporating the use of number lines, and concrete and pictorial models.*</a:t>
                      </a:r>
                      <a:endParaRPr sz="1000" dirty="0">
                        <a:solidFill>
                          <a:srgbClr val="202020"/>
                        </a:solidFill>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52" name="Google Shape;352;g277875f91e1_0_7"/>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Estimate and determine the percent represented by a given model</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Represent and determine equivalence between decimal and percent, AND fraction and percent before determining equivalency among all three forms</a:t>
            </a:r>
            <a:endParaRPr sz="1000" dirty="0">
              <a:solidFill>
                <a:schemeClr val="lt1"/>
              </a:solidFill>
              <a:latin typeface="Georgia"/>
              <a:ea typeface="Georgia"/>
              <a:cs typeface="Georgia"/>
              <a:sym typeface="Georgia"/>
            </a:endParaRPr>
          </a:p>
        </p:txBody>
      </p:sp>
      <p:pic>
        <p:nvPicPr>
          <p:cNvPr id="7" name="Audio 6" descr="audio icon- captions are in the notes section of powerpoint">
            <a:extLst>
              <a:ext uri="{FF2B5EF4-FFF2-40B4-BE49-F238E27FC236}">
                <a16:creationId xmlns:a16="http://schemas.microsoft.com/office/drawing/2014/main" id="{BFC6C365-9492-8D94-B791-D05F98C693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5574" y="397822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213"/>
    </mc:Choice>
    <mc:Fallback xmlns="">
      <p:transition spd="slow" advTm="40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277875f91e1_0_12"/>
          <p:cNvSpPr txBox="1">
            <a:spLocks noGrp="1"/>
          </p:cNvSpPr>
          <p:nvPr>
            <p:ph type="title"/>
          </p:nvPr>
        </p:nvSpPr>
        <p:spPr>
          <a:xfrm>
            <a:off x="0" y="0"/>
            <a:ext cx="9144000" cy="6873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l" rtl="0">
              <a:lnSpc>
                <a:spcPct val="90000"/>
              </a:lnSpc>
              <a:spcBef>
                <a:spcPts val="0"/>
              </a:spcBef>
              <a:spcAft>
                <a:spcPts val="0"/>
              </a:spcAft>
              <a:buClr>
                <a:schemeClr val="lt1"/>
              </a:buClr>
              <a:buSzPts val="3600"/>
              <a:buFont typeface="Georgia"/>
              <a:buNone/>
            </a:pPr>
            <a:r>
              <a:rPr lang="en-US" sz="2800" dirty="0"/>
              <a:t>Standard 6.2 (2016) - Standard 6.NS.1 (2023) (2 of 2)</a:t>
            </a:r>
            <a:endParaRPr sz="2800" dirty="0"/>
          </a:p>
        </p:txBody>
      </p:sp>
      <p:graphicFrame>
        <p:nvGraphicFramePr>
          <p:cNvPr id="359" name="Google Shape;359;g277875f91e1_0_12"/>
          <p:cNvGraphicFramePr/>
          <p:nvPr>
            <p:extLst>
              <p:ext uri="{D42A27DB-BD31-4B8C-83A1-F6EECF244321}">
                <p14:modId xmlns:p14="http://schemas.microsoft.com/office/powerpoint/2010/main" val="934173210"/>
              </p:ext>
            </p:extLst>
          </p:nvPr>
        </p:nvGraphicFramePr>
        <p:xfrm>
          <a:off x="411800" y="1150900"/>
          <a:ext cx="8320400" cy="2542205"/>
        </p:xfrm>
        <a:graphic>
          <a:graphicData uri="http://schemas.openxmlformats.org/drawingml/2006/table">
            <a:tbl>
              <a:tblPr firstRow="1">
                <a:noFill/>
                <a:tableStyleId>{DF334268-A5DA-4B07-8AE7-95401ACDC3AA}</a:tableStyleId>
              </a:tblPr>
              <a:tblGrid>
                <a:gridCol w="4160200">
                  <a:extLst>
                    <a:ext uri="{9D8B030D-6E8A-4147-A177-3AD203B41FA5}">
                      <a16:colId xmlns:a16="http://schemas.microsoft.com/office/drawing/2014/main" val="20000"/>
                    </a:ext>
                  </a:extLst>
                </a:gridCol>
                <a:gridCol w="4160200">
                  <a:extLst>
                    <a:ext uri="{9D8B030D-6E8A-4147-A177-3AD203B41FA5}">
                      <a16:colId xmlns:a16="http://schemas.microsoft.com/office/drawing/2014/main" val="20001"/>
                    </a:ext>
                  </a:extLst>
                </a:gridCol>
              </a:tblGrid>
              <a:tr h="270525">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176475">
                <a:tc>
                  <a:txBody>
                    <a:bodyPr/>
                    <a:lstStyle/>
                    <a:p>
                      <a:pPr marL="0" lvl="0" indent="0" algn="l" rtl="0">
                        <a:spcBef>
                          <a:spcPts val="0"/>
                        </a:spcBef>
                        <a:spcAft>
                          <a:spcPts val="0"/>
                        </a:spcAft>
                        <a:buNone/>
                      </a:pPr>
                      <a:r>
                        <a:rPr lang="en-US" sz="1000" b="1">
                          <a:latin typeface="Georgia"/>
                          <a:ea typeface="Georgia"/>
                          <a:cs typeface="Georgia"/>
                          <a:sym typeface="Georgia"/>
                        </a:rPr>
                        <a:t>6.2 The student will</a:t>
                      </a:r>
                      <a:endParaRPr sz="1000" b="1">
                        <a:latin typeface="Georgia"/>
                        <a:ea typeface="Georgia"/>
                        <a:cs typeface="Georgia"/>
                        <a:sym typeface="Georgia"/>
                      </a:endParaRPr>
                    </a:p>
                    <a:p>
                      <a:pPr marL="0" lvl="0" indent="0" algn="l" rtl="0">
                        <a:spcBef>
                          <a:spcPts val="0"/>
                        </a:spcBef>
                        <a:spcAft>
                          <a:spcPts val="0"/>
                        </a:spcAft>
                        <a:buNone/>
                      </a:pPr>
                      <a:r>
                        <a:rPr lang="en-US" sz="1000" b="1">
                          <a:latin typeface="Georgia"/>
                          <a:ea typeface="Georgia"/>
                          <a:cs typeface="Georgia"/>
                          <a:sym typeface="Georgia"/>
                        </a:rPr>
                        <a:t>   b)       compare and order positive rational numbers. </a:t>
                      </a:r>
                      <a:endParaRPr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Compare two percents using pictorial representations and symbols (&lt;, ≤, ≥, &gt;, =).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Order no more than four positive rational numbers expressed as fractions (proper or improper), mixed numbers, decimals, and percents (decimals through thousandths, fractions with denominators of 12 or less or factors of 100). Ordering may be in ascending or descending order. (b) </a:t>
                      </a:r>
                      <a:endParaRPr sz="1000">
                        <a:latin typeface="Georgia"/>
                        <a:ea typeface="Georgia"/>
                        <a:cs typeface="Georgia"/>
                        <a:sym typeface="Georgia"/>
                      </a:endParaRPr>
                    </a:p>
                    <a:p>
                      <a:pPr marL="342900" lvl="0" indent="0" algn="l" rtl="0">
                        <a:spcBef>
                          <a:spcPts val="300"/>
                        </a:spcBef>
                        <a:spcAft>
                          <a:spcPts val="0"/>
                        </a:spcAft>
                        <a:buNone/>
                      </a:pPr>
                      <a:endParaRPr sz="1000" b="1">
                        <a:latin typeface="Georgia"/>
                        <a:ea typeface="Georgia"/>
                        <a:cs typeface="Georgia"/>
                        <a:sym typeface="Georgia"/>
                      </a:endParaRPr>
                    </a:p>
                    <a:p>
                      <a:pPr marL="0" lvl="0" indent="0" algn="l" rtl="0">
                        <a:spcBef>
                          <a:spcPts val="300"/>
                        </a:spcBef>
                        <a:spcAft>
                          <a:spcPts val="300"/>
                        </a:spcAft>
                        <a:buNone/>
                      </a:pPr>
                      <a:endParaRPr sz="10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6.NS.1 The student will reason and use multiple strategies to express equivalency, compare, and order numbers written as fractions, mixed numbers, decimals, and percents. </a:t>
                      </a:r>
                      <a:endParaRPr sz="1000" dirty="0">
                        <a:latin typeface="Georgia"/>
                        <a:ea typeface="Georgia"/>
                        <a:cs typeface="Georgia"/>
                        <a:sym typeface="Georgia"/>
                      </a:endParaRPr>
                    </a:p>
                    <a:p>
                      <a:pPr marL="228600" lvl="0" indent="-228600" algn="l" rtl="0">
                        <a:spcBef>
                          <a:spcPts val="1200"/>
                        </a:spcBef>
                        <a:spcAft>
                          <a:spcPts val="300"/>
                        </a:spcAft>
                        <a:buFont typeface="+mj-lt"/>
                        <a:buAutoNum type="alphaLcParenR" startAt="5"/>
                      </a:pPr>
                      <a:r>
                        <a:rPr lang="en-US" sz="1000" dirty="0">
                          <a:solidFill>
                            <a:srgbClr val="980000"/>
                          </a:solidFill>
                          <a:latin typeface="Georgia"/>
                          <a:ea typeface="Georgia"/>
                          <a:cs typeface="Georgia"/>
                          <a:sym typeface="Georgia"/>
                        </a:rPr>
                        <a:t>Use multiple strategies </a:t>
                      </a:r>
                      <a:r>
                        <a:rPr lang="en-US" sz="1000" dirty="0">
                          <a:latin typeface="Georgia"/>
                          <a:ea typeface="Georgia"/>
                          <a:cs typeface="Georgia"/>
                          <a:sym typeface="Georgia"/>
                        </a:rPr>
                        <a:t>(e.g., benchmarks, number line,        equivalency) to compare and order no more than four positive rational numbers expressed as fractions (proper or improper), mixed numbers, decimals, and percents (decimals through thousandths, fractions with denominators of 12 or less or factors of 100) with and without models. Justify solutions orally, in writing or with a model. Ordering may be in ascending or descending order.*</a:t>
                      </a:r>
                      <a:endParaRPr sz="1000"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61" name="Google Shape;361;g277875f91e1_0_12"/>
          <p:cNvSpPr txBox="1"/>
          <p:nvPr/>
        </p:nvSpPr>
        <p:spPr>
          <a:xfrm>
            <a:off x="0" y="4384500"/>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Use multiple strategies to compare and order</a:t>
            </a:r>
            <a:endParaRPr sz="1000">
              <a:solidFill>
                <a:schemeClr val="lt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9" name="Audio 8" descr="audio icon- captions are in the notes section of powerpoint">
            <a:extLst>
              <a:ext uri="{FF2B5EF4-FFF2-40B4-BE49-F238E27FC236}">
                <a16:creationId xmlns:a16="http://schemas.microsoft.com/office/drawing/2014/main" id="{5669F651-2964-E665-7F16-9EDC43579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82"/>
    </mc:Choice>
    <mc:Fallback xmlns="">
      <p:transition spd="slow" advTm="19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77875f91e1_0_17"/>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6.3 (2016) - Standard 6.NS.2 (2023)</a:t>
            </a:r>
            <a:endParaRPr sz="2800"/>
          </a:p>
        </p:txBody>
      </p:sp>
      <p:graphicFrame>
        <p:nvGraphicFramePr>
          <p:cNvPr id="367" name="Google Shape;367;g277875f91e1_0_17"/>
          <p:cNvGraphicFramePr/>
          <p:nvPr>
            <p:extLst>
              <p:ext uri="{D42A27DB-BD31-4B8C-83A1-F6EECF244321}">
                <p14:modId xmlns:p14="http://schemas.microsoft.com/office/powerpoint/2010/main" val="3422148218"/>
              </p:ext>
            </p:extLst>
          </p:nvPr>
        </p:nvGraphicFramePr>
        <p:xfrm>
          <a:off x="296100" y="925875"/>
          <a:ext cx="8521700" cy="2895570"/>
        </p:xfrm>
        <a:graphic>
          <a:graphicData uri="http://schemas.openxmlformats.org/drawingml/2006/table">
            <a:tbl>
              <a:tblPr firstRow="1">
                <a:noFill/>
                <a:tableStyleId>{DF334268-A5DA-4B07-8AE7-95401ACDC3AA}</a:tableStyleId>
              </a:tblPr>
              <a:tblGrid>
                <a:gridCol w="4207425">
                  <a:extLst>
                    <a:ext uri="{9D8B030D-6E8A-4147-A177-3AD203B41FA5}">
                      <a16:colId xmlns:a16="http://schemas.microsoft.com/office/drawing/2014/main" val="20000"/>
                    </a:ext>
                  </a:extLst>
                </a:gridCol>
                <a:gridCol w="43142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100" b="1" dirty="0">
                          <a:latin typeface="Georgia"/>
                          <a:ea typeface="Georgia"/>
                          <a:cs typeface="Georgia"/>
                          <a:sym typeface="Georgia"/>
                        </a:rPr>
                        <a:t>6.3 The student will</a:t>
                      </a:r>
                      <a:endParaRPr sz="1100" b="1" dirty="0">
                        <a:latin typeface="Georgia"/>
                        <a:ea typeface="Georgia"/>
                        <a:cs typeface="Georgia"/>
                        <a:sym typeface="Georgia"/>
                      </a:endParaRPr>
                    </a:p>
                    <a:p>
                      <a:pPr marL="457200" lvl="0" indent="-298450" algn="l" rtl="0">
                        <a:spcBef>
                          <a:spcPts val="0"/>
                        </a:spcBef>
                        <a:spcAft>
                          <a:spcPts val="0"/>
                        </a:spcAft>
                        <a:buSzPts val="1100"/>
                        <a:buFont typeface="Georgia"/>
                        <a:buAutoNum type="alphaLcParenR"/>
                      </a:pPr>
                      <a:r>
                        <a:rPr lang="en-US" sz="1100" b="1" dirty="0">
                          <a:latin typeface="Georgia"/>
                          <a:ea typeface="Georgia"/>
                          <a:cs typeface="Georgia"/>
                          <a:sym typeface="Georgia"/>
                        </a:rPr>
                        <a:t>identify and represent integers;</a:t>
                      </a:r>
                      <a:endParaRPr sz="1100" b="1" dirty="0">
                        <a:latin typeface="Georgia"/>
                        <a:ea typeface="Georgia"/>
                        <a:cs typeface="Georgia"/>
                        <a:sym typeface="Georgia"/>
                      </a:endParaRPr>
                    </a:p>
                    <a:p>
                      <a:pPr marL="457200" lvl="0" indent="-298450" algn="l" rtl="0">
                        <a:spcBef>
                          <a:spcPts val="0"/>
                        </a:spcBef>
                        <a:spcAft>
                          <a:spcPts val="0"/>
                        </a:spcAft>
                        <a:buSzPts val="1100"/>
                        <a:buFont typeface="Georgia"/>
                        <a:buAutoNum type="alphaLcParenR"/>
                      </a:pPr>
                      <a:r>
                        <a:rPr lang="en-US" sz="1100" b="1" dirty="0">
                          <a:latin typeface="Georgia"/>
                          <a:ea typeface="Georgia"/>
                          <a:cs typeface="Georgia"/>
                          <a:sym typeface="Georgia"/>
                        </a:rPr>
                        <a:t>compare and order integers; and</a:t>
                      </a:r>
                      <a:endParaRPr sz="1100" b="1" dirty="0">
                        <a:latin typeface="Georgia"/>
                        <a:ea typeface="Georgia"/>
                        <a:cs typeface="Georgia"/>
                        <a:sym typeface="Georgia"/>
                      </a:endParaRPr>
                    </a:p>
                    <a:p>
                      <a:pPr marL="457200" lvl="0" indent="-298450" algn="l" rtl="0">
                        <a:spcBef>
                          <a:spcPts val="0"/>
                        </a:spcBef>
                        <a:spcAft>
                          <a:spcPts val="0"/>
                        </a:spcAft>
                        <a:buSzPts val="1100"/>
                        <a:buFont typeface="Georgia"/>
                        <a:buAutoNum type="alphaLcParenR"/>
                      </a:pPr>
                      <a:r>
                        <a:rPr lang="en-US" sz="1100" b="1" dirty="0">
                          <a:latin typeface="Georgia"/>
                          <a:ea typeface="Georgia"/>
                          <a:cs typeface="Georgia"/>
                          <a:sym typeface="Georgia"/>
                        </a:rPr>
                        <a:t>identify and describe absolute value of integers.</a:t>
                      </a:r>
                      <a:endParaRPr sz="1100" b="1" dirty="0">
                        <a:latin typeface="Georgia"/>
                        <a:ea typeface="Georgia"/>
                        <a:cs typeface="Georgia"/>
                        <a:sym typeface="Georgia"/>
                      </a:endParaRPr>
                    </a:p>
                    <a:p>
                      <a:pPr marL="0" lvl="0" indent="0" algn="l" rtl="0">
                        <a:spcBef>
                          <a:spcPts val="0"/>
                        </a:spcBef>
                        <a:spcAft>
                          <a:spcPts val="0"/>
                        </a:spcAft>
                        <a:buNone/>
                      </a:pPr>
                      <a:endParaRPr sz="1100" b="1" dirty="0">
                        <a:latin typeface="Georgia"/>
                        <a:ea typeface="Georgia"/>
                        <a:cs typeface="Georgia"/>
                        <a:sym typeface="Georgia"/>
                      </a:endParaRPr>
                    </a:p>
                    <a:p>
                      <a:pPr marL="342900" lvl="0" indent="-298450" algn="l" rtl="0">
                        <a:spcBef>
                          <a:spcPts val="0"/>
                        </a:spcBef>
                        <a:spcAft>
                          <a:spcPts val="0"/>
                        </a:spcAft>
                        <a:buSzPts val="1100"/>
                        <a:buFont typeface="Georgia"/>
                        <a:buChar char="●"/>
                      </a:pPr>
                      <a:r>
                        <a:rPr lang="en-US" sz="1100" dirty="0">
                          <a:latin typeface="Georgia"/>
                          <a:ea typeface="Georgia"/>
                          <a:cs typeface="Georgia"/>
                          <a:sym typeface="Georgia"/>
                        </a:rPr>
                        <a:t>Model integers, including models derived from practical situations. (a)</a:t>
                      </a:r>
                      <a:endParaRPr sz="1100" dirty="0">
                        <a:latin typeface="Georgia"/>
                        <a:ea typeface="Georgia"/>
                        <a:cs typeface="Georgia"/>
                        <a:sym typeface="Georgia"/>
                      </a:endParaRPr>
                    </a:p>
                    <a:p>
                      <a:pPr marL="342900" lvl="0" indent="-298450" algn="l" rtl="0">
                        <a:spcBef>
                          <a:spcPts val="300"/>
                        </a:spcBef>
                        <a:spcAft>
                          <a:spcPts val="0"/>
                        </a:spcAft>
                        <a:buSzPts val="1100"/>
                        <a:buFont typeface="Georgia"/>
                        <a:buChar char="●"/>
                      </a:pPr>
                      <a:r>
                        <a:rPr lang="en-US" sz="1100" dirty="0">
                          <a:latin typeface="Georgia"/>
                          <a:ea typeface="Georgia"/>
                          <a:cs typeface="Georgia"/>
                          <a:sym typeface="Georgia"/>
                        </a:rPr>
                        <a:t>Identify an integer represented by a point on a number line. (a)</a:t>
                      </a:r>
                      <a:endParaRPr sz="1100" dirty="0">
                        <a:latin typeface="Georgia"/>
                        <a:ea typeface="Georgia"/>
                        <a:cs typeface="Georgia"/>
                        <a:sym typeface="Georgia"/>
                      </a:endParaRPr>
                    </a:p>
                    <a:p>
                      <a:pPr marL="342900" lvl="0" indent="-298450" algn="l" rtl="0">
                        <a:spcBef>
                          <a:spcPts val="300"/>
                        </a:spcBef>
                        <a:spcAft>
                          <a:spcPts val="0"/>
                        </a:spcAft>
                        <a:buSzPts val="1100"/>
                        <a:buFont typeface="Georgia"/>
                        <a:buChar char="●"/>
                      </a:pPr>
                      <a:r>
                        <a:rPr lang="en-US" sz="1100" dirty="0">
                          <a:latin typeface="Georgia"/>
                          <a:ea typeface="Georgia"/>
                          <a:cs typeface="Georgia"/>
                          <a:sym typeface="Georgia"/>
                        </a:rPr>
                        <a:t>Compare and order integers using a number line. (b)</a:t>
                      </a:r>
                      <a:endParaRPr sz="1100" dirty="0">
                        <a:latin typeface="Georgia"/>
                        <a:ea typeface="Georgia"/>
                        <a:cs typeface="Georgia"/>
                        <a:sym typeface="Georgia"/>
                      </a:endParaRPr>
                    </a:p>
                    <a:p>
                      <a:pPr marL="342900" lvl="0" indent="-298450" algn="l" rtl="0">
                        <a:spcBef>
                          <a:spcPts val="300"/>
                        </a:spcBef>
                        <a:spcAft>
                          <a:spcPts val="0"/>
                        </a:spcAft>
                        <a:buSzPts val="1100"/>
                        <a:buFont typeface="Georgia"/>
                        <a:buChar char="●"/>
                      </a:pPr>
                      <a:r>
                        <a:rPr lang="en-US" sz="1100" dirty="0">
                          <a:latin typeface="Georgia"/>
                          <a:ea typeface="Georgia"/>
                          <a:cs typeface="Georgia"/>
                          <a:sym typeface="Georgia"/>
                        </a:rPr>
                        <a:t>Compare integers, using mathematical symbols (&lt;, &gt;, =). (b)</a:t>
                      </a:r>
                      <a:endParaRPr sz="1100" dirty="0">
                        <a:latin typeface="Georgia"/>
                        <a:ea typeface="Georgia"/>
                        <a:cs typeface="Georgia"/>
                        <a:sym typeface="Georgia"/>
                      </a:endParaRPr>
                    </a:p>
                    <a:p>
                      <a:pPr marL="342900" lvl="0" indent="-298450" algn="l" rtl="0">
                        <a:spcBef>
                          <a:spcPts val="300"/>
                        </a:spcBef>
                        <a:spcAft>
                          <a:spcPts val="300"/>
                        </a:spcAft>
                        <a:buSzPts val="1100"/>
                        <a:buFont typeface="Georgia"/>
                        <a:buChar char="●"/>
                      </a:pPr>
                      <a:r>
                        <a:rPr lang="en-US" sz="1100" dirty="0">
                          <a:latin typeface="Georgia"/>
                          <a:ea typeface="Georgia"/>
                          <a:cs typeface="Georgia"/>
                          <a:sym typeface="Georgia"/>
                        </a:rPr>
                        <a:t>Identify and describe the absolute value of an integer. (c)</a:t>
                      </a:r>
                      <a:endParaRPr sz="11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100" b="1" dirty="0">
                          <a:latin typeface="Georgia"/>
                          <a:ea typeface="Georgia"/>
                          <a:cs typeface="Georgia"/>
                          <a:sym typeface="Georgia"/>
                        </a:rPr>
                        <a:t>6.NS.2 The student will reason and use multiple strategies to represent, compare, and order integers. </a:t>
                      </a:r>
                      <a:endParaRPr sz="1100" b="1" dirty="0">
                        <a:latin typeface="Georgia"/>
                        <a:ea typeface="Georgia"/>
                        <a:cs typeface="Georgia"/>
                        <a:sym typeface="Georgia"/>
                      </a:endParaRPr>
                    </a:p>
                    <a:p>
                      <a:pPr marL="457200" lvl="0" indent="-298450" algn="l" rtl="0">
                        <a:spcBef>
                          <a:spcPts val="1200"/>
                        </a:spcBef>
                        <a:spcAft>
                          <a:spcPts val="0"/>
                        </a:spcAft>
                        <a:buSzPts val="1100"/>
                        <a:buFont typeface="Georgia"/>
                        <a:buAutoNum type="alphaLcParenR"/>
                      </a:pPr>
                      <a:r>
                        <a:rPr lang="en-US" sz="1100" dirty="0">
                          <a:latin typeface="Georgia"/>
                          <a:ea typeface="Georgia"/>
                          <a:cs typeface="Georgia"/>
                          <a:sym typeface="Georgia"/>
                        </a:rPr>
                        <a:t>Represent integers (e.g., number lines, concrete materials, pictorial models), including models derived from contextual situations, and identify an integer represented by a point on a number line.</a:t>
                      </a:r>
                      <a:endParaRPr sz="1100" dirty="0">
                        <a:latin typeface="Georgia"/>
                        <a:ea typeface="Georgia"/>
                        <a:cs typeface="Georgia"/>
                        <a:sym typeface="Georgia"/>
                      </a:endParaRPr>
                    </a:p>
                    <a:p>
                      <a:pPr marL="457200" lvl="0" indent="-298450" algn="l" rtl="0">
                        <a:spcBef>
                          <a:spcPts val="300"/>
                        </a:spcBef>
                        <a:spcAft>
                          <a:spcPts val="0"/>
                        </a:spcAft>
                        <a:buSzPts val="1100"/>
                        <a:buFont typeface="Georgia"/>
                        <a:buAutoNum type="alphaLcParenR"/>
                      </a:pPr>
                      <a:r>
                        <a:rPr lang="en-US" sz="1100" dirty="0">
                          <a:latin typeface="Georgia"/>
                          <a:ea typeface="Georgia"/>
                          <a:cs typeface="Georgia"/>
                          <a:sym typeface="Georgia"/>
                        </a:rPr>
                        <a:t>Compare and order integers using a number line.</a:t>
                      </a:r>
                      <a:endParaRPr sz="1100" dirty="0">
                        <a:latin typeface="Georgia"/>
                        <a:ea typeface="Georgia"/>
                        <a:cs typeface="Georgia"/>
                        <a:sym typeface="Georgia"/>
                      </a:endParaRPr>
                    </a:p>
                    <a:p>
                      <a:pPr marL="457200" lvl="0" indent="-298450" algn="l" rtl="0">
                        <a:spcBef>
                          <a:spcPts val="300"/>
                        </a:spcBef>
                        <a:spcAft>
                          <a:spcPts val="0"/>
                        </a:spcAft>
                        <a:buSzPts val="1100"/>
                        <a:buFont typeface="Georgia"/>
                        <a:buAutoNum type="alphaLcParenR"/>
                      </a:pPr>
                      <a:r>
                        <a:rPr lang="en-US" sz="1100" dirty="0">
                          <a:latin typeface="Georgia"/>
                          <a:ea typeface="Georgia"/>
                          <a:cs typeface="Georgia"/>
                          <a:sym typeface="Georgia"/>
                        </a:rPr>
                        <a:t>Compare integers, using mathematical symbols (&lt;, &gt;, =).</a:t>
                      </a:r>
                      <a:endParaRPr sz="1100" dirty="0">
                        <a:latin typeface="Georgia"/>
                        <a:ea typeface="Georgia"/>
                        <a:cs typeface="Georgia"/>
                        <a:sym typeface="Georgia"/>
                      </a:endParaRPr>
                    </a:p>
                    <a:p>
                      <a:pPr marL="457200" lvl="0" indent="-298450" algn="l" rtl="0">
                        <a:spcBef>
                          <a:spcPts val="300"/>
                        </a:spcBef>
                        <a:spcAft>
                          <a:spcPts val="300"/>
                        </a:spcAft>
                        <a:buSzPts val="1100"/>
                        <a:buFont typeface="Georgia"/>
                        <a:buAutoNum type="alphaLcParenR"/>
                      </a:pPr>
                      <a:r>
                        <a:rPr lang="en-US" sz="1100" dirty="0">
                          <a:latin typeface="Georgia"/>
                          <a:ea typeface="Georgia"/>
                          <a:cs typeface="Georgia"/>
                          <a:sym typeface="Georgia"/>
                        </a:rPr>
                        <a:t>Identify and describe the absolute value of an integer as the distance from zero on the number line. </a:t>
                      </a:r>
                      <a:endParaRPr sz="1100"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68" name="Google Shape;368;g277875f91e1_0_17"/>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 </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No significant changes between the 2016 and 2023 standard</a:t>
            </a:r>
            <a:endParaRPr sz="1000" dirty="0">
              <a:solidFill>
                <a:schemeClr val="lt1"/>
              </a:solidFill>
              <a:latin typeface="Georgia"/>
              <a:ea typeface="Georgia"/>
              <a:cs typeface="Georgia"/>
              <a:sym typeface="Georgia"/>
            </a:endParaRPr>
          </a:p>
        </p:txBody>
      </p:sp>
      <p:pic>
        <p:nvPicPr>
          <p:cNvPr id="9" name="Audio 8" descr="audio icon- captions are in the notes section of powerpoint">
            <a:extLst>
              <a:ext uri="{FF2B5EF4-FFF2-40B4-BE49-F238E27FC236}">
                <a16:creationId xmlns:a16="http://schemas.microsoft.com/office/drawing/2014/main" id="{71BF9E02-4D7F-6328-921B-CB1D691027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013"/>
    </mc:Choice>
    <mc:Fallback xmlns="">
      <p:transition spd="slow" advTm="17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dirty="0"/>
              <a:t>Purpose</a:t>
            </a:r>
            <a:endParaRPr dirty="0"/>
          </a:p>
        </p:txBody>
      </p:sp>
      <p:sp>
        <p:nvSpPr>
          <p:cNvPr id="170" name="Google Shape;170;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2</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sp>
        <p:nvSpPr>
          <p:cNvPr id="171" name="Google Shape;171;p2"/>
          <p:cNvSpPr txBox="1">
            <a:spLocks noGrp="1"/>
          </p:cNvSpPr>
          <p:nvPr>
            <p:ph type="body" idx="1"/>
          </p:nvPr>
        </p:nvSpPr>
        <p:spPr>
          <a:xfrm>
            <a:off x="628650" y="1148440"/>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ClrTx/>
              <a:buSzPct val="100000"/>
              <a:buChar char="•"/>
            </a:pPr>
            <a:r>
              <a:rPr lang="en-US" sz="2800" dirty="0">
                <a:solidFill>
                  <a:srgbClr val="000000"/>
                </a:solidFill>
                <a:latin typeface="Georgia" panose="02040502050405020303" pitchFamily="18" charset="0"/>
              </a:rPr>
              <a:t>Overview of the 2023 Mathematics</a:t>
            </a:r>
            <a:r>
              <a:rPr lang="en-US" sz="2800" i="1" dirty="0">
                <a:solidFill>
                  <a:srgbClr val="000000"/>
                </a:solidFill>
                <a:latin typeface="Georgia" panose="02040502050405020303" pitchFamily="18" charset="0"/>
              </a:rPr>
              <a:t> Standards of Learning</a:t>
            </a:r>
            <a:endParaRPr sz="2800" dirty="0">
              <a:solidFill>
                <a:srgbClr val="000000"/>
              </a:solidFill>
              <a:latin typeface="Georgia" panose="02040502050405020303" pitchFamily="18" charset="0"/>
            </a:endParaRPr>
          </a:p>
          <a:p>
            <a:pPr marL="457200" lvl="0" indent="-317500" algn="l" rtl="0">
              <a:lnSpc>
                <a:spcPct val="90000"/>
              </a:lnSpc>
              <a:spcBef>
                <a:spcPts val="800"/>
              </a:spcBef>
              <a:spcAft>
                <a:spcPts val="0"/>
              </a:spcAft>
              <a:buClrTx/>
              <a:buSzPct val="100000"/>
              <a:buChar char="•"/>
            </a:pPr>
            <a:r>
              <a:rPr lang="en-US" sz="2800" dirty="0">
                <a:solidFill>
                  <a:srgbClr val="000000"/>
                </a:solidFill>
                <a:latin typeface="Georgia" panose="02040502050405020303" pitchFamily="18" charset="0"/>
              </a:rPr>
              <a:t>Highlight information included in the Standards (including the Knowledge and Skills)</a:t>
            </a:r>
            <a:endParaRPr sz="2800" i="1" dirty="0">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D5563D72-61DB-D4F5-0FE6-E52A67CE4C1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21" name="Audio 20" descr="audio icon- captions are in the notes section of powerpoint">
            <a:extLst>
              <a:ext uri="{FF2B5EF4-FFF2-40B4-BE49-F238E27FC236}">
                <a16:creationId xmlns:a16="http://schemas.microsoft.com/office/drawing/2014/main" id="{A8C187C6-BEB1-F55D-3681-AD1DC2C9D8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
        <p:nvSpPr>
          <p:cNvPr id="3" name="TextBox 2">
            <a:extLst>
              <a:ext uri="{FF2B5EF4-FFF2-40B4-BE49-F238E27FC236}">
                <a16:creationId xmlns:a16="http://schemas.microsoft.com/office/drawing/2014/main" id="{A97FB3C1-AAA9-7491-E760-D6BAE3A44040}"/>
              </a:ext>
            </a:extLst>
          </p:cNvPr>
          <p:cNvSpPr txBox="1"/>
          <p:nvPr/>
        </p:nvSpPr>
        <p:spPr>
          <a:xfrm>
            <a:off x="1506681" y="3672884"/>
            <a:ext cx="6130637" cy="480131"/>
          </a:xfrm>
          <a:prstGeom prst="rect">
            <a:avLst/>
          </a:prstGeom>
          <a:solidFill>
            <a:schemeClr val="bg1">
              <a:lumMod val="85000"/>
            </a:schemeClr>
          </a:solidFill>
        </p:spPr>
        <p:txBody>
          <a:bodyPr wrap="square" rtlCol="0">
            <a:spAutoFit/>
          </a:bodyPr>
          <a:lstStyle/>
          <a:p>
            <a:pPr marL="139700" lvl="0" indent="0" algn="l" rtl="0">
              <a:lnSpc>
                <a:spcPct val="90000"/>
              </a:lnSpc>
              <a:spcBef>
                <a:spcPts val="800"/>
              </a:spcBef>
              <a:spcAft>
                <a:spcPts val="0"/>
              </a:spcAft>
              <a:buSzPts val="1400"/>
              <a:buNone/>
            </a:pPr>
            <a:r>
              <a:rPr lang="en-US" sz="1400" dirty="0">
                <a:solidFill>
                  <a:srgbClr val="000000"/>
                </a:solidFill>
                <a:latin typeface="Georgia" panose="02040502050405020303" pitchFamily="18" charset="0"/>
              </a:rPr>
              <a:t>Referenced documents available at the Virginia Department of Education </a:t>
            </a:r>
            <a:r>
              <a:rPr lang="en-US" sz="1400" dirty="0">
                <a:solidFill>
                  <a:srgbClr val="000000"/>
                </a:solidFill>
                <a:latin typeface="Georgia" panose="02040502050405020303" pitchFamily="18" charset="0"/>
                <a:hlinkClick r:id="rId7"/>
              </a:rPr>
              <a:t>2023 Mathematics </a:t>
            </a:r>
            <a:r>
              <a:rPr lang="en-US" sz="1400" i="1" dirty="0">
                <a:solidFill>
                  <a:srgbClr val="000000"/>
                </a:solidFill>
                <a:latin typeface="Georgia" panose="02040502050405020303" pitchFamily="18" charset="0"/>
                <a:hlinkClick r:id="rId7"/>
              </a:rPr>
              <a:t>Standards of Learning</a:t>
            </a:r>
            <a:r>
              <a:rPr lang="en-US" sz="1400" i="1" dirty="0">
                <a:solidFill>
                  <a:srgbClr val="000000"/>
                </a:solidFill>
                <a:latin typeface="Georgia" panose="02040502050405020303" pitchFamily="18" charset="0"/>
              </a:rPr>
              <a:t> </a:t>
            </a:r>
            <a:r>
              <a:rPr lang="en-US" sz="1400" dirty="0">
                <a:solidFill>
                  <a:srgbClr val="000000"/>
                </a:solidFill>
                <a:latin typeface="Georgia" panose="02040502050405020303" pitchFamily="18" charset="0"/>
              </a:rPr>
              <a:t>webpage.</a:t>
            </a:r>
          </a:p>
        </p:txBody>
      </p:sp>
    </p:spTree>
  </p:cSld>
  <p:clrMapOvr>
    <a:masterClrMapping/>
  </p:clrMapOvr>
  <mc:AlternateContent xmlns:mc="http://schemas.openxmlformats.org/markup-compatibility/2006" xmlns:p14="http://schemas.microsoft.com/office/powerpoint/2010/main">
    <mc:Choice Requires="p14">
      <p:transition spd="slow" p14:dur="2000" advTm="13041"/>
    </mc:Choice>
    <mc:Fallback xmlns="">
      <p:transition spd="slow" advTm="1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277875f91e1_0_22"/>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6.4 (2016) - Standard 6.NS.3 (2023)</a:t>
            </a:r>
            <a:endParaRPr sz="2800"/>
          </a:p>
        </p:txBody>
      </p:sp>
      <mc:AlternateContent xmlns:mc="http://schemas.openxmlformats.org/markup-compatibility/2006" xmlns:a14="http://schemas.microsoft.com/office/drawing/2010/main">
        <mc:Choice Requires="a14">
          <p:graphicFrame>
            <p:nvGraphicFramePr>
              <p:cNvPr id="374" name="Google Shape;374;g277875f91e1_0_22"/>
              <p:cNvGraphicFramePr/>
              <p:nvPr>
                <p:extLst>
                  <p:ext uri="{D42A27DB-BD31-4B8C-83A1-F6EECF244321}">
                    <p14:modId xmlns:p14="http://schemas.microsoft.com/office/powerpoint/2010/main" val="3081590677"/>
                  </p:ext>
                </p:extLst>
              </p:nvPr>
            </p:nvGraphicFramePr>
            <p:xfrm>
              <a:off x="549050" y="1022250"/>
              <a:ext cx="8214525" cy="2545050"/>
            </p:xfrm>
            <a:graphic>
              <a:graphicData uri="http://schemas.openxmlformats.org/drawingml/2006/table">
                <a:tbl>
                  <a:tblPr firstRow="1">
                    <a:noFill/>
                    <a:tableStyleId>{DF334268-A5DA-4B07-8AE7-95401ACDC3AA}</a:tableStyleId>
                  </a:tblPr>
                  <a:tblGrid>
                    <a:gridCol w="4101250">
                      <a:extLst>
                        <a:ext uri="{9D8B030D-6E8A-4147-A177-3AD203B41FA5}">
                          <a16:colId xmlns:a16="http://schemas.microsoft.com/office/drawing/2014/main" val="20000"/>
                        </a:ext>
                      </a:extLst>
                    </a:gridCol>
                    <a:gridCol w="41132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000" b="1" dirty="0">
                              <a:latin typeface="Georgia"/>
                              <a:ea typeface="Georgia"/>
                              <a:cs typeface="Georgia"/>
                              <a:sym typeface="Georgia"/>
                            </a:rPr>
                            <a:t>6.4 The student will recognize and represent patterns with whole number exponents and perfect squares.</a:t>
                          </a:r>
                        </a:p>
                        <a:p>
                          <a:pPr marL="342900" lvl="0" indent="-292100" algn="l" rtl="0">
                            <a:spcBef>
                              <a:spcPts val="1200"/>
                            </a:spcBef>
                            <a:spcAft>
                              <a:spcPts val="0"/>
                            </a:spcAft>
                            <a:buSzPts val="1000"/>
                            <a:buFont typeface="Georgia"/>
                            <a:buChar char="●"/>
                          </a:pPr>
                          <a:r>
                            <a:rPr lang="en-US" sz="1000" dirty="0">
                              <a:latin typeface="Georgia"/>
                              <a:ea typeface="Georgia"/>
                              <a:cs typeface="Georgia"/>
                              <a:sym typeface="Georgia"/>
                            </a:rPr>
                            <a:t>Recognize and represent patterns with bases and exponents that are whole numbers.</a:t>
                          </a: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Recognize and represent patterns of perfect squares not to exceed </a:t>
                          </a:r>
                          <a14:m>
                            <m:oMath xmlns:m="http://schemas.openxmlformats.org/officeDocument/2006/math">
                              <m:sSup>
                                <m:sSupPr>
                                  <m:ctrlPr>
                                    <a:rPr lang="ar-AE" sz="1000" i="1" smtClean="0">
                                      <a:latin typeface="Cambria Math" panose="02040503050406030204" pitchFamily="18" charset="0"/>
                                      <a:sym typeface="Georgia"/>
                                    </a:rPr>
                                  </m:ctrlPr>
                                </m:sSupPr>
                                <m:e>
                                  <m:r>
                                    <a:rPr lang="ar-AE" sz="1000" b="0" i="1" smtClean="0">
                                      <a:latin typeface="Cambria Math" panose="02040503050406030204" pitchFamily="18" charset="0"/>
                                      <a:sym typeface="Georgia"/>
                                    </a:rPr>
                                    <m:t>2</m:t>
                                  </m:r>
                                  <m:r>
                                    <a:rPr lang="en-US" sz="1000" b="0" i="1" smtClean="0">
                                      <a:latin typeface="Cambria Math" panose="02040503050406030204" pitchFamily="18" charset="0"/>
                                      <a:sym typeface="Georgia"/>
                                    </a:rPr>
                                    <m:t>0</m:t>
                                  </m:r>
                                </m:e>
                                <m:sup>
                                  <m:r>
                                    <a:rPr lang="en-US" sz="1000" b="0" i="1" smtClean="0">
                                      <a:latin typeface="Cambria Math" panose="02040503050406030204" pitchFamily="18" charset="0"/>
                                      <a:sym typeface="Georgia"/>
                                    </a:rPr>
                                    <m:t>2</m:t>
                                  </m:r>
                                </m:sup>
                              </m:sSup>
                            </m:oMath>
                          </a14:m>
                          <a:r>
                            <a:rPr lang="ar-AE" sz="1000" dirty="0">
                              <a:latin typeface="Georgia"/>
                              <a:ea typeface="Georgia"/>
                              <a:cs typeface="Georgia"/>
                              <a:sym typeface="Georgia"/>
                            </a:rPr>
                            <a:t>, </a:t>
                          </a:r>
                          <a:r>
                            <a:rPr lang="en-US" sz="1000" dirty="0">
                              <a:latin typeface="Georgia"/>
                              <a:ea typeface="Georgia"/>
                              <a:cs typeface="Georgia"/>
                              <a:sym typeface="Georgia"/>
                            </a:rPr>
                            <a:t>by using grid paper, square tiles, tables, and calculators.</a:t>
                          </a: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Recognize powers of 10 with whole number exponents by examining patterns in place value.</a:t>
                          </a:r>
                          <a:endParaRPr sz="10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6.NS.3 The student will recognize and represent patterns with whole number exponents and perfect squares.</a:t>
                          </a:r>
                          <a:endParaRPr lang="en-US" sz="1000" b="1" dirty="0">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Recognize and represent patterns with bases and exponents that are whole numbers.</a:t>
                          </a: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Recognize and represent patterns of perfect squares not to exceed </a:t>
                          </a:r>
                          <a14:m>
                            <m:oMath xmlns:m="http://schemas.openxmlformats.org/officeDocument/2006/math">
                              <m:sSup>
                                <m:sSupPr>
                                  <m:ctrlPr>
                                    <a:rPr lang="ar-AE" sz="1000" i="1" smtClean="0">
                                      <a:latin typeface="Cambria Math" panose="02040503050406030204" pitchFamily="18" charset="0"/>
                                      <a:sym typeface="Georgia"/>
                                    </a:rPr>
                                  </m:ctrlPr>
                                </m:sSupPr>
                                <m:e>
                                  <m:r>
                                    <a:rPr lang="ar-AE" sz="1000" b="0" i="1" smtClean="0">
                                      <a:latin typeface="Cambria Math" panose="02040503050406030204" pitchFamily="18" charset="0"/>
                                      <a:sym typeface="Georgia"/>
                                    </a:rPr>
                                    <m:t>2</m:t>
                                  </m:r>
                                  <m:r>
                                    <a:rPr lang="en-US" sz="1000" b="0" i="1" smtClean="0">
                                      <a:latin typeface="Cambria Math" panose="02040503050406030204" pitchFamily="18" charset="0"/>
                                      <a:sym typeface="Georgia"/>
                                    </a:rPr>
                                    <m:t>0</m:t>
                                  </m:r>
                                </m:e>
                                <m:sup>
                                  <m:r>
                                    <a:rPr lang="en-US" sz="1000" b="0" i="1" smtClean="0">
                                      <a:latin typeface="Cambria Math" panose="02040503050406030204" pitchFamily="18" charset="0"/>
                                      <a:sym typeface="Georgia"/>
                                    </a:rPr>
                                    <m:t>2</m:t>
                                  </m:r>
                                </m:sup>
                              </m:sSup>
                            </m:oMath>
                          </a14:m>
                          <a:r>
                            <a:rPr lang="ar-AE" sz="1000" dirty="0">
                              <a:latin typeface="Georgia"/>
                              <a:ea typeface="Georgia"/>
                              <a:cs typeface="Georgia"/>
                              <a:sym typeface="Georgia"/>
                            </a:rPr>
                            <a:t>, </a:t>
                          </a:r>
                          <a:r>
                            <a:rPr lang="en-US" sz="1000" dirty="0">
                              <a:latin typeface="Georgia"/>
                              <a:ea typeface="Georgia"/>
                              <a:cs typeface="Georgia"/>
                              <a:sym typeface="Georgia"/>
                            </a:rPr>
                            <a:t>by using concrete and pictorial models. </a:t>
                          </a:r>
                        </a:p>
                        <a:p>
                          <a:pPr marL="457200" lvl="0"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Justify if a number between 0 and 400 is a perfect square through modeling or mathematical reasoning. </a:t>
                          </a: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Recognize and represent powers of 10 with whole number exponents by examining patterns in place value. </a:t>
                          </a:r>
                        </a:p>
                        <a:p>
                          <a:pPr marL="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Choice>
        <mc:Fallback xmlns="">
          <p:graphicFrame>
            <p:nvGraphicFramePr>
              <p:cNvPr id="374" name="Google Shape;374;g277875f91e1_0_22"/>
              <p:cNvGraphicFramePr/>
              <p:nvPr>
                <p:extLst>
                  <p:ext uri="{D42A27DB-BD31-4B8C-83A1-F6EECF244321}">
                    <p14:modId xmlns:p14="http://schemas.microsoft.com/office/powerpoint/2010/main" val="3081590677"/>
                  </p:ext>
                </p:extLst>
              </p:nvPr>
            </p:nvGraphicFramePr>
            <p:xfrm>
              <a:off x="549050" y="1022250"/>
              <a:ext cx="8214525" cy="2545050"/>
            </p:xfrm>
            <a:graphic>
              <a:graphicData uri="http://schemas.openxmlformats.org/drawingml/2006/table">
                <a:tbl>
                  <a:tblPr firstRow="1">
                    <a:noFill/>
                    <a:tableStyleId>{DF334268-A5DA-4B07-8AE7-95401ACDC3AA}</a:tableStyleId>
                  </a:tblPr>
                  <a:tblGrid>
                    <a:gridCol w="4101250">
                      <a:extLst>
                        <a:ext uri="{9D8B030D-6E8A-4147-A177-3AD203B41FA5}">
                          <a16:colId xmlns:a16="http://schemas.microsoft.com/office/drawing/2014/main" val="20000"/>
                        </a:ext>
                      </a:extLst>
                    </a:gridCol>
                    <a:gridCol w="41132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164050">
                    <a:tc>
                      <a:txBody>
                        <a:bodyPr/>
                        <a:lstStyle/>
                        <a:p>
                          <a:endParaRPr lang="en-US"/>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blipFill>
                          <a:blip r:embed="rId5"/>
                          <a:stretch>
                            <a:fillRect l="-149" t="-17978" r="-100594" b="-562"/>
                          </a:stretch>
                        </a:blipFill>
                      </a:tcPr>
                    </a:tc>
                    <a:tc>
                      <a:txBody>
                        <a:bodyPr/>
                        <a:lstStyle/>
                        <a:p>
                          <a:endParaRPr lang="en-US"/>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blipFill>
                          <a:blip r:embed="rId5"/>
                          <a:stretch>
                            <a:fillRect l="-99852" t="-17978" r="-296" b="-562"/>
                          </a:stretch>
                        </a:blipFill>
                      </a:tcPr>
                    </a:tc>
                    <a:extLst>
                      <a:ext uri="{0D108BD9-81ED-4DB2-BD59-A6C34878D82A}">
                        <a16:rowId xmlns:a16="http://schemas.microsoft.com/office/drawing/2014/main" val="10001"/>
                      </a:ext>
                    </a:extLst>
                  </a:tr>
                </a:tbl>
              </a:graphicData>
            </a:graphic>
          </p:graphicFrame>
        </mc:Fallback>
      </mc:AlternateContent>
      <p:sp>
        <p:nvSpPr>
          <p:cNvPr id="375" name="Google Shape;375;g277875f91e1_0_22"/>
          <p:cNvSpPr txBox="1"/>
          <p:nvPr/>
        </p:nvSpPr>
        <p:spPr>
          <a:xfrm>
            <a:off x="0" y="4288250"/>
            <a:ext cx="9144000" cy="855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Justify if a number between 0 and 400 is a perfect square through modeling or mathematical reasoning</a:t>
            </a:r>
            <a:endParaRPr sz="1000" dirty="0">
              <a:solidFill>
                <a:schemeClr val="lt1"/>
              </a:solidFill>
              <a:latin typeface="Georgia"/>
              <a:ea typeface="Georgia"/>
              <a:cs typeface="Georgia"/>
              <a:sym typeface="Georgia"/>
            </a:endParaRPr>
          </a:p>
        </p:txBody>
      </p:sp>
      <p:pic>
        <p:nvPicPr>
          <p:cNvPr id="18" name="Audio 17" descr="audio icon- captions are in the notes section of powerpoint">
            <a:extLst>
              <a:ext uri="{FF2B5EF4-FFF2-40B4-BE49-F238E27FC236}">
                <a16:creationId xmlns:a16="http://schemas.microsoft.com/office/drawing/2014/main" id="{EFF57CE8-F2B0-227A-6C92-72B5E6D631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41"/>
    </mc:Choice>
    <mc:Fallback xmlns="">
      <p:transition spd="slow" advTm="18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1e5fa75be59_0_22"/>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Computation &amp; Estimation</a:t>
            </a:r>
            <a:endParaRPr b="1"/>
          </a:p>
        </p:txBody>
      </p:sp>
      <p:pic>
        <p:nvPicPr>
          <p:cNvPr id="20" name="Audio 19" descr="audio icon- captions are in the notes section of powerpoint">
            <a:extLst>
              <a:ext uri="{FF2B5EF4-FFF2-40B4-BE49-F238E27FC236}">
                <a16:creationId xmlns:a16="http://schemas.microsoft.com/office/drawing/2014/main" id="{4B9B08B2-3620-ADAA-6991-EF098A2CBA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57"/>
    </mc:Choice>
    <mc:Fallback xmlns="">
      <p:transition spd="slow" advTm="6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77875f91e1_0_27"/>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Autofit/>
          </a:bodyPr>
          <a:lstStyle/>
          <a:p>
            <a:pPr marL="0" lvl="0" indent="0" algn="l" rtl="0">
              <a:lnSpc>
                <a:spcPct val="90000"/>
              </a:lnSpc>
              <a:spcBef>
                <a:spcPts val="0"/>
              </a:spcBef>
              <a:spcAft>
                <a:spcPts val="0"/>
              </a:spcAft>
              <a:buClr>
                <a:schemeClr val="lt1"/>
              </a:buClr>
              <a:buSzPts val="3240"/>
              <a:buFont typeface="Georgia"/>
              <a:buNone/>
            </a:pPr>
            <a:r>
              <a:rPr lang="en-US" sz="2600" dirty="0"/>
              <a:t>Standard 6.5 (2016) - Standard 6.CE.1 (2023) (1 of 2)</a:t>
            </a:r>
            <a:endParaRPr sz="2600" dirty="0"/>
          </a:p>
        </p:txBody>
      </p:sp>
      <p:graphicFrame>
        <p:nvGraphicFramePr>
          <p:cNvPr id="387" name="Google Shape;387;g277875f91e1_0_27"/>
          <p:cNvGraphicFramePr/>
          <p:nvPr>
            <p:extLst>
              <p:ext uri="{D42A27DB-BD31-4B8C-83A1-F6EECF244321}">
                <p14:modId xmlns:p14="http://schemas.microsoft.com/office/powerpoint/2010/main" val="870671440"/>
              </p:ext>
            </p:extLst>
          </p:nvPr>
        </p:nvGraphicFramePr>
        <p:xfrm>
          <a:off x="452675" y="925875"/>
          <a:ext cx="8316900" cy="2795875"/>
        </p:xfrm>
        <a:graphic>
          <a:graphicData uri="http://schemas.openxmlformats.org/drawingml/2006/table">
            <a:tbl>
              <a:tblPr firstRow="1">
                <a:noFill/>
                <a:tableStyleId>{DF334268-A5DA-4B07-8AE7-95401ACDC3AA}</a:tableStyleId>
              </a:tblPr>
              <a:tblGrid>
                <a:gridCol w="4122450">
                  <a:extLst>
                    <a:ext uri="{9D8B030D-6E8A-4147-A177-3AD203B41FA5}">
                      <a16:colId xmlns:a16="http://schemas.microsoft.com/office/drawing/2014/main" val="20000"/>
                    </a:ext>
                  </a:extLst>
                </a:gridCol>
                <a:gridCol w="4194450">
                  <a:extLst>
                    <a:ext uri="{9D8B030D-6E8A-4147-A177-3AD203B41FA5}">
                      <a16:colId xmlns:a16="http://schemas.microsoft.com/office/drawing/2014/main" val="20001"/>
                    </a:ext>
                  </a:extLst>
                </a:gridCol>
              </a:tblGrid>
              <a:tr h="4063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389500">
                <a:tc>
                  <a:txBody>
                    <a:bodyPr/>
                    <a:lstStyle/>
                    <a:p>
                      <a:pPr marL="0" lvl="0" indent="0" algn="l" rtl="0">
                        <a:spcBef>
                          <a:spcPts val="0"/>
                        </a:spcBef>
                        <a:spcAft>
                          <a:spcPts val="0"/>
                        </a:spcAft>
                        <a:buNone/>
                      </a:pPr>
                      <a:r>
                        <a:rPr lang="en-US" sz="1000" b="1" dirty="0">
                          <a:latin typeface="Georgia"/>
                          <a:ea typeface="Georgia"/>
                          <a:cs typeface="Georgia"/>
                          <a:sym typeface="Georgia"/>
                        </a:rPr>
                        <a:t>6.5 The student will</a:t>
                      </a:r>
                      <a:endParaRPr sz="1000" b="1" dirty="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dirty="0">
                          <a:latin typeface="Georgia"/>
                          <a:ea typeface="Georgia"/>
                          <a:cs typeface="Georgia"/>
                          <a:sym typeface="Georgia"/>
                        </a:rPr>
                        <a:t>multiply and divide fractions and mixed numbers; *</a:t>
                      </a:r>
                      <a:endParaRPr sz="1000" b="1" dirty="0">
                        <a:latin typeface="Georgia"/>
                        <a:ea typeface="Georgia"/>
                        <a:cs typeface="Georgia"/>
                        <a:sym typeface="Georgia"/>
                      </a:endParaRPr>
                    </a:p>
                    <a:p>
                      <a:pPr marL="457200" lvl="0" indent="0" algn="l" rtl="0">
                        <a:spcBef>
                          <a:spcPts val="0"/>
                        </a:spcBef>
                        <a:spcAft>
                          <a:spcPts val="0"/>
                        </a:spcAft>
                        <a:buNone/>
                      </a:pPr>
                      <a:endParaRPr sz="1000" b="1" dirty="0">
                        <a:latin typeface="Georgia"/>
                        <a:ea typeface="Georgia"/>
                        <a:cs typeface="Georgia"/>
                        <a:sym typeface="Georgia"/>
                      </a:endParaRPr>
                    </a:p>
                    <a:p>
                      <a:pPr marL="0" lvl="0" indent="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Demonstrate/model multiplication and division of fractions (proper or improper) and mixed numbers using multiple representations. (a)</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Multiply and divide fractions (proper or improper) and mixed numbers. Answers are expressed in simplest form. (a)</a:t>
                      </a:r>
                      <a:endParaRPr sz="1000" dirty="0">
                        <a:latin typeface="Georgia"/>
                        <a:ea typeface="Georgia"/>
                        <a:cs typeface="Georgia"/>
                        <a:sym typeface="Georgia"/>
                      </a:endParaRPr>
                    </a:p>
                    <a:p>
                      <a:pPr marL="342900" lvl="0" indent="0" algn="l" rtl="0">
                        <a:spcBef>
                          <a:spcPts val="300"/>
                        </a:spcBef>
                        <a:spcAft>
                          <a:spcPts val="300"/>
                        </a:spcAft>
                        <a:buNone/>
                      </a:pPr>
                      <a:endParaRPr sz="10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6.CE.1 The student will estimate, demonstrate, solve, and justify solutions to problems using operations with fractions and mixed numbers, including those in context.</a:t>
                      </a:r>
                      <a:endParaRPr sz="1000" b="1" dirty="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Demonstrate/model multiplication and division of fractions (proper or improper) and mixed numbers using multiple representations.*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Multiply and divide fractions (proper or improper) and mixed numbers that </a:t>
                      </a:r>
                      <a:r>
                        <a:rPr lang="en-US" sz="1000" dirty="0">
                          <a:solidFill>
                            <a:srgbClr val="980000"/>
                          </a:solidFill>
                          <a:latin typeface="Georgia"/>
                          <a:ea typeface="Georgia"/>
                          <a:cs typeface="Georgia"/>
                          <a:sym typeface="Georgia"/>
                        </a:rPr>
                        <a:t>include denominators of 12 or less.</a:t>
                      </a:r>
                      <a:r>
                        <a:rPr lang="en-US" sz="1000" dirty="0">
                          <a:latin typeface="Georgia"/>
                          <a:ea typeface="Georgia"/>
                          <a:cs typeface="Georgia"/>
                          <a:sym typeface="Georgia"/>
                        </a:rPr>
                        <a:t> Answers are expressed in simplest form.*</a:t>
                      </a:r>
                      <a:endParaRPr sz="1000" dirty="0">
                        <a:latin typeface="Georgia"/>
                        <a:ea typeface="Georgia"/>
                        <a:cs typeface="Georgia"/>
                        <a:sym typeface="Georgia"/>
                      </a:endParaRPr>
                    </a:p>
                    <a:p>
                      <a:pPr marL="457200" lvl="0" indent="-292100" algn="l" rtl="0">
                        <a:spcBef>
                          <a:spcPts val="300"/>
                        </a:spcBef>
                        <a:spcAft>
                          <a:spcPts val="30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Investigate and explain the effect of multiplying or dividing a fraction, whole number, or mixed number by a number between zero and one.*</a:t>
                      </a:r>
                      <a:endParaRPr sz="1000" dirty="0">
                        <a:solidFill>
                          <a:srgbClr val="980000"/>
                        </a:solidFill>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8" name="Google Shape;388;g277875f91e1_0_27"/>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 </a:t>
            </a:r>
            <a:endParaRPr sz="1200">
              <a:solidFill>
                <a:schemeClr val="lt1"/>
              </a:solidFill>
              <a:latin typeface="Times New Roman"/>
              <a:ea typeface="Times New Roman"/>
              <a:cs typeface="Times New Roman"/>
              <a:sym typeface="Times New Roman"/>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ADDED 6.CE.1c: Investigate and explain the effect of multiplying or dividing a fraction, whole number, or mixed number by a number between zero and one</a:t>
            </a:r>
            <a:endParaRPr sz="1000">
              <a:solidFill>
                <a:schemeClr val="lt1"/>
              </a:solidFill>
              <a:latin typeface="Georgia"/>
              <a:ea typeface="Georgia"/>
              <a:cs typeface="Georgia"/>
              <a:sym typeface="Georgia"/>
            </a:endParaRPr>
          </a:p>
          <a:p>
            <a:pPr marL="0" lvl="0" indent="0" algn="l" rtl="0">
              <a:lnSpc>
                <a:spcPct val="107916"/>
              </a:lnSpc>
              <a:spcBef>
                <a:spcPts val="0"/>
              </a:spcBef>
              <a:spcAft>
                <a:spcPts val="0"/>
              </a:spcAft>
              <a:buNone/>
            </a:pPr>
            <a:endParaRPr sz="800">
              <a:solidFill>
                <a:schemeClr val="lt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15" name="Audio 14" descr="audio icon- captions are in the notes section of powerpoint">
            <a:extLst>
              <a:ext uri="{FF2B5EF4-FFF2-40B4-BE49-F238E27FC236}">
                <a16:creationId xmlns:a16="http://schemas.microsoft.com/office/drawing/2014/main" id="{8CEDE82F-B355-A81A-CA05-5EA995859A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0676" y="390662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160"/>
    </mc:Choice>
    <mc:Fallback xmlns="">
      <p:transition spd="slow" advTm="2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77875f91e1_0_32"/>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l" rtl="0">
              <a:lnSpc>
                <a:spcPct val="90000"/>
              </a:lnSpc>
              <a:spcBef>
                <a:spcPts val="0"/>
              </a:spcBef>
              <a:spcAft>
                <a:spcPts val="0"/>
              </a:spcAft>
              <a:buClr>
                <a:schemeClr val="lt1"/>
              </a:buClr>
              <a:buSzPts val="3240"/>
              <a:buFont typeface="Georgia"/>
              <a:buNone/>
            </a:pPr>
            <a:r>
              <a:rPr lang="en-US" sz="2840" dirty="0"/>
              <a:t>Standard 6.5 (2016) - Standard 6.CE.1 (2023) (2 of 2)</a:t>
            </a:r>
            <a:endParaRPr sz="2840" dirty="0"/>
          </a:p>
        </p:txBody>
      </p:sp>
      <p:graphicFrame>
        <p:nvGraphicFramePr>
          <p:cNvPr id="395" name="Google Shape;395;g277875f91e1_0_32" descr="d&#10;"/>
          <p:cNvGraphicFramePr/>
          <p:nvPr>
            <p:extLst>
              <p:ext uri="{D42A27DB-BD31-4B8C-83A1-F6EECF244321}">
                <p14:modId xmlns:p14="http://schemas.microsoft.com/office/powerpoint/2010/main" val="2305543059"/>
              </p:ext>
            </p:extLst>
          </p:nvPr>
        </p:nvGraphicFramePr>
        <p:xfrm>
          <a:off x="422600" y="913850"/>
          <a:ext cx="8395200" cy="3160680"/>
        </p:xfrm>
        <a:graphic>
          <a:graphicData uri="http://schemas.openxmlformats.org/drawingml/2006/table">
            <a:tbl>
              <a:tblPr firstRow="1">
                <a:noFill/>
                <a:tableStyleId>{DF334268-A5DA-4B07-8AE7-95401ACDC3AA}</a:tableStyleId>
              </a:tblPr>
              <a:tblGrid>
                <a:gridCol w="4197600">
                  <a:extLst>
                    <a:ext uri="{9D8B030D-6E8A-4147-A177-3AD203B41FA5}">
                      <a16:colId xmlns:a16="http://schemas.microsoft.com/office/drawing/2014/main" val="20000"/>
                    </a:ext>
                  </a:extLst>
                </a:gridCol>
                <a:gridCol w="4197600">
                  <a:extLst>
                    <a:ext uri="{9D8B030D-6E8A-4147-A177-3AD203B41FA5}">
                      <a16:colId xmlns:a16="http://schemas.microsoft.com/office/drawing/2014/main" val="20001"/>
                    </a:ext>
                  </a:extLst>
                </a:gridCol>
              </a:tblGrid>
              <a:tr h="353575">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794950">
                <a:tc>
                  <a:txBody>
                    <a:bodyPr/>
                    <a:lstStyle/>
                    <a:p>
                      <a:pPr marL="0" lvl="0" indent="0" algn="l" rtl="0">
                        <a:spcBef>
                          <a:spcPts val="0"/>
                        </a:spcBef>
                        <a:spcAft>
                          <a:spcPts val="0"/>
                        </a:spcAft>
                        <a:buNone/>
                      </a:pPr>
                      <a:r>
                        <a:rPr lang="en-US" sz="1000" b="1">
                          <a:latin typeface="Georgia"/>
                          <a:ea typeface="Georgia"/>
                          <a:cs typeface="Georgia"/>
                          <a:sym typeface="Georgia"/>
                        </a:rPr>
                        <a:t>6.5 The student will</a:t>
                      </a:r>
                      <a:endParaRPr sz="1000" b="1">
                        <a:latin typeface="Georgia"/>
                        <a:ea typeface="Georgia"/>
                        <a:cs typeface="Georgia"/>
                        <a:sym typeface="Georgia"/>
                      </a:endParaRPr>
                    </a:p>
                    <a:p>
                      <a:pPr marL="0" lvl="0" indent="0" algn="l" rtl="0">
                        <a:spcBef>
                          <a:spcPts val="0"/>
                        </a:spcBef>
                        <a:spcAft>
                          <a:spcPts val="0"/>
                        </a:spcAft>
                        <a:buNone/>
                      </a:pPr>
                      <a:r>
                        <a:rPr lang="en-US" sz="1000" b="1">
                          <a:latin typeface="Georgia"/>
                          <a:ea typeface="Georgia"/>
                          <a:cs typeface="Georgia"/>
                          <a:sym typeface="Georgia"/>
                        </a:rPr>
                        <a:t>    b)     solve single-step and multistep practical problems involving addition, subtraction, multiplication, and division of fractions and mixed numbers; and</a:t>
                      </a:r>
                      <a:endParaRPr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Solve single-step and multistep practical problems that involve addition and subtraction with fractions (proper or improper) and mixed numbers, with and without regrouping, that include like and unlike denominators of 12 or less. Answers are expressed in simplest form. (b) </a:t>
                      </a:r>
                      <a:endParaRPr sz="1000" b="1">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single-step and multistep practical problems that involve multiplication and division with fractions (proper or improper) and mixed numbers that include denominators of 12 or less. Answers are expressed in simplest form. (b)</a:t>
                      </a:r>
                      <a:endParaRPr sz="10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6.CE.1 The student will estimate, represent, solve, and justify solutions to problems using operations with fractions and mixed numbers, including those in context.</a:t>
                      </a:r>
                      <a:endParaRPr sz="1000" b="1" dirty="0">
                        <a:latin typeface="Georgia"/>
                        <a:ea typeface="Georgia"/>
                        <a:cs typeface="Georgia"/>
                        <a:sym typeface="Georgia"/>
                      </a:endParaRPr>
                    </a:p>
                    <a:p>
                      <a:pPr marL="228600" lvl="0" indent="-228600" algn="l" rtl="0">
                        <a:spcBef>
                          <a:spcPts val="1200"/>
                        </a:spcBef>
                        <a:spcAft>
                          <a:spcPts val="0"/>
                        </a:spcAft>
                        <a:buFont typeface="+mj-lt"/>
                        <a:buAutoNum type="alphaLcParenR" startAt="4"/>
                      </a:pPr>
                      <a:r>
                        <a:rPr lang="en-US" sz="1000" dirty="0">
                          <a:solidFill>
                            <a:srgbClr val="980000"/>
                          </a:solidFill>
                          <a:latin typeface="Georgia"/>
                          <a:ea typeface="Georgia"/>
                          <a:cs typeface="Georgia"/>
                          <a:sym typeface="Georgia"/>
                        </a:rPr>
                        <a:t>Estimate, determine, and justify</a:t>
                      </a:r>
                      <a:r>
                        <a:rPr lang="en-US" sz="1000" dirty="0">
                          <a:latin typeface="Georgia"/>
                          <a:ea typeface="Georgia"/>
                          <a:cs typeface="Georgia"/>
                          <a:sym typeface="Georgia"/>
                        </a:rPr>
                        <a:t> the solution to single-step and multistep problems in context that involve addition and subtraction with fractions (proper or improper) and mixed numbers, with and without regrouping, that include like and unlike denominators of 12 or less. Answers are expressed in simplest form. </a:t>
                      </a:r>
                      <a:endParaRPr sz="1000" dirty="0">
                        <a:latin typeface="Georgia"/>
                        <a:ea typeface="Georgia"/>
                        <a:cs typeface="Georgia"/>
                        <a:sym typeface="Georgia"/>
                      </a:endParaRPr>
                    </a:p>
                    <a:p>
                      <a:pPr marL="228600" lvl="0" indent="-228600" algn="l" rtl="0">
                        <a:spcBef>
                          <a:spcPts val="300"/>
                        </a:spcBef>
                        <a:spcAft>
                          <a:spcPts val="0"/>
                        </a:spcAft>
                        <a:buFont typeface="+mj-lt"/>
                        <a:buAutoNum type="alphaLcParenR" startAt="4"/>
                      </a:pPr>
                      <a:r>
                        <a:rPr lang="en-US" sz="1000" dirty="0">
                          <a:solidFill>
                            <a:srgbClr val="980000"/>
                          </a:solidFill>
                          <a:latin typeface="Georgia"/>
                          <a:ea typeface="Georgia"/>
                          <a:cs typeface="Georgia"/>
                          <a:sym typeface="Georgia"/>
                        </a:rPr>
                        <a:t>Estimate, determine, and justify</a:t>
                      </a:r>
                      <a:r>
                        <a:rPr lang="en-US" sz="1000" dirty="0">
                          <a:latin typeface="Georgia"/>
                          <a:ea typeface="Georgia"/>
                          <a:cs typeface="Georgia"/>
                          <a:sym typeface="Georgia"/>
                        </a:rPr>
                        <a:t> the solution to single-step and multistep problems in context that involve multiplication and division with fractions (proper or improper) and mixed numbers that include denominators of 12 or less. Answers are expressed in simplest form.</a:t>
                      </a:r>
                      <a:endParaRPr sz="1000" b="1" dirty="0">
                        <a:latin typeface="Georgia"/>
                        <a:ea typeface="Georgia"/>
                        <a:cs typeface="Georgia"/>
                        <a:sym typeface="Georgia"/>
                      </a:endParaRPr>
                    </a:p>
                    <a:p>
                      <a:pPr marL="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96" name="Google Shape;396;g277875f91e1_0_32"/>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lnSpc>
                <a:spcPct val="107916"/>
              </a:lnSpc>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In addition to solving, students are asked to estimate the answer and justify their solution</a:t>
            </a:r>
            <a:endParaRPr sz="1000">
              <a:solidFill>
                <a:schemeClr val="lt1"/>
              </a:solidFill>
              <a:latin typeface="Georgia"/>
              <a:ea typeface="Georgia"/>
              <a:cs typeface="Georgia"/>
              <a:sym typeface="Georgia"/>
            </a:endParaRPr>
          </a:p>
        </p:txBody>
      </p:sp>
      <p:pic>
        <p:nvPicPr>
          <p:cNvPr id="9" name="Audio 8" descr="audio icon- captions are in the notes section of powerpoint">
            <a:extLst>
              <a:ext uri="{FF2B5EF4-FFF2-40B4-BE49-F238E27FC236}">
                <a16:creationId xmlns:a16="http://schemas.microsoft.com/office/drawing/2014/main" id="{21BE2538-5DA7-7CD2-AF65-243505D389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794"/>
    </mc:Choice>
    <mc:Fallback xmlns="">
      <p:transition spd="slow" advTm="1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277875f91e1_0_37"/>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a:t>Standard 6.5c (2016) - Deleted</a:t>
            </a:r>
            <a:endParaRPr sz="2800"/>
          </a:p>
        </p:txBody>
      </p:sp>
      <p:graphicFrame>
        <p:nvGraphicFramePr>
          <p:cNvPr id="402" name="Google Shape;402;g277875f91e1_0_37" descr="d&#10;"/>
          <p:cNvGraphicFramePr/>
          <p:nvPr>
            <p:extLst>
              <p:ext uri="{D42A27DB-BD31-4B8C-83A1-F6EECF244321}">
                <p14:modId xmlns:p14="http://schemas.microsoft.com/office/powerpoint/2010/main" val="641216525"/>
              </p:ext>
            </p:extLst>
          </p:nvPr>
        </p:nvGraphicFramePr>
        <p:xfrm>
          <a:off x="591225" y="974150"/>
          <a:ext cx="7961550" cy="2290775"/>
        </p:xfrm>
        <a:graphic>
          <a:graphicData uri="http://schemas.openxmlformats.org/drawingml/2006/table">
            <a:tbl>
              <a:tblPr firstRow="1">
                <a:noFill/>
                <a:tableStyleId>{DF334268-A5DA-4B07-8AE7-95401ACDC3AA}</a:tableStyleId>
              </a:tblPr>
              <a:tblGrid>
                <a:gridCol w="3980775">
                  <a:extLst>
                    <a:ext uri="{9D8B030D-6E8A-4147-A177-3AD203B41FA5}">
                      <a16:colId xmlns:a16="http://schemas.microsoft.com/office/drawing/2014/main" val="20000"/>
                    </a:ext>
                  </a:extLst>
                </a:gridCol>
                <a:gridCol w="3980775">
                  <a:extLst>
                    <a:ext uri="{9D8B030D-6E8A-4147-A177-3AD203B41FA5}">
                      <a16:colId xmlns:a16="http://schemas.microsoft.com/office/drawing/2014/main" val="20001"/>
                    </a:ext>
                  </a:extLst>
                </a:gridCol>
              </a:tblGrid>
              <a:tr h="45095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1839825">
                <a:tc>
                  <a:txBody>
                    <a:bodyPr/>
                    <a:lstStyle/>
                    <a:p>
                      <a:pPr marL="0" lvl="0" indent="0" algn="l" rtl="0">
                        <a:spcBef>
                          <a:spcPts val="0"/>
                        </a:spcBef>
                        <a:spcAft>
                          <a:spcPts val="0"/>
                        </a:spcAft>
                        <a:buNone/>
                      </a:pPr>
                      <a:r>
                        <a:rPr lang="en-US" sz="1100" b="1">
                          <a:latin typeface="Georgia"/>
                          <a:ea typeface="Georgia"/>
                          <a:cs typeface="Georgia"/>
                          <a:sym typeface="Georgia"/>
                        </a:rPr>
                        <a:t>6.5 The student will</a:t>
                      </a:r>
                      <a:endParaRPr sz="1100" b="1">
                        <a:latin typeface="Georgia"/>
                        <a:ea typeface="Georgia"/>
                        <a:cs typeface="Georgia"/>
                        <a:sym typeface="Georgia"/>
                      </a:endParaRPr>
                    </a:p>
                    <a:p>
                      <a:pPr marL="0" lvl="0" indent="0" algn="l" rtl="0">
                        <a:spcBef>
                          <a:spcPts val="0"/>
                        </a:spcBef>
                        <a:spcAft>
                          <a:spcPts val="0"/>
                        </a:spcAft>
                        <a:buNone/>
                      </a:pPr>
                      <a:r>
                        <a:rPr lang="en-US" sz="1100" b="1">
                          <a:latin typeface="Georgia"/>
                          <a:ea typeface="Georgia"/>
                          <a:cs typeface="Georgia"/>
                          <a:sym typeface="Georgia"/>
                        </a:rPr>
                        <a:t> c)    solve multistep practical problems involving addition, subtraction, multiplication, and division of decimals. </a:t>
                      </a:r>
                      <a:endParaRPr sz="1100" b="1">
                        <a:latin typeface="Georgia"/>
                        <a:ea typeface="Georgia"/>
                        <a:cs typeface="Georgia"/>
                        <a:sym typeface="Georgia"/>
                      </a:endParaRPr>
                    </a:p>
                    <a:p>
                      <a:pPr marL="228600" lvl="0" indent="-228600" algn="l" rtl="0">
                        <a:spcBef>
                          <a:spcPts val="0"/>
                        </a:spcBef>
                        <a:spcAft>
                          <a:spcPts val="0"/>
                        </a:spcAft>
                        <a:buNone/>
                      </a:pPr>
                      <a:endParaRPr sz="1100" b="1">
                        <a:latin typeface="Georgia"/>
                        <a:ea typeface="Georgia"/>
                        <a:cs typeface="Georgia"/>
                        <a:sym typeface="Georgia"/>
                      </a:endParaRPr>
                    </a:p>
                    <a:p>
                      <a:pPr marL="342900" lvl="0" indent="-298450" algn="l" rtl="0">
                        <a:spcBef>
                          <a:spcPts val="0"/>
                        </a:spcBef>
                        <a:spcAft>
                          <a:spcPts val="300"/>
                        </a:spcAft>
                        <a:buSzPts val="1100"/>
                        <a:buFont typeface="Georgia"/>
                        <a:buChar char="●"/>
                      </a:pPr>
                      <a:r>
                        <a:rPr lang="en-US" sz="1100">
                          <a:latin typeface="Georgia"/>
                          <a:ea typeface="Georgia"/>
                          <a:cs typeface="Georgia"/>
                          <a:sym typeface="Georgia"/>
                        </a:rPr>
                        <a:t>Solve multistep practical problems involving addition, subtraction, multiplication, and division with decimals. Divisors are limited to a three-digit number, with decimal divisors limited to hundredths. (c)</a:t>
                      </a:r>
                      <a:endParaRPr sz="11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457200" lvl="0" indent="-228600" algn="l" rtl="0">
                        <a:spcBef>
                          <a:spcPts val="0"/>
                        </a:spcBef>
                        <a:spcAft>
                          <a:spcPts val="1200"/>
                        </a:spcAft>
                        <a:buNone/>
                      </a:pPr>
                      <a:r>
                        <a:rPr lang="en-US" sz="1100" b="1" dirty="0">
                          <a:latin typeface="Georgia"/>
                          <a:ea typeface="Georgia"/>
                          <a:cs typeface="Georgia"/>
                          <a:sym typeface="Georgia"/>
                        </a:rPr>
                        <a:t>[Included in Grade 5 and Grade 7]</a:t>
                      </a:r>
                      <a:endParaRPr sz="1100"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03" name="Google Shape;403;g277875f91e1_0_37"/>
          <p:cNvSpPr txBox="1"/>
          <p:nvPr/>
        </p:nvSpPr>
        <p:spPr>
          <a:xfrm>
            <a:off x="0" y="4384500"/>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 </a:t>
            </a:r>
            <a:endParaRPr sz="1200" dirty="0">
              <a:solidFill>
                <a:schemeClr val="lt1"/>
              </a:solidFill>
              <a:latin typeface="Times New Roman"/>
              <a:ea typeface="Times New Roman"/>
              <a:cs typeface="Times New Roman"/>
              <a:sym typeface="Times New Roman"/>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This standard is included in Grade 5 and Grade 7</a:t>
            </a:r>
            <a:endParaRPr sz="1000" dirty="0">
              <a:solidFill>
                <a:schemeClr val="lt1"/>
              </a:solidFill>
              <a:latin typeface="Georgia"/>
              <a:ea typeface="Georgia"/>
              <a:cs typeface="Georgia"/>
              <a:sym typeface="Georgia"/>
            </a:endParaRPr>
          </a:p>
          <a:p>
            <a:pPr marL="0" lvl="0" indent="0" algn="l" rtl="0">
              <a:spcBef>
                <a:spcPts val="0"/>
              </a:spcBef>
              <a:spcAft>
                <a:spcPts val="0"/>
              </a:spcAft>
              <a:buNone/>
            </a:pPr>
            <a:endParaRPr sz="1000" dirty="0">
              <a:solidFill>
                <a:schemeClr val="lt1"/>
              </a:solidFill>
              <a:latin typeface="Georgia"/>
              <a:ea typeface="Georgia"/>
              <a:cs typeface="Georgia"/>
              <a:sym typeface="Georgia"/>
            </a:endParaRPr>
          </a:p>
        </p:txBody>
      </p:sp>
      <p:pic>
        <p:nvPicPr>
          <p:cNvPr id="8" name="Audio 7" descr="audio icon- captions are in the notes section of powerpoint">
            <a:extLst>
              <a:ext uri="{FF2B5EF4-FFF2-40B4-BE49-F238E27FC236}">
                <a16:creationId xmlns:a16="http://schemas.microsoft.com/office/drawing/2014/main" id="{7B7260B8-B22F-BB52-C177-2470E5A167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45"/>
    </mc:Choice>
    <mc:Fallback xmlns="">
      <p:transition spd="slow" advTm="12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77875f91e1_0_42"/>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240"/>
              <a:buFont typeface="Georgia"/>
              <a:buNone/>
            </a:pPr>
            <a:r>
              <a:rPr lang="en-US" sz="2840"/>
              <a:t>Standard 6.6 (2016) - Standard 6.CE.2 (2023)</a:t>
            </a:r>
            <a:endParaRPr sz="2840"/>
          </a:p>
        </p:txBody>
      </p:sp>
      <mc:AlternateContent xmlns:mc="http://schemas.openxmlformats.org/markup-compatibility/2006" xmlns:a14="http://schemas.microsoft.com/office/drawing/2010/main">
        <mc:Choice Requires="a14">
          <p:graphicFrame>
            <p:nvGraphicFramePr>
              <p:cNvPr id="409" name="Google Shape;409;g277875f91e1_0_42" descr="d&#10;"/>
              <p:cNvGraphicFramePr/>
              <p:nvPr>
                <p:extLst>
                  <p:ext uri="{D42A27DB-BD31-4B8C-83A1-F6EECF244321}">
                    <p14:modId xmlns:p14="http://schemas.microsoft.com/office/powerpoint/2010/main" val="2442823254"/>
                  </p:ext>
                </p:extLst>
              </p:nvPr>
            </p:nvGraphicFramePr>
            <p:xfrm>
              <a:off x="356300" y="1061450"/>
              <a:ext cx="8431400" cy="2885918"/>
            </p:xfrm>
            <a:graphic>
              <a:graphicData uri="http://schemas.openxmlformats.org/drawingml/2006/table">
                <a:tbl>
                  <a:tblPr firstRow="1">
                    <a:noFill/>
                    <a:tableStyleId>{DF334268-A5DA-4B07-8AE7-95401ACDC3AA}</a:tableStyleId>
                  </a:tblPr>
                  <a:tblGrid>
                    <a:gridCol w="4215700">
                      <a:extLst>
                        <a:ext uri="{9D8B030D-6E8A-4147-A177-3AD203B41FA5}">
                          <a16:colId xmlns:a16="http://schemas.microsoft.com/office/drawing/2014/main" val="20000"/>
                        </a:ext>
                      </a:extLst>
                    </a:gridCol>
                    <a:gridCol w="42157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000" b="1">
                              <a:latin typeface="Georgia"/>
                              <a:ea typeface="Georgia"/>
                              <a:cs typeface="Georgia"/>
                              <a:sym typeface="Georgia"/>
                            </a:rPr>
                            <a:t>6.6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add, subtract, multiply, and divide integers;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solve practical problems involving operations with integers; and</a:t>
                          </a:r>
                          <a:endParaRPr sz="1000" b="1">
                            <a:latin typeface="Georgia"/>
                            <a:ea typeface="Georgia"/>
                            <a:cs typeface="Georgia"/>
                            <a:sym typeface="Georgia"/>
                          </a:endParaRPr>
                        </a:p>
                        <a:p>
                          <a:pPr marL="228600" lvl="0" indent="-22860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Model addition, subtraction, multiplication, and division of integers using pictorial representations or concrete manipulatives.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Add, subtract, multiply, and divide two integers. (a)</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practical problems involving addition, subtraction, multiplication, and division with integers. (b)</a:t>
                          </a:r>
                          <a:endParaRPr sz="10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6.CE.2 The student will estimate, demonstrate, solve, and justify solutions to problems using operations with integers, including those in context.</a:t>
                          </a:r>
                          <a:endParaRPr lang="en-US" sz="1000" b="1" dirty="0">
                            <a:solidFill>
                              <a:srgbClr val="202020"/>
                            </a:solidFill>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Demonstrate/model addition, subtraction, multiplication, and division of integers using pictorial representations or concrete manipulatives.*</a:t>
                          </a: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Add, subtract, multiply, and divide two integers.*</a:t>
                          </a:r>
                        </a:p>
                        <a:p>
                          <a:pPr marL="457200" lvl="0" indent="-292100" algn="l" rtl="0">
                            <a:spcBef>
                              <a:spcPts val="300"/>
                            </a:spcBef>
                            <a:spcAft>
                              <a:spcPts val="0"/>
                            </a:spcAft>
                            <a:buClr>
                              <a:srgbClr val="980000"/>
                            </a:buClr>
                            <a:buSzPts val="1000"/>
                            <a:buFont typeface="Times New Roman"/>
                            <a:buAutoNum type="alphaLcParenR"/>
                          </a:pPr>
                          <a:r>
                            <a:rPr lang="en-US" sz="1000" dirty="0">
                              <a:solidFill>
                                <a:srgbClr val="980000"/>
                              </a:solidFill>
                              <a:latin typeface="Georgia"/>
                              <a:ea typeface="Georgia"/>
                              <a:cs typeface="Georgia"/>
                              <a:sym typeface="Georgia"/>
                            </a:rPr>
                            <a:t>Simplify an expression that contains absolute value bars | | and an operation with two integers (e.g., –|5 – 8| or </a:t>
                          </a:r>
                          <a14:m>
                            <m:oMath xmlns:m="http://schemas.openxmlformats.org/officeDocument/2006/math">
                              <m:f>
                                <m:fPr>
                                  <m:ctrlPr>
                                    <a:rPr lang="ar-AE" sz="1000" i="1" smtClean="0">
                                      <a:solidFill>
                                        <a:srgbClr val="980000"/>
                                      </a:solidFill>
                                      <a:latin typeface="Cambria Math" panose="02040503050406030204" pitchFamily="18" charset="0"/>
                                      <a:sym typeface="Georgia"/>
                                    </a:rPr>
                                  </m:ctrlPr>
                                </m:fPr>
                                <m:num>
                                  <m:d>
                                    <m:dPr>
                                      <m:begChr m:val="|"/>
                                      <m:endChr m:val="|"/>
                                      <m:ctrlPr>
                                        <a:rPr lang="ar-AE" sz="1000" i="1" smtClean="0">
                                          <a:solidFill>
                                            <a:srgbClr val="980000"/>
                                          </a:solidFill>
                                          <a:latin typeface="Cambria Math" panose="02040503050406030204" pitchFamily="18" charset="0"/>
                                          <a:sym typeface="Georgia"/>
                                        </a:rPr>
                                      </m:ctrlPr>
                                    </m:dPr>
                                    <m:e>
                                      <m:r>
                                        <a:rPr lang="ar-AE" sz="1000" b="0" i="1" smtClean="0">
                                          <a:solidFill>
                                            <a:srgbClr val="980000"/>
                                          </a:solidFill>
                                          <a:latin typeface="Cambria Math" panose="02040503050406030204" pitchFamily="18" charset="0"/>
                                          <a:sym typeface="Georgia"/>
                                        </a:rPr>
                                        <m:t>−</m:t>
                                      </m:r>
                                      <m:r>
                                        <a:rPr lang="en-US" sz="1000" b="0" i="1" smtClean="0">
                                          <a:solidFill>
                                            <a:srgbClr val="980000"/>
                                          </a:solidFill>
                                          <a:latin typeface="Cambria Math" panose="02040503050406030204" pitchFamily="18" charset="0"/>
                                          <a:sym typeface="Georgia"/>
                                        </a:rPr>
                                        <m:t>12</m:t>
                                      </m:r>
                                    </m:e>
                                  </m:d>
                                </m:num>
                                <m:den>
                                  <m:r>
                                    <a:rPr lang="en-US" sz="1000" b="0" i="1" smtClean="0">
                                      <a:solidFill>
                                        <a:srgbClr val="980000"/>
                                      </a:solidFill>
                                      <a:latin typeface="Cambria Math" panose="02040503050406030204" pitchFamily="18" charset="0"/>
                                      <a:sym typeface="Georgia"/>
                                    </a:rPr>
                                    <m:t>8</m:t>
                                  </m:r>
                                </m:den>
                              </m:f>
                            </m:oMath>
                          </a14:m>
                          <a:r>
                            <a:rPr lang="ar-AE" sz="1000" dirty="0">
                              <a:solidFill>
                                <a:srgbClr val="980000"/>
                              </a:solidFill>
                              <a:latin typeface="Georgia"/>
                              <a:ea typeface="Georgia"/>
                              <a:cs typeface="Georgia"/>
                              <a:sym typeface="Georgia"/>
                            </a:rPr>
                            <a:t>) </a:t>
                          </a:r>
                          <a:r>
                            <a:rPr lang="en-US" sz="1000" dirty="0">
                              <a:solidFill>
                                <a:srgbClr val="980000"/>
                              </a:solidFill>
                              <a:latin typeface="Georgia"/>
                              <a:ea typeface="Georgia"/>
                              <a:cs typeface="Georgia"/>
                              <a:sym typeface="Georgia"/>
                            </a:rPr>
                            <a:t>and represent the result on a number line.</a:t>
                          </a:r>
                        </a:p>
                        <a:p>
                          <a:pPr marL="457200" lvl="0" indent="-292100" algn="l" rtl="0">
                            <a:spcBef>
                              <a:spcPts val="300"/>
                            </a:spcBef>
                            <a:spcAft>
                              <a:spcPts val="300"/>
                            </a:spcAft>
                            <a:buSzPts val="1000"/>
                            <a:buFont typeface="Georgia"/>
                            <a:buAutoNum type="alphaLcParenR"/>
                          </a:pPr>
                          <a:r>
                            <a:rPr lang="en-US" sz="1000" dirty="0">
                              <a:solidFill>
                                <a:srgbClr val="980000"/>
                              </a:solidFill>
                              <a:latin typeface="Georgia"/>
                              <a:ea typeface="Georgia"/>
                              <a:cs typeface="Georgia"/>
                              <a:sym typeface="Georgia"/>
                            </a:rPr>
                            <a:t>Estimate, determine, and justify </a:t>
                          </a:r>
                          <a:r>
                            <a:rPr lang="en-US" sz="1000" dirty="0">
                              <a:latin typeface="Georgia"/>
                              <a:ea typeface="Georgia"/>
                              <a:cs typeface="Georgia"/>
                              <a:sym typeface="Georgia"/>
                            </a:rPr>
                            <a:t>the solution to one and two-step contextual problems, involving addition, subtraction, multiplication, and division with integers.</a:t>
                          </a:r>
                          <a:endParaRPr sz="1000"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Choice>
        <mc:Fallback xmlns="">
          <p:graphicFrame>
            <p:nvGraphicFramePr>
              <p:cNvPr id="409" name="Google Shape;409;g277875f91e1_0_42" descr="d&#10;"/>
              <p:cNvGraphicFramePr/>
              <p:nvPr>
                <p:extLst>
                  <p:ext uri="{D42A27DB-BD31-4B8C-83A1-F6EECF244321}">
                    <p14:modId xmlns:p14="http://schemas.microsoft.com/office/powerpoint/2010/main" val="2442823254"/>
                  </p:ext>
                </p:extLst>
              </p:nvPr>
            </p:nvGraphicFramePr>
            <p:xfrm>
              <a:off x="356300" y="1061450"/>
              <a:ext cx="8431400" cy="2885918"/>
            </p:xfrm>
            <a:graphic>
              <a:graphicData uri="http://schemas.openxmlformats.org/drawingml/2006/table">
                <a:tbl>
                  <a:tblPr firstRow="1">
                    <a:noFill/>
                    <a:tableStyleId>{DF334268-A5DA-4B07-8AE7-95401ACDC3AA}</a:tableStyleId>
                  </a:tblPr>
                  <a:tblGrid>
                    <a:gridCol w="4215700">
                      <a:extLst>
                        <a:ext uri="{9D8B030D-6E8A-4147-A177-3AD203B41FA5}">
                          <a16:colId xmlns:a16="http://schemas.microsoft.com/office/drawing/2014/main" val="20000"/>
                        </a:ext>
                      </a:extLst>
                    </a:gridCol>
                    <a:gridCol w="42157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504918">
                    <a:tc>
                      <a:txBody>
                        <a:bodyPr/>
                        <a:lstStyle/>
                        <a:p>
                          <a:pPr marL="0" lvl="0" indent="0" algn="l" rtl="0">
                            <a:spcBef>
                              <a:spcPts val="0"/>
                            </a:spcBef>
                            <a:spcAft>
                              <a:spcPts val="0"/>
                            </a:spcAft>
                            <a:buNone/>
                          </a:pPr>
                          <a:r>
                            <a:rPr lang="en-US" sz="1000" b="1">
                              <a:latin typeface="Georgia"/>
                              <a:ea typeface="Georgia"/>
                              <a:cs typeface="Georgia"/>
                              <a:sym typeface="Georgia"/>
                            </a:rPr>
                            <a:t>6.6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add, subtract, multiply, and divide integers;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solve practical problems involving operations with integers; and</a:t>
                          </a:r>
                          <a:endParaRPr sz="1000" b="1">
                            <a:latin typeface="Georgia"/>
                            <a:ea typeface="Georgia"/>
                            <a:cs typeface="Georgia"/>
                            <a:sym typeface="Georgia"/>
                          </a:endParaRPr>
                        </a:p>
                        <a:p>
                          <a:pPr marL="228600" lvl="0" indent="-22860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Model addition, subtraction, multiplication, and division of integers using pictorial representations or concrete manipulatives.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Add, subtract, multiply, and divide two integers. (a)</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practical problems involving addition, subtraction, multiplication, and division with integers. (b)</a:t>
                          </a:r>
                          <a:endParaRPr sz="10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endParaRPr lang="en-US"/>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blipFill>
                          <a:blip r:embed="rId5"/>
                          <a:stretch>
                            <a:fillRect l="-100145" t="-15572" r="-289" b="-487"/>
                          </a:stretch>
                        </a:blipFill>
                      </a:tcPr>
                    </a:tc>
                    <a:extLst>
                      <a:ext uri="{0D108BD9-81ED-4DB2-BD59-A6C34878D82A}">
                        <a16:rowId xmlns:a16="http://schemas.microsoft.com/office/drawing/2014/main" val="10001"/>
                      </a:ext>
                    </a:extLst>
                  </a:tr>
                </a:tbl>
              </a:graphicData>
            </a:graphic>
          </p:graphicFrame>
        </mc:Fallback>
      </mc:AlternateContent>
      <p:sp>
        <p:nvSpPr>
          <p:cNvPr id="410" name="Google Shape;410;g277875f91e1_0_42"/>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 </a:t>
            </a:r>
            <a:endParaRPr sz="1000" dirty="0">
              <a:solidFill>
                <a:schemeClr val="lt1"/>
              </a:solidFill>
              <a:latin typeface="Georgia"/>
              <a:ea typeface="Georgia"/>
              <a:cs typeface="Georgia"/>
              <a:sym typeface="Georgia"/>
            </a:endParaRPr>
          </a:p>
          <a:p>
            <a:pPr marL="457200" indent="-292100">
              <a:buClr>
                <a:schemeClr val="lt1"/>
              </a:buClr>
              <a:buSzPts val="1000"/>
              <a:buFont typeface="Georgia"/>
              <a:buChar char="●"/>
            </a:pPr>
            <a:r>
              <a:rPr lang="en-US" sz="1000" dirty="0">
                <a:solidFill>
                  <a:schemeClr val="lt1"/>
                </a:solidFill>
                <a:latin typeface="Georgia"/>
                <a:ea typeface="Georgia"/>
                <a:cs typeface="Georgia"/>
                <a:sym typeface="Georgia"/>
              </a:rPr>
              <a:t>Simplify an expression that contains absolute value bars and an operation with two integers</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In addition to solving, students are asked to estimate the answer and justify their solution</a:t>
            </a:r>
            <a:endParaRPr sz="1000" dirty="0">
              <a:solidFill>
                <a:schemeClr val="lt1"/>
              </a:solidFill>
              <a:latin typeface="Georgia"/>
              <a:ea typeface="Georgia"/>
              <a:cs typeface="Georgia"/>
              <a:sym typeface="Georgia"/>
            </a:endParaRPr>
          </a:p>
        </p:txBody>
      </p:sp>
      <p:pic>
        <p:nvPicPr>
          <p:cNvPr id="12" name="Audio 11" descr="audio icon- captions are in the notes section of powerpoint">
            <a:extLst>
              <a:ext uri="{FF2B5EF4-FFF2-40B4-BE49-F238E27FC236}">
                <a16:creationId xmlns:a16="http://schemas.microsoft.com/office/drawing/2014/main" id="{34C0E444-5F68-EBFA-E4FC-383427430C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34"/>
    </mc:Choice>
    <mc:Fallback xmlns="">
      <p:transition spd="slow" advTm="30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77875f91e1_0_47"/>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600"/>
              <a:buFont typeface="Georgia"/>
              <a:buNone/>
            </a:pPr>
            <a:r>
              <a:rPr lang="en-US" sz="2800" dirty="0"/>
              <a:t>Standard 6.6c (2016) - Deleted</a:t>
            </a:r>
            <a:endParaRPr sz="2800" dirty="0"/>
          </a:p>
        </p:txBody>
      </p:sp>
      <p:graphicFrame>
        <p:nvGraphicFramePr>
          <p:cNvPr id="417" name="Google Shape;417;g277875f91e1_0_47" descr="d&#10;"/>
          <p:cNvGraphicFramePr/>
          <p:nvPr>
            <p:extLst>
              <p:ext uri="{D42A27DB-BD31-4B8C-83A1-F6EECF244321}">
                <p14:modId xmlns:p14="http://schemas.microsoft.com/office/powerpoint/2010/main" val="986601374"/>
              </p:ext>
            </p:extLst>
          </p:nvPr>
        </p:nvGraphicFramePr>
        <p:xfrm>
          <a:off x="697275" y="1001225"/>
          <a:ext cx="7961550" cy="2758410"/>
        </p:xfrm>
        <a:graphic>
          <a:graphicData uri="http://schemas.openxmlformats.org/drawingml/2006/table">
            <a:tbl>
              <a:tblPr firstRow="1">
                <a:noFill/>
                <a:tableStyleId>{DF334268-A5DA-4B07-8AE7-95401ACDC3AA}</a:tableStyleId>
              </a:tblPr>
              <a:tblGrid>
                <a:gridCol w="3980775">
                  <a:extLst>
                    <a:ext uri="{9D8B030D-6E8A-4147-A177-3AD203B41FA5}">
                      <a16:colId xmlns:a16="http://schemas.microsoft.com/office/drawing/2014/main" val="20000"/>
                    </a:ext>
                  </a:extLst>
                </a:gridCol>
                <a:gridCol w="39807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dirty="0">
                          <a:latin typeface="Georgia"/>
                          <a:ea typeface="Georgia"/>
                          <a:cs typeface="Georgia"/>
                          <a:sym typeface="Georgia"/>
                        </a:rPr>
                        <a:t>2023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b="1" dirty="0">
                          <a:latin typeface="Georgia"/>
                          <a:ea typeface="Georgia"/>
                          <a:cs typeface="Georgia"/>
                          <a:sym typeface="Georgia"/>
                        </a:rPr>
                        <a:t>6.6 The student will</a:t>
                      </a:r>
                      <a:endParaRPr sz="1200" b="1" dirty="0">
                        <a:latin typeface="Georgia"/>
                        <a:ea typeface="Georgia"/>
                        <a:cs typeface="Georgia"/>
                        <a:sym typeface="Georgia"/>
                      </a:endParaRPr>
                    </a:p>
                    <a:p>
                      <a:pPr marL="228600" lvl="0" indent="0" algn="l" rtl="0">
                        <a:spcBef>
                          <a:spcPts val="0"/>
                        </a:spcBef>
                        <a:spcAft>
                          <a:spcPts val="0"/>
                        </a:spcAft>
                        <a:buNone/>
                      </a:pPr>
                      <a:r>
                        <a:rPr lang="en-US" sz="1200" b="1" dirty="0">
                          <a:latin typeface="Georgia"/>
                          <a:ea typeface="Georgia"/>
                          <a:cs typeface="Georgia"/>
                          <a:sym typeface="Georgia"/>
                        </a:rPr>
                        <a:t>c)</a:t>
                      </a:r>
                      <a:r>
                        <a:rPr lang="en-US" sz="1200" b="1" dirty="0">
                          <a:latin typeface="Georgia"/>
                          <a:ea typeface="Georgia"/>
                          <a:cs typeface="Georgia"/>
                        </a:rPr>
                        <a:t> </a:t>
                      </a:r>
                      <a:r>
                        <a:rPr lang="en-US" sz="1200" b="1" dirty="0">
                          <a:latin typeface="Georgia"/>
                          <a:ea typeface="Georgia"/>
                          <a:cs typeface="Georgia"/>
                          <a:sym typeface="Georgia"/>
                        </a:rPr>
                        <a:t> simplify numerical expressions involving integers. *</a:t>
                      </a:r>
                      <a:r>
                        <a:rPr lang="en-US" sz="1200" b="1" dirty="0">
                          <a:latin typeface="Georgia"/>
                          <a:ea typeface="Georgia"/>
                          <a:cs typeface="Georgia"/>
                        </a:rPr>
                        <a:t> </a:t>
                      </a:r>
                      <a:endParaRPr sz="1200" b="1">
                        <a:latin typeface="Georgia"/>
                        <a:ea typeface="Georgia"/>
                        <a:cs typeface="Georgia"/>
                        <a:sym typeface="Georgia"/>
                      </a:endParaRPr>
                    </a:p>
                    <a:p>
                      <a:pPr marL="228600" lvl="0" indent="-182880" algn="l" rtl="0">
                        <a:spcBef>
                          <a:spcPts val="0"/>
                        </a:spcBef>
                        <a:spcAft>
                          <a:spcPts val="0"/>
                        </a:spcAft>
                        <a:buNone/>
                      </a:pPr>
                      <a:endParaRPr sz="1200" b="1">
                        <a:latin typeface="Georgia"/>
                        <a:ea typeface="Georgia"/>
                        <a:cs typeface="Georgia"/>
                        <a:sym typeface="Georgia"/>
                      </a:endParaRPr>
                    </a:p>
                    <a:p>
                      <a:pPr marL="342900" lvl="0" indent="-304800" algn="l" rtl="0">
                        <a:spcBef>
                          <a:spcPts val="0"/>
                        </a:spcBef>
                        <a:spcAft>
                          <a:spcPts val="300"/>
                        </a:spcAft>
                        <a:buSzPts val="1200"/>
                        <a:buFont typeface="Georgia"/>
                        <a:buChar char="●"/>
                      </a:pPr>
                      <a:r>
                        <a:rPr lang="en-US" sz="1200" dirty="0">
                          <a:latin typeface="Georgia"/>
                          <a:ea typeface="Georgia"/>
                          <a:cs typeface="Georgia"/>
                          <a:sym typeface="Georgia"/>
                        </a:rPr>
                        <a:t>Use the order of operations and apply the properties of real numbers to simplify numerical expressions involving more than two integers. Expressions should not include braces { } or brackets [ ], but may contain absolute value bars. Simplification will be limited to three operations, which may include simplifying a whole number raised to an exponent of 1, 2 or 3. (c)</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457200" lvl="0" indent="-228600" algn="l" rtl="0">
                        <a:spcBef>
                          <a:spcPts val="0"/>
                        </a:spcBef>
                        <a:spcAft>
                          <a:spcPts val="1200"/>
                        </a:spcAft>
                        <a:buNone/>
                      </a:pPr>
                      <a:r>
                        <a:rPr lang="en-US" sz="1200" b="1" dirty="0">
                          <a:latin typeface="Georgia"/>
                          <a:ea typeface="Georgia"/>
                          <a:cs typeface="Georgia"/>
                          <a:sym typeface="Georgia"/>
                        </a:rPr>
                        <a:t>[Included in 6.CE.2 and Grade 7]</a:t>
                      </a:r>
                      <a:endParaRPr sz="1200"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18" name="Google Shape;418;g277875f91e1_0_47"/>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Included in 6.CE.2  and Grade 7</a:t>
            </a:r>
            <a:endParaRPr sz="1000" dirty="0">
              <a:solidFill>
                <a:schemeClr val="lt1"/>
              </a:solidFill>
              <a:latin typeface="Georgia"/>
              <a:ea typeface="Georgia"/>
              <a:cs typeface="Georgia"/>
              <a:sym typeface="Georgia"/>
            </a:endParaRPr>
          </a:p>
        </p:txBody>
      </p:sp>
      <p:pic>
        <p:nvPicPr>
          <p:cNvPr id="10" name="Audio 9" descr="audio icon- captions are in the notes section of powerpoint">
            <a:extLst>
              <a:ext uri="{FF2B5EF4-FFF2-40B4-BE49-F238E27FC236}">
                <a16:creationId xmlns:a16="http://schemas.microsoft.com/office/drawing/2014/main" id="{DA71EB5A-36D9-3E66-7584-9560BE9131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88"/>
    </mc:Choice>
    <mc:Fallback xmlns="">
      <p:transition spd="slow" advTm="1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e5fa75be59_0_26"/>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Measurement and Geometry</a:t>
            </a:r>
            <a:endParaRPr b="1"/>
          </a:p>
        </p:txBody>
      </p:sp>
      <p:pic>
        <p:nvPicPr>
          <p:cNvPr id="8" name="Audio 7" descr="audio icon- captions are in the notes section of powerpoint">
            <a:extLst>
              <a:ext uri="{FF2B5EF4-FFF2-40B4-BE49-F238E27FC236}">
                <a16:creationId xmlns:a16="http://schemas.microsoft.com/office/drawing/2014/main" id="{E09D7892-015C-C094-2A20-9FB2B469B4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52"/>
    </mc:Choice>
    <mc:Fallback xmlns="">
      <p:transition spd="slow" advTm="7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277875f91e1_0_52"/>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240"/>
              <a:buFont typeface="Georgia"/>
              <a:buNone/>
            </a:pPr>
            <a:r>
              <a:rPr lang="en-US" sz="2840" dirty="0"/>
              <a:t>Standard 6.7 (2016) - Standard 6.MG.1 (2023) </a:t>
            </a:r>
            <a:endParaRPr sz="2840" dirty="0"/>
          </a:p>
        </p:txBody>
      </p:sp>
      <p:graphicFrame>
        <p:nvGraphicFramePr>
          <p:cNvPr id="429" name="Google Shape;429;g277875f91e1_0_52" descr="d&#10;"/>
          <p:cNvGraphicFramePr/>
          <p:nvPr>
            <p:extLst>
              <p:ext uri="{D42A27DB-BD31-4B8C-83A1-F6EECF244321}">
                <p14:modId xmlns:p14="http://schemas.microsoft.com/office/powerpoint/2010/main" val="4050795007"/>
              </p:ext>
            </p:extLst>
          </p:nvPr>
        </p:nvGraphicFramePr>
        <p:xfrm>
          <a:off x="308150" y="944213"/>
          <a:ext cx="8527700" cy="3056945"/>
        </p:xfrm>
        <a:graphic>
          <a:graphicData uri="http://schemas.openxmlformats.org/drawingml/2006/table">
            <a:tbl>
              <a:tblPr firstRow="1">
                <a:noFill/>
                <a:tableStyleId>{DF334268-A5DA-4B07-8AE7-95401ACDC3AA}</a:tableStyleId>
              </a:tblPr>
              <a:tblGrid>
                <a:gridCol w="4263850">
                  <a:extLst>
                    <a:ext uri="{9D8B030D-6E8A-4147-A177-3AD203B41FA5}">
                      <a16:colId xmlns:a16="http://schemas.microsoft.com/office/drawing/2014/main" val="20000"/>
                    </a:ext>
                  </a:extLst>
                </a:gridCol>
                <a:gridCol w="4263850">
                  <a:extLst>
                    <a:ext uri="{9D8B030D-6E8A-4147-A177-3AD203B41FA5}">
                      <a16:colId xmlns:a16="http://schemas.microsoft.com/office/drawing/2014/main" val="20001"/>
                    </a:ext>
                  </a:extLst>
                </a:gridCol>
              </a:tblGrid>
              <a:tr h="428075">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100" b="1">
                          <a:latin typeface="Georgia"/>
                          <a:ea typeface="Georgia"/>
                          <a:cs typeface="Georgia"/>
                          <a:sym typeface="Georgia"/>
                        </a:rPr>
                        <a:t>6.7 The student will</a:t>
                      </a:r>
                      <a:endParaRPr sz="1100" b="1">
                        <a:latin typeface="Georgia"/>
                        <a:ea typeface="Georgia"/>
                        <a:cs typeface="Georgia"/>
                        <a:sym typeface="Georgia"/>
                      </a:endParaRPr>
                    </a:p>
                    <a:p>
                      <a:pPr marL="457200" lvl="0" indent="-298450" algn="l" rtl="0">
                        <a:spcBef>
                          <a:spcPts val="0"/>
                        </a:spcBef>
                        <a:spcAft>
                          <a:spcPts val="0"/>
                        </a:spcAft>
                        <a:buSzPts val="1100"/>
                        <a:buFont typeface="Georgia"/>
                        <a:buAutoNum type="alphaLcParenR"/>
                      </a:pPr>
                      <a:r>
                        <a:rPr lang="en-US" sz="1100" b="1">
                          <a:latin typeface="Georgia"/>
                          <a:ea typeface="Georgia"/>
                          <a:cs typeface="Georgia"/>
                          <a:sym typeface="Georgia"/>
                        </a:rPr>
                        <a:t>derive π (pi);</a:t>
                      </a:r>
                      <a:endParaRPr sz="1100" b="1">
                        <a:latin typeface="Georgia"/>
                        <a:ea typeface="Georgia"/>
                        <a:cs typeface="Georgia"/>
                        <a:sym typeface="Georgia"/>
                      </a:endParaRPr>
                    </a:p>
                    <a:p>
                      <a:pPr marL="0" lvl="0" indent="0" algn="l" rtl="0">
                        <a:spcBef>
                          <a:spcPts val="0"/>
                        </a:spcBef>
                        <a:spcAft>
                          <a:spcPts val="0"/>
                        </a:spcAft>
                        <a:buNone/>
                      </a:pPr>
                      <a:endParaRPr sz="1100">
                        <a:latin typeface="Georgia"/>
                        <a:ea typeface="Georgia"/>
                        <a:cs typeface="Georgia"/>
                        <a:sym typeface="Georgia"/>
                      </a:endParaRPr>
                    </a:p>
                    <a:p>
                      <a:pPr marL="342900" lvl="0" indent="-298450" algn="l" rtl="0">
                        <a:spcBef>
                          <a:spcPts val="0"/>
                        </a:spcBef>
                        <a:spcAft>
                          <a:spcPts val="0"/>
                        </a:spcAft>
                        <a:buSzPts val="1100"/>
                        <a:buFont typeface="Times New Roman"/>
                        <a:buChar char="●"/>
                      </a:pPr>
                      <a:r>
                        <a:rPr lang="en-US" sz="1100">
                          <a:latin typeface="Georgia"/>
                          <a:ea typeface="Georgia"/>
                          <a:cs typeface="Georgia"/>
                          <a:sym typeface="Georgia"/>
                        </a:rPr>
                        <a:t>Derive an approximation for pi (3.14 or  227  ) by gathering data and comparing the circumference to the diameter of various circles, using concrete materials or computer models. (a)</a:t>
                      </a:r>
                      <a:endParaRPr sz="1100">
                        <a:latin typeface="Georgia"/>
                        <a:ea typeface="Georgia"/>
                        <a:cs typeface="Georgia"/>
                        <a:sym typeface="Georgia"/>
                      </a:endParaRPr>
                    </a:p>
                    <a:p>
                      <a:pPr marL="342900" lvl="0" indent="0" algn="l" rtl="0">
                        <a:spcBef>
                          <a:spcPts val="300"/>
                        </a:spcBef>
                        <a:spcAft>
                          <a:spcPts val="300"/>
                        </a:spcAft>
                        <a:buNone/>
                      </a:pPr>
                      <a:endParaRPr sz="110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100" b="1" dirty="0">
                          <a:latin typeface="Georgia"/>
                          <a:ea typeface="Georgia"/>
                          <a:cs typeface="Georgia"/>
                          <a:sym typeface="Georgia"/>
                        </a:rPr>
                        <a:t>6.MG.1 The student will identify the characteristics of circles and solve problems, including those in context, involving circumference and area.</a:t>
                      </a:r>
                      <a:endParaRPr sz="1100" b="1" dirty="0">
                        <a:latin typeface="Georgia"/>
                        <a:ea typeface="Georgia"/>
                        <a:cs typeface="Georgia"/>
                        <a:sym typeface="Georgia"/>
                      </a:endParaRPr>
                    </a:p>
                    <a:p>
                      <a:pPr marL="457200" lvl="1" indent="-298450" algn="l" rtl="0">
                        <a:spcBef>
                          <a:spcPts val="1200"/>
                        </a:spcBef>
                        <a:spcAft>
                          <a:spcPts val="0"/>
                        </a:spcAft>
                        <a:buClr>
                          <a:srgbClr val="980000"/>
                        </a:buClr>
                        <a:buSzPts val="1100"/>
                        <a:buFont typeface="Georgia"/>
                        <a:buAutoNum type="alphaLcParenR"/>
                      </a:pPr>
                      <a:r>
                        <a:rPr lang="en-US" sz="1100" dirty="0">
                          <a:solidFill>
                            <a:srgbClr val="980000"/>
                          </a:solidFill>
                          <a:latin typeface="Georgia"/>
                          <a:ea typeface="Georgia"/>
                          <a:cs typeface="Georgia"/>
                          <a:sym typeface="Georgia"/>
                        </a:rPr>
                        <a:t>Identify and describe chord, diameter, radius, circumference, and area of a circle. </a:t>
                      </a:r>
                      <a:endParaRPr sz="1100" dirty="0">
                        <a:solidFill>
                          <a:srgbClr val="980000"/>
                        </a:solidFill>
                        <a:latin typeface="Georgia"/>
                        <a:ea typeface="Georgia"/>
                        <a:cs typeface="Georgia"/>
                        <a:sym typeface="Georgia"/>
                      </a:endParaRPr>
                    </a:p>
                    <a:p>
                      <a:pPr marL="457200" lvl="1" indent="-298450" algn="l" rtl="0">
                        <a:spcBef>
                          <a:spcPts val="300"/>
                        </a:spcBef>
                        <a:spcAft>
                          <a:spcPts val="0"/>
                        </a:spcAft>
                        <a:buClr>
                          <a:srgbClr val="980000"/>
                        </a:buClr>
                        <a:buSzPts val="1100"/>
                        <a:buFont typeface="Georgia"/>
                        <a:buAutoNum type="alphaLcParenR"/>
                      </a:pPr>
                      <a:r>
                        <a:rPr lang="en-US" sz="1100" dirty="0">
                          <a:solidFill>
                            <a:srgbClr val="980000"/>
                          </a:solidFill>
                          <a:latin typeface="Georgia"/>
                          <a:ea typeface="Georgia"/>
                          <a:cs typeface="Georgia"/>
                          <a:sym typeface="Georgia"/>
                        </a:rPr>
                        <a:t>Investigate and describe the relationship between:</a:t>
                      </a:r>
                      <a:endParaRPr sz="1100" dirty="0">
                        <a:solidFill>
                          <a:srgbClr val="980000"/>
                        </a:solidFill>
                        <a:latin typeface="Georgia"/>
                        <a:ea typeface="Georgia"/>
                        <a:cs typeface="Georgia"/>
                        <a:sym typeface="Georgia"/>
                      </a:endParaRPr>
                    </a:p>
                    <a:p>
                      <a:pPr marL="914400" lvl="2" indent="-346075" algn="l" rtl="0">
                        <a:spcBef>
                          <a:spcPts val="300"/>
                        </a:spcBef>
                        <a:spcAft>
                          <a:spcPts val="0"/>
                        </a:spcAft>
                        <a:buClr>
                          <a:srgbClr val="980000"/>
                        </a:buClr>
                        <a:buSzPts val="1100"/>
                        <a:buFont typeface="Georgia"/>
                        <a:buAutoNum type="romanLcParenR"/>
                      </a:pPr>
                      <a:r>
                        <a:rPr lang="en-US" sz="1100" dirty="0">
                          <a:solidFill>
                            <a:srgbClr val="980000"/>
                          </a:solidFill>
                          <a:latin typeface="Georgia"/>
                          <a:ea typeface="Georgia"/>
                          <a:cs typeface="Georgia"/>
                          <a:sym typeface="Georgia"/>
                        </a:rPr>
                        <a:t>diameter and radius;</a:t>
                      </a:r>
                      <a:endParaRPr sz="1100" dirty="0">
                        <a:solidFill>
                          <a:srgbClr val="980000"/>
                        </a:solidFill>
                        <a:latin typeface="Georgia"/>
                        <a:ea typeface="Georgia"/>
                        <a:cs typeface="Georgia"/>
                        <a:sym typeface="Georgia"/>
                      </a:endParaRPr>
                    </a:p>
                    <a:p>
                      <a:pPr marL="914400" lvl="2" indent="-346075" algn="l" rtl="0">
                        <a:spcBef>
                          <a:spcPts val="0"/>
                        </a:spcBef>
                        <a:spcAft>
                          <a:spcPts val="0"/>
                        </a:spcAft>
                        <a:buClr>
                          <a:srgbClr val="980000"/>
                        </a:buClr>
                        <a:buSzPts val="1100"/>
                        <a:buFont typeface="Georgia"/>
                        <a:buAutoNum type="romanLcParenR"/>
                      </a:pPr>
                      <a:r>
                        <a:rPr lang="en-US" sz="1100" dirty="0">
                          <a:solidFill>
                            <a:srgbClr val="980000"/>
                          </a:solidFill>
                          <a:latin typeface="Georgia"/>
                          <a:ea typeface="Georgia"/>
                          <a:cs typeface="Georgia"/>
                          <a:sym typeface="Georgia"/>
                        </a:rPr>
                        <a:t>radius and circumference; and</a:t>
                      </a:r>
                      <a:endParaRPr sz="1100" dirty="0">
                        <a:solidFill>
                          <a:srgbClr val="980000"/>
                        </a:solidFill>
                        <a:latin typeface="Georgia"/>
                        <a:ea typeface="Georgia"/>
                        <a:cs typeface="Georgia"/>
                        <a:sym typeface="Georgia"/>
                      </a:endParaRPr>
                    </a:p>
                    <a:p>
                      <a:pPr marL="914400" lvl="2" indent="-346075" algn="l" rtl="0">
                        <a:spcBef>
                          <a:spcPts val="0"/>
                        </a:spcBef>
                        <a:spcAft>
                          <a:spcPts val="0"/>
                        </a:spcAft>
                        <a:buClr>
                          <a:srgbClr val="980000"/>
                        </a:buClr>
                        <a:buSzPts val="1100"/>
                        <a:buFont typeface="Georgia"/>
                        <a:buAutoNum type="romanLcParenR"/>
                      </a:pPr>
                      <a:r>
                        <a:rPr lang="en-US" sz="1100" dirty="0">
                          <a:solidFill>
                            <a:srgbClr val="980000"/>
                          </a:solidFill>
                          <a:latin typeface="Georgia"/>
                          <a:ea typeface="Georgia"/>
                          <a:cs typeface="Georgia"/>
                          <a:sym typeface="Georgia"/>
                        </a:rPr>
                        <a:t>diameter and circumference.</a:t>
                      </a:r>
                      <a:endParaRPr sz="1100" dirty="0">
                        <a:solidFill>
                          <a:srgbClr val="980000"/>
                        </a:solidFill>
                        <a:latin typeface="Georgia"/>
                        <a:ea typeface="Georgia"/>
                        <a:cs typeface="Georgia"/>
                        <a:sym typeface="Georgia"/>
                      </a:endParaRPr>
                    </a:p>
                    <a:p>
                      <a:pPr marL="457200" lvl="1" indent="-298450" algn="l" rtl="0">
                        <a:spcBef>
                          <a:spcPts val="300"/>
                        </a:spcBef>
                        <a:spcAft>
                          <a:spcPts val="300"/>
                        </a:spcAft>
                        <a:buSzPts val="1100"/>
                        <a:buFont typeface="Georgia"/>
                        <a:buAutoNum type="alphaLcParenR"/>
                      </a:pPr>
                      <a:r>
                        <a:rPr lang="en-US" sz="1100" dirty="0">
                          <a:latin typeface="Georgia"/>
                          <a:ea typeface="Georgia"/>
                          <a:cs typeface="Georgia"/>
                          <a:sym typeface="Georgia"/>
                        </a:rPr>
                        <a:t>Develop an approximation for pi (3.14) by gathering data and comparing the circumference to the diameter of various circles, using concrete manipulatives or technological models.</a:t>
                      </a:r>
                      <a:endParaRPr sz="1100"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30" name="Google Shape;430;g277875f91e1_0_52"/>
          <p:cNvSpPr txBox="1"/>
          <p:nvPr/>
        </p:nvSpPr>
        <p:spPr>
          <a:xfrm>
            <a:off x="0" y="4357100"/>
            <a:ext cx="9144000" cy="786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 </a:t>
            </a:r>
            <a:endParaRPr sz="1200" dirty="0">
              <a:solidFill>
                <a:schemeClr val="lt1"/>
              </a:solidFill>
              <a:latin typeface="Times New Roman"/>
              <a:ea typeface="Times New Roman"/>
              <a:cs typeface="Times New Roman"/>
              <a:sym typeface="Times New Roman"/>
            </a:endParaRPr>
          </a:p>
          <a:p>
            <a:pPr marL="457200" lvl="0" indent="-292100" algn="l" rtl="0">
              <a:spcBef>
                <a:spcPts val="0"/>
              </a:spcBef>
              <a:spcAft>
                <a:spcPts val="0"/>
              </a:spcAft>
              <a:buClr>
                <a:schemeClr val="lt1"/>
              </a:buClr>
              <a:buSzPts val="1000"/>
              <a:buChar char="●"/>
            </a:pPr>
            <a:r>
              <a:rPr lang="en-US" sz="1000" dirty="0">
                <a:solidFill>
                  <a:schemeClr val="lt1"/>
                </a:solidFill>
                <a:latin typeface="Georgia"/>
                <a:ea typeface="Georgia"/>
                <a:cs typeface="Georgia"/>
                <a:sym typeface="Georgia"/>
              </a:rPr>
              <a:t>Removed 22/7 as part of deriving pi</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Identify and describe chord, diameter, radius, circumference, and area of a circle</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Investigate and describe the relationship between diameter and radius, radius and circumference and diameter and circumference</a:t>
            </a:r>
            <a:endParaRPr sz="1000" dirty="0">
              <a:solidFill>
                <a:schemeClr val="lt1"/>
              </a:solidFill>
              <a:latin typeface="Georgia"/>
              <a:ea typeface="Georgia"/>
              <a:cs typeface="Georgia"/>
              <a:sym typeface="Georgia"/>
            </a:endParaRPr>
          </a:p>
          <a:p>
            <a:pPr marL="0" lvl="0" indent="0" algn="l" rtl="0">
              <a:spcBef>
                <a:spcPts val="0"/>
              </a:spcBef>
              <a:spcAft>
                <a:spcPts val="0"/>
              </a:spcAft>
              <a:buNone/>
            </a:pPr>
            <a:endParaRPr sz="800" dirty="0">
              <a:solidFill>
                <a:schemeClr val="lt1"/>
              </a:solidFill>
              <a:latin typeface="Georgia"/>
              <a:ea typeface="Georgia"/>
              <a:cs typeface="Georgia"/>
              <a:sym typeface="Georgia"/>
            </a:endParaRPr>
          </a:p>
        </p:txBody>
      </p:sp>
      <p:pic>
        <p:nvPicPr>
          <p:cNvPr id="8" name="Audio 7" descr="audio icon- captions are in the notes section of powerpoint">
            <a:extLst>
              <a:ext uri="{FF2B5EF4-FFF2-40B4-BE49-F238E27FC236}">
                <a16:creationId xmlns:a16="http://schemas.microsoft.com/office/drawing/2014/main" id="{21ECC356-9F57-2195-D07E-65BCACCD39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65"/>
    </mc:Choice>
    <mc:Fallback xmlns="">
      <p:transition spd="slow" advTm="2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7a5e52e39b_0_13"/>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240"/>
              <a:buFont typeface="Georgia"/>
              <a:buNone/>
            </a:pPr>
            <a:r>
              <a:rPr lang="en-US" sz="2840" dirty="0"/>
              <a:t>Standard 6.7(2016) - Standard 6.MG.1 (2023) </a:t>
            </a:r>
            <a:endParaRPr sz="2840" dirty="0"/>
          </a:p>
        </p:txBody>
      </p:sp>
      <p:graphicFrame>
        <p:nvGraphicFramePr>
          <p:cNvPr id="437" name="Google Shape;437;g27a5e52e39b_0_13" descr="d&#10;"/>
          <p:cNvGraphicFramePr/>
          <p:nvPr>
            <p:extLst>
              <p:ext uri="{D42A27DB-BD31-4B8C-83A1-F6EECF244321}">
                <p14:modId xmlns:p14="http://schemas.microsoft.com/office/powerpoint/2010/main" val="111634054"/>
              </p:ext>
            </p:extLst>
          </p:nvPr>
        </p:nvGraphicFramePr>
        <p:xfrm>
          <a:off x="600250" y="1205400"/>
          <a:ext cx="7943500" cy="2142545"/>
        </p:xfrm>
        <a:graphic>
          <a:graphicData uri="http://schemas.openxmlformats.org/drawingml/2006/table">
            <a:tbl>
              <a:tblPr firstRow="1">
                <a:noFill/>
                <a:tableStyleId>{DF334268-A5DA-4B07-8AE7-95401ACDC3AA}</a:tableStyleId>
              </a:tblPr>
              <a:tblGrid>
                <a:gridCol w="3958050">
                  <a:extLst>
                    <a:ext uri="{9D8B030D-6E8A-4147-A177-3AD203B41FA5}">
                      <a16:colId xmlns:a16="http://schemas.microsoft.com/office/drawing/2014/main" val="20000"/>
                    </a:ext>
                  </a:extLst>
                </a:gridCol>
                <a:gridCol w="3985450">
                  <a:extLst>
                    <a:ext uri="{9D8B030D-6E8A-4147-A177-3AD203B41FA5}">
                      <a16:colId xmlns:a16="http://schemas.microsoft.com/office/drawing/2014/main" val="20001"/>
                    </a:ext>
                  </a:extLst>
                </a:gridCol>
              </a:tblGrid>
              <a:tr h="4280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100" b="1">
                          <a:latin typeface="Georgia"/>
                          <a:ea typeface="Georgia"/>
                          <a:cs typeface="Georgia"/>
                          <a:sym typeface="Georgia"/>
                        </a:rPr>
                        <a:t>6.7 The student will</a:t>
                      </a:r>
                      <a:endParaRPr sz="1100" b="1">
                        <a:latin typeface="Georgia"/>
                        <a:ea typeface="Georgia"/>
                        <a:cs typeface="Georgia"/>
                        <a:sym typeface="Georgia"/>
                      </a:endParaRPr>
                    </a:p>
                    <a:p>
                      <a:pPr marL="0" lvl="0" indent="0" algn="l" rtl="0">
                        <a:spcBef>
                          <a:spcPts val="0"/>
                        </a:spcBef>
                        <a:spcAft>
                          <a:spcPts val="0"/>
                        </a:spcAft>
                        <a:buNone/>
                      </a:pPr>
                      <a:r>
                        <a:rPr lang="en-US" sz="1100" b="1">
                          <a:latin typeface="Georgia"/>
                          <a:ea typeface="Georgia"/>
                          <a:cs typeface="Georgia"/>
                          <a:sym typeface="Georgia"/>
                        </a:rPr>
                        <a:t>b)       solve problems, including practical problems, involving circumference and area of a circle; and</a:t>
                      </a:r>
                      <a:endParaRPr sz="1100" b="1">
                        <a:latin typeface="Georgia"/>
                        <a:ea typeface="Georgia"/>
                        <a:cs typeface="Georgia"/>
                        <a:sym typeface="Georgia"/>
                      </a:endParaRPr>
                    </a:p>
                    <a:p>
                      <a:pPr marL="0" lvl="0" indent="0" algn="l" rtl="0">
                        <a:spcBef>
                          <a:spcPts val="0"/>
                        </a:spcBef>
                        <a:spcAft>
                          <a:spcPts val="0"/>
                        </a:spcAft>
                        <a:buNone/>
                      </a:pPr>
                      <a:endParaRPr sz="1100">
                        <a:latin typeface="Georgia"/>
                        <a:ea typeface="Georgia"/>
                        <a:cs typeface="Georgia"/>
                        <a:sym typeface="Georgia"/>
                      </a:endParaRPr>
                    </a:p>
                    <a:p>
                      <a:pPr marL="342900" lvl="0" indent="-298450" algn="l" rtl="0">
                        <a:spcBef>
                          <a:spcPts val="300"/>
                        </a:spcBef>
                        <a:spcAft>
                          <a:spcPts val="300"/>
                        </a:spcAft>
                        <a:buSzPts val="1100"/>
                        <a:buFont typeface="Georgia"/>
                        <a:buChar char="●"/>
                      </a:pPr>
                      <a:r>
                        <a:rPr lang="en-US" sz="1100">
                          <a:latin typeface="Georgia"/>
                          <a:ea typeface="Georgia"/>
                          <a:cs typeface="Georgia"/>
                          <a:sym typeface="Georgia"/>
                        </a:rPr>
                        <a:t>Solve problems, including practical problems, involving circumference and area of a circle when given the length of the diameter or radius. (b)</a:t>
                      </a:r>
                      <a:endParaRPr sz="110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100" b="1" dirty="0">
                          <a:latin typeface="Georgia"/>
                          <a:ea typeface="Georgia"/>
                          <a:cs typeface="Georgia"/>
                          <a:sym typeface="Georgia"/>
                        </a:rPr>
                        <a:t>6.MG.1 The student will identify the characteristics of circles and solve problems, including those in context, involving circumference and area.</a:t>
                      </a:r>
                    </a:p>
                    <a:p>
                      <a:pPr marL="228600" lvl="0" indent="-228600" algn="l" rtl="0">
                        <a:spcBef>
                          <a:spcPts val="1200"/>
                        </a:spcBef>
                        <a:spcAft>
                          <a:spcPts val="0"/>
                        </a:spcAft>
                        <a:buFont typeface="+mj-lt"/>
                        <a:buAutoNum type="alphaLcParenR" startAt="4"/>
                      </a:pPr>
                      <a:r>
                        <a:rPr lang="en-US" sz="1100" dirty="0">
                          <a:solidFill>
                            <a:srgbClr val="980000"/>
                          </a:solidFill>
                          <a:latin typeface="Georgia"/>
                          <a:ea typeface="Georgia"/>
                          <a:cs typeface="Georgia"/>
                          <a:sym typeface="Georgia"/>
                        </a:rPr>
                        <a:t>Develop the formula for circumference using the relationship between diameter, radius, and pi.</a:t>
                      </a:r>
                    </a:p>
                    <a:p>
                      <a:pPr marL="228600" lvl="0" indent="-228600" algn="l" rtl="0">
                        <a:spcBef>
                          <a:spcPts val="300"/>
                        </a:spcBef>
                        <a:spcAft>
                          <a:spcPts val="300"/>
                        </a:spcAft>
                        <a:buFont typeface="+mj-lt"/>
                        <a:buAutoNum type="alphaLcParenR" startAt="4"/>
                      </a:pPr>
                      <a:r>
                        <a:rPr lang="en-US" sz="1100" dirty="0">
                          <a:latin typeface="Georgia"/>
                          <a:ea typeface="Georgia"/>
                          <a:cs typeface="Georgia"/>
                          <a:sym typeface="Georgia"/>
                        </a:rPr>
                        <a:t>Solve problems, including those in context, involving circumference and area of a circle when given the length of the diameter or radius.</a:t>
                      </a:r>
                      <a:endParaRPr sz="1100"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38" name="Google Shape;438;g27a5e52e39b_0_13"/>
          <p:cNvSpPr txBox="1"/>
          <p:nvPr/>
        </p:nvSpPr>
        <p:spPr>
          <a:xfrm>
            <a:off x="0" y="4384500"/>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 </a:t>
            </a:r>
            <a:endParaRPr>
              <a:solidFill>
                <a:schemeClr val="lt1"/>
              </a:solidFill>
              <a:latin typeface="Calibri"/>
              <a:ea typeface="Calibri"/>
              <a:cs typeface="Calibri"/>
              <a:sym typeface="Calibri"/>
            </a:endParaRPr>
          </a:p>
          <a:p>
            <a:pPr marL="457200" lvl="0" indent="-317500" algn="l" rtl="0">
              <a:spcBef>
                <a:spcPts val="0"/>
              </a:spcBef>
              <a:spcAft>
                <a:spcPts val="0"/>
              </a:spcAft>
              <a:buClr>
                <a:schemeClr val="lt1"/>
              </a:buClr>
              <a:buSzPts val="1400"/>
              <a:buFont typeface="Calibri"/>
              <a:buChar char="●"/>
            </a:pPr>
            <a:r>
              <a:rPr lang="en-US" sz="1000">
                <a:solidFill>
                  <a:schemeClr val="lt1"/>
                </a:solidFill>
                <a:latin typeface="Georgia"/>
                <a:ea typeface="Georgia"/>
                <a:cs typeface="Georgia"/>
                <a:sym typeface="Georgia"/>
              </a:rPr>
              <a:t>Develop the formula for circumference using the relationship between diameter, radius, and pi</a:t>
            </a:r>
            <a:endParaRPr>
              <a:solidFill>
                <a:schemeClr val="lt1"/>
              </a:solidFill>
              <a:latin typeface="Calibri"/>
              <a:ea typeface="Calibri"/>
              <a:cs typeface="Calibri"/>
              <a:sym typeface="Calibri"/>
            </a:endParaRPr>
          </a:p>
        </p:txBody>
      </p:sp>
      <p:pic>
        <p:nvPicPr>
          <p:cNvPr id="7" name="Audio 6" descr="audio icon- captions are in the notes section of powerpoint">
            <a:extLst>
              <a:ext uri="{FF2B5EF4-FFF2-40B4-BE49-F238E27FC236}">
                <a16:creationId xmlns:a16="http://schemas.microsoft.com/office/drawing/2014/main" id="{070964AA-81C0-CA3B-8DD5-28ED1AE588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86"/>
    </mc:Choice>
    <mc:Fallback xmlns="">
      <p:transition spd="slow" advTm="19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dirty="0"/>
              <a:t>Agenda</a:t>
            </a:r>
            <a:endParaRPr dirty="0"/>
          </a:p>
        </p:txBody>
      </p:sp>
      <p:sp>
        <p:nvSpPr>
          <p:cNvPr id="178" name="Google Shape;178;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3</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sp>
        <p:nvSpPr>
          <p:cNvPr id="179" name="Google Shape;179;p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lnSpcReduction="10000"/>
          </a:bodyPr>
          <a:lstStyle/>
          <a:p>
            <a:pPr lvl="0" algn="l" rtl="0">
              <a:lnSpc>
                <a:spcPct val="90000"/>
              </a:lnSpc>
              <a:spcBef>
                <a:spcPts val="800"/>
              </a:spcBef>
              <a:spcAft>
                <a:spcPts val="0"/>
              </a:spcAft>
              <a:buClrTx/>
              <a:buSzPct val="100000"/>
              <a:buFont typeface="Arial" panose="020B0604020202020204" pitchFamily="34" charset="0"/>
              <a:buChar char="•"/>
            </a:pPr>
            <a:r>
              <a:rPr lang="en-US" sz="2100">
                <a:solidFill>
                  <a:srgbClr val="000000"/>
                </a:solidFill>
                <a:latin typeface="Georgia" panose="02040502050405020303" pitchFamily="18" charset="0"/>
              </a:rPr>
              <a:t>2023 Mathematics </a:t>
            </a:r>
            <a:r>
              <a:rPr lang="en-US" sz="2100" i="1">
                <a:solidFill>
                  <a:srgbClr val="000000"/>
                </a:solidFill>
                <a:latin typeface="Georgia" panose="02040502050405020303" pitchFamily="18" charset="0"/>
              </a:rPr>
              <a:t>Standards of Learning</a:t>
            </a:r>
            <a:r>
              <a:rPr lang="en-US" sz="2100">
                <a:solidFill>
                  <a:srgbClr val="000000"/>
                </a:solidFill>
                <a:latin typeface="Georgia" panose="02040502050405020303" pitchFamily="18" charset="0"/>
              </a:rPr>
              <a:t> Focus</a:t>
            </a:r>
          </a:p>
          <a:p>
            <a:pPr lvl="0" algn="l" rtl="0">
              <a:lnSpc>
                <a:spcPct val="90000"/>
              </a:lnSpc>
              <a:spcBef>
                <a:spcPts val="800"/>
              </a:spcBef>
              <a:spcAft>
                <a:spcPts val="0"/>
              </a:spcAft>
              <a:buClrTx/>
              <a:buSzPct val="100000"/>
              <a:buFont typeface="Arial" panose="020B0604020202020204" pitchFamily="34" charset="0"/>
              <a:buChar char="•"/>
            </a:pPr>
            <a:r>
              <a:rPr lang="en-US" sz="2100">
                <a:solidFill>
                  <a:srgbClr val="000000"/>
                </a:solidFill>
                <a:latin typeface="Georgia" panose="02040502050405020303" pitchFamily="18" charset="0"/>
              </a:rPr>
              <a:t>Documents Currently Available</a:t>
            </a:r>
            <a:endParaRPr lang="en-US">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Standards of Learning Document</a:t>
            </a:r>
            <a:endParaRPr lang="en-US">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Overview of Revisions (2016 to 2023 Mathematics </a:t>
            </a:r>
            <a:r>
              <a:rPr lang="en-US" sz="1800" i="1">
                <a:solidFill>
                  <a:srgbClr val="000000"/>
                </a:solidFill>
                <a:latin typeface="Georgia" panose="02040502050405020303" pitchFamily="18" charset="0"/>
              </a:rPr>
              <a:t>Standards of Learning</a:t>
            </a:r>
            <a:r>
              <a:rPr lang="en-US" sz="1800">
                <a:solidFill>
                  <a:srgbClr val="000000"/>
                </a:solidFill>
                <a:latin typeface="Georgia" panose="02040502050405020303" pitchFamily="18" charset="0"/>
              </a:rPr>
              <a:t>) document </a:t>
            </a:r>
          </a:p>
          <a:p>
            <a:pPr lvl="0" algn="l" rtl="0">
              <a:lnSpc>
                <a:spcPct val="90000"/>
              </a:lnSpc>
              <a:spcBef>
                <a:spcPts val="800"/>
              </a:spcBef>
              <a:spcAft>
                <a:spcPts val="0"/>
              </a:spcAft>
              <a:buClrTx/>
              <a:buSzPct val="100000"/>
              <a:buFont typeface="Arial" panose="020B0604020202020204" pitchFamily="34" charset="0"/>
              <a:buChar char="•"/>
            </a:pPr>
            <a:r>
              <a:rPr lang="en-US" sz="2100">
                <a:solidFill>
                  <a:srgbClr val="000000"/>
                </a:solidFill>
                <a:latin typeface="Georgia" panose="02040502050405020303" pitchFamily="18" charset="0"/>
              </a:rPr>
              <a:t>Comparison of 2016 to 2023 Standards</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Number and Number Sense</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Computation and Estimation</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Measurement and Geometry</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Probability and Statistics</a:t>
            </a:r>
            <a:endParaRPr>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a:solidFill>
                  <a:srgbClr val="000000"/>
                </a:solidFill>
                <a:latin typeface="Georgia" panose="02040502050405020303" pitchFamily="18" charset="0"/>
              </a:rPr>
              <a:t>Patterns, Functions, and Algebra</a:t>
            </a:r>
            <a:endParaRPr>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5E0765CA-0273-E15C-DC67-621044A6855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12" name="Audio 11">
            <a:extLst>
              <a:ext uri="{FF2B5EF4-FFF2-40B4-BE49-F238E27FC236}">
                <a16:creationId xmlns:a16="http://schemas.microsoft.com/office/drawing/2014/main" id="{6B5AF050-348D-2426-085F-D551CBBD267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981734607"/>
      </p:ext>
    </p:extLst>
  </p:cSld>
  <p:clrMapOvr>
    <a:masterClrMapping/>
  </p:clrMapOvr>
  <mc:AlternateContent xmlns:mc="http://schemas.openxmlformats.org/markup-compatibility/2006" xmlns:p14="http://schemas.microsoft.com/office/powerpoint/2010/main">
    <mc:Choice Requires="p14">
      <p:transition spd="slow" p14:dur="2000" advTm="20160"/>
    </mc:Choice>
    <mc:Fallback xmlns="">
      <p:transition spd="slow" advTm="20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277875f91e1_0_57"/>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240"/>
              <a:buFont typeface="Georgia"/>
              <a:buNone/>
            </a:pPr>
            <a:r>
              <a:rPr lang="en-US" sz="2840" dirty="0"/>
              <a:t>Standard 6.7c (2016) - Standard 6.MG.2 (2023)</a:t>
            </a:r>
            <a:endParaRPr sz="2840" dirty="0"/>
          </a:p>
        </p:txBody>
      </p:sp>
      <p:graphicFrame>
        <p:nvGraphicFramePr>
          <p:cNvPr id="445" name="Google Shape;445;g277875f91e1_0_57" descr="d&#10;"/>
          <p:cNvGraphicFramePr/>
          <p:nvPr>
            <p:extLst>
              <p:ext uri="{D42A27DB-BD31-4B8C-83A1-F6EECF244321}">
                <p14:modId xmlns:p14="http://schemas.microsoft.com/office/powerpoint/2010/main" val="10192081"/>
              </p:ext>
            </p:extLst>
          </p:nvPr>
        </p:nvGraphicFramePr>
        <p:xfrm>
          <a:off x="458725" y="1003400"/>
          <a:ext cx="8154275" cy="2583120"/>
        </p:xfrm>
        <a:graphic>
          <a:graphicData uri="http://schemas.openxmlformats.org/drawingml/2006/table">
            <a:tbl>
              <a:tblPr firstRow="1">
                <a:noFill/>
                <a:tableStyleId>{DF334268-A5DA-4B07-8AE7-95401ACDC3AA}</a:tableStyleId>
              </a:tblPr>
              <a:tblGrid>
                <a:gridCol w="4113825">
                  <a:extLst>
                    <a:ext uri="{9D8B030D-6E8A-4147-A177-3AD203B41FA5}">
                      <a16:colId xmlns:a16="http://schemas.microsoft.com/office/drawing/2014/main" val="20000"/>
                    </a:ext>
                  </a:extLst>
                </a:gridCol>
                <a:gridCol w="4040450">
                  <a:extLst>
                    <a:ext uri="{9D8B030D-6E8A-4147-A177-3AD203B41FA5}">
                      <a16:colId xmlns:a16="http://schemas.microsoft.com/office/drawing/2014/main" val="20001"/>
                    </a:ext>
                  </a:extLst>
                </a:gridCol>
              </a:tblGrid>
              <a:tr h="323925">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100" b="1" dirty="0">
                          <a:latin typeface="Georgia"/>
                          <a:ea typeface="Georgia"/>
                          <a:cs typeface="Georgia"/>
                          <a:sym typeface="Georgia"/>
                        </a:rPr>
                        <a:t>6.7 The student will</a:t>
                      </a:r>
                      <a:endParaRPr sz="1100" b="1" dirty="0">
                        <a:latin typeface="Georgia"/>
                        <a:ea typeface="Georgia"/>
                        <a:cs typeface="Georgia"/>
                        <a:sym typeface="Georgia"/>
                      </a:endParaRPr>
                    </a:p>
                    <a:p>
                      <a:pPr marL="0" lvl="0" indent="0" algn="l" rtl="0">
                        <a:spcBef>
                          <a:spcPts val="0"/>
                        </a:spcBef>
                        <a:spcAft>
                          <a:spcPts val="0"/>
                        </a:spcAft>
                        <a:buNone/>
                      </a:pPr>
                      <a:r>
                        <a:rPr lang="en-US" sz="1100" b="1" dirty="0">
                          <a:latin typeface="Georgia"/>
                          <a:ea typeface="Georgia"/>
                          <a:cs typeface="Georgia"/>
                          <a:sym typeface="Georgia"/>
                        </a:rPr>
                        <a:t>   c)    solve problems, including practical problems, involving area and perimeter of triangles and rectangles. </a:t>
                      </a:r>
                      <a:r>
                        <a:rPr lang="en-US" sz="1100" b="0" dirty="0">
                          <a:solidFill>
                            <a:srgbClr val="C00000"/>
                          </a:solidFill>
                          <a:latin typeface="Georgia"/>
                          <a:ea typeface="Georgia"/>
                          <a:cs typeface="Georgia"/>
                          <a:sym typeface="Georgia"/>
                        </a:rPr>
                        <a:t>[Area and Perimeter of Rectangles included in Grades 4 and 5]</a:t>
                      </a:r>
                      <a:endParaRPr sz="1100" b="0" dirty="0">
                        <a:solidFill>
                          <a:srgbClr val="C00000"/>
                        </a:solidFill>
                        <a:latin typeface="Georgia"/>
                        <a:ea typeface="Georgia"/>
                        <a:cs typeface="Georgia"/>
                        <a:sym typeface="Georgia"/>
                      </a:endParaRPr>
                    </a:p>
                    <a:p>
                      <a:pPr marL="228600" lvl="0" indent="-228600" algn="l" rtl="0">
                        <a:spcBef>
                          <a:spcPts val="0"/>
                        </a:spcBef>
                        <a:spcAft>
                          <a:spcPts val="0"/>
                        </a:spcAft>
                        <a:buNone/>
                      </a:pPr>
                      <a:endParaRPr sz="1100" b="1" dirty="0">
                        <a:latin typeface="Georgia"/>
                        <a:ea typeface="Georgia"/>
                        <a:cs typeface="Georgia"/>
                        <a:sym typeface="Georgia"/>
                      </a:endParaRPr>
                    </a:p>
                    <a:p>
                      <a:pPr marL="342900" lvl="0" indent="-298450" algn="l" rtl="0">
                        <a:spcBef>
                          <a:spcPts val="0"/>
                        </a:spcBef>
                        <a:spcAft>
                          <a:spcPts val="300"/>
                        </a:spcAft>
                        <a:buSzPts val="1100"/>
                        <a:buFont typeface="Georgia"/>
                        <a:buChar char="●"/>
                      </a:pPr>
                      <a:r>
                        <a:rPr lang="en-US" sz="1100" dirty="0">
                          <a:latin typeface="Georgia"/>
                          <a:ea typeface="Georgia"/>
                          <a:cs typeface="Georgia"/>
                          <a:sym typeface="Georgia"/>
                        </a:rPr>
                        <a:t>Solve problems, including practical problems, involving area and perimeter of triangles and rectangles. (c)</a:t>
                      </a:r>
                      <a:endParaRPr sz="11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100" b="1" dirty="0">
                          <a:latin typeface="Georgia"/>
                          <a:ea typeface="Georgia"/>
                          <a:cs typeface="Georgia"/>
                          <a:sym typeface="Georgia"/>
                        </a:rPr>
                        <a:t>6.MG.2 The student will reason mathematically to solve problems, including those in context, that involve the area and perimeter of triangles, and parallelograms.</a:t>
                      </a:r>
                      <a:endParaRPr sz="1100" b="1" dirty="0">
                        <a:latin typeface="Georgia"/>
                        <a:ea typeface="Georgia"/>
                        <a:cs typeface="Georgia"/>
                        <a:sym typeface="Georgia"/>
                      </a:endParaRPr>
                    </a:p>
                    <a:p>
                      <a:pPr marL="457200" lvl="0" indent="-298450" algn="l" rtl="0">
                        <a:spcBef>
                          <a:spcPts val="1200"/>
                        </a:spcBef>
                        <a:spcAft>
                          <a:spcPts val="0"/>
                        </a:spcAft>
                        <a:buSzPts val="1100"/>
                        <a:buFont typeface="Georgia"/>
                        <a:buAutoNum type="alphaLcParenR"/>
                      </a:pPr>
                      <a:r>
                        <a:rPr lang="en-US" sz="1100" dirty="0">
                          <a:solidFill>
                            <a:srgbClr val="980000"/>
                          </a:solidFill>
                          <a:latin typeface="Georgia"/>
                          <a:ea typeface="Georgia"/>
                          <a:cs typeface="Georgia"/>
                          <a:sym typeface="Georgia"/>
                        </a:rPr>
                        <a:t>Develop the formula</a:t>
                      </a:r>
                      <a:r>
                        <a:rPr lang="en-US" sz="1100" dirty="0">
                          <a:latin typeface="Georgia"/>
                          <a:ea typeface="Georgia"/>
                          <a:cs typeface="Georgia"/>
                          <a:sym typeface="Georgia"/>
                        </a:rPr>
                        <a:t> for determining the area of </a:t>
                      </a:r>
                      <a:r>
                        <a:rPr lang="en-US" sz="1100" dirty="0">
                          <a:solidFill>
                            <a:srgbClr val="980000"/>
                          </a:solidFill>
                          <a:latin typeface="Georgia"/>
                          <a:ea typeface="Georgia"/>
                          <a:cs typeface="Georgia"/>
                          <a:sym typeface="Georgia"/>
                        </a:rPr>
                        <a:t>parallelograms</a:t>
                      </a:r>
                      <a:r>
                        <a:rPr lang="en-US" sz="1100" dirty="0">
                          <a:latin typeface="Georgia"/>
                          <a:ea typeface="Georgia"/>
                          <a:cs typeface="Georgia"/>
                          <a:sym typeface="Georgia"/>
                        </a:rPr>
                        <a:t> and triangles using pictorial representations and concrete manipulatives (e.g., two-dimensional diagrams, grid paper, etc.).</a:t>
                      </a:r>
                      <a:endParaRPr sz="1100" dirty="0">
                        <a:latin typeface="Georgia"/>
                        <a:ea typeface="Georgia"/>
                        <a:cs typeface="Georgia"/>
                        <a:sym typeface="Georgia"/>
                      </a:endParaRPr>
                    </a:p>
                    <a:p>
                      <a:pPr marL="457200" lvl="0" indent="-298450" algn="l" rtl="0">
                        <a:spcBef>
                          <a:spcPts val="300"/>
                        </a:spcBef>
                        <a:spcAft>
                          <a:spcPts val="300"/>
                        </a:spcAft>
                        <a:buSzPts val="1100"/>
                        <a:buFont typeface="Georgia"/>
                        <a:buAutoNum type="alphaLcParenR"/>
                      </a:pPr>
                      <a:r>
                        <a:rPr lang="en-US" sz="1100" dirty="0">
                          <a:latin typeface="Georgia"/>
                          <a:ea typeface="Georgia"/>
                          <a:cs typeface="Georgia"/>
                          <a:sym typeface="Georgia"/>
                        </a:rPr>
                        <a:t>Solve problems, including those in context, involving the perimeter and area of triangles, and </a:t>
                      </a:r>
                      <a:r>
                        <a:rPr lang="en-US" sz="1100" dirty="0">
                          <a:solidFill>
                            <a:srgbClr val="980000"/>
                          </a:solidFill>
                          <a:latin typeface="Georgia"/>
                          <a:ea typeface="Georgia"/>
                          <a:cs typeface="Georgia"/>
                          <a:sym typeface="Georgia"/>
                        </a:rPr>
                        <a:t>parallelograms.</a:t>
                      </a:r>
                      <a:endParaRPr sz="1100" dirty="0">
                        <a:solidFill>
                          <a:srgbClr val="980000"/>
                        </a:solidFill>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 name="Google Shape;497;g277875f91e1_0_83" descr="New!">
            <a:extLst>
              <a:ext uri="{FF2B5EF4-FFF2-40B4-BE49-F238E27FC236}">
                <a16:creationId xmlns:a16="http://schemas.microsoft.com/office/drawing/2014/main" id="{7F172926-185C-9F43-AA59-AEE327741A7B}"/>
              </a:ext>
            </a:extLst>
          </p:cNvPr>
          <p:cNvPicPr preferRelativeResize="0"/>
          <p:nvPr/>
        </p:nvPicPr>
        <p:blipFill>
          <a:blip r:embed="rId5">
            <a:alphaModFix/>
          </a:blip>
          <a:stretch>
            <a:fillRect/>
          </a:stretch>
        </p:blipFill>
        <p:spPr>
          <a:xfrm>
            <a:off x="4485063" y="3128085"/>
            <a:ext cx="605098" cy="458435"/>
          </a:xfrm>
          <a:prstGeom prst="rect">
            <a:avLst/>
          </a:prstGeom>
          <a:noFill/>
          <a:ln>
            <a:noFill/>
          </a:ln>
        </p:spPr>
      </p:pic>
      <p:sp>
        <p:nvSpPr>
          <p:cNvPr id="446" name="Google Shape;446;g277875f91e1_0_57"/>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 </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Area and perimeter of rectangles is deleted</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Area and perimeter of parallelograms </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Develop the formula for determining the area of parallelograms and triangles</a:t>
            </a:r>
            <a:endParaRPr sz="1000" dirty="0">
              <a:solidFill>
                <a:schemeClr val="lt1"/>
              </a:solidFill>
              <a:latin typeface="Georgia"/>
              <a:ea typeface="Georgia"/>
              <a:cs typeface="Georgia"/>
              <a:sym typeface="Georgia"/>
            </a:endParaRPr>
          </a:p>
        </p:txBody>
      </p:sp>
      <p:pic>
        <p:nvPicPr>
          <p:cNvPr id="8" name="Audio 7" descr="audio icon- captions are in the notes section of powerpoint">
            <a:extLst>
              <a:ext uri="{FF2B5EF4-FFF2-40B4-BE49-F238E27FC236}">
                <a16:creationId xmlns:a16="http://schemas.microsoft.com/office/drawing/2014/main" id="{1BAC48FF-0EC6-F9DA-6DF3-38EC8774D0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181"/>
    </mc:Choice>
    <mc:Fallback xmlns="">
      <p:transition spd="slow" advTm="3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277875f91e1_0_62"/>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l" rtl="0">
              <a:lnSpc>
                <a:spcPct val="90000"/>
              </a:lnSpc>
              <a:spcBef>
                <a:spcPts val="0"/>
              </a:spcBef>
              <a:spcAft>
                <a:spcPts val="0"/>
              </a:spcAft>
              <a:buClr>
                <a:schemeClr val="lt1"/>
              </a:buClr>
              <a:buSzPts val="3240"/>
              <a:buFont typeface="Georgia"/>
              <a:buNone/>
            </a:pPr>
            <a:r>
              <a:rPr lang="en-US" sz="2840" dirty="0"/>
              <a:t>Standard 6.8 (2016) - Standard 6.MG.3 (2023) (1 of 2)</a:t>
            </a:r>
            <a:endParaRPr sz="2840" dirty="0"/>
          </a:p>
        </p:txBody>
      </p:sp>
      <p:graphicFrame>
        <p:nvGraphicFramePr>
          <p:cNvPr id="453" name="Google Shape;453;g277875f91e1_0_62" descr="d&#10;"/>
          <p:cNvGraphicFramePr/>
          <p:nvPr>
            <p:extLst>
              <p:ext uri="{D42A27DB-BD31-4B8C-83A1-F6EECF244321}">
                <p14:modId xmlns:p14="http://schemas.microsoft.com/office/powerpoint/2010/main" val="1369613623"/>
              </p:ext>
            </p:extLst>
          </p:nvPr>
        </p:nvGraphicFramePr>
        <p:xfrm>
          <a:off x="625000" y="1193950"/>
          <a:ext cx="8033825" cy="2301210"/>
        </p:xfrm>
        <a:graphic>
          <a:graphicData uri="http://schemas.openxmlformats.org/drawingml/2006/table">
            <a:tbl>
              <a:tblPr firstRow="1">
                <a:noFill/>
                <a:tableStyleId>{DF334268-A5DA-4B07-8AE7-95401ACDC3AA}</a:tableStyleId>
              </a:tblPr>
              <a:tblGrid>
                <a:gridCol w="4053050">
                  <a:extLst>
                    <a:ext uri="{9D8B030D-6E8A-4147-A177-3AD203B41FA5}">
                      <a16:colId xmlns:a16="http://schemas.microsoft.com/office/drawing/2014/main" val="20000"/>
                    </a:ext>
                  </a:extLst>
                </a:gridCol>
                <a:gridCol w="39807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100" b="1">
                          <a:latin typeface="Georgia"/>
                          <a:ea typeface="Georgia"/>
                          <a:cs typeface="Georgia"/>
                          <a:sym typeface="Georgia"/>
                        </a:rPr>
                        <a:t>6.8 The student will</a:t>
                      </a:r>
                      <a:endParaRPr sz="1100" b="1">
                        <a:latin typeface="Georgia"/>
                        <a:ea typeface="Georgia"/>
                        <a:cs typeface="Georgia"/>
                        <a:sym typeface="Georgia"/>
                      </a:endParaRPr>
                    </a:p>
                    <a:p>
                      <a:pPr marL="457200" lvl="0" indent="-298450" algn="l" rtl="0">
                        <a:spcBef>
                          <a:spcPts val="0"/>
                        </a:spcBef>
                        <a:spcAft>
                          <a:spcPts val="0"/>
                        </a:spcAft>
                        <a:buSzPts val="1100"/>
                        <a:buFont typeface="Georgia"/>
                        <a:buAutoNum type="alphaLcParenR"/>
                      </a:pPr>
                      <a:r>
                        <a:rPr lang="en-US" sz="1100" b="1">
                          <a:latin typeface="Georgia"/>
                          <a:ea typeface="Georgia"/>
                          <a:cs typeface="Georgia"/>
                          <a:sym typeface="Georgia"/>
                        </a:rPr>
                        <a:t>identify the components of the coordinate plane; and</a:t>
                      </a:r>
                      <a:endParaRPr sz="1100" b="1">
                        <a:latin typeface="Georgia"/>
                        <a:ea typeface="Georgia"/>
                        <a:cs typeface="Georgia"/>
                        <a:sym typeface="Georgia"/>
                      </a:endParaRPr>
                    </a:p>
                    <a:p>
                      <a:pPr marL="457200" lvl="0" indent="0" algn="l" rtl="0">
                        <a:spcBef>
                          <a:spcPts val="0"/>
                        </a:spcBef>
                        <a:spcAft>
                          <a:spcPts val="0"/>
                        </a:spcAft>
                        <a:buNone/>
                      </a:pPr>
                      <a:endParaRPr sz="1100" b="1">
                        <a:latin typeface="Georgia"/>
                        <a:ea typeface="Georgia"/>
                        <a:cs typeface="Georgia"/>
                        <a:sym typeface="Georgia"/>
                      </a:endParaRPr>
                    </a:p>
                    <a:p>
                      <a:pPr marL="457200" lvl="0" indent="-298450" algn="l" rtl="0">
                        <a:spcBef>
                          <a:spcPts val="0"/>
                        </a:spcBef>
                        <a:spcAft>
                          <a:spcPts val="0"/>
                        </a:spcAft>
                        <a:buSzPts val="1100"/>
                        <a:buFont typeface="Georgia"/>
                        <a:buChar char="●"/>
                      </a:pPr>
                      <a:r>
                        <a:rPr lang="en-US" sz="1100">
                          <a:latin typeface="Georgia"/>
                          <a:ea typeface="Georgia"/>
                          <a:cs typeface="Georgia"/>
                          <a:sym typeface="Georgia"/>
                        </a:rPr>
                        <a:t>Identify and label the axes, origin, and quadrants of a coordinate plane. (a)</a:t>
                      </a:r>
                      <a:endParaRPr sz="1100">
                        <a:latin typeface="Georgia"/>
                        <a:ea typeface="Georgia"/>
                        <a:cs typeface="Georgia"/>
                        <a:sym typeface="Georgia"/>
                      </a:endParaRPr>
                    </a:p>
                    <a:p>
                      <a:pPr marL="457200" lvl="0" indent="-298450" algn="l" rtl="0">
                        <a:spcBef>
                          <a:spcPts val="0"/>
                        </a:spcBef>
                        <a:spcAft>
                          <a:spcPts val="0"/>
                        </a:spcAft>
                        <a:buSzPts val="1100"/>
                        <a:buFont typeface="Georgia"/>
                        <a:buChar char="●"/>
                      </a:pPr>
                      <a:r>
                        <a:rPr lang="en-US" sz="1100">
                          <a:latin typeface="Georgia"/>
                          <a:ea typeface="Georgia"/>
                          <a:cs typeface="Georgia"/>
                          <a:sym typeface="Georgia"/>
                        </a:rPr>
                        <a:t>Identify the quadrant or the axis on which a point is positioned by examining the coordinates (ordered pair) of the point. Ordered pairs will be limited to coordinates expressed as integers. (a)</a:t>
                      </a:r>
                      <a:endParaRPr sz="11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100" b="1" dirty="0">
                          <a:latin typeface="Georgia"/>
                          <a:ea typeface="Georgia"/>
                          <a:cs typeface="Georgia"/>
                          <a:sym typeface="Georgia"/>
                        </a:rPr>
                        <a:t>6.MG.3 The student will describe the characteristics of the coordinate plane and graph ordered pairs.</a:t>
                      </a:r>
                      <a:endParaRPr sz="1100" b="1" dirty="0">
                        <a:latin typeface="Georgia"/>
                        <a:ea typeface="Georgia"/>
                        <a:cs typeface="Georgia"/>
                        <a:sym typeface="Georgia"/>
                      </a:endParaRPr>
                    </a:p>
                    <a:p>
                      <a:pPr marL="457200" lvl="1" indent="-298450" algn="l" rtl="0">
                        <a:spcBef>
                          <a:spcPts val="1200"/>
                        </a:spcBef>
                        <a:spcAft>
                          <a:spcPts val="0"/>
                        </a:spcAft>
                        <a:buSzPts val="1100"/>
                        <a:buFont typeface="Georgia"/>
                        <a:buAutoNum type="alphaLcParenR"/>
                      </a:pPr>
                      <a:r>
                        <a:rPr lang="en-US" sz="1100" dirty="0">
                          <a:latin typeface="Georgia"/>
                          <a:ea typeface="Georgia"/>
                          <a:cs typeface="Georgia"/>
                          <a:sym typeface="Georgia"/>
                        </a:rPr>
                        <a:t>Identify and label the axes, origin, and quadrants of a coordinate plane. </a:t>
                      </a:r>
                      <a:endParaRPr sz="1100" dirty="0">
                        <a:latin typeface="Georgia"/>
                        <a:ea typeface="Georgia"/>
                        <a:cs typeface="Georgia"/>
                        <a:sym typeface="Georgia"/>
                      </a:endParaRPr>
                    </a:p>
                    <a:p>
                      <a:pPr marL="457200" lvl="1" indent="-298450" algn="l" rtl="0">
                        <a:spcBef>
                          <a:spcPts val="300"/>
                        </a:spcBef>
                        <a:spcAft>
                          <a:spcPts val="0"/>
                        </a:spcAft>
                        <a:buSzPts val="1100"/>
                        <a:buFont typeface="Georgia"/>
                        <a:buAutoNum type="alphaLcParenR"/>
                      </a:pPr>
                      <a:r>
                        <a:rPr lang="en-US" sz="1100" dirty="0">
                          <a:latin typeface="Georgia"/>
                          <a:ea typeface="Georgia"/>
                          <a:cs typeface="Georgia"/>
                          <a:sym typeface="Georgia"/>
                        </a:rPr>
                        <a:t>Identify and describe the location (quadrant or the axis) of a point given as an ordered pair. Ordered pairs will be limited to coordinates expressed as integers. </a:t>
                      </a:r>
                      <a:endParaRPr sz="1100" dirty="0">
                        <a:latin typeface="Georgia"/>
                        <a:ea typeface="Georgia"/>
                        <a:cs typeface="Georgia"/>
                        <a:sym typeface="Georgia"/>
                      </a:endParaRPr>
                    </a:p>
                    <a:p>
                      <a:pPr marL="0" lvl="0" indent="0" algn="l" rtl="0">
                        <a:spcBef>
                          <a:spcPts val="300"/>
                        </a:spcBef>
                        <a:spcAft>
                          <a:spcPts val="300"/>
                        </a:spcAft>
                        <a:buNone/>
                      </a:pPr>
                      <a:endParaRPr sz="1100"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54" name="Google Shape;454;g277875f91e1_0_62"/>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No significant changes between the 2016 and 2023 standard</a:t>
            </a:r>
          </a:p>
        </p:txBody>
      </p:sp>
      <p:pic>
        <p:nvPicPr>
          <p:cNvPr id="7" name="Audio 6" descr="audio icon- captions are in the notes section of powerpoint">
            <a:extLst>
              <a:ext uri="{FF2B5EF4-FFF2-40B4-BE49-F238E27FC236}">
                <a16:creationId xmlns:a16="http://schemas.microsoft.com/office/drawing/2014/main" id="{C9CC0669-E72A-33B1-62D3-77FB5796D6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70"/>
    </mc:Choice>
    <mc:Fallback xmlns="">
      <p:transition spd="slow" advTm="1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277875f91e1_0_67"/>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l" rtl="0">
              <a:lnSpc>
                <a:spcPct val="90000"/>
              </a:lnSpc>
              <a:spcBef>
                <a:spcPts val="0"/>
              </a:spcBef>
              <a:spcAft>
                <a:spcPts val="0"/>
              </a:spcAft>
              <a:buClr>
                <a:schemeClr val="lt1"/>
              </a:buClr>
              <a:buSzPts val="3240"/>
              <a:buFont typeface="Georgia"/>
              <a:buNone/>
            </a:pPr>
            <a:r>
              <a:rPr lang="en-US" sz="2840" dirty="0"/>
              <a:t>Standard 6.8 (2016) - Standard 6.MG.3 (2023) (2 of 2)</a:t>
            </a:r>
            <a:endParaRPr sz="2840" dirty="0"/>
          </a:p>
        </p:txBody>
      </p:sp>
      <p:graphicFrame>
        <p:nvGraphicFramePr>
          <p:cNvPr id="460" name="Google Shape;460;g277875f91e1_0_67" descr="c&#10;&#10;"/>
          <p:cNvGraphicFramePr/>
          <p:nvPr>
            <p:extLst>
              <p:ext uri="{D42A27DB-BD31-4B8C-83A1-F6EECF244321}">
                <p14:modId xmlns:p14="http://schemas.microsoft.com/office/powerpoint/2010/main" val="2053206384"/>
              </p:ext>
            </p:extLst>
          </p:nvPr>
        </p:nvGraphicFramePr>
        <p:xfrm>
          <a:off x="187688" y="832600"/>
          <a:ext cx="8768625" cy="3638455"/>
        </p:xfrm>
        <a:graphic>
          <a:graphicData uri="http://schemas.openxmlformats.org/drawingml/2006/table">
            <a:tbl>
              <a:tblPr firstRow="1">
                <a:noFill/>
                <a:tableStyleId>{DF334268-A5DA-4B07-8AE7-95401ACDC3AA}</a:tableStyleId>
              </a:tblPr>
              <a:tblGrid>
                <a:gridCol w="4423775">
                  <a:extLst>
                    <a:ext uri="{9D8B030D-6E8A-4147-A177-3AD203B41FA5}">
                      <a16:colId xmlns:a16="http://schemas.microsoft.com/office/drawing/2014/main" val="20000"/>
                    </a:ext>
                  </a:extLst>
                </a:gridCol>
                <a:gridCol w="4344850">
                  <a:extLst>
                    <a:ext uri="{9D8B030D-6E8A-4147-A177-3AD203B41FA5}">
                      <a16:colId xmlns:a16="http://schemas.microsoft.com/office/drawing/2014/main" val="20001"/>
                    </a:ext>
                  </a:extLst>
                </a:gridCol>
              </a:tblGrid>
              <a:tr h="353775">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solidFill>
                      <a:srgbClr val="999999"/>
                    </a:solidFill>
                  </a:tcPr>
                </a:tc>
                <a:extLst>
                  <a:ext uri="{0D108BD9-81ED-4DB2-BD59-A6C34878D82A}">
                    <a16:rowId xmlns:a16="http://schemas.microsoft.com/office/drawing/2014/main" val="10000"/>
                  </a:ext>
                </a:extLst>
              </a:tr>
              <a:tr h="3272725">
                <a:tc>
                  <a:txBody>
                    <a:bodyPr/>
                    <a:lstStyle/>
                    <a:p>
                      <a:pPr marL="0" lvl="0" indent="0" algn="l" rtl="0">
                        <a:spcBef>
                          <a:spcPts val="0"/>
                        </a:spcBef>
                        <a:spcAft>
                          <a:spcPts val="0"/>
                        </a:spcAft>
                        <a:buNone/>
                      </a:pPr>
                      <a:r>
                        <a:rPr lang="en-US" sz="1000" b="1" dirty="0">
                          <a:latin typeface="Georgia"/>
                          <a:ea typeface="Georgia"/>
                          <a:cs typeface="Georgia"/>
                          <a:sym typeface="Georgia"/>
                        </a:rPr>
                        <a:t>6.8 The student will</a:t>
                      </a:r>
                      <a:endParaRPr sz="1000" b="1" dirty="0">
                        <a:latin typeface="Georgia"/>
                        <a:ea typeface="Georgia"/>
                        <a:cs typeface="Georgia"/>
                        <a:sym typeface="Georgia"/>
                      </a:endParaRPr>
                    </a:p>
                    <a:p>
                      <a:pPr marL="0" lvl="0" indent="0" algn="l" rtl="0">
                        <a:spcBef>
                          <a:spcPts val="0"/>
                        </a:spcBef>
                        <a:spcAft>
                          <a:spcPts val="0"/>
                        </a:spcAft>
                        <a:buNone/>
                      </a:pPr>
                      <a:r>
                        <a:rPr lang="en-US" sz="1000" b="1" dirty="0">
                          <a:latin typeface="Georgia"/>
                          <a:ea typeface="Georgia"/>
                          <a:cs typeface="Georgia"/>
                          <a:sym typeface="Georgia"/>
                        </a:rPr>
                        <a:t>   b)     identify the coordinates of a point and graph ordered pairs in a coordinate plane. </a:t>
                      </a: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Graph ordered pairs in the four quadrants and on the axes of a coordinate plane. Ordered pairs will be limited to coordinates expressed as integers. (b)</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Identify ordered pairs represented by points in the four quadrants and on the axes of the coordinate plane. Ordered pairs will be limited to coordinates expressed as integers. (b)</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Relate the coordinates of a point to the distance from each axis and relate the coordinates of a single point to another point on the same horizontal or vertical line. Ordered pairs will be limited to coordinates expressed as integers. (b)</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Draw polygons in the coordinate plane given coordinates for the vertices; use coordinates to determine the length of a side joining points with the same first coordinate or the same second coordinate. Ordered pairs will be limited to coordinates expressed as integers. Apply these techniques in the context of solving practical and mathematical problems. (b) </a:t>
                      </a:r>
                      <a:endParaRPr sz="1000" b="1" dirty="0">
                        <a:latin typeface="Georgia"/>
                        <a:ea typeface="Georgia"/>
                        <a:cs typeface="Georgia"/>
                        <a:sym typeface="Georgia"/>
                      </a:endParaRPr>
                    </a:p>
                  </a:txBody>
                  <a:tcPr marL="91425" marR="91425" marT="91425" marB="91425"/>
                </a:tc>
                <a:tc>
                  <a:txBody>
                    <a:bodyPr/>
                    <a:lstStyle/>
                    <a:p>
                      <a:pPr marL="0" lvl="0" indent="0" algn="l" rtl="0">
                        <a:spcBef>
                          <a:spcPts val="0"/>
                        </a:spcBef>
                        <a:spcAft>
                          <a:spcPts val="0"/>
                        </a:spcAft>
                        <a:buNone/>
                      </a:pPr>
                      <a:r>
                        <a:rPr lang="en-US" sz="1000" b="1" dirty="0">
                          <a:latin typeface="Georgia"/>
                          <a:ea typeface="Georgia"/>
                          <a:cs typeface="Georgia"/>
                          <a:sym typeface="Georgia"/>
                        </a:rPr>
                        <a:t>6.MG.3 The student will describe the characteristics of the coordinate plane and graph ordered pairs.</a:t>
                      </a:r>
                      <a:endParaRPr sz="1000" b="1" dirty="0">
                        <a:latin typeface="Georgia"/>
                        <a:ea typeface="Georgia"/>
                        <a:cs typeface="Georgia"/>
                        <a:sym typeface="Georgia"/>
                      </a:endParaRPr>
                    </a:p>
                    <a:p>
                      <a:pPr marL="228600" lvl="0" indent="-228600" algn="l" rtl="0">
                        <a:spcBef>
                          <a:spcPts val="1200"/>
                        </a:spcBef>
                        <a:spcAft>
                          <a:spcPts val="0"/>
                        </a:spcAft>
                        <a:buFont typeface="+mj-lt"/>
                        <a:buAutoNum type="alphaLcParenR" startAt="3"/>
                      </a:pPr>
                      <a:r>
                        <a:rPr lang="en-US" sz="1000" dirty="0">
                          <a:latin typeface="Georgia"/>
                          <a:ea typeface="Georgia"/>
                          <a:cs typeface="Georgia"/>
                          <a:sym typeface="Georgia"/>
                        </a:rPr>
                        <a:t>Graph ordered pairs in the four quadrants and on the axes of a coordinate plane. Ordered pairs will be limited to coordinates expressed as integers. </a:t>
                      </a:r>
                      <a:endParaRPr sz="1000" dirty="0">
                        <a:latin typeface="Georgia"/>
                        <a:ea typeface="Georgia"/>
                        <a:cs typeface="Georgia"/>
                        <a:sym typeface="Georgia"/>
                      </a:endParaRPr>
                    </a:p>
                    <a:p>
                      <a:pPr marL="228600" lvl="0" indent="-228600" algn="l" rtl="0">
                        <a:spcBef>
                          <a:spcPts val="300"/>
                        </a:spcBef>
                        <a:spcAft>
                          <a:spcPts val="0"/>
                        </a:spcAft>
                        <a:buFont typeface="+mj-lt"/>
                        <a:buAutoNum type="alphaLcParenR" startAt="3"/>
                      </a:pPr>
                      <a:r>
                        <a:rPr lang="en-US" sz="1000" dirty="0">
                          <a:latin typeface="Georgia"/>
                          <a:ea typeface="Georgia"/>
                          <a:cs typeface="Georgia"/>
                          <a:sym typeface="Georgia"/>
                        </a:rPr>
                        <a:t>Identify ordered pairs represented by points in the four quadrants and on the axes of the coordinate plane. Ordered pairs will be limited to coordinates expressed as integers. </a:t>
                      </a:r>
                      <a:endParaRPr sz="1000" dirty="0">
                        <a:latin typeface="Georgia"/>
                        <a:ea typeface="Georgia"/>
                        <a:cs typeface="Georgia"/>
                        <a:sym typeface="Georgia"/>
                      </a:endParaRPr>
                    </a:p>
                    <a:p>
                      <a:pPr marL="228600" lvl="0" indent="-228600" algn="l" rtl="0">
                        <a:spcBef>
                          <a:spcPts val="300"/>
                        </a:spcBef>
                        <a:spcAft>
                          <a:spcPts val="0"/>
                        </a:spcAft>
                        <a:buFont typeface="+mj-lt"/>
                        <a:buAutoNum type="alphaLcParenR" startAt="3"/>
                      </a:pPr>
                      <a:r>
                        <a:rPr lang="en-US" sz="1000" dirty="0">
                          <a:latin typeface="Georgia"/>
                          <a:ea typeface="Georgia"/>
                          <a:cs typeface="Georgia"/>
                          <a:sym typeface="Georgia"/>
                        </a:rPr>
                        <a:t>Relate the coordinates of a point to the distance from each axis and relate the coordinates of a single point to another point on the same horizontal or vertical line. Ordered pairs will be limited to coordinates expressed as integers. </a:t>
                      </a:r>
                      <a:endParaRPr sz="1000" dirty="0">
                        <a:latin typeface="Georgia"/>
                        <a:ea typeface="Georgia"/>
                        <a:cs typeface="Georgia"/>
                        <a:sym typeface="Georgia"/>
                      </a:endParaRPr>
                    </a:p>
                    <a:p>
                      <a:pPr marL="228600" lvl="0" indent="-228600" algn="l" rtl="0">
                        <a:spcBef>
                          <a:spcPts val="300"/>
                        </a:spcBef>
                        <a:spcAft>
                          <a:spcPts val="300"/>
                        </a:spcAft>
                        <a:buFont typeface="+mj-lt"/>
                        <a:buAutoNum type="alphaLcParenR" startAt="3"/>
                      </a:pPr>
                      <a:r>
                        <a:rPr lang="en-US" sz="1000" dirty="0">
                          <a:latin typeface="Georgia"/>
                          <a:ea typeface="Georgia"/>
                          <a:cs typeface="Georgia"/>
                          <a:sym typeface="Georgia"/>
                        </a:rPr>
                        <a:t>Draw polygons in the coordinate plane given coordinates for the vertices; use coordinates to determine the length of a side joining points with the same first coordinate or the same second coordinate. Ordered pairs will be limited to coordinates expressed as integers. Apply these techniques in the context of solving contextual and mathematical problems.</a:t>
                      </a:r>
                      <a:endParaRPr sz="1000" dirty="0">
                        <a:latin typeface="Georgia"/>
                        <a:ea typeface="Georgia"/>
                        <a:cs typeface="Georgia"/>
                        <a:sym typeface="Georgia"/>
                      </a:endParaRPr>
                    </a:p>
                  </a:txBody>
                  <a:tcPr marL="91425" marR="91425" marT="91425" marB="91425"/>
                </a:tc>
                <a:extLst>
                  <a:ext uri="{0D108BD9-81ED-4DB2-BD59-A6C34878D82A}">
                    <a16:rowId xmlns:a16="http://schemas.microsoft.com/office/drawing/2014/main" val="10001"/>
                  </a:ext>
                </a:extLst>
              </a:tr>
            </a:tbl>
          </a:graphicData>
        </a:graphic>
      </p:graphicFrame>
      <p:sp>
        <p:nvSpPr>
          <p:cNvPr id="461" name="Google Shape;461;g277875f91e1_0_67"/>
          <p:cNvSpPr txBox="1"/>
          <p:nvPr/>
        </p:nvSpPr>
        <p:spPr>
          <a:xfrm>
            <a:off x="0" y="4633400"/>
            <a:ext cx="9144000" cy="5103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No significant changes between the 2016 and 2023 standard</a:t>
            </a:r>
          </a:p>
        </p:txBody>
      </p:sp>
      <p:pic>
        <p:nvPicPr>
          <p:cNvPr id="7" name="Audio 6" descr="audio icon- captions are in the notes section of powerpoint">
            <a:extLst>
              <a:ext uri="{FF2B5EF4-FFF2-40B4-BE49-F238E27FC236}">
                <a16:creationId xmlns:a16="http://schemas.microsoft.com/office/drawing/2014/main" id="{99FD7DBC-77FF-B095-45B5-5567120D6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42"/>
    </mc:Choice>
    <mc:Fallback xmlns="">
      <p:transition spd="slow" advTm="1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277875f91e1_0_72"/>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240"/>
              <a:buFont typeface="Georgia"/>
              <a:buNone/>
            </a:pPr>
            <a:r>
              <a:rPr lang="en-US" sz="2840"/>
              <a:t>Standard 6.9 (2016) - Standard 6.MG.4 (2023)</a:t>
            </a:r>
            <a:endParaRPr sz="2840"/>
          </a:p>
        </p:txBody>
      </p:sp>
      <p:graphicFrame>
        <p:nvGraphicFramePr>
          <p:cNvPr id="467" name="Google Shape;467;g277875f91e1_0_72" descr="c&#10;&#10;"/>
          <p:cNvGraphicFramePr/>
          <p:nvPr>
            <p:extLst>
              <p:ext uri="{D42A27DB-BD31-4B8C-83A1-F6EECF244321}">
                <p14:modId xmlns:p14="http://schemas.microsoft.com/office/powerpoint/2010/main" val="954723483"/>
              </p:ext>
            </p:extLst>
          </p:nvPr>
        </p:nvGraphicFramePr>
        <p:xfrm>
          <a:off x="625000" y="1001225"/>
          <a:ext cx="8033825" cy="2712690"/>
        </p:xfrm>
        <a:graphic>
          <a:graphicData uri="http://schemas.openxmlformats.org/drawingml/2006/table">
            <a:tbl>
              <a:tblPr firstRow="1">
                <a:noFill/>
                <a:tableStyleId>{DF334268-A5DA-4B07-8AE7-95401ACDC3AA}</a:tableStyleId>
              </a:tblPr>
              <a:tblGrid>
                <a:gridCol w="4053050">
                  <a:extLst>
                    <a:ext uri="{9D8B030D-6E8A-4147-A177-3AD203B41FA5}">
                      <a16:colId xmlns:a16="http://schemas.microsoft.com/office/drawing/2014/main" val="20000"/>
                    </a:ext>
                  </a:extLst>
                </a:gridCol>
                <a:gridCol w="39807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100" b="1">
                          <a:latin typeface="Georgia"/>
                          <a:ea typeface="Georgia"/>
                          <a:cs typeface="Georgia"/>
                          <a:sym typeface="Georgia"/>
                        </a:rPr>
                        <a:t>6.9 The student will determine congruence of segments, angles, and polygons. </a:t>
                      </a:r>
                      <a:endParaRPr sz="1100" b="1">
                        <a:latin typeface="Georgia"/>
                        <a:ea typeface="Georgia"/>
                        <a:cs typeface="Georgia"/>
                        <a:sym typeface="Georgia"/>
                      </a:endParaRPr>
                    </a:p>
                    <a:p>
                      <a:pPr marL="342900" lvl="0" indent="-298450" algn="l" rtl="0">
                        <a:spcBef>
                          <a:spcPts val="1200"/>
                        </a:spcBef>
                        <a:spcAft>
                          <a:spcPts val="0"/>
                        </a:spcAft>
                        <a:buSzPts val="1100"/>
                        <a:buFont typeface="Georgia"/>
                        <a:buChar char="●"/>
                      </a:pPr>
                      <a:r>
                        <a:rPr lang="en-US" sz="1100">
                          <a:latin typeface="Georgia"/>
                          <a:ea typeface="Georgia"/>
                          <a:cs typeface="Georgia"/>
                          <a:sym typeface="Georgia"/>
                        </a:rPr>
                        <a:t>Identify regular polygons.</a:t>
                      </a:r>
                      <a:endParaRPr sz="1100">
                        <a:latin typeface="Georgia"/>
                        <a:ea typeface="Georgia"/>
                        <a:cs typeface="Georgia"/>
                        <a:sym typeface="Georgia"/>
                      </a:endParaRPr>
                    </a:p>
                    <a:p>
                      <a:pPr marL="342900" lvl="0" indent="-298450" algn="l" rtl="0">
                        <a:spcBef>
                          <a:spcPts val="300"/>
                        </a:spcBef>
                        <a:spcAft>
                          <a:spcPts val="0"/>
                        </a:spcAft>
                        <a:buSzPts val="1100"/>
                        <a:buFont typeface="Georgia"/>
                        <a:buChar char="●"/>
                      </a:pPr>
                      <a:r>
                        <a:rPr lang="en-US" sz="1100">
                          <a:latin typeface="Georgia"/>
                          <a:ea typeface="Georgia"/>
                          <a:cs typeface="Georgia"/>
                          <a:sym typeface="Georgia"/>
                        </a:rPr>
                        <a:t>Draw lines of symmetry to divide regular polygons into two congruent parts.</a:t>
                      </a:r>
                      <a:endParaRPr sz="1100">
                        <a:latin typeface="Georgia"/>
                        <a:ea typeface="Georgia"/>
                        <a:cs typeface="Georgia"/>
                        <a:sym typeface="Georgia"/>
                      </a:endParaRPr>
                    </a:p>
                    <a:p>
                      <a:pPr marL="342900" lvl="0" indent="-298450" algn="l" rtl="0">
                        <a:spcBef>
                          <a:spcPts val="300"/>
                        </a:spcBef>
                        <a:spcAft>
                          <a:spcPts val="0"/>
                        </a:spcAft>
                        <a:buSzPts val="1100"/>
                        <a:buFont typeface="Georgia"/>
                        <a:buChar char="●"/>
                      </a:pPr>
                      <a:r>
                        <a:rPr lang="en-US" sz="1100">
                          <a:latin typeface="Georgia"/>
                          <a:ea typeface="Georgia"/>
                          <a:cs typeface="Georgia"/>
                          <a:sym typeface="Georgia"/>
                        </a:rPr>
                        <a:t>Determine the congruence of segments, angles, and polygons given their properties.</a:t>
                      </a:r>
                      <a:endParaRPr sz="1100">
                        <a:latin typeface="Georgia"/>
                        <a:ea typeface="Georgia"/>
                        <a:cs typeface="Georgia"/>
                        <a:sym typeface="Georgia"/>
                      </a:endParaRPr>
                    </a:p>
                    <a:p>
                      <a:pPr marL="342900" lvl="0" indent="-298450" algn="l" rtl="0">
                        <a:spcBef>
                          <a:spcPts val="300"/>
                        </a:spcBef>
                        <a:spcAft>
                          <a:spcPts val="300"/>
                        </a:spcAft>
                        <a:buSzPts val="1100"/>
                        <a:buFont typeface="Georgia"/>
                        <a:buChar char="●"/>
                      </a:pPr>
                      <a:r>
                        <a:rPr lang="en-US" sz="1100">
                          <a:latin typeface="Georgia"/>
                          <a:ea typeface="Georgia"/>
                          <a:cs typeface="Georgia"/>
                          <a:sym typeface="Georgia"/>
                        </a:rPr>
                        <a:t>Determine whether polygons are congruent or non-congruent according to the measures of their sides and angles.</a:t>
                      </a:r>
                      <a:endParaRPr sz="1100" b="1">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100" b="1" dirty="0">
                          <a:latin typeface="Georgia"/>
                          <a:ea typeface="Georgia"/>
                          <a:cs typeface="Georgia"/>
                          <a:sym typeface="Georgia"/>
                        </a:rPr>
                        <a:t>6.MG.4 The student will determine congruence of segments, angles, and polygons.</a:t>
                      </a:r>
                      <a:endParaRPr sz="1100" b="1" dirty="0">
                        <a:latin typeface="Georgia"/>
                        <a:ea typeface="Georgia"/>
                        <a:cs typeface="Georgia"/>
                        <a:sym typeface="Georgia"/>
                      </a:endParaRPr>
                    </a:p>
                    <a:p>
                      <a:pPr marL="457200" lvl="1" indent="-298450" algn="l" rtl="0">
                        <a:spcBef>
                          <a:spcPts val="1200"/>
                        </a:spcBef>
                        <a:spcAft>
                          <a:spcPts val="0"/>
                        </a:spcAft>
                        <a:buSzPts val="1100"/>
                        <a:buFont typeface="Georgia"/>
                        <a:buAutoNum type="alphaLcParenR"/>
                      </a:pPr>
                      <a:r>
                        <a:rPr lang="en-US" sz="1100" dirty="0">
                          <a:latin typeface="Georgia"/>
                          <a:ea typeface="Georgia"/>
                          <a:cs typeface="Georgia"/>
                          <a:sym typeface="Georgia"/>
                        </a:rPr>
                        <a:t>Identify regular polygons.</a:t>
                      </a:r>
                      <a:endParaRPr sz="1100" dirty="0">
                        <a:latin typeface="Georgia"/>
                        <a:ea typeface="Georgia"/>
                        <a:cs typeface="Georgia"/>
                        <a:sym typeface="Georgia"/>
                      </a:endParaRPr>
                    </a:p>
                    <a:p>
                      <a:pPr marL="457200" lvl="1" indent="-298450" algn="l" rtl="0">
                        <a:spcBef>
                          <a:spcPts val="300"/>
                        </a:spcBef>
                        <a:spcAft>
                          <a:spcPts val="0"/>
                        </a:spcAft>
                        <a:buSzPts val="1100"/>
                        <a:buFont typeface="Georgia"/>
                        <a:buAutoNum type="alphaLcParenR"/>
                      </a:pPr>
                      <a:r>
                        <a:rPr lang="en-US" sz="1100" dirty="0">
                          <a:latin typeface="Georgia"/>
                          <a:ea typeface="Georgia"/>
                          <a:cs typeface="Georgia"/>
                          <a:sym typeface="Georgia"/>
                        </a:rPr>
                        <a:t>Draw lines of symmetry to divide regular polygons into two congruent parts.</a:t>
                      </a:r>
                      <a:endParaRPr sz="1100" dirty="0">
                        <a:latin typeface="Georgia"/>
                        <a:ea typeface="Georgia"/>
                        <a:cs typeface="Georgia"/>
                        <a:sym typeface="Georgia"/>
                      </a:endParaRPr>
                    </a:p>
                    <a:p>
                      <a:pPr marL="457200" lvl="1" indent="-298450" algn="l" rtl="0">
                        <a:spcBef>
                          <a:spcPts val="300"/>
                        </a:spcBef>
                        <a:spcAft>
                          <a:spcPts val="0"/>
                        </a:spcAft>
                        <a:buSzPts val="1100"/>
                        <a:buFont typeface="Georgia"/>
                        <a:buAutoNum type="alphaLcParenR"/>
                      </a:pPr>
                      <a:r>
                        <a:rPr lang="en-US" sz="1100" dirty="0">
                          <a:latin typeface="Georgia"/>
                          <a:ea typeface="Georgia"/>
                          <a:cs typeface="Georgia"/>
                          <a:sym typeface="Georgia"/>
                        </a:rPr>
                        <a:t>Determine the congruence of segments, angles, and polygons given their properties.</a:t>
                      </a:r>
                      <a:endParaRPr sz="1100" dirty="0">
                        <a:latin typeface="Georgia"/>
                        <a:ea typeface="Georgia"/>
                        <a:cs typeface="Georgia"/>
                        <a:sym typeface="Georgia"/>
                      </a:endParaRPr>
                    </a:p>
                    <a:p>
                      <a:pPr marL="457200" lvl="1" indent="-298450" algn="l" rtl="0">
                        <a:spcBef>
                          <a:spcPts val="300"/>
                        </a:spcBef>
                        <a:spcAft>
                          <a:spcPts val="0"/>
                        </a:spcAft>
                        <a:buSzPts val="1100"/>
                        <a:buFont typeface="Georgia"/>
                        <a:buAutoNum type="alphaLcParenR"/>
                      </a:pPr>
                      <a:r>
                        <a:rPr lang="en-US" sz="1100" dirty="0">
                          <a:latin typeface="Georgia"/>
                          <a:ea typeface="Georgia"/>
                          <a:cs typeface="Georgia"/>
                          <a:sym typeface="Georgia"/>
                        </a:rPr>
                        <a:t>Determine whether polygons are congruent or non-congruent according to the measures of their sides and angles.</a:t>
                      </a:r>
                      <a:endParaRPr sz="1100" dirty="0">
                        <a:latin typeface="Georgia"/>
                        <a:ea typeface="Georgia"/>
                        <a:cs typeface="Georgia"/>
                        <a:sym typeface="Georgia"/>
                      </a:endParaRPr>
                    </a:p>
                    <a:p>
                      <a:pPr marL="0" lvl="0" indent="0" algn="l" rtl="0">
                        <a:spcBef>
                          <a:spcPts val="300"/>
                        </a:spcBef>
                        <a:spcAft>
                          <a:spcPts val="300"/>
                        </a:spcAft>
                        <a:buNone/>
                      </a:pPr>
                      <a:endParaRPr sz="1100" dirty="0">
                        <a:latin typeface="Georgia"/>
                        <a:ea typeface="Georgia"/>
                        <a:cs typeface="Georgia"/>
                        <a:sym typeface="Georgia"/>
                      </a:endParaRPr>
                    </a:p>
                  </a:txBody>
                  <a:tcPr marL="91425" marR="91425" marT="91425" marB="91425">
                    <a:lnL w="12700"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68" name="Google Shape;468;g277875f91e1_0_72"/>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No significant changes between the 2016 and 2023 standard</a:t>
            </a:r>
          </a:p>
        </p:txBody>
      </p:sp>
      <p:pic>
        <p:nvPicPr>
          <p:cNvPr id="7" name="Audio 6" descr="audio icon- captions are in the notes section of powerpoint">
            <a:extLst>
              <a:ext uri="{FF2B5EF4-FFF2-40B4-BE49-F238E27FC236}">
                <a16:creationId xmlns:a16="http://schemas.microsoft.com/office/drawing/2014/main" id="{07AA8501-E1FA-8328-63D7-04A1E0603A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37"/>
    </mc:Choice>
    <mc:Fallback xmlns="">
      <p:transition spd="slow" advTm="10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1e5fa75be59_0_3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Probability and Statistics</a:t>
            </a:r>
            <a:endParaRPr b="1"/>
          </a:p>
        </p:txBody>
      </p:sp>
      <p:pic>
        <p:nvPicPr>
          <p:cNvPr id="8" name="Audio 7" descr="audio icon- captions are in the notes section of powerpoint">
            <a:extLst>
              <a:ext uri="{FF2B5EF4-FFF2-40B4-BE49-F238E27FC236}">
                <a16:creationId xmlns:a16="http://schemas.microsoft.com/office/drawing/2014/main" id="{7C747C8B-D0AC-225C-FA39-FC6652A00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24"/>
    </mc:Choice>
    <mc:Fallback xmlns="">
      <p:transition spd="slow" advTm="7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277875f91e1_0_78"/>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l" rtl="0">
              <a:lnSpc>
                <a:spcPct val="90000"/>
              </a:lnSpc>
              <a:spcBef>
                <a:spcPts val="0"/>
              </a:spcBef>
              <a:spcAft>
                <a:spcPts val="0"/>
              </a:spcAft>
              <a:buClr>
                <a:schemeClr val="lt1"/>
              </a:buClr>
              <a:buSzPts val="3240"/>
              <a:buFont typeface="Georgia"/>
              <a:buNone/>
            </a:pPr>
            <a:r>
              <a:rPr lang="en-US" sz="2840" dirty="0"/>
              <a:t>Standard 6.10 (2016) - Standard 6.PS.1 (2023) (1 of 2)</a:t>
            </a:r>
            <a:endParaRPr sz="2840" dirty="0"/>
          </a:p>
        </p:txBody>
      </p:sp>
      <mc:AlternateContent xmlns:mc="http://schemas.openxmlformats.org/markup-compatibility/2006" xmlns:a14="http://schemas.microsoft.com/office/drawing/2010/main">
        <mc:Choice Requires="a14">
          <p:graphicFrame>
            <p:nvGraphicFramePr>
              <p:cNvPr id="479" name="Google Shape;479;g277875f91e1_0_78" descr="c&#10;&#10;"/>
              <p:cNvGraphicFramePr/>
              <p:nvPr>
                <p:extLst>
                  <p:ext uri="{D42A27DB-BD31-4B8C-83A1-F6EECF244321}">
                    <p14:modId xmlns:p14="http://schemas.microsoft.com/office/powerpoint/2010/main" val="964729608"/>
                  </p:ext>
                </p:extLst>
              </p:nvPr>
            </p:nvGraphicFramePr>
            <p:xfrm>
              <a:off x="193775" y="875925"/>
              <a:ext cx="8756450" cy="3469326"/>
            </p:xfrm>
            <a:graphic>
              <a:graphicData uri="http://schemas.openxmlformats.org/drawingml/2006/table">
                <a:tbl>
                  <a:tblPr firstRow="1">
                    <a:noFill/>
                    <a:tableStyleId>{DF334268-A5DA-4B07-8AE7-95401ACDC3AA}</a:tableStyleId>
                  </a:tblPr>
                  <a:tblGrid>
                    <a:gridCol w="4417600">
                      <a:extLst>
                        <a:ext uri="{9D8B030D-6E8A-4147-A177-3AD203B41FA5}">
                          <a16:colId xmlns:a16="http://schemas.microsoft.com/office/drawing/2014/main" val="20000"/>
                        </a:ext>
                      </a:extLst>
                    </a:gridCol>
                    <a:gridCol w="4338850">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000" b="1" dirty="0">
                              <a:latin typeface="Georgia"/>
                              <a:ea typeface="Georgia"/>
                              <a:cs typeface="Georgia"/>
                              <a:sym typeface="Georgia"/>
                            </a:rPr>
                            <a:t>6.10 The student, given a practical situation, will</a:t>
                          </a:r>
                          <a:endParaRPr sz="1000" b="1" dirty="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dirty="0">
                              <a:latin typeface="Georgia"/>
                              <a:ea typeface="Georgia"/>
                              <a:cs typeface="Georgia"/>
                              <a:sym typeface="Georgia"/>
                            </a:rPr>
                            <a:t>represent data in a circle graph;</a:t>
                          </a:r>
                          <a:endParaRPr sz="1000" b="1" dirty="0">
                            <a:latin typeface="Georgia"/>
                            <a:ea typeface="Georgia"/>
                            <a:cs typeface="Georgia"/>
                            <a:sym typeface="Georgia"/>
                          </a:endParaRPr>
                        </a:p>
                        <a:p>
                          <a:pPr marL="228600" lvl="0" indent="-22860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Times New Roman"/>
                            <a:buChar char="●"/>
                          </a:pPr>
                          <a:r>
                            <a:rPr lang="en-US" sz="1000" dirty="0">
                              <a:latin typeface="Georgia"/>
                              <a:ea typeface="Georgia"/>
                              <a:cs typeface="Georgia"/>
                              <a:sym typeface="Georgia"/>
                            </a:rPr>
                            <a:t>Collect, organize, and represent data in a circle graph. The number of data values should be limited to allow for comparisons that have denominators of 12 or less or those that are factors of 100 (e.g., in a class of 20 students, 7 choose apples as a favorite fruit, so the comparison is 7 out of 20,  720  , or 35%). (a)</a:t>
                          </a:r>
                          <a:endParaRPr sz="1000" dirty="0">
                            <a:latin typeface="Georgia"/>
                            <a:ea typeface="Georgia"/>
                            <a:cs typeface="Georgia"/>
                            <a:sym typeface="Georgia"/>
                          </a:endParaRPr>
                        </a:p>
                        <a:p>
                          <a:pPr marL="342900" lvl="0" indent="0" algn="l" rtl="0">
                            <a:spcBef>
                              <a:spcPts val="300"/>
                            </a:spcBef>
                            <a:spcAft>
                              <a:spcPts val="300"/>
                            </a:spcAft>
                            <a:buNone/>
                          </a:pPr>
                          <a:endParaRPr sz="1000" b="1" dirty="0">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solidFill>
                                <a:srgbClr val="202020"/>
                              </a:solidFill>
                              <a:latin typeface="Georgia"/>
                              <a:ea typeface="Georgia"/>
                              <a:cs typeface="Georgia"/>
                              <a:sym typeface="Georgia"/>
                            </a:rPr>
                            <a:t>6.PS.1 The student will apply the data cycle (formulate questions; collect or acquire data; organize and represent data; and analyze data and communicate results) with a focus on circle graphs.</a:t>
                          </a:r>
                        </a:p>
                        <a:p>
                          <a:pPr marL="457200" lvl="0" indent="-292100" algn="l" rtl="0">
                            <a:spcBef>
                              <a:spcPts val="12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Formulate questions that require the collection or acquisition of data with a focus on circle graphs.</a:t>
                          </a: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Determine the data needed to answer a formulated question and collect the data (or acquire existing data) using various methods (e.g., observations, measurement, surveys, experiments</a:t>
                          </a:r>
                          <a:r>
                            <a:rPr lang="en-US" sz="1000" dirty="0">
                              <a:solidFill>
                                <a:srgbClr val="7030A0"/>
                              </a:solidFill>
                              <a:latin typeface="Georgia"/>
                              <a:ea typeface="Georgia"/>
                              <a:cs typeface="Georgia"/>
                              <a:sym typeface="Georgia"/>
                            </a:rPr>
                            <a:t>).</a:t>
                          </a:r>
                          <a:endParaRPr lang="en-US" sz="1000" dirty="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Determine the factors that will ensure that the data collected is a sample that is representative of a larger population.</a:t>
                          </a:r>
                        </a:p>
                        <a:p>
                          <a:pPr marL="457200" lvl="0" indent="-292100" algn="l" rtl="0">
                            <a:spcBef>
                              <a:spcPts val="300"/>
                            </a:spcBef>
                            <a:spcAft>
                              <a:spcPts val="300"/>
                            </a:spcAft>
                            <a:buSzPts val="1000"/>
                            <a:buFont typeface="Times New Roman"/>
                            <a:buAutoNum type="alphaLcParenR"/>
                          </a:pPr>
                          <a:r>
                            <a:rPr lang="en-US" sz="1000" dirty="0">
                              <a:latin typeface="Georgia"/>
                              <a:ea typeface="Georgia"/>
                              <a:cs typeface="Georgia"/>
                              <a:sym typeface="Georgia"/>
                            </a:rPr>
                            <a:t>Organize and represent data using circle graphs, </a:t>
                          </a:r>
                          <a:r>
                            <a:rPr lang="en-US" sz="1000" dirty="0">
                              <a:solidFill>
                                <a:srgbClr val="980000"/>
                              </a:solidFill>
                              <a:latin typeface="Georgia"/>
                              <a:ea typeface="Georgia"/>
                              <a:cs typeface="Georgia"/>
                              <a:sym typeface="Georgia"/>
                            </a:rPr>
                            <a:t>with and without the use of technology tools.</a:t>
                          </a:r>
                          <a:r>
                            <a:rPr lang="en-US" sz="1000" dirty="0">
                              <a:latin typeface="Georgia"/>
                              <a:ea typeface="Georgia"/>
                              <a:cs typeface="Georgia"/>
                              <a:sym typeface="Georgia"/>
                            </a:rPr>
                            <a:t> The number of data values should be limited to allow for comparisons that have denominators of 12 or less or those that are factors of 100 (e.g., in a class of 20 students, 7 choose apples as a favorite fruit, so the comparison is 7 out of 20, </a:t>
                          </a:r>
                          <a14:m>
                            <m:oMath xmlns:m="http://schemas.openxmlformats.org/officeDocument/2006/math">
                              <m:f>
                                <m:fPr>
                                  <m:ctrlPr>
                                    <a:rPr lang="ar-AE" sz="1000" i="1" smtClean="0">
                                      <a:latin typeface="Cambria Math" panose="02040503050406030204" pitchFamily="18" charset="0"/>
                                      <a:sym typeface="Georgia"/>
                                    </a:rPr>
                                  </m:ctrlPr>
                                </m:fPr>
                                <m:num>
                                  <m:r>
                                    <a:rPr lang="ar-AE" sz="1000" b="0" i="1" smtClean="0">
                                      <a:latin typeface="Cambria Math" panose="02040503050406030204" pitchFamily="18" charset="0"/>
                                      <a:sym typeface="Georgia"/>
                                    </a:rPr>
                                    <m:t>7</m:t>
                                  </m:r>
                                </m:num>
                                <m:den>
                                  <m:r>
                                    <a:rPr lang="en-US" sz="1000" b="0" i="1" smtClean="0">
                                      <a:latin typeface="Cambria Math" panose="02040503050406030204" pitchFamily="18" charset="0"/>
                                      <a:sym typeface="Georgia"/>
                                    </a:rPr>
                                    <m:t>20</m:t>
                                  </m:r>
                                </m:den>
                              </m:f>
                            </m:oMath>
                          </a14:m>
                          <a:r>
                            <a:rPr lang="ar-AE" sz="1000" dirty="0">
                              <a:latin typeface="Georgia"/>
                              <a:ea typeface="Georgia"/>
                              <a:cs typeface="Georgia"/>
                              <a:sym typeface="Georgia"/>
                            </a:rPr>
                            <a:t> , </a:t>
                          </a:r>
                          <a:r>
                            <a:rPr lang="en-US" sz="1000" dirty="0">
                              <a:latin typeface="Georgia"/>
                              <a:ea typeface="Georgia"/>
                              <a:cs typeface="Georgia"/>
                              <a:sym typeface="Georgia"/>
                            </a:rPr>
                            <a:t>or 35%).</a:t>
                          </a:r>
                          <a:endParaRPr sz="1000" dirty="0">
                            <a:latin typeface="Georgia"/>
                            <a:ea typeface="Georgia"/>
                            <a:cs typeface="Georgia"/>
                            <a:sym typeface="Georgia"/>
                          </a:endParaRPr>
                        </a:p>
                      </a:txBody>
                      <a:tcPr marL="91425" marR="91425" marT="91425" marB="91425">
                        <a:lnL w="12700"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Choice>
        <mc:Fallback xmlns="">
          <p:graphicFrame>
            <p:nvGraphicFramePr>
              <p:cNvPr id="479" name="Google Shape;479;g277875f91e1_0_78" descr="c&#10;&#10;"/>
              <p:cNvGraphicFramePr/>
              <p:nvPr>
                <p:extLst>
                  <p:ext uri="{D42A27DB-BD31-4B8C-83A1-F6EECF244321}">
                    <p14:modId xmlns:p14="http://schemas.microsoft.com/office/powerpoint/2010/main" val="964729608"/>
                  </p:ext>
                </p:extLst>
              </p:nvPr>
            </p:nvGraphicFramePr>
            <p:xfrm>
              <a:off x="193775" y="875925"/>
              <a:ext cx="8756450" cy="3469326"/>
            </p:xfrm>
            <a:graphic>
              <a:graphicData uri="http://schemas.openxmlformats.org/drawingml/2006/table">
                <a:tbl>
                  <a:tblPr firstRow="1">
                    <a:noFill/>
                    <a:tableStyleId>{DF334268-A5DA-4B07-8AE7-95401ACDC3AA}</a:tableStyleId>
                  </a:tblPr>
                  <a:tblGrid>
                    <a:gridCol w="4417600">
                      <a:extLst>
                        <a:ext uri="{9D8B030D-6E8A-4147-A177-3AD203B41FA5}">
                          <a16:colId xmlns:a16="http://schemas.microsoft.com/office/drawing/2014/main" val="20000"/>
                        </a:ext>
                      </a:extLst>
                    </a:gridCol>
                    <a:gridCol w="4338850">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103596">
                    <a:tc>
                      <a:txBody>
                        <a:bodyPr/>
                        <a:lstStyle/>
                        <a:p>
                          <a:pPr marL="0" lvl="0" indent="0" algn="l" rtl="0">
                            <a:spcBef>
                              <a:spcPts val="0"/>
                            </a:spcBef>
                            <a:spcAft>
                              <a:spcPts val="0"/>
                            </a:spcAft>
                            <a:buNone/>
                          </a:pPr>
                          <a:r>
                            <a:rPr lang="en-US" sz="1000" b="1" dirty="0">
                              <a:latin typeface="Georgia"/>
                              <a:ea typeface="Georgia"/>
                              <a:cs typeface="Georgia"/>
                              <a:sym typeface="Georgia"/>
                            </a:rPr>
                            <a:t>6.10 The student, given a practical situation, will</a:t>
                          </a:r>
                          <a:endParaRPr sz="1000" b="1" dirty="0">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dirty="0">
                              <a:latin typeface="Georgia"/>
                              <a:ea typeface="Georgia"/>
                              <a:cs typeface="Georgia"/>
                              <a:sym typeface="Georgia"/>
                            </a:rPr>
                            <a:t>represent data in a circle graph;</a:t>
                          </a:r>
                          <a:endParaRPr sz="1000" b="1" dirty="0">
                            <a:latin typeface="Georgia"/>
                            <a:ea typeface="Georgia"/>
                            <a:cs typeface="Georgia"/>
                            <a:sym typeface="Georgia"/>
                          </a:endParaRPr>
                        </a:p>
                        <a:p>
                          <a:pPr marL="228600" lvl="0" indent="-22860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Times New Roman"/>
                            <a:buChar char="●"/>
                          </a:pPr>
                          <a:r>
                            <a:rPr lang="en-US" sz="1000" dirty="0">
                              <a:latin typeface="Georgia"/>
                              <a:ea typeface="Georgia"/>
                              <a:cs typeface="Georgia"/>
                              <a:sym typeface="Georgia"/>
                            </a:rPr>
                            <a:t>Collect, organize, and represent data in a circle graph. The number of data values should be limited to allow for comparisons that have denominators of 12 or less or those that are factors of 100 (e.g., in a class of 20 students, 7 choose apples as a favorite fruit, so the comparison is 7 out of 20,  720  , or 35%). (a)</a:t>
                          </a:r>
                          <a:endParaRPr sz="1000" dirty="0">
                            <a:latin typeface="Georgia"/>
                            <a:ea typeface="Georgia"/>
                            <a:cs typeface="Georgia"/>
                            <a:sym typeface="Georgia"/>
                          </a:endParaRPr>
                        </a:p>
                        <a:p>
                          <a:pPr marL="342900" lvl="0" indent="0" algn="l" rtl="0">
                            <a:spcBef>
                              <a:spcPts val="300"/>
                            </a:spcBef>
                            <a:spcAft>
                              <a:spcPts val="300"/>
                            </a:spcAft>
                            <a:buNone/>
                          </a:pPr>
                          <a:endParaRPr sz="1000" b="1" dirty="0">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endParaRPr lang="en-US"/>
                        </a:p>
                      </a:txBody>
                      <a:tcPr marL="91425" marR="91425" marT="91425" marB="91425">
                        <a:lnL w="12700"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blipFill>
                          <a:blip r:embed="rId5"/>
                          <a:stretch>
                            <a:fillRect l="-101823" t="-11961" r="-140" b="-392"/>
                          </a:stretch>
                        </a:blipFill>
                      </a:tcPr>
                    </a:tc>
                    <a:extLst>
                      <a:ext uri="{0D108BD9-81ED-4DB2-BD59-A6C34878D82A}">
                        <a16:rowId xmlns:a16="http://schemas.microsoft.com/office/drawing/2014/main" val="10001"/>
                      </a:ext>
                    </a:extLst>
                  </a:tr>
                </a:tbl>
              </a:graphicData>
            </a:graphic>
          </p:graphicFrame>
        </mc:Fallback>
      </mc:AlternateContent>
      <p:pic>
        <p:nvPicPr>
          <p:cNvPr id="482" name="Google Shape;482;g277875f91e1_0_78" descr="New!"/>
          <p:cNvPicPr preferRelativeResize="0"/>
          <p:nvPr/>
        </p:nvPicPr>
        <p:blipFill>
          <a:blip r:embed="rId6">
            <a:alphaModFix/>
          </a:blip>
          <a:stretch>
            <a:fillRect/>
          </a:stretch>
        </p:blipFill>
        <p:spPr>
          <a:xfrm>
            <a:off x="4366798" y="1856140"/>
            <a:ext cx="461276" cy="458400"/>
          </a:xfrm>
          <a:prstGeom prst="rect">
            <a:avLst/>
          </a:prstGeom>
          <a:noFill/>
          <a:ln>
            <a:noFill/>
          </a:ln>
        </p:spPr>
      </p:pic>
      <p:pic>
        <p:nvPicPr>
          <p:cNvPr id="2" name="Google Shape;482;g277875f91e1_0_78" descr="New!">
            <a:extLst>
              <a:ext uri="{FF2B5EF4-FFF2-40B4-BE49-F238E27FC236}">
                <a16:creationId xmlns:a16="http://schemas.microsoft.com/office/drawing/2014/main" id="{B8EFDE0C-BA0C-9B5E-DB0E-C7C801BBC1E0}"/>
              </a:ext>
            </a:extLst>
          </p:cNvPr>
          <p:cNvPicPr preferRelativeResize="0"/>
          <p:nvPr/>
        </p:nvPicPr>
        <p:blipFill>
          <a:blip r:embed="rId6">
            <a:alphaModFix/>
          </a:blip>
          <a:stretch>
            <a:fillRect/>
          </a:stretch>
        </p:blipFill>
        <p:spPr>
          <a:xfrm>
            <a:off x="4366798" y="2821413"/>
            <a:ext cx="461276" cy="450852"/>
          </a:xfrm>
          <a:prstGeom prst="rect">
            <a:avLst/>
          </a:prstGeom>
          <a:noFill/>
          <a:ln>
            <a:noFill/>
          </a:ln>
        </p:spPr>
      </p:pic>
      <p:sp>
        <p:nvSpPr>
          <p:cNvPr id="481" name="Google Shape;481;g277875f91e1_0_78"/>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 </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Formulate questions that require the collection or acquisition of data</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Determine factors that will ensure that the data collected is  a sample representative of a larger population</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Include the use of technology to represent circle graphs</a:t>
            </a:r>
            <a:endParaRPr sz="1000" dirty="0">
              <a:solidFill>
                <a:schemeClr val="lt1"/>
              </a:solidFill>
              <a:latin typeface="Georgia"/>
              <a:ea typeface="Georgia"/>
              <a:cs typeface="Georgia"/>
              <a:sym typeface="Georgia"/>
            </a:endParaRPr>
          </a:p>
          <a:p>
            <a:pPr marL="0" lvl="0" indent="0" algn="l" rtl="0">
              <a:spcBef>
                <a:spcPts val="0"/>
              </a:spcBef>
              <a:spcAft>
                <a:spcPts val="0"/>
              </a:spcAft>
              <a:buNone/>
            </a:pPr>
            <a:endParaRPr sz="1000" dirty="0">
              <a:solidFill>
                <a:schemeClr val="lt1"/>
              </a:solidFill>
              <a:latin typeface="Georgia"/>
              <a:ea typeface="Georgia"/>
              <a:cs typeface="Georgia"/>
              <a:sym typeface="Georgia"/>
            </a:endParaRPr>
          </a:p>
        </p:txBody>
      </p:sp>
      <p:pic>
        <p:nvPicPr>
          <p:cNvPr id="13" name="Audio 12" descr="audio icon- captions are in the notes section of powerpoint">
            <a:extLst>
              <a:ext uri="{FF2B5EF4-FFF2-40B4-BE49-F238E27FC236}">
                <a16:creationId xmlns:a16="http://schemas.microsoft.com/office/drawing/2014/main" id="{3520B017-7DEF-12B5-E00B-F679CDDA7E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37"/>
    </mc:Choice>
    <mc:Fallback xmlns="">
      <p:transition spd="slow" advTm="34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77875f91e1_0_118"/>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l" rtl="0">
              <a:lnSpc>
                <a:spcPct val="90000"/>
              </a:lnSpc>
              <a:spcBef>
                <a:spcPts val="0"/>
              </a:spcBef>
              <a:spcAft>
                <a:spcPts val="0"/>
              </a:spcAft>
              <a:buClr>
                <a:schemeClr val="lt1"/>
              </a:buClr>
              <a:buSzPts val="3240"/>
              <a:buFont typeface="Georgia"/>
              <a:buNone/>
            </a:pPr>
            <a:r>
              <a:rPr lang="en-US" sz="2840" dirty="0"/>
              <a:t>Standard 6.10 (2016) - Standard 6.PS.1 (2023) (2 of 2)</a:t>
            </a:r>
            <a:endParaRPr sz="2840" dirty="0"/>
          </a:p>
        </p:txBody>
      </p:sp>
      <p:graphicFrame>
        <p:nvGraphicFramePr>
          <p:cNvPr id="488" name="Google Shape;488;g277875f91e1_0_118" descr="c&#10;&#10;"/>
          <p:cNvGraphicFramePr/>
          <p:nvPr>
            <p:extLst>
              <p:ext uri="{D42A27DB-BD31-4B8C-83A1-F6EECF244321}">
                <p14:modId xmlns:p14="http://schemas.microsoft.com/office/powerpoint/2010/main" val="4014541985"/>
              </p:ext>
            </p:extLst>
          </p:nvPr>
        </p:nvGraphicFramePr>
        <p:xfrm>
          <a:off x="404575" y="1109750"/>
          <a:ext cx="8334850" cy="2468850"/>
        </p:xfrm>
        <a:graphic>
          <a:graphicData uri="http://schemas.openxmlformats.org/drawingml/2006/table">
            <a:tbl>
              <a:tblPr firstRow="1">
                <a:noFill/>
                <a:tableStyleId>{DF334268-A5DA-4B07-8AE7-95401ACDC3AA}</a:tableStyleId>
              </a:tblPr>
              <a:tblGrid>
                <a:gridCol w="4167425">
                  <a:extLst>
                    <a:ext uri="{9D8B030D-6E8A-4147-A177-3AD203B41FA5}">
                      <a16:colId xmlns:a16="http://schemas.microsoft.com/office/drawing/2014/main" val="20000"/>
                    </a:ext>
                  </a:extLst>
                </a:gridCol>
                <a:gridCol w="41674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000" b="1">
                          <a:latin typeface="Georgia"/>
                          <a:ea typeface="Georgia"/>
                          <a:cs typeface="Georgia"/>
                          <a:sym typeface="Georgia"/>
                        </a:rPr>
                        <a:t>6.10 The student, given a practical situation, will</a:t>
                      </a:r>
                      <a:endParaRPr sz="1000" b="1">
                        <a:latin typeface="Georgia"/>
                        <a:ea typeface="Georgia"/>
                        <a:cs typeface="Georgia"/>
                        <a:sym typeface="Georgia"/>
                      </a:endParaRPr>
                    </a:p>
                    <a:p>
                      <a:pPr marL="0" lvl="0" indent="0" algn="l" rtl="0">
                        <a:spcBef>
                          <a:spcPts val="0"/>
                        </a:spcBef>
                        <a:spcAft>
                          <a:spcPts val="0"/>
                        </a:spcAft>
                        <a:buNone/>
                      </a:pPr>
                      <a:r>
                        <a:rPr lang="en-US" sz="1000" b="1">
                          <a:latin typeface="Georgia"/>
                          <a:ea typeface="Georgia"/>
                          <a:cs typeface="Georgia"/>
                          <a:sym typeface="Georgia"/>
                        </a:rPr>
                        <a:t>b) make observations and inferences about data represented in a circle graph; and</a:t>
                      </a:r>
                      <a:endParaRPr sz="1000" b="1">
                        <a:latin typeface="Georgia"/>
                        <a:ea typeface="Georgia"/>
                        <a:cs typeface="Georgia"/>
                        <a:sym typeface="Georgia"/>
                      </a:endParaRPr>
                    </a:p>
                    <a:p>
                      <a:pPr marL="0" lvl="0" indent="0" algn="l" rtl="0">
                        <a:spcBef>
                          <a:spcPts val="0"/>
                        </a:spcBef>
                        <a:spcAft>
                          <a:spcPts val="0"/>
                        </a:spcAft>
                        <a:buNone/>
                      </a:pPr>
                      <a:r>
                        <a:rPr lang="en-US" sz="1000" b="1">
                          <a:latin typeface="Georgia"/>
                          <a:ea typeface="Georgia"/>
                          <a:cs typeface="Georgia"/>
                          <a:sym typeface="Georgia"/>
                        </a:rPr>
                        <a:t>c) compare circle graphs with the same data represented in bar graphs, pictographs, and line plots. </a:t>
                      </a:r>
                      <a:endParaRPr sz="1000" b="1">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Make observations and inferences about data represented in a circle graph. (b)</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Compare data represented in a circle graph with the same data represented in bar graphs, pictographs, and line plots. (c)</a:t>
                      </a:r>
                      <a:endParaRPr sz="1000" b="1">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solidFill>
                            <a:srgbClr val="202020"/>
                          </a:solidFill>
                          <a:latin typeface="Georgia"/>
                          <a:ea typeface="Georgia"/>
                          <a:cs typeface="Georgia"/>
                          <a:sym typeface="Georgia"/>
                        </a:rPr>
                        <a:t>6.PS.1 The student will apply the data cycle (formulate questions; collect or acquire data; organize and represent data; and analyze data and communicate results) with a focus on circle graphs.</a:t>
                      </a:r>
                      <a:endParaRPr sz="1000" b="1" dirty="0">
                        <a:solidFill>
                          <a:srgbClr val="202020"/>
                        </a:solidFill>
                        <a:latin typeface="Georgia"/>
                        <a:ea typeface="Georgia"/>
                        <a:cs typeface="Georgia"/>
                        <a:sym typeface="Georgia"/>
                      </a:endParaRPr>
                    </a:p>
                    <a:p>
                      <a:pPr marL="228600" lvl="0" indent="-228600" algn="l" rtl="0">
                        <a:spcBef>
                          <a:spcPts val="1200"/>
                        </a:spcBef>
                        <a:spcAft>
                          <a:spcPts val="0"/>
                        </a:spcAft>
                        <a:buFont typeface="+mj-lt"/>
                        <a:buAutoNum type="alphaLcParenR" startAt="5"/>
                      </a:pPr>
                      <a:r>
                        <a:rPr lang="en-US" sz="1000" dirty="0">
                          <a:latin typeface="Georgia"/>
                          <a:ea typeface="Georgia"/>
                          <a:cs typeface="Georgia"/>
                          <a:sym typeface="Georgia"/>
                        </a:rPr>
                        <a:t>Analyze data represented in a circle graph by making observations and drawing conclusions.</a:t>
                      </a:r>
                      <a:endParaRPr sz="1000" dirty="0">
                        <a:latin typeface="Georgia"/>
                        <a:ea typeface="Georgia"/>
                        <a:cs typeface="Georgia"/>
                        <a:sym typeface="Georgia"/>
                      </a:endParaRPr>
                    </a:p>
                    <a:p>
                      <a:pPr marL="228600" lvl="0" indent="-228600" algn="l" rtl="0">
                        <a:spcBef>
                          <a:spcPts val="300"/>
                        </a:spcBef>
                        <a:spcAft>
                          <a:spcPts val="0"/>
                        </a:spcAft>
                        <a:buFont typeface="+mj-lt"/>
                        <a:buAutoNum type="alphaLcParenR" startAt="5"/>
                      </a:pPr>
                      <a:r>
                        <a:rPr lang="en-US" sz="1000" dirty="0">
                          <a:latin typeface="Georgia"/>
                          <a:ea typeface="Georgia"/>
                          <a:cs typeface="Georgia"/>
                          <a:sym typeface="Georgia"/>
                        </a:rPr>
                        <a:t>Compare data represented in a circle graph with the same data represented in other graphs, including but not limited to bar graphs, pictographs, and line plots (dot plots), and </a:t>
                      </a:r>
                      <a:r>
                        <a:rPr lang="en-US" sz="1000" dirty="0">
                          <a:solidFill>
                            <a:srgbClr val="980000"/>
                          </a:solidFill>
                          <a:latin typeface="Georgia"/>
                          <a:ea typeface="Georgia"/>
                          <a:cs typeface="Georgia"/>
                          <a:sym typeface="Georgia"/>
                        </a:rPr>
                        <a:t>justify which graphical representation best represents the data.</a:t>
                      </a:r>
                      <a:endParaRPr sz="1000" dirty="0">
                        <a:solidFill>
                          <a:srgbClr val="980000"/>
                        </a:solidFill>
                        <a:latin typeface="Georgia"/>
                        <a:ea typeface="Georgia"/>
                        <a:cs typeface="Georgia"/>
                        <a:sym typeface="Georgia"/>
                      </a:endParaRPr>
                    </a:p>
                    <a:p>
                      <a:pPr marL="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12700"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89" name="Google Shape;489;g277875f91e1_0_118"/>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 </a:t>
            </a:r>
            <a:endParaRPr>
              <a:solidFill>
                <a:schemeClr val="lt1"/>
              </a:solidFill>
              <a:latin typeface="Calibri"/>
              <a:ea typeface="Calibri"/>
              <a:cs typeface="Calibri"/>
              <a:sym typeface="Calibri"/>
            </a:endParaRPr>
          </a:p>
          <a:p>
            <a:pPr marL="457200" lvl="0" indent="-317500" algn="l" rtl="0">
              <a:spcBef>
                <a:spcPts val="0"/>
              </a:spcBef>
              <a:spcAft>
                <a:spcPts val="0"/>
              </a:spcAft>
              <a:buClr>
                <a:schemeClr val="lt1"/>
              </a:buClr>
              <a:buSzPts val="1400"/>
              <a:buFont typeface="Calibri"/>
              <a:buChar char="●"/>
            </a:pPr>
            <a:r>
              <a:rPr lang="en-US" sz="1000">
                <a:solidFill>
                  <a:schemeClr val="lt1"/>
                </a:solidFill>
                <a:latin typeface="Georgia"/>
                <a:ea typeface="Georgia"/>
                <a:cs typeface="Georgia"/>
                <a:sym typeface="Georgia"/>
              </a:rPr>
              <a:t>Justify which graphical representation best represents the data</a:t>
            </a:r>
            <a:endParaRPr>
              <a:solidFill>
                <a:schemeClr val="lt1"/>
              </a:solidFill>
              <a:latin typeface="Calibri"/>
              <a:ea typeface="Calibri"/>
              <a:cs typeface="Calibri"/>
              <a:sym typeface="Calibri"/>
            </a:endParaRPr>
          </a:p>
        </p:txBody>
      </p:sp>
      <p:pic>
        <p:nvPicPr>
          <p:cNvPr id="13" name="Audio 12" descr="audio icon- captions are in the notes section of powerpoint">
            <a:extLst>
              <a:ext uri="{FF2B5EF4-FFF2-40B4-BE49-F238E27FC236}">
                <a16:creationId xmlns:a16="http://schemas.microsoft.com/office/drawing/2014/main" id="{6124C0EC-2225-0D94-58C8-86DEFA384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05"/>
    </mc:Choice>
    <mc:Fallback xmlns="">
      <p:transition spd="slow" advTm="2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277875f91e1_0_83"/>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240"/>
              <a:buFont typeface="Georgia"/>
              <a:buNone/>
            </a:pPr>
            <a:r>
              <a:rPr lang="en-US" sz="2840"/>
              <a:t>Standard 6.11 (2016) - Standard 6.PS.2 (2023)</a:t>
            </a:r>
            <a:endParaRPr sz="2840"/>
          </a:p>
        </p:txBody>
      </p:sp>
      <p:graphicFrame>
        <p:nvGraphicFramePr>
          <p:cNvPr id="495" name="Google Shape;495;g277875f91e1_0_83" descr="c&#10;&#10;"/>
          <p:cNvGraphicFramePr/>
          <p:nvPr>
            <p:extLst>
              <p:ext uri="{D42A27DB-BD31-4B8C-83A1-F6EECF244321}">
                <p14:modId xmlns:p14="http://schemas.microsoft.com/office/powerpoint/2010/main" val="740157758"/>
              </p:ext>
            </p:extLst>
          </p:nvPr>
        </p:nvGraphicFramePr>
        <p:xfrm>
          <a:off x="320175" y="1046288"/>
          <a:ext cx="8503625" cy="2821705"/>
        </p:xfrm>
        <a:graphic>
          <a:graphicData uri="http://schemas.openxmlformats.org/drawingml/2006/table">
            <a:tbl>
              <a:tblPr firstRow="1">
                <a:noFill/>
                <a:tableStyleId>{DF334268-A5DA-4B07-8AE7-95401ACDC3AA}</a:tableStyleId>
              </a:tblPr>
              <a:tblGrid>
                <a:gridCol w="4290050">
                  <a:extLst>
                    <a:ext uri="{9D8B030D-6E8A-4147-A177-3AD203B41FA5}">
                      <a16:colId xmlns:a16="http://schemas.microsoft.com/office/drawing/2014/main" val="20000"/>
                    </a:ext>
                  </a:extLst>
                </a:gridCol>
                <a:gridCol w="4213575">
                  <a:extLst>
                    <a:ext uri="{9D8B030D-6E8A-4147-A177-3AD203B41FA5}">
                      <a16:colId xmlns:a16="http://schemas.microsoft.com/office/drawing/2014/main" val="20001"/>
                    </a:ext>
                  </a:extLst>
                </a:gridCol>
              </a:tblGrid>
              <a:tr h="2996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455975">
                <a:tc>
                  <a:txBody>
                    <a:bodyPr/>
                    <a:lstStyle/>
                    <a:p>
                      <a:pPr marL="0" lvl="0" indent="0" algn="l" rtl="0">
                        <a:spcBef>
                          <a:spcPts val="0"/>
                        </a:spcBef>
                        <a:spcAft>
                          <a:spcPts val="0"/>
                        </a:spcAft>
                        <a:buNone/>
                      </a:pPr>
                      <a:r>
                        <a:rPr lang="en-US" sz="1100" b="1">
                          <a:latin typeface="Georgia"/>
                          <a:ea typeface="Georgia"/>
                          <a:cs typeface="Georgia"/>
                          <a:sym typeface="Georgia"/>
                        </a:rPr>
                        <a:t>6.11 The student will</a:t>
                      </a:r>
                      <a:endParaRPr sz="1100" b="1">
                        <a:latin typeface="Georgia"/>
                        <a:ea typeface="Georgia"/>
                        <a:cs typeface="Georgia"/>
                        <a:sym typeface="Georgia"/>
                      </a:endParaRPr>
                    </a:p>
                    <a:p>
                      <a:pPr marL="457200" lvl="0" indent="-298450" algn="l" rtl="0">
                        <a:spcBef>
                          <a:spcPts val="0"/>
                        </a:spcBef>
                        <a:spcAft>
                          <a:spcPts val="0"/>
                        </a:spcAft>
                        <a:buSzPts val="1100"/>
                        <a:buFont typeface="Georgia"/>
                        <a:buAutoNum type="alphaLcParenR"/>
                      </a:pPr>
                      <a:r>
                        <a:rPr lang="en-US" sz="1100" b="1">
                          <a:latin typeface="Georgia"/>
                          <a:ea typeface="Georgia"/>
                          <a:cs typeface="Georgia"/>
                          <a:sym typeface="Georgia"/>
                        </a:rPr>
                        <a:t>represent the mean of a data set graphically as the balance point; and</a:t>
                      </a:r>
                      <a:endParaRPr sz="1100" b="1">
                        <a:latin typeface="Georgia"/>
                        <a:ea typeface="Georgia"/>
                        <a:cs typeface="Georgia"/>
                        <a:sym typeface="Georgia"/>
                      </a:endParaRPr>
                    </a:p>
                    <a:p>
                      <a:pPr marL="457200" lvl="0" indent="-298450" algn="l" rtl="0">
                        <a:spcBef>
                          <a:spcPts val="0"/>
                        </a:spcBef>
                        <a:spcAft>
                          <a:spcPts val="0"/>
                        </a:spcAft>
                        <a:buSzPts val="1100"/>
                        <a:buFont typeface="Georgia"/>
                        <a:buAutoNum type="alphaLcParenR"/>
                      </a:pPr>
                      <a:r>
                        <a:rPr lang="en-US" sz="1100" b="1">
                          <a:latin typeface="Georgia"/>
                          <a:ea typeface="Georgia"/>
                          <a:cs typeface="Georgia"/>
                          <a:sym typeface="Georgia"/>
                        </a:rPr>
                        <a:t>determine the effect on measures of center when a single value of a data set is added, removed, or changed.</a:t>
                      </a:r>
                      <a:endParaRPr sz="1100" b="1">
                        <a:latin typeface="Georgia"/>
                        <a:ea typeface="Georgia"/>
                        <a:cs typeface="Georgia"/>
                        <a:sym typeface="Georgia"/>
                      </a:endParaRPr>
                    </a:p>
                    <a:p>
                      <a:pPr marL="228600" lvl="0" indent="-228600" algn="l" rtl="0">
                        <a:spcBef>
                          <a:spcPts val="0"/>
                        </a:spcBef>
                        <a:spcAft>
                          <a:spcPts val="0"/>
                        </a:spcAft>
                        <a:buNone/>
                      </a:pPr>
                      <a:endParaRPr sz="1100" b="1">
                        <a:latin typeface="Georgia"/>
                        <a:ea typeface="Georgia"/>
                        <a:cs typeface="Georgia"/>
                        <a:sym typeface="Georgia"/>
                      </a:endParaRPr>
                    </a:p>
                    <a:p>
                      <a:pPr marL="342900" lvl="0" indent="-298450" algn="l" rtl="0">
                        <a:spcBef>
                          <a:spcPts val="0"/>
                        </a:spcBef>
                        <a:spcAft>
                          <a:spcPts val="0"/>
                        </a:spcAft>
                        <a:buSzPts val="1100"/>
                        <a:buFont typeface="Georgia"/>
                        <a:buChar char="●"/>
                      </a:pPr>
                      <a:r>
                        <a:rPr lang="en-US" sz="1100">
                          <a:latin typeface="Georgia"/>
                          <a:ea typeface="Georgia"/>
                          <a:cs typeface="Georgia"/>
                          <a:sym typeface="Georgia"/>
                        </a:rPr>
                        <a:t>Represent the mean of a set of data graphically as the balance point represented in a line plot. (a)</a:t>
                      </a:r>
                      <a:endParaRPr sz="1100">
                        <a:latin typeface="Georgia"/>
                        <a:ea typeface="Georgia"/>
                        <a:cs typeface="Georgia"/>
                        <a:sym typeface="Georgia"/>
                      </a:endParaRPr>
                    </a:p>
                    <a:p>
                      <a:pPr marL="342900" lvl="0" indent="-298450" algn="l" rtl="0">
                        <a:spcBef>
                          <a:spcPts val="300"/>
                        </a:spcBef>
                        <a:spcAft>
                          <a:spcPts val="300"/>
                        </a:spcAft>
                        <a:buSzPts val="1100"/>
                        <a:buFont typeface="Georgia"/>
                        <a:buChar char="●"/>
                      </a:pPr>
                      <a:r>
                        <a:rPr lang="en-US" sz="1100">
                          <a:latin typeface="Georgia"/>
                          <a:ea typeface="Georgia"/>
                          <a:cs typeface="Georgia"/>
                          <a:sym typeface="Georgia"/>
                        </a:rPr>
                        <a:t>Determine the effect on measures of center when a single value of a data set is added, removed, or changed. (b) </a:t>
                      </a:r>
                      <a:endParaRPr sz="1100" b="1">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100" b="1" dirty="0">
                          <a:latin typeface="Georgia"/>
                          <a:ea typeface="Georgia"/>
                          <a:cs typeface="Georgia"/>
                          <a:sym typeface="Georgia"/>
                        </a:rPr>
                        <a:t>6.PS.2 The student will represent the mean as a balance point and determine the effect on statistical measures when a data point is added, removed, or changed.</a:t>
                      </a:r>
                      <a:endParaRPr sz="1100" b="1" dirty="0">
                        <a:latin typeface="Georgia"/>
                        <a:ea typeface="Georgia"/>
                        <a:cs typeface="Georgia"/>
                        <a:sym typeface="Georgia"/>
                      </a:endParaRPr>
                    </a:p>
                    <a:p>
                      <a:pPr marL="457200" lvl="0" indent="-298450" algn="l" rtl="0">
                        <a:spcBef>
                          <a:spcPts val="1200"/>
                        </a:spcBef>
                        <a:spcAft>
                          <a:spcPts val="0"/>
                        </a:spcAft>
                        <a:buSzPts val="1100"/>
                        <a:buFont typeface="Georgia"/>
                        <a:buAutoNum type="alphaLcParenR"/>
                      </a:pPr>
                      <a:r>
                        <a:rPr lang="en-US" sz="1100" dirty="0">
                          <a:latin typeface="Georgia"/>
                          <a:ea typeface="Georgia"/>
                          <a:cs typeface="Georgia"/>
                          <a:sym typeface="Georgia"/>
                        </a:rPr>
                        <a:t>Represent the mean of a set of data graphically as the balance point represented in a line plot (dot plot). </a:t>
                      </a:r>
                      <a:endParaRPr sz="1100" dirty="0">
                        <a:latin typeface="Georgia"/>
                        <a:ea typeface="Georgia"/>
                        <a:cs typeface="Georgia"/>
                        <a:sym typeface="Georgia"/>
                      </a:endParaRPr>
                    </a:p>
                    <a:p>
                      <a:pPr marL="457200" lvl="0" indent="-298450" algn="l" rtl="0">
                        <a:spcBef>
                          <a:spcPts val="300"/>
                        </a:spcBef>
                        <a:spcAft>
                          <a:spcPts val="0"/>
                        </a:spcAft>
                        <a:buSzPts val="1100"/>
                        <a:buFont typeface="Georgia"/>
                        <a:buAutoNum type="alphaLcParenR"/>
                      </a:pPr>
                      <a:r>
                        <a:rPr lang="en-US" sz="1100" dirty="0">
                          <a:latin typeface="Georgia"/>
                          <a:ea typeface="Georgia"/>
                          <a:cs typeface="Georgia"/>
                          <a:sym typeface="Georgia"/>
                        </a:rPr>
                        <a:t>Determine the effect on measures of center when a single value of a data set is added, removed, or changed. </a:t>
                      </a:r>
                      <a:endParaRPr sz="1100" dirty="0">
                        <a:latin typeface="Georgia"/>
                        <a:ea typeface="Georgia"/>
                        <a:cs typeface="Georgia"/>
                        <a:sym typeface="Georgia"/>
                      </a:endParaRPr>
                    </a:p>
                    <a:p>
                      <a:pPr marL="457200" lvl="0" indent="-298450" algn="l" rtl="0">
                        <a:spcBef>
                          <a:spcPts val="300"/>
                        </a:spcBef>
                        <a:spcAft>
                          <a:spcPts val="300"/>
                        </a:spcAft>
                        <a:buClr>
                          <a:srgbClr val="980000"/>
                        </a:buClr>
                        <a:buSzPts val="1100"/>
                        <a:buFont typeface="Georgia"/>
                        <a:buAutoNum type="alphaLcParenR"/>
                      </a:pPr>
                      <a:r>
                        <a:rPr lang="en-US" sz="1100" dirty="0">
                          <a:solidFill>
                            <a:srgbClr val="980000"/>
                          </a:solidFill>
                          <a:latin typeface="Georgia"/>
                          <a:ea typeface="Georgia"/>
                          <a:cs typeface="Georgia"/>
                          <a:sym typeface="Georgia"/>
                        </a:rPr>
                        <a:t>Observe patterns in data to identify outliers and determine their effect on mean, median, mode, or range.</a:t>
                      </a:r>
                      <a:endParaRPr sz="1100" dirty="0">
                        <a:solidFill>
                          <a:srgbClr val="980000"/>
                        </a:solidFill>
                        <a:latin typeface="Georgia"/>
                        <a:ea typeface="Georgia"/>
                        <a:cs typeface="Georgia"/>
                        <a:sym typeface="Georgia"/>
                      </a:endParaRPr>
                    </a:p>
                  </a:txBody>
                  <a:tcPr marL="91425" marR="91425" marT="91425" marB="91425">
                    <a:lnL w="12700"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97" name="Google Shape;497;g277875f91e1_0_83" descr="New!"/>
          <p:cNvPicPr preferRelativeResize="0"/>
          <p:nvPr/>
        </p:nvPicPr>
        <p:blipFill>
          <a:blip r:embed="rId5">
            <a:alphaModFix/>
          </a:blip>
          <a:stretch>
            <a:fillRect/>
          </a:stretch>
        </p:blipFill>
        <p:spPr>
          <a:xfrm>
            <a:off x="4504088" y="3020313"/>
            <a:ext cx="695475" cy="568475"/>
          </a:xfrm>
          <a:prstGeom prst="rect">
            <a:avLst/>
          </a:prstGeom>
          <a:noFill/>
          <a:ln>
            <a:noFill/>
          </a:ln>
        </p:spPr>
      </p:pic>
      <p:sp>
        <p:nvSpPr>
          <p:cNvPr id="496" name="Google Shape;496;g277875f91e1_0_83"/>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ADDED: Observe patterns in data to identify outliers and determine their effect on mean, median, mode or range</a:t>
            </a:r>
            <a:endParaRPr sz="1000">
              <a:solidFill>
                <a:schemeClr val="lt1"/>
              </a:solidFill>
              <a:latin typeface="Georgia"/>
              <a:ea typeface="Georgia"/>
              <a:cs typeface="Georgia"/>
              <a:sym typeface="Georgia"/>
            </a:endParaRPr>
          </a:p>
        </p:txBody>
      </p:sp>
      <p:pic>
        <p:nvPicPr>
          <p:cNvPr id="10" name="Audio 9" descr="audio icon- captions are in the notes section of powerpoint">
            <a:extLst>
              <a:ext uri="{FF2B5EF4-FFF2-40B4-BE49-F238E27FC236}">
                <a16:creationId xmlns:a16="http://schemas.microsoft.com/office/drawing/2014/main" id="{CFF505BB-760E-3B7B-5AFA-8572B9DF38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893"/>
    </mc:Choice>
    <mc:Fallback xmlns="">
      <p:transition spd="slow" advTm="19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1e5fa75be59_0_34"/>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Patterns, Functions &amp; Algebra</a:t>
            </a:r>
            <a:endParaRPr b="1"/>
          </a:p>
        </p:txBody>
      </p:sp>
      <p:pic>
        <p:nvPicPr>
          <p:cNvPr id="8" name="Audio 7" descr="audio icon- captions are in the notes section of powerpoint">
            <a:extLst>
              <a:ext uri="{FF2B5EF4-FFF2-40B4-BE49-F238E27FC236}">
                <a16:creationId xmlns:a16="http://schemas.microsoft.com/office/drawing/2014/main" id="{7A80572D-6E16-D5FB-7755-E0B761DEBC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08"/>
    </mc:Choice>
    <mc:Fallback xmlns="">
      <p:transition spd="slow" advTm="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77875f91e1_0_88"/>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240"/>
              <a:buFont typeface="Georgia"/>
              <a:buNone/>
            </a:pPr>
            <a:r>
              <a:rPr lang="en-US" sz="2840" dirty="0"/>
              <a:t>Standard 6.12a (2016) - Standard 6.PFA.1 (2023)</a:t>
            </a:r>
            <a:endParaRPr sz="2840" dirty="0"/>
          </a:p>
        </p:txBody>
      </p:sp>
      <mc:AlternateContent xmlns:mc="http://schemas.openxmlformats.org/markup-compatibility/2006" xmlns:a14="http://schemas.microsoft.com/office/drawing/2010/main">
        <mc:Choice Requires="a14">
          <p:graphicFrame>
            <p:nvGraphicFramePr>
              <p:cNvPr id="508" name="Google Shape;508;g277875f91e1_0_88" descr="c&#10;&#10;"/>
              <p:cNvGraphicFramePr/>
              <p:nvPr>
                <p:extLst>
                  <p:ext uri="{D42A27DB-BD31-4B8C-83A1-F6EECF244321}">
                    <p14:modId xmlns:p14="http://schemas.microsoft.com/office/powerpoint/2010/main" val="2971159337"/>
                  </p:ext>
                </p:extLst>
              </p:nvPr>
            </p:nvGraphicFramePr>
            <p:xfrm>
              <a:off x="603250" y="780925"/>
              <a:ext cx="7913375" cy="3686242"/>
            </p:xfrm>
            <a:graphic>
              <a:graphicData uri="http://schemas.openxmlformats.org/drawingml/2006/table">
                <a:tbl>
                  <a:tblPr firstRow="1">
                    <a:noFill/>
                    <a:tableStyleId>{DF334268-A5DA-4B07-8AE7-95401ACDC3AA}</a:tableStyleId>
                  </a:tblPr>
                  <a:tblGrid>
                    <a:gridCol w="3970025">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tblGrid>
                  <a:tr h="34135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121775">
                    <a:tc>
                      <a:txBody>
                        <a:bodyPr/>
                        <a:lstStyle/>
                        <a:p>
                          <a:pPr marL="0" lvl="0" indent="0" algn="l" rtl="0">
                            <a:spcBef>
                              <a:spcPts val="0"/>
                            </a:spcBef>
                            <a:spcAft>
                              <a:spcPts val="0"/>
                            </a:spcAft>
                            <a:buNone/>
                          </a:pPr>
                          <a:r>
                            <a:rPr lang="en-US" sz="1000" b="1">
                              <a:latin typeface="Georgia"/>
                              <a:ea typeface="Georgia"/>
                              <a:cs typeface="Georgia"/>
                              <a:sym typeface="Georgia"/>
                            </a:rPr>
                            <a:t>6.12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represent a proportional relationship between two quantities, including those arising from practical situations; </a:t>
                          </a:r>
                          <a:endParaRPr sz="1000" b="1">
                            <a:latin typeface="Georgia"/>
                            <a:ea typeface="Georgia"/>
                            <a:cs typeface="Georgia"/>
                            <a:sym typeface="Georgia"/>
                          </a:endParaRPr>
                        </a:p>
                        <a:p>
                          <a:pPr marL="228600" lvl="0" indent="-18288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Make a table of equivalent ratios to represent a proportional relationship between two quantities, when given a ratio. (a)</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Make a table of equivalent ratios to represent a proportional relationship between two quantities, when given a practical situation. (a)</a:t>
                          </a:r>
                          <a:endParaRPr sz="1000" b="1">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6.PFA.1 The student will use ratios to represent relationships between quantities, including those in context.</a:t>
                          </a: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Represent a relationship between two quantities using ratios.</a:t>
                          </a:r>
                        </a:p>
                        <a:p>
                          <a:pPr marL="457200" lvl="0" indent="-292100" algn="l" rtl="0">
                            <a:spcBef>
                              <a:spcPts val="300"/>
                            </a:spcBef>
                            <a:spcAft>
                              <a:spcPts val="0"/>
                            </a:spcAft>
                            <a:buSzPts val="1000"/>
                            <a:buFont typeface="Times New Roman"/>
                            <a:buAutoNum type="alphaLcParenR"/>
                          </a:pPr>
                          <a:r>
                            <a:rPr lang="en-US" sz="1000" dirty="0">
                              <a:latin typeface="Georgia"/>
                              <a:ea typeface="Georgia"/>
                              <a:cs typeface="Georgia"/>
                              <a:sym typeface="Georgia"/>
                            </a:rPr>
                            <a:t>Represent a relationship in context that makes a comparison by using the notations </a:t>
                          </a:r>
                          <a14:m>
                            <m:oMath xmlns:m="http://schemas.openxmlformats.org/officeDocument/2006/math">
                              <m:f>
                                <m:fPr>
                                  <m:ctrlPr>
                                    <a:rPr lang="ar-AE" sz="1000" i="1" smtClean="0">
                                      <a:latin typeface="Cambria Math" panose="02040503050406030204" pitchFamily="18" charset="0"/>
                                      <a:sym typeface="Georgia"/>
                                    </a:rPr>
                                  </m:ctrlPr>
                                </m:fPr>
                                <m:num>
                                  <m:r>
                                    <a:rPr lang="ar-AE" sz="1000" b="0" i="1" smtClean="0">
                                      <a:latin typeface="Cambria Math" panose="02040503050406030204" pitchFamily="18" charset="0"/>
                                      <a:sym typeface="Georgia"/>
                                    </a:rPr>
                                    <m:t>𝑎</m:t>
                                  </m:r>
                                </m:num>
                                <m:den>
                                  <m:r>
                                    <a:rPr lang="en-US" sz="1000" b="0" i="1" smtClean="0">
                                      <a:latin typeface="Cambria Math" panose="02040503050406030204" pitchFamily="18" charset="0"/>
                                      <a:sym typeface="Georgia"/>
                                    </a:rPr>
                                    <m:t>𝑏</m:t>
                                  </m:r>
                                </m:den>
                              </m:f>
                            </m:oMath>
                          </a14:m>
                          <a:r>
                            <a:rPr lang="ar-AE" sz="1000" dirty="0">
                              <a:latin typeface="Georgia"/>
                              <a:ea typeface="Georgia"/>
                              <a:cs typeface="Georgia"/>
                              <a:sym typeface="Georgia"/>
                            </a:rPr>
                            <a:t>, </a:t>
                          </a:r>
                          <a:r>
                            <a:rPr lang="en-US" sz="1000" i="1" dirty="0">
                              <a:latin typeface="Georgia"/>
                              <a:ea typeface="Georgia"/>
                              <a:cs typeface="Georgia"/>
                              <a:sym typeface="Georgia"/>
                            </a:rPr>
                            <a:t>a:b</a:t>
                          </a:r>
                          <a:r>
                            <a:rPr lang="en-US" sz="1000" dirty="0">
                              <a:latin typeface="Georgia"/>
                              <a:ea typeface="Georgia"/>
                              <a:cs typeface="Georgia"/>
                              <a:sym typeface="Georgia"/>
                            </a:rPr>
                            <a:t>, and </a:t>
                          </a:r>
                          <a:r>
                            <a:rPr lang="en-US" sz="1000" i="1" dirty="0">
                              <a:latin typeface="Georgia"/>
                              <a:ea typeface="Georgia"/>
                              <a:cs typeface="Georgia"/>
                              <a:sym typeface="Georgia"/>
                            </a:rPr>
                            <a:t>a </a:t>
                          </a:r>
                          <a:r>
                            <a:rPr lang="en-US" sz="1000" dirty="0">
                              <a:latin typeface="Georgia"/>
                              <a:ea typeface="Georgia"/>
                              <a:cs typeface="Georgia"/>
                              <a:sym typeface="Georgia"/>
                            </a:rPr>
                            <a:t>to </a:t>
                          </a:r>
                          <a:r>
                            <a:rPr lang="en-US" sz="1000" i="1" dirty="0">
                              <a:latin typeface="Georgia"/>
                              <a:ea typeface="Georgia"/>
                              <a:cs typeface="Georgia"/>
                              <a:sym typeface="Georgia"/>
                            </a:rPr>
                            <a:t>b.</a:t>
                          </a: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Represent different comparisons within the same quantity or between different quantities (e.g., part to part, part to whole, whole to whole).</a:t>
                          </a: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Create</a:t>
                          </a:r>
                          <a:r>
                            <a:rPr lang="en-US" sz="1000" dirty="0">
                              <a:latin typeface="Georgia"/>
                              <a:ea typeface="Georgia"/>
                              <a:cs typeface="Georgia"/>
                              <a:sym typeface="Georgia"/>
                            </a:rPr>
                            <a:t> a relationship in words for a given ratio expressed symbolically.</a:t>
                          </a: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Create</a:t>
                          </a:r>
                          <a:r>
                            <a:rPr lang="en-US" sz="1000" dirty="0">
                              <a:latin typeface="Georgia"/>
                              <a:ea typeface="Georgia"/>
                              <a:cs typeface="Georgia"/>
                              <a:sym typeface="Georgia"/>
                            </a:rPr>
                            <a:t> a table of equivalent ratios to represent a proportional relationship between two quantities, when given a ratio. </a:t>
                          </a:r>
                        </a:p>
                        <a:p>
                          <a:pPr marL="457200" lvl="0" indent="-292100" algn="l" rtl="0">
                            <a:spcBef>
                              <a:spcPts val="300"/>
                            </a:spcBef>
                            <a:spcAft>
                              <a:spcPts val="300"/>
                            </a:spcAft>
                            <a:buSzPts val="1000"/>
                            <a:buFont typeface="Georgia"/>
                            <a:buAutoNum type="alphaLcParenR"/>
                          </a:pPr>
                          <a:r>
                            <a:rPr lang="en-US" sz="1000" dirty="0">
                              <a:solidFill>
                                <a:srgbClr val="980000"/>
                              </a:solidFill>
                              <a:latin typeface="Georgia"/>
                              <a:ea typeface="Georgia"/>
                              <a:cs typeface="Georgia"/>
                              <a:sym typeface="Georgia"/>
                            </a:rPr>
                            <a:t>Create </a:t>
                          </a:r>
                          <a:r>
                            <a:rPr lang="en-US" sz="1000" dirty="0">
                              <a:latin typeface="Georgia"/>
                              <a:ea typeface="Georgia"/>
                              <a:cs typeface="Georgia"/>
                              <a:sym typeface="Georgia"/>
                            </a:rPr>
                            <a:t>a table of equivalent ratios to represent a proportional relationship between two quantities, when given a contextual situation.</a:t>
                          </a:r>
                          <a:endParaRPr sz="1000" dirty="0">
                            <a:latin typeface="Georgia"/>
                            <a:ea typeface="Georgia"/>
                            <a:cs typeface="Georgia"/>
                            <a:sym typeface="Georgia"/>
                          </a:endParaRPr>
                        </a:p>
                      </a:txBody>
                      <a:tcPr marL="91425" marR="91425" marT="91425" marB="91425">
                        <a:lnL w="12700"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Choice>
        <mc:Fallback xmlns="">
          <p:graphicFrame>
            <p:nvGraphicFramePr>
              <p:cNvPr id="508" name="Google Shape;508;g277875f91e1_0_88" descr="c&#10;&#10;"/>
              <p:cNvGraphicFramePr/>
              <p:nvPr>
                <p:extLst>
                  <p:ext uri="{D42A27DB-BD31-4B8C-83A1-F6EECF244321}">
                    <p14:modId xmlns:p14="http://schemas.microsoft.com/office/powerpoint/2010/main" val="2971159337"/>
                  </p:ext>
                </p:extLst>
              </p:nvPr>
            </p:nvGraphicFramePr>
            <p:xfrm>
              <a:off x="603250" y="780925"/>
              <a:ext cx="7913375" cy="3686242"/>
            </p:xfrm>
            <a:graphic>
              <a:graphicData uri="http://schemas.openxmlformats.org/drawingml/2006/table">
                <a:tbl>
                  <a:tblPr firstRow="1">
                    <a:noFill/>
                    <a:tableStyleId>{DF334268-A5DA-4B07-8AE7-95401ACDC3AA}</a:tableStyleId>
                  </a:tblPr>
                  <a:tblGrid>
                    <a:gridCol w="3970025">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320512">
                    <a:tc>
                      <a:txBody>
                        <a:bodyPr/>
                        <a:lstStyle/>
                        <a:p>
                          <a:pPr marL="0" lvl="0" indent="0" algn="l" rtl="0">
                            <a:spcBef>
                              <a:spcPts val="0"/>
                            </a:spcBef>
                            <a:spcAft>
                              <a:spcPts val="0"/>
                            </a:spcAft>
                            <a:buNone/>
                          </a:pPr>
                          <a:r>
                            <a:rPr lang="en-US" sz="1000" b="1">
                              <a:latin typeface="Georgia"/>
                              <a:ea typeface="Georgia"/>
                              <a:cs typeface="Georgia"/>
                              <a:sym typeface="Georgia"/>
                            </a:rPr>
                            <a:t>6.12 The student will</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represent a proportional relationship between two quantities, including those arising from practical situations; </a:t>
                          </a:r>
                          <a:endParaRPr sz="1000" b="1">
                            <a:latin typeface="Georgia"/>
                            <a:ea typeface="Georgia"/>
                            <a:cs typeface="Georgia"/>
                            <a:sym typeface="Georgia"/>
                          </a:endParaRPr>
                        </a:p>
                        <a:p>
                          <a:pPr marL="228600" lvl="0" indent="-18288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Make a table of equivalent ratios to represent a proportional relationship between two quantities, when given a ratio. (a)</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Make a table of equivalent ratios to represent a proportional relationship between two quantities, when given a practical situation. (a)</a:t>
                          </a:r>
                          <a:endParaRPr sz="1000" b="1">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endParaRPr lang="en-US"/>
                        </a:p>
                      </a:txBody>
                      <a:tcPr marL="91425" marR="91425" marT="91425" marB="91425">
                        <a:lnL w="12700"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blipFill>
                          <a:blip r:embed="rId5"/>
                          <a:stretch>
                            <a:fillRect l="-100772" t="-11193" r="-154" b="-367"/>
                          </a:stretch>
                        </a:blipFill>
                      </a:tcPr>
                    </a:tc>
                    <a:extLst>
                      <a:ext uri="{0D108BD9-81ED-4DB2-BD59-A6C34878D82A}">
                        <a16:rowId xmlns:a16="http://schemas.microsoft.com/office/drawing/2014/main" val="10001"/>
                      </a:ext>
                    </a:extLst>
                  </a:tr>
                </a:tbl>
              </a:graphicData>
            </a:graphic>
          </p:graphicFrame>
        </mc:Fallback>
      </mc:AlternateContent>
      <p:sp>
        <p:nvSpPr>
          <p:cNvPr id="509" name="Google Shape;509;g277875f91e1_0_88"/>
          <p:cNvSpPr txBox="1"/>
          <p:nvPr/>
        </p:nvSpPr>
        <p:spPr>
          <a:xfrm>
            <a:off x="0" y="4553250"/>
            <a:ext cx="9144000" cy="5904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Ratios are included  in this standard in bullets a through d. </a:t>
            </a:r>
            <a:endParaRPr sz="1000" dirty="0">
              <a:solidFill>
                <a:schemeClr val="lt1"/>
              </a:solidFill>
              <a:latin typeface="Georgia"/>
              <a:ea typeface="Georgia"/>
              <a:cs typeface="Georgia"/>
              <a:sym typeface="Georgia"/>
            </a:endParaRPr>
          </a:p>
        </p:txBody>
      </p:sp>
      <p:pic>
        <p:nvPicPr>
          <p:cNvPr id="8" name="Audio 7" descr="audio icon- captions are in the notes section of powerpoint">
            <a:extLst>
              <a:ext uri="{FF2B5EF4-FFF2-40B4-BE49-F238E27FC236}">
                <a16:creationId xmlns:a16="http://schemas.microsoft.com/office/drawing/2014/main" id="{32CF59A7-69D1-D708-0C57-1A82DD3F6C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984"/>
    </mc:Choice>
    <mc:Fallback xmlns="">
      <p:transition spd="slow" advTm="1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628650" y="1372019"/>
            <a:ext cx="7886700" cy="153214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ct val="111111"/>
              <a:buFont typeface="Georgia"/>
              <a:buNone/>
            </a:pPr>
            <a:r>
              <a:rPr lang="en-US"/>
              <a:t>2023 Mathematics Standards of Learning Focus</a:t>
            </a:r>
            <a:endParaRPr/>
          </a:p>
        </p:txBody>
      </p:sp>
      <p:sp>
        <p:nvSpPr>
          <p:cNvPr id="208" name="Google Shape;208;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4</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9" name="Audio 8" descr="audio icon- captions are in the notes section of powerpoint">
            <a:extLst>
              <a:ext uri="{FF2B5EF4-FFF2-40B4-BE49-F238E27FC236}">
                <a16:creationId xmlns:a16="http://schemas.microsoft.com/office/drawing/2014/main" id="{1C9C60B2-C490-68A8-D65A-6BFE422564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213674628"/>
      </p:ext>
    </p:extLst>
  </p:cSld>
  <p:clrMapOvr>
    <a:masterClrMapping/>
  </p:clrMapOvr>
  <mc:AlternateContent xmlns:mc="http://schemas.openxmlformats.org/markup-compatibility/2006" xmlns:p14="http://schemas.microsoft.com/office/powerpoint/2010/main">
    <mc:Choice Requires="p14">
      <p:transition spd="slow" p14:dur="2000" advTm="9642"/>
    </mc:Choice>
    <mc:Fallback xmlns="">
      <p:transition spd="slow" advTm="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77875f91e1_0_93"/>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240"/>
              <a:buFont typeface="Georgia"/>
              <a:buNone/>
            </a:pPr>
            <a:r>
              <a:rPr lang="en-US" sz="2500" dirty="0"/>
              <a:t>Standard 6.12 (2016) - Standard 6.PFA.2 (2023) (1 of 2)</a:t>
            </a:r>
            <a:endParaRPr sz="2500" dirty="0"/>
          </a:p>
        </p:txBody>
      </p:sp>
      <p:graphicFrame>
        <p:nvGraphicFramePr>
          <p:cNvPr id="515" name="Google Shape;515;g277875f91e1_0_93" descr="c&#10;&#10;"/>
          <p:cNvGraphicFramePr/>
          <p:nvPr>
            <p:extLst>
              <p:ext uri="{D42A27DB-BD31-4B8C-83A1-F6EECF244321}">
                <p14:modId xmlns:p14="http://schemas.microsoft.com/office/powerpoint/2010/main" val="3105755379"/>
              </p:ext>
            </p:extLst>
          </p:nvPr>
        </p:nvGraphicFramePr>
        <p:xfrm>
          <a:off x="555088" y="867325"/>
          <a:ext cx="8033825" cy="2977380"/>
        </p:xfrm>
        <a:graphic>
          <a:graphicData uri="http://schemas.openxmlformats.org/drawingml/2006/table">
            <a:tbl>
              <a:tblPr firstRow="1">
                <a:noFill/>
                <a:tableStyleId>{DF334268-A5DA-4B07-8AE7-95401ACDC3AA}</a:tableStyleId>
              </a:tblPr>
              <a:tblGrid>
                <a:gridCol w="4053050">
                  <a:extLst>
                    <a:ext uri="{9D8B030D-6E8A-4147-A177-3AD203B41FA5}">
                      <a16:colId xmlns:a16="http://schemas.microsoft.com/office/drawing/2014/main" val="20000"/>
                    </a:ext>
                  </a:extLst>
                </a:gridCol>
                <a:gridCol w="3980775">
                  <a:extLst>
                    <a:ext uri="{9D8B030D-6E8A-4147-A177-3AD203B41FA5}">
                      <a16:colId xmlns:a16="http://schemas.microsoft.com/office/drawing/2014/main" val="20001"/>
                    </a:ext>
                  </a:extLst>
                </a:gridCol>
              </a:tblGrid>
              <a:tr h="33492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611650">
                <a:tc>
                  <a:txBody>
                    <a:bodyPr/>
                    <a:lstStyle/>
                    <a:p>
                      <a:pPr marL="0" lvl="0" indent="0" algn="l" rtl="0">
                        <a:spcBef>
                          <a:spcPts val="0"/>
                        </a:spcBef>
                        <a:spcAft>
                          <a:spcPts val="0"/>
                        </a:spcAft>
                        <a:buNone/>
                      </a:pPr>
                      <a:r>
                        <a:rPr lang="en-US" sz="1100" b="1">
                          <a:latin typeface="Georgia"/>
                          <a:ea typeface="Georgia"/>
                          <a:cs typeface="Georgia"/>
                          <a:sym typeface="Georgia"/>
                        </a:rPr>
                        <a:t>6.12 The student will</a:t>
                      </a:r>
                      <a:endParaRPr sz="1100" b="1">
                        <a:latin typeface="Georgia"/>
                        <a:ea typeface="Georgia"/>
                        <a:cs typeface="Georgia"/>
                        <a:sym typeface="Georgia"/>
                      </a:endParaRPr>
                    </a:p>
                    <a:p>
                      <a:pPr marL="228600" lvl="0" indent="0" algn="l" rtl="0">
                        <a:spcBef>
                          <a:spcPts val="0"/>
                        </a:spcBef>
                        <a:spcAft>
                          <a:spcPts val="0"/>
                        </a:spcAft>
                        <a:buNone/>
                      </a:pPr>
                      <a:r>
                        <a:rPr lang="en-US" sz="1100" b="1">
                          <a:latin typeface="Georgia"/>
                          <a:ea typeface="Georgia"/>
                          <a:cs typeface="Georgia"/>
                          <a:sym typeface="Georgia"/>
                        </a:rPr>
                        <a:t>b)   determine the unit rate of a proportional relationship and use it to find a missing value in a ratio table;</a:t>
                      </a:r>
                      <a:endParaRPr sz="1100" b="1">
                        <a:latin typeface="Georgia"/>
                        <a:ea typeface="Georgia"/>
                        <a:cs typeface="Georgia"/>
                        <a:sym typeface="Georgia"/>
                      </a:endParaRPr>
                    </a:p>
                    <a:p>
                      <a:pPr marL="0" lvl="0" indent="0" algn="l" rtl="0">
                        <a:spcBef>
                          <a:spcPts val="0"/>
                        </a:spcBef>
                        <a:spcAft>
                          <a:spcPts val="0"/>
                        </a:spcAft>
                        <a:buNone/>
                      </a:pPr>
                      <a:endParaRPr sz="1100" b="1">
                        <a:latin typeface="Georgia"/>
                        <a:ea typeface="Georgia"/>
                        <a:cs typeface="Georgia"/>
                        <a:sym typeface="Georgia"/>
                      </a:endParaRPr>
                    </a:p>
                    <a:p>
                      <a:pPr marL="342900" lvl="0" indent="-298450" algn="l" rtl="0">
                        <a:spcBef>
                          <a:spcPts val="0"/>
                        </a:spcBef>
                        <a:spcAft>
                          <a:spcPts val="0"/>
                        </a:spcAft>
                        <a:buSzPts val="1100"/>
                        <a:buFont typeface="Georgia"/>
                        <a:buChar char="●"/>
                      </a:pPr>
                      <a:r>
                        <a:rPr lang="en-US" sz="1100">
                          <a:latin typeface="Georgia"/>
                          <a:ea typeface="Georgia"/>
                          <a:cs typeface="Georgia"/>
                          <a:sym typeface="Georgia"/>
                        </a:rPr>
                        <a:t>Identify the unit rate of a proportional relationship represented by a table of values or a verbal description, including those represented in a practical situation. Unit rates are limited to positive values. (b)</a:t>
                      </a:r>
                      <a:endParaRPr sz="1100">
                        <a:latin typeface="Georgia"/>
                        <a:ea typeface="Georgia"/>
                        <a:cs typeface="Georgia"/>
                        <a:sym typeface="Georgia"/>
                      </a:endParaRPr>
                    </a:p>
                    <a:p>
                      <a:pPr marL="342900" lvl="0" indent="-298450" algn="l" rtl="0">
                        <a:spcBef>
                          <a:spcPts val="300"/>
                        </a:spcBef>
                        <a:spcAft>
                          <a:spcPts val="0"/>
                        </a:spcAft>
                        <a:buSzPts val="1100"/>
                        <a:buFont typeface="Georgia"/>
                        <a:buChar char="●"/>
                      </a:pPr>
                      <a:r>
                        <a:rPr lang="en-US" sz="1100">
                          <a:latin typeface="Georgia"/>
                          <a:ea typeface="Georgia"/>
                          <a:cs typeface="Georgia"/>
                          <a:sym typeface="Georgia"/>
                        </a:rPr>
                        <a:t> Determine a missing value in a ratio table that represents a proportional relationship between two quantities using a unit rate. Unit rates are limited to positive values. (b)</a:t>
                      </a:r>
                      <a:endParaRPr sz="1100">
                        <a:latin typeface="Georgia"/>
                        <a:ea typeface="Georgia"/>
                        <a:cs typeface="Georgia"/>
                        <a:sym typeface="Georgia"/>
                      </a:endParaRPr>
                    </a:p>
                    <a:p>
                      <a:pPr marL="0" lvl="0" indent="0" algn="l" rtl="0">
                        <a:spcBef>
                          <a:spcPts val="300"/>
                        </a:spcBef>
                        <a:spcAft>
                          <a:spcPts val="300"/>
                        </a:spcAft>
                        <a:buNone/>
                      </a:pPr>
                      <a:endParaRPr sz="1100" b="1">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100" b="1" dirty="0">
                          <a:latin typeface="Georgia"/>
                          <a:ea typeface="Georgia"/>
                          <a:cs typeface="Georgia"/>
                          <a:sym typeface="Georgia"/>
                        </a:rPr>
                        <a:t>6.PFA.2 The student will identify and represent proportional relationships between two quantities, including those in context (unit rates are limited to positive values).</a:t>
                      </a:r>
                      <a:endParaRPr sz="1100" b="1" dirty="0">
                        <a:latin typeface="Georgia"/>
                        <a:ea typeface="Georgia"/>
                        <a:cs typeface="Georgia"/>
                        <a:sym typeface="Georgia"/>
                      </a:endParaRPr>
                    </a:p>
                    <a:p>
                      <a:pPr marL="457200" lvl="1" indent="-298450" algn="l" rtl="0">
                        <a:spcBef>
                          <a:spcPts val="1200"/>
                        </a:spcBef>
                        <a:spcAft>
                          <a:spcPts val="0"/>
                        </a:spcAft>
                        <a:buSzPts val="1100"/>
                        <a:buFont typeface="Georgia"/>
                        <a:buAutoNum type="alphaLcParenR"/>
                      </a:pPr>
                      <a:r>
                        <a:rPr lang="en-US" sz="1100" dirty="0">
                          <a:latin typeface="Georgia"/>
                          <a:ea typeface="Georgia"/>
                          <a:cs typeface="Georgia"/>
                          <a:sym typeface="Georgia"/>
                        </a:rPr>
                        <a:t>Identify the unit rate of a proportional relationship represented by a table of values, a contextual situation, or a graph.</a:t>
                      </a:r>
                      <a:endParaRPr sz="1100" dirty="0">
                        <a:latin typeface="Georgia"/>
                        <a:ea typeface="Georgia"/>
                        <a:cs typeface="Georgia"/>
                        <a:sym typeface="Georgia"/>
                      </a:endParaRPr>
                    </a:p>
                    <a:p>
                      <a:pPr marL="457200" lvl="1" indent="-298450" algn="l" rtl="0">
                        <a:spcBef>
                          <a:spcPts val="300"/>
                        </a:spcBef>
                        <a:spcAft>
                          <a:spcPts val="0"/>
                        </a:spcAft>
                        <a:buSzPts val="1100"/>
                        <a:buFont typeface="Georgia"/>
                        <a:buAutoNum type="alphaLcParenR"/>
                      </a:pPr>
                      <a:r>
                        <a:rPr lang="en-US" sz="1100" dirty="0">
                          <a:latin typeface="Georgia"/>
                          <a:ea typeface="Georgia"/>
                          <a:cs typeface="Georgia"/>
                          <a:sym typeface="Georgia"/>
                        </a:rPr>
                        <a:t>Determine a missing value in a ratio table that represents a proportional relationship between two quantities using a unit rate. </a:t>
                      </a:r>
                      <a:endParaRPr sz="1100" dirty="0">
                        <a:latin typeface="Georgia"/>
                        <a:ea typeface="Georgia"/>
                        <a:cs typeface="Georgia"/>
                        <a:sym typeface="Georgia"/>
                      </a:endParaRPr>
                    </a:p>
                    <a:p>
                      <a:pPr marL="457200" lvl="0" indent="0" algn="l" rtl="0">
                        <a:spcBef>
                          <a:spcPts val="300"/>
                        </a:spcBef>
                        <a:spcAft>
                          <a:spcPts val="300"/>
                        </a:spcAft>
                        <a:buNone/>
                      </a:pPr>
                      <a:endParaRPr sz="1100" dirty="0">
                        <a:latin typeface="Georgia"/>
                        <a:ea typeface="Georgia"/>
                        <a:cs typeface="Georgia"/>
                        <a:sym typeface="Georgia"/>
                      </a:endParaRPr>
                    </a:p>
                  </a:txBody>
                  <a:tcPr marL="91425" marR="91425" marT="91425" marB="91425">
                    <a:lnL w="12700"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16" name="Google Shape;516;g277875f91e1_0_93"/>
          <p:cNvSpPr txBox="1"/>
          <p:nvPr/>
        </p:nvSpPr>
        <p:spPr>
          <a:xfrm>
            <a:off x="0" y="438462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No significant changes in this portion of the standard.</a:t>
            </a:r>
            <a:endParaRPr sz="1000" dirty="0">
              <a:solidFill>
                <a:schemeClr val="lt1"/>
              </a:solidFill>
              <a:latin typeface="Georgia"/>
              <a:ea typeface="Georgia"/>
              <a:cs typeface="Georgia"/>
              <a:sym typeface="Georgia"/>
            </a:endParaRPr>
          </a:p>
        </p:txBody>
      </p:sp>
      <p:pic>
        <p:nvPicPr>
          <p:cNvPr id="8" name="Audio 7" descr="audio icon- captions are in the notes section of powerpoint">
            <a:extLst>
              <a:ext uri="{FF2B5EF4-FFF2-40B4-BE49-F238E27FC236}">
                <a16:creationId xmlns:a16="http://schemas.microsoft.com/office/drawing/2014/main" id="{A112DDF2-D9E4-09A8-C157-2284F97C49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352"/>
    </mc:Choice>
    <mc:Fallback xmlns="">
      <p:transition spd="slow" advTm="12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27a5e52e39b_0_33"/>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240"/>
              <a:buFont typeface="Georgia"/>
              <a:buNone/>
            </a:pPr>
            <a:r>
              <a:rPr lang="en-US" sz="2500" dirty="0"/>
              <a:t>Standard 6.12 (2016) - Standard 6.PFA.2 (2023) (2 of 2)</a:t>
            </a:r>
            <a:endParaRPr sz="2500" dirty="0"/>
          </a:p>
        </p:txBody>
      </p:sp>
      <p:graphicFrame>
        <p:nvGraphicFramePr>
          <p:cNvPr id="522" name="Google Shape;522;g27a5e52e39b_0_33" descr="c&#10;&#10;"/>
          <p:cNvGraphicFramePr/>
          <p:nvPr>
            <p:extLst>
              <p:ext uri="{D42A27DB-BD31-4B8C-83A1-F6EECF244321}">
                <p14:modId xmlns:p14="http://schemas.microsoft.com/office/powerpoint/2010/main" val="209464367"/>
              </p:ext>
            </p:extLst>
          </p:nvPr>
        </p:nvGraphicFramePr>
        <p:xfrm>
          <a:off x="320200" y="831175"/>
          <a:ext cx="8503600" cy="3250880"/>
        </p:xfrm>
        <a:graphic>
          <a:graphicData uri="http://schemas.openxmlformats.org/drawingml/2006/table">
            <a:tbl>
              <a:tblPr firstRow="1">
                <a:noFill/>
                <a:tableStyleId>{DF334268-A5DA-4B07-8AE7-95401ACDC3AA}</a:tableStyleId>
              </a:tblPr>
              <a:tblGrid>
                <a:gridCol w="4251800">
                  <a:extLst>
                    <a:ext uri="{9D8B030D-6E8A-4147-A177-3AD203B41FA5}">
                      <a16:colId xmlns:a16="http://schemas.microsoft.com/office/drawing/2014/main" val="20000"/>
                    </a:ext>
                  </a:extLst>
                </a:gridCol>
                <a:gridCol w="4251800">
                  <a:extLst>
                    <a:ext uri="{9D8B030D-6E8A-4147-A177-3AD203B41FA5}">
                      <a16:colId xmlns:a16="http://schemas.microsoft.com/office/drawing/2014/main" val="20001"/>
                    </a:ext>
                  </a:extLst>
                </a:gridCol>
              </a:tblGrid>
              <a:tr h="308175">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85150">
                <a:tc>
                  <a:txBody>
                    <a:bodyPr/>
                    <a:lstStyle/>
                    <a:p>
                      <a:pPr marL="0" lvl="0" indent="0" algn="l" rtl="0">
                        <a:spcBef>
                          <a:spcPts val="0"/>
                        </a:spcBef>
                        <a:spcAft>
                          <a:spcPts val="0"/>
                        </a:spcAft>
                        <a:buNone/>
                      </a:pPr>
                      <a:r>
                        <a:rPr lang="en-US" sz="1000" b="1">
                          <a:latin typeface="Georgia"/>
                          <a:ea typeface="Georgia"/>
                          <a:cs typeface="Georgia"/>
                          <a:sym typeface="Georgia"/>
                        </a:rPr>
                        <a:t>6.12 The student will</a:t>
                      </a:r>
                      <a:endParaRPr sz="1000" b="1">
                        <a:latin typeface="Georgia"/>
                        <a:ea typeface="Georgia"/>
                        <a:cs typeface="Georgia"/>
                        <a:sym typeface="Georgia"/>
                      </a:endParaRPr>
                    </a:p>
                    <a:p>
                      <a:pPr marL="228600" lvl="0" indent="0" algn="l" rtl="0">
                        <a:spcBef>
                          <a:spcPts val="0"/>
                        </a:spcBef>
                        <a:spcAft>
                          <a:spcPts val="0"/>
                        </a:spcAft>
                        <a:buNone/>
                      </a:pPr>
                      <a:r>
                        <a:rPr lang="en-US" sz="1000" b="1">
                          <a:latin typeface="Georgia"/>
                          <a:ea typeface="Georgia"/>
                          <a:cs typeface="Georgia"/>
                          <a:sym typeface="Georgia"/>
                        </a:rPr>
                        <a:t>c)   determine whether a proportional relationship exists between two quantities; and</a:t>
                      </a:r>
                      <a:endParaRPr sz="1000" b="1">
                        <a:latin typeface="Georgia"/>
                        <a:ea typeface="Georgia"/>
                        <a:cs typeface="Georgia"/>
                        <a:sym typeface="Georgia"/>
                      </a:endParaRPr>
                    </a:p>
                    <a:p>
                      <a:pPr marL="228600" lvl="0" indent="0" algn="l" rtl="0">
                        <a:spcBef>
                          <a:spcPts val="0"/>
                        </a:spcBef>
                        <a:spcAft>
                          <a:spcPts val="0"/>
                        </a:spcAft>
                        <a:buNone/>
                      </a:pPr>
                      <a:r>
                        <a:rPr lang="en-US" sz="1000" b="1">
                          <a:latin typeface="Georgia"/>
                          <a:ea typeface="Georgia"/>
                          <a:cs typeface="Georgia"/>
                          <a:sym typeface="Georgia"/>
                        </a:rPr>
                        <a:t>d)   make connections between and among representations of a proportional relationship between two quantities using verbal descriptions, ratio tables, and graphs.</a:t>
                      </a:r>
                      <a:endParaRPr sz="1000" b="1">
                        <a:latin typeface="Georgia"/>
                        <a:ea typeface="Georgia"/>
                        <a:cs typeface="Georgia"/>
                        <a:sym typeface="Georgia"/>
                      </a:endParaRPr>
                    </a:p>
                    <a:p>
                      <a:pPr marL="22860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whether a proportional relationship exists between two quantities, when given a table of values or a verbal description, including those represented in a practical situation. Unit rates are limited to positive values. (c)</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whether a proportional relationship exists between two quantities given a graph of ordered pairs. Unit rates are limited to positive values. (c)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Make connections between and among multiple representations of the same proportional relationship using verbal </a:t>
                      </a:r>
                      <a:endParaRPr sz="1000" b="1">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6.PFA.2 The student will identify and represent proportional relationships between two quantities, including those in context (unit rates are limited to positive values).</a:t>
                      </a:r>
                      <a:endParaRPr sz="1000" dirty="0">
                        <a:latin typeface="Georgia"/>
                        <a:ea typeface="Georgia"/>
                        <a:cs typeface="Georgia"/>
                        <a:sym typeface="Georgia"/>
                      </a:endParaRPr>
                    </a:p>
                    <a:p>
                      <a:pPr marL="228600" lvl="0" indent="-228600" algn="l" rtl="0">
                        <a:spcBef>
                          <a:spcPts val="1200"/>
                        </a:spcBef>
                        <a:spcAft>
                          <a:spcPts val="0"/>
                        </a:spcAft>
                        <a:buFont typeface="+mj-lt"/>
                        <a:buAutoNum type="alphaLcParenR" startAt="3"/>
                      </a:pPr>
                      <a:r>
                        <a:rPr lang="en-US" sz="1000" dirty="0">
                          <a:latin typeface="Georgia"/>
                          <a:ea typeface="Georgia"/>
                          <a:cs typeface="Georgia"/>
                          <a:sym typeface="Georgia"/>
                        </a:rPr>
                        <a:t>Determine whether a proportional relationship exists between two quantities, when given a table of values, context, or graph. </a:t>
                      </a:r>
                      <a:endParaRPr sz="1000" dirty="0">
                        <a:latin typeface="Georgia"/>
                        <a:ea typeface="Georgia"/>
                        <a:cs typeface="Georgia"/>
                        <a:sym typeface="Georgia"/>
                      </a:endParaRPr>
                    </a:p>
                    <a:p>
                      <a:pPr marL="228600" lvl="0" indent="-228600" algn="l" rtl="0">
                        <a:spcBef>
                          <a:spcPts val="300"/>
                        </a:spcBef>
                        <a:spcAft>
                          <a:spcPts val="0"/>
                        </a:spcAft>
                        <a:buFont typeface="+mj-lt"/>
                        <a:buAutoNum type="alphaLcParenR" startAt="3"/>
                      </a:pPr>
                      <a:r>
                        <a:rPr lang="en-US" sz="1000" dirty="0">
                          <a:solidFill>
                            <a:srgbClr val="980000"/>
                          </a:solidFill>
                          <a:latin typeface="Georgia"/>
                          <a:ea typeface="Georgia"/>
                          <a:cs typeface="Georgia"/>
                          <a:sym typeface="Georgia"/>
                        </a:rPr>
                        <a:t>When given a contextual situation representing a proportional relationship, find the unit rate and create a table of values or a graph. </a:t>
                      </a:r>
                      <a:endParaRPr sz="1000" dirty="0">
                        <a:solidFill>
                          <a:srgbClr val="980000"/>
                        </a:solidFill>
                        <a:latin typeface="Georgia"/>
                        <a:ea typeface="Georgia"/>
                        <a:cs typeface="Georgia"/>
                        <a:sym typeface="Georgia"/>
                      </a:endParaRPr>
                    </a:p>
                    <a:p>
                      <a:pPr marL="228600" lvl="0" indent="-228600" algn="l" rtl="0">
                        <a:spcBef>
                          <a:spcPts val="300"/>
                        </a:spcBef>
                        <a:spcAft>
                          <a:spcPts val="0"/>
                        </a:spcAft>
                        <a:buFont typeface="+mj-lt"/>
                        <a:buAutoNum type="alphaLcParenR" startAt="3"/>
                      </a:pPr>
                      <a:r>
                        <a:rPr lang="en-US" sz="1000" dirty="0">
                          <a:latin typeface="Georgia"/>
                          <a:ea typeface="Georgia"/>
                          <a:cs typeface="Georgia"/>
                          <a:sym typeface="Georgia"/>
                        </a:rPr>
                        <a:t>Make connections between and among multiple representations of the same proportional relationship using verbal descriptions, ratio tables, and graphs.</a:t>
                      </a:r>
                      <a:endParaRPr sz="1000" dirty="0">
                        <a:latin typeface="Georgia"/>
                        <a:ea typeface="Georgia"/>
                        <a:cs typeface="Georgia"/>
                        <a:sym typeface="Georgia"/>
                      </a:endParaRPr>
                    </a:p>
                    <a:p>
                      <a:pPr marL="457200" lvl="0" indent="0" algn="l" rtl="0">
                        <a:spcBef>
                          <a:spcPts val="300"/>
                        </a:spcBef>
                        <a:spcAft>
                          <a:spcPts val="300"/>
                        </a:spcAft>
                        <a:buNone/>
                      </a:pPr>
                      <a:endParaRPr sz="1000" dirty="0">
                        <a:latin typeface="Georgia"/>
                        <a:ea typeface="Georgia"/>
                        <a:cs typeface="Georgia"/>
                        <a:sym typeface="Georgia"/>
                      </a:endParaRPr>
                    </a:p>
                  </a:txBody>
                  <a:tcPr marL="91425" marR="91425" marT="91425" marB="91425">
                    <a:lnL w="12700"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23" name="Google Shape;523;g27a5e52e39b_0_33"/>
          <p:cNvSpPr txBox="1"/>
          <p:nvPr/>
        </p:nvSpPr>
        <p:spPr>
          <a:xfrm>
            <a:off x="0" y="4348475"/>
            <a:ext cx="9144000" cy="7953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Given a contextual situation representing a proportional relationship, find the unit rate and create a table of values or a graph.</a:t>
            </a:r>
            <a:endParaRPr sz="1000">
              <a:solidFill>
                <a:schemeClr val="lt1"/>
              </a:solidFill>
              <a:latin typeface="Georgia"/>
              <a:ea typeface="Georgia"/>
              <a:cs typeface="Georgia"/>
              <a:sym typeface="Georgia"/>
            </a:endParaRPr>
          </a:p>
        </p:txBody>
      </p:sp>
      <p:pic>
        <p:nvPicPr>
          <p:cNvPr id="16" name="Audio 15" descr="audio icon- captions are in the notes section of powerpoint">
            <a:extLst>
              <a:ext uri="{FF2B5EF4-FFF2-40B4-BE49-F238E27FC236}">
                <a16:creationId xmlns:a16="http://schemas.microsoft.com/office/drawing/2014/main" id="{3FE1A115-8EB8-5E1E-36B7-DB162EFCF3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32"/>
    </mc:Choice>
    <mc:Fallback xmlns="">
      <p:transition spd="slow" advTm="21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77875f91e1_0_130"/>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240"/>
              <a:buFont typeface="Georgia"/>
              <a:buNone/>
            </a:pPr>
            <a:r>
              <a:rPr lang="en-US" sz="2500" dirty="0"/>
              <a:t>Standard 6.13 (2016) - Standard 6.PFA.3 (2023) (1 of 2)</a:t>
            </a:r>
            <a:endParaRPr sz="2500" dirty="0"/>
          </a:p>
        </p:txBody>
      </p:sp>
      <p:graphicFrame>
        <p:nvGraphicFramePr>
          <p:cNvPr id="529" name="Google Shape;529;g277875f91e1_0_130" descr="c&#10;&#10;"/>
          <p:cNvGraphicFramePr/>
          <p:nvPr>
            <p:extLst>
              <p:ext uri="{D42A27DB-BD31-4B8C-83A1-F6EECF244321}">
                <p14:modId xmlns:p14="http://schemas.microsoft.com/office/powerpoint/2010/main" val="3473218580"/>
              </p:ext>
            </p:extLst>
          </p:nvPr>
        </p:nvGraphicFramePr>
        <p:xfrm>
          <a:off x="356338" y="895400"/>
          <a:ext cx="8431300" cy="3352680"/>
        </p:xfrm>
        <a:graphic>
          <a:graphicData uri="http://schemas.openxmlformats.org/drawingml/2006/table">
            <a:tbl>
              <a:tblPr firstRow="1">
                <a:noFill/>
                <a:tableStyleId>{DF334268-A5DA-4B07-8AE7-95401ACDC3AA}</a:tableStyleId>
              </a:tblPr>
              <a:tblGrid>
                <a:gridCol w="4253575">
                  <a:extLst>
                    <a:ext uri="{9D8B030D-6E8A-4147-A177-3AD203B41FA5}">
                      <a16:colId xmlns:a16="http://schemas.microsoft.com/office/drawing/2014/main" val="20000"/>
                    </a:ext>
                  </a:extLst>
                </a:gridCol>
                <a:gridCol w="4177725">
                  <a:extLst>
                    <a:ext uri="{9D8B030D-6E8A-4147-A177-3AD203B41FA5}">
                      <a16:colId xmlns:a16="http://schemas.microsoft.com/office/drawing/2014/main" val="20001"/>
                    </a:ext>
                  </a:extLst>
                </a:gridCol>
              </a:tblGrid>
              <a:tr h="3336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986950">
                <a:tc>
                  <a:txBody>
                    <a:bodyPr/>
                    <a:lstStyle/>
                    <a:p>
                      <a:pPr marL="0" lvl="0" indent="0" algn="l" rtl="0">
                        <a:spcBef>
                          <a:spcPts val="0"/>
                        </a:spcBef>
                        <a:spcAft>
                          <a:spcPts val="0"/>
                        </a:spcAft>
                        <a:buNone/>
                      </a:pPr>
                      <a:r>
                        <a:rPr lang="en-US" sz="1000" b="1">
                          <a:latin typeface="Georgia"/>
                          <a:ea typeface="Georgia"/>
                          <a:cs typeface="Georgia"/>
                          <a:sym typeface="Georgia"/>
                        </a:rPr>
                        <a:t>6.13 The student will solve one-step linear equations in one variable, including practical problems that require the solution of a one-step linear equation in one variable.</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Identify examples of the following algebraic vocabulary: equation, variable, expression, term, and coefficient.</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and solve one-step linear equations in one variable, using a variety of concrete materials such as colored chips, algebra tiles, or weights on a balance scale.</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properties of real numbers and properties of equality to solve a one-step equation in one variable. Coefficients are limited to integers and unit fractions. Numeric terms are limited to integers.</a:t>
                      </a:r>
                      <a:endParaRPr sz="1000">
                        <a:latin typeface="Georgia"/>
                        <a:ea typeface="Georgia"/>
                        <a:cs typeface="Georgia"/>
                        <a:sym typeface="Georgia"/>
                      </a:endParaRPr>
                    </a:p>
                    <a:p>
                      <a:pPr marL="342900" lvl="0" indent="0" algn="l" rtl="0">
                        <a:spcBef>
                          <a:spcPts val="300"/>
                        </a:spcBef>
                        <a:spcAft>
                          <a:spcPts val="300"/>
                        </a:spcAft>
                        <a:buNone/>
                      </a:pPr>
                      <a:endParaRPr sz="1000">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6.PFA.3 The student will write and solve one-step linear equations in one variable, including contextual problems that require the solution of a one-step linear equation in one variable.	</a:t>
                      </a:r>
                      <a:endParaRPr sz="1000" b="1" dirty="0">
                        <a:latin typeface="Georgia"/>
                        <a:ea typeface="Georgia"/>
                        <a:cs typeface="Georgia"/>
                        <a:sym typeface="Georgia"/>
                      </a:endParaRPr>
                    </a:p>
                    <a:p>
                      <a:pPr marL="457200" lvl="0"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Identify and </a:t>
                      </a:r>
                      <a:r>
                        <a:rPr lang="en-US" sz="1000" dirty="0">
                          <a:solidFill>
                            <a:srgbClr val="980000"/>
                          </a:solidFill>
                          <a:latin typeface="Georgia"/>
                          <a:ea typeface="Georgia"/>
                          <a:cs typeface="Georgia"/>
                          <a:sym typeface="Georgia"/>
                        </a:rPr>
                        <a:t>develop</a:t>
                      </a:r>
                      <a:r>
                        <a:rPr lang="en-US" sz="1000" dirty="0">
                          <a:latin typeface="Georgia"/>
                          <a:ea typeface="Georgia"/>
                          <a:cs typeface="Georgia"/>
                          <a:sym typeface="Georgia"/>
                        </a:rPr>
                        <a:t> examples of the following algebraic vocabulary: equation, variable, expression, term, and coefficient.</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Represent and solve one-step linear equations in one variable, using a variety of concrete manipulatives and pictorial representations (e.g., colored chips, algebra tiles, weights on a balance scale</a:t>
                      </a:r>
                      <a:r>
                        <a:rPr lang="en-US" sz="1000" strike="sngStrike" dirty="0">
                          <a:latin typeface="Georgia"/>
                          <a:ea typeface="Georgia"/>
                          <a:cs typeface="Georgia"/>
                          <a:sym typeface="Georgia"/>
                        </a:rPr>
                        <a:t>)</a:t>
                      </a:r>
                      <a:r>
                        <a:rPr lang="en-US" sz="1000" dirty="0">
                          <a:latin typeface="Georgia"/>
                          <a:ea typeface="Georgia"/>
                          <a:cs typeface="Georgia"/>
                          <a:sym typeface="Georgia"/>
                        </a:rPr>
                        <a:t>.</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latin typeface="Georgia"/>
                          <a:ea typeface="Georgia"/>
                          <a:cs typeface="Georgia"/>
                          <a:sym typeface="Georgia"/>
                        </a:rPr>
                        <a:t>Apply properties of real numbers and properties of equality to solve a one-step equation in one variable. Coefficients are limited to integers and unit fractions. Numeric terms are limited to integers.</a:t>
                      </a:r>
                      <a:endParaRPr sz="1000" dirty="0">
                        <a:latin typeface="Georgia"/>
                        <a:ea typeface="Georgia"/>
                        <a:cs typeface="Georgia"/>
                        <a:sym typeface="Georgia"/>
                      </a:endParaRPr>
                    </a:p>
                  </a:txBody>
                  <a:tcPr marL="91425" marR="91425" marT="91425" marB="91425">
                    <a:lnL w="12700"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30" name="Google Shape;530;g277875f91e1_0_130"/>
          <p:cNvSpPr txBox="1"/>
          <p:nvPr/>
        </p:nvSpPr>
        <p:spPr>
          <a:xfrm>
            <a:off x="0" y="4402475"/>
            <a:ext cx="9144000" cy="759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 </a:t>
            </a:r>
            <a:endParaRPr sz="1200">
              <a:solidFill>
                <a:schemeClr val="lt1"/>
              </a:solidFill>
              <a:latin typeface="Times New Roman"/>
              <a:ea typeface="Times New Roman"/>
              <a:cs typeface="Times New Roman"/>
              <a:sym typeface="Times New Roman"/>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Develop examples of algebraic vocabulary</a:t>
            </a:r>
            <a:endParaRPr sz="1000">
              <a:solidFill>
                <a:schemeClr val="lt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12" name="Audio 11" descr="audio icon- captions are in the notes section of powerpoint">
            <a:extLst>
              <a:ext uri="{FF2B5EF4-FFF2-40B4-BE49-F238E27FC236}">
                <a16:creationId xmlns:a16="http://schemas.microsoft.com/office/drawing/2014/main" id="{D60FEBAE-E6DD-BDE7-5567-6C507FCF01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94"/>
    </mc:Choice>
    <mc:Fallback xmlns="">
      <p:transition spd="slow" advTm="1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277875f91e1_0_98"/>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240"/>
              <a:buFont typeface="Georgia"/>
              <a:buNone/>
            </a:pPr>
            <a:r>
              <a:rPr lang="en-US" sz="2500" dirty="0"/>
              <a:t>Standard 6.13 (2016) - Standard 6.PFA.3 (2023) (2 of 2)</a:t>
            </a:r>
            <a:endParaRPr sz="2500" dirty="0"/>
          </a:p>
        </p:txBody>
      </p:sp>
      <p:graphicFrame>
        <p:nvGraphicFramePr>
          <p:cNvPr id="536" name="Google Shape;536;g277875f91e1_0_98" descr="c&#10;&#10;"/>
          <p:cNvGraphicFramePr/>
          <p:nvPr>
            <p:extLst>
              <p:ext uri="{D42A27DB-BD31-4B8C-83A1-F6EECF244321}">
                <p14:modId xmlns:p14="http://schemas.microsoft.com/office/powerpoint/2010/main" val="2960861917"/>
              </p:ext>
            </p:extLst>
          </p:nvPr>
        </p:nvGraphicFramePr>
        <p:xfrm>
          <a:off x="386450" y="993038"/>
          <a:ext cx="8371100" cy="3016880"/>
        </p:xfrm>
        <a:graphic>
          <a:graphicData uri="http://schemas.openxmlformats.org/drawingml/2006/table">
            <a:tbl>
              <a:tblPr firstRow="1">
                <a:noFill/>
                <a:tableStyleId>{DF334268-A5DA-4B07-8AE7-95401ACDC3AA}</a:tableStyleId>
              </a:tblPr>
              <a:tblGrid>
                <a:gridCol w="4223200">
                  <a:extLst>
                    <a:ext uri="{9D8B030D-6E8A-4147-A177-3AD203B41FA5}">
                      <a16:colId xmlns:a16="http://schemas.microsoft.com/office/drawing/2014/main" val="20000"/>
                    </a:ext>
                  </a:extLst>
                </a:gridCol>
                <a:gridCol w="4147900">
                  <a:extLst>
                    <a:ext uri="{9D8B030D-6E8A-4147-A177-3AD203B41FA5}">
                      <a16:colId xmlns:a16="http://schemas.microsoft.com/office/drawing/2014/main" val="20001"/>
                    </a:ext>
                  </a:extLst>
                </a:gridCol>
              </a:tblGrid>
              <a:tr h="319700">
                <a:tc>
                  <a:txBody>
                    <a:bodyPr/>
                    <a:lstStyle/>
                    <a:p>
                      <a:pPr marL="0" lvl="0" indent="0" algn="ctr" rtl="0">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651150">
                <a:tc>
                  <a:txBody>
                    <a:bodyPr/>
                    <a:lstStyle/>
                    <a:p>
                      <a:pPr marL="0" lvl="0" indent="0" algn="l" rtl="0">
                        <a:spcBef>
                          <a:spcPts val="0"/>
                        </a:spcBef>
                        <a:spcAft>
                          <a:spcPts val="0"/>
                        </a:spcAft>
                        <a:buNone/>
                      </a:pPr>
                      <a:r>
                        <a:rPr lang="en-US" sz="1100" b="1" dirty="0">
                          <a:latin typeface="Georgia"/>
                          <a:ea typeface="Georgia"/>
                          <a:cs typeface="Georgia"/>
                          <a:sym typeface="Georgia"/>
                        </a:rPr>
                        <a:t>6.13 The student will solve one-step linear equations in one variable, including practical problems that require the solution of a one-step linear equation in one variable.</a:t>
                      </a:r>
                      <a:endParaRPr sz="1100" dirty="0">
                        <a:latin typeface="Georgia"/>
                        <a:ea typeface="Georgia"/>
                        <a:cs typeface="Georgia"/>
                        <a:sym typeface="Georgia"/>
                      </a:endParaRPr>
                    </a:p>
                    <a:p>
                      <a:pPr marL="342900" lvl="0" indent="-298450" algn="l" rtl="0">
                        <a:spcBef>
                          <a:spcPts val="1200"/>
                        </a:spcBef>
                        <a:spcAft>
                          <a:spcPts val="0"/>
                        </a:spcAft>
                        <a:buSzPts val="1100"/>
                        <a:buFont typeface="Georgia"/>
                        <a:buChar char="●"/>
                      </a:pPr>
                      <a:r>
                        <a:rPr lang="en-US" sz="1100" dirty="0">
                          <a:latin typeface="Georgia"/>
                          <a:ea typeface="Georgia"/>
                          <a:cs typeface="Georgia"/>
                          <a:sym typeface="Georgia"/>
                        </a:rPr>
                        <a:t>Confirm solutions to one-step linear equations in one variable.</a:t>
                      </a:r>
                      <a:endParaRPr sz="1100" dirty="0">
                        <a:latin typeface="Georgia"/>
                        <a:ea typeface="Georgia"/>
                        <a:cs typeface="Georgia"/>
                        <a:sym typeface="Georgia"/>
                      </a:endParaRPr>
                    </a:p>
                    <a:p>
                      <a:pPr marL="342900" lvl="0" indent="-298450" algn="l" rtl="0">
                        <a:spcBef>
                          <a:spcPts val="300"/>
                        </a:spcBef>
                        <a:spcAft>
                          <a:spcPts val="0"/>
                        </a:spcAft>
                        <a:buSzPts val="1100"/>
                        <a:buFont typeface="Georgia"/>
                        <a:buChar char="●"/>
                      </a:pPr>
                      <a:r>
                        <a:rPr lang="en-US" sz="1100" dirty="0">
                          <a:latin typeface="Georgia"/>
                          <a:ea typeface="Georgia"/>
                          <a:cs typeface="Georgia"/>
                          <a:sym typeface="Georgia"/>
                        </a:rPr>
                        <a:t>Write verbal expressions and sentences as algebraic expressions and equations.</a:t>
                      </a:r>
                      <a:endParaRPr sz="1100" dirty="0">
                        <a:latin typeface="Georgia"/>
                        <a:ea typeface="Georgia"/>
                        <a:cs typeface="Georgia"/>
                        <a:sym typeface="Georgia"/>
                      </a:endParaRPr>
                    </a:p>
                    <a:p>
                      <a:pPr marL="342900" lvl="0" indent="-298450" algn="l" rtl="0">
                        <a:spcBef>
                          <a:spcPts val="300"/>
                        </a:spcBef>
                        <a:spcAft>
                          <a:spcPts val="0"/>
                        </a:spcAft>
                        <a:buSzPts val="1100"/>
                        <a:buFont typeface="Georgia"/>
                        <a:buChar char="●"/>
                      </a:pPr>
                      <a:r>
                        <a:rPr lang="en-US" sz="1100" dirty="0">
                          <a:latin typeface="Georgia"/>
                          <a:ea typeface="Georgia"/>
                          <a:cs typeface="Georgia"/>
                          <a:sym typeface="Georgia"/>
                        </a:rPr>
                        <a:t>Write algebraic expressions and equations as verbal expressions and sentences. </a:t>
                      </a:r>
                      <a:endParaRPr sz="1100" dirty="0">
                        <a:latin typeface="Georgia"/>
                        <a:ea typeface="Georgia"/>
                        <a:cs typeface="Georgia"/>
                        <a:sym typeface="Georgia"/>
                      </a:endParaRPr>
                    </a:p>
                    <a:p>
                      <a:pPr marL="342900" lvl="0" indent="-298450" algn="l" rtl="0">
                        <a:spcBef>
                          <a:spcPts val="300"/>
                        </a:spcBef>
                        <a:spcAft>
                          <a:spcPts val="300"/>
                        </a:spcAft>
                        <a:buSzPts val="1100"/>
                        <a:buFont typeface="Georgia"/>
                        <a:buChar char="●"/>
                      </a:pPr>
                      <a:r>
                        <a:rPr lang="en-US" sz="1100" dirty="0">
                          <a:latin typeface="Georgia"/>
                          <a:ea typeface="Georgia"/>
                          <a:cs typeface="Georgia"/>
                          <a:sym typeface="Georgia"/>
                        </a:rPr>
                        <a:t>Represent and solve a practical problem with a one-step linear equation in one variable.</a:t>
                      </a:r>
                      <a:endParaRPr sz="1100" dirty="0">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100" b="1" dirty="0">
                          <a:latin typeface="Georgia"/>
                          <a:ea typeface="Georgia"/>
                          <a:cs typeface="Georgia"/>
                          <a:sym typeface="Georgia"/>
                        </a:rPr>
                        <a:t>6.PFA.3 The student will write and solve one-step linear equations in one variable, including contextual problems that require the solution of a one-step linear equation in one variable.	</a:t>
                      </a:r>
                    </a:p>
                    <a:p>
                      <a:pPr marL="0" lvl="0" indent="0" algn="l" rtl="0">
                        <a:spcBef>
                          <a:spcPts val="0"/>
                        </a:spcBef>
                        <a:spcAft>
                          <a:spcPts val="0"/>
                        </a:spcAft>
                        <a:buNone/>
                      </a:pPr>
                      <a:endParaRPr lang="en-US" sz="1100" b="1" dirty="0">
                        <a:latin typeface="Georgia"/>
                        <a:ea typeface="Georgia"/>
                        <a:cs typeface="Georgia"/>
                        <a:sym typeface="Georgia"/>
                      </a:endParaRPr>
                    </a:p>
                    <a:p>
                      <a:pPr marL="228600" lvl="0" indent="-228600" algn="l" rtl="0">
                        <a:spcBef>
                          <a:spcPts val="0"/>
                        </a:spcBef>
                        <a:spcAft>
                          <a:spcPts val="0"/>
                        </a:spcAft>
                        <a:buFont typeface="+mj-lt"/>
                        <a:buAutoNum type="alphaLcParenR" startAt="4"/>
                      </a:pPr>
                      <a:r>
                        <a:rPr lang="en-US" sz="1100" dirty="0">
                          <a:latin typeface="Georgia"/>
                          <a:ea typeface="Georgia"/>
                          <a:cs typeface="Georgia"/>
                          <a:sym typeface="Georgia"/>
                        </a:rPr>
                        <a:t>Confirm solutions to one-step linear equations in one variable </a:t>
                      </a:r>
                      <a:r>
                        <a:rPr lang="en-US" sz="1100" dirty="0">
                          <a:solidFill>
                            <a:srgbClr val="980000"/>
                          </a:solidFill>
                          <a:latin typeface="Georgia"/>
                          <a:ea typeface="Georgia"/>
                          <a:cs typeface="Georgia"/>
                          <a:sym typeface="Georgia"/>
                        </a:rPr>
                        <a:t>using a variety of concrete manipulatives and pictorial representations</a:t>
                      </a:r>
                      <a:r>
                        <a:rPr lang="en-US" sz="1100" dirty="0">
                          <a:latin typeface="Georgia"/>
                          <a:ea typeface="Georgia"/>
                          <a:cs typeface="Georgia"/>
                          <a:sym typeface="Georgia"/>
                        </a:rPr>
                        <a:t> (e.g., colored chips, algebra tiles, weights on a balance scale).</a:t>
                      </a:r>
                      <a:endParaRPr lang="en-US" sz="1100" dirty="0">
                        <a:solidFill>
                          <a:srgbClr val="000000"/>
                        </a:solidFill>
                        <a:latin typeface="Georgia"/>
                        <a:ea typeface="Georgia"/>
                        <a:cs typeface="Georgia"/>
                        <a:sym typeface="Georgia"/>
                      </a:endParaRPr>
                    </a:p>
                    <a:p>
                      <a:pPr marL="228600" lvl="0" indent="-228600" algn="l" rtl="0">
                        <a:spcBef>
                          <a:spcPts val="0"/>
                        </a:spcBef>
                        <a:spcAft>
                          <a:spcPts val="0"/>
                        </a:spcAft>
                        <a:buFont typeface="+mj-lt"/>
                        <a:buAutoNum type="alphaLcParenR" startAt="4"/>
                      </a:pPr>
                      <a:r>
                        <a:rPr lang="en-US" sz="1100" dirty="0">
                          <a:solidFill>
                            <a:srgbClr val="980000"/>
                          </a:solidFill>
                          <a:latin typeface="Georgia"/>
                          <a:ea typeface="Georgia"/>
                          <a:cs typeface="Georgia"/>
                          <a:sym typeface="Georgia"/>
                        </a:rPr>
                        <a:t>Write a one-step linear equation in one variable to represent a verbal situation, including those in context.</a:t>
                      </a:r>
                    </a:p>
                    <a:p>
                      <a:pPr marL="228600" lvl="0" indent="-228600" algn="l" rtl="0">
                        <a:spcBef>
                          <a:spcPts val="0"/>
                        </a:spcBef>
                        <a:spcAft>
                          <a:spcPts val="0"/>
                        </a:spcAft>
                        <a:buFont typeface="+mj-lt"/>
                        <a:buAutoNum type="alphaLcParenR" startAt="4"/>
                      </a:pPr>
                      <a:r>
                        <a:rPr lang="en-US" sz="1100" dirty="0">
                          <a:solidFill>
                            <a:srgbClr val="980000"/>
                          </a:solidFill>
                          <a:latin typeface="Georgia"/>
                          <a:ea typeface="Georgia"/>
                          <a:cs typeface="Georgia"/>
                          <a:sym typeface="Georgia"/>
                        </a:rPr>
                        <a:t>Create a verbal situation in context given a one-step linear equation in one variable.</a:t>
                      </a:r>
                      <a:endParaRPr sz="1100" dirty="0">
                        <a:solidFill>
                          <a:srgbClr val="980000"/>
                        </a:solidFill>
                        <a:latin typeface="Georgia"/>
                        <a:ea typeface="Georgia"/>
                        <a:cs typeface="Georgia"/>
                        <a:sym typeface="Georgia"/>
                      </a:endParaRPr>
                    </a:p>
                  </a:txBody>
                  <a:tcPr marL="91425" marR="91425" marT="91425" marB="91425">
                    <a:lnL w="12700"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37" name="Google Shape;537;g277875f91e1_0_98"/>
          <p:cNvSpPr txBox="1"/>
          <p:nvPr/>
        </p:nvSpPr>
        <p:spPr>
          <a:xfrm>
            <a:off x="0" y="4261975"/>
            <a:ext cx="9144000" cy="881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lt1"/>
                </a:solidFill>
                <a:latin typeface="Georgia"/>
                <a:ea typeface="Georgia"/>
                <a:cs typeface="Georgia"/>
                <a:sym typeface="Georgia"/>
              </a:rPr>
              <a:t>Revisions: </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Confirm solutions using concrete manipulatives and pictorial representations </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Write a one-step linear equation in one variable to represent a verbal situation, including those in context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Create a verbal situation in context given a one-step linear equation in one variable</a:t>
            </a:r>
            <a:endParaRPr sz="1000">
              <a:solidFill>
                <a:schemeClr val="lt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8" name="Audio 7" descr="audio icon- captions are in the notes section of powerpoint">
            <a:extLst>
              <a:ext uri="{FF2B5EF4-FFF2-40B4-BE49-F238E27FC236}">
                <a16:creationId xmlns:a16="http://schemas.microsoft.com/office/drawing/2014/main" id="{6DA911B0-2749-C634-3B69-BD114CC2BD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54"/>
    </mc:Choice>
    <mc:Fallback xmlns="">
      <p:transition spd="slow" advTm="3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277875f91e1_0_103"/>
          <p:cNvSpPr txBox="1">
            <a:spLocks noGrp="1"/>
          </p:cNvSpPr>
          <p:nvPr>
            <p:ph type="title"/>
          </p:nvPr>
        </p:nvSpPr>
        <p:spPr>
          <a:xfrm>
            <a:off x="0" y="0"/>
            <a:ext cx="9144000" cy="741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90000"/>
              </a:lnSpc>
              <a:spcBef>
                <a:spcPts val="0"/>
              </a:spcBef>
              <a:spcAft>
                <a:spcPts val="0"/>
              </a:spcAft>
              <a:buClr>
                <a:schemeClr val="lt1"/>
              </a:buClr>
              <a:buSzPts val="3240"/>
              <a:buFont typeface="Georgia"/>
              <a:buNone/>
            </a:pPr>
            <a:r>
              <a:rPr lang="en-US" sz="2840"/>
              <a:t>Standard 6.14 (2016) - Standard 6.PFA.4 (2023)</a:t>
            </a:r>
            <a:endParaRPr sz="2840"/>
          </a:p>
        </p:txBody>
      </p:sp>
      <p:graphicFrame>
        <p:nvGraphicFramePr>
          <p:cNvPr id="543" name="Google Shape;543;g277875f91e1_0_103" descr="c&#10;&#10;"/>
          <p:cNvGraphicFramePr/>
          <p:nvPr>
            <p:extLst>
              <p:ext uri="{D42A27DB-BD31-4B8C-83A1-F6EECF244321}">
                <p14:modId xmlns:p14="http://schemas.microsoft.com/office/powerpoint/2010/main" val="3212762031"/>
              </p:ext>
            </p:extLst>
          </p:nvPr>
        </p:nvGraphicFramePr>
        <p:xfrm>
          <a:off x="176763" y="798625"/>
          <a:ext cx="8790450" cy="3373730"/>
        </p:xfrm>
        <a:graphic>
          <a:graphicData uri="http://schemas.openxmlformats.org/drawingml/2006/table">
            <a:tbl>
              <a:tblPr firstRow="1">
                <a:noFill/>
                <a:tableStyleId>{DF334268-A5DA-4B07-8AE7-95401ACDC3AA}</a:tableStyleId>
              </a:tblPr>
              <a:tblGrid>
                <a:gridCol w="4499825">
                  <a:extLst>
                    <a:ext uri="{9D8B030D-6E8A-4147-A177-3AD203B41FA5}">
                      <a16:colId xmlns:a16="http://schemas.microsoft.com/office/drawing/2014/main" val="20000"/>
                    </a:ext>
                  </a:extLst>
                </a:gridCol>
                <a:gridCol w="4290625">
                  <a:extLst>
                    <a:ext uri="{9D8B030D-6E8A-4147-A177-3AD203B41FA5}">
                      <a16:colId xmlns:a16="http://schemas.microsoft.com/office/drawing/2014/main" val="20001"/>
                    </a:ext>
                  </a:extLst>
                </a:gridCol>
              </a:tblGrid>
              <a:tr h="3273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008000">
                <a:tc>
                  <a:txBody>
                    <a:bodyPr/>
                    <a:lstStyle/>
                    <a:p>
                      <a:pPr marL="0" lvl="0" indent="0" algn="l" rtl="0">
                        <a:spcBef>
                          <a:spcPts val="0"/>
                        </a:spcBef>
                        <a:spcAft>
                          <a:spcPts val="0"/>
                        </a:spcAft>
                        <a:buNone/>
                      </a:pPr>
                      <a:r>
                        <a:rPr lang="en-US" sz="1000" b="1">
                          <a:latin typeface="Georgia"/>
                          <a:ea typeface="Georgia"/>
                          <a:cs typeface="Georgia"/>
                          <a:sym typeface="Georgia"/>
                        </a:rPr>
                        <a:t>6.14 The student will represent a practical situation with a linear inequality in one variable; and solve one-step linear inequalities in one variable, involving addition or subtraction, and graph the solution on a number line.</a:t>
                      </a:r>
                      <a:endParaRPr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Given a verbal description, represent a practical situation with a one-variable linear inequality.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properties of real numbers and the addition or subtraction property of inequality to solve a one-step linear inequality in one variable, and graph the solution on a number line. Numeric terms being added or subtracted from the variable are limited to integers. (b) </a:t>
                      </a:r>
                      <a:r>
                        <a:rPr lang="en-US" sz="1000">
                          <a:solidFill>
                            <a:srgbClr val="980000"/>
                          </a:solidFill>
                          <a:latin typeface="Georgia"/>
                          <a:ea typeface="Georgia"/>
                          <a:cs typeface="Georgia"/>
                          <a:sym typeface="Georgia"/>
                        </a:rPr>
                        <a:t>[Deleted; included in 7.PFA.4]</a:t>
                      </a:r>
                      <a:endParaRPr sz="1000">
                        <a:solidFill>
                          <a:srgbClr val="980000"/>
                        </a:solidFill>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Given the graph of a linear inequality with integers, represent the inequality two different ways (e.g., x &lt; -5 or -5 &gt; x) using symbols. (b)</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Identify a numerical value(s) that is part of the solution set of a given inequality. (a, b)</a:t>
                      </a:r>
                      <a:endParaRPr sz="1000" b="1">
                        <a:latin typeface="Georgia"/>
                        <a:ea typeface="Georgia"/>
                        <a:cs typeface="Georgia"/>
                        <a:sym typeface="Georgia"/>
                      </a:endParaRPr>
                    </a:p>
                  </a:txBody>
                  <a:tcPr marL="63500" marR="63500" marT="63500" marB="63500">
                    <a:lnL w="12700" cap="flat" cmpd="sng">
                      <a:solidFill>
                        <a:srgbClr val="202020"/>
                      </a:solidFill>
                      <a:prstDash val="solid"/>
                      <a:round/>
                      <a:headEnd type="none" w="sm" len="sm"/>
                      <a:tailEnd type="none" w="sm" len="sm"/>
                    </a:lnL>
                    <a:lnR w="12700" cap="flat" cmpd="sng">
                      <a:solidFill>
                        <a:srgbClr val="202020"/>
                      </a:solidFill>
                      <a:prstDash val="solid"/>
                      <a:round/>
                      <a:headEnd type="none" w="sm" len="sm"/>
                      <a:tailEnd type="none" w="sm" len="sm"/>
                    </a:lnR>
                    <a:lnT w="12700" cap="flat" cmpd="sng">
                      <a:solidFill>
                        <a:srgbClr val="202020"/>
                      </a:solidFill>
                      <a:prstDash val="solid"/>
                      <a:round/>
                      <a:headEnd type="none" w="sm" len="sm"/>
                      <a:tailEnd type="none" w="sm" len="sm"/>
                    </a:lnT>
                    <a:lnB w="12700" cap="flat" cmpd="sng">
                      <a:solidFill>
                        <a:srgbClr val="202020"/>
                      </a:solidFill>
                      <a:prstDash val="solid"/>
                      <a:round/>
                      <a:headEnd type="none" w="sm" len="sm"/>
                      <a:tailEnd type="none" w="sm" len="sm"/>
                    </a:lnB>
                  </a:tcPr>
                </a:tc>
                <a:tc>
                  <a:txBody>
                    <a:bodyPr/>
                    <a:lstStyle/>
                    <a:p>
                      <a:pPr marL="0" lvl="0" indent="0" algn="l" rtl="0">
                        <a:spcBef>
                          <a:spcPts val="0"/>
                        </a:spcBef>
                        <a:spcAft>
                          <a:spcPts val="0"/>
                        </a:spcAft>
                        <a:buNone/>
                      </a:pPr>
                      <a:r>
                        <a:rPr lang="en-US" sz="1000" b="1" dirty="0">
                          <a:latin typeface="Georgia"/>
                          <a:ea typeface="Georgia"/>
                          <a:cs typeface="Georgia"/>
                          <a:sym typeface="Georgia"/>
                        </a:rPr>
                        <a:t>6.PFA.4 The student will represent a contextual situation using a linear inequality in one variable with symbols and graphs on a number line.</a:t>
                      </a:r>
                      <a:endParaRPr sz="1000" b="1" dirty="0">
                        <a:latin typeface="Georgia"/>
                        <a:ea typeface="Georgia"/>
                        <a:cs typeface="Georgia"/>
                        <a:sym typeface="Georgia"/>
                      </a:endParaRPr>
                    </a:p>
                    <a:p>
                      <a:pPr marL="457200" lvl="1" indent="-292100" algn="l" rtl="0">
                        <a:spcBef>
                          <a:spcPts val="1200"/>
                        </a:spcBef>
                        <a:spcAft>
                          <a:spcPts val="0"/>
                        </a:spcAft>
                        <a:buSzPts val="1000"/>
                        <a:buFont typeface="Georgia"/>
                        <a:buAutoNum type="alphaLcParenR"/>
                      </a:pPr>
                      <a:r>
                        <a:rPr lang="en-US" sz="1000" dirty="0">
                          <a:latin typeface="Georgia"/>
                          <a:ea typeface="Georgia"/>
                          <a:cs typeface="Georgia"/>
                          <a:sym typeface="Georgia"/>
                        </a:rPr>
                        <a:t>Given the graph of a linear inequality in one variable on a number line, </a:t>
                      </a:r>
                      <a:r>
                        <a:rPr lang="en-US" sz="1000" dirty="0">
                          <a:solidFill>
                            <a:srgbClr val="202020"/>
                          </a:solidFill>
                          <a:latin typeface="Georgia"/>
                          <a:ea typeface="Georgia"/>
                          <a:cs typeface="Georgia"/>
                          <a:sym typeface="Georgia"/>
                        </a:rPr>
                        <a:t>represent the inequality in two equivalent ways </a:t>
                      </a:r>
                      <a:r>
                        <a:rPr lang="en-US" sz="1000" dirty="0">
                          <a:latin typeface="Georgia"/>
                          <a:ea typeface="Georgia"/>
                          <a:cs typeface="Georgia"/>
                          <a:sym typeface="Georgia"/>
                        </a:rPr>
                        <a:t>(e.g., </a:t>
                      </a:r>
                      <a:r>
                        <a:rPr lang="en-US" sz="1000" i="1" dirty="0">
                          <a:latin typeface="Georgia"/>
                          <a:ea typeface="Georgia"/>
                          <a:cs typeface="Georgia"/>
                          <a:sym typeface="Georgia"/>
                        </a:rPr>
                        <a:t>x</a:t>
                      </a:r>
                      <a:r>
                        <a:rPr lang="en-US" sz="1000" dirty="0">
                          <a:latin typeface="Georgia"/>
                          <a:ea typeface="Georgia"/>
                          <a:cs typeface="Georgia"/>
                          <a:sym typeface="Georgia"/>
                        </a:rPr>
                        <a:t> &lt; -5 or -5 &gt; </a:t>
                      </a:r>
                      <a:r>
                        <a:rPr lang="en-US" sz="1000" i="1" dirty="0">
                          <a:latin typeface="Georgia"/>
                          <a:ea typeface="Georgia"/>
                          <a:cs typeface="Georgia"/>
                          <a:sym typeface="Georgia"/>
                        </a:rPr>
                        <a:t>x</a:t>
                      </a:r>
                      <a:r>
                        <a:rPr lang="en-US" sz="1000" dirty="0">
                          <a:latin typeface="Georgia"/>
                          <a:ea typeface="Georgia"/>
                          <a:cs typeface="Georgia"/>
                          <a:sym typeface="Georgia"/>
                        </a:rPr>
                        <a:t>) using symbols. Symbols include &lt;, &gt;, ≤, ≥.</a:t>
                      </a:r>
                      <a:endParaRPr sz="1000" dirty="0">
                        <a:latin typeface="Georgia"/>
                        <a:ea typeface="Georgia"/>
                        <a:cs typeface="Georgia"/>
                        <a:sym typeface="Georgia"/>
                      </a:endParaRPr>
                    </a:p>
                    <a:p>
                      <a:pPr marL="457200" lvl="1"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Write a linear inequality in one variable to represent a given constraint or condition in context </a:t>
                      </a:r>
                      <a:r>
                        <a:rPr lang="en-US" sz="1000" dirty="0">
                          <a:solidFill>
                            <a:srgbClr val="C00000"/>
                          </a:solidFill>
                          <a:latin typeface="Georgia"/>
                          <a:ea typeface="Georgia"/>
                          <a:cs typeface="Georgia"/>
                          <a:sym typeface="Georgia"/>
                        </a:rPr>
                        <a:t>or given a graph on a number line.</a:t>
                      </a:r>
                      <a:endParaRPr sz="1000" dirty="0">
                        <a:solidFill>
                          <a:srgbClr val="C00000"/>
                        </a:solidFill>
                        <a:latin typeface="Georgia"/>
                        <a:ea typeface="Georgia"/>
                        <a:cs typeface="Georgia"/>
                        <a:sym typeface="Georgia"/>
                      </a:endParaRPr>
                    </a:p>
                    <a:p>
                      <a:pPr marL="457200" lvl="1"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Given a linear inequality in one variable, create a corresponding contextual situation or create a number line graph.</a:t>
                      </a:r>
                      <a:endParaRPr sz="1000" dirty="0">
                        <a:latin typeface="Georgia"/>
                        <a:ea typeface="Georgia"/>
                        <a:cs typeface="Georgia"/>
                        <a:sym typeface="Georgia"/>
                      </a:endParaRPr>
                    </a:p>
                    <a:p>
                      <a:pPr marL="457200" lvl="1"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Use substitution or a number line graph to justify whether a given number in a specified set makes a linear inequality in one variable true.</a:t>
                      </a:r>
                      <a:endParaRPr sz="1000" dirty="0">
                        <a:solidFill>
                          <a:srgbClr val="980000"/>
                        </a:solidFill>
                        <a:latin typeface="Georgia"/>
                        <a:ea typeface="Georgia"/>
                        <a:cs typeface="Georgia"/>
                        <a:sym typeface="Georgia"/>
                      </a:endParaRPr>
                    </a:p>
                    <a:p>
                      <a:pPr marL="457200" lvl="1" indent="-292100" algn="l" rtl="0">
                        <a:spcBef>
                          <a:spcPts val="300"/>
                        </a:spcBef>
                        <a:spcAft>
                          <a:spcPts val="300"/>
                        </a:spcAft>
                        <a:buSzPts val="1000"/>
                        <a:buFont typeface="Georgia"/>
                        <a:buAutoNum type="alphaLcParenR"/>
                      </a:pPr>
                      <a:r>
                        <a:rPr lang="en-US" sz="1000" dirty="0">
                          <a:latin typeface="Georgia"/>
                          <a:ea typeface="Georgia"/>
                          <a:cs typeface="Georgia"/>
                          <a:sym typeface="Georgia"/>
                        </a:rPr>
                        <a:t>Identify a numerical value(s) that is part of the solution set of a given inequality in one variable.</a:t>
                      </a:r>
                      <a:endParaRPr sz="1000" dirty="0">
                        <a:latin typeface="Georgia"/>
                        <a:ea typeface="Georgia"/>
                        <a:cs typeface="Georgia"/>
                        <a:sym typeface="Georgia"/>
                      </a:endParaRPr>
                    </a:p>
                  </a:txBody>
                  <a:tcPr marL="91425" marR="91425" marT="91425" marB="91425">
                    <a:lnL w="12700" cap="flat" cmpd="sng">
                      <a:solidFill>
                        <a:srgbClr val="202020"/>
                      </a:solidFill>
                      <a:prstDash val="solid"/>
                      <a:round/>
                      <a:headEnd type="none" w="sm" len="sm"/>
                      <a:tailEnd type="none" w="sm" len="sm"/>
                    </a:lnL>
                    <a:lnR w="9525" cap="flat" cmpd="sng">
                      <a:solidFill>
                        <a:srgbClr val="202020"/>
                      </a:solidFill>
                      <a:prstDash val="solid"/>
                      <a:round/>
                      <a:headEnd type="none" w="sm" len="sm"/>
                      <a:tailEnd type="none" w="sm" len="sm"/>
                    </a:lnR>
                    <a:lnT w="9525" cap="flat" cmpd="sng">
                      <a:solidFill>
                        <a:srgbClr val="202020"/>
                      </a:solidFill>
                      <a:prstDash val="solid"/>
                      <a:round/>
                      <a:headEnd type="none" w="sm" len="sm"/>
                      <a:tailEnd type="none" w="sm" len="sm"/>
                    </a:lnT>
                    <a:lnB w="9525" cap="flat" cmpd="sng">
                      <a:solidFill>
                        <a:srgbClr val="20202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545" name="Google Shape;545;g277875f91e1_0_103" descr="New!"/>
          <p:cNvPicPr preferRelativeResize="0"/>
          <p:nvPr/>
        </p:nvPicPr>
        <p:blipFill>
          <a:blip r:embed="rId5">
            <a:alphaModFix/>
          </a:blip>
          <a:stretch>
            <a:fillRect/>
          </a:stretch>
        </p:blipFill>
        <p:spPr>
          <a:xfrm>
            <a:off x="8551323" y="2991875"/>
            <a:ext cx="592675" cy="484450"/>
          </a:xfrm>
          <a:prstGeom prst="rect">
            <a:avLst/>
          </a:prstGeom>
          <a:noFill/>
          <a:ln>
            <a:noFill/>
          </a:ln>
        </p:spPr>
      </p:pic>
      <p:sp>
        <p:nvSpPr>
          <p:cNvPr id="544" name="Google Shape;544;g277875f91e1_0_103"/>
          <p:cNvSpPr txBox="1"/>
          <p:nvPr/>
        </p:nvSpPr>
        <p:spPr>
          <a:xfrm>
            <a:off x="0" y="4282700"/>
            <a:ext cx="9144000" cy="860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lt1"/>
                </a:solidFill>
                <a:latin typeface="Georgia"/>
                <a:ea typeface="Georgia"/>
                <a:cs typeface="Georgia"/>
                <a:sym typeface="Georgia"/>
              </a:rPr>
              <a:t>Revisions: </a:t>
            </a:r>
            <a:endParaRPr sz="1000" dirty="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Write a linear inequality in one variable given a graph </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DELETED: Solve one-step inequalities in one variable involving addition or subtraction and graph the solution on a number line </a:t>
            </a:r>
          </a:p>
          <a:p>
            <a:pPr marL="457200" lvl="0" indent="-292100" algn="l" rtl="0">
              <a:spcBef>
                <a:spcPts val="0"/>
              </a:spcBef>
              <a:spcAft>
                <a:spcPts val="0"/>
              </a:spcAft>
              <a:buClr>
                <a:schemeClr val="lt1"/>
              </a:buClr>
              <a:buSzPts val="1000"/>
              <a:buFont typeface="Georgia"/>
              <a:buChar char="●"/>
            </a:pPr>
            <a:r>
              <a:rPr lang="en-US" sz="1000" dirty="0">
                <a:solidFill>
                  <a:schemeClr val="lt1"/>
                </a:solidFill>
                <a:latin typeface="Georgia"/>
                <a:ea typeface="Georgia"/>
                <a:cs typeface="Georgia"/>
                <a:sym typeface="Georgia"/>
              </a:rPr>
              <a:t>Use substitution or a number line to justify whether a given number in a specified set makes a linear inequality in one variable true</a:t>
            </a:r>
            <a:endParaRPr sz="1000" dirty="0">
              <a:solidFill>
                <a:schemeClr val="lt1"/>
              </a:solidFill>
              <a:latin typeface="Georgia"/>
              <a:ea typeface="Georgia"/>
              <a:cs typeface="Georgia"/>
              <a:sym typeface="Georgia"/>
            </a:endParaRPr>
          </a:p>
          <a:p>
            <a:pPr marL="0" lvl="0" indent="0" algn="l" rtl="0">
              <a:spcBef>
                <a:spcPts val="0"/>
              </a:spcBef>
              <a:spcAft>
                <a:spcPts val="0"/>
              </a:spcAft>
              <a:buNone/>
            </a:pPr>
            <a:endParaRPr sz="1000" dirty="0">
              <a:solidFill>
                <a:schemeClr val="lt1"/>
              </a:solidFill>
              <a:latin typeface="Georgia"/>
              <a:ea typeface="Georgia"/>
              <a:cs typeface="Georgia"/>
              <a:sym typeface="Georgia"/>
            </a:endParaRPr>
          </a:p>
        </p:txBody>
      </p:sp>
      <p:pic>
        <p:nvPicPr>
          <p:cNvPr id="16" name="Audio 15" descr="audio icon- captions are in the notes section of powerpoint">
            <a:extLst>
              <a:ext uri="{FF2B5EF4-FFF2-40B4-BE49-F238E27FC236}">
                <a16:creationId xmlns:a16="http://schemas.microsoft.com/office/drawing/2014/main" id="{77A053ED-7DB0-FB91-BA44-784FDD881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55"/>
    </mc:Choice>
    <mc:Fallback xmlns="">
      <p:transition spd="slow" advTm="40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1e5fa75be59_0_38"/>
          <p:cNvSpPr txBox="1">
            <a:spLocks noGrp="1"/>
          </p:cNvSpPr>
          <p:nvPr>
            <p:ph type="title"/>
          </p:nvPr>
        </p:nvSpPr>
        <p:spPr>
          <a:xfrm>
            <a:off x="0" y="0"/>
            <a:ext cx="9144000" cy="993000"/>
          </a:xfrm>
          <a:prstGeom prst="rect">
            <a:avLst/>
          </a:prstGeom>
        </p:spPr>
        <p:txBody>
          <a:bodyPr spcFirstLastPara="1" wrap="square" lIns="617225" tIns="34275" rIns="68575" bIns="34275" anchor="b" anchorCtr="0">
            <a:normAutofit/>
          </a:bodyPr>
          <a:lstStyle/>
          <a:p>
            <a:pPr marL="0" lvl="0" indent="0" algn="l" rtl="0">
              <a:spcBef>
                <a:spcPts val="0"/>
              </a:spcBef>
              <a:spcAft>
                <a:spcPts val="0"/>
              </a:spcAft>
              <a:buNone/>
            </a:pPr>
            <a:r>
              <a:rPr lang="en-US"/>
              <a:t>Questions?</a:t>
            </a:r>
            <a:endParaRPr/>
          </a:p>
        </p:txBody>
      </p:sp>
      <p:sp>
        <p:nvSpPr>
          <p:cNvPr id="414" name="Google Shape;414;g1e5fa75be59_0_38"/>
          <p:cNvSpPr txBox="1">
            <a:spLocks noGrp="1"/>
          </p:cNvSpPr>
          <p:nvPr>
            <p:ph type="body" idx="1"/>
          </p:nvPr>
        </p:nvSpPr>
        <p:spPr>
          <a:xfrm>
            <a:off x="1145406" y="1569550"/>
            <a:ext cx="6853188" cy="2709300"/>
          </a:xfrm>
          <a:prstGeom prst="rect">
            <a:avLst/>
          </a:prstGeom>
        </p:spPr>
        <p:txBody>
          <a:bodyPr spcFirstLastPara="1" wrap="square" lIns="68575" tIns="34275" rIns="68575" bIns="34275" anchor="t" anchorCtr="0">
            <a:normAutofit/>
          </a:bodyPr>
          <a:lstStyle/>
          <a:p>
            <a:pPr marL="0" lvl="0" indent="0" algn="ctr" rtl="0">
              <a:lnSpc>
                <a:spcPct val="100000"/>
              </a:lnSpc>
              <a:spcBef>
                <a:spcPts val="0"/>
              </a:spcBef>
              <a:spcAft>
                <a:spcPts val="0"/>
              </a:spcAft>
              <a:buNone/>
            </a:pPr>
            <a:r>
              <a:rPr lang="en-US" sz="2800" b="1" dirty="0">
                <a:solidFill>
                  <a:srgbClr val="000000"/>
                </a:solidFill>
                <a:latin typeface="Georgia" panose="02040502050405020303" pitchFamily="18" charset="0"/>
              </a:rPr>
              <a:t>Contact the </a:t>
            </a:r>
            <a:endParaRPr sz="2800" b="1" dirty="0">
              <a:solidFill>
                <a:srgbClr val="000000"/>
              </a:solidFill>
              <a:latin typeface="Georgia" panose="02040502050405020303" pitchFamily="18" charset="0"/>
            </a:endParaRPr>
          </a:p>
          <a:p>
            <a:pPr marL="0" lvl="0" indent="0" algn="ctr" rtl="0">
              <a:lnSpc>
                <a:spcPct val="100000"/>
              </a:lnSpc>
              <a:spcBef>
                <a:spcPts val="0"/>
              </a:spcBef>
              <a:spcAft>
                <a:spcPts val="0"/>
              </a:spcAft>
              <a:buNone/>
            </a:pPr>
            <a:r>
              <a:rPr lang="en-US" sz="2800" b="1" dirty="0">
                <a:solidFill>
                  <a:srgbClr val="000000"/>
                </a:solidFill>
                <a:latin typeface="Georgia" panose="02040502050405020303" pitchFamily="18" charset="0"/>
              </a:rPr>
              <a:t>Virginia Department of Education’s Mathematics Team at </a:t>
            </a:r>
            <a:r>
              <a:rPr lang="en-US" sz="2800" b="1" u="sng" dirty="0">
                <a:solidFill>
                  <a:schemeClr val="hlink"/>
                </a:solidFill>
                <a:latin typeface="Georgia" panose="02040502050405020303" pitchFamily="18" charset="0"/>
                <a:hlinkClick r:id="rId5"/>
              </a:rPr>
              <a:t>vdoe.mathematics@doe.virginia.gov</a:t>
            </a:r>
            <a:endParaRPr sz="2800" b="1" dirty="0">
              <a:latin typeface="Georgia" panose="02040502050405020303" pitchFamily="18" charset="0"/>
            </a:endParaRPr>
          </a:p>
          <a:p>
            <a:pPr marL="0" lvl="0" indent="0" algn="l" rtl="0">
              <a:spcBef>
                <a:spcPts val="800"/>
              </a:spcBef>
              <a:spcAft>
                <a:spcPts val="0"/>
              </a:spcAft>
              <a:buNone/>
            </a:pPr>
            <a:endParaRPr b="1" dirty="0"/>
          </a:p>
        </p:txBody>
      </p:sp>
      <p:pic>
        <p:nvPicPr>
          <p:cNvPr id="12" name="Audio 11" descr="audio icon- captions are in the notes section of powerpoint">
            <a:extLst>
              <a:ext uri="{FF2B5EF4-FFF2-40B4-BE49-F238E27FC236}">
                <a16:creationId xmlns:a16="http://schemas.microsoft.com/office/drawing/2014/main" id="{6F355BEA-785B-AC31-8BA8-D3618D241C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926"/>
    </mc:Choice>
    <mc:Fallback xmlns="">
      <p:transition spd="slow" advTm="22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lvl="0" defTabSz="569913" rtl="0">
              <a:lnSpc>
                <a:spcPct val="100000"/>
              </a:lnSpc>
              <a:spcBef>
                <a:spcPts val="0"/>
              </a:spcBef>
              <a:spcAft>
                <a:spcPts val="0"/>
              </a:spcAft>
              <a:buClr>
                <a:schemeClr val="lt1"/>
              </a:buClr>
              <a:buSzPts val="3600"/>
              <a:buFont typeface="Georgia"/>
              <a:buNone/>
            </a:pPr>
            <a:r>
              <a:rPr lang="en-US" sz="3200"/>
              <a:t>2023 Standards of Learning Focus</a:t>
            </a:r>
            <a:endParaRPr sz="4400"/>
          </a:p>
        </p:txBody>
      </p:sp>
      <p:sp>
        <p:nvSpPr>
          <p:cNvPr id="215" name="Google Shape;215;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5</a:t>
            </a:fld>
            <a:endParaRPr kumimoji="0" sz="900" b="0" i="0" u="none" strike="noStrike" kern="0" cap="none" spc="0" normalizeH="0" baseline="0" noProof="0">
              <a:ln>
                <a:noFill/>
              </a:ln>
              <a:solidFill>
                <a:srgbClr val="000000"/>
              </a:solidFill>
              <a:effectLst/>
              <a:uLnTx/>
              <a:uFillTx/>
              <a:latin typeface="Calibri"/>
              <a:cs typeface="Calibri"/>
              <a:sym typeface="Calibri"/>
            </a:endParaRPr>
          </a:p>
        </p:txBody>
      </p:sp>
      <p:sp>
        <p:nvSpPr>
          <p:cNvPr id="216" name="Google Shape;216;p8"/>
          <p:cNvSpPr txBox="1">
            <a:spLocks noGrp="1"/>
          </p:cNvSpPr>
          <p:nvPr>
            <p:ph type="body" idx="1"/>
          </p:nvPr>
        </p:nvSpPr>
        <p:spPr>
          <a:xfrm>
            <a:off x="628650" y="1094197"/>
            <a:ext cx="8043160" cy="3538500"/>
          </a:xfrm>
          <a:prstGeom prst="rect">
            <a:avLst/>
          </a:prstGeom>
          <a:noFill/>
          <a:ln>
            <a:noFill/>
          </a:ln>
        </p:spPr>
        <p:txBody>
          <a:bodyPr spcFirstLastPara="1" wrap="square" lIns="68575" tIns="34275" rIns="68575" bIns="34275" anchor="t" anchorCtr="0">
            <a:normAutofit/>
          </a:bodyPr>
          <a:lstStyle/>
          <a:p>
            <a:pPr marL="139700" lvl="0" indent="0" rtl="0">
              <a:lnSpc>
                <a:spcPct val="114000"/>
              </a:lnSpc>
              <a:spcBef>
                <a:spcPts val="0"/>
              </a:spcBef>
              <a:spcAft>
                <a:spcPts val="0"/>
              </a:spcAft>
              <a:buSzPts val="1400"/>
              <a:buNone/>
            </a:pPr>
            <a:r>
              <a:rPr lang="en-US" sz="2400">
                <a:solidFill>
                  <a:srgbClr val="000000"/>
                </a:solidFill>
                <a:latin typeface="Georgia" panose="02040502050405020303" pitchFamily="18" charset="0"/>
              </a:rPr>
              <a:t>The Mathematics Standards of Learning:</a:t>
            </a:r>
          </a:p>
          <a:p>
            <a:pPr>
              <a:lnSpc>
                <a:spcPct val="114000"/>
              </a:lnSpc>
              <a:spcBef>
                <a:spcPts val="0"/>
              </a:spcBef>
            </a:pPr>
            <a:r>
              <a:rPr lang="en-US" sz="2400">
                <a:solidFill>
                  <a:srgbClr val="000000"/>
                </a:solidFill>
                <a:latin typeface="Georgia" panose="02040502050405020303" pitchFamily="18" charset="0"/>
              </a:rPr>
              <a:t>Include challenging mathematics content;</a:t>
            </a:r>
          </a:p>
          <a:p>
            <a:pPr>
              <a:lnSpc>
                <a:spcPct val="114000"/>
              </a:lnSpc>
              <a:spcBef>
                <a:spcPts val="0"/>
              </a:spcBef>
            </a:pPr>
            <a:r>
              <a:rPr lang="en-US" sz="2400">
                <a:solidFill>
                  <a:srgbClr val="000000"/>
                </a:solidFill>
                <a:latin typeface="Georgia" panose="02040502050405020303" pitchFamily="18" charset="0"/>
              </a:rPr>
              <a:t>Reinforce foundational mathematics skills;</a:t>
            </a:r>
          </a:p>
          <a:p>
            <a:pPr>
              <a:lnSpc>
                <a:spcPct val="114000"/>
              </a:lnSpc>
              <a:spcBef>
                <a:spcPts val="0"/>
              </a:spcBef>
            </a:pPr>
            <a:r>
              <a:rPr lang="en-US" sz="2400">
                <a:solidFill>
                  <a:srgbClr val="000000"/>
                </a:solidFill>
                <a:latin typeface="Georgia" panose="02040502050405020303" pitchFamily="18" charset="0"/>
              </a:rPr>
              <a:t>Support the application of mathematical concepts; and</a:t>
            </a:r>
          </a:p>
          <a:p>
            <a:pPr>
              <a:lnSpc>
                <a:spcPct val="114000"/>
              </a:lnSpc>
              <a:spcBef>
                <a:spcPts val="0"/>
              </a:spcBef>
            </a:pPr>
            <a:r>
              <a:rPr lang="en-US" sz="2400">
                <a:solidFill>
                  <a:srgbClr val="000000"/>
                </a:solidFill>
                <a:latin typeface="Georgia" panose="02040502050405020303" pitchFamily="18" charset="0"/>
              </a:rPr>
              <a:t>Build coherently in complexity across grade levels.</a:t>
            </a:r>
          </a:p>
          <a:p>
            <a:pPr marL="139700" lvl="0" indent="0" algn="r" rtl="0">
              <a:lnSpc>
                <a:spcPct val="100000"/>
              </a:lnSpc>
              <a:spcBef>
                <a:spcPts val="0"/>
              </a:spcBef>
              <a:spcAft>
                <a:spcPts val="0"/>
              </a:spcAft>
              <a:buSzPts val="1400"/>
              <a:buNone/>
            </a:pPr>
            <a:endParaRPr lang="en-US" sz="1700" i="1">
              <a:solidFill>
                <a:srgbClr val="000000"/>
              </a:solidFill>
              <a:latin typeface="Georgia" panose="02040502050405020303" pitchFamily="18" charset="0"/>
            </a:endParaRPr>
          </a:p>
          <a:p>
            <a:pPr marL="139700" lvl="0" indent="0" algn="r" rtl="0">
              <a:lnSpc>
                <a:spcPct val="100000"/>
              </a:lnSpc>
              <a:spcBef>
                <a:spcPts val="0"/>
              </a:spcBef>
              <a:spcAft>
                <a:spcPts val="0"/>
              </a:spcAft>
              <a:buSzPts val="1400"/>
              <a:buNone/>
            </a:pPr>
            <a:endParaRPr lang="en-US" sz="1700" i="1">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15B0DDF7-B248-56F1-80FB-C5FEAAD2CAC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9" name="Audio 8" descr="audio icon- captions are in the notes section of powerpoint">
            <a:extLst>
              <a:ext uri="{FF2B5EF4-FFF2-40B4-BE49-F238E27FC236}">
                <a16:creationId xmlns:a16="http://schemas.microsoft.com/office/drawing/2014/main" id="{46C08B46-0924-694D-8C27-1E3C69FB74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269705013"/>
      </p:ext>
    </p:extLst>
  </p:cSld>
  <p:clrMapOvr>
    <a:masterClrMapping/>
  </p:clrMapOvr>
  <mc:AlternateContent xmlns:mc="http://schemas.openxmlformats.org/markup-compatibility/2006" xmlns:p14="http://schemas.microsoft.com/office/powerpoint/2010/main">
    <mc:Choice Requires="p14">
      <p:transition spd="slow" p14:dur="2000" advTm="15722"/>
    </mc:Choice>
    <mc:Fallback xmlns="">
      <p:transition spd="slow" advTm="1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421-4CD9-621F-90DB-E1C884724603}"/>
              </a:ext>
            </a:extLst>
          </p:cNvPr>
          <p:cNvSpPr>
            <a:spLocks noGrp="1"/>
          </p:cNvSpPr>
          <p:nvPr>
            <p:ph type="title"/>
          </p:nvPr>
        </p:nvSpPr>
        <p:spPr>
          <a:xfrm>
            <a:off x="0" y="0"/>
            <a:ext cx="9144000" cy="659423"/>
          </a:xfrm>
          <a:solidFill>
            <a:schemeClr val="tx1"/>
          </a:solidFill>
          <a:ln>
            <a:solidFill>
              <a:schemeClr val="bg2"/>
            </a:solidFill>
          </a:ln>
        </p:spPr>
        <p:txBody>
          <a:bodyPr>
            <a:normAutofit fontScale="90000"/>
          </a:bodyPr>
          <a:lstStyle/>
          <a:p>
            <a:r>
              <a:rPr lang="en-US">
                <a:solidFill>
                  <a:schemeClr val="bg1"/>
                </a:solidFill>
                <a:latin typeface="Georgia"/>
              </a:rPr>
              <a:t>2023 Mathematics SOL Guiding Principles</a:t>
            </a:r>
          </a:p>
        </p:txBody>
      </p:sp>
      <p:sp>
        <p:nvSpPr>
          <p:cNvPr id="3" name="Text Placeholder 2">
            <a:extLst>
              <a:ext uri="{FF2B5EF4-FFF2-40B4-BE49-F238E27FC236}">
                <a16:creationId xmlns:a16="http://schemas.microsoft.com/office/drawing/2014/main" id="{338168D4-940F-7046-AA3E-2636360D0A0F}"/>
              </a:ext>
            </a:extLst>
          </p:cNvPr>
          <p:cNvSpPr>
            <a:spLocks noGrp="1"/>
          </p:cNvSpPr>
          <p:nvPr>
            <p:ph type="body" idx="1"/>
          </p:nvPr>
        </p:nvSpPr>
        <p:spPr>
          <a:xfrm>
            <a:off x="565442" y="909923"/>
            <a:ext cx="7886700" cy="3538500"/>
          </a:xfrm>
        </p:spPr>
        <p:txBody>
          <a:bodyPr>
            <a:noAutofit/>
          </a:bodyPr>
          <a:lstStyle/>
          <a:p>
            <a:pPr>
              <a:buClrTx/>
              <a:buFont typeface="Arial" panose="020B0604020202020204" pitchFamily="34" charset="0"/>
              <a:buChar char="•"/>
            </a:pPr>
            <a:r>
              <a:rPr lang="en-US" sz="2400" dirty="0">
                <a:solidFill>
                  <a:srgbClr val="000000"/>
                </a:solidFill>
                <a:latin typeface="Georgia"/>
              </a:rPr>
              <a:t>Raise the Floor; Remove the Ceiling</a:t>
            </a:r>
            <a:endParaRPr lang="en" sz="2400" dirty="0">
              <a:solidFill>
                <a:srgbClr val="000000"/>
              </a:solidFill>
              <a:latin typeface="Georgia"/>
              <a:ea typeface="+mn-lt"/>
              <a:cs typeface="+mn-lt"/>
            </a:endParaRPr>
          </a:p>
          <a:p>
            <a:pPr>
              <a:buClrTx/>
              <a:buFont typeface="Arial" panose="020B0604020202020204" pitchFamily="34" charset="0"/>
              <a:buChar char="•"/>
            </a:pPr>
            <a:r>
              <a:rPr lang="en" sz="2400" dirty="0">
                <a:solidFill>
                  <a:srgbClr val="000000"/>
                </a:solidFill>
                <a:latin typeface="Georgia"/>
                <a:ea typeface="+mn-lt"/>
                <a:cs typeface="+mn-lt"/>
              </a:rPr>
              <a:t>Ensure Every Student Builds Strong Mathematics Foundational Skills</a:t>
            </a:r>
            <a:endParaRPr lang="en" sz="2400" dirty="0">
              <a:solidFill>
                <a:srgbClr val="000000"/>
              </a:solidFill>
              <a:latin typeface="Georgia"/>
              <a:ea typeface="+mn-lt"/>
            </a:endParaRPr>
          </a:p>
          <a:p>
            <a:pPr>
              <a:buClrTx/>
              <a:buFont typeface="Arial" panose="020B0604020202020204" pitchFamily="34" charset="0"/>
              <a:buChar char="•"/>
            </a:pPr>
            <a:r>
              <a:rPr lang="en" sz="2400" dirty="0">
                <a:solidFill>
                  <a:srgbClr val="000000"/>
                </a:solidFill>
                <a:latin typeface="Georgia"/>
                <a:ea typeface="+mn-lt"/>
                <a:cs typeface="+mn-lt"/>
              </a:rPr>
              <a:t>Master Critical Content</a:t>
            </a:r>
            <a:endParaRPr lang="en" sz="2400" dirty="0">
              <a:solidFill>
                <a:srgbClr val="000000"/>
              </a:solidFill>
              <a:latin typeface="Georgia"/>
              <a:ea typeface="+mn-lt"/>
            </a:endParaRPr>
          </a:p>
          <a:p>
            <a:pPr>
              <a:buClrTx/>
              <a:buFont typeface="Arial" panose="020B0604020202020204" pitchFamily="34" charset="0"/>
              <a:buChar char="•"/>
            </a:pPr>
            <a:r>
              <a:rPr lang="en" sz="2400" dirty="0">
                <a:solidFill>
                  <a:srgbClr val="000000"/>
                </a:solidFill>
                <a:latin typeface="Georgia"/>
                <a:ea typeface="+mn-lt"/>
              </a:rPr>
              <a:t>Integrate</a:t>
            </a:r>
            <a:r>
              <a:rPr lang="en" sz="2400" dirty="0">
                <a:solidFill>
                  <a:srgbClr val="000000"/>
                </a:solidFill>
                <a:latin typeface="Georgia"/>
                <a:ea typeface="+mn-lt"/>
                <a:cs typeface="+mn-lt"/>
              </a:rPr>
              <a:t> Mathematics Across All Content Areas</a:t>
            </a:r>
            <a:endParaRPr lang="en" sz="2400" dirty="0">
              <a:solidFill>
                <a:srgbClr val="000000"/>
              </a:solidFill>
              <a:latin typeface="Georgia"/>
              <a:ea typeface="+mn-lt"/>
            </a:endParaRPr>
          </a:p>
          <a:p>
            <a:pPr>
              <a:buClrTx/>
              <a:buFont typeface="Arial" panose="020B0604020202020204" pitchFamily="34" charset="0"/>
              <a:buChar char="•"/>
            </a:pPr>
            <a:r>
              <a:rPr lang="en" sz="2400" dirty="0">
                <a:solidFill>
                  <a:srgbClr val="000000"/>
                </a:solidFill>
                <a:latin typeface="Georgia"/>
                <a:ea typeface="+mn-lt"/>
                <a:cs typeface="+mn-lt"/>
              </a:rPr>
              <a:t>Prepare Teachers to Teach Mathematics Accurately and Effectively</a:t>
            </a:r>
            <a:endParaRPr lang="en" sz="2400" dirty="0">
              <a:solidFill>
                <a:srgbClr val="000000"/>
              </a:solidFill>
              <a:latin typeface="Georgia"/>
              <a:ea typeface="+mn-lt"/>
            </a:endParaRPr>
          </a:p>
          <a:p>
            <a:pPr>
              <a:buClrTx/>
              <a:buFont typeface="Arial" panose="020B0604020202020204" pitchFamily="34" charset="0"/>
              <a:buChar char="•"/>
            </a:pPr>
            <a:r>
              <a:rPr lang="en" sz="2400" dirty="0">
                <a:solidFill>
                  <a:srgbClr val="000000"/>
                </a:solidFill>
                <a:latin typeface="Georgia"/>
                <a:ea typeface="+mn-lt"/>
              </a:rPr>
              <a:t>Apply</a:t>
            </a:r>
            <a:r>
              <a:rPr lang="en" sz="2400" dirty="0">
                <a:solidFill>
                  <a:srgbClr val="000000"/>
                </a:solidFill>
                <a:latin typeface="Georgia"/>
                <a:ea typeface="+mn-lt"/>
                <a:cs typeface="+mn-lt"/>
              </a:rPr>
              <a:t> Mathematics to Better Use Technology</a:t>
            </a:r>
            <a:endParaRPr lang="en" sz="2400">
              <a:solidFill>
                <a:srgbClr val="000000"/>
              </a:solidFill>
              <a:latin typeface="Georgia"/>
              <a:cs typeface="Times New Roman"/>
            </a:endParaRPr>
          </a:p>
          <a:p>
            <a:pPr marL="139700" indent="0">
              <a:lnSpc>
                <a:spcPct val="100000"/>
              </a:lnSpc>
              <a:buNone/>
            </a:pPr>
            <a:endParaRPr lang="en-US" sz="2400" dirty="0">
              <a:latin typeface="Georgia"/>
            </a:endParaRPr>
          </a:p>
        </p:txBody>
      </p:sp>
      <p:pic>
        <p:nvPicPr>
          <p:cNvPr id="6" name="Picture 5">
            <a:extLst>
              <a:ext uri="{FF2B5EF4-FFF2-40B4-BE49-F238E27FC236}">
                <a16:creationId xmlns:a16="http://schemas.microsoft.com/office/drawing/2014/main" id="{A82B33CC-5158-FF80-5C9C-62F0BFAE246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10" name="Audio 9" descr="audio icon- captions are in the notes section of powerpoint">
            <a:extLst>
              <a:ext uri="{FF2B5EF4-FFF2-40B4-BE49-F238E27FC236}">
                <a16:creationId xmlns:a16="http://schemas.microsoft.com/office/drawing/2014/main" id="{8D0AD289-2D8C-59CC-A459-1528D2DEFD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416021590"/>
      </p:ext>
    </p:extLst>
  </p:cSld>
  <p:clrMapOvr>
    <a:masterClrMapping/>
  </p:clrMapOvr>
  <mc:AlternateContent xmlns:mc="http://schemas.openxmlformats.org/markup-compatibility/2006" xmlns:p14="http://schemas.microsoft.com/office/powerpoint/2010/main">
    <mc:Choice Requires="p14">
      <p:transition spd="slow" p14:dur="2000" advTm="65898"/>
    </mc:Choice>
    <mc:Fallback xmlns="">
      <p:transition spd="slow" advTm="65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prstGeom prst="rect">
            <a:avLst/>
          </a:prstGeom>
        </p:spPr>
        <p:txBody>
          <a:bodyPr spcFirstLastPara="1" vert="horz" lIns="91440" tIns="45720" rIns="91440" bIns="45720" rtlCol="0" anchor="ctr" anchorCtr="0">
            <a:normAutofit/>
          </a:bodyPr>
          <a:lstStyle/>
          <a:p>
            <a:pPr marL="457200" lvl="0">
              <a:spcBef>
                <a:spcPct val="0"/>
              </a:spcBef>
              <a:spcAft>
                <a:spcPts val="0"/>
              </a:spcAft>
              <a:buSzPct val="111111"/>
            </a:pPr>
            <a:r>
              <a:rPr lang="en-US" sz="3200" kern="1200">
                <a:solidFill>
                  <a:schemeClr val="bg1"/>
                </a:solidFill>
                <a:ea typeface="+mj-ea"/>
                <a:cs typeface="+mj-cs"/>
              </a:rPr>
              <a:t>Mathematics Process Goals for Students</a:t>
            </a:r>
          </a:p>
        </p:txBody>
      </p:sp>
      <p:sp>
        <p:nvSpPr>
          <p:cNvPr id="266" name="Google Shape;266;p12"/>
          <p:cNvSpPr txBox="1"/>
          <p:nvPr/>
        </p:nvSpPr>
        <p:spPr>
          <a:xfrm>
            <a:off x="624482" y="1717072"/>
            <a:ext cx="3832087" cy="1849945"/>
          </a:xfrm>
          <a:prstGeom prst="rect">
            <a:avLst/>
          </a:prstGeom>
        </p:spPr>
        <p:txBody>
          <a:bodyPr spcFirstLastPara="1" vert="horz" lIns="91440" tIns="45720" rIns="91440" bIns="45720" rtlCol="0" anchor="ctr" anchorCtr="0">
            <a:normAutofit fontScale="92500"/>
          </a:body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Calibri"/>
              </a:rPr>
              <a:t>The content of the mathematics standards is intended to support the five process goals for students in building understanding.</a:t>
            </a:r>
            <a:endPar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Arial"/>
            </a:endParaRPr>
          </a:p>
        </p:txBody>
      </p:sp>
      <p:pic>
        <p:nvPicPr>
          <p:cNvPr id="3" name="Picture 2" descr="Math understanding Diagram showing the process skills of reasoning, communication, problem solving, connections and representation in a funnel resulting in mathematical understanding">
            <a:extLst>
              <a:ext uri="{FF2B5EF4-FFF2-40B4-BE49-F238E27FC236}">
                <a16:creationId xmlns:a16="http://schemas.microsoft.com/office/drawing/2014/main" id="{96E597AF-7A6D-9F96-0494-092FC0FD40FC}"/>
              </a:ext>
            </a:extLst>
          </p:cNvPr>
          <p:cNvPicPr>
            <a:picLocks noChangeAspect="1"/>
          </p:cNvPicPr>
          <p:nvPr/>
        </p:nvPicPr>
        <p:blipFill>
          <a:blip r:embed="rId5"/>
          <a:stretch>
            <a:fillRect/>
          </a:stretch>
        </p:blipFill>
        <p:spPr>
          <a:xfrm>
            <a:off x="4713025" y="1342654"/>
            <a:ext cx="4048056" cy="3420608"/>
          </a:xfrm>
          <a:prstGeom prst="rect">
            <a:avLst/>
          </a:prstGeom>
        </p:spPr>
      </p:pic>
      <p:sp>
        <p:nvSpPr>
          <p:cNvPr id="247" name="Google Shape;247;p12"/>
          <p:cNvSpPr txBox="1">
            <a:spLocks noGrp="1"/>
          </p:cNvSpPr>
          <p:nvPr>
            <p:ph type="sldNum" idx="12"/>
          </p:nvPr>
        </p:nvSpPr>
        <p:spPr>
          <a:prstGeom prst="rect">
            <a:avLst/>
          </a:prstGeom>
        </p:spPr>
        <p:txBody>
          <a:bodyPr spcFirstLastPara="1" vert="horz" lIns="91440" tIns="45720" rIns="91440" bIns="45720" rtlCol="0" anchor="ctr" anchorCtr="0">
            <a:normAutofit/>
          </a:bodyPr>
          <a:lstStyle/>
          <a:p>
            <a:pPr marL="0" marR="0" lvl="0" indent="0" algn="r" defTabSz="914400" rtl="0" eaLnBrk="1" fontAlgn="auto" latinLnBrk="0" hangingPunct="1">
              <a:lnSpc>
                <a:spcPct val="90000"/>
              </a:lnSpc>
              <a:spcBef>
                <a:spcPts val="0"/>
              </a:spcBef>
              <a:spcAft>
                <a:spcPts val="600"/>
              </a:spcAft>
              <a:buClr>
                <a:srgbClr val="000000"/>
              </a:buClr>
              <a:buSzPts val="900"/>
              <a:buFont typeface="Arial"/>
              <a:buNone/>
              <a:tabLst/>
              <a:defRPr/>
            </a:pPr>
            <a:fld id="{00000000-1234-1234-1234-123412341234}" type="slidenum">
              <a:rPr kumimoji="0" lang="en-US" sz="700" b="0" i="0" u="none" strike="noStrike" kern="1200" cap="none" spc="0" normalizeH="0" baseline="0" noProof="0">
                <a:ln>
                  <a:noFill/>
                </a:ln>
                <a:solidFill>
                  <a:srgbClr val="003C71">
                    <a:tint val="75000"/>
                  </a:srgbClr>
                </a:solidFill>
                <a:effectLst/>
                <a:uLnTx/>
                <a:uFillTx/>
                <a:latin typeface="Arial"/>
                <a:ea typeface="+mn-ea"/>
                <a:cs typeface="Calibri"/>
                <a:sym typeface="Arial"/>
              </a:rPr>
              <a:pPr marL="0" marR="0" lvl="0" indent="0" algn="r" defTabSz="914400" rtl="0" eaLnBrk="1" fontAlgn="auto" latinLnBrk="0" hangingPunct="1">
                <a:lnSpc>
                  <a:spcPct val="90000"/>
                </a:lnSpc>
                <a:spcBef>
                  <a:spcPts val="0"/>
                </a:spcBef>
                <a:spcAft>
                  <a:spcPts val="600"/>
                </a:spcAft>
                <a:buClr>
                  <a:srgbClr val="000000"/>
                </a:buClr>
                <a:buSzPts val="900"/>
                <a:buFont typeface="Arial"/>
                <a:buNone/>
                <a:tabLst/>
                <a:defRPr/>
              </a:pPr>
              <a:t>7</a:t>
            </a:fld>
            <a:endParaRPr kumimoji="0" lang="en-US" sz="700" b="0" i="0" u="none" strike="noStrike" kern="1200" cap="none" spc="0" normalizeH="0" baseline="0" noProof="0">
              <a:ln>
                <a:noFill/>
              </a:ln>
              <a:solidFill>
                <a:srgbClr val="003C71">
                  <a:tint val="75000"/>
                </a:srgbClr>
              </a:solidFill>
              <a:effectLst/>
              <a:uLnTx/>
              <a:uFillTx/>
              <a:latin typeface="Arial"/>
              <a:ea typeface="+mn-ea"/>
              <a:cs typeface="Calibri"/>
              <a:sym typeface="Arial"/>
            </a:endParaRPr>
          </a:p>
        </p:txBody>
      </p:sp>
      <p:pic>
        <p:nvPicPr>
          <p:cNvPr id="2" name="Picture 1">
            <a:extLst>
              <a:ext uri="{FF2B5EF4-FFF2-40B4-BE49-F238E27FC236}">
                <a16:creationId xmlns:a16="http://schemas.microsoft.com/office/drawing/2014/main" id="{8496665A-DB26-1802-FDB5-A8019C6772A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10" name="Audio 9" descr="audio icon- captions are in the notes section of powerpoint">
            <a:extLst>
              <a:ext uri="{FF2B5EF4-FFF2-40B4-BE49-F238E27FC236}">
                <a16:creationId xmlns:a16="http://schemas.microsoft.com/office/drawing/2014/main" id="{59C9884F-7119-5BEA-E66B-B2F1AA8229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846411832"/>
      </p:ext>
    </p:extLst>
  </p:cSld>
  <p:clrMapOvr>
    <a:masterClrMapping/>
  </p:clrMapOvr>
  <mc:AlternateContent xmlns:mc="http://schemas.openxmlformats.org/markup-compatibility/2006" xmlns:p14="http://schemas.microsoft.com/office/powerpoint/2010/main">
    <mc:Choice Requires="p14">
      <p:transition spd="slow" p14:dur="2000" advTm="24490"/>
    </mc:Choice>
    <mc:Fallback xmlns="">
      <p:transition spd="slow" advTm="2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628650" y="1307672"/>
            <a:ext cx="7886700" cy="186274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00"/>
              <a:buNone/>
            </a:pPr>
            <a:r>
              <a:rPr lang="en-US"/>
              <a:t>Standards of Learning Supporting Documents</a:t>
            </a:r>
            <a:endParaRPr i="1"/>
          </a:p>
        </p:txBody>
      </p:sp>
      <p:sp>
        <p:nvSpPr>
          <p:cNvPr id="185" name="Google Shape;185;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00" b="0" i="0" u="none" strike="noStrike" kern="0" cap="none" spc="0" normalizeH="0" baseline="0" noProof="0">
                <a:ln>
                  <a:noFill/>
                </a:ln>
                <a:solidFill>
                  <a:srgbClr val="888FA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Arial"/>
                <a:buNone/>
                <a:tabLst/>
                <a:defRPr/>
              </a:pPr>
              <a:t>8</a:t>
            </a:fld>
            <a:endParaRPr kumimoji="0" sz="900" b="0" i="0" u="none" strike="noStrike" kern="0" cap="none" spc="0" normalizeH="0" baseline="0" noProof="0">
              <a:ln>
                <a:noFill/>
              </a:ln>
              <a:solidFill>
                <a:srgbClr val="888FA3"/>
              </a:solidFill>
              <a:effectLst/>
              <a:uLnTx/>
              <a:uFillTx/>
              <a:latin typeface="Calibri"/>
              <a:cs typeface="Calibri"/>
              <a:sym typeface="Calibri"/>
            </a:endParaRPr>
          </a:p>
        </p:txBody>
      </p:sp>
      <p:pic>
        <p:nvPicPr>
          <p:cNvPr id="7" name="Audio 6" descr="audio icon- captions are in the notes section of powerpoint">
            <a:extLst>
              <a:ext uri="{FF2B5EF4-FFF2-40B4-BE49-F238E27FC236}">
                <a16:creationId xmlns:a16="http://schemas.microsoft.com/office/drawing/2014/main" id="{4159304F-EA05-505C-6800-60DCAA1E05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839352329"/>
      </p:ext>
    </p:extLst>
  </p:cSld>
  <p:clrMapOvr>
    <a:masterClrMapping/>
  </p:clrMapOvr>
  <mc:AlternateContent xmlns:mc="http://schemas.openxmlformats.org/markup-compatibility/2006" xmlns:p14="http://schemas.microsoft.com/office/powerpoint/2010/main">
    <mc:Choice Requires="p14">
      <p:transition spd="slow" p14:dur="2000" advTm="21461"/>
    </mc:Choice>
    <mc:Fallback xmlns="">
      <p:transition spd="slow" advTm="21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816964"/>
          </a:xfrm>
        </p:spPr>
        <p:txBody>
          <a:bodyPr/>
          <a:lstStyle/>
          <a:p>
            <a:r>
              <a:rPr lang="en-US"/>
              <a:t>Standards Document</a:t>
            </a:r>
          </a:p>
        </p:txBody>
      </p:sp>
      <p:pic>
        <p:nvPicPr>
          <p:cNvPr id="2" name="Picture 1">
            <a:extLst>
              <a:ext uri="{FF2B5EF4-FFF2-40B4-BE49-F238E27FC236}">
                <a16:creationId xmlns:a16="http://schemas.microsoft.com/office/drawing/2014/main" id="{BF178434-2104-27F4-1CD3-D7BF23B611B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5" name="Picture 4">
            <a:extLst>
              <a:ext uri="{FF2B5EF4-FFF2-40B4-BE49-F238E27FC236}">
                <a16:creationId xmlns:a16="http://schemas.microsoft.com/office/drawing/2014/main" id="{B71623A4-8567-5A96-93E9-6F0210099FE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30103" y="1174236"/>
            <a:ext cx="7683793" cy="3366233"/>
          </a:xfrm>
          <a:prstGeom prst="rect">
            <a:avLst/>
          </a:prstGeom>
        </p:spPr>
      </p:pic>
      <p:pic>
        <p:nvPicPr>
          <p:cNvPr id="11" name="Audio 10" descr="audio icon- captions are in the notes section of powerpoint">
            <a:extLst>
              <a:ext uri="{FF2B5EF4-FFF2-40B4-BE49-F238E27FC236}">
                <a16:creationId xmlns:a16="http://schemas.microsoft.com/office/drawing/2014/main" id="{2AA4DCAA-C078-4D54-994D-4942CF98AF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750795339"/>
      </p:ext>
    </p:extLst>
  </p:cSld>
  <p:clrMapOvr>
    <a:masterClrMapping/>
  </p:clrMapOvr>
  <mc:AlternateContent xmlns:mc="http://schemas.openxmlformats.org/markup-compatibility/2006" xmlns:p14="http://schemas.microsoft.com/office/powerpoint/2010/main">
    <mc:Choice Requires="p14">
      <p:transition spd="slow" p14:dur="2000" advTm="15840"/>
    </mc:Choice>
    <mc:Fallback xmlns="">
      <p:transition spd="slow" advTm="15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7508C65CBC9D4582C38E14C0854F54" ma:contentTypeVersion="9" ma:contentTypeDescription="Create a new document." ma:contentTypeScope="" ma:versionID="64ab457752b98d02ffcc907e46ac53de">
  <xsd:schema xmlns:xsd="http://www.w3.org/2001/XMLSchema" xmlns:xs="http://www.w3.org/2001/XMLSchema" xmlns:p="http://schemas.microsoft.com/office/2006/metadata/properties" xmlns:ns2="7bc1f62a-0564-4892-a8bf-7c18ec584b15" xmlns:ns3="0f6edea1-9d2e-49f8-b5b3-3e90d7018543" targetNamespace="http://schemas.microsoft.com/office/2006/metadata/properties" ma:root="true" ma:fieldsID="fd4a78179981080f485d8d9b881d18a4" ns2:_="" ns3:_="">
    <xsd:import namespace="7bc1f62a-0564-4892-a8bf-7c18ec584b15"/>
    <xsd:import namespace="0f6edea1-9d2e-49f8-b5b3-3e90d70185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1f62a-0564-4892-a8bf-7c18ec584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edea1-9d2e-49f8-b5b3-3e90d70185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B756EA-D6F0-409F-BB88-9143010DACCA}">
  <ds:schemaRefs>
    <ds:schemaRef ds:uri="http://purl.org/dc/elements/1.1/"/>
    <ds:schemaRef ds:uri="http://schemas.microsoft.com/office/infopath/2007/PartnerControls"/>
    <ds:schemaRef ds:uri="http://purl.org/dc/terms/"/>
    <ds:schemaRef ds:uri="7bc1f62a-0564-4892-a8bf-7c18ec584b15"/>
    <ds:schemaRef ds:uri="http://schemas.microsoft.com/office/2006/metadata/properties"/>
    <ds:schemaRef ds:uri="http://www.w3.org/XML/1998/namespace"/>
    <ds:schemaRef ds:uri="http://purl.org/dc/dcmitype/"/>
    <ds:schemaRef ds:uri="0f6edea1-9d2e-49f8-b5b3-3e90d7018543"/>
    <ds:schemaRef ds:uri="http://schemas.microsoft.com/office/2006/documentManagement/types"/>
    <ds:schemaRef ds:uri="http://schemas.openxmlformats.org/package/2006/metadata/core-properties"/>
  </ds:schemaRefs>
</ds:datastoreItem>
</file>

<file path=customXml/itemProps2.xml><?xml version="1.0" encoding="utf-8"?>
<ds:datastoreItem xmlns:ds="http://schemas.openxmlformats.org/officeDocument/2006/customXml" ds:itemID="{DDAA9A89-76C8-4FDB-BC69-11C48C9065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c1f62a-0564-4892-a8bf-7c18ec584b15"/>
    <ds:schemaRef ds:uri="0f6edea1-9d2e-49f8-b5b3-3e90d70185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09DC8A-A69B-44B3-A504-1D44171976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2276</TotalTime>
  <Words>8377</Words>
  <Application>Microsoft Office PowerPoint</Application>
  <PresentationFormat>On-screen Show (16:9)</PresentationFormat>
  <Paragraphs>491</Paragraphs>
  <Slides>45</Slides>
  <Notes>45</Notes>
  <HiddenSlides>0</HiddenSlides>
  <MMClips>45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Calibri</vt:lpstr>
      <vt:lpstr>Cambria Math</vt:lpstr>
      <vt:lpstr>Courier New</vt:lpstr>
      <vt:lpstr>Georgia</vt:lpstr>
      <vt:lpstr>Segoe UI</vt:lpstr>
      <vt:lpstr>Times New Roman</vt:lpstr>
      <vt:lpstr>Trebuchet MS</vt:lpstr>
      <vt:lpstr>Office Theme</vt:lpstr>
      <vt:lpstr>Office Theme</vt:lpstr>
      <vt:lpstr> 2023 Mathematics Standards of Learning</vt:lpstr>
      <vt:lpstr>Purpose</vt:lpstr>
      <vt:lpstr>Agenda</vt:lpstr>
      <vt:lpstr>2023 Mathematics Standards of Learning Focus</vt:lpstr>
      <vt:lpstr>2023 Standards of Learning Focus</vt:lpstr>
      <vt:lpstr>2023 Mathematics SOL Guiding Principles</vt:lpstr>
      <vt:lpstr>Mathematics Process Goals for Students</vt:lpstr>
      <vt:lpstr>Standards of Learning Supporting Documents</vt:lpstr>
      <vt:lpstr>Standards Document</vt:lpstr>
      <vt:lpstr>Changes to Numbering of the SOL</vt:lpstr>
      <vt:lpstr>  Overview of Revisions (2016 to 2023 Mathematics Standards of Learning) document </vt:lpstr>
      <vt:lpstr>Overview of Revisions- Summary of Changes (1 of 2)</vt:lpstr>
      <vt:lpstr>  Overview of Revisions- Summary of Changes (2 of 2)</vt:lpstr>
      <vt:lpstr>Comparison of  2016 Mathematics SOL  to 2023 Mathematics SOL</vt:lpstr>
      <vt:lpstr>Number &amp; Number Sense</vt:lpstr>
      <vt:lpstr>Standard 6.1 (2016) - Standard 6.PFA.1 (2023)</vt:lpstr>
      <vt:lpstr>Standard 6.2 (2016) - Standard 6.NS.1 (2023) (1 of 2)</vt:lpstr>
      <vt:lpstr>Standard 6.2 (2016) - Standard 6.NS.1 (2023) (2 of 2)</vt:lpstr>
      <vt:lpstr>Standard 6.3 (2016) - Standard 6.NS.2 (2023)</vt:lpstr>
      <vt:lpstr>Standard 6.4 (2016) - Standard 6.NS.3 (2023)</vt:lpstr>
      <vt:lpstr>Computation &amp; Estimation</vt:lpstr>
      <vt:lpstr>Standard 6.5 (2016) - Standard 6.CE.1 (2023) (1 of 2)</vt:lpstr>
      <vt:lpstr>Standard 6.5 (2016) - Standard 6.CE.1 (2023) (2 of 2)</vt:lpstr>
      <vt:lpstr>Standard 6.5c (2016) - Deleted</vt:lpstr>
      <vt:lpstr>Standard 6.6 (2016) - Standard 6.CE.2 (2023)</vt:lpstr>
      <vt:lpstr>Standard 6.6c (2016) - Deleted</vt:lpstr>
      <vt:lpstr>Measurement and Geometry</vt:lpstr>
      <vt:lpstr>Standard 6.7 (2016) - Standard 6.MG.1 (2023) </vt:lpstr>
      <vt:lpstr>Standard 6.7(2016) - Standard 6.MG.1 (2023) </vt:lpstr>
      <vt:lpstr>Standard 6.7c (2016) - Standard 6.MG.2 (2023)</vt:lpstr>
      <vt:lpstr>Standard 6.8 (2016) - Standard 6.MG.3 (2023) (1 of 2)</vt:lpstr>
      <vt:lpstr>Standard 6.8 (2016) - Standard 6.MG.3 (2023) (2 of 2)</vt:lpstr>
      <vt:lpstr>Standard 6.9 (2016) - Standard 6.MG.4 (2023)</vt:lpstr>
      <vt:lpstr>Probability and Statistics</vt:lpstr>
      <vt:lpstr>Standard 6.10 (2016) - Standard 6.PS.1 (2023) (1 of 2)</vt:lpstr>
      <vt:lpstr>Standard 6.10 (2016) - Standard 6.PS.1 (2023) (2 of 2)</vt:lpstr>
      <vt:lpstr>Standard 6.11 (2016) - Standard 6.PS.2 (2023)</vt:lpstr>
      <vt:lpstr>Patterns, Functions &amp; Algebra</vt:lpstr>
      <vt:lpstr>Standard 6.12a (2016) - Standard 6.PFA.1 (2023)</vt:lpstr>
      <vt:lpstr>Standard 6.12 (2016) - Standard 6.PFA.2 (2023) (1 of 2)</vt:lpstr>
      <vt:lpstr>Standard 6.12 (2016) - Standard 6.PFA.2 (2023) (2 of 2)</vt:lpstr>
      <vt:lpstr>Standard 6.13 (2016) - Standard 6.PFA.3 (2023) (1 of 2)</vt:lpstr>
      <vt:lpstr>Standard 6.13 (2016) - Standard 6.PFA.3 (2023) (2 of 2)</vt:lpstr>
      <vt:lpstr>Standard 6.14 (2016) - Standard 6.PFA.4 (2023)</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Grade 6 2023 Mathematics Standards of Learning</dc:title>
  <dc:creator>Mazzacane, Tina (DOE)</dc:creator>
  <cp:lastModifiedBy>Delozier, Debra (DOE)</cp:lastModifiedBy>
  <cp:revision>114</cp:revision>
  <dcterms:modified xsi:type="dcterms:W3CDTF">2023-09-19T15:13:40Z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0x010100C97508C65CBC9D4582C38E14C0854F54</vt:lpwstr>
  </property>
</Properties>
</file>