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4"/>
  </p:sldMasterIdLst>
  <p:notesMasterIdLst>
    <p:notesMasterId r:id="rId48"/>
  </p:notesMasterIdLst>
  <p:sldIdLst>
    <p:sldId id="256" r:id="rId5"/>
    <p:sldId id="257" r:id="rId6"/>
    <p:sldId id="303" r:id="rId7"/>
    <p:sldId id="304" r:id="rId8"/>
    <p:sldId id="305" r:id="rId9"/>
    <p:sldId id="510" r:id="rId10"/>
    <p:sldId id="507" r:id="rId11"/>
    <p:sldId id="490" r:id="rId12"/>
    <p:sldId id="491" r:id="rId13"/>
    <p:sldId id="508" r:id="rId14"/>
    <p:sldId id="492" r:id="rId15"/>
    <p:sldId id="495" r:id="rId16"/>
    <p:sldId id="496" r:id="rId17"/>
    <p:sldId id="497" r:id="rId18"/>
    <p:sldId id="273" r:id="rId19"/>
    <p:sldId id="274" r:id="rId20"/>
    <p:sldId id="275" r:id="rId21"/>
    <p:sldId id="276" r:id="rId22"/>
    <p:sldId id="277" r:id="rId23"/>
    <p:sldId id="278" r:id="rId24"/>
    <p:sldId id="279" r:id="rId25"/>
    <p:sldId id="280" r:id="rId26"/>
    <p:sldId id="281" r:id="rId27"/>
    <p:sldId id="282" r:id="rId28"/>
    <p:sldId id="283" r:id="rId29"/>
    <p:sldId id="509"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2"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6" roundtripDataSignature="AMtx7mhBXVFd/dLxgxHuJmac2MdGEjS5p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861BC5-BC85-05F8-1852-9FEC4E02C4A4}" name="Mazzacane, Tina (DOE)" initials="MT(" userId="S::Tina.Mazzacane@doe.virginia.gov::08cddc4d-fc7f-456c-bc5e-59516dea7e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Tina Mazzacan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887332-6B8B-42B7-BF07-73FA0055828E}">
  <a:tblStyle styleId="{BC887332-6B8B-42B7-BF07-73FA0055828E}"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9032F2A-A78E-4B82-84B8-62AC78BD096D}"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3" autoAdjust="0"/>
    <p:restoredTop sz="69088" autoAdjust="0"/>
  </p:normalViewPr>
  <p:slideViewPr>
    <p:cSldViewPr snapToGrid="0">
      <p:cViewPr varScale="1">
        <p:scale>
          <a:sx n="92" d="100"/>
          <a:sy n="92" d="100"/>
        </p:scale>
        <p:origin x="3594"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customschemas.google.com/relationships/presentationmetadata" Target="meta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57"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dirty="0">
                <a:solidFill>
                  <a:srgbClr val="000000"/>
                </a:solidFill>
                <a:effectLst/>
                <a:latin typeface="+mn-lt"/>
              </a:rPr>
              <a:t>Welcome to the Algebra 2 presentation focused on the 2023 Mathematics Standards of Learning. The Proposed 2023 Mathematics </a:t>
            </a:r>
            <a:r>
              <a:rPr lang="en-US" sz="1100" b="0" i="1" u="none" strike="noStrike" dirty="0">
                <a:solidFill>
                  <a:srgbClr val="000000"/>
                </a:solidFill>
                <a:effectLst/>
                <a:latin typeface="+mn-lt"/>
              </a:rPr>
              <a:t>Standards of Learning (SOL)</a:t>
            </a:r>
            <a:r>
              <a:rPr lang="en-US" sz="1100" b="0" i="0" u="none" strike="noStrike" dirty="0">
                <a:solidFill>
                  <a:srgbClr val="000000"/>
                </a:solidFill>
                <a:effectLst/>
                <a:latin typeface="+mn-lt"/>
              </a:rPr>
              <a:t> were approved by the Board of Education on August 31, 2023.</a:t>
            </a:r>
            <a:r>
              <a:rPr lang="en-US" sz="1100" b="0" i="0" dirty="0">
                <a:solidFill>
                  <a:srgbClr val="000000"/>
                </a:solidFill>
                <a:effectLst/>
                <a:latin typeface="+mn-lt"/>
              </a:rPr>
              <a:t>​</a:t>
            </a:r>
            <a:endParaRPr sz="1100" dirty="0">
              <a:latin typeface="+mn-lt"/>
            </a:endParaRPr>
          </a:p>
        </p:txBody>
      </p:sp>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sz="1200"/>
              <a:t>The new numbering system for the standards makes it clear within which strand a standard exists. For instance, the sample shown on the screen highlights A2.EI.2.  A2 indicates the course, Algebra 2; EI indicates the Equations and Inequalities Strand; and 2 indicates that this is the second standard of learning in this strand.  The key shown at the bottom of the screen provides the abbreviations for each of the strands.</a:t>
            </a:r>
            <a:endParaRPr/>
          </a:p>
          <a:p>
            <a:pPr marL="457200" lvl="0" indent="-228600" algn="l" rtl="0">
              <a:lnSpc>
                <a:spcPct val="100000"/>
              </a:lnSpc>
              <a:spcBef>
                <a:spcPts val="0"/>
              </a:spcBef>
              <a:spcAft>
                <a:spcPts val="0"/>
              </a:spcAft>
              <a:buSzPts val="1100"/>
              <a:buNone/>
            </a:pPr>
            <a:endParaRPr sz="1200"/>
          </a:p>
          <a:p>
            <a:pPr marL="457200" lvl="0" indent="-228600" algn="l" rtl="0">
              <a:lnSpc>
                <a:spcPct val="100000"/>
              </a:lnSpc>
              <a:spcBef>
                <a:spcPts val="0"/>
              </a:spcBef>
              <a:spcAft>
                <a:spcPts val="0"/>
              </a:spcAft>
              <a:buSzPts val="1100"/>
              <a:buNone/>
            </a:pPr>
            <a:endParaRPr sz="1200"/>
          </a:p>
        </p:txBody>
      </p:sp>
      <p:sp>
        <p:nvSpPr>
          <p:cNvPr id="220" name="Google Shape;220;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An Overview of Revisions document has been created for each grade or course.  This presentation provides a detailed comparison between the 2016 Standards of Learning and the 2023 Standards of Learning and is based upon the Overview of Revisions document.</a:t>
            </a:r>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other two sections of the table include deletions from 2016 standards and addition of content to the 2023 standards.</a:t>
            </a:r>
          </a:p>
          <a:p>
            <a:endParaRPr lang="en-US" dirty="0"/>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100" b="0" i="0" u="none" strike="noStrike" dirty="0">
                <a:solidFill>
                  <a:srgbClr val="000000"/>
                </a:solidFill>
                <a:effectLst/>
                <a:latin typeface="Arial" panose="020B0604020202020204" pitchFamily="34" charset="0"/>
              </a:rPr>
              <a:t>During the remainder of the presentation, we will take a closer look at the revisions to the 2016 standards that resulted in the new 2023 standards. </a:t>
            </a:r>
            <a:endParaRPr lang="en-US" sz="1100" b="0" dirty="0">
              <a:effectLst/>
            </a:endParaRPr>
          </a:p>
          <a:p>
            <a:pPr marL="158750" indent="0">
              <a:buNone/>
            </a:pPr>
            <a:endParaRPr sz="1400"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e5fa75be5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1e5fa75be5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We will first examine the changes that occurred in the Expressions and Operations strand.</a:t>
            </a:r>
            <a:endParaRPr lang="en-US" sz="1100" b="0" dirty="0">
              <a:effectLst/>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dirty="0">
                <a:solidFill>
                  <a:srgbClr val="000000"/>
                </a:solidFill>
                <a:effectLst/>
                <a:latin typeface="Arial" panose="020B0604020202020204" pitchFamily="34" charset="0"/>
              </a:rPr>
              <a:t>Throughout this presentation red text in the 2023 column indicates a change or addition to the content at this level. Red text in the 2016 column provides notes about where content may have been moved or deleted. You will also see symbols that indicate content that is NEW to the grade level or course.</a:t>
            </a:r>
          </a:p>
          <a:p>
            <a:pPr marL="0" lvl="0" indent="0" algn="l" rtl="0">
              <a:lnSpc>
                <a:spcPct val="100000"/>
              </a:lnSpc>
              <a:spcBef>
                <a:spcPts val="0"/>
              </a:spcBef>
              <a:spcAft>
                <a:spcPts val="0"/>
              </a:spcAft>
              <a:buSzPts val="1100"/>
              <a:buNone/>
            </a:pPr>
            <a:endParaRPr lang="en-US" sz="1100" b="0" i="0" u="none" strike="noStrike" dirty="0">
              <a:solidFill>
                <a:srgbClr val="000000"/>
              </a:solidFill>
              <a:effectLst/>
              <a:latin typeface="Arial" panose="020B0604020202020204" pitchFamily="34" charset="0"/>
            </a:endParaRPr>
          </a:p>
          <a:p>
            <a:pPr marL="0" marR="0" lvl="0" indent="0" algn="l" rtl="0">
              <a:lnSpc>
                <a:spcPct val="100000"/>
              </a:lnSpc>
              <a:spcBef>
                <a:spcPts val="0"/>
              </a:spcBef>
              <a:spcAft>
                <a:spcPts val="0"/>
              </a:spcAft>
              <a:buNone/>
            </a:pPr>
            <a:r>
              <a:rPr lang="en-US" dirty="0"/>
              <a:t>In the 2016 Standards, AII.1 described the different types of expressions that students needed to work with. These expressions have been separated into different standards for the 2023 Standards.</a:t>
            </a:r>
            <a:endParaRPr dirty="0"/>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US" dirty="0"/>
              <a:t>2016 standard AII.1a has been renumbered A2.EO.1. This standard is about performing operations and simplifying rational expressions. New to the standard is having students recognize that simplifying a rational expression creates a different, but equivalent algebraic representation of the expression.</a:t>
            </a:r>
            <a:endParaRPr dirty="0"/>
          </a:p>
        </p:txBody>
      </p:sp>
      <p:sp>
        <p:nvSpPr>
          <p:cNvPr id="342" name="Google Shape;342;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7acb79b1a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27acb79b1a6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2016 SOL AII.1b has been renumbered A2.EO.2. This standard is about performing operations and simplifying radical expressions. As with A2.EO.1, students will recognize that simplifying an algebraic expression containing a radical expression creates a different, but equivalent algebraic representation of the expression.</a:t>
            </a:r>
            <a:endParaRPr dirty="0">
              <a:solidFill>
                <a:schemeClr val="dk1"/>
              </a:solidFill>
            </a:endParaRPr>
          </a:p>
          <a:p>
            <a:pPr marL="0" marR="0" lvl="0" indent="0" algn="l" rtl="0">
              <a:lnSpc>
                <a:spcPct val="100000"/>
              </a:lnSpc>
              <a:spcBef>
                <a:spcPts val="0"/>
              </a:spcBef>
              <a:spcAft>
                <a:spcPts val="0"/>
              </a:spcAft>
              <a:buNone/>
            </a:pPr>
            <a:endParaRPr dirty="0"/>
          </a:p>
        </p:txBody>
      </p:sp>
      <p:sp>
        <p:nvSpPr>
          <p:cNvPr id="351" name="Google Shape;351;g27acb79b1a6_0_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acb79b1a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27acb79b1a6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2016 standard AII.1c has been renumbered A2.EO.3. This standard is about performing operations on polynomial expressions. Part of this standard that is new to Algebra 2 is adding, subtracting, and multiplying polynomial expressions in one and two variables. Students will also divide polynomial expressions with one and two variables. The divisor in these expressions will be a monomial, binomial, or factorable trinomial divisor.</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solidFill>
                  <a:schemeClr val="dk1"/>
                </a:solidFill>
              </a:rPr>
              <a:t>Students are still expected to factor a polynomial expression in one and two variables completely over the set of integers.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As with other 2023 standards, students will represent equivalent polynomial expressions written in different forms. Students will also continue to verify polynomial identities including the difference of squares, sum and difference of cubes, and perfect square trinomials. </a:t>
            </a:r>
            <a:endParaRPr dirty="0">
              <a:solidFill>
                <a:schemeClr val="dk1"/>
              </a:solidFill>
            </a:endParaRPr>
          </a:p>
          <a:p>
            <a:pPr marL="0" marR="0" lvl="0" indent="0" algn="l" rtl="0">
              <a:lnSpc>
                <a:spcPct val="100000"/>
              </a:lnSpc>
              <a:spcBef>
                <a:spcPts val="0"/>
              </a:spcBef>
              <a:spcAft>
                <a:spcPts val="0"/>
              </a:spcAft>
              <a:buNone/>
            </a:pPr>
            <a:endParaRPr dirty="0"/>
          </a:p>
        </p:txBody>
      </p:sp>
      <p:sp>
        <p:nvSpPr>
          <p:cNvPr id="360" name="Google Shape;360;g27acb79b1a6_0_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7acb79b1a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27acb79b1a6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t>The 2016 SOL AII.2 has been renumbered as A2.EO.4 in the 2023 standards. This standard has students perform operations on complex numbers in the form a + bi. Students are no longer expected to simplify powers of </a:t>
            </a:r>
            <a:r>
              <a:rPr lang="en-US" dirty="0" err="1"/>
              <a:t>i</a:t>
            </a:r>
            <a:r>
              <a:rPr lang="en-US" dirty="0"/>
              <a:t>. The rest of the standard, including adding, subtracting, and multiplying complex numbers, is largely unchanged.</a:t>
            </a:r>
            <a:endParaRPr dirty="0"/>
          </a:p>
        </p:txBody>
      </p:sp>
      <p:sp>
        <p:nvSpPr>
          <p:cNvPr id="371" name="Google Shape;371;g27acb79b1a6_0_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dirty="0"/>
              <a:t>Our purpose is to provide an overview of the changes to the standards and to highlight information included in the knowledge and skills.</a:t>
            </a:r>
            <a:endParaRPr sz="1100" dirty="0"/>
          </a:p>
        </p:txBody>
      </p:sp>
      <p:sp>
        <p:nvSpPr>
          <p:cNvPr id="167" name="Google Shape;16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e5fa75be5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1e5fa75be5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We will now look at the changes that occurred in the Equations and Inequalities strand.</a:t>
            </a:r>
            <a:endParaRPr lang="en-US" sz="1400" b="0" dirty="0">
              <a:effectLst/>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7acb79b1a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g27acb79b1a6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In the 2016 Standards, AII.3 described the different types of equations that students needed to be able to solve. These equations have been separated into different standards for the 2023 Standards.</a:t>
            </a:r>
            <a:endParaRPr dirty="0">
              <a:solidFill>
                <a:schemeClr val="dk1"/>
              </a:solidFill>
            </a:endParaRPr>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r>
              <a:rPr lang="en-US" dirty="0"/>
              <a:t>2016 SOL AII.3a has been renumbered as 2023 SOL A2.EI.1. This standard has students working with absolute value equations. In the 2016 Standards, students were asked to solve absolute value equations and inequalities. In the 2023 Standards, students are asked to represent, solve, and interpret the solution to absolute value equations and inequalities. Also new to the standard is creating an equation or an inequality to model a contextual situation. When representing the solution to an inequality, three representations are specified. These representations are set notation, interval notation, and a number line.</a:t>
            </a:r>
            <a:endParaRPr dirty="0"/>
          </a:p>
        </p:txBody>
      </p:sp>
      <p:sp>
        <p:nvSpPr>
          <p:cNvPr id="385" name="Google Shape;385;g27acb79b1a6_0_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7acb79b1a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g27acb79b1a6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2016 standard AII.3b has been renumbered as A2.EI.2 in the 2023 SOL. This standard has students working with quadratic equations. In the 2016 Standards, students were asked to solve quadratic equations. In the 2023 Standards, students are asked to represent, solve, and interpret the solution to quadratic equations. Also new to the standard is creating an equation to model a contextual situation.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US" dirty="0">
                <a:solidFill>
                  <a:schemeClr val="dk1"/>
                </a:solidFill>
              </a:rPr>
              <a:t>The other new expectation is solving a quadratic inequality in one variable. Students are asked to create a quadratic inequality to model a contextual situation, and represent, solve, and interpret the solution to a quadratic inequality. </a:t>
            </a:r>
            <a:endParaRPr dirty="0"/>
          </a:p>
        </p:txBody>
      </p:sp>
      <p:sp>
        <p:nvSpPr>
          <p:cNvPr id="396" name="Google Shape;396;g27acb79b1a6_0_4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7acb79b1a6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g27acb79b1a6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2016 standard AII.3c has been renumbered as 2023 standard A2.EI.4. This standard has students working with equations containing rational algebraic expressions. In the 2016 Standards, students were asked to solve equations containing rational algebraic expressions. In the 2023 Standards, students are asked to represent, solve, and interpret the solution to these equations. Also new to the standard is creating an equation to model a contextual situation. Additionally, students are asked to recognize that some of these equations may have an extraneous solution. Students will need to justify why a possible solution to the equation may be extraneous. </a:t>
            </a:r>
            <a:endParaRPr dirty="0">
              <a:solidFill>
                <a:schemeClr val="dk1"/>
              </a:solidFill>
            </a:endParaRPr>
          </a:p>
          <a:p>
            <a:pPr marL="0" marR="0" lvl="0" indent="0" algn="l" rtl="0">
              <a:lnSpc>
                <a:spcPct val="100000"/>
              </a:lnSpc>
              <a:spcBef>
                <a:spcPts val="0"/>
              </a:spcBef>
              <a:spcAft>
                <a:spcPts val="0"/>
              </a:spcAft>
              <a:buNone/>
            </a:pPr>
            <a:endParaRPr dirty="0"/>
          </a:p>
        </p:txBody>
      </p:sp>
      <p:sp>
        <p:nvSpPr>
          <p:cNvPr id="407" name="Google Shape;407;g27acb79b1a6_0_5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7acb79b1a6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g27acb79b1a6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2016 SOL AII.3d has been renumbered as 2023 standard A2.EI.5. This standard has students working with equations containing radical expressions. In the 2016 Standards, students were asked to solve equations containing radical expressions. In the 2023 Standards, students are asked to represent, solve, and interpret the solution to these equations. Additionally, students are asked to recognize that some of these equations may have an extraneous solution. Students will need to justify why a possible solution to the equation may be extraneous. </a:t>
            </a:r>
            <a:endParaRPr dirty="0">
              <a:solidFill>
                <a:schemeClr val="dk1"/>
              </a:solidFill>
            </a:endParaRPr>
          </a:p>
          <a:p>
            <a:pPr marL="0" marR="0" lvl="0" indent="0" algn="l" rtl="0">
              <a:lnSpc>
                <a:spcPct val="100000"/>
              </a:lnSpc>
              <a:spcBef>
                <a:spcPts val="0"/>
              </a:spcBef>
              <a:spcAft>
                <a:spcPts val="0"/>
              </a:spcAft>
              <a:buNone/>
            </a:pPr>
            <a:endParaRPr dirty="0"/>
          </a:p>
        </p:txBody>
      </p:sp>
      <p:sp>
        <p:nvSpPr>
          <p:cNvPr id="416" name="Google Shape;416;g27acb79b1a6_0_6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acb79b1a6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g27acb79b1a6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2016 standard AII.4 has been renumbered as 2023 SOL A2.EI.3. This standard has students working with a system of equations. Students will continue to solve a system of equations that includes either two quadratic equations, or a linear equation and a quadratic equation. New to the standard is the expectation that students will create a system of equations to model a contextual situation.</a:t>
            </a:r>
            <a:endParaRPr dirty="0"/>
          </a:p>
        </p:txBody>
      </p:sp>
      <p:sp>
        <p:nvSpPr>
          <p:cNvPr id="425" name="Google Shape;425;g27acb79b1a6_0_7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7ad2b392a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27ad2b392a3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Standard A2.EI.6 is a largely new expectation that contains some elements from the 2016 standard AII.8. Since the 2016 AII.8 standard is in the Functions strand, we are including this as new content in the Equations and Inequalities strand in 2023. In this 2023 standard, students will represent, solve, and interpret the solution to a polynomial equation of degree three or higher. This includes determining a factored form of a polynomial equation from its zeros or x-intercepts and determining the number and type of solutions of a polynomial equation, which was content moved from SOL AII.8. In part c, students will solve a polynomial equation over the set of complex number. In part d) of SOL A2.EI.6, students will verify solutions of polynomial equations of degree three or higher using algebra, graphically, or with technology. Students will be able to explain the solution method and interpret solutions in context.</a:t>
            </a:r>
          </a:p>
        </p:txBody>
      </p:sp>
      <p:sp>
        <p:nvSpPr>
          <p:cNvPr id="506" name="Google Shape;506;g27ad2b392a3_0_7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72886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e5fa75be5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g1e5fa75be59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We will now review the changes that occurred in the Functions strand.</a:t>
            </a:r>
            <a:endParaRPr lang="en-US" sz="1100" b="0" dirty="0">
              <a:effectLst/>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7acb79b1a6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g27acb79b1a6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None/>
            </a:pPr>
            <a:r>
              <a:rPr lang="en-US" dirty="0">
                <a:solidFill>
                  <a:schemeClr val="dk1"/>
                </a:solidFill>
              </a:rPr>
              <a:t>2016 SOL AII.5 has been moved into Math Analysis for the 2023 Standards. </a:t>
            </a:r>
            <a:endParaRPr dirty="0"/>
          </a:p>
        </p:txBody>
      </p:sp>
      <p:sp>
        <p:nvSpPr>
          <p:cNvPr id="450" name="Google Shape;450;g27acb79b1a6_0_8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ad2b392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g27ad2b392a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In the 2023 standards, A2.F.1 is a combination of parts of multiple 2016 standards.  2016 SOL AII.6 has been renumbered as part of A2.F.1 in a) through c). This standard is about function families and transformations, and in the 2023 version absolute value and polynomial functions have been removed. Also in the 2023 version, transformation</a:t>
            </a:r>
            <a:r>
              <a:rPr lang="en-US" baseline="0" dirty="0">
                <a:solidFill>
                  <a:schemeClr val="dk1"/>
                </a:solidFill>
              </a:rPr>
              <a:t> notation is specifically addressed and the constant, k, include both integer and rational values</a:t>
            </a:r>
            <a:r>
              <a:rPr lang="en-US"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
        <p:nvSpPr>
          <p:cNvPr id="460" name="Google Shape;460;g27ad2b392a3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US" sz="1100" dirty="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sz="1100" dirty="0"/>
          </a:p>
        </p:txBody>
      </p:sp>
      <p:sp>
        <p:nvSpPr>
          <p:cNvPr id="175" name="Google Shape;17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7ad2b392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27ad2b392a3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The 2016 standard AII.7 is about investigating and analyzing different type of functions. SOL AII.7 has been spilt between SOL A2.F.1 and  SOLA2.F.2 in the 2023 Standards . AII.7 a through e was renumbered into A2.F.2 a through e. In the types of functions listed, quadratic and linear functions were removed from the standard. Piecewise functions are a new addition to this standard in 2023. </a:t>
            </a:r>
            <a:endParaRPr/>
          </a:p>
        </p:txBody>
      </p:sp>
      <p:sp>
        <p:nvSpPr>
          <p:cNvPr id="469" name="Google Shape;469;g27ad2b392a3_0_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7ad2b392a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g27ad2b392a3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2016 standard AII.7 f, h, and </a:t>
            </a:r>
            <a:r>
              <a:rPr lang="en-US" dirty="0" err="1">
                <a:solidFill>
                  <a:schemeClr val="dk1"/>
                </a:solidFill>
              </a:rPr>
              <a:t>i</a:t>
            </a:r>
            <a:r>
              <a:rPr lang="en-US" dirty="0">
                <a:solidFill>
                  <a:schemeClr val="dk1"/>
                </a:solidFill>
              </a:rPr>
              <a:t> was renumbered as 2023 SOL A2.F.2 f through h. For the sub-standard f in the 2023 standard, explaining the meaning of x and f(x) in context is a new addition.</a:t>
            </a:r>
            <a:endParaRPr dirty="0"/>
          </a:p>
        </p:txBody>
      </p:sp>
      <p:sp>
        <p:nvSpPr>
          <p:cNvPr id="478" name="Google Shape;478;g27ad2b392a3_0_6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7ad2b392a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g27ad2b392a3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2016 SOL AII.7 j and k was renumbered into SOL A2.F.2 </a:t>
            </a:r>
            <a:r>
              <a:rPr lang="en-US" err="1">
                <a:solidFill>
                  <a:schemeClr val="dk1"/>
                </a:solidFill>
              </a:rPr>
              <a:t>i</a:t>
            </a:r>
            <a:r>
              <a:rPr lang="en-US">
                <a:solidFill>
                  <a:schemeClr val="dk1"/>
                </a:solidFill>
              </a:rPr>
              <a:t> through k. Determining the inverse of a function algebraically and graphically is now restricted to when given only a linear or quadratic function, which would result in an inverse function that is linear, quadratic, and square root. Determining the inverse of a cubic or cube root function has been removed for the 2023 standards. New in the 2023 standard it now includes the expectations to be able to justify and explain why two functions are inverses of each other. </a:t>
            </a:r>
            <a:endParaRPr/>
          </a:p>
        </p:txBody>
      </p:sp>
      <p:sp>
        <p:nvSpPr>
          <p:cNvPr id="487" name="Google Shape;487;g27ad2b392a3_0_6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7ad2b392a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g27ad2b392a3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2016 SOL AII.7g was renumbered into the 2023 standard A2.F.1 e. The 2016 version of this sub-standard includes polynomial functions, which is not a function addressed in the A2.F.1 standard.</a:t>
            </a:r>
            <a:endParaRPr>
              <a:solidFill>
                <a:schemeClr val="dk1"/>
              </a:solidFill>
            </a:endParaRPr>
          </a:p>
          <a:p>
            <a:pPr marL="0" marR="0" lvl="0" indent="0" algn="l" rtl="0">
              <a:lnSpc>
                <a:spcPct val="100000"/>
              </a:lnSpc>
              <a:spcBef>
                <a:spcPts val="0"/>
              </a:spcBef>
              <a:spcAft>
                <a:spcPts val="0"/>
              </a:spcAft>
              <a:buNone/>
            </a:pPr>
            <a:endParaRPr/>
          </a:p>
        </p:txBody>
      </p:sp>
      <p:sp>
        <p:nvSpPr>
          <p:cNvPr id="497" name="Google Shape;497;g27ad2b392a3_0_5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7ad2b392a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27ad2b392a3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a:t>The 2016 SOL AII.8 was renumbered to A2.EI.6 in the 2023 Algebra 2 standards. AII.8 focused on the relationship between solutions, zeros, x-intercepts, and factors of polynomial expressions. In the 2023 standards, A2.EI.6 shifts the focus to solving and interpreting solutions to polynomial equations with a degree of three or higher. Note that A2.EI.6 is a standard in the Equations and Inequalities strand and was mentioned earlier in the presentation and is being mentioned here again because of its relationship to AII.8 content from the 2016 standards.</a:t>
            </a:r>
            <a:endParaRPr/>
          </a:p>
        </p:txBody>
      </p:sp>
      <p:sp>
        <p:nvSpPr>
          <p:cNvPr id="506" name="Google Shape;506;g27ad2b392a3_0_7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e5fa75be5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1e5fa75be59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Arial" panose="020B0604020202020204" pitchFamily="34" charset="0"/>
              </a:rPr>
              <a:t>We will now review the changes that occurred in the Statistics strand.</a:t>
            </a:r>
            <a:endParaRPr lang="en-US" sz="1400" b="0">
              <a:effectLs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7ad2b392a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g27ad2b392a3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a:t>2016 SOL AII.9 has been renumbered to A2.ST.2 in the 2023 standards. In the 2023 standards, A2.ST.2 has an additional focus around the data cycle. SOL A2.ST.2 is divided in this presentation into two different slides due to the additional knowledge and skills added around the data cycle. </a:t>
            </a:r>
          </a:p>
          <a:p>
            <a:pPr marL="0" marR="0" lvl="0" indent="0" algn="l" rtl="0">
              <a:lnSpc>
                <a:spcPct val="100000"/>
              </a:lnSpc>
              <a:spcBef>
                <a:spcPts val="0"/>
              </a:spcBef>
              <a:spcAft>
                <a:spcPts val="0"/>
              </a:spcAft>
              <a:buNone/>
            </a:pPr>
            <a:r>
              <a:rPr lang="en-US"/>
              <a:t>New to the standard for A2.ST.2 includes formulating investigative questions that require the collection of bivariate data; which is to be acquired through research, surveys, observations, scientific experiments, polls, or questionnaires. A parameter change for A2.ST.2 is </a:t>
            </a:r>
            <a:r>
              <a:rPr lang="en-US" sz="1100">
                <a:solidFill>
                  <a:schemeClr val="lt1"/>
                </a:solidFill>
                <a:latin typeface="Georgia"/>
                <a:ea typeface="Georgia"/>
                <a:cs typeface="Georgia"/>
                <a:sym typeface="Georgia"/>
              </a:rPr>
              <a:t> that curves of best fit can be represented by linear, quadratic, exponential, or a combination of these functions.</a:t>
            </a:r>
            <a:endParaRPr/>
          </a:p>
        </p:txBody>
      </p:sp>
      <p:sp>
        <p:nvSpPr>
          <p:cNvPr id="522" name="Google Shape;522;g27ad2b392a3_0_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7ad2b392a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g27ad2b392a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a:t>Continuing with the renumbering of the 2016 standard AII.9 to A2.ST.2 for the 2023 standards, another new addition to A2.ST.2 is having students use the correlation coefficient to designate the goodness of fit of a linear function.</a:t>
            </a:r>
            <a:endParaRPr/>
          </a:p>
        </p:txBody>
      </p:sp>
      <p:sp>
        <p:nvSpPr>
          <p:cNvPr id="533" name="Google Shape;533;g27ad2b392a3_0_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7ad2b392a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27ad2b392a3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SOL AII.10 from the 2016 standards was renumbered to be A2.F.1d in the 2023 standards. Note that A2.F.1d is in the Functions strand of the standards, whereas AII.10 in 2016 is in the Statistics strand. Direct variation is introduced in the Grade 7 Mathematics standards. </a:t>
            </a:r>
            <a:r>
              <a:rPr lang="en-US" sz="1100" dirty="0">
                <a:solidFill>
                  <a:srgbClr val="FFFFFF"/>
                </a:solidFill>
                <a:latin typeface="Georgia"/>
                <a:ea typeface="Georgia"/>
                <a:cs typeface="Georgia"/>
                <a:sym typeface="Georgia"/>
              </a:rPr>
              <a:t>A2.F.1d includes determining when two variables are directly or inversely proportional given a table of values, along with writing an equation and creating a graph to represent a direct or inverse variation, including contextual situations. </a:t>
            </a:r>
            <a:r>
              <a:rPr lang="en-US" dirty="0"/>
              <a:t>Please note that joint variation, along with a combination of direct and inverse variation, is no longer included in the 2023 Algebra 2 standards.</a:t>
            </a:r>
            <a:endParaRPr dirty="0"/>
          </a:p>
        </p:txBody>
      </p:sp>
      <p:sp>
        <p:nvSpPr>
          <p:cNvPr id="543" name="Google Shape;543;g27ad2b392a3_0_4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8d98514447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g28d98514447_3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t>2016 SOL AII.11 has been renumbered to be A2.ST.1 in the 2023 standards. A2.ST.1 is another standard that now has a big focus on the data cycle. A2.ST.1a and b is similar to A2.ST.2a and b that we already talked about except it focuses on univariate data. </a:t>
            </a:r>
            <a:endParaRPr dirty="0"/>
          </a:p>
        </p:txBody>
      </p:sp>
      <p:sp>
        <p:nvSpPr>
          <p:cNvPr id="552" name="Google Shape;552;g28d98514447_3_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000000"/>
                </a:solidFill>
                <a:effectLst/>
                <a:latin typeface="Arial" panose="020B0604020202020204" pitchFamily="34" charset="0"/>
              </a:rPr>
              <a:t>The focus of the 2023 Mathematics Standards of Learning are included in the following slides.</a:t>
            </a:r>
            <a:endParaRPr lang="en-US" dirty="0"/>
          </a:p>
          <a:p>
            <a:pPr marL="0" lvl="0" indent="0" algn="l" rtl="0">
              <a:lnSpc>
                <a:spcPct val="100000"/>
              </a:lnSpc>
              <a:spcBef>
                <a:spcPts val="0"/>
              </a:spcBef>
              <a:spcAft>
                <a:spcPts val="0"/>
              </a:spcAft>
              <a:buSzPts val="1100"/>
              <a:buNone/>
            </a:pPr>
            <a:endParaRPr dirty="0"/>
          </a:p>
        </p:txBody>
      </p:sp>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085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8d98514447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g28d98514447_3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t>Continuing with 2016 SOL AII.11 being renumbered as 2023 standard A2.ST.1, AII.11 addressed normally distributed data but now in A2.ST.1 the focus is on univariate data represented by a smooth curve, including the normal curve. Students are now expected to examine the shape of a data set that can be represented by a histogram. There is also a new expectation of not only describing the data distribution but also interpreting it as well. Just as in the 2016 standard, there is an expectation that students will need to interpret the z-score. </a:t>
            </a:r>
            <a:endParaRPr dirty="0"/>
          </a:p>
        </p:txBody>
      </p:sp>
      <p:sp>
        <p:nvSpPr>
          <p:cNvPr id="563" name="Google Shape;563;g28d98514447_3_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8d98514447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g28d98514447_3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dirty="0"/>
              <a:t>2016 SOL AII.11c had students determining probabilities under the normal curve. In the 2023 mathematics standards, determining probability as area under the curve of normal distribution, using a graphing utility or table of Standard Normal Probabilities, is included in the Algebra, Functions, and Data Analysis (AFDA) standards and in the Probability and Statistics SOL. The 2023 standard A2.ST.1 also specifies the application of the Empirical Rule, which was implied, but not specified in the 2016 SOL.</a:t>
            </a:r>
            <a:endParaRPr dirty="0"/>
          </a:p>
        </p:txBody>
      </p:sp>
      <p:sp>
        <p:nvSpPr>
          <p:cNvPr id="573" name="Google Shape;573;g28d98514447_3_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8d98514447_3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g28d98514447_3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dirty="0"/>
              <a:t>There are no significant changes between the 2016 Algebra II SOL AII.12 and the 2023 standard A2.ST.3.</a:t>
            </a:r>
            <a:endParaRPr dirty="0"/>
          </a:p>
        </p:txBody>
      </p:sp>
      <p:sp>
        <p:nvSpPr>
          <p:cNvPr id="582" name="Google Shape;582;g28d98514447_3_3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e5fa75be5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g1e5fa75be59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rtl="0">
              <a:spcBef>
                <a:spcPts val="0"/>
              </a:spcBef>
              <a:spcAft>
                <a:spcPts val="0"/>
              </a:spcAft>
              <a:buNone/>
            </a:pPr>
            <a:r>
              <a:rPr lang="en-US" sz="1100" b="0" i="0" u="none" strike="noStrike" dirty="0">
                <a:solidFill>
                  <a:srgbClr val="000000"/>
                </a:solidFill>
                <a:effectLst/>
                <a:latin typeface="+mj-lt"/>
              </a:rPr>
              <a:t>This concludes the presentation on the 2023 Algebra 2 Standards of Learning revisions.  It may be helpful to refer to this presentation as you are using the Overview of Revisions document to plan for instruction.</a:t>
            </a:r>
            <a:endParaRPr lang="en-US" b="0" dirty="0">
              <a:effectLst/>
              <a:latin typeface="+mj-lt"/>
            </a:endParaRPr>
          </a:p>
          <a:p>
            <a:pPr marL="158750" indent="0" rtl="0">
              <a:spcBef>
                <a:spcPts val="360"/>
              </a:spcBef>
              <a:spcAft>
                <a:spcPts val="0"/>
              </a:spcAft>
              <a:buNone/>
            </a:pPr>
            <a:r>
              <a:rPr lang="en-US" sz="1100" b="0" i="0" u="none" strike="noStrike" dirty="0">
                <a:solidFill>
                  <a:srgbClr val="000000"/>
                </a:solidFill>
                <a:effectLst/>
                <a:latin typeface="+mj-lt"/>
              </a:rPr>
              <a:t>Should you have any questions, feel free to contact a member of the Mathematics Team at email address shown on the screen.</a:t>
            </a:r>
            <a:endParaRPr lang="en-US" b="0" dirty="0">
              <a:effectLst/>
              <a:latin typeface="+mj-lt"/>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dirty="0"/>
              <a:t>The mathematics standards of learning include challenging mathematics content, reinforce foundational mathematics skills, support the application of mathematical concepts, and build coherently in complexity across grade levels.</a:t>
            </a:r>
          </a:p>
          <a:p>
            <a:pPr marL="457200" marR="0" lvl="0" indent="-228600" algn="l" rtl="0">
              <a:lnSpc>
                <a:spcPct val="100000"/>
              </a:lnSpc>
              <a:spcBef>
                <a:spcPts val="0"/>
              </a:spcBef>
              <a:spcAft>
                <a:spcPts val="0"/>
              </a:spcAft>
              <a:buClr>
                <a:srgbClr val="000000"/>
              </a:buClr>
              <a:buSzPts val="1100"/>
              <a:buFont typeface="Arial"/>
              <a:buNone/>
            </a:pPr>
            <a:endParaRPr lang="en-US" dirty="0"/>
          </a:p>
          <a:p>
            <a:pPr marL="457200" marR="0" lvl="0" indent="-228600" algn="l" rtl="0">
              <a:lnSpc>
                <a:spcPct val="100000"/>
              </a:lnSpc>
              <a:spcBef>
                <a:spcPts val="0"/>
              </a:spcBef>
              <a:spcAft>
                <a:spcPts val="0"/>
              </a:spcAft>
              <a:buClr>
                <a:srgbClr val="000000"/>
              </a:buClr>
              <a:buSzPts val="1100"/>
              <a:buFont typeface="Arial"/>
              <a:buNone/>
            </a:pPr>
            <a:endParaRPr dirty="0"/>
          </a:p>
        </p:txBody>
      </p:sp>
      <p:sp>
        <p:nvSpPr>
          <p:cNvPr id="212" name="Google Shape;212;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US" sz="1100" b="0" i="0" dirty="0">
                <a:solidFill>
                  <a:srgbClr val="000000"/>
                </a:solidFill>
                <a:effectLst/>
                <a:latin typeface="+mj-lt"/>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The six guiding principles are as follows:</a:t>
            </a:r>
          </a:p>
          <a:p>
            <a:pPr marL="158750" indent="0" algn="l" rtl="0" fontAlgn="base">
              <a:buNone/>
            </a:pPr>
            <a:endParaRPr lang="en-US" sz="1100" b="0" i="0" dirty="0">
              <a:solidFill>
                <a:srgbClr val="000000"/>
              </a:solidFill>
              <a:effectLst/>
              <a:latin typeface="+mj-lt"/>
            </a:endParaRPr>
          </a:p>
          <a:p>
            <a:pPr algn="l" rtl="0" fontAlgn="base">
              <a:buFont typeface="+mj-lt"/>
              <a:buAutoNum type="arabicPeriod"/>
            </a:pPr>
            <a:r>
              <a:rPr lang="en-US" sz="1100" b="1" i="0" dirty="0">
                <a:solidFill>
                  <a:srgbClr val="000000"/>
                </a:solidFill>
                <a:effectLst/>
                <a:latin typeface="+mj-lt"/>
              </a:rPr>
              <a:t>Raise the Floor; Remove the Ceiling: </a:t>
            </a:r>
            <a:r>
              <a:rPr lang="en-US" sz="1100" b="0" i="0" dirty="0">
                <a:solidFill>
                  <a:srgbClr val="000000"/>
                </a:solidFill>
                <a:effectLst/>
                <a:latin typeface="+mj-lt"/>
              </a:rPr>
              <a:t> </a:t>
            </a:r>
          </a:p>
          <a:p>
            <a:pPr algn="l" rtl="0" fontAlgn="base">
              <a:buFont typeface="+mj-lt"/>
              <a:buAutoNum type="arabicPeriod" startAt="2"/>
            </a:pPr>
            <a:r>
              <a:rPr lang="en-US" sz="1100" b="1" i="0" dirty="0">
                <a:solidFill>
                  <a:srgbClr val="000000"/>
                </a:solidFill>
                <a:effectLst/>
                <a:latin typeface="+mj-lt"/>
              </a:rPr>
              <a:t>Ensure Every Student Builds Strong Mathematics Foundational Skills: </a:t>
            </a:r>
            <a:r>
              <a:rPr lang="en-US" sz="1100" b="0" i="0" dirty="0">
                <a:solidFill>
                  <a:srgbClr val="000000"/>
                </a:solidFill>
                <a:effectLst/>
                <a:latin typeface="+mj-lt"/>
              </a:rPr>
              <a:t> </a:t>
            </a:r>
          </a:p>
          <a:p>
            <a:pPr algn="l" rtl="0" fontAlgn="base">
              <a:buFont typeface="+mj-lt"/>
              <a:buAutoNum type="arabicPeriod" startAt="3"/>
            </a:pPr>
            <a:r>
              <a:rPr lang="en-US" sz="1100" b="1" i="0" dirty="0">
                <a:solidFill>
                  <a:srgbClr val="000000"/>
                </a:solidFill>
                <a:effectLst/>
                <a:latin typeface="+mj-lt"/>
              </a:rPr>
              <a:t>Master Critical Content: </a:t>
            </a:r>
            <a:r>
              <a:rPr lang="en-US" sz="1100" b="0" i="0" dirty="0">
                <a:solidFill>
                  <a:srgbClr val="000000"/>
                </a:solidFill>
                <a:effectLst/>
                <a:latin typeface="+mj-lt"/>
              </a:rPr>
              <a:t> </a:t>
            </a:r>
          </a:p>
          <a:p>
            <a:pPr algn="l" rtl="0" fontAlgn="base">
              <a:buFont typeface="+mj-lt"/>
              <a:buAutoNum type="arabicPeriod" startAt="4"/>
            </a:pPr>
            <a:r>
              <a:rPr lang="en-US" sz="1100" b="1" i="0" dirty="0">
                <a:solidFill>
                  <a:srgbClr val="000000"/>
                </a:solidFill>
                <a:effectLst/>
                <a:latin typeface="+mj-lt"/>
              </a:rPr>
              <a:t>Integrate Mathematics Across All Content Areas: </a:t>
            </a:r>
            <a:r>
              <a:rPr lang="en-US" sz="1100" b="0" i="0" dirty="0">
                <a:solidFill>
                  <a:srgbClr val="000000"/>
                </a:solidFill>
                <a:effectLst/>
                <a:latin typeface="+mj-lt"/>
              </a:rPr>
              <a:t> </a:t>
            </a:r>
          </a:p>
          <a:p>
            <a:pPr algn="l" rtl="0" fontAlgn="base">
              <a:buFont typeface="+mj-lt"/>
              <a:buAutoNum type="arabicPeriod" startAt="5"/>
            </a:pPr>
            <a:r>
              <a:rPr lang="en-US" sz="1100" b="1" i="0" dirty="0">
                <a:solidFill>
                  <a:srgbClr val="000000"/>
                </a:solidFill>
                <a:effectLst/>
                <a:latin typeface="+mj-lt"/>
              </a:rPr>
              <a:t>Prepare Teachers to Teach Mathematics Accurately and Effectively: </a:t>
            </a:r>
            <a:r>
              <a:rPr lang="en-US" sz="1100" b="0" i="0" dirty="0">
                <a:solidFill>
                  <a:srgbClr val="000000"/>
                </a:solidFill>
                <a:effectLst/>
                <a:latin typeface="+mj-lt"/>
              </a:rPr>
              <a:t> </a:t>
            </a:r>
          </a:p>
          <a:p>
            <a:pPr algn="l" rtl="0" fontAlgn="base">
              <a:buFont typeface="+mj-lt"/>
              <a:buAutoNum type="arabicPeriod" startAt="5"/>
            </a:pPr>
            <a:r>
              <a:rPr lang="en-US" sz="1100" b="1" i="0" dirty="0">
                <a:solidFill>
                  <a:srgbClr val="000000"/>
                </a:solidFill>
                <a:effectLst/>
                <a:latin typeface="+mj-lt"/>
              </a:rPr>
              <a:t>Apply Mathematics to Better Use Technology: </a:t>
            </a:r>
            <a:r>
              <a:rPr lang="en-US" sz="1100" b="0" i="0" dirty="0">
                <a:solidFill>
                  <a:srgbClr val="000000"/>
                </a:solidFill>
                <a:effectLst/>
                <a:latin typeface="+mj-lt"/>
              </a:rPr>
              <a:t> </a:t>
            </a:r>
          </a:p>
          <a:p>
            <a:pPr marL="158750" indent="0">
              <a:buNone/>
            </a:pPr>
            <a:endParaRPr lang="en-US" dirty="0"/>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100" dirty="0">
                <a:latin typeface="+mj-lt"/>
              </a:rPr>
              <a:t>The 2023 Mathematics Standards of Learning </a:t>
            </a:r>
            <a:r>
              <a:rPr lang="en-US" sz="1100" dirty="0">
                <a:solidFill>
                  <a:srgbClr val="000000"/>
                </a:solidFill>
                <a:effectLst/>
                <a:latin typeface="+mj-lt"/>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sz="1100" dirty="0">
              <a:latin typeface="+mj-lt"/>
            </a:endParaRPr>
          </a:p>
          <a:p>
            <a:pPr marL="457200" marR="0" lvl="0" indent="-228600" algn="l" rtl="0">
              <a:lnSpc>
                <a:spcPct val="100000"/>
              </a:lnSpc>
              <a:spcBef>
                <a:spcPts val="0"/>
              </a:spcBef>
              <a:spcAft>
                <a:spcPts val="0"/>
              </a:spcAft>
              <a:buClr>
                <a:srgbClr val="000000"/>
              </a:buClr>
              <a:buSzPts val="1100"/>
              <a:buFont typeface="Arial"/>
              <a:buNone/>
            </a:pPr>
            <a:endParaRPr sz="1200" dirty="0"/>
          </a:p>
        </p:txBody>
      </p:sp>
      <p:sp>
        <p:nvSpPr>
          <p:cNvPr id="244" name="Google Shape;24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Virginia Department of Education documents supporting the transition to the 2023 Mathematics Standards of Learning will now be shared. </a:t>
            </a:r>
            <a:endParaRPr dirty="0"/>
          </a:p>
        </p:txBody>
      </p:sp>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The 2023 Mathematics Standards of Learning Document includes the standards and the knowledge and skills associated with each standard. This slide shows an example from the Algebra 2 Standards Document.</a:t>
            </a:r>
          </a:p>
          <a:p>
            <a:endParaRPr lang="en-US" dirty="0"/>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0756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hyperlink" Target="mailto:vdoe.mathematics@doe.virginia.gov" TargetMode="External"/><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677760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dirty="0">
                <a:solidFill>
                  <a:schemeClr val="lt1"/>
                </a:solidFill>
              </a:rPr>
            </a:br>
            <a:r>
              <a:rPr lang="en-US" sz="5300" dirty="0">
                <a:solidFill>
                  <a:schemeClr val="lt1"/>
                </a:solidFill>
              </a:rPr>
              <a:t>2023 Mathematics</a:t>
            </a:r>
            <a:r>
              <a:rPr lang="en-US" sz="5300" i="1" dirty="0">
                <a:solidFill>
                  <a:schemeClr val="lt1"/>
                </a:solidFill>
              </a:rPr>
              <a:t> Standards of Learning</a:t>
            </a:r>
            <a:endParaRPr sz="3277" cap="none" dirty="0">
              <a:solidFill>
                <a:schemeClr val="lt1"/>
              </a:solidFill>
            </a:endParaRPr>
          </a:p>
        </p:txBody>
      </p:sp>
      <p:sp>
        <p:nvSpPr>
          <p:cNvPr id="162" name="Google Shape;162;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1</a:t>
            </a:fld>
            <a:endParaRPr/>
          </a:p>
        </p:txBody>
      </p:sp>
      <p:sp>
        <p:nvSpPr>
          <p:cNvPr id="163" name="Google Shape;163;p1"/>
          <p:cNvSpPr txBox="1">
            <a:spLocks noGrp="1"/>
          </p:cNvSpPr>
          <p:nvPr>
            <p:ph type="subTitle" idx="1"/>
          </p:nvPr>
        </p:nvSpPr>
        <p:spPr>
          <a:xfrm>
            <a:off x="579230" y="2517974"/>
            <a:ext cx="7373052"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a:latin typeface="Georgia" panose="02040502050405020303" pitchFamily="18" charset="0"/>
              </a:rPr>
              <a:t>Algebra 2</a:t>
            </a:r>
            <a:endParaRPr>
              <a:latin typeface="Georgia" panose="02040502050405020303" pitchFamily="18" charset="0"/>
            </a:endParaRPr>
          </a:p>
          <a:p>
            <a:pPr marL="457200" lvl="0" indent="-361950" algn="l" rtl="0">
              <a:lnSpc>
                <a:spcPct val="90000"/>
              </a:lnSpc>
              <a:spcBef>
                <a:spcPts val="800"/>
              </a:spcBef>
              <a:spcAft>
                <a:spcPts val="0"/>
              </a:spcAft>
              <a:buSzPts val="1800"/>
              <a:buNone/>
            </a:pPr>
            <a:r>
              <a:rPr lang="en-US" sz="2800" b="1">
                <a:latin typeface="Georgia" panose="02040502050405020303" pitchFamily="18" charset="0"/>
              </a:rPr>
              <a:t>Overview of Revisions  from 2016 to 2023</a:t>
            </a:r>
            <a:endParaRPr>
              <a:latin typeface="Georgia" panose="02040502050405020303" pitchFamily="18" charset="0"/>
            </a:endParaRPr>
          </a:p>
        </p:txBody>
      </p:sp>
      <p:pic>
        <p:nvPicPr>
          <p:cNvPr id="6" name="Audio 5" descr="Audio icon&#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38"/>
    </mc:Choice>
    <mc:Fallback xmlns="">
      <p:transition spd="slow" advTm="2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6" name="Picture 5" descr="This image shows an example of an Algebra 2 Standard of Learning and accompanying Knowledge and Skills.">
            <a:extLst>
              <a:ext uri="{FF2B5EF4-FFF2-40B4-BE49-F238E27FC236}">
                <a16:creationId xmlns:a16="http://schemas.microsoft.com/office/drawing/2014/main" id="{E738EB8F-BC56-EDAC-4588-1CF9F1EB2487}"/>
              </a:ext>
            </a:extLst>
          </p:cNvPr>
          <p:cNvPicPr>
            <a:picLocks noChangeAspect="1"/>
          </p:cNvPicPr>
          <p:nvPr/>
        </p:nvPicPr>
        <p:blipFill>
          <a:blip r:embed="rId5"/>
          <a:stretch>
            <a:fillRect/>
          </a:stretch>
        </p:blipFill>
        <p:spPr>
          <a:xfrm>
            <a:off x="1335453" y="1537642"/>
            <a:ext cx="6543652" cy="2344631"/>
          </a:xfrm>
          <a:prstGeom prst="rect">
            <a:avLst/>
          </a:prstGeom>
        </p:spPr>
      </p:pic>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dirty="0"/>
              <a:t>Changes to Numbering of the SOL</a:t>
            </a:r>
            <a:endParaRPr dirty="0"/>
          </a:p>
        </p:txBody>
      </p:sp>
      <p:sp>
        <p:nvSpPr>
          <p:cNvPr id="223" name="Google Shape;223;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000000"/>
                </a:solidFill>
              </a:rPr>
              <a:t>10</a:t>
            </a:fld>
            <a:endParaRPr>
              <a:solidFill>
                <a:srgbClr val="000000"/>
              </a:solidFill>
            </a:endParaRPr>
          </a:p>
        </p:txBody>
      </p:sp>
      <p:cxnSp>
        <p:nvCxnSpPr>
          <p:cNvPr id="14" name="Straight Arrow Connector 13">
            <a:extLst>
              <a:ext uri="{FF2B5EF4-FFF2-40B4-BE49-F238E27FC236}">
                <a16:creationId xmlns:a16="http://schemas.microsoft.com/office/drawing/2014/main" id="{FEE67B87-6AC1-F3D6-1ACF-790D2B553055}"/>
              </a:ext>
              <a:ext uri="{C183D7F6-B498-43B3-948B-1728B52AA6E4}">
                <adec:decorative xmlns:adec="http://schemas.microsoft.com/office/drawing/2017/decorative" val="1"/>
              </a:ext>
            </a:extLst>
          </p:cNvPr>
          <p:cNvCxnSpPr>
            <a:cxnSpLocks/>
          </p:cNvCxnSpPr>
          <p:nvPr/>
        </p:nvCxnSpPr>
        <p:spPr>
          <a:xfrm flipV="1">
            <a:off x="1335453" y="1805707"/>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88ED8F5-5684-A92A-B328-246C44B0BCCC}"/>
              </a:ext>
            </a:extLst>
          </p:cNvPr>
          <p:cNvSpPr/>
          <p:nvPr/>
        </p:nvSpPr>
        <p:spPr>
          <a:xfrm>
            <a:off x="78836" y="2322415"/>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Georgia" panose="02040502050405020303" pitchFamily="18" charset="0"/>
              </a:rPr>
              <a:t>Equations &amp; Inequalities Strand</a:t>
            </a:r>
          </a:p>
        </p:txBody>
      </p:sp>
      <p:cxnSp>
        <p:nvCxnSpPr>
          <p:cNvPr id="16" name="Straight Arrow Connector 15">
            <a:extLst>
              <a:ext uri="{FF2B5EF4-FFF2-40B4-BE49-F238E27FC236}">
                <a16:creationId xmlns:a16="http://schemas.microsoft.com/office/drawing/2014/main" id="{ED253CA1-CA5B-817C-3937-3FD92844CF91}"/>
              </a:ext>
              <a:ext uri="{C183D7F6-B498-43B3-948B-1728B52AA6E4}">
                <adec:decorative xmlns:adec="http://schemas.microsoft.com/office/drawing/2017/decorative" val="1"/>
              </a:ext>
            </a:extLst>
          </p:cNvPr>
          <p:cNvCxnSpPr>
            <a:cxnSpLocks/>
          </p:cNvCxnSpPr>
          <p:nvPr/>
        </p:nvCxnSpPr>
        <p:spPr>
          <a:xfrm flipH="1">
            <a:off x="1954196" y="1274923"/>
            <a:ext cx="495299" cy="371951"/>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248B53D-159A-53DC-F9EC-E9BEFDC52EE1}"/>
              </a:ext>
            </a:extLst>
          </p:cNvPr>
          <p:cNvSpPr/>
          <p:nvPr/>
        </p:nvSpPr>
        <p:spPr>
          <a:xfrm>
            <a:off x="2449495" y="634343"/>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Georgia" panose="02040502050405020303" pitchFamily="18" charset="0"/>
              </a:rPr>
              <a:t>Second SOL within this strand</a:t>
            </a:r>
          </a:p>
        </p:txBody>
      </p:sp>
      <p:sp>
        <p:nvSpPr>
          <p:cNvPr id="2" name="TextBox 1">
            <a:extLst>
              <a:ext uri="{FF2B5EF4-FFF2-40B4-BE49-F238E27FC236}">
                <a16:creationId xmlns:a16="http://schemas.microsoft.com/office/drawing/2014/main" id="{1C86A421-3BB8-5025-7BA7-E10326525D01}"/>
              </a:ext>
            </a:extLst>
          </p:cNvPr>
          <p:cNvSpPr txBox="1"/>
          <p:nvPr/>
        </p:nvSpPr>
        <p:spPr>
          <a:xfrm>
            <a:off x="490809" y="4110860"/>
            <a:ext cx="8162381" cy="584775"/>
          </a:xfrm>
          <a:prstGeom prst="rect">
            <a:avLst/>
          </a:prstGeom>
          <a:solidFill>
            <a:schemeClr val="tx2">
              <a:lumMod val="85000"/>
            </a:schemeClr>
          </a:solidFill>
        </p:spPr>
        <p:txBody>
          <a:bodyPr wrap="square" rtlCol="0">
            <a:spAutoFit/>
          </a:bodyPr>
          <a:lstStyle/>
          <a:p>
            <a:r>
              <a:rPr lang="en-US" sz="1600" b="1">
                <a:effectLst/>
                <a:latin typeface="Georgia" panose="02040502050405020303" pitchFamily="18" charset="0"/>
                <a:ea typeface="Times New Roman" panose="02020603050405020304" pitchFamily="18" charset="0"/>
              </a:rPr>
              <a:t>KEY: </a:t>
            </a:r>
            <a:r>
              <a:rPr lang="en-US" sz="1600">
                <a:effectLst/>
                <a:latin typeface="Georgia" panose="02040502050405020303" pitchFamily="18" charset="0"/>
                <a:ea typeface="Times New Roman" panose="02020603050405020304" pitchFamily="18" charset="0"/>
              </a:rPr>
              <a:t> EO = Expressions and Operations; EI = Equations and Inequalities; </a:t>
            </a:r>
            <a:br>
              <a:rPr lang="en-US" sz="1600">
                <a:effectLst/>
                <a:latin typeface="Georgia" panose="02040502050405020303" pitchFamily="18" charset="0"/>
                <a:ea typeface="Times New Roman" panose="02020603050405020304" pitchFamily="18" charset="0"/>
              </a:rPr>
            </a:br>
            <a:r>
              <a:rPr lang="en-US" sz="1600">
                <a:effectLst/>
                <a:latin typeface="Georgia" panose="02040502050405020303" pitchFamily="18" charset="0"/>
                <a:ea typeface="Times New Roman" panose="02020603050405020304" pitchFamily="18" charset="0"/>
              </a:rPr>
              <a:t>F = Functions; ST = Statistics</a:t>
            </a:r>
            <a:endParaRPr lang="en-US" sz="1600">
              <a:effectLst/>
              <a:latin typeface="Georgia" panose="02040502050405020303"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15C52C-5DD1-A738-4604-7F4B6989D6E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cxnSp>
        <p:nvCxnSpPr>
          <p:cNvPr id="5" name="Straight Arrow Connector 4">
            <a:extLst>
              <a:ext uri="{FF2B5EF4-FFF2-40B4-BE49-F238E27FC236}">
                <a16:creationId xmlns:a16="http://schemas.microsoft.com/office/drawing/2014/main" id="{EFAC27E3-714B-C2FD-753F-E40B6C15A699}"/>
              </a:ext>
              <a:ext uri="{C183D7F6-B498-43B3-948B-1728B52AA6E4}">
                <adec:decorative xmlns:adec="http://schemas.microsoft.com/office/drawing/2017/decorative" val="1"/>
              </a:ext>
            </a:extLst>
          </p:cNvPr>
          <p:cNvCxnSpPr>
            <a:cxnSpLocks/>
          </p:cNvCxnSpPr>
          <p:nvPr/>
        </p:nvCxnSpPr>
        <p:spPr>
          <a:xfrm>
            <a:off x="870840" y="1237306"/>
            <a:ext cx="584723" cy="409568"/>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0E0FB-75A0-7FF2-8110-14A231F77D0E}"/>
              </a:ext>
            </a:extLst>
          </p:cNvPr>
          <p:cNvSpPr/>
          <p:nvPr/>
        </p:nvSpPr>
        <p:spPr>
          <a:xfrm>
            <a:off x="205885" y="812502"/>
            <a:ext cx="848215" cy="40956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Georgia" panose="02040502050405020303" pitchFamily="18" charset="0"/>
              </a:rPr>
              <a:t>Course</a:t>
            </a:r>
          </a:p>
        </p:txBody>
      </p:sp>
      <p:pic>
        <p:nvPicPr>
          <p:cNvPr id="7" name="Audio 6" descr="Audio icon">
            <a:hlinkClick r:id="" action="ppaction://media"/>
            <a:extLst>
              <a:ext uri="{FF2B5EF4-FFF2-40B4-BE49-F238E27FC236}">
                <a16:creationId xmlns:a16="http://schemas.microsoft.com/office/drawing/2014/main" id="{28FE82EB-F402-41D9-978E-C1F6413804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960"/>
    </mc:Choice>
    <mc:Fallback xmlns="">
      <p:transition spd="slow" advTm="3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dirty="0"/>
            </a:br>
            <a:br>
              <a:rPr lang="en-US" dirty="0"/>
            </a:br>
            <a:r>
              <a:rPr lang="en-US" sz="3100" dirty="0"/>
              <a:t>Overview of Revisions (2016 to 2023 Mathematics Standards of Learning) document </a:t>
            </a:r>
            <a:endParaRPr lang="en-US" dirty="0"/>
          </a:p>
        </p:txBody>
      </p:sp>
      <p:pic>
        <p:nvPicPr>
          <p:cNvPr id="7" name="Picture 6">
            <a:extLst>
              <a:ext uri="{FF2B5EF4-FFF2-40B4-BE49-F238E27FC236}">
                <a16:creationId xmlns:a16="http://schemas.microsoft.com/office/drawing/2014/main" id="{7EB4F22B-0FEF-0A14-F34C-65296082375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Picture 5" descr="This image shows a two-column chart. In the left column are two Algebra 2 standards from the 2016 Standards of Learning. In the right column are the corresponding Algebra 2 standards from the 2023 Standards of Learning.">
            <a:extLst>
              <a:ext uri="{FF2B5EF4-FFF2-40B4-BE49-F238E27FC236}">
                <a16:creationId xmlns:a16="http://schemas.microsoft.com/office/drawing/2014/main" id="{BB61FD6C-85B6-07FC-AA29-D4CB5B62093B}"/>
              </a:ext>
            </a:extLst>
          </p:cNvPr>
          <p:cNvPicPr>
            <a:picLocks noChangeAspect="1"/>
          </p:cNvPicPr>
          <p:nvPr/>
        </p:nvPicPr>
        <p:blipFill>
          <a:blip r:embed="rId6"/>
          <a:stretch>
            <a:fillRect/>
          </a:stretch>
        </p:blipFill>
        <p:spPr>
          <a:xfrm>
            <a:off x="1728592" y="1044158"/>
            <a:ext cx="5849655" cy="3777136"/>
          </a:xfrm>
          <a:prstGeom prst="rect">
            <a:avLst/>
          </a:prstGeom>
        </p:spPr>
      </p:pic>
      <p:pic>
        <p:nvPicPr>
          <p:cNvPr id="3" name="Audio 2" descr="Audio icon">
            <a:hlinkClick r:id="" action="ppaction://media"/>
            <a:extLst>
              <a:ext uri="{FF2B5EF4-FFF2-40B4-BE49-F238E27FC236}">
                <a16:creationId xmlns:a16="http://schemas.microsoft.com/office/drawing/2014/main" id="{9B103EAF-C817-445A-B8F0-577F4D70C3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xmlns:p14="http://schemas.microsoft.com/office/powerpoint/2010/main">
    <mc:Choice Requires="p14">
      <p:transition spd="slow" p14:dur="2000" advTm="21381"/>
    </mc:Choice>
    <mc:Fallback xmlns="">
      <p:transition spd="slow" advTm="21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1"/>
            <a:ext cx="9144000" cy="577122"/>
          </a:xfrm>
        </p:spPr>
        <p:txBody>
          <a:bodyPr>
            <a:normAutofit fontScale="90000"/>
          </a:bodyPr>
          <a:lstStyle/>
          <a:p>
            <a:br>
              <a:rPr lang="en-US" sz="3100" dirty="0"/>
            </a:br>
            <a:r>
              <a:rPr lang="en-US" sz="3000" dirty="0"/>
              <a:t>Overview of Revisions- Summary of Changes (1 of 2)</a:t>
            </a:r>
            <a:endParaRPr lang="en-US" dirty="0"/>
          </a:p>
        </p:txBody>
      </p:sp>
      <p:pic>
        <p:nvPicPr>
          <p:cNvPr id="7" name="Picture 6">
            <a:extLst>
              <a:ext uri="{FF2B5EF4-FFF2-40B4-BE49-F238E27FC236}">
                <a16:creationId xmlns:a16="http://schemas.microsoft.com/office/drawing/2014/main" id="{B99AA392-5EA7-5A1F-4FC2-28033F53F91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9" name="Picture 8" descr="This image shows a two-column chart. In the left column is the number system changes from the 2016 Mathematics Standards of Learning to the 2023 Mathematics Standards of Learning for Algebra 2. In the right column are content parameter changes and clarifications for the 2023 standards.">
            <a:extLst>
              <a:ext uri="{FF2B5EF4-FFF2-40B4-BE49-F238E27FC236}">
                <a16:creationId xmlns:a16="http://schemas.microsoft.com/office/drawing/2014/main" id="{F4845129-9D74-76F6-D524-2568C8080941}"/>
              </a:ext>
            </a:extLst>
          </p:cNvPr>
          <p:cNvPicPr>
            <a:picLocks noChangeAspect="1"/>
          </p:cNvPicPr>
          <p:nvPr/>
        </p:nvPicPr>
        <p:blipFill>
          <a:blip r:embed="rId6"/>
          <a:stretch>
            <a:fillRect/>
          </a:stretch>
        </p:blipFill>
        <p:spPr>
          <a:xfrm>
            <a:off x="1349572" y="666652"/>
            <a:ext cx="6444855" cy="4100650"/>
          </a:xfrm>
          <a:prstGeom prst="rect">
            <a:avLst/>
          </a:prstGeom>
        </p:spPr>
      </p:pic>
      <p:pic>
        <p:nvPicPr>
          <p:cNvPr id="3" name="Audio 2" descr="Audio icon">
            <a:hlinkClick r:id="" action="ppaction://media"/>
            <a:extLst>
              <a:ext uri="{FF2B5EF4-FFF2-40B4-BE49-F238E27FC236}">
                <a16:creationId xmlns:a16="http://schemas.microsoft.com/office/drawing/2014/main" id="{7DBDB2AD-B3AD-495B-92C5-B94AE887A7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16809317"/>
      </p:ext>
    </p:extLst>
  </p:cSld>
  <p:clrMapOvr>
    <a:masterClrMapping/>
  </p:clrMapOvr>
  <mc:AlternateContent xmlns:mc="http://schemas.openxmlformats.org/markup-compatibility/2006" xmlns:p14="http://schemas.microsoft.com/office/powerpoint/2010/main">
    <mc:Choice Requires="p14">
      <p:transition spd="slow" p14:dur="2000" advTm="36906"/>
    </mc:Choice>
    <mc:Fallback xmlns="">
      <p:transition spd="slow" advTm="3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667062"/>
          </a:xfrm>
        </p:spPr>
        <p:txBody>
          <a:bodyPr>
            <a:normAutofit fontScale="90000"/>
          </a:bodyPr>
          <a:lstStyle/>
          <a:p>
            <a:br>
              <a:rPr lang="en-US" dirty="0"/>
            </a:br>
            <a:br>
              <a:rPr lang="en-US" dirty="0"/>
            </a:br>
            <a:r>
              <a:rPr lang="en-US" sz="2900" dirty="0"/>
              <a:t>Overview of Revisions- Summary of Changes (2 of 2)</a:t>
            </a:r>
          </a:p>
        </p:txBody>
      </p:sp>
      <p:pic>
        <p:nvPicPr>
          <p:cNvPr id="7" name="Picture 6">
            <a:extLst>
              <a:ext uri="{FF2B5EF4-FFF2-40B4-BE49-F238E27FC236}">
                <a16:creationId xmlns:a16="http://schemas.microsoft.com/office/drawing/2014/main" id="{51F6B764-9AC6-78D6-7377-EB794A41E8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Audio 4" descr="Audio icon">
            <a:hlinkClick r:id="" action="ppaction://media"/>
            <a:extLst>
              <a:ext uri="{FF2B5EF4-FFF2-40B4-BE49-F238E27FC236}">
                <a16:creationId xmlns:a16="http://schemas.microsoft.com/office/drawing/2014/main" id="{7171480A-4B9D-492B-8B77-A43FB3378F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pic>
        <p:nvPicPr>
          <p:cNvPr id="3" name="Picture 2" descr="This image shows a two-column chart. The left column shows Algebra 2 content deletions from the 2016 Standards of Learning. The right column shows Algebra 2 content additions for the 2023 Standards of Learning.">
            <a:extLst>
              <a:ext uri="{FF2B5EF4-FFF2-40B4-BE49-F238E27FC236}">
                <a16:creationId xmlns:a16="http://schemas.microsoft.com/office/drawing/2014/main" id="{04337336-69B4-D3C0-CCED-00DBB4CCF986}"/>
              </a:ext>
            </a:extLst>
          </p:cNvPr>
          <p:cNvPicPr>
            <a:picLocks noChangeAspect="1"/>
          </p:cNvPicPr>
          <p:nvPr/>
        </p:nvPicPr>
        <p:blipFill>
          <a:blip r:embed="rId7"/>
          <a:stretch>
            <a:fillRect/>
          </a:stretch>
        </p:blipFill>
        <p:spPr>
          <a:xfrm>
            <a:off x="1161410" y="667062"/>
            <a:ext cx="6821179" cy="4019238"/>
          </a:xfrm>
          <a:prstGeom prst="rect">
            <a:avLst/>
          </a:prstGeom>
        </p:spPr>
      </p:pic>
    </p:spTree>
    <p:extLst>
      <p:ext uri="{BB962C8B-B14F-4D97-AF65-F5344CB8AC3E}">
        <p14:creationId xmlns:p14="http://schemas.microsoft.com/office/powerpoint/2010/main" val="354023812"/>
      </p:ext>
    </p:extLst>
  </p:cSld>
  <p:clrMapOvr>
    <a:masterClrMapping/>
  </p:clrMapOvr>
  <mc:AlternateContent xmlns:mc="http://schemas.openxmlformats.org/markup-compatibility/2006" xmlns:p14="http://schemas.microsoft.com/office/powerpoint/2010/main">
    <mc:Choice Requires="p14">
      <p:transition spd="slow" p14:dur="2000" advTm="12630"/>
    </mc:Choice>
    <mc:Fallback xmlns="">
      <p:transition spd="slow" advTm="1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dirty="0">
                <a:solidFill>
                  <a:schemeClr val="lt1"/>
                </a:solidFill>
              </a:rPr>
              <a:t>Comparison of </a:t>
            </a:r>
            <a:br>
              <a:rPr lang="en-US" dirty="0">
                <a:solidFill>
                  <a:schemeClr val="lt1"/>
                </a:solidFill>
              </a:rPr>
            </a:br>
            <a:r>
              <a:rPr lang="en-US" dirty="0">
                <a:solidFill>
                  <a:schemeClr val="lt1"/>
                </a:solidFill>
              </a:rPr>
              <a:t>2016 Mathematics SOL </a:t>
            </a:r>
            <a:br>
              <a:rPr lang="en-US" dirty="0">
                <a:solidFill>
                  <a:schemeClr val="lt1"/>
                </a:solidFill>
              </a:rPr>
            </a:br>
            <a:r>
              <a:rPr lang="en-US" dirty="0">
                <a:solidFill>
                  <a:schemeClr val="lt1"/>
                </a:solidFill>
              </a:rPr>
              <a:t>to 2023 Mathematics SOL</a:t>
            </a:r>
            <a:endParaRPr dirty="0">
              <a:solidFill>
                <a:schemeClr val="lt1"/>
              </a:solidFill>
            </a:endParaRPr>
          </a:p>
        </p:txBody>
      </p:sp>
      <p:pic>
        <p:nvPicPr>
          <p:cNvPr id="4" name="Audio 3" descr="Audio icon">
            <a:hlinkClick r:id="" action="ppaction://media"/>
            <a:extLst>
              <a:ext uri="{FF2B5EF4-FFF2-40B4-BE49-F238E27FC236}">
                <a16:creationId xmlns:a16="http://schemas.microsoft.com/office/drawing/2014/main" id="{87ACBFB8-7B88-4474-B4F7-172C1DA3A6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90"/>
    </mc:Choice>
    <mc:Fallback xmlns="">
      <p:transition spd="slow" advTm="1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dirty="0"/>
              <a:t>Expressions &amp; Operations</a:t>
            </a:r>
            <a:endParaRPr b="1" dirty="0"/>
          </a:p>
        </p:txBody>
      </p:sp>
      <p:pic>
        <p:nvPicPr>
          <p:cNvPr id="2" name="Picture 1">
            <a:extLst>
              <a:ext uri="{FF2B5EF4-FFF2-40B4-BE49-F238E27FC236}">
                <a16:creationId xmlns:a16="http://schemas.microsoft.com/office/drawing/2014/main" id="{FC6E790C-4163-EAE8-22BA-507F3056B25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4" name="Audio 3" descr="Audio icon">
            <a:hlinkClick r:id="" action="ppaction://media"/>
            <a:extLst>
              <a:ext uri="{FF2B5EF4-FFF2-40B4-BE49-F238E27FC236}">
                <a16:creationId xmlns:a16="http://schemas.microsoft.com/office/drawing/2014/main" id="{370696E3-ECA0-4401-A47E-1C4FD30356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18"/>
    </mc:Choice>
    <mc:Fallback xmlns="">
      <p:transition spd="slow" advTm="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16</a:t>
            </a:fld>
            <a:endParaRPr/>
          </a:p>
        </p:txBody>
      </p:sp>
      <p:graphicFrame>
        <p:nvGraphicFramePr>
          <p:cNvPr id="345" name="Google Shape;345;p16"/>
          <p:cNvGraphicFramePr/>
          <p:nvPr>
            <p:extLst>
              <p:ext uri="{D42A27DB-BD31-4B8C-83A1-F6EECF244321}">
                <p14:modId xmlns:p14="http://schemas.microsoft.com/office/powerpoint/2010/main" val="3747594831"/>
              </p:ext>
            </p:extLst>
          </p:nvPr>
        </p:nvGraphicFramePr>
        <p:xfrm>
          <a:off x="409350" y="741125"/>
          <a:ext cx="8362950" cy="23805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dirty="0">
                          <a:latin typeface="Georgia"/>
                          <a:ea typeface="Georgia"/>
                          <a:cs typeface="Georgia"/>
                          <a:sym typeface="Georgia"/>
                        </a:rPr>
                        <a:t>AII.1  The student will</a:t>
                      </a:r>
                      <a:endParaRPr sz="1000" b="1" dirty="0">
                        <a:latin typeface="Georgia"/>
                        <a:ea typeface="Georgia"/>
                        <a:cs typeface="Georgia"/>
                        <a:sym typeface="Georgia"/>
                      </a:endParaRPr>
                    </a:p>
                    <a:p>
                      <a:pPr marL="246063" lvl="0" indent="-246063" algn="l" rtl="0">
                        <a:spcBef>
                          <a:spcPts val="0"/>
                        </a:spcBef>
                        <a:spcAft>
                          <a:spcPts val="0"/>
                        </a:spcAft>
                        <a:buSzPts val="1000"/>
                        <a:buFont typeface="Georgia"/>
                        <a:buAutoNum type="alphaLcParenR"/>
                      </a:pPr>
                      <a:r>
                        <a:rPr lang="en-US" sz="1000" b="1" dirty="0">
                          <a:latin typeface="Georgia"/>
                          <a:ea typeface="Georgia"/>
                          <a:cs typeface="Georgia"/>
                          <a:sym typeface="Georgia"/>
                        </a:rPr>
                        <a:t>add, subtract, multiply, divide, and simplify rational   algebraic expressions;</a:t>
                      </a:r>
                      <a:endParaRPr sz="1000" b="1" dirty="0">
                        <a:latin typeface="Georgia"/>
                        <a:ea typeface="Georgia"/>
                        <a:cs typeface="Georgia"/>
                        <a:sym typeface="Georgia"/>
                      </a:endParaRPr>
                    </a:p>
                    <a:p>
                      <a:pPr marL="182880" lvl="0" indent="-18288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Add, subtract, multiply, and divide rational algebraic expressions.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Simplify a rational algebraic expression with monomial or binomial factors. Algebraic expressions should be limited to linear and quadratic expressions. (a)</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Recognize a complex algebraic fraction and simplify it as a quotient or product of simple algebraic fractions. (a) </a:t>
                      </a:r>
                      <a:endParaRPr sz="1000" dirty="0">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640080" lvl="0" indent="-640080" algn="l" rtl="0">
                        <a:spcBef>
                          <a:spcPts val="0"/>
                        </a:spcBef>
                        <a:spcAft>
                          <a:spcPts val="0"/>
                        </a:spcAft>
                        <a:buNone/>
                      </a:pPr>
                      <a:r>
                        <a:rPr lang="en-US" sz="1000" b="1" dirty="0">
                          <a:solidFill>
                            <a:srgbClr val="202020"/>
                          </a:solidFill>
                          <a:latin typeface="Georgia"/>
                          <a:ea typeface="Georgia"/>
                          <a:cs typeface="Georgia"/>
                          <a:sym typeface="Georgia"/>
                        </a:rPr>
                        <a:t>A2.EO.1  The student will perform operations on and simplify rational expressions.</a:t>
                      </a:r>
                      <a:endParaRPr sz="1000" b="1" dirty="0">
                        <a:solidFill>
                          <a:srgbClr val="202020"/>
                        </a:solidFill>
                        <a:latin typeface="Georgia"/>
                        <a:ea typeface="Georgia"/>
                        <a:cs typeface="Georgia"/>
                        <a:sym typeface="Georgia"/>
                      </a:endParaRPr>
                    </a:p>
                    <a:p>
                      <a:pPr marL="640080" lvl="0" indent="-640080"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Add, subtract, multiply, or divide rational algebraic expressions, simplifying the result.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Justify and determine equivalent</a:t>
                      </a:r>
                      <a:r>
                        <a:rPr lang="en-US" sz="1000" dirty="0">
                          <a:solidFill>
                            <a:srgbClr val="7030A0"/>
                          </a:solidFill>
                          <a:latin typeface="Georgia"/>
                          <a:ea typeface="Georgia"/>
                          <a:cs typeface="Georgia"/>
                          <a:sym typeface="Georgia"/>
                        </a:rPr>
                        <a:t> </a:t>
                      </a:r>
                      <a:r>
                        <a:rPr lang="en-US" sz="1000" dirty="0">
                          <a:latin typeface="Georgia"/>
                          <a:ea typeface="Georgia"/>
                          <a:cs typeface="Georgia"/>
                          <a:sym typeface="Georgia"/>
                        </a:rPr>
                        <a:t>rational algebraic expressions with monomial and binomial factors. Algebraic expressions should be limited to linear and quadratic expressions.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Recognize a complex algebraic fraction and simplify it as a product or quotient of simple algebraic fractions. </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solidFill>
                            <a:srgbClr val="980000"/>
                          </a:solidFill>
                          <a:latin typeface="Georgia"/>
                          <a:ea typeface="Georgia"/>
                          <a:cs typeface="Georgia"/>
                          <a:sym typeface="Georgia"/>
                        </a:rPr>
                        <a:t>Represent and demonstrate equivalence of rational expressions written in different forms</a:t>
                      </a:r>
                      <a:r>
                        <a:rPr lang="en-US" sz="1000" dirty="0">
                          <a:latin typeface="Georgia"/>
                          <a:ea typeface="Georgia"/>
                          <a:cs typeface="Georgia"/>
                          <a:sym typeface="Georgia"/>
                        </a:rPr>
                        <a:t>.</a:t>
                      </a:r>
                      <a:endParaRPr sz="1000" b="1" dirty="0">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46" name="Google Shape;346;p16"/>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AII.1a (2016) - Standard A2.EO.1 (2023) </a:t>
            </a:r>
          </a:p>
        </p:txBody>
      </p:sp>
      <p:sp>
        <p:nvSpPr>
          <p:cNvPr id="347" name="Google Shape;347;p16"/>
          <p:cNvSpPr txBox="1"/>
          <p:nvPr/>
        </p:nvSpPr>
        <p:spPr>
          <a:xfrm>
            <a:off x="0" y="43179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300"/>
              </a:spcBef>
              <a:spcAft>
                <a:spcPts val="300"/>
              </a:spcAft>
              <a:buClr>
                <a:srgbClr val="FFFFFF"/>
              </a:buClr>
              <a:buSzPts val="1000"/>
              <a:buFont typeface="Georgia"/>
              <a:buChar char="●"/>
            </a:pPr>
            <a:r>
              <a:rPr lang="en-US" sz="1000">
                <a:solidFill>
                  <a:srgbClr val="FFFFFF"/>
                </a:solidFill>
                <a:latin typeface="Georgia"/>
                <a:ea typeface="Georgia"/>
                <a:cs typeface="Georgia"/>
                <a:sym typeface="Georgia"/>
              </a:rPr>
              <a:t>A2.EO.1b - In addition to simplifying rational expressions, students are asked to justify their work.</a:t>
            </a:r>
          </a:p>
          <a:p>
            <a:pPr marL="457200" indent="-292100">
              <a:spcBef>
                <a:spcPts val="300"/>
              </a:spcBef>
              <a:spcAft>
                <a:spcPts val="300"/>
              </a:spcAft>
              <a:buClr>
                <a:srgbClr val="FFFFFF"/>
              </a:buClr>
              <a:buSzPts val="1000"/>
              <a:buFont typeface="Georgia"/>
              <a:buChar char="●"/>
            </a:pPr>
            <a:r>
              <a:rPr lang="en-US" sz="1000">
                <a:solidFill>
                  <a:schemeClr val="lt1"/>
                </a:solidFill>
                <a:latin typeface="Georgia"/>
                <a:ea typeface="Georgia"/>
                <a:cs typeface="Georgia"/>
                <a:sym typeface="Georgia"/>
              </a:rPr>
              <a:t>A2.EO.1d - Students are asked to recognize that simplifying a rational expression creates an equivalent form of the expression.</a:t>
            </a:r>
            <a:endParaRPr lang="en-US" sz="1000">
              <a:solidFill>
                <a:srgbClr val="FFFFFF"/>
              </a:solidFill>
              <a:latin typeface="Georgia"/>
              <a:ea typeface="Georgia"/>
              <a:cs typeface="Georgia"/>
              <a:sym typeface="Georgia"/>
            </a:endParaRPr>
          </a:p>
          <a:p>
            <a:pPr marL="165100" lvl="0" algn="l" rtl="0">
              <a:spcBef>
                <a:spcPts val="300"/>
              </a:spcBef>
              <a:spcAft>
                <a:spcPts val="300"/>
              </a:spcAft>
              <a:buClr>
                <a:srgbClr val="FFFFFF"/>
              </a:buClr>
              <a:buSzPts val="1000"/>
            </a:pPr>
            <a:endParaRPr sz="1000">
              <a:solidFill>
                <a:srgbClr val="FFFFFF"/>
              </a:solidFill>
              <a:latin typeface="Georgia"/>
              <a:ea typeface="Georgia"/>
              <a:cs typeface="Georgia"/>
              <a:sym typeface="Georgia"/>
            </a:endParaRPr>
          </a:p>
        </p:txBody>
      </p:sp>
      <p:pic>
        <p:nvPicPr>
          <p:cNvPr id="3" name="Audio 2" descr="Audio icon">
            <a:hlinkClick r:id="" action="ppaction://media"/>
            <a:extLst>
              <a:ext uri="{FF2B5EF4-FFF2-40B4-BE49-F238E27FC236}">
                <a16:creationId xmlns:a16="http://schemas.microsoft.com/office/drawing/2014/main" id="{1266FDC4-75D8-4723-8FC0-A44A516772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813"/>
    </mc:Choice>
    <mc:Fallback xmlns="">
      <p:transition spd="slow" advTm="69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7acb79b1a6_0_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17</a:t>
            </a:fld>
            <a:endParaRPr/>
          </a:p>
        </p:txBody>
      </p:sp>
      <p:graphicFrame>
        <p:nvGraphicFramePr>
          <p:cNvPr id="354" name="Google Shape;354;g27acb79b1a6_0_2"/>
          <p:cNvGraphicFramePr/>
          <p:nvPr>
            <p:extLst>
              <p:ext uri="{D42A27DB-BD31-4B8C-83A1-F6EECF244321}">
                <p14:modId xmlns:p14="http://schemas.microsoft.com/office/powerpoint/2010/main" val="2587813273"/>
              </p:ext>
            </p:extLst>
          </p:nvPr>
        </p:nvGraphicFramePr>
        <p:xfrm>
          <a:off x="409350" y="741125"/>
          <a:ext cx="8362950" cy="25329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dirty="0">
                          <a:latin typeface="Georgia"/>
                          <a:ea typeface="Georgia"/>
                          <a:cs typeface="Georgia"/>
                          <a:sym typeface="Georgia"/>
                        </a:rPr>
                        <a:t>AII.1  The student will</a:t>
                      </a:r>
                      <a:endParaRPr sz="1000" b="1" dirty="0">
                        <a:latin typeface="Georgia"/>
                        <a:ea typeface="Georgia"/>
                        <a:cs typeface="Georgia"/>
                        <a:sym typeface="Georgia"/>
                      </a:endParaRPr>
                    </a:p>
                    <a:p>
                      <a:pPr marL="246063" lvl="0" indent="-246063" algn="l" rtl="0">
                        <a:spcBef>
                          <a:spcPts val="0"/>
                        </a:spcBef>
                        <a:spcAft>
                          <a:spcPts val="0"/>
                        </a:spcAft>
                        <a:buSzPts val="1000"/>
                        <a:buFont typeface="Georgia"/>
                        <a:buAutoNum type="alphaLcParenR" startAt="2"/>
                      </a:pPr>
                      <a:r>
                        <a:rPr lang="en-US" sz="1000" b="1" dirty="0">
                          <a:latin typeface="Georgia"/>
                          <a:ea typeface="Georgia"/>
                          <a:cs typeface="Georgia"/>
                          <a:sym typeface="Georgia"/>
                        </a:rPr>
                        <a:t>add, subtract, multiply, divide, and simplify radical expressions containing rational numbers and variables, and expressions containing rational exponents;</a:t>
                      </a:r>
                      <a:endParaRPr sz="1000" b="1" dirty="0">
                        <a:latin typeface="Georgia"/>
                        <a:ea typeface="Georgia"/>
                        <a:cs typeface="Georgia"/>
                        <a:sym typeface="Georgia"/>
                      </a:endParaRPr>
                    </a:p>
                    <a:p>
                      <a:pPr marL="182880" lvl="0" indent="-18288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Simplify radical expressions containing positive rational numbers and variables. (b)</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Convert between radical expressions and expressions containing rational exponents. (b)</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Add and subtract radical expressions. (b)</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Multiply and divide radical expressions. Simplification may include rationalizing denominators. (b)</a:t>
                      </a:r>
                      <a:endParaRPr sz="1000" dirty="0">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640080" lvl="0" indent="-640080" algn="l" rtl="0">
                        <a:spcBef>
                          <a:spcPts val="0"/>
                        </a:spcBef>
                        <a:spcAft>
                          <a:spcPts val="0"/>
                        </a:spcAft>
                        <a:buNone/>
                      </a:pPr>
                      <a:r>
                        <a:rPr lang="en-US" sz="1000" b="1" dirty="0">
                          <a:solidFill>
                            <a:srgbClr val="202020"/>
                          </a:solidFill>
                          <a:latin typeface="Georgia"/>
                          <a:ea typeface="Georgia"/>
                          <a:cs typeface="Georgia"/>
                          <a:sym typeface="Georgia"/>
                        </a:rPr>
                        <a:t>A2.EO.2  The student will perform operations on and simplify radical expressions.</a:t>
                      </a:r>
                      <a:endParaRPr sz="1000" b="1" dirty="0">
                        <a:solidFill>
                          <a:srgbClr val="202020"/>
                        </a:solidFill>
                        <a:latin typeface="Georgia"/>
                        <a:ea typeface="Georgia"/>
                        <a:cs typeface="Georgia"/>
                        <a:sym typeface="Georgia"/>
                      </a:endParaRPr>
                    </a:p>
                    <a:p>
                      <a:pPr marL="640080" lvl="0" indent="-640080"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Simplify and </a:t>
                      </a:r>
                      <a:r>
                        <a:rPr lang="en-US" sz="1000" dirty="0">
                          <a:solidFill>
                            <a:srgbClr val="980000"/>
                          </a:solidFill>
                          <a:latin typeface="Georgia"/>
                          <a:ea typeface="Georgia"/>
                          <a:cs typeface="Georgia"/>
                          <a:sym typeface="Georgia"/>
                        </a:rPr>
                        <a:t>determine equivalent</a:t>
                      </a:r>
                      <a:r>
                        <a:rPr lang="en-US" sz="1000" dirty="0">
                          <a:latin typeface="Georgia"/>
                          <a:ea typeface="Georgia"/>
                          <a:cs typeface="Georgia"/>
                          <a:sym typeface="Georgia"/>
                        </a:rPr>
                        <a:t> radical expressions that include numeric and algebraic radicands.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Add, subtract, multiply, and divide radical expressions that include numeric and algebraic radicands, simplifying the result. Simplification may include rationalizing the denominator.</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Convert between radical expressions and expressions containing rational exponents.</a:t>
                      </a:r>
                      <a:endParaRPr sz="1000" dirty="0">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55" name="Google Shape;355;g27acb79b1a6_0_2"/>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AII.1B (2016) - Standard A2.EO.2 (2023) </a:t>
            </a:r>
          </a:p>
        </p:txBody>
      </p:sp>
      <p:sp>
        <p:nvSpPr>
          <p:cNvPr id="356" name="Google Shape;356;g27acb79b1a6_0_2"/>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300"/>
              </a:spcAft>
              <a:buClr>
                <a:srgbClr val="FFFFFF"/>
              </a:buClr>
              <a:buSzPts val="1000"/>
              <a:buFont typeface="Georgia"/>
              <a:buChar char="●"/>
            </a:pPr>
            <a:r>
              <a:rPr lang="en-US" sz="1000">
                <a:solidFill>
                  <a:srgbClr val="FFFFFF"/>
                </a:solidFill>
                <a:latin typeface="Georgia"/>
                <a:ea typeface="Georgia"/>
                <a:cs typeface="Georgia"/>
                <a:sym typeface="Georgia"/>
              </a:rPr>
              <a:t>A2.EO.2a - Students are asked to recognize that simplifying a radical expression creates an equivalent form of the expression.</a:t>
            </a:r>
            <a:endParaRPr sz="1000">
              <a:solidFill>
                <a:srgbClr val="FFFFFF"/>
              </a:solidFill>
              <a:latin typeface="Georgia"/>
              <a:ea typeface="Georgia"/>
              <a:cs typeface="Georgia"/>
              <a:sym typeface="Georgia"/>
            </a:endParaRPr>
          </a:p>
        </p:txBody>
      </p:sp>
      <p:pic>
        <p:nvPicPr>
          <p:cNvPr id="2" name="Audio 1" descr="Audio icon">
            <a:hlinkClick r:id="" action="ppaction://media"/>
            <a:extLst>
              <a:ext uri="{FF2B5EF4-FFF2-40B4-BE49-F238E27FC236}">
                <a16:creationId xmlns:a16="http://schemas.microsoft.com/office/drawing/2014/main" id="{3537E2A9-6DF5-4B5D-BCB0-6FEBCA30EC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30"/>
    </mc:Choice>
    <mc:Fallback xmlns="">
      <p:transition spd="slow" advTm="33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7acb79b1a6_0_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18</a:t>
            </a:fld>
            <a:endParaRPr/>
          </a:p>
        </p:txBody>
      </p:sp>
      <p:graphicFrame>
        <p:nvGraphicFramePr>
          <p:cNvPr id="363" name="Google Shape;363;g27acb79b1a6_0_13"/>
          <p:cNvGraphicFramePr/>
          <p:nvPr>
            <p:extLst>
              <p:ext uri="{D42A27DB-BD31-4B8C-83A1-F6EECF244321}">
                <p14:modId xmlns:p14="http://schemas.microsoft.com/office/powerpoint/2010/main" val="826731480"/>
              </p:ext>
            </p:extLst>
          </p:nvPr>
        </p:nvGraphicFramePr>
        <p:xfrm>
          <a:off x="375962" y="880930"/>
          <a:ext cx="8392075" cy="2837752"/>
        </p:xfrm>
        <a:graphic>
          <a:graphicData uri="http://schemas.openxmlformats.org/drawingml/2006/table">
            <a:tbl>
              <a:tblPr firstRow="1">
                <a:noFill/>
                <a:tableStyleId>{D9032F2A-A78E-4B82-84B8-62AC78BD096D}</a:tableStyleId>
              </a:tblPr>
              <a:tblGrid>
                <a:gridCol w="4210600">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AII.1  The student will</a:t>
                      </a:r>
                      <a:endParaRPr sz="1000" b="1">
                        <a:latin typeface="Georgia"/>
                        <a:ea typeface="Georgia"/>
                        <a:cs typeface="Georgia"/>
                        <a:sym typeface="Georgia"/>
                      </a:endParaRPr>
                    </a:p>
                    <a:p>
                      <a:pPr marL="182880" lvl="0" indent="-246380" algn="l" rtl="0">
                        <a:spcBef>
                          <a:spcPts val="0"/>
                        </a:spcBef>
                        <a:spcAft>
                          <a:spcPts val="0"/>
                        </a:spcAft>
                        <a:buSzPts val="1000"/>
                        <a:buFont typeface="Georgia"/>
                        <a:buAutoNum type="alphaLcParenR" startAt="3"/>
                      </a:pPr>
                      <a:r>
                        <a:rPr lang="en-US" sz="1000" b="1" dirty="0">
                          <a:latin typeface="Georgia"/>
                          <a:ea typeface="Georgia"/>
                          <a:cs typeface="Georgia"/>
                          <a:sym typeface="Georgia"/>
                        </a:rPr>
                        <a:t>factor polynomials completely in one or two variables.</a:t>
                      </a:r>
                      <a:endParaRPr sz="1000" b="1" dirty="0">
                        <a:latin typeface="Georgia"/>
                        <a:ea typeface="Georgia"/>
                        <a:cs typeface="Georgia"/>
                        <a:sym typeface="Georgia"/>
                      </a:endParaRPr>
                    </a:p>
                    <a:p>
                      <a:pPr marL="182880" lvl="0" indent="-182880" algn="l" rtl="0">
                        <a:spcBef>
                          <a:spcPts val="0"/>
                        </a:spcBef>
                        <a:spcAft>
                          <a:spcPts val="0"/>
                        </a:spcAft>
                        <a:buNone/>
                      </a:pPr>
                      <a:endParaRPr sz="1000" b="1" dirty="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Factor polynomials in one or two variables with no more than four terms completely over the set of integers. Factors of the polynomial should be constant, linear, or quadratic. (c)</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Verify polynomial identities including the difference of squares, sum and difference of cubes, and perfect square trinomials. (c) </a:t>
                      </a:r>
                      <a:endParaRPr sz="1000" dirty="0">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640080" lvl="0" indent="-640080" algn="l" rtl="0">
                        <a:spcBef>
                          <a:spcPts val="0"/>
                        </a:spcBef>
                        <a:spcAft>
                          <a:spcPts val="0"/>
                        </a:spcAft>
                        <a:buNone/>
                      </a:pPr>
                      <a:r>
                        <a:rPr lang="en-US" sz="1000" b="1" dirty="0">
                          <a:solidFill>
                            <a:srgbClr val="202020"/>
                          </a:solidFill>
                          <a:latin typeface="Georgia"/>
                          <a:ea typeface="Georgia"/>
                          <a:cs typeface="Georgia"/>
                          <a:sym typeface="Georgia"/>
                        </a:rPr>
                        <a:t>A2.EO.3  The student will perform operations on polynomial expressions and factor polynomial expressions in one and two variables.</a:t>
                      </a:r>
                      <a:endParaRPr sz="1000" b="1" dirty="0">
                        <a:solidFill>
                          <a:srgbClr val="202020"/>
                        </a:solidFill>
                        <a:latin typeface="Georgia"/>
                        <a:ea typeface="Georgia"/>
                        <a:cs typeface="Georgia"/>
                        <a:sym typeface="Georgia"/>
                      </a:endParaRPr>
                    </a:p>
                    <a:p>
                      <a:pPr marL="640080" lvl="0" indent="-640080"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Determine sums, differences, and products of polynomials in one and two variables. </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Factor polynomials completely in one and two variables with no more than four terms over the set of integers. </a:t>
                      </a:r>
                      <a:endParaRPr sz="1000" dirty="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Determine the quotient of polynomials in one and two variables, using monomial, binomial, and factorable trinomial divisors.</a:t>
                      </a:r>
                      <a:endParaRPr sz="1000" dirty="0">
                        <a:solidFill>
                          <a:srgbClr val="98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solidFill>
                            <a:srgbClr val="980000"/>
                          </a:solidFill>
                          <a:latin typeface="Georgia"/>
                          <a:ea typeface="Georgia"/>
                          <a:cs typeface="Georgia"/>
                          <a:sym typeface="Georgia"/>
                        </a:rPr>
                        <a:t>Represent and demonstrate equality of polynomial expressions written in different forms </a:t>
                      </a:r>
                      <a:r>
                        <a:rPr lang="en-US" sz="1000" dirty="0">
                          <a:latin typeface="Georgia"/>
                          <a:ea typeface="Georgia"/>
                          <a:cs typeface="Georgia"/>
                          <a:sym typeface="Georgia"/>
                        </a:rPr>
                        <a:t>and verify polynomial identities including the difference of squares, sum and difference of cubes, and perfect square trinomials. </a:t>
                      </a:r>
                      <a:endParaRPr sz="1000" dirty="0">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64" name="Google Shape;364;g27acb79b1a6_0_13"/>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AII.1C (2016) - Standard A2.EO.3 (2023) </a:t>
            </a:r>
          </a:p>
        </p:txBody>
      </p:sp>
      <p:sp>
        <p:nvSpPr>
          <p:cNvPr id="365" name="Google Shape;365;g27acb79b1a6_0_13"/>
          <p:cNvSpPr txBox="1"/>
          <p:nvPr/>
        </p:nvSpPr>
        <p:spPr>
          <a:xfrm>
            <a:off x="0" y="4147812"/>
            <a:ext cx="9144000" cy="1028388"/>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rgbClr val="FFFFFF"/>
                </a:solidFill>
                <a:latin typeface="Georgia"/>
                <a:ea typeface="Georgia"/>
                <a:cs typeface="Georgia"/>
                <a:sym typeface="Georgia"/>
              </a:rPr>
              <a:t>Revisions:</a:t>
            </a:r>
            <a:endParaRPr sz="1000" dirty="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dirty="0">
                <a:solidFill>
                  <a:srgbClr val="FFFFFF"/>
                </a:solidFill>
                <a:latin typeface="Georgia"/>
                <a:ea typeface="Georgia"/>
                <a:cs typeface="Georgia"/>
                <a:sym typeface="Georgia"/>
              </a:rPr>
              <a:t>A2.EO.3a - Students are asked to determine sums, differences, and products of polynomials in one and two variables.</a:t>
            </a:r>
            <a:endParaRPr sz="1000" dirty="0">
              <a:solidFill>
                <a:srgbClr val="FFFFFF"/>
              </a:solidFill>
              <a:latin typeface="Georgia"/>
              <a:ea typeface="Georgia"/>
              <a:cs typeface="Georgia"/>
              <a:sym typeface="Georgia"/>
            </a:endParaRPr>
          </a:p>
          <a:p>
            <a:pPr marL="457200" lvl="0" indent="-292100" algn="l" rtl="0">
              <a:spcBef>
                <a:spcPts val="300"/>
              </a:spcBef>
              <a:spcAft>
                <a:spcPts val="300"/>
              </a:spcAft>
              <a:buClr>
                <a:srgbClr val="FFFFFF"/>
              </a:buClr>
              <a:buSzPts val="1000"/>
              <a:buFont typeface="Georgia"/>
              <a:buChar char="●"/>
            </a:pPr>
            <a:r>
              <a:rPr lang="en-US" sz="1000" dirty="0">
                <a:solidFill>
                  <a:srgbClr val="FFFFFF"/>
                </a:solidFill>
                <a:latin typeface="Georgia"/>
                <a:ea typeface="Georgia"/>
                <a:cs typeface="Georgia"/>
                <a:sym typeface="Georgia"/>
              </a:rPr>
              <a:t>A2.EO.3c - Students are asked to determine the quotient of polynomials in one </a:t>
            </a:r>
            <a:r>
              <a:rPr lang="en-US" sz="1000">
                <a:solidFill>
                  <a:srgbClr val="FFFFFF"/>
                </a:solidFill>
                <a:latin typeface="Georgia"/>
                <a:ea typeface="Georgia"/>
                <a:cs typeface="Georgia"/>
                <a:sym typeface="Georgia"/>
              </a:rPr>
              <a:t>and two variables </a:t>
            </a:r>
            <a:r>
              <a:rPr lang="en-US" sz="1000" dirty="0">
                <a:solidFill>
                  <a:srgbClr val="FFFFFF"/>
                </a:solidFill>
                <a:latin typeface="Georgia"/>
                <a:ea typeface="Georgia"/>
                <a:cs typeface="Georgia"/>
                <a:sym typeface="Georgia"/>
              </a:rPr>
              <a:t>using monomial, binomial, and factorable trinomial divisors.</a:t>
            </a:r>
          </a:p>
          <a:p>
            <a:pPr marL="457200" lvl="0" indent="-292100" algn="l" rtl="0">
              <a:spcBef>
                <a:spcPts val="300"/>
              </a:spcBef>
              <a:spcAft>
                <a:spcPts val="300"/>
              </a:spcAft>
              <a:buClr>
                <a:srgbClr val="FFFFFF"/>
              </a:buClr>
              <a:buSzPts val="1000"/>
              <a:buFont typeface="Georgia"/>
              <a:buChar char="●"/>
            </a:pPr>
            <a:r>
              <a:rPr lang="en-US" sz="1000" dirty="0">
                <a:solidFill>
                  <a:srgbClr val="FFFFFF"/>
                </a:solidFill>
                <a:latin typeface="Georgia"/>
                <a:ea typeface="Georgia"/>
                <a:cs typeface="Georgia"/>
                <a:sym typeface="Georgia"/>
              </a:rPr>
              <a:t>A2.EO.3d – Students will represent and demonstrate equality of polynomial expressions written in different forms</a:t>
            </a:r>
            <a:endParaRPr sz="1000" dirty="0">
              <a:solidFill>
                <a:srgbClr val="FFFFFF"/>
              </a:solidFill>
              <a:latin typeface="Georgia"/>
              <a:ea typeface="Georgia"/>
              <a:cs typeface="Georgia"/>
              <a:sym typeface="Georgia"/>
            </a:endParaRPr>
          </a:p>
        </p:txBody>
      </p:sp>
      <p:pic>
        <p:nvPicPr>
          <p:cNvPr id="366" name="Google Shape;366;g27acb79b1a6_0_1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515350" y="1869209"/>
            <a:ext cx="442776" cy="376583"/>
          </a:xfrm>
          <a:prstGeom prst="rect">
            <a:avLst/>
          </a:prstGeom>
          <a:noFill/>
          <a:ln>
            <a:noFill/>
          </a:ln>
        </p:spPr>
      </p:pic>
      <p:pic>
        <p:nvPicPr>
          <p:cNvPr id="367" name="Google Shape;367;g27acb79b1a6_0_1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546648" y="2521126"/>
            <a:ext cx="442777" cy="376583"/>
          </a:xfrm>
          <a:prstGeom prst="rect">
            <a:avLst/>
          </a:prstGeom>
          <a:noFill/>
          <a:ln>
            <a:noFill/>
          </a:ln>
        </p:spPr>
      </p:pic>
      <p:pic>
        <p:nvPicPr>
          <p:cNvPr id="4" name="Audio 3" descr="Audio icon">
            <a:hlinkClick r:id="" action="ppaction://media"/>
            <a:extLst>
              <a:ext uri="{FF2B5EF4-FFF2-40B4-BE49-F238E27FC236}">
                <a16:creationId xmlns:a16="http://schemas.microsoft.com/office/drawing/2014/main" id="{A404AFCA-DA57-4245-9296-AF2AF7B0C4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3236" y="402262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838"/>
    </mc:Choice>
    <mc:Fallback xmlns="">
      <p:transition spd="slow" advTm="76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27acb79b1a6_0_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19</a:t>
            </a:fld>
            <a:endParaRPr/>
          </a:p>
        </p:txBody>
      </p:sp>
      <p:graphicFrame>
        <p:nvGraphicFramePr>
          <p:cNvPr id="374" name="Google Shape;374;g27acb79b1a6_0_27"/>
          <p:cNvGraphicFramePr/>
          <p:nvPr>
            <p:extLst>
              <p:ext uri="{D42A27DB-BD31-4B8C-83A1-F6EECF244321}">
                <p14:modId xmlns:p14="http://schemas.microsoft.com/office/powerpoint/2010/main" val="2195849913"/>
              </p:ext>
            </p:extLst>
          </p:nvPr>
        </p:nvGraphicFramePr>
        <p:xfrm>
          <a:off x="409350" y="741125"/>
          <a:ext cx="8362950" cy="19233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228600" lvl="0" indent="-342900" algn="l" rtl="0">
                        <a:spcBef>
                          <a:spcPts val="0"/>
                        </a:spcBef>
                        <a:spcAft>
                          <a:spcPts val="0"/>
                        </a:spcAft>
                        <a:buNone/>
                      </a:pPr>
                      <a:r>
                        <a:rPr lang="en-US" sz="1000" b="1">
                          <a:latin typeface="Georgia"/>
                          <a:ea typeface="Georgia"/>
                          <a:cs typeface="Georgia"/>
                          <a:sym typeface="Georgia"/>
                        </a:rPr>
                        <a:t>AII.2 The student will perform operations on complex numbers and express the results in simplest form using patterns of the powers of </a:t>
                      </a:r>
                      <a:r>
                        <a:rPr lang="en-US" sz="1000" b="1" i="1">
                          <a:latin typeface="Georgia"/>
                          <a:ea typeface="Georgia"/>
                          <a:cs typeface="Georgia"/>
                          <a:sym typeface="Georgia"/>
                        </a:rPr>
                        <a:t>i</a:t>
                      </a:r>
                      <a:r>
                        <a:rPr lang="en-US" sz="1000" b="1">
                          <a:latin typeface="Georgia"/>
                          <a:ea typeface="Georgia"/>
                          <a:cs typeface="Georgia"/>
                          <a:sym typeface="Georgia"/>
                        </a:rPr>
                        <a:t>.</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Recognize that the square root of –1 is represented as </a:t>
                      </a:r>
                      <a:r>
                        <a:rPr lang="en-US" sz="1000" i="1">
                          <a:latin typeface="Georgia"/>
                          <a:ea typeface="Georgia"/>
                          <a:cs typeface="Georgia"/>
                          <a:sym typeface="Georgia"/>
                        </a:rPr>
                        <a:t>i</a:t>
                      </a:r>
                      <a:r>
                        <a:rPr lang="en-US" sz="1000">
                          <a:latin typeface="Georgia"/>
                          <a:ea typeface="Georgia"/>
                          <a:cs typeface="Georgia"/>
                          <a:sym typeface="Georgia"/>
                        </a:rPr>
                        <a:t>.</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Simplify radical expressions containing negative rational numbers and express in </a:t>
                      </a:r>
                      <a:r>
                        <a:rPr lang="en-US" sz="1000" i="1">
                          <a:latin typeface="Georgia"/>
                          <a:ea typeface="Georgia"/>
                          <a:cs typeface="Georgia"/>
                          <a:sym typeface="Georgia"/>
                        </a:rPr>
                        <a:t>a</a:t>
                      </a:r>
                      <a:r>
                        <a:rPr lang="en-US" sz="1000">
                          <a:latin typeface="Georgia"/>
                          <a:ea typeface="Georgia"/>
                          <a:cs typeface="Georgia"/>
                          <a:sym typeface="Georgia"/>
                        </a:rPr>
                        <a:t> + </a:t>
                      </a:r>
                      <a:r>
                        <a:rPr lang="en-US" sz="1000" i="1">
                          <a:latin typeface="Georgia"/>
                          <a:ea typeface="Georgia"/>
                          <a:cs typeface="Georgia"/>
                          <a:sym typeface="Georgia"/>
                        </a:rPr>
                        <a:t>bi</a:t>
                      </a:r>
                      <a:r>
                        <a:rPr lang="en-US" sz="1000">
                          <a:latin typeface="Georgia"/>
                          <a:ea typeface="Georgia"/>
                          <a:cs typeface="Georgia"/>
                          <a:sym typeface="Georgia"/>
                        </a:rPr>
                        <a:t> form.</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Simplify powers of </a:t>
                      </a:r>
                      <a:r>
                        <a:rPr lang="en-US" sz="1000" i="1">
                          <a:latin typeface="Georgia"/>
                          <a:ea typeface="Georgia"/>
                          <a:cs typeface="Georgia"/>
                          <a:sym typeface="Georgia"/>
                        </a:rPr>
                        <a:t>i</a:t>
                      </a:r>
                      <a:r>
                        <a:rPr lang="en-US" sz="1000">
                          <a:latin typeface="Georgia"/>
                          <a:ea typeface="Georgia"/>
                          <a:cs typeface="Georgia"/>
                          <a:sym typeface="Georgia"/>
                        </a:rPr>
                        <a:t>. </a:t>
                      </a:r>
                      <a:r>
                        <a:rPr lang="en-US" sz="1000">
                          <a:solidFill>
                            <a:srgbClr val="980000"/>
                          </a:solidFill>
                          <a:latin typeface="Georgia"/>
                          <a:ea typeface="Georgia"/>
                          <a:cs typeface="Georgia"/>
                          <a:sym typeface="Georgia"/>
                        </a:rPr>
                        <a:t>[deleted]</a:t>
                      </a:r>
                      <a:endParaRPr sz="1000">
                        <a:solidFill>
                          <a:srgbClr val="980000"/>
                        </a:solidFill>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Add, subtract, and multiply complex numbers.</a:t>
                      </a:r>
                      <a:endParaRPr sz="1000">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640080" lvl="0" indent="-640080" algn="l" rtl="0">
                        <a:spcBef>
                          <a:spcPts val="0"/>
                        </a:spcBef>
                        <a:spcAft>
                          <a:spcPts val="0"/>
                        </a:spcAft>
                        <a:buNone/>
                      </a:pPr>
                      <a:r>
                        <a:rPr lang="en-US" sz="1000" b="1" dirty="0">
                          <a:solidFill>
                            <a:srgbClr val="202020"/>
                          </a:solidFill>
                          <a:latin typeface="Georgia"/>
                          <a:ea typeface="Georgia"/>
                          <a:cs typeface="Georgia"/>
                          <a:sym typeface="Georgia"/>
                        </a:rPr>
                        <a:t>A2.EO.4</a:t>
                      </a:r>
                      <a:r>
                        <a:rPr lang="en-US" sz="1000" b="1" dirty="0">
                          <a:solidFill>
                            <a:srgbClr val="202020"/>
                          </a:solidFill>
                          <a:latin typeface="Georgia"/>
                          <a:ea typeface="Georgia"/>
                          <a:cs typeface="Georgia"/>
                        </a:rPr>
                        <a:t> </a:t>
                      </a:r>
                      <a:r>
                        <a:rPr lang="en-US" sz="1000" b="1" dirty="0">
                          <a:solidFill>
                            <a:srgbClr val="202020"/>
                          </a:solidFill>
                          <a:latin typeface="Georgia"/>
                          <a:ea typeface="Georgia"/>
                          <a:cs typeface="Georgia"/>
                          <a:sym typeface="Georgia"/>
                        </a:rPr>
                        <a:t> The student will perform operations on complex numbers.</a:t>
                      </a:r>
                      <a:endParaRPr sz="1000" b="1" dirty="0">
                        <a:solidFill>
                          <a:srgbClr val="202020"/>
                        </a:solidFill>
                        <a:latin typeface="Georgia"/>
                        <a:ea typeface="Georgia"/>
                        <a:cs typeface="Georgia"/>
                        <a:sym typeface="Georgia"/>
                      </a:endParaRPr>
                    </a:p>
                    <a:p>
                      <a:pPr marL="640080" lvl="0" indent="-640080"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Explain the meaning of </a:t>
                      </a:r>
                      <a:r>
                        <a:rPr lang="en-US" sz="1000" i="1" dirty="0" err="1">
                          <a:latin typeface="Georgia"/>
                          <a:ea typeface="Georgia"/>
                          <a:cs typeface="Georgia"/>
                          <a:sym typeface="Georgia"/>
                        </a:rPr>
                        <a:t>i</a:t>
                      </a:r>
                      <a:r>
                        <a:rPr lang="en-US" sz="1000" dirty="0">
                          <a:latin typeface="Georgia"/>
                          <a:ea typeface="Georgia"/>
                          <a:cs typeface="Georgia"/>
                          <a:sym typeface="Georgia"/>
                        </a:rPr>
                        <a: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solidFill>
                            <a:srgbClr val="980000"/>
                          </a:solidFill>
                          <a:latin typeface="Georgia"/>
                          <a:ea typeface="Georgia"/>
                          <a:cs typeface="Georgia"/>
                          <a:sym typeface="Georgia"/>
                        </a:rPr>
                        <a:t>Identify equivalent radical expressions</a:t>
                      </a:r>
                      <a:r>
                        <a:rPr lang="en-US" sz="1000" dirty="0">
                          <a:latin typeface="Georgia"/>
                          <a:ea typeface="Georgia"/>
                          <a:cs typeface="Georgia"/>
                          <a:sym typeface="Georgia"/>
                        </a:rPr>
                        <a:t> containing negative rational numbers and expressions in </a:t>
                      </a:r>
                      <a:r>
                        <a:rPr lang="en-US" sz="1000" i="1" dirty="0">
                          <a:latin typeface="Georgia"/>
                          <a:ea typeface="Georgia"/>
                          <a:cs typeface="Georgia"/>
                          <a:sym typeface="Georgia"/>
                        </a:rPr>
                        <a:t>a</a:t>
                      </a:r>
                      <a:r>
                        <a:rPr lang="en-US" sz="1000" dirty="0">
                          <a:latin typeface="Georgia"/>
                          <a:ea typeface="Georgia"/>
                          <a:cs typeface="Georgia"/>
                          <a:sym typeface="Georgia"/>
                        </a:rPr>
                        <a:t> + </a:t>
                      </a:r>
                      <a:r>
                        <a:rPr lang="en-US" sz="1000" i="1" dirty="0">
                          <a:latin typeface="Georgia"/>
                          <a:ea typeface="Georgia"/>
                          <a:cs typeface="Georgia"/>
                          <a:sym typeface="Georgia"/>
                        </a:rPr>
                        <a:t>bi</a:t>
                      </a:r>
                      <a:r>
                        <a:rPr lang="en-US" sz="1000" dirty="0">
                          <a:latin typeface="Georgia"/>
                          <a:ea typeface="Georgia"/>
                          <a:cs typeface="Georgia"/>
                          <a:sym typeface="Georgia"/>
                        </a:rPr>
                        <a:t> form.</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Apply properties to add, subtract, and multiply complex numbers.</a:t>
                      </a:r>
                      <a:r>
                        <a:rPr lang="en-US" sz="1000" dirty="0">
                          <a:latin typeface="Georgia"/>
                          <a:ea typeface="Georgia"/>
                          <a:cs typeface="Georgia"/>
                        </a:rPr>
                        <a:t> </a:t>
                      </a:r>
                      <a:endParaRPr sz="1000" dirty="0">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75" name="Google Shape;375;g27acb79b1a6_0_27"/>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AII.2 (2016) - Standard A2.EO.4 (2023) </a:t>
            </a:r>
          </a:p>
        </p:txBody>
      </p:sp>
      <p:sp>
        <p:nvSpPr>
          <p:cNvPr id="376" name="Google Shape;376;g27acb79b1a6_0_27"/>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Students are no longer expected to simplify powers of </a:t>
            </a:r>
            <a:r>
              <a:rPr lang="en-US" sz="1000" i="1" err="1">
                <a:solidFill>
                  <a:srgbClr val="FFFFFF"/>
                </a:solidFill>
                <a:latin typeface="Georgia"/>
                <a:ea typeface="Georgia"/>
                <a:cs typeface="Georgia"/>
                <a:sym typeface="Georgia"/>
              </a:rPr>
              <a:t>i</a:t>
            </a:r>
            <a:r>
              <a:rPr lang="en-US" sz="1000">
                <a:solidFill>
                  <a:srgbClr val="FFFFFF"/>
                </a:solidFill>
                <a:latin typeface="Georgia"/>
                <a:ea typeface="Georgia"/>
                <a:cs typeface="Georgia"/>
                <a:sym typeface="Georgia"/>
              </a:rPr>
              <a:t>.</a:t>
            </a:r>
            <a:endParaRPr sz="1000">
              <a:solidFill>
                <a:srgbClr val="FFFFFF"/>
              </a:solidFill>
              <a:latin typeface="Georgia"/>
              <a:ea typeface="Georgia"/>
              <a:cs typeface="Georgia"/>
              <a:sym typeface="Georgia"/>
            </a:endParaRPr>
          </a:p>
          <a:p>
            <a:pPr marL="457200" lvl="0" indent="-292100" algn="l" rtl="0">
              <a:spcBef>
                <a:spcPts val="30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A2.EO.4b - Students are asked to recognize that simplifying a radical expression written in complex form creates an equivalent form of the expression.</a:t>
            </a:r>
            <a:endParaRPr sz="1000">
              <a:solidFill>
                <a:srgbClr val="FFFFFF"/>
              </a:solidFill>
              <a:latin typeface="Georgia"/>
              <a:ea typeface="Georgia"/>
              <a:cs typeface="Georgia"/>
              <a:sym typeface="Georgia"/>
            </a:endParaRPr>
          </a:p>
        </p:txBody>
      </p:sp>
      <p:pic>
        <p:nvPicPr>
          <p:cNvPr id="2" name="Audio 1" descr="Audio icon">
            <a:hlinkClick r:id="" action="ppaction://media"/>
            <a:extLst>
              <a:ext uri="{FF2B5EF4-FFF2-40B4-BE49-F238E27FC236}">
                <a16:creationId xmlns:a16="http://schemas.microsoft.com/office/drawing/2014/main" id="{7D30C371-C786-43B5-891D-88C253EA17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7500" y="40975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31"/>
    </mc:Choice>
    <mc:Fallback xmlns="">
      <p:transition spd="slow" advTm="3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dirty="0"/>
              <a:t>Purpose</a:t>
            </a:r>
            <a:endParaRPr dirty="0"/>
          </a:p>
        </p:txBody>
      </p:sp>
      <p:sp>
        <p:nvSpPr>
          <p:cNvPr id="170" name="Google Shape;170;p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a:t>
            </a:fld>
            <a:endParaRPr/>
          </a:p>
        </p:txBody>
      </p:sp>
      <p:sp>
        <p:nvSpPr>
          <p:cNvPr id="171" name="Google Shape;171;p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ClrTx/>
              <a:buSzPct val="100000"/>
              <a:buChar char="•"/>
            </a:pPr>
            <a:r>
              <a:rPr lang="en-US" sz="2800" dirty="0">
                <a:solidFill>
                  <a:srgbClr val="000000"/>
                </a:solidFill>
                <a:latin typeface="Georgia" panose="02040502050405020303" pitchFamily="18" charset="0"/>
              </a:rPr>
              <a:t>Overview of the 2023 Mathematics</a:t>
            </a:r>
            <a:r>
              <a:rPr lang="en-US" sz="2800" i="1" dirty="0">
                <a:solidFill>
                  <a:srgbClr val="000000"/>
                </a:solidFill>
                <a:latin typeface="Georgia" panose="02040502050405020303" pitchFamily="18" charset="0"/>
              </a:rPr>
              <a:t> Standards of Learning</a:t>
            </a:r>
            <a:endParaRPr sz="2800" dirty="0">
              <a:solidFill>
                <a:srgbClr val="000000"/>
              </a:solidFill>
              <a:latin typeface="Georgia" panose="02040502050405020303" pitchFamily="18" charset="0"/>
            </a:endParaRPr>
          </a:p>
          <a:p>
            <a:pPr marL="457200" lvl="0" indent="-317500" algn="l" rtl="0">
              <a:lnSpc>
                <a:spcPct val="90000"/>
              </a:lnSpc>
              <a:spcBef>
                <a:spcPts val="800"/>
              </a:spcBef>
              <a:spcAft>
                <a:spcPts val="0"/>
              </a:spcAft>
              <a:buClrTx/>
              <a:buSzPct val="100000"/>
              <a:buChar char="•"/>
            </a:pPr>
            <a:r>
              <a:rPr lang="en-US" sz="2800" dirty="0">
                <a:solidFill>
                  <a:srgbClr val="000000"/>
                </a:solidFill>
                <a:latin typeface="Georgia" panose="02040502050405020303" pitchFamily="18" charset="0"/>
              </a:rPr>
              <a:t>Highlight information included in the Standards (including the Knowledge and Skills)</a:t>
            </a:r>
            <a:endParaRPr sz="2800" i="1" dirty="0">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A5A28D8F-8F4D-6E3B-10E0-37EB296D9CD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Audio 4"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
        <p:nvSpPr>
          <p:cNvPr id="3" name="TextBox 2">
            <a:extLst>
              <a:ext uri="{FF2B5EF4-FFF2-40B4-BE49-F238E27FC236}">
                <a16:creationId xmlns:a16="http://schemas.microsoft.com/office/drawing/2014/main" id="{0B991E99-FB13-0296-0DF6-EFFC5542D7C6}"/>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dirty="0">
                <a:solidFill>
                  <a:srgbClr val="000000"/>
                </a:solidFill>
                <a:latin typeface="Georgia" panose="02040502050405020303" pitchFamily="18" charset="0"/>
              </a:rPr>
              <a:t>Referenced documents available at the Virginia Department of Education </a:t>
            </a:r>
            <a:r>
              <a:rPr lang="en-US" sz="1400" dirty="0">
                <a:solidFill>
                  <a:srgbClr val="000000"/>
                </a:solidFill>
                <a:latin typeface="Georgia" panose="02040502050405020303" pitchFamily="18" charset="0"/>
                <a:hlinkClick r:id="rId7"/>
              </a:rPr>
              <a:t>2023 Mathematics </a:t>
            </a:r>
            <a:r>
              <a:rPr lang="en-US" sz="1400" i="1" dirty="0">
                <a:solidFill>
                  <a:srgbClr val="000000"/>
                </a:solidFill>
                <a:latin typeface="Georgia" panose="02040502050405020303" pitchFamily="18" charset="0"/>
                <a:hlinkClick r:id="rId7"/>
              </a:rPr>
              <a:t>Standards of Learning</a:t>
            </a:r>
            <a:r>
              <a:rPr lang="en-US" sz="1400" i="1" dirty="0">
                <a:solidFill>
                  <a:srgbClr val="000000"/>
                </a:solidFill>
                <a:latin typeface="Georgia" panose="02040502050405020303" pitchFamily="18" charset="0"/>
              </a:rPr>
              <a:t> </a:t>
            </a:r>
            <a:r>
              <a:rPr lang="en-US" sz="1400" dirty="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xmlns:p14="http://schemas.microsoft.com/office/powerpoint/2010/main">
    <mc:Choice Requires="p14">
      <p:transition spd="slow" p14:dur="2000" advTm="14195"/>
    </mc:Choice>
    <mc:Fallback xmlns="">
      <p:transition spd="slow" advTm="1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dirty="0"/>
              <a:t>Equations &amp; Inequalities</a:t>
            </a:r>
            <a:endParaRPr b="1" dirty="0"/>
          </a:p>
        </p:txBody>
      </p:sp>
      <p:pic>
        <p:nvPicPr>
          <p:cNvPr id="2" name="Audio 1" descr="Audio icon">
            <a:hlinkClick r:id="" action="ppaction://media"/>
            <a:extLst>
              <a:ext uri="{FF2B5EF4-FFF2-40B4-BE49-F238E27FC236}">
                <a16:creationId xmlns:a16="http://schemas.microsoft.com/office/drawing/2014/main" id="{8C400244-6678-4C5D-9470-F78FE7494F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14"/>
    </mc:Choice>
    <mc:Fallback xmlns="">
      <p:transition spd="slow" advTm="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7acb79b1a6_0_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21</a:t>
            </a:fld>
            <a:endParaRPr/>
          </a:p>
        </p:txBody>
      </p:sp>
      <p:graphicFrame>
        <p:nvGraphicFramePr>
          <p:cNvPr id="388" name="Google Shape;388;g27acb79b1a6_0_40"/>
          <p:cNvGraphicFramePr/>
          <p:nvPr>
            <p:extLst>
              <p:ext uri="{D42A27DB-BD31-4B8C-83A1-F6EECF244321}">
                <p14:modId xmlns:p14="http://schemas.microsoft.com/office/powerpoint/2010/main" val="1360805704"/>
              </p:ext>
            </p:extLst>
          </p:nvPr>
        </p:nvGraphicFramePr>
        <p:xfrm>
          <a:off x="409350" y="741125"/>
          <a:ext cx="8362950" cy="33330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AII.3 The student will solve</a:t>
                      </a:r>
                      <a:endParaRPr sz="1000" b="1">
                        <a:latin typeface="Georgia"/>
                        <a:ea typeface="Georgia"/>
                        <a:cs typeface="Georgia"/>
                        <a:sym typeface="Georgia"/>
                      </a:endParaRPr>
                    </a:p>
                    <a:p>
                      <a:pPr marL="182880" lvl="0" indent="-246380" algn="l" rtl="0">
                        <a:spcBef>
                          <a:spcPts val="0"/>
                        </a:spcBef>
                        <a:spcAft>
                          <a:spcPts val="0"/>
                        </a:spcAft>
                        <a:buSzPts val="1000"/>
                        <a:buFont typeface="Georgia"/>
                        <a:buAutoNum type="alphaLcParenR"/>
                      </a:pPr>
                      <a:r>
                        <a:rPr lang="en-US" sz="1000" b="1">
                          <a:latin typeface="Georgia"/>
                          <a:ea typeface="Georgia"/>
                          <a:cs typeface="Georgia"/>
                          <a:sym typeface="Georgia"/>
                        </a:rPr>
                        <a:t>absolute value linear equations and inequalities;</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absolute value linear equations or inequalities in one variable algebraically.</a:t>
                      </a:r>
                      <a:r>
                        <a:rPr lang="en-US" sz="1000">
                          <a:latin typeface="Georgia"/>
                          <a:ea typeface="Georgia"/>
                          <a:cs typeface="Georgia"/>
                        </a:rPr>
                        <a:t> </a:t>
                      </a: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Represent solutions to absolute value linear inequalities in one variable graphically.</a:t>
                      </a:r>
                      <a:r>
                        <a:rPr lang="en-US" sz="1000">
                          <a:latin typeface="Georgia"/>
                          <a:ea typeface="Georgia"/>
                          <a:cs typeface="Georgia"/>
                        </a:rPr>
                        <a:t>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equations and verify algebraic solutions using a graphing utility.</a:t>
                      </a:r>
                      <a:r>
                        <a:rPr lang="en-US" sz="1000">
                          <a:latin typeface="Georgia"/>
                          <a:ea typeface="Georgia"/>
                          <a:cs typeface="Georgia"/>
                        </a:rPr>
                        <a:t> </a:t>
                      </a:r>
                      <a:endParaRPr sz="1000">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640080" lvl="0" indent="-640080" algn="l" rtl="0">
                        <a:spcBef>
                          <a:spcPts val="0"/>
                        </a:spcBef>
                        <a:spcAft>
                          <a:spcPts val="0"/>
                        </a:spcAft>
                        <a:buNone/>
                      </a:pPr>
                      <a:r>
                        <a:rPr lang="en-US" sz="1000" b="1" dirty="0">
                          <a:solidFill>
                            <a:srgbClr val="202020"/>
                          </a:solidFill>
                          <a:latin typeface="Georgia"/>
                          <a:ea typeface="Georgia"/>
                          <a:cs typeface="Georgia"/>
                          <a:sym typeface="Georgia"/>
                        </a:rPr>
                        <a:t>A2.EI.1</a:t>
                      </a:r>
                      <a:r>
                        <a:rPr lang="en-US" sz="1000" b="1" dirty="0">
                          <a:solidFill>
                            <a:srgbClr val="202020"/>
                          </a:solidFill>
                          <a:latin typeface="Georgia"/>
                          <a:ea typeface="Georgia"/>
                          <a:cs typeface="Georgia"/>
                        </a:rPr>
                        <a:t> </a:t>
                      </a:r>
                      <a:r>
                        <a:rPr lang="en-US" sz="1000" b="1" dirty="0">
                          <a:solidFill>
                            <a:srgbClr val="202020"/>
                          </a:solidFill>
                          <a:latin typeface="Georgia"/>
                          <a:ea typeface="Georgia"/>
                          <a:cs typeface="Georgia"/>
                          <a:sym typeface="Georgia"/>
                        </a:rPr>
                        <a:t> The student will represent, solve, and interpret the solution to absolute value equations and inequalities in one variable.</a:t>
                      </a:r>
                      <a:endParaRPr sz="1000" b="1" dirty="0">
                        <a:solidFill>
                          <a:srgbClr val="202020"/>
                        </a:solidFill>
                        <a:latin typeface="Georgia"/>
                        <a:ea typeface="Georgia"/>
                        <a:cs typeface="Georgia"/>
                        <a:sym typeface="Georgia"/>
                      </a:endParaRPr>
                    </a:p>
                    <a:p>
                      <a:pPr marL="640080" lvl="0" indent="-640080"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Clr>
                          <a:srgbClr val="000000"/>
                        </a:buClr>
                        <a:buSzPts val="1000"/>
                        <a:buFont typeface="+mj-lt"/>
                        <a:buAutoNum type="alphaLcParenR"/>
                      </a:pPr>
                      <a:r>
                        <a:rPr lang="en-US" sz="1000" dirty="0">
                          <a:solidFill>
                            <a:srgbClr val="980000"/>
                          </a:solidFill>
                          <a:latin typeface="Georgia"/>
                          <a:ea typeface="Georgia"/>
                          <a:cs typeface="Georgia"/>
                          <a:sym typeface="Georgia"/>
                        </a:rPr>
                        <a:t>Create an absolute value equation in one variable to model a contextual situation.</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an absolute value equation in one variable algebraically and verify the solution graphically.</a:t>
                      </a:r>
                      <a:endParaRPr sz="1000" dirty="0">
                        <a:latin typeface="Georgia"/>
                        <a:ea typeface="Georgia"/>
                        <a:cs typeface="Georgia"/>
                        <a:sym typeface="Georgia"/>
                      </a:endParaRPr>
                    </a:p>
                    <a:p>
                      <a:pPr marL="457200" lvl="0" indent="-292100" algn="l" rtl="0">
                        <a:spcBef>
                          <a:spcPts val="300"/>
                        </a:spcBef>
                        <a:spcAft>
                          <a:spcPts val="0"/>
                        </a:spcAft>
                        <a:buClr>
                          <a:srgbClr val="000000"/>
                        </a:buClr>
                        <a:buSzPts val="1000"/>
                        <a:buFont typeface="+mj-lt"/>
                        <a:buAutoNum type="alphaLcParenR"/>
                      </a:pPr>
                      <a:r>
                        <a:rPr lang="en-US" sz="1000" dirty="0">
                          <a:solidFill>
                            <a:srgbClr val="980000"/>
                          </a:solidFill>
                          <a:latin typeface="Georgia"/>
                          <a:ea typeface="Georgia"/>
                          <a:cs typeface="Georgia"/>
                          <a:sym typeface="Georgia"/>
                        </a:rPr>
                        <a:t>Create an absolute value inequality in one variable to model a contextual situation.</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an absolute value inequality in one variable and represent the solution set using </a:t>
                      </a:r>
                      <a:r>
                        <a:rPr lang="en-US" sz="1000" dirty="0">
                          <a:solidFill>
                            <a:srgbClr val="980000"/>
                          </a:solidFill>
                          <a:latin typeface="Georgia"/>
                          <a:ea typeface="Georgia"/>
                          <a:cs typeface="Georgia"/>
                          <a:sym typeface="Georgia"/>
                        </a:rPr>
                        <a:t>set notation, interval notation, and using a number line.</a:t>
                      </a:r>
                      <a:endParaRPr sz="1000" dirty="0">
                        <a:solidFill>
                          <a:srgbClr val="98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Verify possible solution(s) to absolute value equations and inequalities in one variable algebraically, graphically, and with technology to justify the reasonableness of answer(s). Explain the solution method and interpret solutions for problems given in context.</a:t>
                      </a:r>
                      <a:endParaRPr sz="1000" dirty="0">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89" name="Google Shape;389;g27acb79b1a6_0_40"/>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AII.3a (2016) - Standard A2.EI.1 (2023) </a:t>
            </a:r>
          </a:p>
        </p:txBody>
      </p:sp>
      <p:sp>
        <p:nvSpPr>
          <p:cNvPr id="390" name="Google Shape;390;g27acb79b1a6_0_40"/>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rgbClr val="FFFFFF"/>
                </a:solidFill>
                <a:latin typeface="Georgia"/>
                <a:ea typeface="Georgia"/>
                <a:cs typeface="Georgia"/>
                <a:sym typeface="Georgia"/>
              </a:rPr>
              <a:t>A2.EI.1a and A2.EI.1b - Students will be creating absolute value equations and inequalities to model a contextual situation.</a:t>
            </a:r>
            <a:endParaRPr sz="1000">
              <a:solidFill>
                <a:srgbClr val="FFFFFF"/>
              </a:solidFill>
              <a:latin typeface="Georgia"/>
              <a:ea typeface="Georgia"/>
              <a:cs typeface="Georgia"/>
              <a:sym typeface="Georgia"/>
            </a:endParaRPr>
          </a:p>
          <a:p>
            <a:pPr marL="457200" lvl="0" indent="-292100" algn="l" rtl="0">
              <a:spcBef>
                <a:spcPts val="300"/>
              </a:spcBef>
              <a:spcAft>
                <a:spcPts val="300"/>
              </a:spcAft>
              <a:buClr>
                <a:srgbClr val="FFFFFF"/>
              </a:buClr>
              <a:buSzPts val="1000"/>
              <a:buFont typeface="Georgia"/>
              <a:buChar char="●"/>
            </a:pPr>
            <a:r>
              <a:rPr lang="en-US" sz="1000">
                <a:solidFill>
                  <a:srgbClr val="FFFFFF"/>
                </a:solidFill>
                <a:latin typeface="Georgia"/>
                <a:ea typeface="Georgia"/>
                <a:cs typeface="Georgia"/>
                <a:sym typeface="Georgia"/>
              </a:rPr>
              <a:t>A2.EI.1d- When representing the solution to an inequality, three representations are specified: set notation, interval notation, and a number line.</a:t>
            </a:r>
            <a:endParaRPr sz="1000">
              <a:solidFill>
                <a:srgbClr val="FFFFFF"/>
              </a:solidFill>
              <a:latin typeface="Georgia"/>
              <a:ea typeface="Georgia"/>
              <a:cs typeface="Georgia"/>
              <a:sym typeface="Georgia"/>
            </a:endParaRPr>
          </a:p>
        </p:txBody>
      </p:sp>
      <p:pic>
        <p:nvPicPr>
          <p:cNvPr id="391" name="Google Shape;391;g27acb79b1a6_0_4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515339" y="1646575"/>
            <a:ext cx="448780" cy="407375"/>
          </a:xfrm>
          <a:prstGeom prst="rect">
            <a:avLst/>
          </a:prstGeom>
          <a:noFill/>
          <a:ln>
            <a:noFill/>
          </a:ln>
        </p:spPr>
      </p:pic>
      <p:pic>
        <p:nvPicPr>
          <p:cNvPr id="392" name="Google Shape;392;g27acb79b1a6_0_4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547910" y="2330373"/>
            <a:ext cx="448780" cy="407376"/>
          </a:xfrm>
          <a:prstGeom prst="rect">
            <a:avLst/>
          </a:prstGeom>
          <a:noFill/>
          <a:ln>
            <a:noFill/>
          </a:ln>
        </p:spPr>
      </p:pic>
      <p:pic>
        <p:nvPicPr>
          <p:cNvPr id="2" name="Audio 1" descr="Audio icon">
            <a:hlinkClick r:id="" action="ppaction://media"/>
            <a:extLst>
              <a:ext uri="{FF2B5EF4-FFF2-40B4-BE49-F238E27FC236}">
                <a16:creationId xmlns:a16="http://schemas.microsoft.com/office/drawing/2014/main" id="{C13239D5-32B6-4334-A603-F10AC1E415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749"/>
    </mc:Choice>
    <mc:Fallback xmlns="">
      <p:transition spd="slow" advTm="7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7acb79b1a6_0_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22</a:t>
            </a:fld>
            <a:endParaRPr/>
          </a:p>
        </p:txBody>
      </p:sp>
      <p:sp>
        <p:nvSpPr>
          <p:cNvPr id="399" name="Google Shape;399;g27acb79b1a6_0_48"/>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AII.3B (2016) - Standard A2.EI.2 (2023) </a:t>
            </a:r>
          </a:p>
        </p:txBody>
      </p:sp>
      <p:sp>
        <p:nvSpPr>
          <p:cNvPr id="400" name="Google Shape;400;g27acb79b1a6_0_48"/>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indent="-292100">
              <a:buClr>
                <a:srgbClr val="FFFFFF"/>
              </a:buClr>
              <a:buSzPts val="1000"/>
              <a:buFont typeface="Georgia"/>
              <a:buChar char="●"/>
            </a:pPr>
            <a:r>
              <a:rPr lang="en-US" sz="1000">
                <a:solidFill>
                  <a:srgbClr val="FFFFFF"/>
                </a:solidFill>
                <a:latin typeface="Georgia"/>
                <a:ea typeface="Georgia"/>
                <a:cs typeface="Georgia"/>
                <a:sym typeface="Georgia"/>
              </a:rPr>
              <a:t>A2.EI.2a - </a:t>
            </a:r>
            <a:r>
              <a:rPr lang="en-US" sz="1000">
                <a:solidFill>
                  <a:schemeClr val="lt1"/>
                </a:solidFill>
                <a:latin typeface="Georgia"/>
                <a:ea typeface="Georgia"/>
                <a:cs typeface="Georgia"/>
                <a:sym typeface="Georgia"/>
              </a:rPr>
              <a:t>Students will be creating quadratic equations and inequalities to model a contextual situation.</a:t>
            </a:r>
            <a:endParaRPr lang="en-US"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A2.EI.2c - Students will be solving quadratic inequalities.</a:t>
            </a:r>
            <a:endParaRPr sz="1000">
              <a:solidFill>
                <a:srgbClr val="FFFFFF"/>
              </a:solidFill>
              <a:latin typeface="Georgia"/>
              <a:ea typeface="Georgia"/>
              <a:cs typeface="Georgia"/>
              <a:sym typeface="Georgia"/>
            </a:endParaRPr>
          </a:p>
        </p:txBody>
      </p:sp>
      <p:graphicFrame>
        <p:nvGraphicFramePr>
          <p:cNvPr id="401" name="Google Shape;401;g27acb79b1a6_0_48"/>
          <p:cNvGraphicFramePr/>
          <p:nvPr>
            <p:extLst>
              <p:ext uri="{D42A27DB-BD31-4B8C-83A1-F6EECF244321}">
                <p14:modId xmlns:p14="http://schemas.microsoft.com/office/powerpoint/2010/main" val="1955376922"/>
              </p:ext>
            </p:extLst>
          </p:nvPr>
        </p:nvGraphicFramePr>
        <p:xfrm>
          <a:off x="409350" y="741125"/>
          <a:ext cx="8362950" cy="29520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1734775">
                <a:tc>
                  <a:txBody>
                    <a:bodyPr/>
                    <a:lstStyle/>
                    <a:p>
                      <a:pPr marL="0" lvl="0" indent="0" algn="l" rtl="0">
                        <a:spcBef>
                          <a:spcPts val="0"/>
                        </a:spcBef>
                        <a:spcAft>
                          <a:spcPts val="0"/>
                        </a:spcAft>
                        <a:buNone/>
                      </a:pPr>
                      <a:r>
                        <a:rPr lang="en-US" sz="1000" b="1">
                          <a:latin typeface="Georgia"/>
                          <a:ea typeface="Georgia"/>
                          <a:cs typeface="Georgia"/>
                          <a:sym typeface="Georgia"/>
                        </a:rPr>
                        <a:t>AII.3 The student will solve</a:t>
                      </a:r>
                      <a:endParaRPr sz="1000" b="1">
                        <a:latin typeface="Georgia"/>
                        <a:ea typeface="Georgia"/>
                        <a:cs typeface="Georgia"/>
                        <a:sym typeface="Georgia"/>
                      </a:endParaRPr>
                    </a:p>
                    <a:p>
                      <a:pPr marL="182880" lvl="0" indent="-246380" algn="l" rtl="0">
                        <a:spcBef>
                          <a:spcPts val="0"/>
                        </a:spcBef>
                        <a:spcAft>
                          <a:spcPts val="0"/>
                        </a:spcAft>
                        <a:buSzPts val="1000"/>
                        <a:buFont typeface="Georgia"/>
                        <a:buAutoNum type="alphaLcParenR" startAt="2"/>
                      </a:pPr>
                      <a:r>
                        <a:rPr lang="en-US" sz="1000" b="1">
                          <a:latin typeface="Georgia"/>
                          <a:ea typeface="Georgia"/>
                          <a:cs typeface="Georgia"/>
                          <a:sym typeface="Georgia"/>
                        </a:rPr>
                        <a:t>quadratic equations over the set of complex numbers;</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a quadratic equation over the set of complex numbers algebraically.</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Calculate the discriminant of a quadratic equation to determine the number and type of solutions.</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equations and verify algebraic solutions using a graphing utility.</a:t>
                      </a:r>
                      <a:r>
                        <a:rPr lang="en-US" sz="1000">
                          <a:latin typeface="Georgia"/>
                          <a:ea typeface="Georgia"/>
                          <a:cs typeface="Georgia"/>
                        </a:rPr>
                        <a:t> </a:t>
                      </a:r>
                      <a:endParaRPr sz="1000">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640080" lvl="0" indent="-640080" algn="l" rtl="0">
                        <a:spcBef>
                          <a:spcPts val="0"/>
                        </a:spcBef>
                        <a:spcAft>
                          <a:spcPts val="0"/>
                        </a:spcAft>
                        <a:buNone/>
                      </a:pPr>
                      <a:r>
                        <a:rPr lang="en-US" sz="1000" b="1" dirty="0">
                          <a:solidFill>
                            <a:srgbClr val="202020"/>
                          </a:solidFill>
                          <a:latin typeface="Georgia"/>
                          <a:ea typeface="Georgia"/>
                          <a:cs typeface="Georgia"/>
                          <a:sym typeface="Georgia"/>
                        </a:rPr>
                        <a:t>A2.EI.2</a:t>
                      </a:r>
                      <a:r>
                        <a:rPr lang="en-US" sz="1000" b="1" dirty="0">
                          <a:solidFill>
                            <a:srgbClr val="202020"/>
                          </a:solidFill>
                          <a:latin typeface="Georgia"/>
                          <a:ea typeface="Georgia"/>
                          <a:cs typeface="Georgia"/>
                        </a:rPr>
                        <a:t> </a:t>
                      </a:r>
                      <a:r>
                        <a:rPr lang="en-US" sz="1000" b="1" dirty="0">
                          <a:solidFill>
                            <a:srgbClr val="202020"/>
                          </a:solidFill>
                          <a:latin typeface="Georgia"/>
                          <a:ea typeface="Georgia"/>
                          <a:cs typeface="Georgia"/>
                          <a:sym typeface="Georgia"/>
                        </a:rPr>
                        <a:t> The student will represent, solve, and interpret the solution to quadratic equations in one variable over the set of complex numbers and </a:t>
                      </a:r>
                      <a:r>
                        <a:rPr lang="en-US" sz="1000" b="1" dirty="0">
                          <a:solidFill>
                            <a:srgbClr val="980000"/>
                          </a:solidFill>
                          <a:latin typeface="Georgia"/>
                          <a:ea typeface="Georgia"/>
                          <a:cs typeface="Georgia"/>
                          <a:sym typeface="Georgia"/>
                        </a:rPr>
                        <a:t>solve quadratic inequalities in one variable</a:t>
                      </a:r>
                      <a:r>
                        <a:rPr lang="en-US" sz="1000" b="1" dirty="0">
                          <a:solidFill>
                            <a:srgbClr val="202020"/>
                          </a:solidFill>
                          <a:latin typeface="Georgia"/>
                          <a:ea typeface="Georgia"/>
                          <a:cs typeface="Georgia"/>
                          <a:sym typeface="Georgia"/>
                        </a:rPr>
                        <a:t>.</a:t>
                      </a:r>
                      <a:endParaRPr sz="1000" b="1" dirty="0">
                        <a:solidFill>
                          <a:srgbClr val="202020"/>
                        </a:solidFill>
                        <a:latin typeface="Georgia"/>
                        <a:ea typeface="Georgia"/>
                        <a:cs typeface="Georgia"/>
                        <a:sym typeface="Georgia"/>
                      </a:endParaRPr>
                    </a:p>
                    <a:p>
                      <a:pPr marL="640080" lvl="0" indent="-640080"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Create a quadratic equation or inequality in one variable to model a contextual situation.</a:t>
                      </a:r>
                      <a:r>
                        <a:rPr lang="en-US" sz="1000" dirty="0">
                          <a:solidFill>
                            <a:srgbClr val="980000"/>
                          </a:solidFill>
                          <a:latin typeface="Georgia"/>
                          <a:ea typeface="Georgia"/>
                          <a:cs typeface="Georgia"/>
                        </a:rPr>
                        <a:t> </a:t>
                      </a:r>
                    </a:p>
                    <a:p>
                      <a:pPr marL="457200" lvl="0" indent="-292100" algn="l" rtl="0">
                        <a:spcBef>
                          <a:spcPts val="0"/>
                        </a:spcBef>
                        <a:spcAft>
                          <a:spcPts val="0"/>
                        </a:spcAft>
                        <a:buClr>
                          <a:srgbClr val="000000"/>
                        </a:buClr>
                        <a:buSzPts val="1000"/>
                        <a:buFont typeface="+mj-lt"/>
                        <a:buAutoNum type="alphaLcParenR"/>
                      </a:pPr>
                      <a:r>
                        <a:rPr lang="en-US" sz="1000" dirty="0">
                          <a:latin typeface="Georgia"/>
                          <a:ea typeface="Georgia"/>
                          <a:cs typeface="Georgia"/>
                          <a:sym typeface="Georgia"/>
                        </a:rPr>
                        <a:t>Solve a quadratic equation in one variable over the set of complex numbers algebraically.</a:t>
                      </a:r>
                      <a:r>
                        <a:rPr lang="en-US" sz="1000" dirty="0">
                          <a:latin typeface="Georgia"/>
                          <a:ea typeface="Georgia"/>
                          <a:cs typeface="Georgia"/>
                        </a:rPr>
                        <a:t> </a:t>
                      </a:r>
                      <a:endParaRPr sz="1000" dirty="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Determine the solution to a quadratic inequality in one variable over the set of real numbers algebraically.</a:t>
                      </a:r>
                      <a:r>
                        <a:rPr lang="en-US" sz="1000" dirty="0">
                          <a:solidFill>
                            <a:srgbClr val="980000"/>
                          </a:solidFill>
                          <a:latin typeface="Georgia"/>
                          <a:ea typeface="Georgia"/>
                          <a:cs typeface="Georgia"/>
                        </a:rPr>
                        <a:t> </a:t>
                      </a:r>
                      <a:endParaRPr sz="1000" dirty="0">
                        <a:solidFill>
                          <a:srgbClr val="98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Verify possible solution(s) to quadratic equations or inequalities in one variable algebraically, graphically, and with technology to justify the reasonableness of answer(s). Explain the solution method and interpret solutions for problems given in context.</a:t>
                      </a:r>
                      <a:endParaRPr sz="1000" dirty="0">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pic>
        <p:nvPicPr>
          <p:cNvPr id="402" name="Google Shape;402;g27acb79b1a6_0_4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424562" y="1858960"/>
            <a:ext cx="438513" cy="404988"/>
          </a:xfrm>
          <a:prstGeom prst="rect">
            <a:avLst/>
          </a:prstGeom>
          <a:noFill/>
          <a:ln>
            <a:noFill/>
          </a:ln>
        </p:spPr>
      </p:pic>
      <p:pic>
        <p:nvPicPr>
          <p:cNvPr id="403" name="Google Shape;403;g27acb79b1a6_0_4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660294" y="2488357"/>
            <a:ext cx="438513" cy="404989"/>
          </a:xfrm>
          <a:prstGeom prst="rect">
            <a:avLst/>
          </a:prstGeom>
          <a:noFill/>
          <a:ln>
            <a:noFill/>
          </a:ln>
        </p:spPr>
      </p:pic>
      <p:pic>
        <p:nvPicPr>
          <p:cNvPr id="2" name="Audio 1" descr="Audio icon">
            <a:hlinkClick r:id="" action="ppaction://media"/>
            <a:extLst>
              <a:ext uri="{FF2B5EF4-FFF2-40B4-BE49-F238E27FC236}">
                <a16:creationId xmlns:a16="http://schemas.microsoft.com/office/drawing/2014/main" id="{11A7C633-4DC6-4C89-8D18-ED2AEAB51C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584"/>
    </mc:Choice>
    <mc:Fallback xmlns="">
      <p:transition spd="slow" advTm="6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7acb79b1a6_0_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23</a:t>
            </a:fld>
            <a:endParaRPr/>
          </a:p>
        </p:txBody>
      </p:sp>
      <p:sp>
        <p:nvSpPr>
          <p:cNvPr id="410" name="Google Shape;410;g27acb79b1a6_0_56"/>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nn-NO"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AII.3C (2016) - Standard A2.EI.4 (2023) </a:t>
            </a:r>
          </a:p>
        </p:txBody>
      </p:sp>
      <p:sp>
        <p:nvSpPr>
          <p:cNvPr id="411" name="Google Shape;411;g27acb79b1a6_0_56"/>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A2.EI.4a - Students will be creating equations containing a rational expression to model a contextual situation.</a:t>
            </a:r>
            <a:endParaRPr sz="1000">
              <a:solidFill>
                <a:schemeClr val="lt1"/>
              </a:solidFill>
              <a:latin typeface="Georgia"/>
              <a:ea typeface="Georgia"/>
              <a:cs typeface="Georgia"/>
              <a:sym typeface="Georgia"/>
            </a:endParaRPr>
          </a:p>
          <a:p>
            <a:pPr marL="457200" lvl="0" indent="-292100" algn="l" rtl="0">
              <a:spcBef>
                <a:spcPts val="30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A2.EI.4d - Students will be considering whether a possible solution to an equation containing a rational expression is extraneous.</a:t>
            </a:r>
            <a:endParaRPr sz="1000">
              <a:solidFill>
                <a:schemeClr val="lt1"/>
              </a:solidFill>
              <a:latin typeface="Georgia"/>
              <a:ea typeface="Georgia"/>
              <a:cs typeface="Georgia"/>
              <a:sym typeface="Georgia"/>
            </a:endParaRPr>
          </a:p>
        </p:txBody>
      </p:sp>
      <p:graphicFrame>
        <p:nvGraphicFramePr>
          <p:cNvPr id="412" name="Google Shape;412;g27acb79b1a6_0_56"/>
          <p:cNvGraphicFramePr/>
          <p:nvPr>
            <p:extLst>
              <p:ext uri="{D42A27DB-BD31-4B8C-83A1-F6EECF244321}">
                <p14:modId xmlns:p14="http://schemas.microsoft.com/office/powerpoint/2010/main" val="241283749"/>
              </p:ext>
            </p:extLst>
          </p:nvPr>
        </p:nvGraphicFramePr>
        <p:xfrm>
          <a:off x="409350" y="741125"/>
          <a:ext cx="8362950" cy="29520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AII.3 The student will solve</a:t>
                      </a:r>
                      <a:endParaRPr sz="1000" b="1">
                        <a:latin typeface="Georgia"/>
                        <a:ea typeface="Georgia"/>
                        <a:cs typeface="Georgia"/>
                        <a:sym typeface="Georgia"/>
                      </a:endParaRPr>
                    </a:p>
                    <a:p>
                      <a:pPr marL="182880" lvl="0" indent="-246380" algn="l" rtl="0">
                        <a:spcBef>
                          <a:spcPts val="0"/>
                        </a:spcBef>
                        <a:spcAft>
                          <a:spcPts val="0"/>
                        </a:spcAft>
                        <a:buSzPts val="1000"/>
                        <a:buFont typeface="Georgia"/>
                        <a:buAutoNum type="alphaLcParenR" startAt="3"/>
                      </a:pPr>
                      <a:r>
                        <a:rPr lang="en-US" sz="1000" b="1">
                          <a:latin typeface="Georgia"/>
                          <a:ea typeface="Georgia"/>
                          <a:cs typeface="Georgia"/>
                          <a:sym typeface="Georgia"/>
                        </a:rPr>
                        <a:t>equations containing rational algebraic expressions;</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rational equations with real solutions containing factorable algebraic expressions algebraically and graphically. Algebraic expressions should be limited to linear and quadratic expressions.</a:t>
                      </a:r>
                      <a:r>
                        <a:rPr lang="en-US" sz="1000">
                          <a:latin typeface="Georgia"/>
                          <a:ea typeface="Georgia"/>
                          <a:cs typeface="Georgia"/>
                        </a:rPr>
                        <a:t> </a:t>
                      </a: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equations and verify algebraic solutions using a graphing utility.</a:t>
                      </a:r>
                      <a:r>
                        <a:rPr lang="en-US" sz="1000">
                          <a:latin typeface="Georgia"/>
                          <a:ea typeface="Georgia"/>
                          <a:cs typeface="Georgia"/>
                        </a:rPr>
                        <a:t> </a:t>
                      </a:r>
                      <a:endParaRPr sz="1000">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511810" lvl="0" indent="-511810" algn="l" rtl="0">
                        <a:spcBef>
                          <a:spcPts val="0"/>
                        </a:spcBef>
                        <a:spcAft>
                          <a:spcPts val="0"/>
                        </a:spcAft>
                        <a:buNone/>
                      </a:pPr>
                      <a:r>
                        <a:rPr lang="en-US" sz="1000" b="1" dirty="0">
                          <a:solidFill>
                            <a:srgbClr val="202020"/>
                          </a:solidFill>
                          <a:latin typeface="Georgia"/>
                          <a:ea typeface="Georgia"/>
                          <a:cs typeface="Georgia"/>
                          <a:sym typeface="Georgia"/>
                        </a:rPr>
                        <a:t>A2.EI.4</a:t>
                      </a:r>
                      <a:r>
                        <a:rPr lang="en-US" sz="1000" b="1" dirty="0">
                          <a:solidFill>
                            <a:srgbClr val="202020"/>
                          </a:solidFill>
                          <a:latin typeface="Georgia"/>
                          <a:ea typeface="Georgia"/>
                          <a:cs typeface="Georgia"/>
                        </a:rPr>
                        <a:t> </a:t>
                      </a:r>
                      <a:r>
                        <a:rPr lang="en-US" sz="1000" b="1" dirty="0">
                          <a:solidFill>
                            <a:srgbClr val="202020"/>
                          </a:solidFill>
                          <a:latin typeface="Georgia"/>
                          <a:ea typeface="Georgia"/>
                          <a:cs typeface="Georgia"/>
                          <a:sym typeface="Georgia"/>
                        </a:rPr>
                        <a:t> The student will represent, solve, and interpret the solution to an equation containing rational algebraic expressions.</a:t>
                      </a:r>
                      <a:endParaRPr sz="1000" b="1" dirty="0">
                        <a:solidFill>
                          <a:srgbClr val="202020"/>
                        </a:solidFill>
                        <a:latin typeface="Georgia"/>
                        <a:ea typeface="Georgia"/>
                        <a:cs typeface="Georgia"/>
                        <a:sym typeface="Georgia"/>
                      </a:endParaRPr>
                    </a:p>
                    <a:p>
                      <a:pPr marL="640080" lvl="0" indent="-640080"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Create an equation containing a rational expression to model a contextual situation.</a:t>
                      </a:r>
                      <a:r>
                        <a:rPr lang="en-US" sz="1000" dirty="0">
                          <a:solidFill>
                            <a:srgbClr val="980000"/>
                          </a:solidFill>
                          <a:latin typeface="Georgia"/>
                          <a:ea typeface="Georgia"/>
                          <a:cs typeface="Georgia"/>
                        </a:rPr>
                        <a:t> </a:t>
                      </a:r>
                    </a:p>
                    <a:p>
                      <a:pPr marL="457200" lvl="0" indent="-292100" algn="l" rtl="0">
                        <a:spcBef>
                          <a:spcPts val="0"/>
                        </a:spcBef>
                        <a:spcAft>
                          <a:spcPts val="0"/>
                        </a:spcAft>
                        <a:buClr>
                          <a:srgbClr val="000000"/>
                        </a:buClr>
                        <a:buSzPts val="1000"/>
                        <a:buFont typeface="+mj-lt"/>
                        <a:buAutoNum type="alphaLcParenR"/>
                      </a:pPr>
                      <a:r>
                        <a:rPr lang="en-US" sz="1000" dirty="0">
                          <a:latin typeface="Georgia"/>
                          <a:ea typeface="Georgia"/>
                          <a:cs typeface="Georgia"/>
                          <a:sym typeface="Georgia"/>
                        </a:rPr>
                        <a:t>Solve rational equations with real solutions containing factorable algebraic expressions algebraically and graphically. Algebraic expressions should be limited to linear and quadratic expressions.</a:t>
                      </a:r>
                      <a:r>
                        <a:rPr lang="en-US" sz="1000" dirty="0">
                          <a:latin typeface="Georgia"/>
                          <a:ea typeface="Georgia"/>
                          <a:cs typeface="Georgia"/>
                        </a:rPr>
                        <a:t>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Verify possible solution(s) to rational equations algebraically, graphically, and with technology to justify the reasonableness of answer(s). Explain the solution method and interpret solutions for problems given in context.</a:t>
                      </a:r>
                      <a:r>
                        <a:rPr lang="en-US" sz="1000" dirty="0">
                          <a:latin typeface="Georgia"/>
                          <a:ea typeface="Georgia"/>
                          <a:cs typeface="Georgia"/>
                        </a:rPr>
                        <a:t> </a:t>
                      </a:r>
                      <a:endParaRPr sz="1000" dirty="0">
                        <a:latin typeface="Georgia"/>
                        <a:ea typeface="Georgia"/>
                        <a:cs typeface="Georgia"/>
                        <a:sym typeface="Georgia"/>
                      </a:endParaRPr>
                    </a:p>
                    <a:p>
                      <a:pPr marL="457200" lvl="0" indent="-292100" algn="l" rtl="0">
                        <a:spcBef>
                          <a:spcPts val="300"/>
                        </a:spcBef>
                        <a:spcAft>
                          <a:spcPts val="30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Justify why a possible solution to an equation containing a rational expression might be extraneous.</a:t>
                      </a:r>
                      <a:r>
                        <a:rPr lang="en-US" sz="1000" dirty="0">
                          <a:solidFill>
                            <a:srgbClr val="980000"/>
                          </a:solidFill>
                          <a:latin typeface="Georgia"/>
                          <a:ea typeface="Georgia"/>
                          <a:cs typeface="Georgia"/>
                        </a:rPr>
                        <a:t> </a:t>
                      </a:r>
                      <a:endParaRPr sz="1000" dirty="0">
                        <a:solidFill>
                          <a:srgbClr val="980000"/>
                        </a:solidFill>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pic>
        <p:nvPicPr>
          <p:cNvPr id="2" name="Audio 1" descr="Audio icon">
            <a:hlinkClick r:id="" action="ppaction://media"/>
            <a:extLst>
              <a:ext uri="{FF2B5EF4-FFF2-40B4-BE49-F238E27FC236}">
                <a16:creationId xmlns:a16="http://schemas.microsoft.com/office/drawing/2014/main" id="{EB0B3B6C-C8B2-4655-8A8B-891F864860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296"/>
    </mc:Choice>
    <mc:Fallback xmlns="">
      <p:transition spd="slow" advTm="6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7acb79b1a6_0_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24</a:t>
            </a:fld>
            <a:endParaRPr/>
          </a:p>
        </p:txBody>
      </p:sp>
      <p:sp>
        <p:nvSpPr>
          <p:cNvPr id="419" name="Google Shape;419;g27acb79b1a6_0_64"/>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nn-NO"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AII.3D (2016) - Standard A2.EI.5 (2023) </a:t>
            </a:r>
          </a:p>
        </p:txBody>
      </p:sp>
      <p:sp>
        <p:nvSpPr>
          <p:cNvPr id="420" name="Google Shape;420;g27acb79b1a6_0_64"/>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A2.EI.5c - Students will be considering whether a possible solution to an equation containing a radical expression is extraneous.</a:t>
            </a:r>
            <a:endParaRPr sz="1000">
              <a:solidFill>
                <a:srgbClr val="FFFFFF"/>
              </a:solidFill>
              <a:latin typeface="Georgia"/>
              <a:ea typeface="Georgia"/>
              <a:cs typeface="Georgia"/>
              <a:sym typeface="Georgia"/>
            </a:endParaRPr>
          </a:p>
        </p:txBody>
      </p:sp>
      <p:graphicFrame>
        <p:nvGraphicFramePr>
          <p:cNvPr id="421" name="Google Shape;421;g27acb79b1a6_0_64"/>
          <p:cNvGraphicFramePr/>
          <p:nvPr>
            <p:extLst>
              <p:ext uri="{D42A27DB-BD31-4B8C-83A1-F6EECF244321}">
                <p14:modId xmlns:p14="http://schemas.microsoft.com/office/powerpoint/2010/main" val="2303727022"/>
              </p:ext>
            </p:extLst>
          </p:nvPr>
        </p:nvGraphicFramePr>
        <p:xfrm>
          <a:off x="409350" y="803386"/>
          <a:ext cx="8362950" cy="23424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AII.3 The student will solve</a:t>
                      </a:r>
                      <a:endParaRPr sz="1000" b="1">
                        <a:latin typeface="Georgia"/>
                        <a:ea typeface="Georgia"/>
                        <a:cs typeface="Georgia"/>
                        <a:sym typeface="Georgia"/>
                      </a:endParaRPr>
                    </a:p>
                    <a:p>
                      <a:pPr marL="182880" lvl="0" indent="-246380" algn="l" rtl="0">
                        <a:spcBef>
                          <a:spcPts val="0"/>
                        </a:spcBef>
                        <a:spcAft>
                          <a:spcPts val="0"/>
                        </a:spcAft>
                        <a:buSzPts val="1000"/>
                        <a:buFont typeface="Georgia"/>
                        <a:buAutoNum type="alphaLcParenR" startAt="4"/>
                      </a:pPr>
                      <a:r>
                        <a:rPr lang="en-US" sz="1000" b="1">
                          <a:latin typeface="Georgia"/>
                          <a:ea typeface="Georgia"/>
                          <a:cs typeface="Georgia"/>
                          <a:sym typeface="Georgia"/>
                        </a:rPr>
                        <a:t>equations containing radical expressions.</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an equation containing no more than one radical expression algebraically and graphically.</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equations and verify algebraic solutions using a graphing utility. </a:t>
                      </a:r>
                      <a:endParaRPr sz="1000">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640080" lvl="0" indent="-640080" algn="l" rtl="0">
                        <a:spcBef>
                          <a:spcPts val="0"/>
                        </a:spcBef>
                        <a:spcAft>
                          <a:spcPts val="0"/>
                        </a:spcAft>
                        <a:buNone/>
                      </a:pPr>
                      <a:r>
                        <a:rPr lang="en-US" sz="1000" b="1" dirty="0">
                          <a:solidFill>
                            <a:srgbClr val="202020"/>
                          </a:solidFill>
                          <a:latin typeface="Georgia"/>
                          <a:ea typeface="Georgia"/>
                          <a:cs typeface="Georgia"/>
                          <a:sym typeface="Georgia"/>
                        </a:rPr>
                        <a:t>A2.EI.5  The student will represent, solve, and interpret the solution to an equation containing a radical expression.</a:t>
                      </a:r>
                      <a:endParaRPr sz="1000" b="1" dirty="0">
                        <a:solidFill>
                          <a:srgbClr val="202020"/>
                        </a:solidFill>
                        <a:latin typeface="Georgia"/>
                        <a:ea typeface="Georgia"/>
                        <a:cs typeface="Georgia"/>
                        <a:sym typeface="Georgia"/>
                      </a:endParaRPr>
                    </a:p>
                    <a:p>
                      <a:pPr marL="640080" lvl="0" indent="-640080"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Solve an equation containing no more than one radical expression algebraically and graphically.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Verify possible solution(s) to radical equations algebraically, graphically, and with technology, to justify the reasonableness of answer(s). Explain the solution method and interpret solutions for problems given in context. </a:t>
                      </a:r>
                      <a:endParaRPr sz="1000" dirty="0">
                        <a:latin typeface="Georgia"/>
                        <a:ea typeface="Georgia"/>
                        <a:cs typeface="Georgia"/>
                        <a:sym typeface="Georgia"/>
                      </a:endParaRPr>
                    </a:p>
                    <a:p>
                      <a:pPr marL="457200" lvl="0" indent="-292100" algn="l" rtl="0">
                        <a:spcBef>
                          <a:spcPts val="300"/>
                        </a:spcBef>
                        <a:spcAft>
                          <a:spcPts val="30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Justify why a possible solution to an equation with a square root might be extraneous.</a:t>
                      </a:r>
                      <a:endParaRPr sz="1000" dirty="0">
                        <a:solidFill>
                          <a:srgbClr val="980000"/>
                        </a:solidFill>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pic>
        <p:nvPicPr>
          <p:cNvPr id="2" name="Audio 1" descr="Audio icon">
            <a:hlinkClick r:id="" action="ppaction://media"/>
            <a:extLst>
              <a:ext uri="{FF2B5EF4-FFF2-40B4-BE49-F238E27FC236}">
                <a16:creationId xmlns:a16="http://schemas.microsoft.com/office/drawing/2014/main" id="{DCD45F6C-4A8F-45E1-98F2-81B7A1ADFE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309"/>
    </mc:Choice>
    <mc:Fallback xmlns="">
      <p:transition spd="slow" advTm="5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7acb79b1a6_0_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25</a:t>
            </a:fld>
            <a:endParaRPr/>
          </a:p>
        </p:txBody>
      </p:sp>
      <p:graphicFrame>
        <p:nvGraphicFramePr>
          <p:cNvPr id="428" name="Google Shape;428;g27acb79b1a6_0_72"/>
          <p:cNvGraphicFramePr/>
          <p:nvPr>
            <p:extLst>
              <p:ext uri="{D42A27DB-BD31-4B8C-83A1-F6EECF244321}">
                <p14:modId xmlns:p14="http://schemas.microsoft.com/office/powerpoint/2010/main" val="4181176555"/>
              </p:ext>
            </p:extLst>
          </p:nvPr>
        </p:nvGraphicFramePr>
        <p:xfrm>
          <a:off x="409350" y="741125"/>
          <a:ext cx="8362950" cy="28377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228600" lvl="0" indent="-342900" algn="l" rtl="0">
                        <a:spcBef>
                          <a:spcPts val="0"/>
                        </a:spcBef>
                        <a:spcAft>
                          <a:spcPts val="0"/>
                        </a:spcAft>
                        <a:buNone/>
                      </a:pPr>
                      <a:r>
                        <a:rPr lang="en-US" sz="1000" b="1">
                          <a:latin typeface="Georgia"/>
                          <a:ea typeface="Georgia"/>
                          <a:cs typeface="Georgia"/>
                          <a:sym typeface="Georgia"/>
                        </a:rPr>
                        <a:t>AII.4  The student will solve systems of linear-quadratic and quadratic-quadratic equations, algebraically and graphically.</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the number of solutions to a linear-quadratic and quadratic-quadratic system of equations in two variables.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a linear-quadratic system of two equations in two variables algebraically and graphically.</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a quadratic-quadratic system of two equations in two variables algebraically and graphically.</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systems of equations and verify solutions of systems of equations with a graphing utility. </a:t>
                      </a:r>
                      <a:endParaRPr sz="1000">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571500" lvl="0" indent="-571500" algn="l" rtl="0">
                        <a:spcBef>
                          <a:spcPts val="0"/>
                        </a:spcBef>
                        <a:spcAft>
                          <a:spcPts val="0"/>
                        </a:spcAft>
                        <a:buNone/>
                      </a:pPr>
                      <a:r>
                        <a:rPr lang="en-US" sz="1000" b="1" dirty="0">
                          <a:solidFill>
                            <a:srgbClr val="202020"/>
                          </a:solidFill>
                          <a:latin typeface="Georgia"/>
                          <a:ea typeface="Georgia"/>
                          <a:cs typeface="Georgia"/>
                          <a:sym typeface="Georgia"/>
                        </a:rPr>
                        <a:t>A2.EI.3  The student will solve a system of equations in two variables containing a quadratic expression.</a:t>
                      </a:r>
                      <a:endParaRPr sz="1000" b="1" dirty="0">
                        <a:solidFill>
                          <a:srgbClr val="202020"/>
                        </a:solidFill>
                        <a:latin typeface="Georgia"/>
                        <a:ea typeface="Georgia"/>
                        <a:cs typeface="Georgia"/>
                        <a:sym typeface="Georgia"/>
                      </a:endParaRPr>
                    </a:p>
                    <a:p>
                      <a:pPr marL="640080" lvl="0" indent="-640080"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Create a linear-quadratic or quadratic-quadratic system of equations to model a contextual situation.</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Determine the number of solutions to a linear-quadratic and quadratic-quadratic system of equations in two variables.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Solve a linear-quadratic and quadratic-quadratic system of equations algebraically and graphically, including situations in context.</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dirty="0">
                          <a:latin typeface="Georgia"/>
                          <a:ea typeface="Georgia"/>
                          <a:cs typeface="Georgia"/>
                          <a:sym typeface="Georgia"/>
                        </a:rPr>
                        <a:t>Verify possible solution(s) to linear-quadratic or quadratic-quadratic system of equations algebraically, graphically, and with technology to justify the reasonableness of answer(s). Explain the solution method and interpret solutions for problems given in context.</a:t>
                      </a:r>
                      <a:endParaRPr sz="1000" dirty="0">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29" name="Google Shape;429;g27acb79b1a6_0_72"/>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nn-NO"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AII.4 (2016) - Standard A2.EI.3 (2023) </a:t>
            </a:r>
          </a:p>
        </p:txBody>
      </p:sp>
      <p:sp>
        <p:nvSpPr>
          <p:cNvPr id="430" name="Google Shape;430;g27acb79b1a6_0_72"/>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A2.EI.3a - Students will be creating equations containing a rational expression to model a contextual situation.</a:t>
            </a:r>
            <a:endParaRPr sz="1000">
              <a:solidFill>
                <a:srgbClr val="FFFFFF"/>
              </a:solidFill>
              <a:latin typeface="Georgia"/>
              <a:ea typeface="Georgia"/>
              <a:cs typeface="Georgia"/>
              <a:sym typeface="Georgia"/>
            </a:endParaRPr>
          </a:p>
        </p:txBody>
      </p:sp>
      <p:pic>
        <p:nvPicPr>
          <p:cNvPr id="3" name="Audio 2" descr="Audio icon">
            <a:hlinkClick r:id="" action="ppaction://media"/>
            <a:extLst>
              <a:ext uri="{FF2B5EF4-FFF2-40B4-BE49-F238E27FC236}">
                <a16:creationId xmlns:a16="http://schemas.microsoft.com/office/drawing/2014/main" id="{C465EBCF-90E9-48F0-91C5-76F9677EE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89"/>
    </mc:Choice>
    <mc:Fallback xmlns="">
      <p:transition spd="slow" advTm="36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27ad2b392a3_0_7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26</a:t>
            </a:fld>
            <a:endParaRPr/>
          </a:p>
        </p:txBody>
      </p:sp>
      <p:graphicFrame>
        <p:nvGraphicFramePr>
          <p:cNvPr id="509" name="Google Shape;509;g27ad2b392a3_0_77"/>
          <p:cNvGraphicFramePr/>
          <p:nvPr>
            <p:extLst>
              <p:ext uri="{D42A27DB-BD31-4B8C-83A1-F6EECF244321}">
                <p14:modId xmlns:p14="http://schemas.microsoft.com/office/powerpoint/2010/main" val="578322523"/>
              </p:ext>
            </p:extLst>
          </p:nvPr>
        </p:nvGraphicFramePr>
        <p:xfrm>
          <a:off x="409350" y="741125"/>
          <a:ext cx="8362950" cy="25329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AII.8 The student will investigate and describe the relationships among solutions of an equation, zeros of a function, </a:t>
                      </a:r>
                      <a:r>
                        <a:rPr lang="en-US" sz="1000" b="1" i="1">
                          <a:latin typeface="Georgia"/>
                          <a:ea typeface="Georgia"/>
                          <a:cs typeface="Georgia"/>
                          <a:sym typeface="Georgia"/>
                        </a:rPr>
                        <a:t>x</a:t>
                      </a:r>
                      <a:r>
                        <a:rPr lang="en-US" sz="1000" b="1">
                          <a:latin typeface="Georgia"/>
                          <a:ea typeface="Georgia"/>
                          <a:cs typeface="Georgia"/>
                          <a:sym typeface="Georgia"/>
                        </a:rPr>
                        <a:t>-intercepts of a graph, and factors of a polynomial expression.</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Define a polynomial function in factored form, given its zeros.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a factored form of a polynomial expression from the </a:t>
                      </a:r>
                      <a:r>
                        <a:rPr lang="en-US" sz="1000" i="1">
                          <a:latin typeface="Georgia"/>
                          <a:ea typeface="Georgia"/>
                          <a:cs typeface="Georgia"/>
                          <a:sym typeface="Georgia"/>
                        </a:rPr>
                        <a:t>x</a:t>
                      </a:r>
                      <a:r>
                        <a:rPr lang="en-US" sz="1000">
                          <a:latin typeface="Georgia"/>
                          <a:ea typeface="Georgia"/>
                          <a:cs typeface="Georgia"/>
                          <a:sym typeface="Georgia"/>
                        </a:rPr>
                        <a:t>-intercepts of the graph of its corresponding function.</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For a function, identify zeros of multiplicity greater than 1 and describe the effect of those zeros on the graph of the function.</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Given a polynomial equation, determine the number and type of solutions.</a:t>
                      </a: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dirty="0">
                          <a:solidFill>
                            <a:srgbClr val="202020"/>
                          </a:solidFill>
                          <a:latin typeface="Georgia"/>
                          <a:ea typeface="Georgia"/>
                          <a:cs typeface="Georgia"/>
                          <a:sym typeface="Georgia"/>
                        </a:rPr>
                        <a:t>A2.EI.6 The student will represent, </a:t>
                      </a:r>
                      <a:r>
                        <a:rPr lang="en-US" sz="1000" b="1" dirty="0">
                          <a:solidFill>
                            <a:srgbClr val="980000"/>
                          </a:solidFill>
                          <a:latin typeface="Georgia"/>
                          <a:ea typeface="Georgia"/>
                          <a:cs typeface="Georgia"/>
                          <a:sym typeface="Georgia"/>
                        </a:rPr>
                        <a:t>solve</a:t>
                      </a:r>
                      <a:r>
                        <a:rPr lang="en-US" sz="1000" b="1" dirty="0">
                          <a:solidFill>
                            <a:srgbClr val="202020"/>
                          </a:solidFill>
                          <a:latin typeface="Georgia"/>
                          <a:ea typeface="Georgia"/>
                          <a:cs typeface="Georgia"/>
                          <a:sym typeface="Georgia"/>
                        </a:rPr>
                        <a:t>, and </a:t>
                      </a:r>
                      <a:r>
                        <a:rPr lang="en-US" sz="1000" b="1" dirty="0">
                          <a:solidFill>
                            <a:srgbClr val="980000"/>
                          </a:solidFill>
                          <a:latin typeface="Georgia"/>
                          <a:ea typeface="Georgia"/>
                          <a:cs typeface="Georgia"/>
                          <a:sym typeface="Georgia"/>
                        </a:rPr>
                        <a:t>interpret the solution</a:t>
                      </a:r>
                      <a:r>
                        <a:rPr lang="en-US" sz="1000" b="1" dirty="0">
                          <a:solidFill>
                            <a:srgbClr val="202020"/>
                          </a:solidFill>
                          <a:latin typeface="Georgia"/>
                          <a:ea typeface="Georgia"/>
                          <a:cs typeface="Georgia"/>
                          <a:sym typeface="Georgia"/>
                        </a:rPr>
                        <a:t> to a polynomial equation.</a:t>
                      </a:r>
                      <a:endParaRPr sz="1000" b="1" dirty="0">
                        <a:solidFill>
                          <a:srgbClr val="202020"/>
                        </a:solidFill>
                        <a:latin typeface="Georgia"/>
                        <a:ea typeface="Georgia"/>
                        <a:cs typeface="Georgia"/>
                        <a:sym typeface="Georgia"/>
                      </a:endParaRPr>
                    </a:p>
                    <a:p>
                      <a:pPr marL="567055" lvl="0" indent="-56705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Determine a factored form of a polynomial equation, of </a:t>
                      </a:r>
                      <a:r>
                        <a:rPr lang="en-US" sz="1000" dirty="0">
                          <a:solidFill>
                            <a:srgbClr val="980000"/>
                          </a:solidFill>
                          <a:latin typeface="Georgia"/>
                          <a:ea typeface="Georgia"/>
                          <a:cs typeface="Georgia"/>
                          <a:sym typeface="Georgia"/>
                        </a:rPr>
                        <a:t>degree three or higher</a:t>
                      </a:r>
                      <a:r>
                        <a:rPr lang="en-US" sz="1000" dirty="0">
                          <a:latin typeface="Georgia"/>
                          <a:ea typeface="Georgia"/>
                          <a:cs typeface="Georgia"/>
                          <a:sym typeface="Georgia"/>
                        </a:rPr>
                        <a:t>, given its zeros or the </a:t>
                      </a:r>
                      <a:r>
                        <a:rPr lang="en-US" sz="1000" i="1" dirty="0">
                          <a:latin typeface="Georgia"/>
                          <a:ea typeface="Georgia"/>
                          <a:cs typeface="Georgia"/>
                          <a:sym typeface="Georgia"/>
                        </a:rPr>
                        <a:t>x</a:t>
                      </a:r>
                      <a:r>
                        <a:rPr lang="en-US" sz="1000" dirty="0">
                          <a:latin typeface="Georgia"/>
                          <a:ea typeface="Georgia"/>
                          <a:cs typeface="Georgia"/>
                          <a:sym typeface="Georgia"/>
                        </a:rPr>
                        <a:t>-intercepts of the graph of its related function.</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Determine the number and type of solutions (real or imaginary) of a polynomial equation of degree three or higher.</a:t>
                      </a:r>
                      <a:endParaRPr sz="1000" dirty="0">
                        <a:latin typeface="Georgia"/>
                        <a:ea typeface="Georgia"/>
                        <a:cs typeface="Georgia"/>
                        <a:sym typeface="Georgia"/>
                      </a:endParaRPr>
                    </a:p>
                    <a:p>
                      <a:pPr marL="457200" lvl="0" indent="-292100" algn="l" rtl="0">
                        <a:spcBef>
                          <a:spcPts val="300"/>
                        </a:spcBef>
                        <a:spcAft>
                          <a:spcPts val="0"/>
                        </a:spcAft>
                        <a:buClr>
                          <a:srgbClr val="000000"/>
                        </a:buClr>
                        <a:buSzPts val="1000"/>
                        <a:buFont typeface="+mj-lt"/>
                        <a:buAutoNum type="alphaLcParenR"/>
                      </a:pPr>
                      <a:r>
                        <a:rPr lang="en-US" sz="1000" dirty="0">
                          <a:solidFill>
                            <a:srgbClr val="980000"/>
                          </a:solidFill>
                          <a:latin typeface="Georgia"/>
                          <a:ea typeface="Georgia"/>
                          <a:cs typeface="Georgia"/>
                          <a:sym typeface="Georgia"/>
                        </a:rPr>
                        <a:t>Solve a polynomial equation over the set of complex numbers.</a:t>
                      </a:r>
                      <a:endParaRPr sz="1000" strike="sngStrike" dirty="0">
                        <a:solidFill>
                          <a:srgbClr val="980000"/>
                        </a:solidFill>
                        <a:latin typeface="Georgia"/>
                        <a:ea typeface="Georgia"/>
                        <a:cs typeface="Georgia"/>
                        <a:sym typeface="Georgia"/>
                      </a:endParaRPr>
                    </a:p>
                    <a:p>
                      <a:pPr marL="457200" lvl="0" indent="-292100" algn="l" rtl="0">
                        <a:spcBef>
                          <a:spcPts val="300"/>
                        </a:spcBef>
                        <a:spcAft>
                          <a:spcPts val="300"/>
                        </a:spcAft>
                        <a:buSzPts val="1000"/>
                        <a:buFont typeface="Times New Roman"/>
                        <a:buAutoNum type="alphaLcParenR"/>
                      </a:pPr>
                      <a:r>
                        <a:rPr lang="en-US" sz="1000" dirty="0">
                          <a:solidFill>
                            <a:srgbClr val="980000"/>
                          </a:solidFill>
                          <a:latin typeface="Georgia"/>
                          <a:ea typeface="Georgia"/>
                          <a:cs typeface="Georgia"/>
                          <a:sym typeface="Georgia"/>
                        </a:rPr>
                        <a:t>Verify possible solution(s) to polynomial equations of degree three or higher algebraically, graphically,</a:t>
                      </a:r>
                      <a:r>
                        <a:rPr lang="en-US" sz="1000" dirty="0">
                          <a:solidFill>
                            <a:srgbClr val="980000"/>
                          </a:solidFill>
                          <a:latin typeface="Georgia"/>
                          <a:ea typeface="Georgia"/>
                          <a:cs typeface="Georgia"/>
                        </a:rPr>
                        <a:t> </a:t>
                      </a:r>
                      <a:r>
                        <a:rPr lang="en-US" sz="1000" dirty="0">
                          <a:solidFill>
                            <a:srgbClr val="980000"/>
                          </a:solidFill>
                          <a:latin typeface="Georgia"/>
                          <a:ea typeface="Georgia"/>
                          <a:cs typeface="Georgia"/>
                          <a:sym typeface="Georgia"/>
                        </a:rPr>
                        <a:t> and with technology</a:t>
                      </a:r>
                      <a:r>
                        <a:rPr lang="en-US" sz="1000" strike="sngStrike" dirty="0">
                          <a:solidFill>
                            <a:srgbClr val="980000"/>
                          </a:solidFill>
                          <a:latin typeface="Georgia"/>
                          <a:ea typeface="Georgia"/>
                          <a:cs typeface="Georgia"/>
                          <a:sym typeface="Georgia"/>
                        </a:rPr>
                        <a:t> </a:t>
                      </a:r>
                      <a:r>
                        <a:rPr lang="en-US" sz="1000" dirty="0">
                          <a:solidFill>
                            <a:srgbClr val="980000"/>
                          </a:solidFill>
                          <a:latin typeface="Georgia"/>
                          <a:ea typeface="Georgia"/>
                          <a:cs typeface="Georgia"/>
                          <a:sym typeface="Georgia"/>
                        </a:rPr>
                        <a:t>to justify the reasonableness of answer(s). Explain the solution method and interpret solutions in context</a:t>
                      </a:r>
                      <a:r>
                        <a:rPr lang="en-US" sz="1000" dirty="0">
                          <a:latin typeface="Georgia"/>
                          <a:ea typeface="Georgia"/>
                          <a:cs typeface="Georgia"/>
                          <a:sym typeface="Georgia"/>
                        </a:rPr>
                        <a:t>.</a:t>
                      </a:r>
                      <a:endParaRPr sz="1000" b="1" dirty="0">
                        <a:latin typeface="Times New Roman"/>
                        <a:ea typeface="Times New Roman"/>
                        <a:cs typeface="Times New Roman"/>
                        <a:sym typeface="Times New Roman"/>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10" name="Google Shape;510;g27ad2b392a3_0_77"/>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nn-NO"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AII.8  (2016) - Standard A2.EI.6 (2023)</a:t>
            </a:r>
          </a:p>
        </p:txBody>
      </p:sp>
      <p:sp>
        <p:nvSpPr>
          <p:cNvPr id="511" name="Google Shape;511;g27ad2b392a3_0_77"/>
          <p:cNvSpPr txBox="1"/>
          <p:nvPr/>
        </p:nvSpPr>
        <p:spPr>
          <a:xfrm>
            <a:off x="150" y="4134255"/>
            <a:ext cx="9144000" cy="1041945"/>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A2.EI.6a - Solving polynomial equations of degree three or higher is new to the 2023 standards</a:t>
            </a: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A2.EI.6c - Students will be solving a polynomial equation over the set of complex numbers</a:t>
            </a: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A2.EI.6d – Students will verify possible solutions to polynomial equations and explain and interpret solutions</a:t>
            </a:r>
            <a:endParaRPr lang="en-US" sz="1000">
              <a:solidFill>
                <a:srgbClr val="FFFFFF"/>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endParaRPr sz="1000">
              <a:solidFill>
                <a:srgbClr val="FFFFFF"/>
              </a:solidFill>
              <a:latin typeface="Georgia"/>
              <a:ea typeface="Georgia"/>
              <a:cs typeface="Georgia"/>
              <a:sym typeface="Georgia"/>
            </a:endParaRPr>
          </a:p>
        </p:txBody>
      </p:sp>
      <p:pic>
        <p:nvPicPr>
          <p:cNvPr id="512" name="Google Shape;512;g27ad2b392a3_0_7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591538" y="2362705"/>
            <a:ext cx="492501" cy="418089"/>
          </a:xfrm>
          <a:prstGeom prst="rect">
            <a:avLst/>
          </a:prstGeom>
          <a:noFill/>
          <a:ln>
            <a:noFill/>
          </a:ln>
        </p:spPr>
      </p:pic>
      <p:pic>
        <p:nvPicPr>
          <p:cNvPr id="513" name="Google Shape;513;g27ad2b392a3_0_7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591539" y="2890401"/>
            <a:ext cx="552462" cy="418090"/>
          </a:xfrm>
          <a:prstGeom prst="rect">
            <a:avLst/>
          </a:prstGeom>
          <a:noFill/>
          <a:ln>
            <a:noFill/>
          </a:ln>
        </p:spPr>
      </p:pic>
      <p:pic>
        <p:nvPicPr>
          <p:cNvPr id="3" name="Audio 2" descr="Audio icon">
            <a:hlinkClick r:id="" action="ppaction://media"/>
            <a:extLst>
              <a:ext uri="{FF2B5EF4-FFF2-40B4-BE49-F238E27FC236}">
                <a16:creationId xmlns:a16="http://schemas.microsoft.com/office/drawing/2014/main" id="{2334F83F-C271-401C-9E2A-E7F0CDE8C8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145654161"/>
      </p:ext>
    </p:extLst>
  </p:cSld>
  <p:clrMapOvr>
    <a:masterClrMapping/>
  </p:clrMapOvr>
  <mc:AlternateContent xmlns:mc="http://schemas.openxmlformats.org/markup-compatibility/2006" xmlns:p14="http://schemas.microsoft.com/office/powerpoint/2010/main">
    <mc:Choice Requires="p14">
      <p:transition spd="slow" p14:dur="2000" advTm="76858"/>
    </mc:Choice>
    <mc:Fallback xmlns="">
      <p:transition spd="slow" advTm="76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dirty="0"/>
              <a:t>Functions</a:t>
            </a:r>
            <a:endParaRPr b="1" dirty="0"/>
          </a:p>
        </p:txBody>
      </p:sp>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03"/>
    </mc:Choice>
    <mc:Fallback xmlns="">
      <p:transition spd="slow" advTm="9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7acb79b1a6_0_8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28</a:t>
            </a:fld>
            <a:endParaRPr/>
          </a:p>
        </p:txBody>
      </p:sp>
      <p:graphicFrame>
        <p:nvGraphicFramePr>
          <p:cNvPr id="453" name="Google Shape;453;g27acb79b1a6_0_80"/>
          <p:cNvGraphicFramePr/>
          <p:nvPr>
            <p:extLst>
              <p:ext uri="{D42A27DB-BD31-4B8C-83A1-F6EECF244321}">
                <p14:modId xmlns:p14="http://schemas.microsoft.com/office/powerpoint/2010/main" val="3582761101"/>
              </p:ext>
            </p:extLst>
          </p:nvPr>
        </p:nvGraphicFramePr>
        <p:xfrm>
          <a:off x="409350" y="741125"/>
          <a:ext cx="8362950" cy="32568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AII.5 The student will investigate and apply the properties of arithmetic and geometric sequences and series to solve practical problems, including writing the first </a:t>
                      </a:r>
                      <a:r>
                        <a:rPr lang="en-US" sz="1000" b="1" i="1">
                          <a:latin typeface="Georgia"/>
                          <a:ea typeface="Georgia"/>
                          <a:cs typeface="Georgia"/>
                          <a:sym typeface="Georgia"/>
                        </a:rPr>
                        <a:t>n</a:t>
                      </a:r>
                      <a:r>
                        <a:rPr lang="en-US" sz="1000" b="1">
                          <a:latin typeface="Georgia"/>
                          <a:ea typeface="Georgia"/>
                          <a:cs typeface="Georgia"/>
                          <a:sym typeface="Georgia"/>
                        </a:rPr>
                        <a:t> terms, determining the nth term, and evaluating summation formulas. Notation will include ∑ and a</a:t>
                      </a:r>
                      <a:r>
                        <a:rPr lang="en-US" sz="1000" b="1" baseline="-25000">
                          <a:latin typeface="Georgia"/>
                          <a:ea typeface="Georgia"/>
                          <a:cs typeface="Georgia"/>
                          <a:sym typeface="Georgia"/>
                        </a:rPr>
                        <a:t>n</a:t>
                      </a:r>
                      <a:r>
                        <a:rPr lang="en-US" sz="1000" b="1">
                          <a:latin typeface="Georgia"/>
                          <a:ea typeface="Georgia"/>
                          <a:cs typeface="Georgia"/>
                          <a:sym typeface="Georgia"/>
                        </a:rPr>
                        <a:t>.</a:t>
                      </a:r>
                      <a:br>
                        <a:rPr lang="en-US" sz="1000" b="1">
                          <a:latin typeface="Georgia"/>
                          <a:ea typeface="Georgia"/>
                          <a:cs typeface="Georgia"/>
                          <a:sym typeface="Georgia"/>
                        </a:rPr>
                      </a:b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Distinguish between a sequence and a series.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Generalize patterns in a sequence using explicit and recursive formulas.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and interpret the notations ∑,</a:t>
                      </a:r>
                      <a:r>
                        <a:rPr lang="en-US" sz="1000" i="1">
                          <a:latin typeface="Georgia"/>
                          <a:ea typeface="Georgia"/>
                          <a:cs typeface="Georgia"/>
                          <a:sym typeface="Georgia"/>
                        </a:rPr>
                        <a:t> n</a:t>
                      </a:r>
                      <a:r>
                        <a:rPr lang="en-US" sz="1000">
                          <a:latin typeface="Georgia"/>
                          <a:ea typeface="Georgia"/>
                          <a:cs typeface="Georgia"/>
                          <a:sym typeface="Georgia"/>
                        </a:rPr>
                        <a:t>, </a:t>
                      </a:r>
                      <a:r>
                        <a:rPr lang="en-US" sz="1000" i="1">
                          <a:latin typeface="Georgia"/>
                          <a:ea typeface="Georgia"/>
                          <a:cs typeface="Georgia"/>
                          <a:sym typeface="Georgia"/>
                        </a:rPr>
                        <a:t>n</a:t>
                      </a:r>
                      <a:r>
                        <a:rPr lang="en-US" sz="1000" baseline="30000">
                          <a:latin typeface="Georgia"/>
                          <a:ea typeface="Georgia"/>
                          <a:cs typeface="Georgia"/>
                          <a:sym typeface="Georgia"/>
                        </a:rPr>
                        <a:t>th </a:t>
                      </a:r>
                      <a:r>
                        <a:rPr lang="en-US" sz="1000">
                          <a:latin typeface="Georgia"/>
                          <a:ea typeface="Georgia"/>
                          <a:cs typeface="Georgia"/>
                          <a:sym typeface="Georgia"/>
                        </a:rPr>
                        <a:t>term, and </a:t>
                      </a:r>
                      <a:r>
                        <a:rPr lang="en-US" sz="1000" i="1">
                          <a:latin typeface="Georgia"/>
                          <a:ea typeface="Georgia"/>
                          <a:cs typeface="Georgia"/>
                          <a:sym typeface="Georgia"/>
                        </a:rPr>
                        <a:t>a</a:t>
                      </a:r>
                      <a:r>
                        <a:rPr lang="en-US" sz="1000" i="1" baseline="-25000">
                          <a:latin typeface="Georgia"/>
                          <a:ea typeface="Georgia"/>
                          <a:cs typeface="Georgia"/>
                          <a:sym typeface="Georgia"/>
                        </a:rPr>
                        <a:t>n</a:t>
                      </a:r>
                      <a:r>
                        <a:rPr lang="en-US" sz="1000">
                          <a:latin typeface="Georgia"/>
                          <a:ea typeface="Georgia"/>
                          <a:cs typeface="Georgia"/>
                          <a:sym typeface="Georgia"/>
                        </a:rPr>
                        <a:t>.</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the formula, determine </a:t>
                      </a:r>
                      <a:r>
                        <a:rPr lang="en-US" sz="1000" i="1">
                          <a:latin typeface="Georgia"/>
                          <a:ea typeface="Georgia"/>
                          <a:cs typeface="Georgia"/>
                          <a:sym typeface="Georgia"/>
                        </a:rPr>
                        <a:t>a</a:t>
                      </a:r>
                      <a:r>
                        <a:rPr lang="en-US" sz="1000" i="1" baseline="-25000">
                          <a:latin typeface="Georgia"/>
                          <a:ea typeface="Georgia"/>
                          <a:cs typeface="Georgia"/>
                          <a:sym typeface="Georgia"/>
                        </a:rPr>
                        <a:t>n</a:t>
                      </a:r>
                      <a:r>
                        <a:rPr lang="en-US" sz="1000">
                          <a:latin typeface="Georgia"/>
                          <a:ea typeface="Georgia"/>
                          <a:cs typeface="Georgia"/>
                          <a:sym typeface="Georgia"/>
                        </a:rPr>
                        <a:t> (the </a:t>
                      </a:r>
                      <a:r>
                        <a:rPr lang="en-US" sz="1000" i="1">
                          <a:latin typeface="Georgia"/>
                          <a:ea typeface="Georgia"/>
                          <a:cs typeface="Georgia"/>
                          <a:sym typeface="Georgia"/>
                        </a:rPr>
                        <a:t>n</a:t>
                      </a:r>
                      <a:r>
                        <a:rPr lang="en-US" sz="1000" baseline="30000">
                          <a:latin typeface="Georgia"/>
                          <a:ea typeface="Georgia"/>
                          <a:cs typeface="Georgia"/>
                          <a:sym typeface="Georgia"/>
                        </a:rPr>
                        <a:t>th</a:t>
                      </a:r>
                      <a:r>
                        <a:rPr lang="en-US" sz="1000">
                          <a:latin typeface="Georgia"/>
                          <a:ea typeface="Georgia"/>
                          <a:cs typeface="Georgia"/>
                          <a:sym typeface="Georgia"/>
                        </a:rPr>
                        <a:t> term) for an arithmetic or a geometric sequence.</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formulas, write the first </a:t>
                      </a:r>
                      <a:r>
                        <a:rPr lang="en-US" sz="1000" i="1">
                          <a:latin typeface="Georgia"/>
                          <a:ea typeface="Georgia"/>
                          <a:cs typeface="Georgia"/>
                          <a:sym typeface="Georgia"/>
                        </a:rPr>
                        <a:t>n</a:t>
                      </a:r>
                      <a:r>
                        <a:rPr lang="en-US" sz="1000">
                          <a:latin typeface="Georgia"/>
                          <a:ea typeface="Georgia"/>
                          <a:cs typeface="Georgia"/>
                          <a:sym typeface="Georgia"/>
                        </a:rPr>
                        <a:t> terms and determine the sum, </a:t>
                      </a:r>
                      <a:r>
                        <a:rPr lang="en-US" sz="1000" i="1">
                          <a:latin typeface="Georgia"/>
                          <a:ea typeface="Georgia"/>
                          <a:cs typeface="Georgia"/>
                          <a:sym typeface="Georgia"/>
                        </a:rPr>
                        <a:t>S</a:t>
                      </a:r>
                      <a:r>
                        <a:rPr lang="en-US" sz="1000" i="1" baseline="-25000">
                          <a:latin typeface="Georgia"/>
                          <a:ea typeface="Georgia"/>
                          <a:cs typeface="Georgia"/>
                          <a:sym typeface="Georgia"/>
                        </a:rPr>
                        <a:t>n</a:t>
                      </a:r>
                      <a:r>
                        <a:rPr lang="en-US" sz="1000" baseline="-25000">
                          <a:latin typeface="Georgia"/>
                          <a:ea typeface="Georgia"/>
                          <a:cs typeface="Georgia"/>
                          <a:sym typeface="Georgia"/>
                        </a:rPr>
                        <a:t>, </a:t>
                      </a:r>
                      <a:r>
                        <a:rPr lang="en-US" sz="1000">
                          <a:latin typeface="Georgia"/>
                          <a:ea typeface="Georgia"/>
                          <a:cs typeface="Georgia"/>
                          <a:sym typeface="Georgia"/>
                        </a:rPr>
                        <a:t>of the first </a:t>
                      </a:r>
                      <a:r>
                        <a:rPr lang="en-US" sz="1000" i="1">
                          <a:latin typeface="Georgia"/>
                          <a:ea typeface="Georgia"/>
                          <a:cs typeface="Georgia"/>
                          <a:sym typeface="Georgia"/>
                        </a:rPr>
                        <a:t>n</a:t>
                      </a:r>
                      <a:r>
                        <a:rPr lang="en-US" sz="1000">
                          <a:latin typeface="Georgia"/>
                          <a:ea typeface="Georgia"/>
                          <a:cs typeface="Georgia"/>
                          <a:sym typeface="Georgia"/>
                        </a:rPr>
                        <a:t> terms of an arithmetic or geometric series.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the formula, determine the sum of a convergent infinite series.</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Model practical situations using sequences and series. </a:t>
                      </a: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28600" lvl="0" indent="0" algn="l" rtl="0">
                        <a:spcBef>
                          <a:spcPts val="0"/>
                        </a:spcBef>
                        <a:spcAft>
                          <a:spcPts val="300"/>
                        </a:spcAft>
                        <a:buNone/>
                      </a:pPr>
                      <a:r>
                        <a:rPr lang="en-US" sz="1000" dirty="0">
                          <a:solidFill>
                            <a:srgbClr val="980000"/>
                          </a:solidFill>
                          <a:latin typeface="Georgia"/>
                          <a:ea typeface="Georgia"/>
                          <a:cs typeface="Georgia"/>
                          <a:sym typeface="Georgia"/>
                        </a:rPr>
                        <a:t>[Moved to Mathematical Analysis]</a:t>
                      </a:r>
                      <a:endParaRPr sz="1000" dirty="0">
                        <a:solidFill>
                          <a:srgbClr val="98000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54" name="Google Shape;454;g27acb79b1a6_0_80"/>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AII.5 (2016) - Deleted</a:t>
            </a:r>
          </a:p>
        </p:txBody>
      </p:sp>
      <p:sp>
        <p:nvSpPr>
          <p:cNvPr id="455" name="Google Shape;455;g27acb79b1a6_0_80"/>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Students are no longer expected to simplify powers of </a:t>
            </a:r>
            <a:r>
              <a:rPr lang="en-US" sz="1000" i="1">
                <a:solidFill>
                  <a:srgbClr val="FFFFFF"/>
                </a:solidFill>
                <a:latin typeface="Georgia"/>
                <a:ea typeface="Georgia"/>
                <a:cs typeface="Georgia"/>
                <a:sym typeface="Georgia"/>
              </a:rPr>
              <a:t>i</a:t>
            </a:r>
            <a:r>
              <a:rPr lang="en-US" sz="1000">
                <a:solidFill>
                  <a:srgbClr val="FFFFFF"/>
                </a:solidFill>
                <a:latin typeface="Georgia"/>
                <a:ea typeface="Georgia"/>
                <a:cs typeface="Georgia"/>
                <a:sym typeface="Georgia"/>
              </a:rPr>
              <a:t>.</a:t>
            </a:r>
            <a:endParaRPr sz="1000">
              <a:solidFill>
                <a:srgbClr val="FFFFFF"/>
              </a:solidFill>
              <a:latin typeface="Georgia"/>
              <a:ea typeface="Georgia"/>
              <a:cs typeface="Georgia"/>
              <a:sym typeface="Georgia"/>
            </a:endParaRPr>
          </a:p>
          <a:p>
            <a:pPr marL="457200" lvl="0" indent="-292100" algn="l" rtl="0">
              <a:spcBef>
                <a:spcPts val="30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Students are asked to recognize that simplifying a radical expression written in complex form creates an equivalent form of the expression.</a:t>
            </a:r>
            <a:endParaRPr sz="1000">
              <a:solidFill>
                <a:srgbClr val="FFFFFF"/>
              </a:solidFill>
              <a:latin typeface="Georgia"/>
              <a:ea typeface="Georgia"/>
              <a:cs typeface="Georgia"/>
              <a:sym typeface="Georgia"/>
            </a:endParaRPr>
          </a:p>
        </p:txBody>
      </p:sp>
      <p:sp>
        <p:nvSpPr>
          <p:cNvPr id="456" name="Google Shape;456;g27acb79b1a6_0_80"/>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Content from the 2016 standard AII.5 addressing sequences and series has moved to Mathematical Analysis </a:t>
            </a:r>
            <a:endParaRPr sz="1000">
              <a:solidFill>
                <a:srgbClr val="FFFFFF"/>
              </a:solidFill>
              <a:highlight>
                <a:srgbClr val="FFE599"/>
              </a:highlight>
              <a:latin typeface="Georgia"/>
              <a:ea typeface="Georgia"/>
              <a:cs typeface="Georgia"/>
              <a:sym typeface="Georgia"/>
            </a:endParaRPr>
          </a:p>
        </p:txBody>
      </p:sp>
      <p:pic>
        <p:nvPicPr>
          <p:cNvPr id="12" name="Audio 1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92"/>
    </mc:Choice>
    <mc:Fallback xmlns="">
      <p:transition spd="slow" advTm="1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ad2b392a3_0_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29</a:t>
            </a:fld>
            <a:endParaRPr/>
          </a:p>
        </p:txBody>
      </p:sp>
      <p:graphicFrame>
        <p:nvGraphicFramePr>
          <p:cNvPr id="463" name="Google Shape;463;g27ad2b392a3_0_0"/>
          <p:cNvGraphicFramePr/>
          <p:nvPr>
            <p:extLst>
              <p:ext uri="{D42A27DB-BD31-4B8C-83A1-F6EECF244321}">
                <p14:modId xmlns:p14="http://schemas.microsoft.com/office/powerpoint/2010/main" val="1536855915"/>
              </p:ext>
            </p:extLst>
          </p:nvPr>
        </p:nvGraphicFramePr>
        <p:xfrm>
          <a:off x="409350" y="741125"/>
          <a:ext cx="8362950" cy="35616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AII.6 For absolute value, square root, cube root, rational, polynomial, exponential, and logarithmic functions, the student will </a:t>
                      </a:r>
                      <a:endParaRPr sz="1000" b="1">
                        <a:latin typeface="Georgia"/>
                        <a:ea typeface="Georgia"/>
                        <a:cs typeface="Georgia"/>
                        <a:sym typeface="Georgia"/>
                      </a:endParaRPr>
                    </a:p>
                    <a:p>
                      <a:pPr marL="28575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recognize the general shape of function families; and </a:t>
                      </a:r>
                      <a:endParaRPr sz="1000" b="1">
                        <a:latin typeface="Georgia"/>
                        <a:ea typeface="Georgia"/>
                        <a:cs typeface="Georgia"/>
                        <a:sym typeface="Georgia"/>
                      </a:endParaRPr>
                    </a:p>
                    <a:p>
                      <a:pPr marL="28575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use knowledge of transformations to convert between equations and the corresponding graphs of functions. </a:t>
                      </a:r>
                      <a:endParaRPr sz="1000" b="1">
                        <a:latin typeface="Georgia"/>
                        <a:ea typeface="Georgia"/>
                        <a:cs typeface="Georgia"/>
                        <a:sym typeface="Georgia"/>
                      </a:endParaRPr>
                    </a:p>
                    <a:p>
                      <a:pPr marL="285750" lvl="0" indent="-180975"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Recognize the general shape of function families.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Recognize graphs of parent functions.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the graph of a function from the equation.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the equation of a function given the graph.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Graph a transformation of a parent function, given the equation.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the transformation(s) of a function. Transformations of exponential and logarithmic functions, given a graph, should be limited to a single transformation. (b)</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Investigate and verify transformations of functions using a graphing utility. (a, b) </a:t>
                      </a: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dirty="0">
                          <a:solidFill>
                            <a:srgbClr val="202020"/>
                          </a:solidFill>
                          <a:latin typeface="Georgia"/>
                          <a:ea typeface="Georgia"/>
                          <a:cs typeface="Georgia"/>
                          <a:sym typeface="Georgia"/>
                        </a:rPr>
                        <a:t>A2.F.1  The student will investigate, analyze, and compare square root,</a:t>
                      </a:r>
                      <a:r>
                        <a:rPr lang="en-US" sz="1000" b="1" dirty="0">
                          <a:latin typeface="Georgia"/>
                          <a:ea typeface="Georgia"/>
                          <a:cs typeface="Georgia"/>
                          <a:sym typeface="Georgia"/>
                        </a:rPr>
                        <a:t> cube root, </a:t>
                      </a:r>
                      <a:r>
                        <a:rPr lang="en-US" sz="1000" b="1" dirty="0">
                          <a:solidFill>
                            <a:srgbClr val="202020"/>
                          </a:solidFill>
                          <a:latin typeface="Georgia"/>
                          <a:ea typeface="Georgia"/>
                          <a:cs typeface="Georgia"/>
                          <a:sym typeface="Georgia"/>
                        </a:rPr>
                        <a:t>rational, exponential, and logarithmic function families, algebraically and graphically, using transformations.</a:t>
                      </a:r>
                      <a:endParaRPr sz="1000" b="1" dirty="0">
                        <a:solidFill>
                          <a:srgbClr val="202020"/>
                        </a:solidFill>
                        <a:latin typeface="Georgia"/>
                        <a:ea typeface="Georgia"/>
                        <a:cs typeface="Georgia"/>
                        <a:sym typeface="Georgia"/>
                      </a:endParaRPr>
                    </a:p>
                    <a:p>
                      <a:pPr marL="521335" lvl="0" indent="-52133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Distinguish between the graphs of parent functions for square root, cube root, rational, exponential, and logarithmic function families.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Write the equation of a square root, cube root, rational, exponential, and logarithmic function, given a graph, </a:t>
                      </a:r>
                      <a:r>
                        <a:rPr lang="en-US" sz="1000" dirty="0">
                          <a:solidFill>
                            <a:srgbClr val="980000"/>
                          </a:solidFill>
                          <a:latin typeface="Georgia"/>
                          <a:ea typeface="Georgia"/>
                          <a:cs typeface="Georgia"/>
                          <a:sym typeface="Georgia"/>
                        </a:rPr>
                        <a:t>using transformations of the parent function, including </a:t>
                      </a:r>
                      <a:br>
                        <a:rPr lang="en-US" sz="1000" dirty="0">
                          <a:solidFill>
                            <a:srgbClr val="980000"/>
                          </a:solidFill>
                          <a:latin typeface="Georgia"/>
                          <a:ea typeface="Georgia"/>
                          <a:cs typeface="Georgia"/>
                          <a:sym typeface="Georgia"/>
                        </a:rPr>
                      </a:br>
                      <a:r>
                        <a:rPr lang="en-US" sz="1000" i="1" dirty="0">
                          <a:solidFill>
                            <a:srgbClr val="980000"/>
                          </a:solidFill>
                          <a:latin typeface="Georgia"/>
                          <a:ea typeface="Georgia"/>
                          <a:cs typeface="Georgia"/>
                          <a:sym typeface="Georgia"/>
                        </a:rPr>
                        <a:t>f</a:t>
                      </a:r>
                      <a:r>
                        <a:rPr lang="en-US" sz="1000" dirty="0">
                          <a:solidFill>
                            <a:srgbClr val="980000"/>
                          </a:solidFill>
                          <a:latin typeface="Georgia"/>
                          <a:ea typeface="Georgia"/>
                          <a:cs typeface="Georgia"/>
                          <a:sym typeface="Georgia"/>
                        </a:rPr>
                        <a:t>(</a:t>
                      </a:r>
                      <a:r>
                        <a:rPr lang="en-US" sz="1000" i="1" dirty="0">
                          <a:solidFill>
                            <a:srgbClr val="980000"/>
                          </a:solidFill>
                          <a:latin typeface="Georgia"/>
                          <a:ea typeface="Georgia"/>
                          <a:cs typeface="Georgia"/>
                          <a:sym typeface="Georgia"/>
                        </a:rPr>
                        <a:t>x</a:t>
                      </a:r>
                      <a:r>
                        <a:rPr lang="en-US" sz="1000" dirty="0">
                          <a:solidFill>
                            <a:srgbClr val="980000"/>
                          </a:solidFill>
                          <a:latin typeface="Georgia"/>
                          <a:ea typeface="Georgia"/>
                          <a:cs typeface="Georgia"/>
                          <a:sym typeface="Georgia"/>
                        </a:rPr>
                        <a:t>) + </a:t>
                      </a:r>
                      <a:r>
                        <a:rPr lang="en-US" sz="1000" i="1" dirty="0">
                          <a:solidFill>
                            <a:srgbClr val="980000"/>
                          </a:solidFill>
                          <a:latin typeface="Georgia"/>
                          <a:ea typeface="Georgia"/>
                          <a:cs typeface="Georgia"/>
                          <a:sym typeface="Georgia"/>
                        </a:rPr>
                        <a:t>k</a:t>
                      </a:r>
                      <a:r>
                        <a:rPr lang="en-US" sz="1000" dirty="0">
                          <a:solidFill>
                            <a:srgbClr val="980000"/>
                          </a:solidFill>
                          <a:latin typeface="Georgia"/>
                          <a:ea typeface="Georgia"/>
                          <a:cs typeface="Georgia"/>
                          <a:sym typeface="Georgia"/>
                        </a:rPr>
                        <a:t>; </a:t>
                      </a:r>
                      <a:r>
                        <a:rPr lang="en-US" sz="1000" i="1" dirty="0">
                          <a:solidFill>
                            <a:srgbClr val="980000"/>
                          </a:solidFill>
                          <a:latin typeface="Georgia"/>
                          <a:ea typeface="Georgia"/>
                          <a:cs typeface="Georgia"/>
                          <a:sym typeface="Georgia"/>
                        </a:rPr>
                        <a:t>f</a:t>
                      </a:r>
                      <a:r>
                        <a:rPr lang="en-US" sz="1000" dirty="0">
                          <a:solidFill>
                            <a:srgbClr val="980000"/>
                          </a:solidFill>
                          <a:latin typeface="Georgia"/>
                          <a:ea typeface="Georgia"/>
                          <a:cs typeface="Georgia"/>
                          <a:sym typeface="Georgia"/>
                        </a:rPr>
                        <a:t>(</a:t>
                      </a:r>
                      <a:r>
                        <a:rPr lang="en-US" sz="1000" i="1" dirty="0" err="1">
                          <a:solidFill>
                            <a:srgbClr val="980000"/>
                          </a:solidFill>
                          <a:latin typeface="Georgia"/>
                          <a:ea typeface="Georgia"/>
                          <a:cs typeface="Georgia"/>
                          <a:sym typeface="Georgia"/>
                        </a:rPr>
                        <a:t>kx</a:t>
                      </a:r>
                      <a:r>
                        <a:rPr lang="en-US" sz="1000" dirty="0">
                          <a:solidFill>
                            <a:srgbClr val="980000"/>
                          </a:solidFill>
                          <a:latin typeface="Georgia"/>
                          <a:ea typeface="Georgia"/>
                          <a:cs typeface="Georgia"/>
                          <a:sym typeface="Georgia"/>
                        </a:rPr>
                        <a:t>); </a:t>
                      </a:r>
                      <a:r>
                        <a:rPr lang="en-US" sz="1000" i="1" dirty="0">
                          <a:solidFill>
                            <a:srgbClr val="980000"/>
                          </a:solidFill>
                          <a:latin typeface="Georgia"/>
                          <a:ea typeface="Georgia"/>
                          <a:cs typeface="Georgia"/>
                          <a:sym typeface="Georgia"/>
                        </a:rPr>
                        <a:t>f</a:t>
                      </a:r>
                      <a:r>
                        <a:rPr lang="en-US" sz="1000" dirty="0">
                          <a:solidFill>
                            <a:srgbClr val="980000"/>
                          </a:solidFill>
                          <a:latin typeface="Georgia"/>
                          <a:ea typeface="Georgia"/>
                          <a:cs typeface="Georgia"/>
                          <a:sym typeface="Georgia"/>
                        </a:rPr>
                        <a:t>(</a:t>
                      </a:r>
                      <a:r>
                        <a:rPr lang="en-US" sz="1000" i="1" dirty="0">
                          <a:solidFill>
                            <a:srgbClr val="980000"/>
                          </a:solidFill>
                          <a:latin typeface="Georgia"/>
                          <a:ea typeface="Georgia"/>
                          <a:cs typeface="Georgia"/>
                          <a:sym typeface="Georgia"/>
                        </a:rPr>
                        <a:t>x </a:t>
                      </a:r>
                      <a:r>
                        <a:rPr lang="en-US" sz="1000" dirty="0">
                          <a:solidFill>
                            <a:srgbClr val="980000"/>
                          </a:solidFill>
                          <a:latin typeface="Georgia"/>
                          <a:ea typeface="Georgia"/>
                          <a:cs typeface="Georgia"/>
                          <a:sym typeface="Georgia"/>
                        </a:rPr>
                        <a:t>+ </a:t>
                      </a:r>
                      <a:r>
                        <a:rPr lang="en-US" sz="1000" i="1" dirty="0">
                          <a:solidFill>
                            <a:srgbClr val="980000"/>
                          </a:solidFill>
                          <a:latin typeface="Georgia"/>
                          <a:ea typeface="Georgia"/>
                          <a:cs typeface="Georgia"/>
                          <a:sym typeface="Georgia"/>
                        </a:rPr>
                        <a:t>k</a:t>
                      </a:r>
                      <a:r>
                        <a:rPr lang="en-US" sz="1000" dirty="0">
                          <a:solidFill>
                            <a:srgbClr val="980000"/>
                          </a:solidFill>
                          <a:latin typeface="Georgia"/>
                          <a:ea typeface="Georgia"/>
                          <a:cs typeface="Georgia"/>
                          <a:sym typeface="Georgia"/>
                        </a:rPr>
                        <a:t>); and </a:t>
                      </a:r>
                      <a:r>
                        <a:rPr lang="en-US" sz="1000" i="1" dirty="0" err="1">
                          <a:solidFill>
                            <a:srgbClr val="980000"/>
                          </a:solidFill>
                          <a:latin typeface="Georgia"/>
                          <a:ea typeface="Georgia"/>
                          <a:cs typeface="Georgia"/>
                          <a:sym typeface="Georgia"/>
                        </a:rPr>
                        <a:t>kf</a:t>
                      </a:r>
                      <a:r>
                        <a:rPr lang="en-US" sz="1000" dirty="0">
                          <a:solidFill>
                            <a:srgbClr val="980000"/>
                          </a:solidFill>
                          <a:latin typeface="Georgia"/>
                          <a:ea typeface="Georgia"/>
                          <a:cs typeface="Georgia"/>
                          <a:sym typeface="Georgia"/>
                        </a:rPr>
                        <a:t>(</a:t>
                      </a:r>
                      <a:r>
                        <a:rPr lang="en-US" sz="1000" i="1" dirty="0">
                          <a:solidFill>
                            <a:srgbClr val="980000"/>
                          </a:solidFill>
                          <a:latin typeface="Georgia"/>
                          <a:ea typeface="Georgia"/>
                          <a:cs typeface="Georgia"/>
                          <a:sym typeface="Georgia"/>
                        </a:rPr>
                        <a:t>x</a:t>
                      </a:r>
                      <a:r>
                        <a:rPr lang="en-US" sz="1000" dirty="0">
                          <a:solidFill>
                            <a:srgbClr val="980000"/>
                          </a:solidFill>
                          <a:latin typeface="Georgia"/>
                          <a:ea typeface="Georgia"/>
                          <a:cs typeface="Georgia"/>
                          <a:sym typeface="Georgia"/>
                        </a:rPr>
                        <a:t>), where </a:t>
                      </a:r>
                      <a:r>
                        <a:rPr lang="en-US" sz="1000" i="1" dirty="0">
                          <a:solidFill>
                            <a:srgbClr val="980000"/>
                          </a:solidFill>
                          <a:latin typeface="Georgia"/>
                          <a:ea typeface="Georgia"/>
                          <a:cs typeface="Georgia"/>
                          <a:sym typeface="Georgia"/>
                        </a:rPr>
                        <a:t>k</a:t>
                      </a:r>
                      <a:r>
                        <a:rPr lang="en-US" sz="1000" dirty="0">
                          <a:solidFill>
                            <a:srgbClr val="980000"/>
                          </a:solidFill>
                          <a:latin typeface="Georgia"/>
                          <a:ea typeface="Georgia"/>
                          <a:cs typeface="Georgia"/>
                          <a:sym typeface="Georgia"/>
                        </a:rPr>
                        <a:t> is limited to rational values. </a:t>
                      </a:r>
                      <a:r>
                        <a:rPr lang="en-US" sz="1000" dirty="0">
                          <a:latin typeface="Georgia"/>
                          <a:ea typeface="Georgia"/>
                          <a:cs typeface="Georgia"/>
                          <a:sym typeface="Georgia"/>
                        </a:rPr>
                        <a:t>Transformations of exponential and logarithmic functions, given a graph, should be limited to a single transformation.</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Graph a square root, cube root, rational, exponential, and logarithmic function, given the equation, using transformations of the parent function </a:t>
                      </a:r>
                      <a:r>
                        <a:rPr lang="en-US" sz="1000" dirty="0">
                          <a:solidFill>
                            <a:srgbClr val="980000"/>
                          </a:solidFill>
                          <a:latin typeface="Georgia"/>
                          <a:ea typeface="Georgia"/>
                          <a:cs typeface="Georgia"/>
                          <a:sym typeface="Georgia"/>
                        </a:rPr>
                        <a:t>including </a:t>
                      </a:r>
                      <a:r>
                        <a:rPr lang="en-US" sz="1000" i="1" dirty="0">
                          <a:solidFill>
                            <a:srgbClr val="980000"/>
                          </a:solidFill>
                          <a:latin typeface="Georgia"/>
                          <a:ea typeface="Georgia"/>
                          <a:cs typeface="Georgia"/>
                          <a:sym typeface="Georgia"/>
                        </a:rPr>
                        <a:t>f</a:t>
                      </a:r>
                      <a:r>
                        <a:rPr lang="en-US" sz="1000" dirty="0">
                          <a:solidFill>
                            <a:srgbClr val="980000"/>
                          </a:solidFill>
                          <a:latin typeface="Georgia"/>
                          <a:ea typeface="Georgia"/>
                          <a:cs typeface="Georgia"/>
                          <a:sym typeface="Georgia"/>
                        </a:rPr>
                        <a:t>(</a:t>
                      </a:r>
                      <a:r>
                        <a:rPr lang="en-US" sz="1000" i="1" dirty="0">
                          <a:solidFill>
                            <a:srgbClr val="980000"/>
                          </a:solidFill>
                          <a:latin typeface="Georgia"/>
                          <a:ea typeface="Georgia"/>
                          <a:cs typeface="Georgia"/>
                          <a:sym typeface="Georgia"/>
                        </a:rPr>
                        <a:t>x</a:t>
                      </a:r>
                      <a:r>
                        <a:rPr lang="en-US" sz="1000" dirty="0">
                          <a:solidFill>
                            <a:srgbClr val="980000"/>
                          </a:solidFill>
                          <a:latin typeface="Georgia"/>
                          <a:ea typeface="Georgia"/>
                          <a:cs typeface="Georgia"/>
                          <a:sym typeface="Georgia"/>
                        </a:rPr>
                        <a:t>) + </a:t>
                      </a:r>
                      <a:r>
                        <a:rPr lang="en-US" sz="1000" i="1" dirty="0">
                          <a:solidFill>
                            <a:srgbClr val="980000"/>
                          </a:solidFill>
                          <a:latin typeface="Georgia"/>
                          <a:ea typeface="Georgia"/>
                          <a:cs typeface="Georgia"/>
                          <a:sym typeface="Georgia"/>
                        </a:rPr>
                        <a:t>k</a:t>
                      </a:r>
                      <a:r>
                        <a:rPr lang="en-US" sz="1000" dirty="0">
                          <a:solidFill>
                            <a:srgbClr val="980000"/>
                          </a:solidFill>
                          <a:latin typeface="Georgia"/>
                          <a:ea typeface="Georgia"/>
                          <a:cs typeface="Georgia"/>
                          <a:sym typeface="Georgia"/>
                        </a:rPr>
                        <a:t>; </a:t>
                      </a:r>
                      <a:r>
                        <a:rPr lang="en-US" sz="1000" i="1" dirty="0">
                          <a:solidFill>
                            <a:srgbClr val="980000"/>
                          </a:solidFill>
                          <a:latin typeface="Georgia"/>
                          <a:ea typeface="Georgia"/>
                          <a:cs typeface="Georgia"/>
                          <a:sym typeface="Georgia"/>
                        </a:rPr>
                        <a:t>f</a:t>
                      </a:r>
                      <a:r>
                        <a:rPr lang="en-US" sz="1000" dirty="0">
                          <a:solidFill>
                            <a:srgbClr val="980000"/>
                          </a:solidFill>
                          <a:latin typeface="Georgia"/>
                          <a:ea typeface="Georgia"/>
                          <a:cs typeface="Georgia"/>
                          <a:sym typeface="Georgia"/>
                        </a:rPr>
                        <a:t>(</a:t>
                      </a:r>
                      <a:r>
                        <a:rPr lang="en-US" sz="1000" i="1" dirty="0" err="1">
                          <a:solidFill>
                            <a:srgbClr val="980000"/>
                          </a:solidFill>
                          <a:latin typeface="Georgia"/>
                          <a:ea typeface="Georgia"/>
                          <a:cs typeface="Georgia"/>
                          <a:sym typeface="Georgia"/>
                        </a:rPr>
                        <a:t>kx</a:t>
                      </a:r>
                      <a:r>
                        <a:rPr lang="en-US" sz="1000" dirty="0">
                          <a:solidFill>
                            <a:srgbClr val="980000"/>
                          </a:solidFill>
                          <a:latin typeface="Georgia"/>
                          <a:ea typeface="Georgia"/>
                          <a:cs typeface="Georgia"/>
                          <a:sym typeface="Georgia"/>
                        </a:rPr>
                        <a:t>); </a:t>
                      </a:r>
                      <a:r>
                        <a:rPr lang="en-US" sz="1000" i="1" dirty="0">
                          <a:solidFill>
                            <a:srgbClr val="980000"/>
                          </a:solidFill>
                          <a:latin typeface="Georgia"/>
                          <a:ea typeface="Georgia"/>
                          <a:cs typeface="Georgia"/>
                          <a:sym typeface="Georgia"/>
                        </a:rPr>
                        <a:t>f</a:t>
                      </a:r>
                      <a:r>
                        <a:rPr lang="en-US" sz="1000" dirty="0">
                          <a:solidFill>
                            <a:srgbClr val="980000"/>
                          </a:solidFill>
                          <a:latin typeface="Georgia"/>
                          <a:ea typeface="Georgia"/>
                          <a:cs typeface="Georgia"/>
                          <a:sym typeface="Georgia"/>
                        </a:rPr>
                        <a:t>(</a:t>
                      </a:r>
                      <a:r>
                        <a:rPr lang="en-US" sz="1000" i="1" dirty="0">
                          <a:solidFill>
                            <a:srgbClr val="980000"/>
                          </a:solidFill>
                          <a:latin typeface="Georgia"/>
                          <a:ea typeface="Georgia"/>
                          <a:cs typeface="Georgia"/>
                          <a:sym typeface="Georgia"/>
                        </a:rPr>
                        <a:t>x</a:t>
                      </a:r>
                      <a:r>
                        <a:rPr lang="en-US" sz="1000" dirty="0">
                          <a:solidFill>
                            <a:srgbClr val="980000"/>
                          </a:solidFill>
                          <a:latin typeface="Georgia"/>
                          <a:ea typeface="Georgia"/>
                          <a:cs typeface="Georgia"/>
                          <a:sym typeface="Georgia"/>
                        </a:rPr>
                        <a:t> + </a:t>
                      </a:r>
                      <a:r>
                        <a:rPr lang="en-US" sz="1000" i="1" dirty="0">
                          <a:solidFill>
                            <a:srgbClr val="980000"/>
                          </a:solidFill>
                          <a:latin typeface="Georgia"/>
                          <a:ea typeface="Georgia"/>
                          <a:cs typeface="Georgia"/>
                          <a:sym typeface="Georgia"/>
                        </a:rPr>
                        <a:t>k</a:t>
                      </a:r>
                      <a:r>
                        <a:rPr lang="en-US" sz="1000" dirty="0">
                          <a:solidFill>
                            <a:srgbClr val="980000"/>
                          </a:solidFill>
                          <a:latin typeface="Georgia"/>
                          <a:ea typeface="Georgia"/>
                          <a:cs typeface="Georgia"/>
                          <a:sym typeface="Georgia"/>
                        </a:rPr>
                        <a:t>); and </a:t>
                      </a:r>
                      <a:r>
                        <a:rPr lang="en-US" sz="1000" i="1" dirty="0" err="1">
                          <a:solidFill>
                            <a:srgbClr val="980000"/>
                          </a:solidFill>
                          <a:latin typeface="Georgia"/>
                          <a:ea typeface="Georgia"/>
                          <a:cs typeface="Georgia"/>
                          <a:sym typeface="Georgia"/>
                        </a:rPr>
                        <a:t>kf</a:t>
                      </a:r>
                      <a:r>
                        <a:rPr lang="en-US" sz="1000" dirty="0">
                          <a:solidFill>
                            <a:srgbClr val="980000"/>
                          </a:solidFill>
                          <a:latin typeface="Georgia"/>
                          <a:ea typeface="Georgia"/>
                          <a:cs typeface="Georgia"/>
                          <a:sym typeface="Georgia"/>
                        </a:rPr>
                        <a:t>(</a:t>
                      </a:r>
                      <a:r>
                        <a:rPr lang="en-US" sz="1000" i="1" dirty="0">
                          <a:solidFill>
                            <a:srgbClr val="980000"/>
                          </a:solidFill>
                          <a:latin typeface="Georgia"/>
                          <a:ea typeface="Georgia"/>
                          <a:cs typeface="Georgia"/>
                          <a:sym typeface="Georgia"/>
                        </a:rPr>
                        <a:t>x</a:t>
                      </a:r>
                      <a:r>
                        <a:rPr lang="en-US" sz="1000" dirty="0">
                          <a:solidFill>
                            <a:srgbClr val="980000"/>
                          </a:solidFill>
                          <a:latin typeface="Georgia"/>
                          <a:ea typeface="Georgia"/>
                          <a:cs typeface="Georgia"/>
                          <a:sym typeface="Georgia"/>
                        </a:rPr>
                        <a:t>), where </a:t>
                      </a:r>
                      <a:r>
                        <a:rPr lang="en-US" sz="1000" i="1" dirty="0">
                          <a:solidFill>
                            <a:srgbClr val="980000"/>
                          </a:solidFill>
                          <a:latin typeface="Georgia"/>
                          <a:ea typeface="Georgia"/>
                          <a:cs typeface="Georgia"/>
                          <a:sym typeface="Georgia"/>
                        </a:rPr>
                        <a:t>k</a:t>
                      </a:r>
                      <a:r>
                        <a:rPr lang="en-US" sz="1000" dirty="0">
                          <a:solidFill>
                            <a:srgbClr val="980000"/>
                          </a:solidFill>
                          <a:latin typeface="Georgia"/>
                          <a:ea typeface="Georgia"/>
                          <a:cs typeface="Georgia"/>
                          <a:sym typeface="Georgia"/>
                        </a:rPr>
                        <a:t> is limited to rational values. </a:t>
                      </a:r>
                      <a:r>
                        <a:rPr lang="en-US" sz="1000" dirty="0">
                          <a:latin typeface="Georgia"/>
                          <a:ea typeface="Georgia"/>
                          <a:cs typeface="Georgia"/>
                          <a:sym typeface="Georgia"/>
                        </a:rPr>
                        <a:t>Use technology to verify transformations of the functions.</a:t>
                      </a:r>
                      <a:endParaRPr sz="1000" dirty="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64" name="Google Shape;464;g27ad2b392a3_0_0"/>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AII.6  (2016) - Standard A2.F.1 (2023)</a:t>
            </a:r>
          </a:p>
        </p:txBody>
      </p:sp>
      <p:sp>
        <p:nvSpPr>
          <p:cNvPr id="465" name="Google Shape;465;g27ad2b392a3_0_0"/>
          <p:cNvSpPr txBox="1"/>
          <p:nvPr/>
        </p:nvSpPr>
        <p:spPr>
          <a:xfrm>
            <a:off x="0" y="4402375"/>
            <a:ext cx="9144000" cy="741125"/>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The types of functions investigated will no longer include absolute value or polynomial functions for A2.F.1 in the 2023 standard. </a:t>
            </a:r>
            <a:endParaRPr sz="1000">
              <a:solidFill>
                <a:srgbClr val="FFFFFF"/>
              </a:solidFill>
              <a:latin typeface="Georgia"/>
              <a:ea typeface="Georgia"/>
              <a:cs typeface="Georgia"/>
              <a:sym typeface="Georgia"/>
            </a:endParaRPr>
          </a:p>
          <a:p>
            <a:pPr marL="457200" lvl="0" indent="-292100" algn="l" rtl="0">
              <a:spcBef>
                <a:spcPts val="300"/>
              </a:spcBef>
              <a:spcAft>
                <a:spcPts val="300"/>
              </a:spcAft>
              <a:buClr>
                <a:srgbClr val="FFFFFF"/>
              </a:buClr>
              <a:buSzPts val="1000"/>
              <a:buFont typeface="Georgia"/>
              <a:buChar char="●"/>
            </a:pPr>
            <a:r>
              <a:rPr lang="en-US" sz="1000">
                <a:solidFill>
                  <a:srgbClr val="FFFFFF"/>
                </a:solidFill>
                <a:latin typeface="Georgia"/>
                <a:ea typeface="Georgia"/>
                <a:cs typeface="Georgia"/>
                <a:sym typeface="Georgia"/>
              </a:rPr>
              <a:t>A2.F.1b and A2.F.1c – Transformation notation is specifically addressed and the constant, </a:t>
            </a:r>
            <a:r>
              <a:rPr lang="en-US" sz="1000" i="1">
                <a:solidFill>
                  <a:srgbClr val="FFFFFF"/>
                </a:solidFill>
                <a:latin typeface="Georgia"/>
                <a:ea typeface="Georgia"/>
                <a:cs typeface="Georgia"/>
                <a:sym typeface="Georgia"/>
              </a:rPr>
              <a:t>k, </a:t>
            </a:r>
            <a:r>
              <a:rPr lang="en-US" sz="1000">
                <a:solidFill>
                  <a:srgbClr val="FFFFFF"/>
                </a:solidFill>
                <a:latin typeface="Georgia"/>
                <a:ea typeface="Georgia"/>
                <a:cs typeface="Georgia"/>
                <a:sym typeface="Georgia"/>
              </a:rPr>
              <a:t>includes both integer and rational values. </a:t>
            </a:r>
            <a:endParaRPr sz="1000">
              <a:solidFill>
                <a:srgbClr val="FFFFFF"/>
              </a:solidFill>
              <a:latin typeface="Georgia"/>
              <a:ea typeface="Georgia"/>
              <a:cs typeface="Georgia"/>
              <a:sym typeface="Georgia"/>
            </a:endParaRPr>
          </a:p>
        </p:txBody>
      </p:sp>
      <p:pic>
        <p:nvPicPr>
          <p:cNvPr id="7" name="Audio 6"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242"/>
    </mc:Choice>
    <mc:Fallback xmlns="">
      <p:transition spd="slow" advTm="49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719528"/>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dirty="0"/>
              <a:t>Agenda</a:t>
            </a:r>
            <a:endParaRPr dirty="0"/>
          </a:p>
        </p:txBody>
      </p:sp>
      <p:sp>
        <p:nvSpPr>
          <p:cNvPr id="178" name="Google Shape;178;p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a:t>
            </a:fld>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lvl="0" algn="l" rtl="0">
              <a:lnSpc>
                <a:spcPct val="90000"/>
              </a:lnSpc>
              <a:spcBef>
                <a:spcPts val="800"/>
              </a:spcBef>
              <a:spcAft>
                <a:spcPts val="0"/>
              </a:spcAft>
              <a:buClrTx/>
              <a:buSzPct val="100000"/>
              <a:buFont typeface="Arial" panose="020B0604020202020204" pitchFamily="34" charset="0"/>
              <a:buChar char="•"/>
            </a:pPr>
            <a:r>
              <a:rPr lang="en-US" sz="2100" dirty="0">
                <a:solidFill>
                  <a:srgbClr val="000000"/>
                </a:solidFill>
                <a:latin typeface="Georgia" panose="02040502050405020303" pitchFamily="18" charset="0"/>
              </a:rPr>
              <a:t>2023 Mathematics Standards of Learning Focus</a:t>
            </a:r>
          </a:p>
          <a:p>
            <a:pPr lvl="0" algn="l" rtl="0">
              <a:lnSpc>
                <a:spcPct val="90000"/>
              </a:lnSpc>
              <a:spcBef>
                <a:spcPts val="800"/>
              </a:spcBef>
              <a:spcAft>
                <a:spcPts val="0"/>
              </a:spcAft>
              <a:buClrTx/>
              <a:buSzPct val="100000"/>
              <a:buFont typeface="Arial" panose="020B0604020202020204" pitchFamily="34" charset="0"/>
              <a:buChar char="•"/>
            </a:pPr>
            <a:r>
              <a:rPr lang="en-US" sz="2100" dirty="0">
                <a:solidFill>
                  <a:srgbClr val="000000"/>
                </a:solidFill>
                <a:latin typeface="Georgia" panose="02040502050405020303" pitchFamily="18" charset="0"/>
              </a:rPr>
              <a:t>Documents Currently Available</a:t>
            </a:r>
            <a:endParaRPr lang="en-US" dirty="0">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dirty="0">
                <a:solidFill>
                  <a:srgbClr val="000000"/>
                </a:solidFill>
                <a:latin typeface="Georgia" panose="02040502050405020303" pitchFamily="18" charset="0"/>
              </a:rPr>
              <a:t>Standards of Learning Document</a:t>
            </a:r>
            <a:endParaRPr lang="en-US" dirty="0">
              <a:solidFill>
                <a:srgbClr val="000000"/>
              </a:solidFill>
              <a:latin typeface="Georgia" panose="02040502050405020303" pitchFamily="18" charset="0"/>
            </a:endParaRPr>
          </a:p>
          <a:p>
            <a:pPr lvl="1" algn="l" rtl="0">
              <a:lnSpc>
                <a:spcPct val="90000"/>
              </a:lnSpc>
              <a:spcBef>
                <a:spcPts val="400"/>
              </a:spcBef>
              <a:spcAft>
                <a:spcPts val="0"/>
              </a:spcAft>
              <a:buClrTx/>
              <a:buSzPct val="100000"/>
              <a:buFont typeface="Arial" panose="020B0604020202020204" pitchFamily="34" charset="0"/>
              <a:buChar char="•"/>
            </a:pPr>
            <a:r>
              <a:rPr lang="en-US" sz="1800" dirty="0">
                <a:solidFill>
                  <a:srgbClr val="000000"/>
                </a:solidFill>
                <a:latin typeface="Georgia" panose="02040502050405020303" pitchFamily="18" charset="0"/>
              </a:rPr>
              <a:t>Overview of Revisions (2016 to 2023 Mathematics Standards of Learning) document </a:t>
            </a:r>
          </a:p>
          <a:p>
            <a:pPr lvl="0" algn="l" rtl="0">
              <a:lnSpc>
                <a:spcPct val="90000"/>
              </a:lnSpc>
              <a:spcBef>
                <a:spcPts val="800"/>
              </a:spcBef>
              <a:spcAft>
                <a:spcPts val="0"/>
              </a:spcAft>
              <a:buClrTx/>
              <a:buSzPct val="100000"/>
              <a:buFont typeface="Arial" panose="020B0604020202020204" pitchFamily="34" charset="0"/>
              <a:buChar char="•"/>
            </a:pPr>
            <a:r>
              <a:rPr lang="en-US" sz="2100" dirty="0">
                <a:solidFill>
                  <a:srgbClr val="000000"/>
                </a:solidFill>
                <a:latin typeface="Georgia" panose="02040502050405020303" pitchFamily="18" charset="0"/>
              </a:rPr>
              <a:t>Comparison of 2016 to 2023 Standards</a:t>
            </a:r>
            <a:endParaRPr dirty="0">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dirty="0">
                <a:solidFill>
                  <a:srgbClr val="000000"/>
                </a:solidFill>
                <a:latin typeface="Georgia" panose="02040502050405020303" pitchFamily="18" charset="0"/>
              </a:rPr>
              <a:t>Expressions and Operations</a:t>
            </a:r>
          </a:p>
          <a:p>
            <a:pPr marL="914400" lvl="1" indent="-317500" algn="l" rtl="0">
              <a:lnSpc>
                <a:spcPct val="90000"/>
              </a:lnSpc>
              <a:spcBef>
                <a:spcPts val="400"/>
              </a:spcBef>
              <a:spcAft>
                <a:spcPts val="0"/>
              </a:spcAft>
              <a:buSzPts val="1400"/>
              <a:buChar char="-"/>
            </a:pPr>
            <a:r>
              <a:rPr lang="en-US" dirty="0">
                <a:solidFill>
                  <a:srgbClr val="000000"/>
                </a:solidFill>
                <a:latin typeface="Georgia" panose="02040502050405020303" pitchFamily="18" charset="0"/>
              </a:rPr>
              <a:t>Equations and Inequalities</a:t>
            </a:r>
          </a:p>
          <a:p>
            <a:pPr marL="914400" lvl="1" indent="-317500" algn="l" rtl="0">
              <a:lnSpc>
                <a:spcPct val="90000"/>
              </a:lnSpc>
              <a:spcBef>
                <a:spcPts val="400"/>
              </a:spcBef>
              <a:spcAft>
                <a:spcPts val="0"/>
              </a:spcAft>
              <a:buSzPts val="1400"/>
              <a:buChar char="-"/>
            </a:pPr>
            <a:r>
              <a:rPr lang="en-US" sz="1800" dirty="0">
                <a:solidFill>
                  <a:srgbClr val="000000"/>
                </a:solidFill>
                <a:latin typeface="Georgia" panose="02040502050405020303" pitchFamily="18" charset="0"/>
              </a:rPr>
              <a:t>Functions</a:t>
            </a:r>
          </a:p>
          <a:p>
            <a:pPr marL="914400" lvl="1" indent="-317500" algn="l" rtl="0">
              <a:lnSpc>
                <a:spcPct val="90000"/>
              </a:lnSpc>
              <a:spcBef>
                <a:spcPts val="400"/>
              </a:spcBef>
              <a:spcAft>
                <a:spcPts val="0"/>
              </a:spcAft>
              <a:buSzPts val="1400"/>
              <a:buChar char="-"/>
            </a:pPr>
            <a:r>
              <a:rPr lang="en-US" dirty="0">
                <a:solidFill>
                  <a:srgbClr val="000000"/>
                </a:solidFill>
                <a:latin typeface="Georgia" panose="02040502050405020303" pitchFamily="18" charset="0"/>
              </a:rPr>
              <a:t>Statistics</a:t>
            </a:r>
            <a:endParaRPr lang="en-US" sz="1800" dirty="0">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endParaRPr dirty="0">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9ADE9C3F-28E1-EE1A-DDFB-435F0CBC5FA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7" name="Audio 6"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198942"/>
            <a:ext cx="406400" cy="406400"/>
          </a:xfrm>
          <a:prstGeom prst="rect">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xmlns:p14="http://schemas.microsoft.com/office/powerpoint/2010/main">
    <mc:Choice Requires="p14">
      <p:transition spd="slow" p14:dur="2000" advTm="28997"/>
    </mc:Choice>
    <mc:Fallback xmlns="">
      <p:transition spd="slow" advTm="2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7ad2b392a3_0_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dirty="0"/>
              <a:t>30</a:t>
            </a:fld>
            <a:endParaRPr dirty="0"/>
          </a:p>
        </p:txBody>
      </p:sp>
      <p:graphicFrame>
        <p:nvGraphicFramePr>
          <p:cNvPr id="472" name="Google Shape;472;g27ad2b392a3_0_10"/>
          <p:cNvGraphicFramePr/>
          <p:nvPr>
            <p:extLst>
              <p:ext uri="{D42A27DB-BD31-4B8C-83A1-F6EECF244321}">
                <p14:modId xmlns:p14="http://schemas.microsoft.com/office/powerpoint/2010/main" val="1235795604"/>
              </p:ext>
            </p:extLst>
          </p:nvPr>
        </p:nvGraphicFramePr>
        <p:xfrm>
          <a:off x="390525" y="502958"/>
          <a:ext cx="8362950" cy="4323652"/>
        </p:xfrm>
        <a:graphic>
          <a:graphicData uri="http://schemas.openxmlformats.org/drawingml/2006/table">
            <a:tbl>
              <a:tblPr firstRow="1">
                <a:noFill/>
                <a:tableStyleId>{D9032F2A-A78E-4B82-84B8-62AC78BD096D}</a:tableStyleId>
              </a:tblPr>
              <a:tblGrid>
                <a:gridCol w="4972307">
                  <a:extLst>
                    <a:ext uri="{9D8B030D-6E8A-4147-A177-3AD203B41FA5}">
                      <a16:colId xmlns:a16="http://schemas.microsoft.com/office/drawing/2014/main" val="20000"/>
                    </a:ext>
                  </a:extLst>
                </a:gridCol>
                <a:gridCol w="3390643">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dirty="0">
                          <a:latin typeface="Georgia"/>
                          <a:ea typeface="Georgia"/>
                          <a:cs typeface="Georgia"/>
                          <a:sym typeface="Georgia"/>
                        </a:rPr>
                        <a:t>2016 SOL</a:t>
                      </a:r>
                      <a:endParaRPr sz="1200" b="1" dirty="0">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dirty="0">
                          <a:latin typeface="Georgia"/>
                          <a:ea typeface="Georgia"/>
                          <a:cs typeface="Georgia"/>
                          <a:sym typeface="Georgia"/>
                        </a:rPr>
                        <a:t>2023 SOL</a:t>
                      </a:r>
                      <a:endParaRPr sz="1200" b="1" dirty="0">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dirty="0">
                          <a:latin typeface="Georgia"/>
                          <a:ea typeface="Georgia"/>
                          <a:cs typeface="Georgia"/>
                          <a:sym typeface="Georgia"/>
                        </a:rPr>
                        <a:t>AII.7 The student will investigate and analyze linear, quadratic , absolute value, square root, cube root, rational, polynomial, exponential, and logarithmic function families algebraically and graphically. Key concepts include</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domain, range, and continuity;</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intervals in which a function is increasing or decreasing;</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extrema;</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zeros;</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a:pPr>
                      <a:r>
                        <a:rPr lang="en-US" sz="1000" b="1" dirty="0">
                          <a:latin typeface="Georgia"/>
                          <a:ea typeface="Georgia"/>
                          <a:cs typeface="Georgia"/>
                          <a:sym typeface="Georgia"/>
                        </a:rPr>
                        <a:t>intercepts;</a:t>
                      </a:r>
                      <a:endParaRPr sz="1000" b="1" dirty="0">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dirty="0">
                          <a:latin typeface="Georgia"/>
                          <a:ea typeface="Georgia"/>
                          <a:cs typeface="Georgia"/>
                          <a:sym typeface="Georgia"/>
                        </a:rPr>
                        <a:t>Identify the domain, range, zeros, and intercepts of a function presented algebraically or graphically, including graphs with discontinuities. (a, d, e)</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rPr>
                        <a:t> </a:t>
                      </a:r>
                      <a:r>
                        <a:rPr lang="en-US" sz="1000" dirty="0">
                          <a:latin typeface="Georgia"/>
                          <a:ea typeface="Georgia"/>
                          <a:cs typeface="Georgia"/>
                          <a:sym typeface="Georgia"/>
                        </a:rPr>
                        <a:t>Describe a function as continuous or discontinuous. (a)</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Given the graph of a function, identify intervals on which the function (linear, quadratic, absolute value, square root, cube root, polynomial, exponential, and logarithmic) is increasing or decreasing. (b)</a:t>
                      </a:r>
                      <a:endParaRPr sz="1000" dirty="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dirty="0">
                          <a:latin typeface="Georgia"/>
                          <a:ea typeface="Georgia"/>
                          <a:cs typeface="Georgia"/>
                          <a:sym typeface="Georgia"/>
                        </a:rPr>
                        <a:t>Identify the location and value of absolute maxima and absolute minima of a function over the domain of the function graphically or by using a graphing utility. (c)</a:t>
                      </a:r>
                    </a:p>
                    <a:p>
                      <a:pPr marL="342900" marR="0" lvl="0" indent="-292100" algn="l" defTabSz="914400" rtl="0" eaLnBrk="1" fontAlgn="auto" latinLnBrk="0" hangingPunct="1">
                        <a:lnSpc>
                          <a:spcPct val="100000"/>
                        </a:lnSpc>
                        <a:spcBef>
                          <a:spcPts val="300"/>
                        </a:spcBef>
                        <a:spcAft>
                          <a:spcPts val="300"/>
                        </a:spcAft>
                        <a:buClr>
                          <a:srgbClr val="000000"/>
                        </a:buClr>
                        <a:buSzPts val="1000"/>
                        <a:buFont typeface="Georgia"/>
                        <a:buChar char="●"/>
                        <a:tabLst/>
                        <a:defRPr/>
                      </a:pPr>
                      <a:r>
                        <a:rPr lang="en-US" sz="1000" b="0" i="0" u="none" strike="noStrike" cap="none" dirty="0">
                          <a:solidFill>
                            <a:srgbClr val="000000"/>
                          </a:solidFill>
                          <a:latin typeface="Georgia"/>
                          <a:ea typeface="Arial"/>
                          <a:cs typeface="Arial"/>
                          <a:sym typeface="Arial"/>
                        </a:rPr>
                        <a:t>Identify the location and value of relative maxima or relative minima of a function over some interval of the domain graphically or by using a graphing utility. (c)</a:t>
                      </a:r>
                    </a:p>
                    <a:p>
                      <a:pPr marL="342900" lvl="0" indent="-292100" algn="l" rtl="0">
                        <a:spcBef>
                          <a:spcPts val="300"/>
                        </a:spcBef>
                        <a:spcAft>
                          <a:spcPts val="300"/>
                        </a:spcAft>
                        <a:buSzPts val="1000"/>
                        <a:buFont typeface="Georgia"/>
                        <a:buChar char="●"/>
                      </a:pP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dirty="0">
                          <a:solidFill>
                            <a:srgbClr val="202020"/>
                          </a:solidFill>
                          <a:latin typeface="Georgia"/>
                          <a:ea typeface="Georgia"/>
                          <a:cs typeface="Georgia"/>
                          <a:sym typeface="Georgia"/>
                        </a:rPr>
                        <a:t>A2.F.2</a:t>
                      </a:r>
                      <a:r>
                        <a:rPr lang="en-US" sz="1000" b="1" dirty="0">
                          <a:solidFill>
                            <a:srgbClr val="202020"/>
                          </a:solidFill>
                          <a:latin typeface="Georgia"/>
                          <a:ea typeface="Georgia"/>
                          <a:cs typeface="Georgia"/>
                        </a:rPr>
                        <a:t> </a:t>
                      </a:r>
                      <a:r>
                        <a:rPr lang="en-US" sz="1000" b="1" dirty="0">
                          <a:solidFill>
                            <a:srgbClr val="202020"/>
                          </a:solidFill>
                          <a:latin typeface="Georgia"/>
                          <a:ea typeface="Georgia"/>
                          <a:cs typeface="Georgia"/>
                          <a:sym typeface="Georgia"/>
                        </a:rPr>
                        <a:t> The student will investigate and analyze characteristics of square root</a:t>
                      </a:r>
                      <a:r>
                        <a:rPr lang="en-US" sz="1000" b="1" dirty="0">
                          <a:latin typeface="Georgia"/>
                          <a:ea typeface="Georgia"/>
                          <a:cs typeface="Georgia"/>
                          <a:sym typeface="Georgia"/>
                        </a:rPr>
                        <a:t>, cube root,</a:t>
                      </a:r>
                      <a:r>
                        <a:rPr lang="en-US" sz="1000" b="1" u="sng" dirty="0">
                          <a:solidFill>
                            <a:srgbClr val="7030A0"/>
                          </a:solidFill>
                          <a:latin typeface="Georgia"/>
                          <a:ea typeface="Georgia"/>
                          <a:cs typeface="Georgia"/>
                          <a:sym typeface="Georgia"/>
                        </a:rPr>
                        <a:t> </a:t>
                      </a:r>
                      <a:r>
                        <a:rPr lang="en-US" sz="1000" b="1" dirty="0">
                          <a:solidFill>
                            <a:srgbClr val="202020"/>
                          </a:solidFill>
                          <a:latin typeface="Georgia"/>
                          <a:ea typeface="Georgia"/>
                          <a:cs typeface="Georgia"/>
                          <a:sym typeface="Georgia"/>
                        </a:rPr>
                        <a:t>rational, polynomial, exponential, logarithmic, and </a:t>
                      </a:r>
                      <a:r>
                        <a:rPr lang="en-US" sz="1000" b="1" dirty="0">
                          <a:solidFill>
                            <a:srgbClr val="C00000"/>
                          </a:solidFill>
                          <a:latin typeface="Georgia"/>
                          <a:ea typeface="Georgia"/>
                          <a:cs typeface="Georgia"/>
                          <a:sym typeface="Georgia"/>
                        </a:rPr>
                        <a:t>piecewise-defined</a:t>
                      </a:r>
                      <a:r>
                        <a:rPr lang="en-US" sz="1000" b="1" dirty="0">
                          <a:solidFill>
                            <a:srgbClr val="202020"/>
                          </a:solidFill>
                          <a:latin typeface="Georgia"/>
                          <a:ea typeface="Georgia"/>
                          <a:cs typeface="Georgia"/>
                          <a:sym typeface="Georgia"/>
                        </a:rPr>
                        <a:t> functions algebraically and graphically.</a:t>
                      </a:r>
                      <a:endParaRPr sz="1000" b="1" dirty="0">
                        <a:solidFill>
                          <a:srgbClr val="202020"/>
                        </a:solidFill>
                        <a:latin typeface="Georgia"/>
                        <a:ea typeface="Georgia"/>
                        <a:cs typeface="Georgia"/>
                        <a:sym typeface="Georgia"/>
                      </a:endParaRPr>
                    </a:p>
                    <a:p>
                      <a:pPr marL="521335" lvl="0" indent="-52133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Determine and identify the domain, range, zeros, and intercepts of a function presented algebraically or graphically, including graphs with discontinuities.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Compare and contrast the characteristics of square root, cube root, rational, polynomial, exponential, logarithmic, and </a:t>
                      </a:r>
                      <a:r>
                        <a:rPr lang="en-US" sz="1000" dirty="0">
                          <a:solidFill>
                            <a:srgbClr val="980000"/>
                          </a:solidFill>
                          <a:latin typeface="Georgia"/>
                          <a:ea typeface="Georgia"/>
                          <a:cs typeface="Georgia"/>
                          <a:sym typeface="Georgia"/>
                        </a:rPr>
                        <a:t>piecewise-defined </a:t>
                      </a:r>
                      <a:r>
                        <a:rPr lang="en-US" sz="1000" dirty="0">
                          <a:latin typeface="Georgia"/>
                          <a:ea typeface="Georgia"/>
                          <a:cs typeface="Georgia"/>
                          <a:sym typeface="Georgia"/>
                        </a:rPr>
                        <a:t>functions.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Determine the intervals on which the graph of a function is increasing, decreasing, or constant.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Determine the location and value of absolute (global) maxima and absolute (global) minima of a function.</a:t>
                      </a:r>
                      <a:r>
                        <a:rPr lang="en-US" sz="1000" dirty="0">
                          <a:latin typeface="Georgia"/>
                          <a:ea typeface="Georgia"/>
                          <a:cs typeface="Georgia"/>
                        </a:rPr>
                        <a:t>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Determine the location and value of relative (local) maxima or relative (local) minima of a function.</a:t>
                      </a:r>
                      <a:r>
                        <a:rPr lang="en-US" sz="1000" dirty="0">
                          <a:latin typeface="Georgia"/>
                          <a:ea typeface="Georgia"/>
                          <a:cs typeface="Georgia"/>
                        </a:rPr>
                        <a:t> </a:t>
                      </a:r>
                      <a:endParaRPr sz="1000" dirty="0">
                        <a:latin typeface="Georgia"/>
                        <a:ea typeface="Georgia"/>
                        <a:cs typeface="Georgia"/>
                        <a:sym typeface="Georgia"/>
                      </a:endParaRPr>
                    </a:p>
                    <a:p>
                      <a:pPr marL="0" lvl="0" indent="0" algn="l" rtl="0">
                        <a:spcBef>
                          <a:spcPts val="300"/>
                        </a:spcBef>
                        <a:spcAft>
                          <a:spcPts val="0"/>
                        </a:spcAft>
                        <a:buNone/>
                      </a:pPr>
                      <a:endParaRPr sz="1000" dirty="0">
                        <a:latin typeface="Georgia"/>
                        <a:ea typeface="Georgia"/>
                        <a:cs typeface="Georgia"/>
                        <a:sym typeface="Georgia"/>
                      </a:endParaRPr>
                    </a:p>
                    <a:p>
                      <a:pPr marL="457200" lvl="0" indent="0" algn="l" rtl="0">
                        <a:spcBef>
                          <a:spcPts val="30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73" name="Google Shape;473;g27ad2b392a3_0_10"/>
          <p:cNvSpPr txBox="1">
            <a:spLocks noGrp="1"/>
          </p:cNvSpPr>
          <p:nvPr>
            <p:ph type="title" idx="4294967295"/>
          </p:nvPr>
        </p:nvSpPr>
        <p:spPr>
          <a:xfrm>
            <a:off x="0" y="0"/>
            <a:ext cx="9144000" cy="455311"/>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small" spc="0" normalizeH="0" baseline="0" noProof="0" dirty="0">
                <a:ln>
                  <a:noFill/>
                </a:ln>
                <a:solidFill>
                  <a:srgbClr val="FFFFFF"/>
                </a:solidFill>
                <a:effectLst/>
                <a:uLnTx/>
                <a:uFillTx/>
                <a:latin typeface="Georgia"/>
                <a:ea typeface="Georgia"/>
                <a:cs typeface="Georgia"/>
                <a:sym typeface="Georgia"/>
              </a:rPr>
              <a:t>Standard AII.7  (2016) - Standard A2.F.2 (2023) 1 of 3</a:t>
            </a:r>
          </a:p>
        </p:txBody>
      </p:sp>
      <p:sp>
        <p:nvSpPr>
          <p:cNvPr id="474" name="Google Shape;474;g27ad2b392a3_0_10"/>
          <p:cNvSpPr txBox="1"/>
          <p:nvPr/>
        </p:nvSpPr>
        <p:spPr>
          <a:xfrm>
            <a:off x="0" y="4447878"/>
            <a:ext cx="9144000" cy="695621"/>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rgbClr val="FFFFFF"/>
                </a:solidFill>
                <a:latin typeface="Georgia"/>
                <a:ea typeface="Georgia"/>
                <a:cs typeface="Georgia"/>
                <a:sym typeface="Georgia"/>
              </a:rPr>
              <a:t>Revisions:</a:t>
            </a:r>
            <a:endParaRPr sz="1000" dirty="0">
              <a:solidFill>
                <a:srgbClr val="FFFFFF"/>
              </a:solidFill>
              <a:latin typeface="Georgia"/>
              <a:ea typeface="Georgia"/>
              <a:cs typeface="Georgia"/>
              <a:sym typeface="Georgia"/>
            </a:endParaRPr>
          </a:p>
          <a:p>
            <a:pPr marL="457200" indent="-292100">
              <a:buClr>
                <a:schemeClr val="lt1"/>
              </a:buClr>
              <a:buSzPts val="1000"/>
              <a:buFont typeface="Georgia"/>
              <a:buChar char="●"/>
            </a:pPr>
            <a:r>
              <a:rPr lang="en-US" sz="1000" dirty="0">
                <a:solidFill>
                  <a:srgbClr val="FFFFFF"/>
                </a:solidFill>
                <a:latin typeface="Georgia"/>
                <a:ea typeface="Georgia"/>
                <a:cs typeface="Georgia"/>
                <a:sym typeface="Georgia"/>
              </a:rPr>
              <a:t>Piecewise-defined functions are now included in A2.F2 for the 2023 Standards.</a:t>
            </a:r>
            <a:endParaRPr sz="1000" dirty="0">
              <a:solidFill>
                <a:srgbClr val="FFFFFF"/>
              </a:solidFill>
              <a:latin typeface="Georgia"/>
              <a:ea typeface="Georgia"/>
              <a:cs typeface="Georgia"/>
              <a:sym typeface="Georgia"/>
            </a:endParaRPr>
          </a:p>
          <a:p>
            <a:pPr marL="457200" lvl="0" indent="-292100" algn="l" rtl="0">
              <a:spcBef>
                <a:spcPts val="300"/>
              </a:spcBef>
              <a:spcAft>
                <a:spcPts val="300"/>
              </a:spcAft>
              <a:buClr>
                <a:srgbClr val="FFFFFF"/>
              </a:buClr>
              <a:buSzPts val="1000"/>
              <a:buFont typeface="Georgia"/>
              <a:buChar char="●"/>
            </a:pPr>
            <a:r>
              <a:rPr lang="en-US" sz="1000" dirty="0">
                <a:solidFill>
                  <a:srgbClr val="FFFFFF"/>
                </a:solidFill>
                <a:latin typeface="Georgia"/>
                <a:ea typeface="Georgia"/>
                <a:cs typeface="Georgia"/>
                <a:sym typeface="Georgia"/>
              </a:rPr>
              <a:t>Linear and quadratic functions are no longer included in the 2023 standard as types of functions to investigate.</a:t>
            </a:r>
            <a:endParaRPr sz="1000" dirty="0">
              <a:solidFill>
                <a:srgbClr val="FFFFFF"/>
              </a:solidFill>
              <a:latin typeface="Georgia"/>
              <a:ea typeface="Georgia"/>
              <a:cs typeface="Georgia"/>
              <a:sym typeface="Georgia"/>
            </a:endParaRPr>
          </a:p>
        </p:txBody>
      </p:sp>
      <p:pic>
        <p:nvPicPr>
          <p:cNvPr id="2" name="Google Shape;512;g27ad2b392a3_0_77">
            <a:extLst>
              <a:ext uri="{FF2B5EF4-FFF2-40B4-BE49-F238E27FC236}">
                <a16:creationId xmlns:a16="http://schemas.microsoft.com/office/drawing/2014/main" id="{706B597C-A49E-58DE-86C6-86126EAD4E16}"/>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69099" y="1149990"/>
            <a:ext cx="492501" cy="418089"/>
          </a:xfrm>
          <a:prstGeom prst="rect">
            <a:avLst/>
          </a:prstGeom>
          <a:noFill/>
          <a:ln>
            <a:noFill/>
          </a:ln>
        </p:spPr>
      </p:pic>
      <p:pic>
        <p:nvPicPr>
          <p:cNvPr id="3" name="Audio 2"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526"/>
    </mc:Choice>
    <mc:Fallback xmlns="">
      <p:transition spd="slow" advTm="52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7ad2b392a3_0_6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31</a:t>
            </a:fld>
            <a:endParaRPr/>
          </a:p>
        </p:txBody>
      </p:sp>
      <p:graphicFrame>
        <p:nvGraphicFramePr>
          <p:cNvPr id="481" name="Google Shape;481;g27ad2b392a3_0_60"/>
          <p:cNvGraphicFramePr/>
          <p:nvPr>
            <p:extLst>
              <p:ext uri="{D42A27DB-BD31-4B8C-83A1-F6EECF244321}">
                <p14:modId xmlns:p14="http://schemas.microsoft.com/office/powerpoint/2010/main" val="1952047178"/>
              </p:ext>
            </p:extLst>
          </p:nvPr>
        </p:nvGraphicFramePr>
        <p:xfrm>
          <a:off x="409350" y="741125"/>
          <a:ext cx="8362950" cy="28758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AII.7 The student will investigate and analyze linear, quadratic, absolute value, square root, cube root, rational, polynomial, exponential, and logarithmic function families algebraically and graphically. Key concepts include</a:t>
                      </a:r>
                      <a:endParaRPr sz="1000" b="1">
                        <a:latin typeface="Georgia"/>
                        <a:ea typeface="Georgia"/>
                        <a:cs typeface="Georgia"/>
                        <a:sym typeface="Georgia"/>
                      </a:endParaRPr>
                    </a:p>
                    <a:p>
                      <a:pPr marL="182880" lvl="0" indent="-182880" algn="l" rtl="0">
                        <a:spcBef>
                          <a:spcPts val="0"/>
                        </a:spcBef>
                        <a:spcAft>
                          <a:spcPts val="0"/>
                        </a:spcAft>
                        <a:buNone/>
                      </a:pP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startAt="6"/>
                      </a:pPr>
                      <a:r>
                        <a:rPr lang="en-US" sz="1000" b="1">
                          <a:latin typeface="Georgia"/>
                          <a:ea typeface="Georgia"/>
                          <a:cs typeface="Georgia"/>
                          <a:sym typeface="Georgia"/>
                        </a:rPr>
                        <a:t>values of a function for elements in its domain;</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startAt="8"/>
                      </a:pPr>
                      <a:r>
                        <a:rPr lang="en-US" sz="1000" b="1">
                          <a:latin typeface="Georgia"/>
                          <a:ea typeface="Georgia"/>
                          <a:cs typeface="Georgia"/>
                          <a:sym typeface="Georgia"/>
                        </a:rPr>
                        <a:t>end behavior;</a:t>
                      </a: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startAt="8"/>
                      </a:pPr>
                      <a:r>
                        <a:rPr lang="en-US" sz="1000" b="1">
                          <a:latin typeface="Georgia"/>
                          <a:ea typeface="Georgia"/>
                          <a:cs typeface="Georgia"/>
                          <a:sym typeface="Georgia"/>
                        </a:rPr>
                        <a:t>vertical and horizontal asymptotes;</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For any x value in the domain of f, determine f(x). (f)</a:t>
                      </a:r>
                      <a:endParaRPr sz="1000">
                        <a:latin typeface="Georgia"/>
                        <a:ea typeface="Georgia"/>
                        <a:cs typeface="Georgia"/>
                        <a:sym typeface="Georgia"/>
                      </a:endParaRPr>
                    </a:p>
                    <a:p>
                      <a:pPr marL="342900" lvl="0" indent="0" algn="l" rtl="0">
                        <a:spcBef>
                          <a:spcPts val="30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Describe the end behavior of a function. (h)</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Determine the equations of vertical and horizontal asymptotes of functions (rational, exponential, and logarithmic). (i)</a:t>
                      </a: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dirty="0">
                          <a:solidFill>
                            <a:srgbClr val="202020"/>
                          </a:solidFill>
                          <a:latin typeface="Georgia"/>
                          <a:ea typeface="Georgia"/>
                          <a:cs typeface="Georgia"/>
                          <a:sym typeface="Georgia"/>
                        </a:rPr>
                        <a:t>A2.F.2  The student will investigate and analyze characteristics of square root</a:t>
                      </a:r>
                      <a:r>
                        <a:rPr lang="en-US" sz="1000" b="1" dirty="0">
                          <a:latin typeface="Georgia"/>
                          <a:ea typeface="Georgia"/>
                          <a:cs typeface="Georgia"/>
                          <a:sym typeface="Georgia"/>
                        </a:rPr>
                        <a:t>, cube root,</a:t>
                      </a:r>
                      <a:r>
                        <a:rPr lang="en-US" sz="1000" b="1" u="none" dirty="0">
                          <a:solidFill>
                            <a:srgbClr val="7030A0"/>
                          </a:solidFill>
                          <a:latin typeface="Georgia"/>
                          <a:ea typeface="Georgia"/>
                          <a:cs typeface="Georgia"/>
                          <a:sym typeface="Georgia"/>
                        </a:rPr>
                        <a:t> </a:t>
                      </a:r>
                      <a:r>
                        <a:rPr lang="en-US" sz="1000" b="1" dirty="0">
                          <a:solidFill>
                            <a:srgbClr val="202020"/>
                          </a:solidFill>
                          <a:latin typeface="Georgia"/>
                          <a:ea typeface="Georgia"/>
                          <a:cs typeface="Georgia"/>
                          <a:sym typeface="Georgia"/>
                        </a:rPr>
                        <a:t>rational, polynomial, exponential, logarithmic, and </a:t>
                      </a:r>
                      <a:r>
                        <a:rPr lang="en-US" sz="1000" b="1" dirty="0">
                          <a:solidFill>
                            <a:srgbClr val="C00000"/>
                          </a:solidFill>
                          <a:latin typeface="Georgia"/>
                          <a:ea typeface="Georgia"/>
                          <a:cs typeface="Georgia"/>
                          <a:sym typeface="Georgia"/>
                        </a:rPr>
                        <a:t>piecewise-defined</a:t>
                      </a:r>
                      <a:r>
                        <a:rPr lang="en-US" sz="1000" b="1" dirty="0">
                          <a:solidFill>
                            <a:srgbClr val="202020"/>
                          </a:solidFill>
                          <a:latin typeface="Georgia"/>
                          <a:ea typeface="Georgia"/>
                          <a:cs typeface="Georgia"/>
                          <a:sym typeface="Georgia"/>
                        </a:rPr>
                        <a:t> functions algebraically and graphically.</a:t>
                      </a:r>
                      <a:endParaRPr sz="1000" b="1" dirty="0">
                        <a:solidFill>
                          <a:srgbClr val="202020"/>
                        </a:solidFill>
                        <a:latin typeface="Georgia"/>
                        <a:ea typeface="Georgia"/>
                        <a:cs typeface="Georgia"/>
                        <a:sym typeface="Georgia"/>
                      </a:endParaRPr>
                    </a:p>
                    <a:p>
                      <a:pPr marL="0" lvl="0" indent="0" algn="l" rtl="0">
                        <a:spcBef>
                          <a:spcPts val="0"/>
                        </a:spcBef>
                        <a:spcAft>
                          <a:spcPts val="0"/>
                        </a:spcAft>
                        <a:buNone/>
                      </a:pPr>
                      <a:endParaRPr sz="1000" strike="sngStrike" dirty="0">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6"/>
                      </a:pPr>
                      <a:r>
                        <a:rPr lang="en-US" sz="1000" dirty="0">
                          <a:latin typeface="Georgia"/>
                          <a:ea typeface="Georgia"/>
                          <a:cs typeface="Georgia"/>
                          <a:sym typeface="Georgia"/>
                        </a:rPr>
                        <a:t>For any value, </a:t>
                      </a:r>
                      <a:r>
                        <a:rPr lang="en-US" sz="1000" i="1" dirty="0">
                          <a:latin typeface="Georgia"/>
                          <a:ea typeface="Georgia"/>
                          <a:cs typeface="Georgia"/>
                          <a:sym typeface="Georgia"/>
                        </a:rPr>
                        <a:t>x</a:t>
                      </a:r>
                      <a:r>
                        <a:rPr lang="en-US" sz="1000" dirty="0">
                          <a:latin typeface="Georgia"/>
                          <a:ea typeface="Georgia"/>
                          <a:cs typeface="Georgia"/>
                          <a:sym typeface="Georgia"/>
                        </a:rPr>
                        <a:t>, in the domain of </a:t>
                      </a:r>
                      <a:r>
                        <a:rPr lang="en-US" sz="1000" i="1" dirty="0">
                          <a:latin typeface="Georgia"/>
                          <a:ea typeface="Georgia"/>
                          <a:cs typeface="Georgia"/>
                          <a:sym typeface="Georgia"/>
                        </a:rPr>
                        <a:t>f</a:t>
                      </a:r>
                      <a:r>
                        <a:rPr lang="en-US" sz="1000" dirty="0">
                          <a:latin typeface="Georgia"/>
                          <a:ea typeface="Georgia"/>
                          <a:cs typeface="Georgia"/>
                          <a:sym typeface="Georgia"/>
                        </a:rPr>
                        <a:t>, determine </a:t>
                      </a:r>
                      <a:r>
                        <a:rPr lang="en-US" sz="1000" i="1" dirty="0">
                          <a:latin typeface="Georgia"/>
                          <a:ea typeface="Georgia"/>
                          <a:cs typeface="Georgia"/>
                          <a:sym typeface="Georgia"/>
                        </a:rPr>
                        <a:t>f</a:t>
                      </a:r>
                      <a:r>
                        <a:rPr lang="en-US" sz="1000" dirty="0">
                          <a:latin typeface="Georgia"/>
                          <a:ea typeface="Georgia"/>
                          <a:cs typeface="Georgia"/>
                          <a:sym typeface="Georgia"/>
                        </a:rPr>
                        <a:t>(</a:t>
                      </a:r>
                      <a:r>
                        <a:rPr lang="en-US" sz="1000" i="1" dirty="0">
                          <a:latin typeface="Georgia"/>
                          <a:ea typeface="Georgia"/>
                          <a:cs typeface="Georgia"/>
                          <a:sym typeface="Georgia"/>
                        </a:rPr>
                        <a:t>x</a:t>
                      </a:r>
                      <a:r>
                        <a:rPr lang="en-US" sz="1000" dirty="0">
                          <a:latin typeface="Georgia"/>
                          <a:ea typeface="Georgia"/>
                          <a:cs typeface="Georgia"/>
                          <a:sym typeface="Georgia"/>
                        </a:rPr>
                        <a:t>) using a graph or equation. </a:t>
                      </a:r>
                      <a:r>
                        <a:rPr lang="en-US" sz="1000" dirty="0">
                          <a:solidFill>
                            <a:srgbClr val="980000"/>
                          </a:solidFill>
                          <a:latin typeface="Georgia"/>
                          <a:ea typeface="Georgia"/>
                          <a:cs typeface="Georgia"/>
                          <a:sym typeface="Georgia"/>
                        </a:rPr>
                        <a:t>Explain the meaning of </a:t>
                      </a:r>
                      <a:r>
                        <a:rPr lang="en-US" sz="1000" i="1" dirty="0">
                          <a:solidFill>
                            <a:srgbClr val="980000"/>
                          </a:solidFill>
                          <a:latin typeface="Georgia"/>
                          <a:ea typeface="Georgia"/>
                          <a:cs typeface="Georgia"/>
                          <a:sym typeface="Georgia"/>
                        </a:rPr>
                        <a:t>x</a:t>
                      </a:r>
                      <a:r>
                        <a:rPr lang="en-US" sz="1000" dirty="0">
                          <a:solidFill>
                            <a:srgbClr val="980000"/>
                          </a:solidFill>
                          <a:latin typeface="Georgia"/>
                          <a:ea typeface="Georgia"/>
                          <a:cs typeface="Georgia"/>
                          <a:sym typeface="Georgia"/>
                        </a:rPr>
                        <a:t> and </a:t>
                      </a:r>
                      <a:r>
                        <a:rPr lang="en-US" sz="1000" i="1" dirty="0">
                          <a:solidFill>
                            <a:srgbClr val="980000"/>
                          </a:solidFill>
                          <a:latin typeface="Georgia"/>
                          <a:ea typeface="Georgia"/>
                          <a:cs typeface="Georgia"/>
                          <a:sym typeface="Georgia"/>
                        </a:rPr>
                        <a:t>f</a:t>
                      </a:r>
                      <a:r>
                        <a:rPr lang="en-US" sz="1000" dirty="0">
                          <a:solidFill>
                            <a:srgbClr val="980000"/>
                          </a:solidFill>
                          <a:latin typeface="Georgia"/>
                          <a:ea typeface="Georgia"/>
                          <a:cs typeface="Georgia"/>
                          <a:sym typeface="Georgia"/>
                        </a:rPr>
                        <a:t>(</a:t>
                      </a:r>
                      <a:r>
                        <a:rPr lang="en-US" sz="1000" i="1" dirty="0">
                          <a:solidFill>
                            <a:srgbClr val="980000"/>
                          </a:solidFill>
                          <a:latin typeface="Georgia"/>
                          <a:ea typeface="Georgia"/>
                          <a:cs typeface="Georgia"/>
                          <a:sym typeface="Georgia"/>
                        </a:rPr>
                        <a:t>x</a:t>
                      </a:r>
                      <a:r>
                        <a:rPr lang="en-US" sz="1000" dirty="0">
                          <a:solidFill>
                            <a:srgbClr val="980000"/>
                          </a:solidFill>
                          <a:latin typeface="Georgia"/>
                          <a:ea typeface="Georgia"/>
                          <a:cs typeface="Georgia"/>
                          <a:sym typeface="Georgia"/>
                        </a:rPr>
                        <a:t>) in context, where applicable.</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6"/>
                      </a:pPr>
                      <a:r>
                        <a:rPr lang="en-US" sz="1000" dirty="0">
                          <a:latin typeface="Georgia"/>
                          <a:ea typeface="Georgia"/>
                          <a:cs typeface="Georgia"/>
                          <a:sym typeface="Georgia"/>
                        </a:rPr>
                        <a:t>Describe the end behavior of a function.</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6"/>
                      </a:pPr>
                      <a:r>
                        <a:rPr lang="en-US" sz="1000" dirty="0">
                          <a:latin typeface="Georgia"/>
                          <a:ea typeface="Georgia"/>
                          <a:cs typeface="Georgia"/>
                          <a:sym typeface="Georgia"/>
                        </a:rPr>
                        <a:t>Determine the equations of any vertical and horizontal asymptotes of a function using a graph or equation (rational, exponential, and logarithmic).</a:t>
                      </a: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82" name="Google Shape;482;g27ad2b392a3_0_60"/>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AII.7  (2016) - Standard A2.F.2 (2023) 2 of 3</a:t>
            </a:r>
          </a:p>
        </p:txBody>
      </p:sp>
      <p:sp>
        <p:nvSpPr>
          <p:cNvPr id="483" name="Google Shape;483;g27ad2b392a3_0_60"/>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rgbClr val="FFFFFF"/>
                </a:solidFill>
                <a:latin typeface="Georgia"/>
                <a:ea typeface="Georgia"/>
                <a:cs typeface="Georgia"/>
                <a:sym typeface="Georgia"/>
              </a:rPr>
              <a:t>A2.F.2f - Explaining the meaning of </a:t>
            </a:r>
            <a:r>
              <a:rPr lang="en-US" sz="1000" i="1">
                <a:solidFill>
                  <a:srgbClr val="FFFFFF"/>
                </a:solidFill>
                <a:latin typeface="Georgia"/>
                <a:ea typeface="Georgia"/>
                <a:cs typeface="Georgia"/>
                <a:sym typeface="Georgia"/>
              </a:rPr>
              <a:t>x</a:t>
            </a:r>
            <a:r>
              <a:rPr lang="en-US" sz="1000">
                <a:solidFill>
                  <a:srgbClr val="FFFFFF"/>
                </a:solidFill>
                <a:latin typeface="Georgia"/>
                <a:ea typeface="Georgia"/>
                <a:cs typeface="Georgia"/>
                <a:sym typeface="Georgia"/>
              </a:rPr>
              <a:t> and </a:t>
            </a:r>
            <a:r>
              <a:rPr lang="en-US" sz="1000" i="1">
                <a:solidFill>
                  <a:srgbClr val="FFFFFF"/>
                </a:solidFill>
                <a:latin typeface="Georgia"/>
                <a:ea typeface="Georgia"/>
                <a:cs typeface="Georgia"/>
                <a:sym typeface="Georgia"/>
              </a:rPr>
              <a:t>f</a:t>
            </a:r>
            <a:r>
              <a:rPr lang="en-US" sz="1000">
                <a:solidFill>
                  <a:srgbClr val="FFFFFF"/>
                </a:solidFill>
                <a:latin typeface="Georgia"/>
                <a:ea typeface="Georgia"/>
                <a:cs typeface="Georgia"/>
                <a:sym typeface="Georgia"/>
              </a:rPr>
              <a:t>(</a:t>
            </a:r>
            <a:r>
              <a:rPr lang="en-US" sz="1000" i="1">
                <a:solidFill>
                  <a:srgbClr val="FFFFFF"/>
                </a:solidFill>
                <a:latin typeface="Georgia"/>
                <a:ea typeface="Georgia"/>
                <a:cs typeface="Georgia"/>
                <a:sym typeface="Georgia"/>
              </a:rPr>
              <a:t>x</a:t>
            </a:r>
            <a:r>
              <a:rPr lang="en-US" sz="1000">
                <a:solidFill>
                  <a:srgbClr val="FFFFFF"/>
                </a:solidFill>
                <a:latin typeface="Georgia"/>
                <a:ea typeface="Georgia"/>
                <a:cs typeface="Georgia"/>
                <a:sym typeface="Georgia"/>
              </a:rPr>
              <a:t>) in a context has been added to the 2023 Standards.</a:t>
            </a:r>
            <a:endParaRPr sz="1000">
              <a:solidFill>
                <a:srgbClr val="FFFFFF"/>
              </a:solidFill>
              <a:latin typeface="Georgia"/>
              <a:ea typeface="Georgia"/>
              <a:cs typeface="Georgia"/>
              <a:sym typeface="Georgia"/>
            </a:endParaRPr>
          </a:p>
        </p:txBody>
      </p:sp>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156"/>
    </mc:Choice>
    <mc:Fallback xmlns="">
      <p:transition spd="slow" advTm="32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27ad2b392a3_0_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32</a:t>
            </a:fld>
            <a:endParaRPr/>
          </a:p>
        </p:txBody>
      </p:sp>
      <p:graphicFrame>
        <p:nvGraphicFramePr>
          <p:cNvPr id="490" name="Google Shape;490;g27ad2b392a3_0_69"/>
          <p:cNvGraphicFramePr/>
          <p:nvPr>
            <p:extLst>
              <p:ext uri="{D42A27DB-BD31-4B8C-83A1-F6EECF244321}">
                <p14:modId xmlns:p14="http://schemas.microsoft.com/office/powerpoint/2010/main" val="2253230676"/>
              </p:ext>
            </p:extLst>
          </p:nvPr>
        </p:nvGraphicFramePr>
        <p:xfrm>
          <a:off x="409350" y="741125"/>
          <a:ext cx="8362950" cy="29139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dirty="0">
                          <a:latin typeface="Georgia"/>
                          <a:ea typeface="Georgia"/>
                          <a:cs typeface="Georgia"/>
                          <a:sym typeface="Georgia"/>
                        </a:rPr>
                        <a:t>AII.7 The student will investigate and analyze linear, quadratic, absolute value, square root, cube root, rational, polynomial, exponential, and logarithmic function families algebraically and graphically. Key concepts include</a:t>
                      </a:r>
                    </a:p>
                    <a:p>
                      <a:pPr marL="342900" lvl="0" indent="-244475" algn="l" rtl="0">
                        <a:spcBef>
                          <a:spcPts val="0"/>
                        </a:spcBef>
                        <a:spcAft>
                          <a:spcPts val="0"/>
                        </a:spcAft>
                        <a:buSzPts val="1000"/>
                        <a:buFont typeface="Georgia"/>
                        <a:buAutoNum type="alphaLcParenR" startAt="10"/>
                      </a:pPr>
                      <a:r>
                        <a:rPr lang="en-US" sz="1000" b="1" dirty="0">
                          <a:latin typeface="Georgia"/>
                          <a:ea typeface="Georgia"/>
                          <a:cs typeface="Georgia"/>
                          <a:sym typeface="Georgia"/>
                        </a:rPr>
                        <a:t>inverse of a function; and</a:t>
                      </a:r>
                      <a:endParaRPr sz="1000" b="1" dirty="0">
                        <a:latin typeface="Georgia"/>
                        <a:ea typeface="Georgia"/>
                        <a:cs typeface="Georgia"/>
                        <a:sym typeface="Georgia"/>
                      </a:endParaRPr>
                    </a:p>
                    <a:p>
                      <a:pPr marL="342900" lvl="0" indent="-244475" algn="l" rtl="0">
                        <a:spcBef>
                          <a:spcPts val="0"/>
                        </a:spcBef>
                        <a:spcAft>
                          <a:spcPts val="0"/>
                        </a:spcAft>
                        <a:buSzPts val="1000"/>
                        <a:buFont typeface="Georgia"/>
                        <a:buAutoNum type="alphaLcParenR" startAt="10"/>
                      </a:pPr>
                      <a:r>
                        <a:rPr lang="en-US" sz="1000" b="1" dirty="0">
                          <a:latin typeface="Georgia"/>
                          <a:ea typeface="Georgia"/>
                          <a:cs typeface="Georgia"/>
                          <a:sym typeface="Georgia"/>
                        </a:rPr>
                        <a:t>composition of functions, algebraically and graphically.</a:t>
                      </a:r>
                      <a:endParaRPr sz="1000" b="1" dirty="0">
                        <a:latin typeface="Georgia"/>
                        <a:ea typeface="Georgia"/>
                        <a:cs typeface="Georgia"/>
                        <a:sym typeface="Georgia"/>
                      </a:endParaRPr>
                    </a:p>
                    <a:p>
                      <a:pPr marL="0" lvl="0" indent="0" algn="l" rtl="0">
                        <a:spcBef>
                          <a:spcPts val="0"/>
                        </a:spcBef>
                        <a:spcAft>
                          <a:spcPts val="0"/>
                        </a:spcAft>
                        <a:buNone/>
                      </a:pP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Determine the inverse of a function (linear, quadratic, cubic, square root, and cube root). (j)</a:t>
                      </a:r>
                      <a:endParaRPr sz="1000" dirty="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dirty="0">
                          <a:latin typeface="Georgia"/>
                          <a:ea typeface="Georgia"/>
                          <a:cs typeface="Georgia"/>
                          <a:sym typeface="Georgia"/>
                        </a:rPr>
                        <a:t>Graph the inverse of a function as a reflection over the line </a:t>
                      </a:r>
                      <a:r>
                        <a:rPr lang="en-US" sz="1000" i="1" dirty="0">
                          <a:latin typeface="Georgia"/>
                          <a:ea typeface="Georgia"/>
                          <a:cs typeface="Georgia"/>
                          <a:sym typeface="Georgia"/>
                        </a:rPr>
                        <a:t>y</a:t>
                      </a:r>
                      <a:r>
                        <a:rPr lang="en-US" sz="1000" dirty="0">
                          <a:latin typeface="Georgia"/>
                          <a:ea typeface="Georgia"/>
                          <a:cs typeface="Georgia"/>
                          <a:sym typeface="Georgia"/>
                        </a:rPr>
                        <a:t> = </a:t>
                      </a:r>
                      <a:r>
                        <a:rPr lang="en-US" sz="1000" i="1" dirty="0">
                          <a:latin typeface="Georgia"/>
                          <a:ea typeface="Georgia"/>
                          <a:cs typeface="Georgia"/>
                          <a:sym typeface="Georgia"/>
                        </a:rPr>
                        <a:t>x</a:t>
                      </a:r>
                      <a:r>
                        <a:rPr lang="en-US" sz="1000" dirty="0">
                          <a:latin typeface="Georgia"/>
                          <a:ea typeface="Georgia"/>
                          <a:cs typeface="Georgia"/>
                          <a:sym typeface="Georgia"/>
                        </a:rPr>
                        <a:t>. (j)</a:t>
                      </a:r>
                      <a:endParaRPr sz="1000" dirty="0">
                        <a:latin typeface="Georgia"/>
                        <a:ea typeface="Georgia"/>
                        <a:cs typeface="Georgia"/>
                        <a:sym typeface="Georgia"/>
                      </a:endParaRPr>
                    </a:p>
                    <a:p>
                      <a:pPr marL="342900" lvl="0" indent="-279400" algn="l" rtl="0">
                        <a:spcBef>
                          <a:spcPts val="300"/>
                        </a:spcBef>
                        <a:spcAft>
                          <a:spcPts val="0"/>
                        </a:spcAft>
                        <a:buSzPts val="800"/>
                        <a:buFont typeface="Georgia"/>
                        <a:buChar char="●"/>
                      </a:pPr>
                      <a:r>
                        <a:rPr lang="en-US" sz="1000" dirty="0">
                          <a:latin typeface="Georgia"/>
                          <a:ea typeface="Georgia"/>
                          <a:cs typeface="Georgia"/>
                          <a:sym typeface="Georgia"/>
                        </a:rPr>
                        <a:t>Determine the composition of two functions algebraically and graphically. (k)</a:t>
                      </a:r>
                      <a:endParaRPr sz="1000" dirty="0">
                        <a:latin typeface="Georgia"/>
                        <a:ea typeface="Georgia"/>
                        <a:cs typeface="Georgia"/>
                        <a:sym typeface="Georgia"/>
                      </a:endParaRPr>
                    </a:p>
                    <a:p>
                      <a:pPr marL="0" lvl="0" indent="0" algn="l" rtl="0">
                        <a:spcBef>
                          <a:spcPts val="300"/>
                        </a:spcBef>
                        <a:spcAft>
                          <a:spcPts val="0"/>
                        </a:spcAft>
                        <a:buNone/>
                      </a:pPr>
                      <a:endParaRPr sz="1000" dirty="0">
                        <a:latin typeface="Georgia"/>
                        <a:ea typeface="Georgia"/>
                        <a:cs typeface="Georgia"/>
                        <a:sym typeface="Georgia"/>
                      </a:endParaRPr>
                    </a:p>
                    <a:p>
                      <a:pPr marL="342900" lvl="0" indent="0" algn="l" rtl="0">
                        <a:spcBef>
                          <a:spcPts val="300"/>
                        </a:spcBef>
                        <a:spcAft>
                          <a:spcPts val="300"/>
                        </a:spcAft>
                        <a:buNone/>
                      </a:pPr>
                      <a:endParaRPr sz="1000" dirty="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dirty="0">
                          <a:solidFill>
                            <a:srgbClr val="202020"/>
                          </a:solidFill>
                          <a:latin typeface="Georgia"/>
                          <a:ea typeface="Georgia"/>
                          <a:cs typeface="Georgia"/>
                          <a:sym typeface="Georgia"/>
                        </a:rPr>
                        <a:t>A2.F.2  The student will investigate and analyze characteristics of square root</a:t>
                      </a:r>
                      <a:r>
                        <a:rPr lang="en-US" sz="1000" b="1" dirty="0">
                          <a:latin typeface="Georgia"/>
                          <a:ea typeface="Georgia"/>
                          <a:cs typeface="Georgia"/>
                          <a:sym typeface="Georgia"/>
                        </a:rPr>
                        <a:t>, cube root,</a:t>
                      </a:r>
                      <a:r>
                        <a:rPr lang="en-US" sz="1000" b="1" u="sng" dirty="0">
                          <a:solidFill>
                            <a:srgbClr val="7030A0"/>
                          </a:solidFill>
                          <a:latin typeface="Georgia"/>
                          <a:ea typeface="Georgia"/>
                          <a:cs typeface="Georgia"/>
                          <a:sym typeface="Georgia"/>
                        </a:rPr>
                        <a:t> </a:t>
                      </a:r>
                      <a:r>
                        <a:rPr lang="en-US" sz="1000" b="1" dirty="0">
                          <a:solidFill>
                            <a:srgbClr val="202020"/>
                          </a:solidFill>
                          <a:latin typeface="Georgia"/>
                          <a:ea typeface="Georgia"/>
                          <a:cs typeface="Georgia"/>
                          <a:sym typeface="Georgia"/>
                        </a:rPr>
                        <a:t>rational, polynomial, exponential, logarithmic, and </a:t>
                      </a:r>
                      <a:r>
                        <a:rPr lang="en-US" sz="1000" b="1" dirty="0">
                          <a:solidFill>
                            <a:srgbClr val="C00000"/>
                          </a:solidFill>
                          <a:latin typeface="Georgia"/>
                          <a:ea typeface="Georgia"/>
                          <a:cs typeface="Georgia"/>
                          <a:sym typeface="Georgia"/>
                        </a:rPr>
                        <a:t>piecewise-defined</a:t>
                      </a:r>
                      <a:r>
                        <a:rPr lang="en-US" sz="1000" b="1" dirty="0">
                          <a:solidFill>
                            <a:srgbClr val="202020"/>
                          </a:solidFill>
                          <a:latin typeface="Georgia"/>
                          <a:ea typeface="Georgia"/>
                          <a:cs typeface="Georgia"/>
                          <a:sym typeface="Georgia"/>
                        </a:rPr>
                        <a:t> functions algebraically and graphically.</a:t>
                      </a:r>
                      <a:endParaRPr sz="1000" dirty="0">
                        <a:latin typeface="Georgia"/>
                        <a:ea typeface="Georgia"/>
                        <a:cs typeface="Georgia"/>
                        <a:sym typeface="Georgia"/>
                      </a:endParaRPr>
                    </a:p>
                    <a:p>
                      <a:pPr marL="457200" lvl="0" indent="0" algn="l" rtl="0">
                        <a:spcBef>
                          <a:spcPts val="0"/>
                        </a:spcBef>
                        <a:spcAft>
                          <a:spcPts val="0"/>
                        </a:spcAft>
                        <a:buNone/>
                      </a:pP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9"/>
                      </a:pPr>
                      <a:r>
                        <a:rPr lang="en-US" sz="1000" dirty="0">
                          <a:latin typeface="Georgia"/>
                          <a:ea typeface="Georgia"/>
                          <a:cs typeface="Georgia"/>
                          <a:sym typeface="Georgia"/>
                        </a:rPr>
                        <a:t>Determine the inverse of a function algebraically and graphically, given the equation of a linear or quadratic function (linear, quadratic, and square root). </a:t>
                      </a:r>
                      <a:r>
                        <a:rPr lang="en-US" sz="1000" dirty="0">
                          <a:solidFill>
                            <a:srgbClr val="980000"/>
                          </a:solidFill>
                          <a:latin typeface="Georgia"/>
                          <a:ea typeface="Georgia"/>
                          <a:cs typeface="Georgia"/>
                          <a:sym typeface="Georgia"/>
                        </a:rPr>
                        <a:t>Justify and explain why two functions are inverses of each other.</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9"/>
                      </a:pPr>
                      <a:r>
                        <a:rPr lang="en-US" sz="1000" dirty="0">
                          <a:latin typeface="Georgia"/>
                          <a:ea typeface="Georgia"/>
                          <a:cs typeface="Georgia"/>
                          <a:sym typeface="Georgia"/>
                        </a:rPr>
                        <a:t>Graph the inverse of a function as a reflection over the line </a:t>
                      </a:r>
                      <a:r>
                        <a:rPr lang="en-US" sz="1000" i="1" dirty="0">
                          <a:latin typeface="Georgia"/>
                          <a:ea typeface="Georgia"/>
                          <a:cs typeface="Georgia"/>
                          <a:sym typeface="Georgia"/>
                        </a:rPr>
                        <a:t>y</a:t>
                      </a:r>
                      <a:r>
                        <a:rPr lang="en-US" sz="1000" dirty="0">
                          <a:latin typeface="Georgia"/>
                          <a:ea typeface="Georgia"/>
                          <a:cs typeface="Georgia"/>
                          <a:sym typeface="Georgia"/>
                        </a:rPr>
                        <a:t> = </a:t>
                      </a:r>
                      <a:r>
                        <a:rPr lang="en-US" sz="1000" i="1" dirty="0">
                          <a:latin typeface="Georgia"/>
                          <a:ea typeface="Georgia"/>
                          <a:cs typeface="Georgia"/>
                          <a:sym typeface="Georgia"/>
                        </a:rPr>
                        <a:t>x</a:t>
                      </a:r>
                      <a:r>
                        <a:rPr lang="en-US" sz="1000" dirty="0">
                          <a:latin typeface="Georgia"/>
                          <a:ea typeface="Georgia"/>
                          <a:cs typeface="Georgia"/>
                          <a:sym typeface="Georgia"/>
                        </a:rPr>
                        <a: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9"/>
                      </a:pPr>
                      <a:r>
                        <a:rPr lang="en-US" sz="1000" dirty="0">
                          <a:latin typeface="Georgia"/>
                          <a:ea typeface="Georgia"/>
                          <a:cs typeface="Georgia"/>
                          <a:sym typeface="Georgia"/>
                        </a:rPr>
                        <a:t>Determine the composition of two functions algebraically and graphically.</a:t>
                      </a:r>
                      <a:endParaRPr sz="1000" dirty="0">
                        <a:latin typeface="Georgia"/>
                        <a:ea typeface="Georgia"/>
                        <a:cs typeface="Georgia"/>
                        <a:sym typeface="Georgia"/>
                      </a:endParaRPr>
                    </a:p>
                    <a:p>
                      <a:pPr marL="457200" lvl="0" indent="0" algn="l" rtl="0">
                        <a:spcBef>
                          <a:spcPts val="30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91" name="Google Shape;491;g27ad2b392a3_0_69"/>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AII.7  (2016) - Standard A2.F.2 (2023) 3 of 3</a:t>
            </a:r>
          </a:p>
        </p:txBody>
      </p:sp>
      <p:sp>
        <p:nvSpPr>
          <p:cNvPr id="492" name="Google Shape;492;g27ad2b392a3_0_69"/>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Students are no longer expected to simplify powers of </a:t>
            </a:r>
            <a:r>
              <a:rPr lang="en-US" sz="1000" i="1">
                <a:solidFill>
                  <a:srgbClr val="FFFFFF"/>
                </a:solidFill>
                <a:latin typeface="Georgia"/>
                <a:ea typeface="Georgia"/>
                <a:cs typeface="Georgia"/>
                <a:sym typeface="Georgia"/>
              </a:rPr>
              <a:t>i</a:t>
            </a:r>
            <a:r>
              <a:rPr lang="en-US" sz="1000">
                <a:solidFill>
                  <a:srgbClr val="FFFFFF"/>
                </a:solidFill>
                <a:latin typeface="Georgia"/>
                <a:ea typeface="Georgia"/>
                <a:cs typeface="Georgia"/>
                <a:sym typeface="Georgia"/>
              </a:rPr>
              <a:t>.</a:t>
            </a:r>
            <a:endParaRPr sz="1000">
              <a:solidFill>
                <a:srgbClr val="FFFFFF"/>
              </a:solidFill>
              <a:latin typeface="Georgia"/>
              <a:ea typeface="Georgia"/>
              <a:cs typeface="Georgia"/>
              <a:sym typeface="Georgia"/>
            </a:endParaRPr>
          </a:p>
          <a:p>
            <a:pPr marL="457200" lvl="0" indent="-292100" algn="l" rtl="0">
              <a:spcBef>
                <a:spcPts val="30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Students are asked to recognize that simplifying a radical expression written in complex form creates an equivalent form of the expression.</a:t>
            </a:r>
            <a:endParaRPr sz="1000">
              <a:solidFill>
                <a:srgbClr val="FFFFFF"/>
              </a:solidFill>
              <a:latin typeface="Georgia"/>
              <a:ea typeface="Georgia"/>
              <a:cs typeface="Georgia"/>
              <a:sym typeface="Georgia"/>
            </a:endParaRPr>
          </a:p>
        </p:txBody>
      </p:sp>
      <p:sp>
        <p:nvSpPr>
          <p:cNvPr id="493" name="Google Shape;493;g27ad2b392a3_0_69"/>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A2.F.2i – Students will justify and explain why two functions are inverses of each other.</a:t>
            </a:r>
            <a:endParaRPr sz="1000">
              <a:solidFill>
                <a:schemeClr val="lt1"/>
              </a:solidFill>
              <a:latin typeface="Georgia"/>
              <a:ea typeface="Georgia"/>
              <a:cs typeface="Georgia"/>
              <a:sym typeface="Georgia"/>
            </a:endParaRPr>
          </a:p>
          <a:p>
            <a:pPr marL="457200" lvl="0" indent="-292100" algn="l" rtl="0">
              <a:spcBef>
                <a:spcPts val="30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A2.F.2i - Determine the inverse of a function is now restricted to when given only a linear or quadratic function which would result in inverse functions that could be linear, quadratic and square root.</a:t>
            </a:r>
            <a:endParaRPr sz="1000">
              <a:solidFill>
                <a:schemeClr val="lt1"/>
              </a:solidFill>
              <a:latin typeface="Georgia"/>
              <a:ea typeface="Georgia"/>
              <a:cs typeface="Georgia"/>
              <a:sym typeface="Georgia"/>
            </a:endParaRPr>
          </a:p>
        </p:txBody>
      </p:sp>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329"/>
    </mc:Choice>
    <mc:Fallback xmlns="">
      <p:transition spd="slow" advTm="55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7ad2b392a3_0_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33</a:t>
            </a:fld>
            <a:endParaRPr/>
          </a:p>
        </p:txBody>
      </p:sp>
      <p:graphicFrame>
        <p:nvGraphicFramePr>
          <p:cNvPr id="500" name="Google Shape;500;g27ad2b392a3_0_53"/>
          <p:cNvGraphicFramePr/>
          <p:nvPr>
            <p:extLst>
              <p:ext uri="{D42A27DB-BD31-4B8C-83A1-F6EECF244321}">
                <p14:modId xmlns:p14="http://schemas.microsoft.com/office/powerpoint/2010/main" val="2503540047"/>
              </p:ext>
            </p:extLst>
          </p:nvPr>
        </p:nvGraphicFramePr>
        <p:xfrm>
          <a:off x="409350" y="741125"/>
          <a:ext cx="8362950" cy="27996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AII.7 The student will investigate and analyze linear, quadratic, absolute value, square root, cube root, rational, polynomial, exponential, and logarithmic function families algebraically and graphically. Key concepts include</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44475" algn="l" rtl="0">
                        <a:spcBef>
                          <a:spcPts val="0"/>
                        </a:spcBef>
                        <a:spcAft>
                          <a:spcPts val="0"/>
                        </a:spcAft>
                        <a:buSzPts val="1000"/>
                        <a:buFont typeface="Georgia"/>
                        <a:buAutoNum type="alphaLcParenR" startAt="7"/>
                      </a:pPr>
                      <a:r>
                        <a:rPr lang="en-US" sz="1000" b="1">
                          <a:latin typeface="Georgia"/>
                          <a:ea typeface="Georgia"/>
                          <a:cs typeface="Georgia"/>
                          <a:sym typeface="Georgia"/>
                        </a:rPr>
                        <a:t>connections between and among multiple representations of functions using verbal descriptions, tables, equations, and graphs;</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relations and functions using verbal descriptions, tables, equations, and graphs. Given one representation, represent the relation in another form. (g)</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Investigate and analyze characteristics and multiple representations of functions with a graphing utility. (a, b, c, d, e, f, g, h, </a:t>
                      </a:r>
                      <a:r>
                        <a:rPr lang="en-US" sz="1000" err="1">
                          <a:latin typeface="Georgia"/>
                          <a:ea typeface="Georgia"/>
                          <a:cs typeface="Georgia"/>
                          <a:sym typeface="Georgia"/>
                        </a:rPr>
                        <a:t>i</a:t>
                      </a:r>
                      <a:r>
                        <a:rPr lang="en-US" sz="1000">
                          <a:latin typeface="Georgia"/>
                          <a:ea typeface="Georgia"/>
                          <a:cs typeface="Georgia"/>
                          <a:sym typeface="Georgia"/>
                        </a:rPr>
                        <a:t>, j, k) </a:t>
                      </a: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dirty="0">
                          <a:solidFill>
                            <a:srgbClr val="202020"/>
                          </a:solidFill>
                          <a:latin typeface="Georgia"/>
                          <a:ea typeface="Georgia"/>
                          <a:cs typeface="Georgia"/>
                          <a:sym typeface="Georgia"/>
                        </a:rPr>
                        <a:t>A2.F.1  The student will investigate, analyze, and compare square root,</a:t>
                      </a:r>
                      <a:r>
                        <a:rPr lang="en-US" sz="1000" b="1" dirty="0">
                          <a:latin typeface="Georgia"/>
                          <a:ea typeface="Georgia"/>
                          <a:cs typeface="Georgia"/>
                          <a:sym typeface="Georgia"/>
                        </a:rPr>
                        <a:t> cube root, </a:t>
                      </a:r>
                      <a:r>
                        <a:rPr lang="en-US" sz="1000" b="1" dirty="0">
                          <a:solidFill>
                            <a:srgbClr val="202020"/>
                          </a:solidFill>
                          <a:latin typeface="Georgia"/>
                          <a:ea typeface="Georgia"/>
                          <a:cs typeface="Georgia"/>
                          <a:sym typeface="Georgia"/>
                        </a:rPr>
                        <a:t>rational, exponential, and logarithmic function families, algebraically and graphically, using transformations.</a:t>
                      </a:r>
                      <a:endParaRPr sz="1000" b="1" dirty="0">
                        <a:solidFill>
                          <a:srgbClr val="202020"/>
                        </a:solidFill>
                        <a:latin typeface="Georgia"/>
                        <a:ea typeface="Georgia"/>
                        <a:cs typeface="Georgia"/>
                        <a:sym typeface="Georgia"/>
                      </a:endParaRPr>
                    </a:p>
                    <a:p>
                      <a:pPr marL="521335" lvl="0" indent="-52133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5"/>
                      </a:pPr>
                      <a:r>
                        <a:rPr lang="en-US" sz="1000" dirty="0">
                          <a:latin typeface="Georgia"/>
                          <a:ea typeface="Georgia"/>
                          <a:cs typeface="Georgia"/>
                          <a:sym typeface="Georgia"/>
                        </a:rPr>
                        <a:t>Compare and contrast the graphs, tables, and equations of square root, cube root, rational, exponential, and logarithmic functions.</a:t>
                      </a:r>
                      <a:endParaRPr sz="1000" b="1" dirty="0">
                        <a:latin typeface="Georgia"/>
                        <a:ea typeface="Georgia"/>
                        <a:cs typeface="Georgia"/>
                        <a:sym typeface="Georgia"/>
                      </a:endParaRPr>
                    </a:p>
                    <a:p>
                      <a:pPr marL="457200" lvl="0" indent="0" algn="l" rtl="0">
                        <a:spcBef>
                          <a:spcPts val="300"/>
                        </a:spcBef>
                        <a:spcAft>
                          <a:spcPts val="300"/>
                        </a:spcAft>
                        <a:buNone/>
                      </a:pPr>
                      <a:endParaRPr sz="1000" b="1" dirty="0">
                        <a:solidFill>
                          <a:srgbClr val="202020"/>
                        </a:solidFill>
                        <a:latin typeface="Times New Roman"/>
                        <a:ea typeface="Times New Roman"/>
                        <a:cs typeface="Times New Roman"/>
                        <a:sym typeface="Times New Roman"/>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01" name="Google Shape;501;g27ad2b392a3_0_53"/>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AII.7.g  (2016) - Standard A2.F.1.e (2023)</a:t>
            </a:r>
          </a:p>
        </p:txBody>
      </p:sp>
      <p:sp>
        <p:nvSpPr>
          <p:cNvPr id="502" name="Google Shape;502;g27ad2b392a3_0_53"/>
          <p:cNvSpPr txBox="1"/>
          <p:nvPr/>
        </p:nvSpPr>
        <p:spPr>
          <a:xfrm>
            <a:off x="0" y="43179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The 2016 version of this sub-standard includes polynomial functions, which is not a function addressed in the 2023 standard A2.F.1.</a:t>
            </a:r>
            <a:endParaRPr sz="1000">
              <a:solidFill>
                <a:srgbClr val="FFFFFF"/>
              </a:solidFill>
              <a:latin typeface="Georgia"/>
              <a:ea typeface="Georgia"/>
              <a:cs typeface="Georgia"/>
              <a:sym typeface="Georgia"/>
            </a:endParaRPr>
          </a:p>
        </p:txBody>
      </p:sp>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217"/>
    </mc:Choice>
    <mc:Fallback xmlns="">
      <p:transition spd="slow" advTm="2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27ad2b392a3_0_7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34</a:t>
            </a:fld>
            <a:endParaRPr/>
          </a:p>
        </p:txBody>
      </p:sp>
      <p:graphicFrame>
        <p:nvGraphicFramePr>
          <p:cNvPr id="509" name="Google Shape;509;g27ad2b392a3_0_77"/>
          <p:cNvGraphicFramePr/>
          <p:nvPr>
            <p:extLst>
              <p:ext uri="{D42A27DB-BD31-4B8C-83A1-F6EECF244321}">
                <p14:modId xmlns:p14="http://schemas.microsoft.com/office/powerpoint/2010/main" val="2740554562"/>
              </p:ext>
            </p:extLst>
          </p:nvPr>
        </p:nvGraphicFramePr>
        <p:xfrm>
          <a:off x="409350" y="741125"/>
          <a:ext cx="8362950" cy="23805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AII.8 The student will investigate and describe the relationships among solutions of an equation, zeros of a function, </a:t>
                      </a:r>
                      <a:r>
                        <a:rPr lang="en-US" sz="1000" b="1" i="1">
                          <a:latin typeface="Georgia"/>
                          <a:ea typeface="Georgia"/>
                          <a:cs typeface="Georgia"/>
                          <a:sym typeface="Georgia"/>
                        </a:rPr>
                        <a:t>x</a:t>
                      </a:r>
                      <a:r>
                        <a:rPr lang="en-US" sz="1000" b="1">
                          <a:latin typeface="Georgia"/>
                          <a:ea typeface="Georgia"/>
                          <a:cs typeface="Georgia"/>
                          <a:sym typeface="Georgia"/>
                        </a:rPr>
                        <a:t>-intercepts of a graph, and factors of a polynomial expression.</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Define a polynomial function in factored form, given its zeros.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Determine a factored form of a polynomial expression from the </a:t>
                      </a:r>
                      <a:r>
                        <a:rPr lang="en-US" sz="1000" i="1">
                          <a:latin typeface="Georgia"/>
                          <a:ea typeface="Georgia"/>
                          <a:cs typeface="Georgia"/>
                          <a:sym typeface="Georgia"/>
                        </a:rPr>
                        <a:t>x</a:t>
                      </a:r>
                      <a:r>
                        <a:rPr lang="en-US" sz="1000">
                          <a:latin typeface="Georgia"/>
                          <a:ea typeface="Georgia"/>
                          <a:cs typeface="Georgia"/>
                          <a:sym typeface="Georgia"/>
                        </a:rPr>
                        <a:t>-intercepts of the graph of its corresponding function.</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For a function, identify zeros of multiplicity greater than 1 and describe the effect of those zeros on the graph of the function.</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Given a polynomial equation, determine the number and type of solutions.</a:t>
                      </a: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67055" lvl="0" indent="-567055" algn="l" rtl="0">
                        <a:spcBef>
                          <a:spcPts val="0"/>
                        </a:spcBef>
                        <a:spcAft>
                          <a:spcPts val="0"/>
                        </a:spcAft>
                        <a:buNone/>
                      </a:pPr>
                      <a:r>
                        <a:rPr lang="en-US" sz="1000" b="1" dirty="0">
                          <a:solidFill>
                            <a:srgbClr val="980000"/>
                          </a:solidFill>
                          <a:latin typeface="Georgia"/>
                          <a:ea typeface="Georgia"/>
                          <a:cs typeface="Georgia"/>
                          <a:sym typeface="Georgia"/>
                        </a:rPr>
                        <a:t>[Included in A2.EI.6]</a:t>
                      </a:r>
                      <a:endParaRPr sz="1000" b="1" dirty="0">
                        <a:solidFill>
                          <a:srgbClr val="980000"/>
                        </a:solidFill>
                        <a:latin typeface="Times New Roman"/>
                        <a:ea typeface="Times New Roman"/>
                        <a:cs typeface="Times New Roman"/>
                        <a:sym typeface="Times New Roman"/>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10" name="Google Shape;510;g27ad2b392a3_0_77"/>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nn-NO"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AII.8  (2016) - Standard A2.EI.6 (2023)</a:t>
            </a:r>
          </a:p>
        </p:txBody>
      </p:sp>
      <p:sp>
        <p:nvSpPr>
          <p:cNvPr id="511" name="Google Shape;511;g27ad2b392a3_0_77"/>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Content included in A2.EI.6 in the Equations and Inequalities strand</a:t>
            </a:r>
            <a:endParaRPr sz="1000">
              <a:solidFill>
                <a:srgbClr val="FFFFFF"/>
              </a:solidFill>
              <a:latin typeface="Georgia"/>
              <a:ea typeface="Georgia"/>
              <a:cs typeface="Georgia"/>
              <a:sym typeface="Georgia"/>
            </a:endParaRPr>
          </a:p>
        </p:txBody>
      </p:sp>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36"/>
    </mc:Choice>
    <mc:Fallback xmlns="">
      <p:transition spd="slow" advTm="6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dirty="0"/>
              <a:t>Statistics</a:t>
            </a:r>
            <a:endParaRPr b="1" dirty="0"/>
          </a:p>
        </p:txBody>
      </p:sp>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67"/>
    </mc:Choice>
    <mc:Fallback xmlns="">
      <p:transition spd="slow" advTm="8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27ad2b392a3_0_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36</a:t>
            </a:fld>
            <a:endParaRPr/>
          </a:p>
        </p:txBody>
      </p:sp>
      <p:graphicFrame>
        <p:nvGraphicFramePr>
          <p:cNvPr id="525" name="Google Shape;525;g27ad2b392a3_0_22"/>
          <p:cNvGraphicFramePr/>
          <p:nvPr>
            <p:extLst>
              <p:ext uri="{D42A27DB-BD31-4B8C-83A1-F6EECF244321}">
                <p14:modId xmlns:p14="http://schemas.microsoft.com/office/powerpoint/2010/main" val="3947481304"/>
              </p:ext>
            </p:extLst>
          </p:nvPr>
        </p:nvGraphicFramePr>
        <p:xfrm>
          <a:off x="409350" y="741125"/>
          <a:ext cx="8362950" cy="32949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AII.9 The student will collect and analyze data, determine the equation of the curve of best fit in order to make predictions, and solve practical problems, using mathematical models of quadratic and exponential functions. </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Determine an equation of the curve of best fit, using a graphing utility, given a set of no more than 20 data points in a table, graph, or practical situation.</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Make predictions, using data, scatterplots, or the equation of the curve of best fit.</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practical problems involving an equation of the curve of best fit.</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Evaluate the reasonableness of a mathematical model of a practical situation.</a:t>
                      </a:r>
                      <a:endParaRPr sz="1000" b="1">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612775" lvl="0" indent="-612775" algn="l" rtl="0">
                        <a:spcBef>
                          <a:spcPts val="0"/>
                        </a:spcBef>
                        <a:spcAft>
                          <a:spcPts val="0"/>
                        </a:spcAft>
                        <a:buNone/>
                      </a:pPr>
                      <a:r>
                        <a:rPr lang="en-US" sz="1000" b="1" dirty="0">
                          <a:solidFill>
                            <a:srgbClr val="202020"/>
                          </a:solidFill>
                          <a:latin typeface="Georgia"/>
                          <a:ea typeface="Georgia"/>
                          <a:cs typeface="Georgia"/>
                          <a:sym typeface="Georgia"/>
                        </a:rPr>
                        <a:t>A2.ST.2  The student will apply the data cycle (formulate questions; collect or acquire data; organize and represent data; and analyze data and communicate results) with a focus on representing bivariate data in scatterplots and determining the curve of best fit using </a:t>
                      </a:r>
                      <a:r>
                        <a:rPr lang="en-US" sz="1000" b="1" dirty="0">
                          <a:solidFill>
                            <a:srgbClr val="980000"/>
                          </a:solidFill>
                          <a:latin typeface="Georgia"/>
                          <a:ea typeface="Georgia"/>
                          <a:cs typeface="Georgia"/>
                          <a:sym typeface="Georgia"/>
                        </a:rPr>
                        <a:t>linear</a:t>
                      </a:r>
                      <a:r>
                        <a:rPr lang="en-US" sz="1000" b="1" dirty="0">
                          <a:solidFill>
                            <a:srgbClr val="202020"/>
                          </a:solidFill>
                          <a:latin typeface="Georgia"/>
                          <a:ea typeface="Georgia"/>
                          <a:cs typeface="Georgia"/>
                          <a:sym typeface="Georgia"/>
                        </a:rPr>
                        <a:t>, quadratic, exponential, or a </a:t>
                      </a:r>
                      <a:r>
                        <a:rPr lang="en-US" sz="1000" b="1" dirty="0">
                          <a:solidFill>
                            <a:srgbClr val="980000"/>
                          </a:solidFill>
                          <a:latin typeface="Georgia"/>
                          <a:ea typeface="Georgia"/>
                          <a:cs typeface="Georgia"/>
                          <a:sym typeface="Georgia"/>
                        </a:rPr>
                        <a:t>combination of these functions</a:t>
                      </a:r>
                      <a:r>
                        <a:rPr lang="en-US" sz="1000" b="1" dirty="0">
                          <a:solidFill>
                            <a:srgbClr val="202020"/>
                          </a:solidFill>
                          <a:latin typeface="Georgia"/>
                          <a:ea typeface="Georgia"/>
                          <a:cs typeface="Georgia"/>
                          <a:sym typeface="Georgia"/>
                        </a:rPr>
                        <a:t>.	</a:t>
                      </a:r>
                      <a:endParaRPr sz="1000" b="1" dirty="0">
                        <a:solidFill>
                          <a:srgbClr val="202020"/>
                        </a:solidFill>
                        <a:latin typeface="Georgia"/>
                        <a:ea typeface="Georgia"/>
                        <a:cs typeface="Georgia"/>
                        <a:sym typeface="Georgia"/>
                      </a:endParaRPr>
                    </a:p>
                    <a:p>
                      <a:pPr marL="612775" lvl="0" indent="-61277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Formulate investigative questions that require the collection or acquisition of bivariate data and investigate questions using a data cycle.</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latin typeface="Georgia"/>
                          <a:ea typeface="Georgia"/>
                          <a:cs typeface="Georgia"/>
                          <a:sym typeface="Georgia"/>
                        </a:rPr>
                        <a:t>Collect </a:t>
                      </a:r>
                      <a:r>
                        <a:rPr lang="en-US" sz="1000" dirty="0">
                          <a:solidFill>
                            <a:srgbClr val="980000"/>
                          </a:solidFill>
                          <a:latin typeface="Georgia"/>
                          <a:ea typeface="Georgia"/>
                          <a:cs typeface="Georgia"/>
                          <a:sym typeface="Georgia"/>
                        </a:rPr>
                        <a:t>or acquire bivariate data through research, or using surveys, observations, scientific experiments, polls, or questionnaires. </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Represent bivariate data with a scatterplot using technology.</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Determine whether the relationship between two quantitative variables is best approximated by a linear, quadratic, exponential, or a </a:t>
                      </a:r>
                      <a:r>
                        <a:rPr lang="en-US" sz="1000" dirty="0">
                          <a:solidFill>
                            <a:srgbClr val="980000"/>
                          </a:solidFill>
                          <a:latin typeface="Georgia"/>
                          <a:ea typeface="Georgia"/>
                          <a:cs typeface="Georgia"/>
                          <a:sym typeface="Georgia"/>
                        </a:rPr>
                        <a:t>combination of these functions</a:t>
                      </a:r>
                      <a:r>
                        <a:rPr lang="en-US" sz="1000" dirty="0">
                          <a:latin typeface="Georgia"/>
                          <a:ea typeface="Georgia"/>
                          <a:cs typeface="Georgia"/>
                          <a:sym typeface="Georgia"/>
                        </a:rPr>
                        <a:t>.</a:t>
                      </a:r>
                      <a:endParaRPr sz="1000" dirty="0">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26" name="Google Shape;526;g27ad2b392a3_0_22"/>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chemeClr val="lt1"/>
                </a:solidFill>
                <a:effectLst/>
                <a:uLnTx/>
                <a:uFillTx/>
                <a:latin typeface="Georgia"/>
                <a:ea typeface="Georgia"/>
                <a:cs typeface="Georgia"/>
                <a:sym typeface="Georgia"/>
              </a:rPr>
              <a:t>Standard AII.9 (2016) - Standard A2.ST.2 (2023) 1 of 2</a:t>
            </a:r>
            <a:endPar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endParaRPr>
          </a:p>
        </p:txBody>
      </p:sp>
      <p:sp>
        <p:nvSpPr>
          <p:cNvPr id="527" name="Google Shape;527;g27ad2b392a3_0_22"/>
          <p:cNvSpPr txBox="1"/>
          <p:nvPr/>
        </p:nvSpPr>
        <p:spPr>
          <a:xfrm>
            <a:off x="150" y="4250987"/>
            <a:ext cx="9144000" cy="925213"/>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The data cycle is part of the 2023 SOL A2.ST.2 and includes formulating investigative questions that require the collection of bivariate data; which can be collected or acquired through research, surveys, observations, scientific experiments, polls, or questionnaires</a:t>
            </a:r>
            <a:endParaRPr sz="1000">
              <a:solidFill>
                <a:schemeClr val="lt1"/>
              </a:solidFill>
              <a:latin typeface="Georgia"/>
              <a:ea typeface="Georgia"/>
              <a:cs typeface="Georgia"/>
              <a:sym typeface="Georgia"/>
            </a:endParaRPr>
          </a:p>
          <a:p>
            <a:pPr marL="457200" lvl="0" indent="-292100" algn="l" rtl="0">
              <a:spcBef>
                <a:spcPts val="30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A2.ST.2d - Curves of best fit can be represented by linear, quadratic, exponential, or a combination of these functions</a:t>
            </a:r>
            <a:endParaRPr sz="1000">
              <a:solidFill>
                <a:schemeClr val="lt1"/>
              </a:solidFill>
              <a:latin typeface="Georgia"/>
              <a:ea typeface="Georgia"/>
              <a:cs typeface="Georgia"/>
              <a:sym typeface="Georgia"/>
            </a:endParaRPr>
          </a:p>
        </p:txBody>
      </p:sp>
      <p:pic>
        <p:nvPicPr>
          <p:cNvPr id="528" name="Google Shape;528;g27ad2b392a3_0_2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639563" y="2381349"/>
            <a:ext cx="477511" cy="380802"/>
          </a:xfrm>
          <a:prstGeom prst="rect">
            <a:avLst/>
          </a:prstGeom>
          <a:noFill/>
          <a:ln>
            <a:noFill/>
          </a:ln>
        </p:spPr>
      </p:pic>
      <p:pic>
        <p:nvPicPr>
          <p:cNvPr id="529" name="Google Shape;529;g27ad2b392a3_0_2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430787" y="2894237"/>
            <a:ext cx="417551" cy="380803"/>
          </a:xfrm>
          <a:prstGeom prst="rect">
            <a:avLst/>
          </a:prstGeom>
          <a:noFill/>
          <a:ln>
            <a:noFill/>
          </a:ln>
        </p:spPr>
      </p:pic>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671"/>
    </mc:Choice>
    <mc:Fallback xmlns="">
      <p:transition spd="slow" advTm="7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7ad2b392a3_0_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37</a:t>
            </a:fld>
            <a:endParaRPr/>
          </a:p>
        </p:txBody>
      </p:sp>
      <p:graphicFrame>
        <p:nvGraphicFramePr>
          <p:cNvPr id="536" name="Google Shape;536;g27ad2b392a3_0_32"/>
          <p:cNvGraphicFramePr/>
          <p:nvPr>
            <p:extLst>
              <p:ext uri="{D42A27DB-BD31-4B8C-83A1-F6EECF244321}">
                <p14:modId xmlns:p14="http://schemas.microsoft.com/office/powerpoint/2010/main" val="3605323722"/>
              </p:ext>
            </p:extLst>
          </p:nvPr>
        </p:nvGraphicFramePr>
        <p:xfrm>
          <a:off x="409350" y="741125"/>
          <a:ext cx="8362950" cy="33330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AII.9 The student will collect and analyze data, determine the equation of the curve of best fit in order to make predictions, and solve practical problems, using mathematical models of quadratic and exponential functions. </a:t>
                      </a:r>
                      <a:endParaRPr sz="1000" b="1">
                        <a:latin typeface="Georgia"/>
                        <a:ea typeface="Georgia"/>
                        <a:cs typeface="Georgia"/>
                        <a:sym typeface="Georgia"/>
                      </a:endParaRPr>
                    </a:p>
                    <a:p>
                      <a:pPr marL="342900" lvl="0" indent="-292100" algn="l" rtl="0">
                        <a:spcBef>
                          <a:spcPts val="1200"/>
                        </a:spcBef>
                        <a:spcAft>
                          <a:spcPts val="0"/>
                        </a:spcAft>
                        <a:buSzPts val="1000"/>
                        <a:buFont typeface="Georgia"/>
                        <a:buChar char="●"/>
                      </a:pPr>
                      <a:r>
                        <a:rPr lang="en-US" sz="1000">
                          <a:latin typeface="Georgia"/>
                          <a:ea typeface="Georgia"/>
                          <a:cs typeface="Georgia"/>
                          <a:sym typeface="Georgia"/>
                        </a:rPr>
                        <a:t>Determine an equation of the curve of best fit, using a graphing utility, given a set of no more than 20 data points in a table, graph, or practical situation.</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Make predictions, using data, scatterplots, or the equation of the curve of best fit.</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practical problems involving an equation of the curve of best fit.</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Evaluate the reasonableness of a mathematical model of a practical situation.</a:t>
                      </a:r>
                      <a:endParaRPr sz="1000" b="1">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612775" lvl="0" indent="-612775" algn="l" rtl="0">
                        <a:spcBef>
                          <a:spcPts val="0"/>
                        </a:spcBef>
                        <a:spcAft>
                          <a:spcPts val="0"/>
                        </a:spcAft>
                        <a:buNone/>
                      </a:pPr>
                      <a:r>
                        <a:rPr lang="en-US" sz="1000" b="1" dirty="0">
                          <a:solidFill>
                            <a:srgbClr val="202020"/>
                          </a:solidFill>
                          <a:latin typeface="Georgia"/>
                          <a:ea typeface="Georgia"/>
                          <a:cs typeface="Georgia"/>
                          <a:sym typeface="Georgia"/>
                        </a:rPr>
                        <a:t>A2.ST.2  The student will apply the data cycle (formulate questions; collect or acquire data; organize and represent data; and analyze data and communicate results) with a focus on representing bivariate data in scatterplots and determining the curve of best fit using </a:t>
                      </a:r>
                      <a:r>
                        <a:rPr lang="en-US" sz="1000" b="1" dirty="0">
                          <a:solidFill>
                            <a:srgbClr val="980000"/>
                          </a:solidFill>
                          <a:latin typeface="Georgia"/>
                          <a:ea typeface="Georgia"/>
                          <a:cs typeface="Georgia"/>
                          <a:sym typeface="Georgia"/>
                        </a:rPr>
                        <a:t>linear</a:t>
                      </a:r>
                      <a:r>
                        <a:rPr lang="en-US" sz="1000" b="1" dirty="0">
                          <a:solidFill>
                            <a:srgbClr val="202020"/>
                          </a:solidFill>
                          <a:latin typeface="Georgia"/>
                          <a:ea typeface="Georgia"/>
                          <a:cs typeface="Georgia"/>
                          <a:sym typeface="Georgia"/>
                        </a:rPr>
                        <a:t>, quadratic, exponential, or a </a:t>
                      </a:r>
                      <a:r>
                        <a:rPr lang="en-US" sz="1000" b="1" dirty="0">
                          <a:solidFill>
                            <a:srgbClr val="980000"/>
                          </a:solidFill>
                          <a:latin typeface="Georgia"/>
                          <a:ea typeface="Georgia"/>
                          <a:cs typeface="Georgia"/>
                          <a:sym typeface="Georgia"/>
                        </a:rPr>
                        <a:t>combination of these functions</a:t>
                      </a:r>
                      <a:r>
                        <a:rPr lang="en-US" sz="1000" b="1" dirty="0">
                          <a:solidFill>
                            <a:srgbClr val="202020"/>
                          </a:solidFill>
                          <a:latin typeface="Georgia"/>
                          <a:ea typeface="Georgia"/>
                          <a:cs typeface="Georgia"/>
                          <a:sym typeface="Georgia"/>
                        </a:rPr>
                        <a:t>.	</a:t>
                      </a:r>
                      <a:endParaRPr sz="1000" b="1" dirty="0">
                        <a:solidFill>
                          <a:srgbClr val="202020"/>
                        </a:solidFill>
                        <a:latin typeface="Georgia"/>
                        <a:ea typeface="Georgia"/>
                        <a:cs typeface="Georgia"/>
                        <a:sym typeface="Georgia"/>
                      </a:endParaRPr>
                    </a:p>
                    <a:p>
                      <a:pPr marL="0" lvl="0" indent="0" algn="l" rtl="0">
                        <a:spcBef>
                          <a:spcPts val="0"/>
                        </a:spcBef>
                        <a:spcAft>
                          <a:spcPts val="0"/>
                        </a:spcAft>
                        <a:buNone/>
                      </a:pP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dirty="0">
                          <a:latin typeface="Georgia"/>
                          <a:ea typeface="Georgia"/>
                          <a:cs typeface="Georgia"/>
                          <a:sym typeface="Georgia"/>
                        </a:rPr>
                        <a:t>Determine the equation(s) of the function(s) that best models the relationship between two variables using technology. Curves of best fit may include a combination of linear, quadratic, or exponential (</a:t>
                      </a:r>
                      <a:r>
                        <a:rPr lang="en-US" sz="1000" dirty="0">
                          <a:solidFill>
                            <a:srgbClr val="980000"/>
                          </a:solidFill>
                          <a:latin typeface="Georgia"/>
                          <a:ea typeface="Georgia"/>
                          <a:cs typeface="Georgia"/>
                          <a:sym typeface="Georgia"/>
                        </a:rPr>
                        <a:t>piecewise-defined</a:t>
                      </a:r>
                      <a:r>
                        <a:rPr lang="en-US" sz="1000" dirty="0">
                          <a:latin typeface="Georgia"/>
                          <a:ea typeface="Georgia"/>
                          <a:cs typeface="Georgia"/>
                          <a:sym typeface="Georgia"/>
                        </a:rPr>
                        <a:t>) functions.</a:t>
                      </a:r>
                      <a:endParaRPr sz="1000" dirty="0">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startAt="5"/>
                      </a:pPr>
                      <a:r>
                        <a:rPr lang="en-US" sz="1000" dirty="0">
                          <a:solidFill>
                            <a:srgbClr val="980000"/>
                          </a:solidFill>
                          <a:latin typeface="Georgia"/>
                          <a:ea typeface="Georgia"/>
                          <a:cs typeface="Georgia"/>
                          <a:sym typeface="Georgia"/>
                        </a:rPr>
                        <a:t>Use the correlation coefficient to designate the goodness of fit of a linear function using technology.</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dirty="0">
                          <a:latin typeface="Georgia"/>
                          <a:ea typeface="Georgia"/>
                          <a:cs typeface="Georgia"/>
                          <a:sym typeface="Georgia"/>
                        </a:rPr>
                        <a:t>Make predictions, decisions, and critical judgments using data, scatterplots, or the equation(s) of the mathematical model.</a:t>
                      </a:r>
                      <a:endParaRPr sz="1000" dirty="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5"/>
                      </a:pPr>
                      <a:r>
                        <a:rPr lang="en-US" sz="1000" dirty="0">
                          <a:latin typeface="Georgia"/>
                          <a:ea typeface="Georgia"/>
                          <a:cs typeface="Georgia"/>
                          <a:sym typeface="Georgia"/>
                        </a:rPr>
                        <a:t>Evaluate the reasonableness of a mathematical model of a contextual situation.</a:t>
                      </a:r>
                      <a:endParaRPr sz="1000" dirty="0">
                        <a:solidFill>
                          <a:srgbClr val="980000"/>
                        </a:solidFill>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37" name="Google Shape;537;g27ad2b392a3_0_32"/>
          <p:cNvSpPr txBox="1">
            <a:spLocks noGrp="1"/>
          </p:cNvSpPr>
          <p:nvPr>
            <p:ph type="title" idx="4294967295"/>
          </p:nvPr>
        </p:nvSpPr>
        <p:spPr>
          <a:xfrm>
            <a:off x="0" y="0"/>
            <a:ext cx="9144000" cy="568475"/>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fontScale="92500"/>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AII.9 (2016) - Standard A2.ST.2 (2023) 2 of 2</a:t>
            </a:r>
          </a:p>
        </p:txBody>
      </p:sp>
      <p:sp>
        <p:nvSpPr>
          <p:cNvPr id="538" name="Google Shape;538;g27ad2b392a3_0_32"/>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A2.ST.2f - A new addition is the use of the correlation coefficient to designate the goodness of fit of a linear function.</a:t>
            </a:r>
            <a:endParaRPr sz="1000">
              <a:solidFill>
                <a:schemeClr val="lt1"/>
              </a:solidFill>
              <a:latin typeface="Georgia"/>
              <a:ea typeface="Georgia"/>
              <a:cs typeface="Georgia"/>
              <a:sym typeface="Georgia"/>
            </a:endParaRPr>
          </a:p>
          <a:p>
            <a:pPr marL="0" lvl="0" indent="0" algn="l" rtl="0">
              <a:spcBef>
                <a:spcPts val="300"/>
              </a:spcBef>
              <a:spcAft>
                <a:spcPts val="300"/>
              </a:spcAft>
              <a:buNone/>
            </a:pPr>
            <a:endParaRPr sz="1000">
              <a:solidFill>
                <a:schemeClr val="lt1"/>
              </a:solidFill>
              <a:latin typeface="Georgia"/>
              <a:ea typeface="Georgia"/>
              <a:cs typeface="Georgia"/>
              <a:sym typeface="Georgia"/>
            </a:endParaRPr>
          </a:p>
        </p:txBody>
      </p:sp>
      <p:pic>
        <p:nvPicPr>
          <p:cNvPr id="539" name="Google Shape;539;g27ad2b392a3_0_3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532457" y="3032594"/>
            <a:ext cx="479685" cy="400154"/>
          </a:xfrm>
          <a:prstGeom prst="rect">
            <a:avLst/>
          </a:prstGeom>
          <a:noFill/>
          <a:ln>
            <a:noFill/>
          </a:ln>
        </p:spPr>
      </p:pic>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86"/>
    </mc:Choice>
    <mc:Fallback xmlns="">
      <p:transition spd="slow" advTm="2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27ad2b392a3_0_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38</a:t>
            </a:fld>
            <a:endParaRPr/>
          </a:p>
        </p:txBody>
      </p:sp>
      <p:graphicFrame>
        <p:nvGraphicFramePr>
          <p:cNvPr id="546" name="Google Shape;546;g27ad2b392a3_0_42"/>
          <p:cNvGraphicFramePr/>
          <p:nvPr>
            <p:extLst>
              <p:ext uri="{D42A27DB-BD31-4B8C-83A1-F6EECF244321}">
                <p14:modId xmlns:p14="http://schemas.microsoft.com/office/powerpoint/2010/main" val="3521488590"/>
              </p:ext>
            </p:extLst>
          </p:nvPr>
        </p:nvGraphicFramePr>
        <p:xfrm>
          <a:off x="409350" y="741125"/>
          <a:ext cx="8362950" cy="24186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000" b="1">
                          <a:latin typeface="Georgia"/>
                          <a:ea typeface="Georgia"/>
                          <a:cs typeface="Georgia"/>
                          <a:sym typeface="Georgia"/>
                        </a:rPr>
                        <a:t>AII.10 The student will represent and solve problems, including practical problems, involving inverse variation, joint variation, and a combination of direct and inverse variations.</a:t>
                      </a:r>
                      <a:endParaRPr sz="1000" b="1">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a data set or practical situation, write the equation for an inverse variation.</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Given a data set or practical situation, write the equation for a joint variation. </a:t>
                      </a:r>
                      <a:r>
                        <a:rPr lang="en-US" sz="1000">
                          <a:solidFill>
                            <a:srgbClr val="980000"/>
                          </a:solidFill>
                          <a:latin typeface="Georgia"/>
                          <a:ea typeface="Georgia"/>
                          <a:cs typeface="Georgia"/>
                          <a:sym typeface="Georgia"/>
                        </a:rPr>
                        <a:t>[Deleted]</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problems, including practical problems, involving inverse variation, joint variation, and a combination of direct and inverse variations.</a:t>
                      </a:r>
                      <a:endParaRPr sz="1000">
                        <a:latin typeface="Georgia"/>
                        <a:ea typeface="Georgia"/>
                        <a:cs typeface="Georgia"/>
                        <a:sym typeface="Georgia"/>
                      </a:endParaRPr>
                    </a:p>
                    <a:p>
                      <a:pPr marL="342900" lvl="0" indent="0" algn="l" rtl="0">
                        <a:spcBef>
                          <a:spcPts val="300"/>
                        </a:spcBef>
                        <a:spcAft>
                          <a:spcPts val="300"/>
                        </a:spcAft>
                        <a:buNone/>
                      </a:pPr>
                      <a:endParaRPr sz="1000" b="1">
                        <a:latin typeface="Georgia"/>
                        <a:ea typeface="Georgia"/>
                        <a:cs typeface="Georgia"/>
                        <a:sym typeface="Georgia"/>
                      </a:endParaRPr>
                    </a:p>
                  </a:txBody>
                  <a:tcPr marL="228600" marR="63500" marT="63500" marB="63500">
                    <a:lnT w="12700"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dirty="0">
                          <a:solidFill>
                            <a:srgbClr val="202020"/>
                          </a:solidFill>
                          <a:latin typeface="Georgia"/>
                          <a:ea typeface="Georgia"/>
                          <a:cs typeface="Georgia"/>
                          <a:sym typeface="Georgia"/>
                        </a:rPr>
                        <a:t>A2.F.1  The student will investigate, analyze, and compare square root,</a:t>
                      </a:r>
                      <a:r>
                        <a:rPr lang="en-US" sz="1000" b="1" dirty="0">
                          <a:latin typeface="Georgia"/>
                          <a:ea typeface="Georgia"/>
                          <a:cs typeface="Georgia"/>
                          <a:sym typeface="Georgia"/>
                        </a:rPr>
                        <a:t> cube root, </a:t>
                      </a:r>
                      <a:r>
                        <a:rPr lang="en-US" sz="1000" b="1" dirty="0">
                          <a:solidFill>
                            <a:srgbClr val="202020"/>
                          </a:solidFill>
                          <a:latin typeface="Georgia"/>
                          <a:ea typeface="Georgia"/>
                          <a:cs typeface="Georgia"/>
                          <a:sym typeface="Georgia"/>
                        </a:rPr>
                        <a:t>rational, exponential, and logarithmic function families, algebraically and graphically, using transformations.</a:t>
                      </a:r>
                      <a:endParaRPr sz="1000" b="1" dirty="0">
                        <a:solidFill>
                          <a:srgbClr val="202020"/>
                        </a:solidFill>
                        <a:latin typeface="Georgia"/>
                        <a:ea typeface="Georgia"/>
                        <a:cs typeface="Georgia"/>
                        <a:sym typeface="Georgia"/>
                      </a:endParaRPr>
                    </a:p>
                    <a:p>
                      <a:pPr marL="521335" lvl="0" indent="-521335" algn="l" rtl="0">
                        <a:spcBef>
                          <a:spcPts val="0"/>
                        </a:spcBef>
                        <a:spcAft>
                          <a:spcPts val="0"/>
                        </a:spcAft>
                        <a:buNone/>
                      </a:pPr>
                      <a:endParaRPr sz="1100" b="1" dirty="0">
                        <a:solidFill>
                          <a:srgbClr val="202020"/>
                        </a:solidFill>
                        <a:latin typeface="Georgia"/>
                        <a:ea typeface="Georgia"/>
                        <a:cs typeface="Georgia"/>
                        <a:sym typeface="Georgia"/>
                      </a:endParaRPr>
                    </a:p>
                    <a:p>
                      <a:pPr marL="457200" lvl="0" indent="-292100" algn="l" rtl="0">
                        <a:spcBef>
                          <a:spcPts val="0"/>
                        </a:spcBef>
                        <a:spcAft>
                          <a:spcPts val="300"/>
                        </a:spcAft>
                        <a:buSzPts val="1000"/>
                        <a:buFont typeface="Georgia"/>
                        <a:buAutoNum type="alphaLcParenR" startAt="4"/>
                      </a:pPr>
                      <a:r>
                        <a:rPr lang="en-US" sz="1100" dirty="0">
                          <a:latin typeface="Times New Roman"/>
                          <a:ea typeface="Times New Roman"/>
                          <a:cs typeface="Times New Roman"/>
                          <a:sym typeface="Times New Roman"/>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Determine when two variables are directly proportional, inversely proportional, or neither, given a table of values. Write an equation and create a graph to represent a direct or inverse variation, including situations in context.</a:t>
                      </a:r>
                      <a:endParaRPr sz="1100" b="1" dirty="0">
                        <a:solidFill>
                          <a:srgbClr val="202020"/>
                        </a:solidFill>
                        <a:latin typeface="Georgia"/>
                        <a:ea typeface="Georgia"/>
                        <a:cs typeface="Georgia"/>
                        <a:sym typeface="Georgia"/>
                      </a:endParaRPr>
                    </a:p>
                  </a:txBody>
                  <a:tcPr marL="73025" marR="73025"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47" name="Google Shape;547;g27ad2b392a3_0_42"/>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AII.10 (2016) - Standard A2.F.1 (2023)</a:t>
            </a:r>
          </a:p>
        </p:txBody>
      </p:sp>
      <p:sp>
        <p:nvSpPr>
          <p:cNvPr id="548" name="Google Shape;548;g27ad2b392a3_0_42"/>
          <p:cNvSpPr txBox="1"/>
          <p:nvPr/>
        </p:nvSpPr>
        <p:spPr>
          <a:xfrm>
            <a:off x="150" y="4129790"/>
            <a:ext cx="9144000" cy="104641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rgbClr val="FFFFFF"/>
                </a:solidFill>
                <a:latin typeface="Georgia"/>
                <a:ea typeface="Georgia"/>
                <a:cs typeface="Georgia"/>
                <a:sym typeface="Georgia"/>
              </a:rPr>
              <a:t>Direct Variation is addressed in the Grade 7 Mathematics Standards of Learning.</a:t>
            </a:r>
          </a:p>
          <a:p>
            <a:pPr marL="457200" lvl="0" indent="-292100" algn="l" rtl="0">
              <a:spcBef>
                <a:spcPts val="0"/>
              </a:spcBef>
              <a:spcAft>
                <a:spcPts val="0"/>
              </a:spcAft>
              <a:buClr>
                <a:schemeClr val="lt1"/>
              </a:buClr>
              <a:buSzPts val="1000"/>
              <a:buFont typeface="Georgia"/>
              <a:buChar char="●"/>
            </a:pPr>
            <a:r>
              <a:rPr lang="en-US" sz="1000">
                <a:solidFill>
                  <a:srgbClr val="FFFFFF"/>
                </a:solidFill>
                <a:latin typeface="Georgia"/>
                <a:ea typeface="Georgia"/>
                <a:cs typeface="Georgia"/>
                <a:sym typeface="Georgia"/>
              </a:rPr>
              <a:t>A2.F.1d – Includes determining when two variables are directly or inversely proportional given a table of values, along with writing an equation and creating a graph to represent a direct or inverse variation, including contextual situations</a:t>
            </a:r>
            <a:endParaRPr sz="1000">
              <a:solidFill>
                <a:srgbClr val="FFFFFF"/>
              </a:solidFill>
              <a:latin typeface="Georgia"/>
              <a:ea typeface="Georgia"/>
              <a:cs typeface="Georgia"/>
              <a:sym typeface="Georgia"/>
            </a:endParaRPr>
          </a:p>
          <a:p>
            <a:pPr marL="457200" lvl="0" indent="-292100" algn="l" rtl="0">
              <a:spcBef>
                <a:spcPts val="300"/>
              </a:spcBef>
              <a:spcAft>
                <a:spcPts val="0"/>
              </a:spcAft>
              <a:buClr>
                <a:schemeClr val="lt1"/>
              </a:buClr>
              <a:buSzPts val="1000"/>
              <a:buFont typeface="Georgia"/>
              <a:buChar char="●"/>
            </a:pPr>
            <a:r>
              <a:rPr lang="en-US" sz="1000">
                <a:solidFill>
                  <a:srgbClr val="FFFFFF"/>
                </a:solidFill>
                <a:latin typeface="Georgia"/>
                <a:ea typeface="Georgia"/>
                <a:cs typeface="Georgia"/>
                <a:sym typeface="Georgia"/>
              </a:rPr>
              <a:t>Joint</a:t>
            </a:r>
            <a:r>
              <a:rPr lang="en-US" sz="1000">
                <a:solidFill>
                  <a:schemeClr val="lt1"/>
                </a:solidFill>
                <a:latin typeface="Georgia"/>
                <a:ea typeface="Georgia"/>
                <a:cs typeface="Georgia"/>
                <a:sym typeface="Georgia"/>
              </a:rPr>
              <a:t> variation and a combination of direct and inverse variations has been removed in the 2023 Standards.</a:t>
            </a:r>
            <a:endParaRPr sz="1000">
              <a:solidFill>
                <a:schemeClr val="lt1"/>
              </a:solidFill>
              <a:latin typeface="Georgia"/>
              <a:ea typeface="Georgia"/>
              <a:cs typeface="Georgia"/>
              <a:sym typeface="Georgia"/>
            </a:endParaRPr>
          </a:p>
          <a:p>
            <a:pPr marL="457200" lvl="0" indent="-292100" algn="l" rtl="0">
              <a:spcBef>
                <a:spcPts val="300"/>
              </a:spcBef>
              <a:spcAft>
                <a:spcPts val="300"/>
              </a:spcAft>
              <a:buClr>
                <a:schemeClr val="lt1"/>
              </a:buClr>
              <a:buSzPts val="1000"/>
              <a:buFont typeface="Georgia"/>
              <a:buChar char="●"/>
            </a:pPr>
            <a:endParaRPr sz="1000">
              <a:solidFill>
                <a:schemeClr val="lt1"/>
              </a:solidFill>
              <a:latin typeface="Georgia"/>
              <a:ea typeface="Georgia"/>
              <a:cs typeface="Georgia"/>
              <a:sym typeface="Georgia"/>
            </a:endParaRPr>
          </a:p>
        </p:txBody>
      </p:sp>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184"/>
    </mc:Choice>
    <mc:Fallback xmlns="">
      <p:transition spd="slow" advTm="6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8d98514447_3_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39</a:t>
            </a:fld>
            <a:endParaRPr/>
          </a:p>
        </p:txBody>
      </p:sp>
      <p:graphicFrame>
        <p:nvGraphicFramePr>
          <p:cNvPr id="555" name="Google Shape;555;g28d98514447_3_29"/>
          <p:cNvGraphicFramePr/>
          <p:nvPr>
            <p:extLst>
              <p:ext uri="{D42A27DB-BD31-4B8C-83A1-F6EECF244321}">
                <p14:modId xmlns:p14="http://schemas.microsoft.com/office/powerpoint/2010/main" val="728808769"/>
              </p:ext>
            </p:extLst>
          </p:nvPr>
        </p:nvGraphicFramePr>
        <p:xfrm>
          <a:off x="390675" y="687825"/>
          <a:ext cx="8362950" cy="34854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AII.11 The student will</a:t>
                      </a:r>
                      <a:endParaRPr sz="1000" b="1">
                        <a:latin typeface="Georgia"/>
                        <a:ea typeface="Georgia"/>
                        <a:cs typeface="Georgia"/>
                        <a:sym typeface="Georgia"/>
                      </a:endParaRPr>
                    </a:p>
                    <a:p>
                      <a:pPr marL="285750" lvl="0" indent="-244475" algn="l" rtl="0">
                        <a:spcBef>
                          <a:spcPts val="0"/>
                        </a:spcBef>
                        <a:spcAft>
                          <a:spcPts val="0"/>
                        </a:spcAft>
                        <a:buSzPts val="1000"/>
                        <a:buFont typeface="Georgia"/>
                        <a:buAutoNum type="alphaLcParenR" startAt="2"/>
                      </a:pPr>
                      <a:r>
                        <a:rPr lang="en-US" sz="1000" b="1">
                          <a:latin typeface="Georgia"/>
                          <a:ea typeface="Georgia"/>
                          <a:cs typeface="Georgia"/>
                          <a:sym typeface="Georgia"/>
                        </a:rPr>
                        <a:t>interpret and compare z-scores for normally distributed data; and</a:t>
                      </a:r>
                      <a:endParaRPr sz="1000" b="1">
                        <a:latin typeface="Georgia"/>
                        <a:ea typeface="Georgia"/>
                        <a:cs typeface="Georgia"/>
                        <a:sym typeface="Georgia"/>
                      </a:endParaRPr>
                    </a:p>
                    <a:p>
                      <a:pPr marL="285750" lvl="0" indent="-244475" algn="l" rtl="0">
                        <a:spcBef>
                          <a:spcPts val="0"/>
                        </a:spcBef>
                        <a:spcAft>
                          <a:spcPts val="0"/>
                        </a:spcAft>
                        <a:buSzPts val="1000"/>
                        <a:buFont typeface="Georgia"/>
                        <a:buAutoNum type="alphaLcParenR" startAt="2"/>
                      </a:pPr>
                      <a:r>
                        <a:rPr lang="en-US" sz="1000" b="1">
                          <a:latin typeface="Georgia"/>
                          <a:ea typeface="Georgia"/>
                          <a:cs typeface="Georgia"/>
                          <a:sym typeface="Georgia"/>
                        </a:rPr>
                        <a:t>apply properties of normal distributions to determine probabilities associated with areas under the standard normal curve.</a:t>
                      </a:r>
                      <a:endParaRPr sz="100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Solve problems involving the relationship of the mean, standard deviation, and </a:t>
                      </a:r>
                      <a:r>
                        <a:rPr lang="en-US" sz="1000" i="1">
                          <a:latin typeface="Georgia"/>
                          <a:ea typeface="Georgia"/>
                          <a:cs typeface="Georgia"/>
                          <a:sym typeface="Georgia"/>
                        </a:rPr>
                        <a:t>z</a:t>
                      </a:r>
                      <a:r>
                        <a:rPr lang="en-US" sz="1000">
                          <a:latin typeface="Georgia"/>
                          <a:ea typeface="Georgia"/>
                          <a:cs typeface="Georgia"/>
                          <a:sym typeface="Georgia"/>
                        </a:rPr>
                        <a:t>-score of a normally distributed data set. (b)</a:t>
                      </a:r>
                      <a:endParaRPr sz="1000">
                        <a:latin typeface="Georgia"/>
                        <a:ea typeface="Georgia"/>
                        <a:cs typeface="Georgia"/>
                        <a:sym typeface="Georgia"/>
                      </a:endParaRPr>
                    </a:p>
                    <a:p>
                      <a:pPr marL="342900" lvl="0" indent="-292100" algn="l" rtl="0">
                        <a:spcBef>
                          <a:spcPts val="300"/>
                        </a:spcBef>
                        <a:spcAft>
                          <a:spcPts val="0"/>
                        </a:spcAft>
                        <a:buSzPts val="1000"/>
                        <a:buFont typeface="Times New Roman"/>
                        <a:buChar char="●"/>
                      </a:pPr>
                      <a:r>
                        <a:rPr lang="en-US" sz="1000">
                          <a:latin typeface="Georgia"/>
                          <a:ea typeface="Georgia"/>
                          <a:cs typeface="Georgia"/>
                          <a:sym typeface="Georgia"/>
                        </a:rPr>
                        <a:t>Compare two sets of normally distributed data using a standard normal distribution and </a:t>
                      </a:r>
                      <a:r>
                        <a:rPr lang="en-US" sz="1000" i="1">
                          <a:latin typeface="Georgia"/>
                          <a:ea typeface="Georgia"/>
                          <a:cs typeface="Georgia"/>
                          <a:sym typeface="Georgia"/>
                        </a:rPr>
                        <a:t>z</a:t>
                      </a:r>
                      <a:r>
                        <a:rPr lang="en-US" sz="1000">
                          <a:latin typeface="Georgia"/>
                          <a:ea typeface="Georgia"/>
                          <a:cs typeface="Georgia"/>
                          <a:sym typeface="Georgia"/>
                        </a:rPr>
                        <a:t>-scores, given the mean and standard deviation. (b)</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probability as area under the curve of a standard normal distribution. (c)</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the graphing utility or a table of Standard Normal Probabilities to determine probabilities associated with areas under the standard normal curve. (c)</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Use a graphing utility to investigate, represent, and determine relationships between a normally distributed data set and its descriptive statistics. (a, b, c) </a:t>
                      </a: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12775" lvl="0" indent="-612775" algn="l" rtl="0">
                        <a:spcBef>
                          <a:spcPts val="0"/>
                        </a:spcBef>
                        <a:spcAft>
                          <a:spcPts val="0"/>
                        </a:spcAft>
                        <a:buNone/>
                      </a:pPr>
                      <a:r>
                        <a:rPr lang="en-US" sz="1000" b="1" dirty="0">
                          <a:solidFill>
                            <a:srgbClr val="202020"/>
                          </a:solidFill>
                          <a:latin typeface="Georgia"/>
                          <a:ea typeface="Georgia"/>
                          <a:cs typeface="Georgia"/>
                          <a:sym typeface="Georgia"/>
                        </a:rPr>
                        <a:t>A2.ST.1  The student will apply the data cycle (formulate questions; collect or acquire data; organize and represent data; and analyze data and communicate results) with a focus on univariate quantitative data represented by a smooth curve, including a normal curve.</a:t>
                      </a:r>
                      <a:endParaRPr sz="1000" b="1" dirty="0">
                        <a:solidFill>
                          <a:srgbClr val="202020"/>
                        </a:solidFill>
                        <a:latin typeface="Georgia"/>
                        <a:ea typeface="Georgia"/>
                        <a:cs typeface="Georgia"/>
                        <a:sym typeface="Georgia"/>
                      </a:endParaRPr>
                    </a:p>
                    <a:p>
                      <a:pPr marL="612775" lvl="0" indent="-61277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Formulate investigative questions that require the collection or acquisition of a large set of univariate quantitative data or summary statistics of a large set of univariate quantitative data and investigate questions using a data cycle.</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dirty="0">
                          <a:solidFill>
                            <a:srgbClr val="980000"/>
                          </a:solidFill>
                          <a:latin typeface="Georgia"/>
                          <a:ea typeface="Georgia"/>
                          <a:cs typeface="Georgia"/>
                          <a:sym typeface="Georgia"/>
                        </a:rPr>
                        <a:t>Collect or acquire univariate data through research, or using surveys, observations, scientific experiments, polls, or questionnaires.</a:t>
                      </a:r>
                      <a:endParaRPr sz="1000" dirty="0">
                        <a:latin typeface="Georgia"/>
                        <a:ea typeface="Georgia"/>
                        <a:cs typeface="Georgia"/>
                        <a:sym typeface="Georgia"/>
                      </a:endParaRPr>
                    </a:p>
                    <a:p>
                      <a:pPr marL="457200" lvl="0" indent="0" algn="l" rtl="0">
                        <a:spcBef>
                          <a:spcPts val="300"/>
                        </a:spcBef>
                        <a:spcAft>
                          <a:spcPts val="0"/>
                        </a:spcAft>
                        <a:buNone/>
                      </a:pPr>
                      <a:endParaRPr sz="1000" dirty="0">
                        <a:latin typeface="Georgia"/>
                        <a:ea typeface="Georgia"/>
                        <a:cs typeface="Georgia"/>
                        <a:sym typeface="Georgia"/>
                      </a:endParaRPr>
                    </a:p>
                    <a:p>
                      <a:pPr marL="457200" lvl="0" indent="0" algn="l" rtl="0">
                        <a:spcBef>
                          <a:spcPts val="30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56" name="Google Shape;556;g28d98514447_3_29"/>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AII.11 (2016) - A2.ST.1 (2023) 1 of 3</a:t>
            </a:r>
          </a:p>
        </p:txBody>
      </p:sp>
      <p:sp>
        <p:nvSpPr>
          <p:cNvPr id="557" name="Google Shape;557;g28d98514447_3_29"/>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rgbClr val="FFFFFF"/>
                </a:solidFill>
                <a:latin typeface="Georgia"/>
                <a:ea typeface="Georgia"/>
                <a:cs typeface="Georgia"/>
                <a:sym typeface="Georgia"/>
              </a:rPr>
              <a:t>In A2.ST.1, </a:t>
            </a:r>
            <a:r>
              <a:rPr lang="en-US" sz="1000">
                <a:solidFill>
                  <a:schemeClr val="lt1"/>
                </a:solidFill>
                <a:latin typeface="Georgia"/>
                <a:ea typeface="Georgia"/>
                <a:cs typeface="Georgia"/>
                <a:sym typeface="Georgia"/>
              </a:rPr>
              <a:t>the data cycle includes formulating investigative questions that require the collection of a large set of univariate data; which is to be acquired through research, surveys, observations, scientific experiments, polls, or questionnaires.</a:t>
            </a:r>
            <a:endParaRPr sz="1000">
              <a:solidFill>
                <a:srgbClr val="FFFFFF"/>
              </a:solidFill>
              <a:latin typeface="Georgia"/>
              <a:ea typeface="Georgia"/>
              <a:cs typeface="Georgia"/>
              <a:sym typeface="Georgia"/>
            </a:endParaRPr>
          </a:p>
        </p:txBody>
      </p:sp>
      <p:pic>
        <p:nvPicPr>
          <p:cNvPr id="558" name="Google Shape;558;g28d98514447_3_2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582013" y="2104198"/>
            <a:ext cx="524163" cy="467552"/>
          </a:xfrm>
          <a:prstGeom prst="rect">
            <a:avLst/>
          </a:prstGeom>
          <a:noFill/>
          <a:ln>
            <a:noFill/>
          </a:ln>
        </p:spPr>
      </p:pic>
      <p:pic>
        <p:nvPicPr>
          <p:cNvPr id="2" name="Picture 1">
            <a:extLst>
              <a:ext uri="{FF2B5EF4-FFF2-40B4-BE49-F238E27FC236}">
                <a16:creationId xmlns:a16="http://schemas.microsoft.com/office/drawing/2014/main" id="{7621F1AC-9EC2-37C3-E79A-FC025B0C45E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43449" y="2903080"/>
            <a:ext cx="524301" cy="469433"/>
          </a:xfrm>
          <a:prstGeom prst="rect">
            <a:avLst/>
          </a:prstGeom>
        </p:spPr>
      </p:pic>
      <p:pic>
        <p:nvPicPr>
          <p:cNvPr id="3" name="Audio 2"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02"/>
    </mc:Choice>
    <mc:Fallback xmlns="">
      <p:transition spd="slow" advTm="3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dirty="0"/>
              <a:t>2023 Mathematics Standards of Learning Focus</a:t>
            </a:r>
            <a:endParaRPr dirty="0"/>
          </a:p>
        </p:txBody>
      </p:sp>
      <p:sp>
        <p:nvSpPr>
          <p:cNvPr id="208" name="Google Shape;208;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4</a:t>
            </a:fld>
            <a:endParaRPr/>
          </a:p>
        </p:txBody>
      </p:sp>
      <p:pic>
        <p:nvPicPr>
          <p:cNvPr id="6" name="Audio 5"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xmlns:p14="http://schemas.microsoft.com/office/powerpoint/2010/main">
    <mc:Choice Requires="p14">
      <p:transition spd="slow" p14:dur="2000" advTm="11851"/>
    </mc:Choice>
    <mc:Fallback xmlns="">
      <p:transition spd="slow" advTm="1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8d98514447_3_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40</a:t>
            </a:fld>
            <a:endParaRPr/>
          </a:p>
        </p:txBody>
      </p:sp>
      <p:graphicFrame>
        <p:nvGraphicFramePr>
          <p:cNvPr id="566" name="Google Shape;566;g28d98514447_3_21"/>
          <p:cNvGraphicFramePr/>
          <p:nvPr>
            <p:extLst>
              <p:ext uri="{D42A27DB-BD31-4B8C-83A1-F6EECF244321}">
                <p14:modId xmlns:p14="http://schemas.microsoft.com/office/powerpoint/2010/main" val="3953486462"/>
              </p:ext>
            </p:extLst>
          </p:nvPr>
        </p:nvGraphicFramePr>
        <p:xfrm>
          <a:off x="409350" y="741125"/>
          <a:ext cx="8362950" cy="40569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AII.11 The student will</a:t>
                      </a:r>
                      <a:endParaRPr sz="1000" b="1">
                        <a:latin typeface="Georgia"/>
                        <a:ea typeface="Georgia"/>
                        <a:cs typeface="Georgia"/>
                        <a:sym typeface="Georgia"/>
                      </a:endParaRPr>
                    </a:p>
                    <a:p>
                      <a:pPr marL="28575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identify and describe properties of a normal distribution;</a:t>
                      </a:r>
                      <a:endParaRPr sz="1000" b="1">
                        <a:latin typeface="Georgia"/>
                        <a:ea typeface="Georgia"/>
                        <a:cs typeface="Georgia"/>
                        <a:sym typeface="Georgia"/>
                      </a:endParaRPr>
                    </a:p>
                    <a:p>
                      <a:pPr marL="285750" lvl="0" indent="-244475" algn="l" rtl="0">
                        <a:spcBef>
                          <a:spcPts val="0"/>
                        </a:spcBef>
                        <a:spcAft>
                          <a:spcPts val="0"/>
                        </a:spcAft>
                        <a:buSzPts val="1000"/>
                        <a:buFont typeface="Georgia"/>
                        <a:buAutoNum type="alphaLcParenR"/>
                      </a:pPr>
                      <a:r>
                        <a:rPr lang="en-US" sz="1000" b="1">
                          <a:latin typeface="Georgia"/>
                          <a:ea typeface="Georgia"/>
                          <a:cs typeface="Georgia"/>
                          <a:sym typeface="Georgia"/>
                        </a:rPr>
                        <a:t>interpret and compare z-scores for normally distributed data; and</a:t>
                      </a:r>
                      <a:endParaRPr sz="1000" b="1">
                        <a:latin typeface="Georgia"/>
                        <a:ea typeface="Georgia"/>
                        <a:cs typeface="Georgia"/>
                        <a:sym typeface="Georgia"/>
                      </a:endParaRPr>
                    </a:p>
                    <a:p>
                      <a:pPr marL="228600" lvl="0" indent="-22860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Identify the properties of a normal distribution.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Describe how the standard deviation and the mean affect the graph of the normal distribution. (a)</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Solve problems involving the relationship of the mean, standard deviation, and </a:t>
                      </a:r>
                      <a:r>
                        <a:rPr lang="en-US" sz="1000" i="1">
                          <a:latin typeface="Georgia"/>
                          <a:ea typeface="Georgia"/>
                          <a:cs typeface="Georgia"/>
                          <a:sym typeface="Georgia"/>
                        </a:rPr>
                        <a:t>z</a:t>
                      </a:r>
                      <a:r>
                        <a:rPr lang="en-US" sz="1000">
                          <a:latin typeface="Georgia"/>
                          <a:ea typeface="Georgia"/>
                          <a:cs typeface="Georgia"/>
                          <a:sym typeface="Georgia"/>
                        </a:rPr>
                        <a:t>-score of a normally distributed data set. (b)</a:t>
                      </a:r>
                      <a:endParaRPr sz="1000">
                        <a:latin typeface="Georgia"/>
                        <a:ea typeface="Georgia"/>
                        <a:cs typeface="Georgia"/>
                        <a:sym typeface="Georgia"/>
                      </a:endParaRPr>
                    </a:p>
                    <a:p>
                      <a:pPr marL="342900" lvl="0" indent="-292100" algn="l" rtl="0">
                        <a:spcBef>
                          <a:spcPts val="300"/>
                        </a:spcBef>
                        <a:spcAft>
                          <a:spcPts val="0"/>
                        </a:spcAft>
                        <a:buSzPts val="1000"/>
                        <a:buFont typeface="Times New Roman"/>
                        <a:buChar char="●"/>
                      </a:pPr>
                      <a:r>
                        <a:rPr lang="en-US" sz="1000">
                          <a:latin typeface="Georgia"/>
                          <a:ea typeface="Georgia"/>
                          <a:cs typeface="Georgia"/>
                          <a:sym typeface="Georgia"/>
                        </a:rPr>
                        <a:t>Compare two sets of normally distributed data using a standard normal distribution and </a:t>
                      </a:r>
                      <a:r>
                        <a:rPr lang="en-US" sz="1000" i="1">
                          <a:latin typeface="Georgia"/>
                          <a:ea typeface="Georgia"/>
                          <a:cs typeface="Georgia"/>
                          <a:sym typeface="Georgia"/>
                        </a:rPr>
                        <a:t>z</a:t>
                      </a:r>
                      <a:r>
                        <a:rPr lang="en-US" sz="1000">
                          <a:latin typeface="Georgia"/>
                          <a:ea typeface="Georgia"/>
                          <a:cs typeface="Georgia"/>
                          <a:sym typeface="Georgia"/>
                        </a:rPr>
                        <a:t>-scores, given the mean and standard deviation. (b)</a:t>
                      </a:r>
                      <a:endParaRPr sz="1000">
                        <a:latin typeface="Georgia"/>
                        <a:ea typeface="Georgia"/>
                        <a:cs typeface="Georgia"/>
                        <a:sym typeface="Georgia"/>
                      </a:endParaRPr>
                    </a:p>
                    <a:p>
                      <a:pPr marL="342900" lvl="0" indent="0" algn="l" rtl="0">
                        <a:spcBef>
                          <a:spcPts val="300"/>
                        </a:spcBef>
                        <a:spcAft>
                          <a:spcPts val="0"/>
                        </a:spcAft>
                        <a:buNone/>
                      </a:pP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Use a graphing utility to investigate, represent, and determine relationships between a normally distributed data set and its descriptive statistics. (a, b, c) </a:t>
                      </a: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12775" lvl="0" indent="-612775" algn="l" rtl="0">
                        <a:spcBef>
                          <a:spcPts val="0"/>
                        </a:spcBef>
                        <a:spcAft>
                          <a:spcPts val="0"/>
                        </a:spcAft>
                        <a:buNone/>
                      </a:pPr>
                      <a:r>
                        <a:rPr lang="en-US" sz="1000" b="1" dirty="0">
                          <a:solidFill>
                            <a:srgbClr val="202020"/>
                          </a:solidFill>
                          <a:latin typeface="Georgia"/>
                          <a:ea typeface="Georgia"/>
                          <a:cs typeface="Georgia"/>
                          <a:sym typeface="Georgia"/>
                        </a:rPr>
                        <a:t>A2.ST.1  The student will apply the data cycle (formulate questions; collect or acquire data; organize and represent data; and analyze data and communicate results) with a focus on univariate quantitative data represented by a smooth curve, including a normal curve.</a:t>
                      </a: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startAt="3"/>
                      </a:pPr>
                      <a:r>
                        <a:rPr lang="en-US" sz="1000" dirty="0">
                          <a:solidFill>
                            <a:srgbClr val="980000"/>
                          </a:solidFill>
                          <a:latin typeface="Georgia"/>
                          <a:ea typeface="Georgia"/>
                          <a:cs typeface="Georgia"/>
                          <a:sym typeface="Georgia"/>
                        </a:rPr>
                        <a:t>Examine the shape of a data set (skewed versus symmetric) that can be represented by a histogram, and sketch a smooth curve to model the distribution.</a:t>
                      </a:r>
                      <a:endParaRPr sz="1000"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dirty="0">
                          <a:latin typeface="Georgia"/>
                          <a:ea typeface="Georgia"/>
                          <a:cs typeface="Georgia"/>
                          <a:sym typeface="Georgia"/>
                        </a:rPr>
                        <a:t>Identify the properties of a normal distribution.</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b="0" i="0" u="none" strike="noStrike" cap="none" dirty="0">
                          <a:solidFill>
                            <a:srgbClr val="980000"/>
                          </a:solidFill>
                          <a:latin typeface="Georgia"/>
                          <a:ea typeface="Georgia"/>
                          <a:cs typeface="Georgia"/>
                          <a:sym typeface="Georgia"/>
                        </a:rPr>
                        <a:t>Describe and interpret a data distribution represented by a smooth curve by analyzing measures of center, measures of spread, and shape of the curve.</a:t>
                      </a:r>
                      <a:endParaRPr sz="1000" b="0" i="0" u="none" strike="noStrike" cap="none" dirty="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dirty="0">
                          <a:latin typeface="Georgia"/>
                          <a:ea typeface="Georgia"/>
                          <a:cs typeface="Georgia"/>
                          <a:sym typeface="Georgia"/>
                        </a:rPr>
                        <a:t>Calculate and </a:t>
                      </a:r>
                      <a:r>
                        <a:rPr lang="en-US" sz="1000" dirty="0">
                          <a:solidFill>
                            <a:srgbClr val="980000"/>
                          </a:solidFill>
                          <a:latin typeface="Georgia"/>
                          <a:ea typeface="Georgia"/>
                          <a:cs typeface="Georgia"/>
                          <a:sym typeface="Georgia"/>
                        </a:rPr>
                        <a:t>interpret</a:t>
                      </a:r>
                      <a:r>
                        <a:rPr lang="en-US" sz="1000" dirty="0">
                          <a:latin typeface="Georgia"/>
                          <a:ea typeface="Georgia"/>
                          <a:cs typeface="Georgia"/>
                          <a:sym typeface="Georgia"/>
                        </a:rPr>
                        <a:t> the </a:t>
                      </a:r>
                      <a:r>
                        <a:rPr lang="en-US" sz="1000" i="1" dirty="0">
                          <a:latin typeface="Georgia"/>
                          <a:ea typeface="Georgia"/>
                          <a:cs typeface="Georgia"/>
                          <a:sym typeface="Georgia"/>
                        </a:rPr>
                        <a:t>z-</a:t>
                      </a:r>
                      <a:r>
                        <a:rPr lang="en-US" sz="1000" dirty="0">
                          <a:latin typeface="Georgia"/>
                          <a:ea typeface="Georgia"/>
                          <a:cs typeface="Georgia"/>
                          <a:sym typeface="Georgia"/>
                        </a:rPr>
                        <a:t>score for a value in a data set. </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dirty="0">
                          <a:latin typeface="Georgia"/>
                          <a:ea typeface="Georgia"/>
                          <a:cs typeface="Georgia"/>
                          <a:sym typeface="Georgia"/>
                        </a:rPr>
                        <a:t>Compare two data points from two different distributions using </a:t>
                      </a:r>
                      <a:r>
                        <a:rPr lang="en-US" sz="1000" i="1" dirty="0">
                          <a:latin typeface="Georgia"/>
                          <a:ea typeface="Georgia"/>
                          <a:cs typeface="Georgia"/>
                          <a:sym typeface="Georgia"/>
                        </a:rPr>
                        <a:t>z</a:t>
                      </a:r>
                      <a:r>
                        <a:rPr lang="en-US" sz="1000" dirty="0">
                          <a:latin typeface="Georgia"/>
                          <a:ea typeface="Georgia"/>
                          <a:cs typeface="Georgia"/>
                          <a:sym typeface="Georgia"/>
                        </a:rPr>
                        <a:t>-scores.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3"/>
                      </a:pPr>
                      <a:r>
                        <a:rPr lang="en-US" sz="1000" dirty="0">
                          <a:latin typeface="Georgia"/>
                          <a:ea typeface="Georgia"/>
                          <a:cs typeface="Georgia"/>
                          <a:sym typeface="Georgia"/>
                        </a:rPr>
                        <a:t>Determine the solution to problems involving the relationship of the mean, standard deviation, and </a:t>
                      </a:r>
                      <a:r>
                        <a:rPr lang="en-US" sz="1000" i="1" dirty="0">
                          <a:latin typeface="Georgia"/>
                          <a:ea typeface="Georgia"/>
                          <a:cs typeface="Georgia"/>
                          <a:sym typeface="Georgia"/>
                        </a:rPr>
                        <a:t>z</a:t>
                      </a:r>
                      <a:r>
                        <a:rPr lang="en-US" sz="1000" dirty="0">
                          <a:latin typeface="Georgia"/>
                          <a:ea typeface="Georgia"/>
                          <a:cs typeface="Georgia"/>
                          <a:sym typeface="Georgia"/>
                        </a:rPr>
                        <a:t>-score of a data set represented by a smooth or normal curve.</a:t>
                      </a:r>
                      <a:endParaRPr sz="1000" dirty="0">
                        <a:latin typeface="Georgia"/>
                        <a:ea typeface="Georgia"/>
                        <a:cs typeface="Georgia"/>
                        <a:sym typeface="Georgia"/>
                      </a:endParaRPr>
                    </a:p>
                    <a:p>
                      <a:pPr marL="393700" lvl="0" indent="-228600" algn="l" rtl="0">
                        <a:spcBef>
                          <a:spcPts val="300"/>
                        </a:spcBef>
                        <a:spcAft>
                          <a:spcPts val="0"/>
                        </a:spcAft>
                        <a:buSzPts val="1000"/>
                        <a:buFont typeface="+mj-lt"/>
                        <a:buAutoNum type="alphaLcParenR" startAt="10"/>
                      </a:pPr>
                      <a:r>
                        <a:rPr lang="en-US" sz="1000" dirty="0">
                          <a:latin typeface="Georgia"/>
                          <a:ea typeface="Georgia"/>
                          <a:cs typeface="Georgia"/>
                          <a:sym typeface="Georgia"/>
                        </a:rPr>
                        <a:t> Compare multiple data distributions using measures of center,  measures of spread, and shape of the distributions. </a:t>
                      </a:r>
                      <a:endParaRPr sz="1000" dirty="0">
                        <a:latin typeface="Georgia"/>
                        <a:ea typeface="Georgia"/>
                        <a:cs typeface="Georgia"/>
                        <a:sym typeface="Georgia"/>
                      </a:endParaRPr>
                    </a:p>
                    <a:p>
                      <a:pPr marL="457200" lvl="0" indent="0" algn="l" rtl="0">
                        <a:spcBef>
                          <a:spcPts val="30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67" name="Google Shape;567;g28d98514447_3_21"/>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AII.11 (2016) - A2.ST.1 (2023) 2 of 3</a:t>
            </a:r>
          </a:p>
        </p:txBody>
      </p:sp>
      <p:sp>
        <p:nvSpPr>
          <p:cNvPr id="568" name="Google Shape;568;g28d98514447_3_21"/>
          <p:cNvSpPr txBox="1"/>
          <p:nvPr/>
        </p:nvSpPr>
        <p:spPr>
          <a:xfrm>
            <a:off x="0" y="46277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30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A2.ST.1c – Students will examine the shape of a data set that can represented by a histogram</a:t>
            </a:r>
          </a:p>
          <a:p>
            <a:pPr marL="457200" indent="-292100">
              <a:spcBef>
                <a:spcPts val="30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A2.ST.1e - Data sets represented by a smooth curve will be described and interpreted and are not just restricted to normally distributed data</a:t>
            </a:r>
          </a:p>
          <a:p>
            <a:pPr marL="457200" lvl="0" indent="-292100" algn="l" rtl="0">
              <a:spcBef>
                <a:spcPts val="300"/>
              </a:spcBef>
              <a:spcAft>
                <a:spcPts val="300"/>
              </a:spcAft>
              <a:buClr>
                <a:schemeClr val="lt1"/>
              </a:buClr>
              <a:buSzPts val="1000"/>
              <a:buFont typeface="Georgia"/>
              <a:buChar char="●"/>
            </a:pPr>
            <a:endParaRPr sz="1000">
              <a:solidFill>
                <a:schemeClr val="lt1"/>
              </a:solidFill>
              <a:latin typeface="Georgia"/>
              <a:ea typeface="Georgia"/>
              <a:cs typeface="Georgia"/>
              <a:sym typeface="Georgia"/>
            </a:endParaRPr>
          </a:p>
        </p:txBody>
      </p:sp>
      <p:pic>
        <p:nvPicPr>
          <p:cNvPr id="569" name="Google Shape;569;g28d98514447_3_2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614577" y="2109728"/>
            <a:ext cx="447000" cy="452582"/>
          </a:xfrm>
          <a:prstGeom prst="rect">
            <a:avLst/>
          </a:prstGeom>
          <a:noFill/>
          <a:ln>
            <a:noFill/>
          </a:ln>
        </p:spPr>
      </p:pic>
      <p:pic>
        <p:nvPicPr>
          <p:cNvPr id="2" name="Google Shape;569;g28d98514447_3_21">
            <a:extLst>
              <a:ext uri="{FF2B5EF4-FFF2-40B4-BE49-F238E27FC236}">
                <a16:creationId xmlns:a16="http://schemas.microsoft.com/office/drawing/2014/main" id="{96F5A774-D0EC-F2DB-D7D9-0E0A15401827}"/>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511150" y="2736901"/>
            <a:ext cx="447000" cy="452582"/>
          </a:xfrm>
          <a:prstGeom prst="rect">
            <a:avLst/>
          </a:prstGeom>
          <a:noFill/>
          <a:ln>
            <a:noFill/>
          </a:ln>
        </p:spPr>
      </p:pic>
      <p:pic>
        <p:nvPicPr>
          <p:cNvPr id="3" name="Audio 2"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058"/>
    </mc:Choice>
    <mc:Fallback xmlns="">
      <p:transition spd="slow" advTm="58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28d98514447_3_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41</a:t>
            </a:fld>
            <a:endParaRPr/>
          </a:p>
        </p:txBody>
      </p:sp>
      <p:graphicFrame>
        <p:nvGraphicFramePr>
          <p:cNvPr id="576" name="Google Shape;576;g28d98514447_3_11"/>
          <p:cNvGraphicFramePr/>
          <p:nvPr>
            <p:extLst>
              <p:ext uri="{D42A27DB-BD31-4B8C-83A1-F6EECF244321}">
                <p14:modId xmlns:p14="http://schemas.microsoft.com/office/powerpoint/2010/main" val="3803686496"/>
              </p:ext>
            </p:extLst>
          </p:nvPr>
        </p:nvGraphicFramePr>
        <p:xfrm>
          <a:off x="409350" y="741125"/>
          <a:ext cx="8362950" cy="28377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AII.11 The student will</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285750" lvl="0" indent="-244475" algn="l" rtl="0">
                        <a:spcBef>
                          <a:spcPts val="0"/>
                        </a:spcBef>
                        <a:spcAft>
                          <a:spcPts val="0"/>
                        </a:spcAft>
                        <a:buSzPts val="1000"/>
                        <a:buFont typeface="Georgia"/>
                        <a:buAutoNum type="alphaLcParenR" startAt="3"/>
                      </a:pPr>
                      <a:r>
                        <a:rPr lang="en-US" sz="1000" b="1">
                          <a:latin typeface="Georgia"/>
                          <a:ea typeface="Georgia"/>
                          <a:cs typeface="Georgia"/>
                          <a:sym typeface="Georgia"/>
                        </a:rPr>
                        <a:t>apply properties of normal distributions to determine probabilities associated with areas under the standard normal curve.</a:t>
                      </a:r>
                      <a:endParaRPr sz="1000" b="1">
                        <a:latin typeface="Georgia"/>
                        <a:ea typeface="Georgia"/>
                        <a:cs typeface="Georgia"/>
                        <a:sym typeface="Georgia"/>
                      </a:endParaRPr>
                    </a:p>
                    <a:p>
                      <a:pPr marL="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probability as area under the curve of a standard normal distribution. (c)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the graphing utility or a table of Standard Normal Probabilities to determine probabilities associated with areas under the standard normal curve. (c) </a:t>
                      </a:r>
                      <a:r>
                        <a:rPr lang="en-US" sz="1000">
                          <a:solidFill>
                            <a:srgbClr val="980000"/>
                          </a:solidFill>
                          <a:latin typeface="Georgia"/>
                          <a:ea typeface="Georgia"/>
                          <a:cs typeface="Georgia"/>
                          <a:sym typeface="Georgia"/>
                        </a:rPr>
                        <a:t>[included in AFDA and P&amp;S]</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Use a graphing utility to investigate, represent, and determine relationships between a normally distributed data set and its descriptive statistics. (a, b, c) </a:t>
                      </a:r>
                      <a:endParaRPr sz="1000">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12775" lvl="0" indent="-612775" algn="l" rtl="0">
                        <a:spcBef>
                          <a:spcPts val="0"/>
                        </a:spcBef>
                        <a:spcAft>
                          <a:spcPts val="0"/>
                        </a:spcAft>
                        <a:buNone/>
                      </a:pPr>
                      <a:r>
                        <a:rPr lang="en-US" sz="1000" b="1" dirty="0">
                          <a:solidFill>
                            <a:srgbClr val="202020"/>
                          </a:solidFill>
                          <a:latin typeface="Georgia"/>
                          <a:ea typeface="Georgia"/>
                          <a:cs typeface="Georgia"/>
                          <a:sym typeface="Georgia"/>
                        </a:rPr>
                        <a:t>A2.ST.1  The student will apply the data cycle (formulate questions; collect or acquire data; organize and represent data; and analyze data and communicate results) with a focus on univariate quantitative data represented by a smooth curve, including a normal curve.</a:t>
                      </a:r>
                      <a:endParaRPr sz="1000" dirty="0">
                        <a:latin typeface="Georgia"/>
                        <a:ea typeface="Georgia"/>
                        <a:cs typeface="Georgia"/>
                        <a:sym typeface="Georgia"/>
                      </a:endParaRPr>
                    </a:p>
                    <a:p>
                      <a:pPr marL="457200" lvl="0" indent="0" algn="l" rtl="0">
                        <a:spcBef>
                          <a:spcPts val="0"/>
                        </a:spcBef>
                        <a:spcAft>
                          <a:spcPts val="0"/>
                        </a:spcAft>
                        <a:buNone/>
                      </a:pP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9"/>
                      </a:pPr>
                      <a:r>
                        <a:rPr lang="en-US" sz="1000" dirty="0">
                          <a:solidFill>
                            <a:srgbClr val="C00000"/>
                          </a:solidFill>
                          <a:latin typeface="Georgia"/>
                          <a:ea typeface="Georgia"/>
                          <a:cs typeface="Georgia"/>
                          <a:sym typeface="Georgia"/>
                        </a:rPr>
                        <a:t>Apply the Empirical Rule to answer investigative questions</a:t>
                      </a:r>
                      <a:r>
                        <a:rPr lang="en-US" sz="1000" dirty="0">
                          <a:latin typeface="Georgia"/>
                          <a:ea typeface="Georgia"/>
                          <a:cs typeface="Georgia"/>
                          <a:sym typeface="Georgia"/>
                        </a:rPr>
                        <a:t>.</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9"/>
                      </a:pPr>
                      <a:r>
                        <a:rPr lang="en-US" sz="1000" dirty="0">
                          <a:latin typeface="Georgia"/>
                          <a:ea typeface="Georgia"/>
                          <a:cs typeface="Georgia"/>
                          <a:sym typeface="Georgia"/>
                        </a:rPr>
                        <a:t>Compare multiple data distributions using measures of center, measures of spread, and shape of the distributions. </a:t>
                      </a:r>
                      <a:endParaRPr sz="1000" dirty="0">
                        <a:latin typeface="Georgia"/>
                        <a:ea typeface="Georgia"/>
                        <a:cs typeface="Georgia"/>
                        <a:sym typeface="Georgia"/>
                      </a:endParaRPr>
                    </a:p>
                    <a:p>
                      <a:pPr marL="457200" lvl="0" indent="0" algn="l" rtl="0">
                        <a:spcBef>
                          <a:spcPts val="30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77" name="Google Shape;577;g28d98514447_3_11"/>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AII.11 (2016) - A2.ST.1 (2023) 3 of 3</a:t>
            </a:r>
          </a:p>
        </p:txBody>
      </p:sp>
      <p:sp>
        <p:nvSpPr>
          <p:cNvPr id="578" name="Google Shape;578;g28d98514447_3_11"/>
          <p:cNvSpPr txBox="1"/>
          <p:nvPr/>
        </p:nvSpPr>
        <p:spPr>
          <a:xfrm>
            <a:off x="150" y="43506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Determining probabilities associated with areas under the standard normal curve has been removed from Algebra 2 and can now be found in Algebra Functions and Data Analysis (AFDA) and Probability and Stats.</a:t>
            </a:r>
            <a:endParaRPr sz="1000">
              <a:solidFill>
                <a:schemeClr val="lt1"/>
              </a:solidFill>
              <a:latin typeface="Georgia"/>
              <a:ea typeface="Georgia"/>
              <a:cs typeface="Georgia"/>
              <a:sym typeface="Georgia"/>
            </a:endParaRPr>
          </a:p>
          <a:p>
            <a:pPr marL="457200" lvl="0" indent="-292100" algn="l" rtl="0">
              <a:spcBef>
                <a:spcPts val="300"/>
              </a:spcBef>
              <a:spcAft>
                <a:spcPts val="300"/>
              </a:spcAft>
              <a:buClr>
                <a:schemeClr val="lt1"/>
              </a:buClr>
              <a:buSzPts val="1000"/>
              <a:buFont typeface="Georgia"/>
              <a:buChar char="●"/>
            </a:pPr>
            <a:r>
              <a:rPr lang="en-US" sz="1000">
                <a:solidFill>
                  <a:schemeClr val="lt1"/>
                </a:solidFill>
                <a:latin typeface="Georgia"/>
                <a:ea typeface="Georgia"/>
                <a:cs typeface="Georgia"/>
                <a:sym typeface="Georgia"/>
              </a:rPr>
              <a:t>A2.ST.1i - </a:t>
            </a:r>
            <a:r>
              <a:rPr lang="en-US" sz="1000">
                <a:solidFill>
                  <a:schemeClr val="lt1"/>
                </a:solidFill>
                <a:latin typeface="Georgia"/>
              </a:rPr>
              <a:t>specifies the application of the Empirical Rule, which was implied, but not specified in the 2016 SOL</a:t>
            </a:r>
            <a:endParaRPr sz="1000">
              <a:solidFill>
                <a:schemeClr val="lt1"/>
              </a:solidFill>
              <a:latin typeface="Georgia"/>
              <a:sym typeface="Georgia"/>
            </a:endParaRPr>
          </a:p>
        </p:txBody>
      </p:sp>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767"/>
    </mc:Choice>
    <mc:Fallback xmlns="">
      <p:transition spd="slow" advTm="52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28d98514447_3_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a:t>42</a:t>
            </a:fld>
            <a:endParaRPr/>
          </a:p>
        </p:txBody>
      </p:sp>
      <p:graphicFrame>
        <p:nvGraphicFramePr>
          <p:cNvPr id="585" name="Google Shape;585;g28d98514447_3_37"/>
          <p:cNvGraphicFramePr/>
          <p:nvPr>
            <p:extLst>
              <p:ext uri="{D42A27DB-BD31-4B8C-83A1-F6EECF244321}">
                <p14:modId xmlns:p14="http://schemas.microsoft.com/office/powerpoint/2010/main" val="1558276803"/>
              </p:ext>
            </p:extLst>
          </p:nvPr>
        </p:nvGraphicFramePr>
        <p:xfrm>
          <a:off x="390675" y="687825"/>
          <a:ext cx="8362950" cy="3142552"/>
        </p:xfrm>
        <a:graphic>
          <a:graphicData uri="http://schemas.openxmlformats.org/drawingml/2006/table">
            <a:tbl>
              <a:tblPr firstRow="1">
                <a:noFill/>
                <a:tableStyleId>{D9032F2A-A78E-4B82-84B8-62AC78BD096D}</a:tableStyleId>
              </a:tblPr>
              <a:tblGrid>
                <a:gridCol w="4181475">
                  <a:extLst>
                    <a:ext uri="{9D8B030D-6E8A-4147-A177-3AD203B41FA5}">
                      <a16:colId xmlns:a16="http://schemas.microsoft.com/office/drawing/2014/main" val="20000"/>
                    </a:ext>
                  </a:extLst>
                </a:gridCol>
                <a:gridCol w="4181475">
                  <a:extLst>
                    <a:ext uri="{9D8B030D-6E8A-4147-A177-3AD203B41FA5}">
                      <a16:colId xmlns:a16="http://schemas.microsoft.com/office/drawing/2014/main" val="20001"/>
                    </a:ext>
                  </a:extLst>
                </a:gridCol>
              </a:tblGrid>
              <a:tr h="182875">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63500" marR="63500" marT="63500" marB="63500">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tc>
                  <a:txBody>
                    <a:bodyPr/>
                    <a:lstStyle/>
                    <a:p>
                      <a:pPr marL="0" lvl="0" indent="0" algn="ctr" rtl="0">
                        <a:lnSpc>
                          <a:spcPct val="107916"/>
                        </a:lnSpc>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73025" marR="73025" marT="63500" marB="63500">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0">
                <a:tc>
                  <a:txBody>
                    <a:bodyPr/>
                    <a:lstStyle/>
                    <a:p>
                      <a:pPr marL="182880" lvl="0" indent="-182880" algn="l" rtl="0">
                        <a:spcBef>
                          <a:spcPts val="0"/>
                        </a:spcBef>
                        <a:spcAft>
                          <a:spcPts val="0"/>
                        </a:spcAft>
                        <a:buNone/>
                      </a:pPr>
                      <a:r>
                        <a:rPr lang="en-US" sz="1000" b="1">
                          <a:latin typeface="Georgia"/>
                          <a:ea typeface="Georgia"/>
                          <a:cs typeface="Georgia"/>
                          <a:sym typeface="Georgia"/>
                        </a:rPr>
                        <a:t>AII.12 The student will compute and distinguish between permutations and combinations.</a:t>
                      </a:r>
                      <a:endParaRPr sz="1000" b="1">
                        <a:latin typeface="Georgia"/>
                        <a:ea typeface="Georgia"/>
                        <a:cs typeface="Georgia"/>
                        <a:sym typeface="Georgia"/>
                      </a:endParaRPr>
                    </a:p>
                    <a:p>
                      <a:pPr marL="182880" lvl="0" indent="-18288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Compare and contrast permutations and combinations.</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Calculate the number of permutations of </a:t>
                      </a:r>
                      <a:r>
                        <a:rPr lang="en-US" sz="1000" i="1">
                          <a:latin typeface="Georgia"/>
                          <a:ea typeface="Georgia"/>
                          <a:cs typeface="Georgia"/>
                          <a:sym typeface="Georgia"/>
                        </a:rPr>
                        <a:t>n </a:t>
                      </a:r>
                      <a:r>
                        <a:rPr lang="en-US" sz="1000">
                          <a:latin typeface="Georgia"/>
                          <a:ea typeface="Georgia"/>
                          <a:cs typeface="Georgia"/>
                          <a:sym typeface="Georgia"/>
                        </a:rPr>
                        <a:t>objects taken </a:t>
                      </a:r>
                      <a:r>
                        <a:rPr lang="en-US" sz="1000" i="1">
                          <a:latin typeface="Georgia"/>
                          <a:ea typeface="Georgia"/>
                          <a:cs typeface="Georgia"/>
                          <a:sym typeface="Georgia"/>
                        </a:rPr>
                        <a:t>r </a:t>
                      </a:r>
                      <a:r>
                        <a:rPr lang="en-US" sz="1000">
                          <a:latin typeface="Georgia"/>
                          <a:ea typeface="Georgia"/>
                          <a:cs typeface="Georgia"/>
                          <a:sym typeface="Georgia"/>
                        </a:rPr>
                        <a:t>at a time.</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Calculate the number of combinations of </a:t>
                      </a:r>
                      <a:r>
                        <a:rPr lang="en-US" sz="1000" i="1">
                          <a:latin typeface="Georgia"/>
                          <a:ea typeface="Georgia"/>
                          <a:cs typeface="Georgia"/>
                          <a:sym typeface="Georgia"/>
                        </a:rPr>
                        <a:t>n </a:t>
                      </a:r>
                      <a:r>
                        <a:rPr lang="en-US" sz="1000">
                          <a:latin typeface="Georgia"/>
                          <a:ea typeface="Georgia"/>
                          <a:cs typeface="Georgia"/>
                          <a:sym typeface="Georgia"/>
                        </a:rPr>
                        <a:t>objects taken </a:t>
                      </a:r>
                      <a:r>
                        <a:rPr lang="en-US" sz="1000" i="1">
                          <a:latin typeface="Georgia"/>
                          <a:ea typeface="Georgia"/>
                          <a:cs typeface="Georgia"/>
                          <a:sym typeface="Georgia"/>
                        </a:rPr>
                        <a:t>r </a:t>
                      </a:r>
                      <a:r>
                        <a:rPr lang="en-US" sz="1000">
                          <a:latin typeface="Georgia"/>
                          <a:ea typeface="Georgia"/>
                          <a:cs typeface="Georgia"/>
                          <a:sym typeface="Georgia"/>
                        </a:rPr>
                        <a:t>at a time.</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Use permutations and combinations as counting techniques to solve practical problems.</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Calculate and verify permutations and combinations using a graphing utility. </a:t>
                      </a:r>
                      <a:endParaRPr sz="800" b="1">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612775" lvl="0" indent="-612775" algn="l" rtl="0">
                        <a:spcBef>
                          <a:spcPts val="0"/>
                        </a:spcBef>
                        <a:spcAft>
                          <a:spcPts val="0"/>
                        </a:spcAft>
                        <a:buNone/>
                      </a:pPr>
                      <a:r>
                        <a:rPr lang="en-US" sz="1000" b="1" dirty="0">
                          <a:solidFill>
                            <a:srgbClr val="202020"/>
                          </a:solidFill>
                          <a:latin typeface="Georgia"/>
                          <a:ea typeface="Georgia"/>
                          <a:cs typeface="Georgia"/>
                          <a:sym typeface="Georgia"/>
                        </a:rPr>
                        <a:t>A2.ST.3  The student will compute and distinguish between permutations and combinations.</a:t>
                      </a:r>
                      <a:endParaRPr sz="1000" b="1" dirty="0">
                        <a:solidFill>
                          <a:srgbClr val="202020"/>
                        </a:solidFill>
                        <a:latin typeface="Georgia"/>
                        <a:ea typeface="Georgia"/>
                        <a:cs typeface="Georgia"/>
                        <a:sym typeface="Georgia"/>
                      </a:endParaRPr>
                    </a:p>
                    <a:p>
                      <a:pPr marL="612775" lvl="0" indent="-612775" algn="l" rtl="0">
                        <a:spcBef>
                          <a:spcPts val="0"/>
                        </a:spcBef>
                        <a:spcAft>
                          <a:spcPts val="0"/>
                        </a:spcAft>
                        <a:buNone/>
                      </a:pPr>
                      <a:endParaRPr sz="1000" b="1" dirty="0">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latin typeface="Georgia"/>
                          <a:ea typeface="Georgia"/>
                          <a:cs typeface="Georgia"/>
                          <a:sym typeface="Georgia"/>
                        </a:rPr>
                        <a:t>Compare and contrast permutations and combinations to count the number of ways that events can occur.</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Calculate the number of permutations of </a:t>
                      </a:r>
                      <a:r>
                        <a:rPr lang="en-US" sz="1000" i="1" dirty="0">
                          <a:latin typeface="Georgia"/>
                          <a:ea typeface="Georgia"/>
                          <a:cs typeface="Georgia"/>
                          <a:sym typeface="Georgia"/>
                        </a:rPr>
                        <a:t>n</a:t>
                      </a:r>
                      <a:r>
                        <a:rPr lang="en-US" sz="1000" dirty="0">
                          <a:latin typeface="Georgia"/>
                          <a:ea typeface="Georgia"/>
                          <a:cs typeface="Georgia"/>
                          <a:sym typeface="Georgia"/>
                        </a:rPr>
                        <a:t> objects taken</a:t>
                      </a:r>
                      <a:r>
                        <a:rPr lang="en-US" sz="1000" i="1" dirty="0">
                          <a:latin typeface="Georgia"/>
                          <a:ea typeface="Georgia"/>
                          <a:cs typeface="Georgia"/>
                          <a:sym typeface="Georgia"/>
                        </a:rPr>
                        <a:t> r</a:t>
                      </a:r>
                      <a:r>
                        <a:rPr lang="en-US" sz="1000" dirty="0">
                          <a:latin typeface="Georgia"/>
                          <a:ea typeface="Georgia"/>
                          <a:cs typeface="Georgia"/>
                          <a:sym typeface="Georgia"/>
                        </a:rPr>
                        <a:t> at a time.</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Calculate the number of combinations of </a:t>
                      </a:r>
                      <a:r>
                        <a:rPr lang="en-US" sz="1000" i="1" dirty="0">
                          <a:latin typeface="Georgia"/>
                          <a:ea typeface="Georgia"/>
                          <a:cs typeface="Georgia"/>
                          <a:sym typeface="Georgia"/>
                        </a:rPr>
                        <a:t>n</a:t>
                      </a:r>
                      <a:r>
                        <a:rPr lang="en-US" sz="1000" dirty="0">
                          <a:latin typeface="Georgia"/>
                          <a:ea typeface="Georgia"/>
                          <a:cs typeface="Georgia"/>
                          <a:sym typeface="Georgia"/>
                        </a:rPr>
                        <a:t> objects taken</a:t>
                      </a:r>
                      <a:r>
                        <a:rPr lang="en-US" sz="1000" i="1" dirty="0">
                          <a:latin typeface="Georgia"/>
                          <a:ea typeface="Georgia"/>
                          <a:cs typeface="Georgia"/>
                          <a:sym typeface="Georgia"/>
                        </a:rPr>
                        <a:t> r</a:t>
                      </a:r>
                      <a:r>
                        <a:rPr lang="en-US" sz="1000" dirty="0">
                          <a:latin typeface="Georgia"/>
                          <a:ea typeface="Georgia"/>
                          <a:cs typeface="Georgia"/>
                          <a:sym typeface="Georgia"/>
                        </a:rPr>
                        <a:t> at a time.</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Use permutations and combinations as counting techniques to solve contextual problems.</a:t>
                      </a:r>
                      <a:endParaRPr sz="1000" dirty="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dirty="0">
                          <a:latin typeface="Georgia"/>
                          <a:ea typeface="Georgia"/>
                          <a:cs typeface="Georgia"/>
                          <a:sym typeface="Georgia"/>
                        </a:rPr>
                        <a:t>Calculate and verify permutations and combinations using technology.</a:t>
                      </a:r>
                      <a:endParaRPr sz="1000" dirty="0">
                        <a:latin typeface="Georgia"/>
                        <a:ea typeface="Georgia"/>
                        <a:cs typeface="Georgia"/>
                        <a:sym typeface="Georgia"/>
                      </a:endParaRPr>
                    </a:p>
                    <a:p>
                      <a:pPr marL="0" lvl="0" indent="0" algn="l" rtl="0">
                        <a:spcBef>
                          <a:spcPts val="300"/>
                        </a:spcBef>
                        <a:spcAft>
                          <a:spcPts val="0"/>
                        </a:spcAft>
                        <a:buNone/>
                      </a:pPr>
                      <a:endParaRPr sz="1000" dirty="0">
                        <a:latin typeface="Georgia"/>
                        <a:ea typeface="Georgia"/>
                        <a:cs typeface="Georgia"/>
                        <a:sym typeface="Georgia"/>
                      </a:endParaRPr>
                    </a:p>
                    <a:p>
                      <a:pPr marL="457200" lvl="0" indent="0" algn="l" rtl="0">
                        <a:spcBef>
                          <a:spcPts val="300"/>
                        </a:spcBef>
                        <a:spcAft>
                          <a:spcPts val="0"/>
                        </a:spcAft>
                        <a:buNone/>
                      </a:pPr>
                      <a:endParaRPr sz="1000" dirty="0">
                        <a:latin typeface="Georgia"/>
                        <a:ea typeface="Georgia"/>
                        <a:cs typeface="Georgia"/>
                        <a:sym typeface="Georgia"/>
                      </a:endParaRPr>
                    </a:p>
                    <a:p>
                      <a:pPr marL="457200" lvl="0" indent="0" algn="l" rtl="0">
                        <a:spcBef>
                          <a:spcPts val="300"/>
                        </a:spcBef>
                        <a:spcAft>
                          <a:spcPts val="300"/>
                        </a:spcAft>
                        <a:buNone/>
                      </a:pPr>
                      <a:endParaRPr sz="1000" b="1" dirty="0">
                        <a:solidFill>
                          <a:srgbClr val="202020"/>
                        </a:solidFill>
                        <a:latin typeface="Georgia"/>
                        <a:ea typeface="Georgia"/>
                        <a:cs typeface="Georgia"/>
                        <a:sym typeface="Georgia"/>
                      </a:endParaRPr>
                    </a:p>
                  </a:txBody>
                  <a:tcPr marL="73025" marR="73025" marT="63500" marB="63500">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586" name="Google Shape;586;g28d98514447_3_37"/>
          <p:cNvSpPr txBox="1">
            <a:spLocks noGrp="1"/>
          </p:cNvSpPr>
          <p:nvPr>
            <p:ph type="title" idx="4294967295"/>
          </p:nvPr>
        </p:nvSpPr>
        <p:spPr>
          <a:xfrm>
            <a:off x="0" y="0"/>
            <a:ext cx="9144000" cy="604200"/>
          </a:xfrm>
          <a:prstGeom prst="rect">
            <a:avLst/>
          </a:prstGeom>
          <a:solidFill>
            <a:srgbClr val="003C71"/>
          </a:solidFill>
          <a:ln>
            <a:noFill/>
            <a:prstDash/>
          </a:ln>
          <a:effectLst/>
        </p:spPr>
        <p:txBody>
          <a:bodyPr rot="0" spcFirstLastPara="1" vertOverflow="overflow" horzOverflow="overflow" vert="horz" wrap="square" lIns="61722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40" b="0" i="0" u="none" strike="noStrike" kern="0" cap="small" spc="0" normalizeH="0" baseline="0" noProof="0" dirty="0">
                <a:ln>
                  <a:noFill/>
                </a:ln>
                <a:solidFill>
                  <a:srgbClr val="FFFFFF"/>
                </a:solidFill>
                <a:effectLst/>
                <a:uLnTx/>
                <a:uFillTx/>
                <a:latin typeface="Georgia"/>
                <a:ea typeface="Georgia"/>
                <a:cs typeface="Georgia"/>
                <a:sym typeface="Georgia"/>
              </a:rPr>
              <a:t>Standard AII.12 (2016) - A2.ST.3 (2023)</a:t>
            </a:r>
          </a:p>
        </p:txBody>
      </p:sp>
      <p:sp>
        <p:nvSpPr>
          <p:cNvPr id="587" name="Google Shape;587;g28d98514447_3_37"/>
          <p:cNvSpPr txBox="1"/>
          <p:nvPr/>
        </p:nvSpPr>
        <p:spPr>
          <a:xfrm>
            <a:off x="0" y="43179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300"/>
              </a:spcAft>
              <a:buClr>
                <a:schemeClr val="lt1"/>
              </a:buClr>
              <a:buSzPts val="1000"/>
              <a:buFont typeface="Georgia"/>
              <a:buChar char="●"/>
            </a:pPr>
            <a:r>
              <a:rPr lang="en-US" sz="1000">
                <a:solidFill>
                  <a:srgbClr val="FFFFFF"/>
                </a:solidFill>
                <a:latin typeface="Georgia"/>
              </a:rPr>
              <a:t>No significant changes between the 2016 and 2023 standard</a:t>
            </a:r>
            <a:endParaRPr sz="1000">
              <a:solidFill>
                <a:srgbClr val="FFFFFF"/>
              </a:solidFill>
              <a:latin typeface="Georgia"/>
              <a:sym typeface="Georgia"/>
            </a:endParaRPr>
          </a:p>
        </p:txBody>
      </p:sp>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43"/>
    </mc:Choice>
    <mc:Fallback xmlns="">
      <p:transition spd="slow" advTm="17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1e5fa75be59_0_3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SzPts val="3600"/>
              <a:buNone/>
            </a:pPr>
            <a:r>
              <a:rPr lang="en-US" dirty="0"/>
              <a:t>Questions?</a:t>
            </a:r>
            <a:endParaRPr dirty="0"/>
          </a:p>
        </p:txBody>
      </p:sp>
      <p:sp>
        <p:nvSpPr>
          <p:cNvPr id="604" name="Google Shape;604;g1e5fa75be59_0_38"/>
          <p:cNvSpPr txBox="1">
            <a:spLocks noGrp="1"/>
          </p:cNvSpPr>
          <p:nvPr>
            <p:ph type="body" idx="1"/>
          </p:nvPr>
        </p:nvSpPr>
        <p:spPr>
          <a:xfrm>
            <a:off x="1196503" y="1579277"/>
            <a:ext cx="6905770" cy="27093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SzPts val="1400"/>
              <a:buNone/>
            </a:pPr>
            <a:r>
              <a:rPr lang="en-US" sz="2800" b="1">
                <a:solidFill>
                  <a:srgbClr val="000000"/>
                </a:solidFill>
                <a:latin typeface="Georgia" panose="02040502050405020303" pitchFamily="18" charset="0"/>
              </a:rPr>
              <a:t>Contact the </a:t>
            </a:r>
            <a:endParaRPr sz="2800" b="1">
              <a:solidFill>
                <a:srgbClr val="000000"/>
              </a:solidFill>
              <a:latin typeface="Georgia" panose="02040502050405020303" pitchFamily="18" charset="0"/>
            </a:endParaRPr>
          </a:p>
          <a:p>
            <a:pPr marL="0" lvl="0" indent="0" algn="ctr" rtl="0">
              <a:lnSpc>
                <a:spcPct val="100000"/>
              </a:lnSpc>
              <a:spcBef>
                <a:spcPts val="0"/>
              </a:spcBef>
              <a:spcAft>
                <a:spcPts val="0"/>
              </a:spcAft>
              <a:buSzPts val="1400"/>
              <a:buNone/>
            </a:pPr>
            <a:r>
              <a:rPr lang="en-US" sz="2800" b="1">
                <a:solidFill>
                  <a:srgbClr val="000000"/>
                </a:solidFill>
                <a:latin typeface="Georgia" panose="02040502050405020303" pitchFamily="18" charset="0"/>
              </a:rPr>
              <a:t>Virginia Department of Education’s Mathematics Team at </a:t>
            </a:r>
            <a:r>
              <a:rPr lang="en-US" sz="2800" b="1" u="sng">
                <a:solidFill>
                  <a:schemeClr val="hlink"/>
                </a:solidFill>
                <a:latin typeface="Georgia" panose="02040502050405020303" pitchFamily="18" charset="0"/>
                <a:hlinkClick r:id="rId5"/>
              </a:rPr>
              <a:t>vdoe.mathematics@doe.virginia.gov</a:t>
            </a:r>
            <a:endParaRPr sz="2800" b="1">
              <a:latin typeface="Georgia" panose="02040502050405020303" pitchFamily="18" charset="0"/>
            </a:endParaRPr>
          </a:p>
          <a:p>
            <a:pPr marL="0" lvl="0" indent="0" algn="l" rtl="0">
              <a:lnSpc>
                <a:spcPct val="90000"/>
              </a:lnSpc>
              <a:spcBef>
                <a:spcPts val="800"/>
              </a:spcBef>
              <a:spcAft>
                <a:spcPts val="0"/>
              </a:spcAft>
              <a:buSzPts val="1400"/>
              <a:buNone/>
            </a:pPr>
            <a:endParaRPr b="1"/>
          </a:p>
        </p:txBody>
      </p:sp>
      <p:pic>
        <p:nvPicPr>
          <p:cNvPr id="2" name="Audio 1"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90"/>
    </mc:Choice>
    <mc:Fallback xmlns="">
      <p:transition spd="slow" advTm="2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100000"/>
              </a:lnSpc>
              <a:spcBef>
                <a:spcPts val="0"/>
              </a:spcBef>
              <a:spcAft>
                <a:spcPts val="0"/>
              </a:spcAft>
              <a:buClr>
                <a:schemeClr val="lt1"/>
              </a:buClr>
              <a:buSzPts val="3600"/>
              <a:buFont typeface="Georgia"/>
              <a:buNone/>
            </a:pPr>
            <a:r>
              <a:rPr lang="en-US" sz="3200" dirty="0"/>
              <a:t>2023 Standards of Learning Focus</a:t>
            </a:r>
            <a:endParaRPr sz="4400" dirty="0"/>
          </a:p>
        </p:txBody>
      </p:sp>
      <p:sp>
        <p:nvSpPr>
          <p:cNvPr id="215" name="Google Shape;215;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000000"/>
                </a:solidFill>
              </a:rPr>
              <a:t>5</a:t>
            </a:fld>
            <a:endParaRPr>
              <a:solidFill>
                <a:srgbClr val="000000"/>
              </a:solidFill>
            </a:endParaRPr>
          </a:p>
        </p:txBody>
      </p:sp>
      <p:sp>
        <p:nvSpPr>
          <p:cNvPr id="216" name="Google Shape;216;p8"/>
          <p:cNvSpPr txBox="1">
            <a:spLocks noGrp="1"/>
          </p:cNvSpPr>
          <p:nvPr>
            <p:ph type="body" idx="1"/>
          </p:nvPr>
        </p:nvSpPr>
        <p:spPr>
          <a:xfrm>
            <a:off x="628649" y="1094197"/>
            <a:ext cx="8136659" cy="3538500"/>
          </a:xfrm>
          <a:prstGeom prst="rect">
            <a:avLst/>
          </a:prstGeom>
          <a:noFill/>
          <a:ln>
            <a:noFill/>
          </a:ln>
        </p:spPr>
        <p:txBody>
          <a:bodyPr spcFirstLastPara="1" wrap="square" lIns="68575" tIns="34275" rIns="68575" bIns="34275" anchor="t" anchorCtr="0">
            <a:normAutofit/>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17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1700" i="1">
              <a:solidFill>
                <a:srgbClr val="000000"/>
              </a:solidFill>
              <a:latin typeface="Georgia" panose="02040502050405020303" pitchFamily="18" charset="0"/>
            </a:endParaRPr>
          </a:p>
        </p:txBody>
      </p:sp>
      <p:pic>
        <p:nvPicPr>
          <p:cNvPr id="2" name="Picture 1">
            <a:extLst>
              <a:ext uri="{FF2B5EF4-FFF2-40B4-BE49-F238E27FC236}">
                <a16:creationId xmlns:a16="http://schemas.microsoft.com/office/drawing/2014/main" id="{A1446C6E-E061-4CFA-92A1-A453D5E50D4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Audio 5"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xmlns:p14="http://schemas.microsoft.com/office/powerpoint/2010/main">
    <mc:Choice Requires="p14">
      <p:transition spd="slow" p14:dur="2000" advTm="23981"/>
    </mc:Choice>
    <mc:Fallback xmlns="">
      <p:transition spd="slow" advTm="23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dirty="0">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dirty="0">
                <a:solidFill>
                  <a:srgbClr val="080808"/>
                </a:solidFill>
                <a:latin typeface="Georgia"/>
              </a:rPr>
              <a:t>Raise the Floor; Remove the Ceiling</a:t>
            </a:r>
            <a:endParaRPr lang="en" sz="2400" dirty="0">
              <a:solidFill>
                <a:srgbClr val="080808"/>
              </a:solidFill>
              <a:latin typeface="Georgia"/>
              <a:ea typeface="+mn-lt"/>
              <a:cs typeface="+mn-lt"/>
            </a:endParaRPr>
          </a:p>
          <a:p>
            <a:pPr>
              <a:buClrTx/>
              <a:buFont typeface="Arial" panose="020B0604020202020204" pitchFamily="34" charset="0"/>
              <a:buChar char="•"/>
            </a:pPr>
            <a:r>
              <a:rPr lang="en" sz="2400" dirty="0">
                <a:solidFill>
                  <a:srgbClr val="080808"/>
                </a:solidFill>
                <a:latin typeface="Georgia"/>
                <a:ea typeface="+mn-lt"/>
                <a:cs typeface="+mn-lt"/>
              </a:rPr>
              <a:t>Ensure Every Student Builds Strong Mathematics Foundational Skills</a:t>
            </a:r>
          </a:p>
          <a:p>
            <a:pPr>
              <a:buClrTx/>
              <a:buFont typeface="Arial" panose="020B0604020202020204" pitchFamily="34" charset="0"/>
              <a:buChar char="•"/>
            </a:pPr>
            <a:r>
              <a:rPr lang="en" sz="2400" dirty="0">
                <a:solidFill>
                  <a:srgbClr val="080808"/>
                </a:solidFill>
                <a:latin typeface="Georgia"/>
                <a:ea typeface="+mn-lt"/>
                <a:cs typeface="+mn-lt"/>
              </a:rPr>
              <a:t>Master Critical Content</a:t>
            </a:r>
            <a:endParaRPr lang="en" sz="2400" dirty="0">
              <a:solidFill>
                <a:srgbClr val="080808"/>
              </a:solidFill>
              <a:latin typeface="Georgia"/>
              <a:ea typeface="+mn-lt"/>
            </a:endParaRPr>
          </a:p>
          <a:p>
            <a:pPr>
              <a:buClrTx/>
              <a:buFont typeface="Arial" panose="020B0604020202020204" pitchFamily="34" charset="0"/>
              <a:buChar char="•"/>
            </a:pPr>
            <a:r>
              <a:rPr lang="en" sz="2400" dirty="0">
                <a:solidFill>
                  <a:srgbClr val="080808"/>
                </a:solidFill>
                <a:latin typeface="Georgia"/>
                <a:ea typeface="+mn-lt"/>
              </a:rPr>
              <a:t>Integrate</a:t>
            </a:r>
            <a:r>
              <a:rPr lang="en" sz="2400" dirty="0">
                <a:solidFill>
                  <a:srgbClr val="080808"/>
                </a:solidFill>
                <a:latin typeface="Georgia"/>
                <a:ea typeface="+mn-lt"/>
                <a:cs typeface="+mn-lt"/>
              </a:rPr>
              <a:t> Mathematics Across All Content Areas</a:t>
            </a:r>
            <a:endParaRPr lang="en" sz="2400" dirty="0">
              <a:solidFill>
                <a:srgbClr val="080808"/>
              </a:solidFill>
              <a:latin typeface="Georgia"/>
              <a:cs typeface="Calibri"/>
            </a:endParaRPr>
          </a:p>
          <a:p>
            <a:pPr>
              <a:buClrTx/>
              <a:buFont typeface="Arial" panose="020B0604020202020204" pitchFamily="34" charset="0"/>
              <a:buChar char="•"/>
            </a:pPr>
            <a:r>
              <a:rPr lang="en" sz="2400" dirty="0">
                <a:solidFill>
                  <a:srgbClr val="080808"/>
                </a:solidFill>
                <a:latin typeface="Georgia"/>
                <a:ea typeface="+mn-lt"/>
                <a:cs typeface="+mn-lt"/>
              </a:rPr>
              <a:t>Prepare Teachers to Teach Mathematics Accurately and Effectively</a:t>
            </a:r>
            <a:endParaRPr lang="en" sz="2400" dirty="0">
              <a:solidFill>
                <a:srgbClr val="080808"/>
              </a:solidFill>
              <a:latin typeface="Georgia"/>
              <a:cs typeface="Calibri" panose="020F0502020204030204"/>
            </a:endParaRPr>
          </a:p>
          <a:p>
            <a:pPr>
              <a:buClrTx/>
              <a:buFont typeface="Arial" panose="020B0604020202020204" pitchFamily="34" charset="0"/>
              <a:buChar char="•"/>
            </a:pPr>
            <a:r>
              <a:rPr lang="en" sz="2400" dirty="0">
                <a:solidFill>
                  <a:srgbClr val="080808"/>
                </a:solidFill>
                <a:latin typeface="Georgia"/>
                <a:cs typeface="Calibri" panose="020F0502020204030204"/>
              </a:rPr>
              <a:t>Apply</a:t>
            </a:r>
            <a:r>
              <a:rPr lang="en" sz="2400" dirty="0">
                <a:solidFill>
                  <a:srgbClr val="080808"/>
                </a:solidFill>
                <a:latin typeface="Georgia"/>
                <a:ea typeface="+mn-lt"/>
                <a:cs typeface="+mn-lt"/>
              </a:rPr>
              <a:t> Mathematics to Better Use Technology</a:t>
            </a:r>
            <a:endParaRPr lang="en" sz="2400" dirty="0">
              <a:solidFill>
                <a:srgbClr val="080808"/>
              </a:solidFill>
              <a:latin typeface="Georgia"/>
              <a:cs typeface="Calibri" panose="020F0502020204030204"/>
            </a:endParaRPr>
          </a:p>
          <a:p>
            <a:pPr marL="139700" indent="0">
              <a:buClrTx/>
              <a:buNone/>
            </a:pPr>
            <a:endParaRPr lang="en" sz="1400" b="1" dirty="0">
              <a:solidFill>
                <a:srgbClr val="000000"/>
              </a:solidFill>
              <a:latin typeface="Georgia"/>
              <a:cs typeface="Arial"/>
            </a:endParaRPr>
          </a:p>
          <a:p>
            <a:pPr>
              <a:lnSpc>
                <a:spcPct val="100000"/>
              </a:lnSpc>
              <a:buFont typeface="Wingdings"/>
              <a:buChar char="ü"/>
            </a:pPr>
            <a:endParaRPr lang="en-US" sz="1800" dirty="0">
              <a:latin typeface="Georgia"/>
            </a:endParaRPr>
          </a:p>
        </p:txBody>
      </p:sp>
      <p:pic>
        <p:nvPicPr>
          <p:cNvPr id="6" name="Picture 5" descr="Virginia Department of Education graphic&#10;">
            <a:extLst>
              <a:ext uri="{FF2B5EF4-FFF2-40B4-BE49-F238E27FC236}">
                <a16:creationId xmlns:a16="http://schemas.microsoft.com/office/drawing/2014/main" id="{A82B33CC-5158-FF80-5C9C-62F0BFAE246C}"/>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9" name="Audio 8"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697697480"/>
      </p:ext>
    </p:extLst>
  </p:cSld>
  <p:clrMapOvr>
    <a:masterClrMapping/>
  </p:clrMapOvr>
  <mc:AlternateContent xmlns:mc="http://schemas.openxmlformats.org/markup-compatibility/2006" xmlns:p14="http://schemas.microsoft.com/office/powerpoint/2010/main">
    <mc:Choice Requires="p14">
      <p:transition spd="slow" p14:dur="2000" advTm="87362"/>
    </mc:Choice>
    <mc:Fallback xmlns="">
      <p:transition spd="slow" advTm="8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dirty="0">
                <a:solidFill>
                  <a:schemeClr val="bg1"/>
                </a:solidFill>
                <a:ea typeface="+mj-ea"/>
                <a:cs typeface="+mj-cs"/>
              </a:rPr>
              <a:t>Mathematics Process Goals for Students</a:t>
            </a:r>
          </a:p>
        </p:txBody>
      </p:sp>
      <p:sp>
        <p:nvSpPr>
          <p:cNvPr id="247" name="Google Shape;247;p12"/>
          <p:cNvSpPr txBox="1">
            <a:spLocks noGrp="1"/>
          </p:cNvSpPr>
          <p:nvPr>
            <p:ph type="sldNum" idx="12"/>
          </p:nvPr>
        </p:nvSpPr>
        <p:spPr>
          <a:prstGeom prst="rect">
            <a:avLst/>
          </a:prstGeom>
        </p:spPr>
        <p:txBody>
          <a:bodyPr spcFirstLastPara="1" vert="horz" lIns="91440" tIns="45720" rIns="91440" bIns="45720" rtlCol="0" anchor="ctr" anchorCtr="0">
            <a:normAutofit/>
          </a:bodyPr>
          <a:lstStyle/>
          <a:p>
            <a:pPr lvl="0" indent="0">
              <a:lnSpc>
                <a:spcPct val="90000"/>
              </a:lnSpc>
              <a:spcBef>
                <a:spcPts val="0"/>
              </a:spcBef>
              <a:spcAft>
                <a:spcPts val="600"/>
              </a:spcAft>
              <a:buSzPts val="900"/>
              <a:buNone/>
            </a:pPr>
            <a:fld id="{00000000-1234-1234-1234-123412341234}" type="slidenum">
              <a:rPr lang="en-US" sz="700" kern="1200">
                <a:solidFill>
                  <a:schemeClr val="tx1">
                    <a:tint val="75000"/>
                  </a:schemeClr>
                </a:solidFill>
                <a:latin typeface="+mn-lt"/>
                <a:ea typeface="+mn-ea"/>
                <a:cs typeface="+mn-cs"/>
                <a:sym typeface="Arial"/>
              </a:rPr>
              <a:pPr lvl="0" indent="0">
                <a:lnSpc>
                  <a:spcPct val="90000"/>
                </a:lnSpc>
                <a:spcBef>
                  <a:spcPts val="0"/>
                </a:spcBef>
                <a:spcAft>
                  <a:spcPts val="600"/>
                </a:spcAft>
                <a:buSzPts val="900"/>
                <a:buNone/>
              </a:pPr>
              <a:t>7</a:t>
            </a:fld>
            <a:endParaRPr lang="en-US" sz="700" kern="1200">
              <a:solidFill>
                <a:schemeClr val="tx1">
                  <a:tint val="75000"/>
                </a:schemeClr>
              </a:solidFill>
              <a:latin typeface="+mn-lt"/>
              <a:ea typeface="+mn-ea"/>
              <a:cs typeface="+mn-cs"/>
              <a:sym typeface="Arial"/>
            </a:endParaRPr>
          </a:p>
        </p:txBody>
      </p:sp>
      <p:sp>
        <p:nvSpPr>
          <p:cNvPr id="266" name="Google Shape;266;p12"/>
          <p:cNvSpPr txBox="1"/>
          <p:nvPr/>
        </p:nvSpPr>
        <p:spPr>
          <a:xfrm>
            <a:off x="646968" y="1964409"/>
            <a:ext cx="3832087" cy="1849945"/>
          </a:xfrm>
          <a:prstGeom prst="rect">
            <a:avLst/>
          </a:prstGeom>
        </p:spPr>
        <p:txBody>
          <a:bodyPr spcFirstLastPara="1" vert="horz" lIns="91440" tIns="45720" rIns="91440" bIns="45720" rtlCol="0" anchor="ctr" anchorCtr="0">
            <a:normAutofit/>
          </a:bodyPr>
          <a:lstStyle/>
          <a:p>
            <a:pPr marR="0" lvl="0">
              <a:lnSpc>
                <a:spcPct val="90000"/>
              </a:lnSpc>
              <a:spcBef>
                <a:spcPts val="0"/>
              </a:spcBef>
              <a:spcAft>
                <a:spcPts val="600"/>
              </a:spcAft>
            </a:pPr>
            <a:r>
              <a:rPr lang="en-US" sz="2400" b="0" i="0" u="none" strike="noStrike" kern="1200" cap="none">
                <a:latin typeface="Georgia" panose="02040502050405020303" pitchFamily="18" charset="0"/>
                <a:ea typeface="+mn-ea"/>
                <a:cs typeface="+mn-cs"/>
                <a:sym typeface="Calibri"/>
              </a:rPr>
              <a:t>The content of the mathematics standards is intended to support the five process goals for students.</a:t>
            </a:r>
            <a:endParaRPr lang="en-US" sz="2400" kern="1200">
              <a:latin typeface="Georgia" panose="02040502050405020303" pitchFamily="18" charset="0"/>
              <a:ea typeface="+mn-ea"/>
              <a:cs typeface="+mn-cs"/>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pic>
        <p:nvPicPr>
          <p:cNvPr id="2" name="Picture 1">
            <a:extLst>
              <a:ext uri="{FF2B5EF4-FFF2-40B4-BE49-F238E27FC236}">
                <a16:creationId xmlns:a16="http://schemas.microsoft.com/office/drawing/2014/main" id="{BAC73C7D-D915-E147-E382-238002396C8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9" name="Audio 8" descr="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0721" y="4254819"/>
            <a:ext cx="406400" cy="406400"/>
          </a:xfrm>
          <a:prstGeom prst="rect">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xmlns:p14="http://schemas.microsoft.com/office/powerpoint/2010/main">
    <mc:Choice Requires="p14">
      <p:transition spd="slow" p14:dur="2000" advTm="28843"/>
    </mc:Choice>
    <mc:Fallback xmlns="">
      <p:transition spd="slow" advTm="2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dirty="0"/>
              <a:t>Standards of Learning Supporting Documents</a:t>
            </a:r>
            <a:endParaRPr i="1" dirty="0"/>
          </a:p>
        </p:txBody>
      </p:sp>
      <p:sp>
        <p:nvSpPr>
          <p:cNvPr id="185" name="Google Shape;185;p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900"/>
              <a:buNone/>
            </a:pPr>
            <a:fld id="{00000000-1234-1234-1234-123412341234}" type="slidenum">
              <a:rPr lang="en-US"/>
              <a:t>8</a:t>
            </a:fld>
            <a:endParaRPr/>
          </a:p>
        </p:txBody>
      </p:sp>
      <p:pic>
        <p:nvPicPr>
          <p:cNvPr id="6" name="Audio 5" descr="Audio icon">
            <a:hlinkClick r:id="" action="ppaction://media"/>
            <a:extLst>
              <a:ext uri="{FF2B5EF4-FFF2-40B4-BE49-F238E27FC236}">
                <a16:creationId xmlns:a16="http://schemas.microsoft.com/office/drawing/2014/main" id="{3BEB622A-9C53-4E00-A1A8-C548AC4BFD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xmlns:p14="http://schemas.microsoft.com/office/powerpoint/2010/main">
    <mc:Choice Requires="p14">
      <p:transition spd="slow" p14:dur="2000" advTm="10685"/>
    </mc:Choice>
    <mc:Fallback xmlns="">
      <p:transition spd="slow" advTm="10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734518"/>
          </a:xfrm>
        </p:spPr>
        <p:txBody>
          <a:bodyPr/>
          <a:lstStyle/>
          <a:p>
            <a:r>
              <a:rPr lang="en-US" dirty="0"/>
              <a:t>Standards Document</a:t>
            </a:r>
          </a:p>
        </p:txBody>
      </p:sp>
      <p:pic>
        <p:nvPicPr>
          <p:cNvPr id="5" name="Picture 4">
            <a:extLst>
              <a:ext uri="{FF2B5EF4-FFF2-40B4-BE49-F238E27FC236}">
                <a16:creationId xmlns:a16="http://schemas.microsoft.com/office/drawing/2014/main" id="{1437603A-9996-D4C2-DFBC-017B4E2C139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8" name="Picture 7" descr="This image shows two examples of Algebra 2 mathematics standards in the Standards of Learning document.">
            <a:extLst>
              <a:ext uri="{FF2B5EF4-FFF2-40B4-BE49-F238E27FC236}">
                <a16:creationId xmlns:a16="http://schemas.microsoft.com/office/drawing/2014/main" id="{0FAAB9BA-72D7-A1E8-860E-ED1660401434}"/>
              </a:ext>
            </a:extLst>
          </p:cNvPr>
          <p:cNvPicPr>
            <a:picLocks noChangeAspect="1"/>
          </p:cNvPicPr>
          <p:nvPr/>
        </p:nvPicPr>
        <p:blipFill>
          <a:blip r:embed="rId6"/>
          <a:stretch>
            <a:fillRect/>
          </a:stretch>
        </p:blipFill>
        <p:spPr>
          <a:xfrm>
            <a:off x="1151223" y="734518"/>
            <a:ext cx="6841554" cy="4067951"/>
          </a:xfrm>
          <a:prstGeom prst="rect">
            <a:avLst/>
          </a:prstGeom>
        </p:spPr>
      </p:pic>
      <p:pic>
        <p:nvPicPr>
          <p:cNvPr id="6" name="Audio 5" descr="Audio icon">
            <a:hlinkClick r:id="" action="ppaction://media"/>
            <a:extLst>
              <a:ext uri="{FF2B5EF4-FFF2-40B4-BE49-F238E27FC236}">
                <a16:creationId xmlns:a16="http://schemas.microsoft.com/office/drawing/2014/main" id="{375610CA-6719-4872-AAC8-A2984BE2BB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xmlns:p14="http://schemas.microsoft.com/office/powerpoint/2010/main">
    <mc:Choice Requires="p14">
      <p:transition spd="slow" p14:dur="2000" advTm="16082"/>
    </mc:Choice>
    <mc:Fallback xmlns="">
      <p:transition spd="slow" advTm="16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E96ED6-DF49-4784-865A-75DC2C39084B}">
  <ds:schemaRefs>
    <ds:schemaRef ds:uri="http://purl.org/dc/dcmitype/"/>
    <ds:schemaRef ds:uri="http://purl.org/dc/terms/"/>
    <ds:schemaRef ds:uri="http://www.w3.org/XML/1998/namespace"/>
    <ds:schemaRef ds:uri="http://schemas.microsoft.com/office/2006/documentManagement/types"/>
    <ds:schemaRef ds:uri="http://purl.org/dc/elements/1.1/"/>
    <ds:schemaRef ds:uri="http://schemas.microsoft.com/office/2006/metadata/properties"/>
    <ds:schemaRef ds:uri="0f6edea1-9d2e-49f8-b5b3-3e90d7018543"/>
    <ds:schemaRef ds:uri="http://schemas.microsoft.com/office/infopath/2007/PartnerControls"/>
    <ds:schemaRef ds:uri="http://schemas.openxmlformats.org/package/2006/metadata/core-properties"/>
    <ds:schemaRef ds:uri="7bc1f62a-0564-4892-a8bf-7c18ec584b15"/>
  </ds:schemaRefs>
</ds:datastoreItem>
</file>

<file path=customXml/itemProps2.xml><?xml version="1.0" encoding="utf-8"?>
<ds:datastoreItem xmlns:ds="http://schemas.openxmlformats.org/officeDocument/2006/customXml" ds:itemID="{3B736EAD-63AC-4FBF-8B7B-129259D435A5}">
  <ds:schemaRefs>
    <ds:schemaRef ds:uri="http://schemas.microsoft.com/sharepoint/v3/contenttype/forms"/>
  </ds:schemaRefs>
</ds:datastoreItem>
</file>

<file path=customXml/itemProps3.xml><?xml version="1.0" encoding="utf-8"?>
<ds:datastoreItem xmlns:ds="http://schemas.openxmlformats.org/officeDocument/2006/customXml" ds:itemID="{9DE6F624-69B8-4130-B6F9-65D1AC0F8C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c1f62a-0564-4892-a8bf-7c18ec584b15"/>
    <ds:schemaRef ds:uri="0f6edea1-9d2e-49f8-b5b3-3e90d70185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1444</TotalTime>
  <Words>9970</Words>
  <Application>Microsoft Office PowerPoint</Application>
  <PresentationFormat>On-screen Show (16:9)</PresentationFormat>
  <Paragraphs>606</Paragraphs>
  <Slides>43</Slides>
  <Notes>43</Notes>
  <HiddenSlides>0</HiddenSlides>
  <MMClips>43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Courier New</vt:lpstr>
      <vt:lpstr>Georgia</vt:lpstr>
      <vt:lpstr>Times New Roman</vt:lpstr>
      <vt:lpstr>Trebuchet MS</vt:lpstr>
      <vt:lpstr>Wingdings</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 Overview of Revisions- Summary of Changes (1 of 2)</vt:lpstr>
      <vt:lpstr>  Overview of Revisions- Summary of Changes (2 of 2)</vt:lpstr>
      <vt:lpstr>Comparison of  2016 Mathematics SOL  to 2023 Mathematics SOL</vt:lpstr>
      <vt:lpstr>Expressions &amp; Operations</vt:lpstr>
      <vt:lpstr>Standard AII.1a (2016) - Standard A2.EO.1 (2023) </vt:lpstr>
      <vt:lpstr>Standard AII.1B (2016) - Standard A2.EO.2 (2023) </vt:lpstr>
      <vt:lpstr>Standard AII.1C (2016) - Standard A2.EO.3 (2023) </vt:lpstr>
      <vt:lpstr>Standard AII.2 (2016) - Standard A2.EO.4 (2023) </vt:lpstr>
      <vt:lpstr>Equations &amp; Inequalities</vt:lpstr>
      <vt:lpstr>Standard AII.3a (2016) - Standard A2.EI.1 (2023) </vt:lpstr>
      <vt:lpstr>Standard AII.3B (2016) - Standard A2.EI.2 (2023) </vt:lpstr>
      <vt:lpstr>Standard AII.3C (2016) - Standard A2.EI.4 (2023) </vt:lpstr>
      <vt:lpstr>Standard AII.3D (2016) - Standard A2.EI.5 (2023) </vt:lpstr>
      <vt:lpstr>Standard AII.4 (2016) - Standard A2.EI.3 (2023) </vt:lpstr>
      <vt:lpstr>Standard AII.8  (2016) - Standard A2.EI.6 (2023)</vt:lpstr>
      <vt:lpstr>Functions</vt:lpstr>
      <vt:lpstr>Standard AII.5 (2016) - Deleted</vt:lpstr>
      <vt:lpstr>Standard AII.6  (2016) - Standard A2.F.1 (2023)</vt:lpstr>
      <vt:lpstr>Standard AII.7  (2016) - Standard A2.F.2 (2023) 1 of 3</vt:lpstr>
      <vt:lpstr>Standard AII.7  (2016) - Standard A2.F.2 (2023) 2 of 3</vt:lpstr>
      <vt:lpstr>Standard AII.7  (2016) - Standard A2.F.2 (2023) 3 of 3</vt:lpstr>
      <vt:lpstr>Standard AII.7.g  (2016) - Standard A2.F.1.e (2023)</vt:lpstr>
      <vt:lpstr>Standard AII.8  (2016) - Standard A2.EI.6 (2023)</vt:lpstr>
      <vt:lpstr>Statistics</vt:lpstr>
      <vt:lpstr>Standard AII.9 (2016) - Standard A2.ST.2 (2023) 1 of 2</vt:lpstr>
      <vt:lpstr>Standard AII.9 (2016) - Standard A2.ST.2 (2023) 2 of 2</vt:lpstr>
      <vt:lpstr>Standard AII.10 (2016) - Standard A2.F.1 (2023)</vt:lpstr>
      <vt:lpstr>Standard AII.11 (2016) - A2.ST.1 (2023) 1 of 3</vt:lpstr>
      <vt:lpstr>Standard AII.11 (2016) - A2.ST.1 (2023) 2 of 3</vt:lpstr>
      <vt:lpstr>Standard AII.11 (2016) - A2.ST.1 (2023) 3 of 3</vt:lpstr>
      <vt:lpstr>Standard AII.12 (2016) - A2.ST.3 (2023)</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Mathematics Standards of Learning</dc:title>
  <dc:creator>Mazzacane, Tina (DOE)</dc:creator>
  <cp:lastModifiedBy>Mazzacane, Tina (DOE)</cp:lastModifiedBy>
  <cp:revision>25</cp:revision>
  <dcterms:modified xsi:type="dcterms:W3CDTF">2023-09-26T21:55:37Z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