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1" r:id="rId1"/>
    <p:sldMasterId id="2147483676" r:id="rId2"/>
    <p:sldMasterId id="2147483689" r:id="rId3"/>
    <p:sldMasterId id="2147483697" r:id="rId4"/>
  </p:sldMasterIdLst>
  <p:notesMasterIdLst>
    <p:notesMasterId r:id="rId36"/>
  </p:notesMasterIdLst>
  <p:sldIdLst>
    <p:sldId id="256" r:id="rId5"/>
    <p:sldId id="2147477500" r:id="rId6"/>
    <p:sldId id="2147477482" r:id="rId7"/>
    <p:sldId id="2147477502" r:id="rId8"/>
    <p:sldId id="328" r:id="rId9"/>
    <p:sldId id="2147477523" r:id="rId10"/>
    <p:sldId id="2147477527" r:id="rId11"/>
    <p:sldId id="2147477528" r:id="rId12"/>
    <p:sldId id="2147477568" r:id="rId13"/>
    <p:sldId id="2147477565" r:id="rId14"/>
    <p:sldId id="2147477526" r:id="rId15"/>
    <p:sldId id="2147477529" r:id="rId16"/>
    <p:sldId id="2147477531" r:id="rId17"/>
    <p:sldId id="2147477532" r:id="rId18"/>
    <p:sldId id="2147477533" r:id="rId19"/>
    <p:sldId id="2147477530" r:id="rId20"/>
    <p:sldId id="2147477552" r:id="rId21"/>
    <p:sldId id="2147477555" r:id="rId22"/>
    <p:sldId id="2147477554" r:id="rId23"/>
    <p:sldId id="2147477553" r:id="rId24"/>
    <p:sldId id="2147477566" r:id="rId25"/>
    <p:sldId id="2147477567" r:id="rId26"/>
    <p:sldId id="2147477556" r:id="rId27"/>
    <p:sldId id="2147477542" r:id="rId28"/>
    <p:sldId id="2147477558" r:id="rId29"/>
    <p:sldId id="2147477559" r:id="rId30"/>
    <p:sldId id="2147477560" r:id="rId31"/>
    <p:sldId id="2147477561" r:id="rId32"/>
    <p:sldId id="2147477564" r:id="rId33"/>
    <p:sldId id="2147477563" r:id="rId34"/>
    <p:sldId id="342" r:id="rId3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FD36E7-26BE-FF2F-7D91-E865287F33BA}" v="383" dt="2023-09-11T20:16:26.473"/>
    <p1510:client id="{B9E60760-4B30-13A3-0729-6B1A9DD6CE0A}" v="1" dt="2023-09-11T18:22:21.261"/>
    <p1510:client id="{CAF2330D-A5F5-0534-4B9C-047E68213CEF}" v="308" dt="2023-09-12T13:42:04.130"/>
    <p1510:client id="{D9BD0A91-F163-4845-831B-544607ADFAFE}" v="741" dt="2023-09-12T12:08:23.252"/>
    <p1510:client id="{DB224219-7A97-5E49-FEF3-E1E9020ED36E}" v="119" dt="2023-09-11T21:39:58.051"/>
    <p1510:client id="{E8018153-1120-A0BD-E824-04ED5ED73231}" v="107" dt="2023-09-12T13:45:36.869"/>
    <p1510:client id="{E8CE8A05-75DD-5BC4-4D4A-56A0860C6AAC}" v="92" dt="2023-09-11T19:09:00.923"/>
    <p1510:client id="{F9827CF6-5983-4BB9-9EA7-F0B5F9DD72A1}" v="71" dt="2023-09-12T00:19:58.3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Accredited</c:v>
                </c:pt>
              </c:strCache>
            </c:strRef>
          </c:tx>
          <c:spPr>
            <a:solidFill>
              <a:schemeClr val="accent1"/>
            </a:solidFill>
            <a:ln>
              <a:noFill/>
            </a:ln>
            <a:effectLst/>
          </c:spPr>
          <c:invertIfNegative val="0"/>
          <c:cat>
            <c:strRef>
              <c:f>Sheet1!$A$2:$A$4</c:f>
              <c:strCache>
                <c:ptCount val="2"/>
                <c:pt idx="0">
                  <c:v>2019-20</c:v>
                </c:pt>
                <c:pt idx="1">
                  <c:v>2022-23</c:v>
                </c:pt>
              </c:strCache>
            </c:strRef>
          </c:cat>
          <c:val>
            <c:numRef>
              <c:f>Sheet1!$B$2:$B$4</c:f>
              <c:numCache>
                <c:formatCode>0.00%</c:formatCode>
                <c:ptCount val="3"/>
                <c:pt idx="0">
                  <c:v>0.92723263506063947</c:v>
                </c:pt>
                <c:pt idx="1">
                  <c:v>0.89548954895489552</c:v>
                </c:pt>
              </c:numCache>
            </c:numRef>
          </c:val>
          <c:extLst>
            <c:ext xmlns:c16="http://schemas.microsoft.com/office/drawing/2014/chart" uri="{C3380CC4-5D6E-409C-BE32-E72D297353CC}">
              <c16:uniqueId val="{00000000-E980-9B46-9CB1-1A0F451E117C}"/>
            </c:ext>
          </c:extLst>
        </c:ser>
        <c:ser>
          <c:idx val="1"/>
          <c:order val="1"/>
          <c:tx>
            <c:strRef>
              <c:f>Sheet1!$C$1</c:f>
              <c:strCache>
                <c:ptCount val="1"/>
                <c:pt idx="0">
                  <c:v>W/ Conditions</c:v>
                </c:pt>
              </c:strCache>
            </c:strRef>
          </c:tx>
          <c:spPr>
            <a:solidFill>
              <a:schemeClr val="accent2"/>
            </a:solidFill>
            <a:ln>
              <a:noFill/>
            </a:ln>
            <a:effectLst/>
          </c:spPr>
          <c:invertIfNegative val="0"/>
          <c:cat>
            <c:strRef>
              <c:f>Sheet1!$A$2:$A$4</c:f>
              <c:strCache>
                <c:ptCount val="2"/>
                <c:pt idx="0">
                  <c:v>2019-20</c:v>
                </c:pt>
                <c:pt idx="1">
                  <c:v>2022-23</c:v>
                </c:pt>
              </c:strCache>
            </c:strRef>
          </c:cat>
          <c:val>
            <c:numRef>
              <c:f>Sheet1!$C$2:$C$4</c:f>
              <c:numCache>
                <c:formatCode>0.00%</c:formatCode>
                <c:ptCount val="3"/>
                <c:pt idx="0">
                  <c:v>7.2767364939360535E-2</c:v>
                </c:pt>
                <c:pt idx="1">
                  <c:v>0.10451045104510451</c:v>
                </c:pt>
              </c:numCache>
            </c:numRef>
          </c:val>
          <c:extLst>
            <c:ext xmlns:c16="http://schemas.microsoft.com/office/drawing/2014/chart" uri="{C3380CC4-5D6E-409C-BE32-E72D297353CC}">
              <c16:uniqueId val="{00000001-E980-9B46-9CB1-1A0F451E117C}"/>
            </c:ext>
          </c:extLst>
        </c:ser>
        <c:ser>
          <c:idx val="2"/>
          <c:order val="2"/>
          <c:tx>
            <c:strRef>
              <c:f>Sheet1!$D$1</c:f>
              <c:strCache>
                <c:ptCount val="1"/>
                <c:pt idx="0">
                  <c:v>Not Accredited</c:v>
                </c:pt>
              </c:strCache>
            </c:strRef>
          </c:tx>
          <c:spPr>
            <a:solidFill>
              <a:schemeClr val="accent3"/>
            </a:solidFill>
            <a:ln>
              <a:noFill/>
            </a:ln>
            <a:effectLst/>
          </c:spPr>
          <c:invertIfNegative val="0"/>
          <c:cat>
            <c:strRef>
              <c:f>Sheet1!$A$2:$A$4</c:f>
              <c:strCache>
                <c:ptCount val="2"/>
                <c:pt idx="0">
                  <c:v>2019-20</c:v>
                </c:pt>
                <c:pt idx="1">
                  <c:v>2022-23</c:v>
                </c:pt>
              </c:strCache>
            </c:strRef>
          </c:cat>
          <c:val>
            <c:numRef>
              <c:f>Sheet1!$D$2:$D$4</c:f>
              <c:numCache>
                <c:formatCode>General</c:formatCode>
                <c:ptCount val="3"/>
                <c:pt idx="0">
                  <c:v>0</c:v>
                </c:pt>
                <c:pt idx="1">
                  <c:v>0</c:v>
                </c:pt>
              </c:numCache>
            </c:numRef>
          </c:val>
          <c:extLst>
            <c:ext xmlns:c16="http://schemas.microsoft.com/office/drawing/2014/chart" uri="{C3380CC4-5D6E-409C-BE32-E72D297353CC}">
              <c16:uniqueId val="{00000003-E980-9B46-9CB1-1A0F451E117C}"/>
            </c:ext>
          </c:extLst>
        </c:ser>
        <c:dLbls>
          <c:showLegendKey val="0"/>
          <c:showVal val="0"/>
          <c:showCatName val="0"/>
          <c:showSerName val="0"/>
          <c:showPercent val="0"/>
          <c:showBubbleSize val="0"/>
        </c:dLbls>
        <c:gapWidth val="150"/>
        <c:overlap val="100"/>
        <c:axId val="1513173888"/>
        <c:axId val="1513227280"/>
      </c:barChart>
      <c:catAx>
        <c:axId val="151317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13227280"/>
        <c:crosses val="autoZero"/>
        <c:auto val="1"/>
        <c:lblAlgn val="ctr"/>
        <c:lblOffset val="100"/>
        <c:noMultiLvlLbl val="0"/>
      </c:catAx>
      <c:valAx>
        <c:axId val="1513227280"/>
        <c:scaling>
          <c:orientation val="minMax"/>
          <c:max val="1"/>
          <c:min val="0"/>
        </c:scaling>
        <c:delete val="1"/>
        <c:axPos val="l"/>
        <c:numFmt formatCode="0%" sourceLinked="0"/>
        <c:majorTickMark val="none"/>
        <c:minorTickMark val="none"/>
        <c:tickLblPos val="nextTo"/>
        <c:crossAx val="151317388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ln>
              <a:solidFill>
                <a:sysClr val="windowText" lastClr="000000"/>
              </a:solidFill>
            </a:ln>
          </c:spPr>
          <c:dPt>
            <c:idx val="0"/>
            <c:bubble3D val="0"/>
            <c:explosion val="1"/>
            <c:spPr>
              <a:solidFill>
                <a:schemeClr val="accent2"/>
              </a:solidFill>
              <a:ln w="19050">
                <a:solidFill>
                  <a:sysClr val="windowText" lastClr="000000"/>
                </a:solidFill>
              </a:ln>
              <a:effectLst/>
            </c:spPr>
            <c:extLst>
              <c:ext xmlns:c16="http://schemas.microsoft.com/office/drawing/2014/chart" uri="{C3380CC4-5D6E-409C-BE32-E72D297353CC}">
                <c16:uniqueId val="{00000001-083A-4835-A133-07CFC9FBED4D}"/>
              </c:ext>
            </c:extLst>
          </c:dPt>
          <c:dPt>
            <c:idx val="1"/>
            <c:bubble3D val="0"/>
            <c:spPr>
              <a:solidFill>
                <a:schemeClr val="accent6"/>
              </a:solidFill>
              <a:ln w="19050">
                <a:solidFill>
                  <a:sysClr val="windowText" lastClr="000000"/>
                </a:solidFill>
              </a:ln>
              <a:effectLst/>
            </c:spPr>
            <c:extLst>
              <c:ext xmlns:c16="http://schemas.microsoft.com/office/drawing/2014/chart" uri="{C3380CC4-5D6E-409C-BE32-E72D297353CC}">
                <c16:uniqueId val="{00000003-083A-4835-A133-07CFC9FBED4D}"/>
              </c:ext>
            </c:extLst>
          </c:dPt>
          <c:dPt>
            <c:idx val="2"/>
            <c:bubble3D val="0"/>
            <c:spPr>
              <a:solidFill>
                <a:schemeClr val="accent5"/>
              </a:solidFill>
              <a:ln w="19050">
                <a:solidFill>
                  <a:sysClr val="windowText" lastClr="000000"/>
                </a:solidFill>
              </a:ln>
              <a:effectLst/>
            </c:spPr>
            <c:extLst>
              <c:ext xmlns:c16="http://schemas.microsoft.com/office/drawing/2014/chart" uri="{C3380CC4-5D6E-409C-BE32-E72D297353CC}">
                <c16:uniqueId val="{00000005-083A-4835-A133-07CFC9FBED4D}"/>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Sheet1!$A$1:$A$3</c:f>
              <c:strCache>
                <c:ptCount val="3"/>
                <c:pt idx="0">
                  <c:v>Readiness</c:v>
                </c:pt>
                <c:pt idx="1">
                  <c:v>Growth</c:v>
                </c:pt>
                <c:pt idx="2">
                  <c:v>Achievement</c:v>
                </c:pt>
              </c:strCache>
            </c:strRef>
          </c:cat>
          <c:val>
            <c:numRef>
              <c:f>Sheet1!$B$1:$B$3</c:f>
              <c:numCache>
                <c:formatCode>0%</c:formatCode>
                <c:ptCount val="3"/>
                <c:pt idx="0">
                  <c:v>0.2</c:v>
                </c:pt>
                <c:pt idx="1">
                  <c:v>0.4</c:v>
                </c:pt>
                <c:pt idx="2">
                  <c:v>0.4</c:v>
                </c:pt>
              </c:numCache>
            </c:numRef>
          </c:val>
          <c:extLst>
            <c:ext xmlns:c16="http://schemas.microsoft.com/office/drawing/2014/chart" uri="{C3380CC4-5D6E-409C-BE32-E72D297353CC}">
              <c16:uniqueId val="{00000006-083A-4835-A133-07CFC9FBED4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1"/>
              </a:solidFill>
            </a:ln>
          </c:spPr>
          <c:dPt>
            <c:idx val="0"/>
            <c:bubble3D val="0"/>
            <c:spPr>
              <a:solidFill>
                <a:schemeClr val="accent5"/>
              </a:solidFill>
              <a:ln w="19050">
                <a:solidFill>
                  <a:schemeClr val="tx1"/>
                </a:solidFill>
              </a:ln>
              <a:effectLst/>
            </c:spPr>
            <c:extLst>
              <c:ext xmlns:c16="http://schemas.microsoft.com/office/drawing/2014/chart" uri="{C3380CC4-5D6E-409C-BE32-E72D297353CC}">
                <c16:uniqueId val="{00000001-3D1F-4A27-9CD1-A4EE50ADE598}"/>
              </c:ext>
            </c:extLst>
          </c:dPt>
          <c:dPt>
            <c:idx val="1"/>
            <c:bubble3D val="0"/>
            <c:spPr>
              <a:solidFill>
                <a:schemeClr val="accent6"/>
              </a:solidFill>
              <a:ln w="19050">
                <a:solidFill>
                  <a:schemeClr val="tx1"/>
                </a:solidFill>
              </a:ln>
              <a:effectLst/>
            </c:spPr>
            <c:extLst>
              <c:ext xmlns:c16="http://schemas.microsoft.com/office/drawing/2014/chart" uri="{C3380CC4-5D6E-409C-BE32-E72D297353CC}">
                <c16:uniqueId val="{00000003-3D1F-4A27-9CD1-A4EE50ADE598}"/>
              </c:ext>
            </c:extLst>
          </c:dPt>
          <c:dPt>
            <c:idx val="2"/>
            <c:bubble3D val="0"/>
            <c:spPr>
              <a:solidFill>
                <a:schemeClr val="accent2"/>
              </a:solidFill>
              <a:ln w="19050">
                <a:solidFill>
                  <a:schemeClr val="tx1"/>
                </a:solidFill>
              </a:ln>
              <a:effectLst/>
            </c:spPr>
            <c:extLst>
              <c:ext xmlns:c16="http://schemas.microsoft.com/office/drawing/2014/chart" uri="{C3380CC4-5D6E-409C-BE32-E72D297353CC}">
                <c16:uniqueId val="{00000005-3D1F-4A27-9CD1-A4EE50ADE598}"/>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3D1F-4A27-9CD1-A4EE50ADE598}"/>
                </c:ext>
              </c:extLst>
            </c:dLbl>
            <c:dLbl>
              <c:idx val="1"/>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3D1F-4A27-9CD1-A4EE50ADE598}"/>
                </c:ext>
              </c:extLst>
            </c:dLbl>
            <c:dLbl>
              <c:idx val="2"/>
              <c:layout>
                <c:manualLayout>
                  <c:x val="7.5818678915135607E-2"/>
                  <c:y val="0.14512374625861135"/>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1F-4A27-9CD1-A4EE50ADE59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Sheet1!$A$1:$A$3</c:f>
              <c:numCache>
                <c:formatCode>0%</c:formatCode>
                <c:ptCount val="3"/>
                <c:pt idx="0">
                  <c:v>0.6</c:v>
                </c:pt>
                <c:pt idx="1">
                  <c:v>0.3</c:v>
                </c:pt>
                <c:pt idx="2">
                  <c:v>0.1</c:v>
                </c:pt>
              </c:numCache>
            </c:numRef>
          </c:val>
          <c:extLst>
            <c:ext xmlns:c16="http://schemas.microsoft.com/office/drawing/2014/chart" uri="{C3380CC4-5D6E-409C-BE32-E72D297353CC}">
              <c16:uniqueId val="{00000006-3D1F-4A27-9CD1-A4EE50ADE59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ln>
              <a:solidFill>
                <a:sysClr val="windowText" lastClr="000000"/>
              </a:solidFill>
            </a:ln>
          </c:spPr>
          <c:dPt>
            <c:idx val="0"/>
            <c:bubble3D val="0"/>
            <c:explosion val="1"/>
            <c:spPr>
              <a:solidFill>
                <a:schemeClr val="accent2"/>
              </a:solidFill>
              <a:ln w="19050">
                <a:solidFill>
                  <a:sysClr val="windowText" lastClr="000000"/>
                </a:solidFill>
              </a:ln>
              <a:effectLst/>
            </c:spPr>
            <c:extLst>
              <c:ext xmlns:c16="http://schemas.microsoft.com/office/drawing/2014/chart" uri="{C3380CC4-5D6E-409C-BE32-E72D297353CC}">
                <c16:uniqueId val="{00000001-B818-4B1A-B196-533B3071DA18}"/>
              </c:ext>
            </c:extLst>
          </c:dPt>
          <c:dPt>
            <c:idx val="1"/>
            <c:bubble3D val="0"/>
            <c:spPr>
              <a:solidFill>
                <a:schemeClr val="accent6"/>
              </a:solidFill>
              <a:ln w="19050">
                <a:solidFill>
                  <a:sysClr val="windowText" lastClr="000000"/>
                </a:solidFill>
              </a:ln>
              <a:effectLst/>
            </c:spPr>
            <c:extLst>
              <c:ext xmlns:c16="http://schemas.microsoft.com/office/drawing/2014/chart" uri="{C3380CC4-5D6E-409C-BE32-E72D297353CC}">
                <c16:uniqueId val="{00000003-B818-4B1A-B196-533B3071DA18}"/>
              </c:ext>
            </c:extLst>
          </c:dPt>
          <c:dPt>
            <c:idx val="2"/>
            <c:bubble3D val="0"/>
            <c:spPr>
              <a:solidFill>
                <a:schemeClr val="accent5"/>
              </a:solidFill>
              <a:ln w="19050">
                <a:solidFill>
                  <a:sysClr val="windowText" lastClr="000000"/>
                </a:solidFill>
              </a:ln>
              <a:effectLst/>
            </c:spPr>
            <c:extLst>
              <c:ext xmlns:c16="http://schemas.microsoft.com/office/drawing/2014/chart" uri="{C3380CC4-5D6E-409C-BE32-E72D297353CC}">
                <c16:uniqueId val="{00000005-B818-4B1A-B196-533B3071DA18}"/>
              </c:ext>
            </c:extLst>
          </c:dPt>
          <c:dLbls>
            <c:dLbl>
              <c:idx val="2"/>
              <c:layout>
                <c:manualLayout>
                  <c:x val="0.16395067804024496"/>
                  <c:y val="0.1090258436250020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818-4B1A-B196-533B3071DA18}"/>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Sheet1!$A$1:$A$3</c:f>
              <c:strCache>
                <c:ptCount val="3"/>
                <c:pt idx="0">
                  <c:v>Readiness</c:v>
                </c:pt>
                <c:pt idx="1">
                  <c:v>Growth</c:v>
                </c:pt>
                <c:pt idx="2">
                  <c:v>Achievement</c:v>
                </c:pt>
              </c:strCache>
            </c:strRef>
          </c:cat>
          <c:val>
            <c:numRef>
              <c:f>Sheet1!$B$1:$B$3</c:f>
              <c:numCache>
                <c:formatCode>0%</c:formatCode>
                <c:ptCount val="3"/>
                <c:pt idx="0">
                  <c:v>0.2</c:v>
                </c:pt>
                <c:pt idx="1">
                  <c:v>0.4</c:v>
                </c:pt>
                <c:pt idx="2">
                  <c:v>0.4</c:v>
                </c:pt>
              </c:numCache>
            </c:numRef>
          </c:val>
          <c:extLst>
            <c:ext xmlns:c16="http://schemas.microsoft.com/office/drawing/2014/chart" uri="{C3380CC4-5D6E-409C-BE32-E72D297353CC}">
              <c16:uniqueId val="{00000006-B818-4B1A-B196-533B3071DA1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1"/>
              </a:solidFill>
            </a:ln>
          </c:spPr>
          <c:dPt>
            <c:idx val="0"/>
            <c:bubble3D val="0"/>
            <c:spPr>
              <a:solidFill>
                <a:schemeClr val="accent5"/>
              </a:solidFill>
              <a:ln w="19050">
                <a:solidFill>
                  <a:schemeClr val="tx1"/>
                </a:solidFill>
              </a:ln>
              <a:effectLst/>
            </c:spPr>
            <c:extLst>
              <c:ext xmlns:c16="http://schemas.microsoft.com/office/drawing/2014/chart" uri="{C3380CC4-5D6E-409C-BE32-E72D297353CC}">
                <c16:uniqueId val="{00000001-632B-40CF-88FA-9801C9BC2708}"/>
              </c:ext>
            </c:extLst>
          </c:dPt>
          <c:dPt>
            <c:idx val="1"/>
            <c:bubble3D val="0"/>
            <c:spPr>
              <a:solidFill>
                <a:schemeClr val="accent6"/>
              </a:solidFill>
              <a:ln w="19050">
                <a:solidFill>
                  <a:schemeClr val="tx1"/>
                </a:solidFill>
              </a:ln>
              <a:effectLst/>
            </c:spPr>
            <c:extLst>
              <c:ext xmlns:c16="http://schemas.microsoft.com/office/drawing/2014/chart" uri="{C3380CC4-5D6E-409C-BE32-E72D297353CC}">
                <c16:uniqueId val="{00000003-632B-40CF-88FA-9801C9BC2708}"/>
              </c:ext>
            </c:extLst>
          </c:dPt>
          <c:dPt>
            <c:idx val="2"/>
            <c:bubble3D val="0"/>
            <c:spPr>
              <a:solidFill>
                <a:schemeClr val="accent2"/>
              </a:solidFill>
              <a:ln w="19050">
                <a:solidFill>
                  <a:schemeClr val="tx1"/>
                </a:solidFill>
              </a:ln>
              <a:effectLst/>
            </c:spPr>
            <c:extLst>
              <c:ext xmlns:c16="http://schemas.microsoft.com/office/drawing/2014/chart" uri="{C3380CC4-5D6E-409C-BE32-E72D297353CC}">
                <c16:uniqueId val="{00000005-632B-40CF-88FA-9801C9BC2708}"/>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632B-40CF-88FA-9801C9BC2708}"/>
                </c:ext>
              </c:extLst>
            </c:dLbl>
            <c:dLbl>
              <c:idx val="1"/>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632B-40CF-88FA-9801C9BC2708}"/>
                </c:ext>
              </c:extLst>
            </c:dLbl>
            <c:dLbl>
              <c:idx val="2"/>
              <c:layout>
                <c:manualLayout>
                  <c:x val="7.5818678915135607E-2"/>
                  <c:y val="0.14512374625861135"/>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32B-40CF-88FA-9801C9BC270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Sheet1!$A$1:$A$3</c:f>
              <c:numCache>
                <c:formatCode>0%</c:formatCode>
                <c:ptCount val="3"/>
                <c:pt idx="0">
                  <c:v>0.6</c:v>
                </c:pt>
                <c:pt idx="1">
                  <c:v>0.3</c:v>
                </c:pt>
                <c:pt idx="2">
                  <c:v>0.1</c:v>
                </c:pt>
              </c:numCache>
            </c:numRef>
          </c:val>
          <c:extLst>
            <c:ext xmlns:c16="http://schemas.microsoft.com/office/drawing/2014/chart" uri="{C3380CC4-5D6E-409C-BE32-E72D297353CC}">
              <c16:uniqueId val="{00000006-632B-40CF-88FA-9801C9BC270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1"/>
              </a:solidFill>
            </a:ln>
          </c:spPr>
          <c:dPt>
            <c:idx val="0"/>
            <c:bubble3D val="0"/>
            <c:spPr>
              <a:solidFill>
                <a:schemeClr val="accent5"/>
              </a:solidFill>
              <a:ln w="19050">
                <a:solidFill>
                  <a:schemeClr val="tx1"/>
                </a:solidFill>
              </a:ln>
              <a:effectLst/>
            </c:spPr>
            <c:extLst>
              <c:ext xmlns:c16="http://schemas.microsoft.com/office/drawing/2014/chart" uri="{C3380CC4-5D6E-409C-BE32-E72D297353CC}">
                <c16:uniqueId val="{00000001-7A92-415B-BF95-665D5B4EC216}"/>
              </c:ext>
            </c:extLst>
          </c:dPt>
          <c:dPt>
            <c:idx val="1"/>
            <c:bubble3D val="0"/>
            <c:spPr>
              <a:solidFill>
                <a:schemeClr val="accent6"/>
              </a:solidFill>
              <a:ln w="19050">
                <a:solidFill>
                  <a:schemeClr val="tx1"/>
                </a:solidFill>
              </a:ln>
              <a:effectLst/>
            </c:spPr>
            <c:extLst>
              <c:ext xmlns:c16="http://schemas.microsoft.com/office/drawing/2014/chart" uri="{C3380CC4-5D6E-409C-BE32-E72D297353CC}">
                <c16:uniqueId val="{00000003-7A92-415B-BF95-665D5B4EC216}"/>
              </c:ext>
            </c:extLst>
          </c:dPt>
          <c:dPt>
            <c:idx val="2"/>
            <c:bubble3D val="0"/>
            <c:spPr>
              <a:solidFill>
                <a:schemeClr val="accent2"/>
              </a:solidFill>
              <a:ln w="19050">
                <a:solidFill>
                  <a:schemeClr val="tx1"/>
                </a:solidFill>
              </a:ln>
              <a:effectLst/>
            </c:spPr>
            <c:extLst>
              <c:ext xmlns:c16="http://schemas.microsoft.com/office/drawing/2014/chart" uri="{C3380CC4-5D6E-409C-BE32-E72D297353CC}">
                <c16:uniqueId val="{00000005-7A92-415B-BF95-665D5B4EC216}"/>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7A92-415B-BF95-665D5B4EC216}"/>
                </c:ext>
              </c:extLst>
            </c:dLbl>
            <c:dLbl>
              <c:idx val="1"/>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7A92-415B-BF95-665D5B4EC216}"/>
                </c:ext>
              </c:extLst>
            </c:dLbl>
            <c:dLbl>
              <c:idx val="2"/>
              <c:layout>
                <c:manualLayout>
                  <c:x val="9.2485345581802228E-2"/>
                  <c:y val="0.172959486535999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A92-415B-BF95-665D5B4EC21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 (2)'!$A$1:$A$3</c:f>
              <c:numCache>
                <c:formatCode>0%</c:formatCode>
                <c:ptCount val="3"/>
                <c:pt idx="0">
                  <c:v>0.42</c:v>
                </c:pt>
                <c:pt idx="1">
                  <c:v>0.42</c:v>
                </c:pt>
                <c:pt idx="2">
                  <c:v>0.16</c:v>
                </c:pt>
              </c:numCache>
            </c:numRef>
          </c:val>
          <c:extLst>
            <c:ext xmlns:c16="http://schemas.microsoft.com/office/drawing/2014/chart" uri="{C3380CC4-5D6E-409C-BE32-E72D297353CC}">
              <c16:uniqueId val="{00000006-7A92-415B-BF95-665D5B4EC21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1"/>
              </a:solidFill>
            </a:ln>
          </c:spPr>
          <c:dPt>
            <c:idx val="0"/>
            <c:bubble3D val="0"/>
            <c:spPr>
              <a:solidFill>
                <a:schemeClr val="accent5"/>
              </a:solidFill>
              <a:ln w="19050">
                <a:solidFill>
                  <a:schemeClr val="tx1"/>
                </a:solidFill>
              </a:ln>
              <a:effectLst/>
            </c:spPr>
            <c:extLst>
              <c:ext xmlns:c16="http://schemas.microsoft.com/office/drawing/2014/chart" uri="{C3380CC4-5D6E-409C-BE32-E72D297353CC}">
                <c16:uniqueId val="{00000001-9CFD-4503-8603-55D6617CE089}"/>
              </c:ext>
            </c:extLst>
          </c:dPt>
          <c:dPt>
            <c:idx val="1"/>
            <c:bubble3D val="0"/>
            <c:spPr>
              <a:solidFill>
                <a:schemeClr val="accent6"/>
              </a:solidFill>
              <a:ln w="19050">
                <a:solidFill>
                  <a:schemeClr val="tx1"/>
                </a:solidFill>
              </a:ln>
              <a:effectLst/>
            </c:spPr>
            <c:extLst>
              <c:ext xmlns:c16="http://schemas.microsoft.com/office/drawing/2014/chart" uri="{C3380CC4-5D6E-409C-BE32-E72D297353CC}">
                <c16:uniqueId val="{00000003-9CFD-4503-8603-55D6617CE089}"/>
              </c:ext>
            </c:extLst>
          </c:dPt>
          <c:dPt>
            <c:idx val="2"/>
            <c:bubble3D val="0"/>
            <c:spPr>
              <a:solidFill>
                <a:schemeClr val="accent2"/>
              </a:solidFill>
              <a:ln w="19050">
                <a:solidFill>
                  <a:schemeClr val="tx1"/>
                </a:solidFill>
              </a:ln>
              <a:effectLst/>
            </c:spPr>
            <c:extLst>
              <c:ext xmlns:c16="http://schemas.microsoft.com/office/drawing/2014/chart" uri="{C3380CC4-5D6E-409C-BE32-E72D297353CC}">
                <c16:uniqueId val="{00000005-9CFD-4503-8603-55D6617CE089}"/>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9CFD-4503-8603-55D6617CE089}"/>
                </c:ext>
              </c:extLst>
            </c:dLbl>
            <c:dLbl>
              <c:idx val="1"/>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9CFD-4503-8603-55D6617CE089}"/>
                </c:ext>
              </c:extLst>
            </c:dLbl>
            <c:dLbl>
              <c:idx val="2"/>
              <c:layout>
                <c:manualLayout>
                  <c:x val="7.5818678915135607E-2"/>
                  <c:y val="0.14512374625861135"/>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FD-4503-8603-55D6617CE08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Sheet1!$A$1:$A$3</c:f>
              <c:numCache>
                <c:formatCode>0%</c:formatCode>
                <c:ptCount val="3"/>
                <c:pt idx="0">
                  <c:v>0.6</c:v>
                </c:pt>
                <c:pt idx="1">
                  <c:v>0.3</c:v>
                </c:pt>
                <c:pt idx="2">
                  <c:v>0.1</c:v>
                </c:pt>
              </c:numCache>
            </c:numRef>
          </c:val>
          <c:extLst>
            <c:ext xmlns:c16="http://schemas.microsoft.com/office/drawing/2014/chart" uri="{C3380CC4-5D6E-409C-BE32-E72D297353CC}">
              <c16:uniqueId val="{00000006-9CFD-4503-8603-55D6617CE08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1"/>
              </a:solidFill>
            </a:ln>
          </c:spPr>
          <c:dPt>
            <c:idx val="0"/>
            <c:bubble3D val="0"/>
            <c:spPr>
              <a:solidFill>
                <a:schemeClr val="accent5"/>
              </a:solidFill>
              <a:ln w="19050">
                <a:solidFill>
                  <a:schemeClr val="tx1"/>
                </a:solidFill>
              </a:ln>
              <a:effectLst/>
            </c:spPr>
            <c:extLst>
              <c:ext xmlns:c16="http://schemas.microsoft.com/office/drawing/2014/chart" uri="{C3380CC4-5D6E-409C-BE32-E72D297353CC}">
                <c16:uniqueId val="{00000001-AEFE-452D-B33B-6BD0403716B0}"/>
              </c:ext>
            </c:extLst>
          </c:dPt>
          <c:dPt>
            <c:idx val="1"/>
            <c:bubble3D val="0"/>
            <c:spPr>
              <a:solidFill>
                <a:schemeClr val="accent6"/>
              </a:solidFill>
              <a:ln w="19050">
                <a:solidFill>
                  <a:schemeClr val="tx1"/>
                </a:solidFill>
              </a:ln>
              <a:effectLst/>
            </c:spPr>
            <c:extLst>
              <c:ext xmlns:c16="http://schemas.microsoft.com/office/drawing/2014/chart" uri="{C3380CC4-5D6E-409C-BE32-E72D297353CC}">
                <c16:uniqueId val="{00000003-AEFE-452D-B33B-6BD0403716B0}"/>
              </c:ext>
            </c:extLst>
          </c:dPt>
          <c:dPt>
            <c:idx val="2"/>
            <c:bubble3D val="0"/>
            <c:spPr>
              <a:solidFill>
                <a:schemeClr val="accent2"/>
              </a:solidFill>
              <a:ln w="19050">
                <a:solidFill>
                  <a:schemeClr val="tx1"/>
                </a:solidFill>
              </a:ln>
              <a:effectLst/>
            </c:spPr>
            <c:extLst>
              <c:ext xmlns:c16="http://schemas.microsoft.com/office/drawing/2014/chart" uri="{C3380CC4-5D6E-409C-BE32-E72D297353CC}">
                <c16:uniqueId val="{00000005-AEFE-452D-B33B-6BD0403716B0}"/>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AEFE-452D-B33B-6BD0403716B0}"/>
                </c:ext>
              </c:extLst>
            </c:dLbl>
            <c:dLbl>
              <c:idx val="1"/>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AEFE-452D-B33B-6BD0403716B0}"/>
                </c:ext>
              </c:extLst>
            </c:dLbl>
            <c:dLbl>
              <c:idx val="2"/>
              <c:layout>
                <c:manualLayout>
                  <c:x val="7.5818678915135607E-2"/>
                  <c:y val="0.14512374625861135"/>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EFE-452D-B33B-6BD0403716B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Sheet1!$A$1:$A$3</c:f>
              <c:numCache>
                <c:formatCode>0%</c:formatCode>
                <c:ptCount val="3"/>
                <c:pt idx="0">
                  <c:v>0.6</c:v>
                </c:pt>
                <c:pt idx="1">
                  <c:v>0.3</c:v>
                </c:pt>
                <c:pt idx="2">
                  <c:v>0.1</c:v>
                </c:pt>
              </c:numCache>
            </c:numRef>
          </c:val>
          <c:extLst>
            <c:ext xmlns:c16="http://schemas.microsoft.com/office/drawing/2014/chart" uri="{C3380CC4-5D6E-409C-BE32-E72D297353CC}">
              <c16:uniqueId val="{00000006-AEFE-452D-B33B-6BD0403716B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1"/>
              </a:solidFill>
            </a:ln>
          </c:spPr>
          <c:dPt>
            <c:idx val="0"/>
            <c:bubble3D val="0"/>
            <c:spPr>
              <a:solidFill>
                <a:schemeClr val="accent5"/>
              </a:solidFill>
              <a:ln w="19050">
                <a:solidFill>
                  <a:schemeClr val="tx1"/>
                </a:solidFill>
              </a:ln>
              <a:effectLst/>
            </c:spPr>
            <c:extLst>
              <c:ext xmlns:c16="http://schemas.microsoft.com/office/drawing/2014/chart" uri="{C3380CC4-5D6E-409C-BE32-E72D297353CC}">
                <c16:uniqueId val="{00000001-AE92-4EA7-8EE0-3592750B63F1}"/>
              </c:ext>
            </c:extLst>
          </c:dPt>
          <c:dPt>
            <c:idx val="1"/>
            <c:bubble3D val="0"/>
            <c:spPr>
              <a:solidFill>
                <a:schemeClr val="accent6"/>
              </a:solidFill>
              <a:ln w="19050">
                <a:solidFill>
                  <a:schemeClr val="tx1"/>
                </a:solidFill>
              </a:ln>
              <a:effectLst/>
            </c:spPr>
            <c:extLst>
              <c:ext xmlns:c16="http://schemas.microsoft.com/office/drawing/2014/chart" uri="{C3380CC4-5D6E-409C-BE32-E72D297353CC}">
                <c16:uniqueId val="{00000003-AE92-4EA7-8EE0-3592750B63F1}"/>
              </c:ext>
            </c:extLst>
          </c:dPt>
          <c:dPt>
            <c:idx val="2"/>
            <c:bubble3D val="0"/>
            <c:spPr>
              <a:solidFill>
                <a:schemeClr val="accent2"/>
              </a:solidFill>
              <a:ln w="19050">
                <a:solidFill>
                  <a:schemeClr val="tx1"/>
                </a:solidFill>
              </a:ln>
              <a:effectLst/>
            </c:spPr>
            <c:extLst>
              <c:ext xmlns:c16="http://schemas.microsoft.com/office/drawing/2014/chart" uri="{C3380CC4-5D6E-409C-BE32-E72D297353CC}">
                <c16:uniqueId val="{00000005-AE92-4EA7-8EE0-3592750B63F1}"/>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AE92-4EA7-8EE0-3592750B63F1}"/>
                </c:ext>
              </c:extLst>
            </c:dLbl>
            <c:dLbl>
              <c:idx val="1"/>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AE92-4EA7-8EE0-3592750B63F1}"/>
                </c:ext>
              </c:extLst>
            </c:dLbl>
            <c:dLbl>
              <c:idx val="2"/>
              <c:layout>
                <c:manualLayout>
                  <c:x val="0.10637423447069116"/>
                  <c:y val="0.20079525549911689"/>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E92-4EA7-8EE0-3592750B63F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 (2)'!$A$1:$A$3</c:f>
              <c:numCache>
                <c:formatCode>0%</c:formatCode>
                <c:ptCount val="3"/>
                <c:pt idx="0">
                  <c:v>0.42</c:v>
                </c:pt>
                <c:pt idx="1">
                  <c:v>0.42</c:v>
                </c:pt>
                <c:pt idx="2">
                  <c:v>0.16</c:v>
                </c:pt>
              </c:numCache>
            </c:numRef>
          </c:val>
          <c:extLst>
            <c:ext xmlns:c16="http://schemas.microsoft.com/office/drawing/2014/chart" uri="{C3380CC4-5D6E-409C-BE32-E72D297353CC}">
              <c16:uniqueId val="{00000006-AE92-4EA7-8EE0-3592750B63F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0.13896</cdr:x>
      <cdr:y>0.3818</cdr:y>
    </cdr:from>
    <cdr:to>
      <cdr:x>0.21927</cdr:x>
      <cdr:y>0.49477</cdr:y>
    </cdr:to>
    <cdr:sp macro="" textlink="">
      <cdr:nvSpPr>
        <cdr:cNvPr id="2" name="TextBox 1">
          <a:extLst xmlns:a="http://schemas.openxmlformats.org/drawingml/2006/main">
            <a:ext uri="{FF2B5EF4-FFF2-40B4-BE49-F238E27FC236}">
              <a16:creationId xmlns:a16="http://schemas.microsoft.com/office/drawing/2014/main" id="{E604CB97-F704-F00D-DD65-FC28E02DAFEA}"/>
            </a:ext>
          </a:extLst>
        </cdr:cNvPr>
        <cdr:cNvSpPr txBox="1"/>
      </cdr:nvSpPr>
      <cdr:spPr>
        <a:xfrm xmlns:a="http://schemas.openxmlformats.org/drawingml/2006/main">
          <a:off x="1335090" y="1738312"/>
          <a:ext cx="771525" cy="5143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solidFill>
                <a:schemeClr val="bg1"/>
              </a:solidFill>
            </a:rPr>
            <a:t>93%</a:t>
          </a:r>
        </a:p>
      </cdr:txBody>
    </cdr:sp>
  </cdr:relSizeAnchor>
  <cdr:relSizeAnchor xmlns:cdr="http://schemas.openxmlformats.org/drawingml/2006/chartDrawing">
    <cdr:from>
      <cdr:x>0.13979</cdr:x>
      <cdr:y>0.02266</cdr:y>
    </cdr:from>
    <cdr:to>
      <cdr:x>0.22009</cdr:x>
      <cdr:y>0.13563</cdr:y>
    </cdr:to>
    <cdr:sp macro="" textlink="">
      <cdr:nvSpPr>
        <cdr:cNvPr id="3" name="TextBox 1">
          <a:extLst xmlns:a="http://schemas.openxmlformats.org/drawingml/2006/main">
            <a:ext uri="{FF2B5EF4-FFF2-40B4-BE49-F238E27FC236}">
              <a16:creationId xmlns:a16="http://schemas.microsoft.com/office/drawing/2014/main" id="{A490F3AE-2EF3-617A-9C83-D47A3CE8E46D}"/>
            </a:ext>
          </a:extLst>
        </cdr:cNvPr>
        <cdr:cNvSpPr txBox="1"/>
      </cdr:nvSpPr>
      <cdr:spPr>
        <a:xfrm xmlns:a="http://schemas.openxmlformats.org/drawingml/2006/main">
          <a:off x="1343028" y="103187"/>
          <a:ext cx="771525" cy="5143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solidFill>
                <a:schemeClr val="bg1"/>
              </a:solidFill>
            </a:rPr>
            <a:t>7%</a:t>
          </a:r>
        </a:p>
      </cdr:txBody>
    </cdr:sp>
  </cdr:relSizeAnchor>
  <cdr:relSizeAnchor xmlns:cdr="http://schemas.openxmlformats.org/drawingml/2006/chartDrawing">
    <cdr:from>
      <cdr:x>0.45985</cdr:x>
      <cdr:y>0.3818</cdr:y>
    </cdr:from>
    <cdr:to>
      <cdr:x>0.54015</cdr:x>
      <cdr:y>0.49477</cdr:y>
    </cdr:to>
    <cdr:sp macro="" textlink="">
      <cdr:nvSpPr>
        <cdr:cNvPr id="4" name="TextBox 1">
          <a:extLst xmlns:a="http://schemas.openxmlformats.org/drawingml/2006/main">
            <a:ext uri="{FF2B5EF4-FFF2-40B4-BE49-F238E27FC236}">
              <a16:creationId xmlns:a16="http://schemas.microsoft.com/office/drawing/2014/main" id="{A490F3AE-2EF3-617A-9C83-D47A3CE8E46D}"/>
            </a:ext>
          </a:extLst>
        </cdr:cNvPr>
        <cdr:cNvSpPr txBox="1"/>
      </cdr:nvSpPr>
      <cdr:spPr>
        <a:xfrm xmlns:a="http://schemas.openxmlformats.org/drawingml/2006/main">
          <a:off x="4418012" y="1738312"/>
          <a:ext cx="771525" cy="5143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solidFill>
                <a:schemeClr val="bg1"/>
              </a:solidFill>
            </a:rPr>
            <a:t>90%</a:t>
          </a:r>
        </a:p>
      </cdr:txBody>
    </cdr:sp>
  </cdr:relSizeAnchor>
  <cdr:relSizeAnchor xmlns:cdr="http://schemas.openxmlformats.org/drawingml/2006/chartDrawing">
    <cdr:from>
      <cdr:x>0.45985</cdr:x>
      <cdr:y>0.02894</cdr:y>
    </cdr:from>
    <cdr:to>
      <cdr:x>0.54015</cdr:x>
      <cdr:y>0.14191</cdr:y>
    </cdr:to>
    <cdr:sp macro="" textlink="">
      <cdr:nvSpPr>
        <cdr:cNvPr id="5" name="TextBox 1">
          <a:extLst xmlns:a="http://schemas.openxmlformats.org/drawingml/2006/main">
            <a:ext uri="{FF2B5EF4-FFF2-40B4-BE49-F238E27FC236}">
              <a16:creationId xmlns:a16="http://schemas.microsoft.com/office/drawing/2014/main" id="{A490F3AE-2EF3-617A-9C83-D47A3CE8E46D}"/>
            </a:ext>
          </a:extLst>
        </cdr:cNvPr>
        <cdr:cNvSpPr txBox="1"/>
      </cdr:nvSpPr>
      <cdr:spPr>
        <a:xfrm xmlns:a="http://schemas.openxmlformats.org/drawingml/2006/main">
          <a:off x="4418012" y="131762"/>
          <a:ext cx="771525" cy="5143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solidFill>
                <a:schemeClr val="bg1"/>
              </a:solidFill>
            </a:rPr>
            <a:t>10%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C732370-8679-6346-839B-FA0BA57B3257}" type="datetimeFigureOut">
              <a:rPr lang="en-US" smtClean="0"/>
              <a:t>9/12/2023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D6230C9-331E-9645-97C8-45CFF8252DF2}" type="slidenum">
              <a:rPr lang="en-US" smtClean="0"/>
              <a:t>‹#›</a:t>
            </a:fld>
            <a:endParaRPr lang="en-US"/>
          </a:p>
        </p:txBody>
      </p:sp>
    </p:spTree>
    <p:extLst>
      <p:ext uri="{BB962C8B-B14F-4D97-AF65-F5344CB8AC3E}">
        <p14:creationId xmlns:p14="http://schemas.microsoft.com/office/powerpoint/2010/main" val="635267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230C9-331E-9645-97C8-45CFF8252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09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230C9-331E-9645-97C8-45CFF8252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859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230C9-331E-9645-97C8-45CFF8252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126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230C9-331E-9645-97C8-45CFF8252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9801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230C9-331E-9645-97C8-45CFF8252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7254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230C9-331E-9645-97C8-45CFF8252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702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230C9-331E-9645-97C8-45CFF8252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7181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230C9-331E-9645-97C8-45CFF8252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2414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230C9-331E-9645-97C8-45CFF8252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3517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6230C9-331E-9645-97C8-45CFF8252DF2}" type="slidenum">
              <a:rPr lang="en-US" smtClean="0"/>
              <a:t>2</a:t>
            </a:fld>
            <a:endParaRPr lang="en-US"/>
          </a:p>
        </p:txBody>
      </p:sp>
    </p:spTree>
    <p:extLst>
      <p:ext uri="{BB962C8B-B14F-4D97-AF65-F5344CB8AC3E}">
        <p14:creationId xmlns:p14="http://schemas.microsoft.com/office/powerpoint/2010/main" val="1748616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230C9-331E-9645-97C8-45CFF8252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565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230C9-331E-9645-97C8-45CFF8252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108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effectLst/>
              <a:latin typeface="Helvetica" pitchFamily="2" charset="0"/>
            </a:endParaRPr>
          </a:p>
        </p:txBody>
      </p:sp>
      <p:sp>
        <p:nvSpPr>
          <p:cNvPr id="4" name="Slide Number Placeholder 3"/>
          <p:cNvSpPr>
            <a:spLocks noGrp="1"/>
          </p:cNvSpPr>
          <p:nvPr>
            <p:ph type="sldNum" sz="quarter" idx="5"/>
          </p:nvPr>
        </p:nvSpPr>
        <p:spPr/>
        <p:txBody>
          <a:bodyPr/>
          <a:lstStyle/>
          <a:p>
            <a:fld id="{DD6230C9-331E-9645-97C8-45CFF8252DF2}" type="slidenum">
              <a:rPr lang="en-US" smtClean="0"/>
              <a:t>7</a:t>
            </a:fld>
            <a:endParaRPr lang="en-US"/>
          </a:p>
        </p:txBody>
      </p:sp>
    </p:spTree>
    <p:extLst>
      <p:ext uri="{BB962C8B-B14F-4D97-AF65-F5344CB8AC3E}">
        <p14:creationId xmlns:p14="http://schemas.microsoft.com/office/powerpoint/2010/main" val="322081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effectLst/>
              <a:latin typeface="Helvetica" pitchFamily="2" charset="0"/>
            </a:endParaRPr>
          </a:p>
        </p:txBody>
      </p:sp>
      <p:sp>
        <p:nvSpPr>
          <p:cNvPr id="4" name="Slide Number Placeholder 3"/>
          <p:cNvSpPr>
            <a:spLocks noGrp="1"/>
          </p:cNvSpPr>
          <p:nvPr>
            <p:ph type="sldNum" sz="quarter" idx="5"/>
          </p:nvPr>
        </p:nvSpPr>
        <p:spPr/>
        <p:txBody>
          <a:bodyPr/>
          <a:lstStyle/>
          <a:p>
            <a:fld id="{DD6230C9-331E-9645-97C8-45CFF8252DF2}" type="slidenum">
              <a:rPr lang="en-US" smtClean="0"/>
              <a:t>8</a:t>
            </a:fld>
            <a:endParaRPr lang="en-US"/>
          </a:p>
        </p:txBody>
      </p:sp>
    </p:spTree>
    <p:extLst>
      <p:ext uri="{BB962C8B-B14F-4D97-AF65-F5344CB8AC3E}">
        <p14:creationId xmlns:p14="http://schemas.microsoft.com/office/powerpoint/2010/main" val="1552609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DD6230C9-331E-9645-97C8-45CFF8252DF2}" type="slidenum">
              <a:rPr lang="en-US" smtClean="0"/>
              <a:t>14</a:t>
            </a:fld>
            <a:endParaRPr lang="en-US"/>
          </a:p>
        </p:txBody>
      </p:sp>
    </p:spTree>
    <p:extLst>
      <p:ext uri="{BB962C8B-B14F-4D97-AF65-F5344CB8AC3E}">
        <p14:creationId xmlns:p14="http://schemas.microsoft.com/office/powerpoint/2010/main" val="2898385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230C9-331E-9645-97C8-45CFF8252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328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230C9-331E-9645-97C8-45CFF8252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2360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5.svg"/></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AS - Title">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1FD6A3-53F9-5AA7-7099-CFD8CF29E43C}"/>
              </a:ext>
            </a:extLst>
          </p:cNvPr>
          <p:cNvPicPr>
            <a:picLocks noChangeAspect="1"/>
          </p:cNvPicPr>
          <p:nvPr userDrawn="1"/>
        </p:nvPicPr>
        <p:blipFill>
          <a:blip r:embed="rId3"/>
          <a:stretch>
            <a:fillRect/>
          </a:stretch>
        </p:blipFill>
        <p:spPr>
          <a:xfrm>
            <a:off x="9642533" y="5517984"/>
            <a:ext cx="1711268" cy="705016"/>
          </a:xfrm>
          <a:prstGeom prst="rect">
            <a:avLst/>
          </a:prstGeom>
        </p:spPr>
      </p:pic>
      <p:sp>
        <p:nvSpPr>
          <p:cNvPr id="7" name="Title Placeholder 1">
            <a:extLst>
              <a:ext uri="{FF2B5EF4-FFF2-40B4-BE49-F238E27FC236}">
                <a16:creationId xmlns:a16="http://schemas.microsoft.com/office/drawing/2014/main" id="{0B679E91-B2F1-7013-ED34-D7763B653081}"/>
              </a:ext>
            </a:extLst>
          </p:cNvPr>
          <p:cNvSpPr>
            <a:spLocks noGrp="1"/>
          </p:cNvSpPr>
          <p:nvPr>
            <p:ph type="title" hasCustomPrompt="1"/>
          </p:nvPr>
        </p:nvSpPr>
        <p:spPr>
          <a:xfrm>
            <a:off x="834955" y="798304"/>
            <a:ext cx="8082481" cy="923330"/>
          </a:xfrm>
          <a:prstGeom prst="rect">
            <a:avLst/>
          </a:prstGeom>
        </p:spPr>
        <p:txBody>
          <a:bodyPr vert="horz" wrap="square" lIns="0" tIns="0" rIns="0" bIns="182880" rtlCol="0" anchor="t" anchorCtr="0">
            <a:spAutoFit/>
          </a:bodyPr>
          <a:lstStyle>
            <a:lvl1pPr>
              <a:lnSpc>
                <a:spcPct val="100000"/>
              </a:lnSpc>
              <a:spcBef>
                <a:spcPts val="400"/>
              </a:spcBef>
              <a:defRPr sz="4800">
                <a:solidFill>
                  <a:schemeClr val="bg1"/>
                </a:solidFill>
              </a:defRPr>
            </a:lvl1pPr>
          </a:lstStyle>
          <a:p>
            <a:r>
              <a:rPr lang="en-US"/>
              <a:t>Click to Add Slideshow Title</a:t>
            </a:r>
          </a:p>
        </p:txBody>
      </p:sp>
      <p:sp>
        <p:nvSpPr>
          <p:cNvPr id="14" name="Text Placeholder 13">
            <a:extLst>
              <a:ext uri="{FF2B5EF4-FFF2-40B4-BE49-F238E27FC236}">
                <a16:creationId xmlns:a16="http://schemas.microsoft.com/office/drawing/2014/main" id="{2A390F57-72E5-BAC5-624C-175BE96B8516}"/>
              </a:ext>
            </a:extLst>
          </p:cNvPr>
          <p:cNvSpPr>
            <a:spLocks noGrp="1"/>
          </p:cNvSpPr>
          <p:nvPr>
            <p:ph type="body" sz="quarter" idx="10" hasCustomPrompt="1"/>
          </p:nvPr>
        </p:nvSpPr>
        <p:spPr>
          <a:xfrm>
            <a:off x="834955" y="1792914"/>
            <a:ext cx="8082481" cy="615553"/>
          </a:xfrm>
        </p:spPr>
        <p:txBody>
          <a:bodyPr wrap="square">
            <a:noAutofit/>
          </a:bodyPr>
          <a:lstStyle>
            <a:lvl1pPr marL="0" indent="0">
              <a:lnSpc>
                <a:spcPct val="100000"/>
              </a:lnSpc>
              <a:spcBef>
                <a:spcPts val="400"/>
              </a:spcBef>
              <a:buNone/>
              <a:defRPr sz="3200">
                <a:solidFill>
                  <a:schemeClr val="accent3"/>
                </a:solidFill>
              </a:defRPr>
            </a:lvl1pPr>
            <a:lvl2pPr marL="243852" indent="0">
              <a:buNone/>
              <a:defRPr>
                <a:solidFill>
                  <a:schemeClr val="accent3"/>
                </a:solidFill>
              </a:defRPr>
            </a:lvl2pPr>
            <a:lvl3pPr marL="487704" indent="0">
              <a:buNone/>
              <a:defRPr>
                <a:solidFill>
                  <a:schemeClr val="accent3"/>
                </a:solidFill>
              </a:defRPr>
            </a:lvl3pPr>
            <a:lvl4pPr marL="1371669" indent="0">
              <a:buNone/>
              <a:defRPr>
                <a:solidFill>
                  <a:schemeClr val="accent3"/>
                </a:solidFill>
              </a:defRPr>
            </a:lvl4pPr>
            <a:lvl5pPr marL="1828891" indent="0">
              <a:buNone/>
              <a:defRPr>
                <a:solidFill>
                  <a:schemeClr val="accent3"/>
                </a:solidFill>
              </a:defRPr>
            </a:lvl5pPr>
          </a:lstStyle>
          <a:p>
            <a:pPr lvl="0"/>
            <a:r>
              <a:rPr lang="en-US"/>
              <a:t>Click to Add Slideshow Subtitle</a:t>
            </a:r>
          </a:p>
        </p:txBody>
      </p:sp>
      <p:sp>
        <p:nvSpPr>
          <p:cNvPr id="16" name="Text Placeholder 15">
            <a:extLst>
              <a:ext uri="{FF2B5EF4-FFF2-40B4-BE49-F238E27FC236}">
                <a16:creationId xmlns:a16="http://schemas.microsoft.com/office/drawing/2014/main" id="{30273A50-3E84-0E24-0D4A-64F939D590FA}"/>
              </a:ext>
            </a:extLst>
          </p:cNvPr>
          <p:cNvSpPr>
            <a:spLocks noGrp="1"/>
          </p:cNvSpPr>
          <p:nvPr>
            <p:ph type="body" sz="quarter" idx="11" hasCustomPrompt="1"/>
          </p:nvPr>
        </p:nvSpPr>
        <p:spPr>
          <a:xfrm>
            <a:off x="834955" y="5517985"/>
            <a:ext cx="8082481" cy="705015"/>
          </a:xfrm>
        </p:spPr>
        <p:txBody>
          <a:bodyPr wrap="square" anchor="ctr" anchorCtr="0">
            <a:noAutofit/>
          </a:bodyPr>
          <a:lstStyle>
            <a:lvl1pPr marL="0" indent="0">
              <a:lnSpc>
                <a:spcPct val="100000"/>
              </a:lnSpc>
              <a:spcBef>
                <a:spcPts val="400"/>
              </a:spcBef>
              <a:buNone/>
              <a:defRPr sz="1867">
                <a:solidFill>
                  <a:schemeClr val="accent3"/>
                </a:solidFill>
              </a:defRPr>
            </a:lvl1pPr>
            <a:lvl2pPr marL="243852" indent="0">
              <a:buNone/>
              <a:defRPr sz="1467">
                <a:solidFill>
                  <a:schemeClr val="accent3"/>
                </a:solidFill>
              </a:defRPr>
            </a:lvl2pPr>
            <a:lvl3pPr marL="487704" indent="0">
              <a:buNone/>
              <a:defRPr sz="1400">
                <a:solidFill>
                  <a:schemeClr val="accent3"/>
                </a:solidFill>
              </a:defRPr>
            </a:lvl3pPr>
            <a:lvl4pPr marL="1371669" indent="0">
              <a:buNone/>
              <a:defRPr sz="1333">
                <a:solidFill>
                  <a:schemeClr val="accent3"/>
                </a:solidFill>
              </a:defRPr>
            </a:lvl4pPr>
            <a:lvl5pPr marL="1828891" indent="0">
              <a:buNone/>
              <a:defRPr sz="1333">
                <a:solidFill>
                  <a:schemeClr val="accent3"/>
                </a:solidFill>
              </a:defRPr>
            </a:lvl5pPr>
          </a:lstStyle>
          <a:p>
            <a:pPr lvl="0"/>
            <a:r>
              <a:rPr lang="en-US"/>
              <a:t>Click to Add Presenter Info</a:t>
            </a:r>
          </a:p>
        </p:txBody>
      </p:sp>
      <p:sp>
        <p:nvSpPr>
          <p:cNvPr id="2" name="TextBox 4">
            <a:extLst>
              <a:ext uri="{FF2B5EF4-FFF2-40B4-BE49-F238E27FC236}">
                <a16:creationId xmlns:a16="http://schemas.microsoft.com/office/drawing/2014/main" id="{7F487846-7C90-09E0-AF50-CA2DB82BFEFD}"/>
              </a:ext>
            </a:extLst>
          </p:cNvPr>
          <p:cNvSpPr txBox="1"/>
          <p:nvPr userDrawn="1"/>
        </p:nvSpPr>
        <p:spPr>
          <a:xfrm>
            <a:off x="834955" y="6539393"/>
            <a:ext cx="3352800" cy="194990"/>
          </a:xfrm>
          <a:prstGeom prst="rect">
            <a:avLst/>
          </a:prstGeom>
          <a:noFill/>
        </p:spPr>
        <p:txBody>
          <a:bodyPr wrap="square" lIns="0" anchor="b" anchorCtr="0">
            <a:spAutoFit/>
          </a:bodyPr>
          <a:lstStyle/>
          <a:p>
            <a:pPr marL="0" marR="0" lvl="0" indent="0" algn="l" defTabSz="365769"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a:ln>
                  <a:noFill/>
                </a:ln>
                <a:solidFill>
                  <a:schemeClr val="accent3"/>
                </a:solidFill>
                <a:effectLst/>
                <a:uLnTx/>
                <a:uFillTx/>
                <a:latin typeface="Anova Light" panose="020B0403020203020204" pitchFamily="34" charset="0"/>
                <a:ea typeface="Calibri" charset="0"/>
                <a:cs typeface="Arial" panose="020B0604020202020204" pitchFamily="34" charset="0"/>
              </a:rPr>
              <a:t>Copyright © SAS Institute Inc. All rights reserved.</a:t>
            </a:r>
          </a:p>
        </p:txBody>
      </p:sp>
    </p:spTree>
    <p:custDataLst>
      <p:tags r:id="rId1"/>
    </p:custDataLst>
    <p:extLst>
      <p:ext uri="{BB962C8B-B14F-4D97-AF65-F5344CB8AC3E}">
        <p14:creationId xmlns:p14="http://schemas.microsoft.com/office/powerpoint/2010/main" val="413969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SAS - Blank -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214DE9-CDD2-3C22-E128-264FF9EB0EA3}"/>
              </a:ext>
            </a:extLst>
          </p:cNvPr>
          <p:cNvSpPr/>
          <p:nvPr userDrawn="1"/>
        </p:nvSpPr>
        <p:spPr>
          <a:xfrm>
            <a:off x="227584" y="-1"/>
            <a:ext cx="666496" cy="1945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0" i="0">
              <a:latin typeface="Anova" panose="020B0503020203020204" pitchFamily="34" charset="0"/>
            </a:endParaRPr>
          </a:p>
        </p:txBody>
      </p:sp>
    </p:spTree>
    <p:custDataLst>
      <p:tags r:id="rId1"/>
    </p:custDataLst>
    <p:extLst>
      <p:ext uri="{BB962C8B-B14F-4D97-AF65-F5344CB8AC3E}">
        <p14:creationId xmlns:p14="http://schemas.microsoft.com/office/powerpoint/2010/main" val="68404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AS - Video Only">
    <p:bg>
      <p:bgPr>
        <a:solidFill>
          <a:schemeClr val="tx1"/>
        </a:solidFill>
        <a:effectLst/>
      </p:bgPr>
    </p:bg>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D68E8285-3BE2-9990-FA54-E6AF741CC812}"/>
              </a:ext>
            </a:extLst>
          </p:cNvPr>
          <p:cNvSpPr txBox="1"/>
          <p:nvPr userDrawn="1"/>
        </p:nvSpPr>
        <p:spPr>
          <a:xfrm>
            <a:off x="834955" y="6539393"/>
            <a:ext cx="3352800" cy="194990"/>
          </a:xfrm>
          <a:prstGeom prst="rect">
            <a:avLst/>
          </a:prstGeom>
          <a:noFill/>
        </p:spPr>
        <p:txBody>
          <a:bodyPr wrap="square" lIns="0" anchor="b" anchorCtr="0">
            <a:spAutoFit/>
          </a:bodyPr>
          <a:lstStyle/>
          <a:p>
            <a:pPr marL="0" marR="0" lvl="0" indent="0" algn="l" defTabSz="365769"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a:ln>
                  <a:noFill/>
                </a:ln>
                <a:solidFill>
                  <a:schemeClr val="accent5"/>
                </a:solidFill>
                <a:effectLst/>
                <a:uLnTx/>
                <a:uFillTx/>
                <a:latin typeface="Anova Light" panose="020B0403020203020204" pitchFamily="34" charset="0"/>
                <a:ea typeface="Calibri" charset="0"/>
                <a:cs typeface="Arial" panose="020B0604020202020204" pitchFamily="34" charset="0"/>
              </a:rPr>
              <a:t>Copyright © SAS Institute Inc. All rights reserved.</a:t>
            </a:r>
          </a:p>
        </p:txBody>
      </p:sp>
      <p:pic>
        <p:nvPicPr>
          <p:cNvPr id="2" name="Picture 6">
            <a:extLst>
              <a:ext uri="{FF2B5EF4-FFF2-40B4-BE49-F238E27FC236}">
                <a16:creationId xmlns:a16="http://schemas.microsoft.com/office/drawing/2014/main" id="{9DCBE7B6-1449-C2E2-1508-3F2B78AA27F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217439" y="6344362"/>
            <a:ext cx="741875" cy="307948"/>
          </a:xfrm>
          <a:prstGeom prst="rect">
            <a:avLst/>
          </a:prstGeom>
        </p:spPr>
      </p:pic>
    </p:spTree>
    <p:custDataLst>
      <p:tags r:id="rId1"/>
    </p:custDataLst>
    <p:extLst>
      <p:ext uri="{BB962C8B-B14F-4D97-AF65-F5344CB8AC3E}">
        <p14:creationId xmlns:p14="http://schemas.microsoft.com/office/powerpoint/2010/main" val="242718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5152" y="256032"/>
            <a:ext cx="10521696" cy="609600"/>
          </a:xfrm>
        </p:spPr>
        <p:txBody>
          <a:bodyPr anchor="ctr" anchorCtr="0">
            <a:noAutofit/>
          </a:bodyPr>
          <a:lstStyle>
            <a:lvl1pPr algn="ctr">
              <a:defRPr>
                <a:solidFill>
                  <a:schemeClr val="tx2"/>
                </a:solidFill>
              </a:defRPr>
            </a:lvl1pPr>
          </a:lstStyle>
          <a:p>
            <a:r>
              <a:rPr lang="en-US"/>
              <a:t>Click to Edit Title</a:t>
            </a:r>
          </a:p>
        </p:txBody>
      </p:sp>
      <p:sp>
        <p:nvSpPr>
          <p:cNvPr id="6" name="Text Placeholder 2"/>
          <p:cNvSpPr>
            <a:spLocks noGrp="1"/>
          </p:cNvSpPr>
          <p:nvPr>
            <p:ph type="body" sz="quarter" idx="12" hasCustomPrompt="1"/>
          </p:nvPr>
        </p:nvSpPr>
        <p:spPr>
          <a:xfrm flipH="1">
            <a:off x="835152" y="853440"/>
            <a:ext cx="10521696" cy="365760"/>
          </a:xfrm>
        </p:spPr>
        <p:txBody>
          <a:bodyPr wrap="square" anchor="ctr">
            <a:noAutofit/>
          </a:bodyPr>
          <a:lstStyle>
            <a:lvl1pPr marL="0" indent="0" algn="ctr">
              <a:lnSpc>
                <a:spcPct val="100000"/>
              </a:lnSpc>
              <a:spcBef>
                <a:spcPts val="0"/>
              </a:spcBef>
              <a:buFont typeface="Arial" pitchFamily="34" charset="0"/>
              <a:buNone/>
              <a:defRPr sz="2933" b="0" cap="none" baseline="0">
                <a:solidFill>
                  <a:schemeClr val="accent1"/>
                </a:solidFill>
                <a:latin typeface="+mj-lt"/>
              </a:defRPr>
            </a:lvl1pPr>
          </a:lstStyle>
          <a:p>
            <a:pPr lvl="0"/>
            <a:r>
              <a:rPr lang="en-US"/>
              <a:t>Click to edit subtitle</a:t>
            </a:r>
          </a:p>
        </p:txBody>
      </p:sp>
      <p:sp>
        <p:nvSpPr>
          <p:cNvPr id="4" name="Content Placeholder 3"/>
          <p:cNvSpPr>
            <a:spLocks noGrp="1"/>
          </p:cNvSpPr>
          <p:nvPr>
            <p:ph sz="quarter" idx="11" hasCustomPrompt="1"/>
          </p:nvPr>
        </p:nvSpPr>
        <p:spPr>
          <a:xfrm>
            <a:off x="835152" y="1355280"/>
            <a:ext cx="10521696" cy="4857137"/>
          </a:xfrm>
        </p:spPr>
        <p:txBody>
          <a:bodyPr wrap="square" anchor="t" anchorCtr="0">
            <a:normAutofit/>
          </a:bodyPr>
          <a:lstStyle>
            <a:lvl1pPr>
              <a:defRPr baseline="0">
                <a:solidFill>
                  <a:schemeClr val="tx2"/>
                </a:solidFill>
              </a:defRPr>
            </a:lvl1pPr>
            <a:lvl2pPr>
              <a:buClr>
                <a:schemeClr val="tx1">
                  <a:lumMod val="65000"/>
                  <a:lumOff val="35000"/>
                </a:schemeClr>
              </a:buClr>
              <a:defRPr baseline="0">
                <a:solidFill>
                  <a:schemeClr val="tx1">
                    <a:lumMod val="65000"/>
                    <a:lumOff val="35000"/>
                  </a:schemeClr>
                </a:solidFill>
              </a:defRPr>
            </a:lvl2pPr>
            <a:lvl3pPr>
              <a:buClr>
                <a:schemeClr val="tx1">
                  <a:lumMod val="65000"/>
                  <a:lumOff val="35000"/>
                </a:schemeClr>
              </a:buClr>
              <a:defRPr baseline="0">
                <a:solidFill>
                  <a:schemeClr val="tx1">
                    <a:lumMod val="65000"/>
                    <a:lumOff val="35000"/>
                  </a:schemeClr>
                </a:solidFill>
              </a:defRPr>
            </a:lvl3pPr>
            <a:lvl4pPr>
              <a:buClr>
                <a:schemeClr val="tx1">
                  <a:lumMod val="65000"/>
                  <a:lumOff val="35000"/>
                </a:schemeClr>
              </a:buClr>
              <a:defRPr baseline="0">
                <a:solidFill>
                  <a:schemeClr val="tx1">
                    <a:lumMod val="65000"/>
                    <a:lumOff val="35000"/>
                  </a:schemeClr>
                </a:solidFill>
              </a:defRPr>
            </a:lvl4pPr>
            <a:lvl5pPr>
              <a:buClr>
                <a:schemeClr val="tx1">
                  <a:lumMod val="65000"/>
                  <a:lumOff val="35000"/>
                </a:schemeClr>
              </a:buClr>
              <a:defRPr baseline="0">
                <a:solidFill>
                  <a:schemeClr val="tx1">
                    <a:lumMod val="65000"/>
                    <a:lumOff val="35000"/>
                  </a:schemeClr>
                </a:solidFill>
              </a:defRPr>
            </a:lvl5pPr>
          </a:lstStyle>
          <a:p>
            <a:pPr lvl="0"/>
            <a:r>
              <a:rPr lang="en-US"/>
              <a:t>Click to add text or click an icon to add other content types.</a:t>
            </a:r>
          </a:p>
          <a:p>
            <a:pPr lvl="1"/>
            <a:r>
              <a:rPr lang="en-US"/>
              <a:t>Second level</a:t>
            </a:r>
          </a:p>
          <a:p>
            <a:pPr lvl="2"/>
            <a:r>
              <a:rPr lang="en-US"/>
              <a:t>Third level</a:t>
            </a:r>
          </a:p>
        </p:txBody>
      </p:sp>
      <p:sp>
        <p:nvSpPr>
          <p:cNvPr id="11" name="Slide Number Placeholder 4"/>
          <p:cNvSpPr>
            <a:spLocks noGrp="1"/>
          </p:cNvSpPr>
          <p:nvPr>
            <p:ph type="sldNum" sz="quarter" idx="14"/>
          </p:nvPr>
        </p:nvSpPr>
        <p:spPr/>
        <p:txBody>
          <a:bodyPr/>
          <a:lstStyle/>
          <a:p>
            <a:fld id="{4976208B-6111-490B-8CEC-FFB249DB2100}" type="slidenum">
              <a:rPr lang="en-US" smtClean="0"/>
              <a:pPr/>
              <a:t>‹#›</a:t>
            </a:fld>
            <a:endParaRPr lang="en-US"/>
          </a:p>
        </p:txBody>
      </p:sp>
    </p:spTree>
    <p:extLst>
      <p:ext uri="{BB962C8B-B14F-4D97-AF65-F5344CB8AC3E}">
        <p14:creationId xmlns:p14="http://schemas.microsoft.com/office/powerpoint/2010/main" val="160706649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0F7EC-F933-2644-8240-551965779E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27E61B-E453-D5FD-B124-5795A98F70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4113CE-D4AF-AE8C-5B3A-4353B3B5E8E3}"/>
              </a:ext>
            </a:extLst>
          </p:cNvPr>
          <p:cNvSpPr>
            <a:spLocks noGrp="1"/>
          </p:cNvSpPr>
          <p:nvPr>
            <p:ph type="dt" sz="half" idx="10"/>
          </p:nvPr>
        </p:nvSpPr>
        <p:spPr/>
        <p:txBody>
          <a:bodyPr/>
          <a:lstStyle/>
          <a:p>
            <a:fld id="{AE241F01-566C-964E-9288-3F9A365DE1E0}" type="datetime1">
              <a:rPr lang="en-US" smtClean="0"/>
              <a:t>9/12/2023</a:t>
            </a:fld>
            <a:endParaRPr lang="en-US"/>
          </a:p>
        </p:txBody>
      </p:sp>
      <p:sp>
        <p:nvSpPr>
          <p:cNvPr id="5" name="Footer Placeholder 4">
            <a:extLst>
              <a:ext uri="{FF2B5EF4-FFF2-40B4-BE49-F238E27FC236}">
                <a16:creationId xmlns:a16="http://schemas.microsoft.com/office/drawing/2014/main" id="{6FCC12AE-30E3-E58B-9A7E-EDE191155A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37DDD-9A96-46E3-20EA-3594D23CF14C}"/>
              </a:ext>
            </a:extLst>
          </p:cNvPr>
          <p:cNvSpPr>
            <a:spLocks noGrp="1"/>
          </p:cNvSpPr>
          <p:nvPr>
            <p:ph type="sldNum" sz="quarter" idx="12"/>
          </p:nvPr>
        </p:nvSpPr>
        <p:spPr/>
        <p:txBody>
          <a:bodyPr/>
          <a:lstStyle/>
          <a:p>
            <a:fld id="{8C076474-85B3-3349-9296-D90B2BF12830}" type="slidenum">
              <a:rPr lang="en-US" smtClean="0"/>
              <a:t>‹#›</a:t>
            </a:fld>
            <a:endParaRPr lang="en-US"/>
          </a:p>
        </p:txBody>
      </p:sp>
    </p:spTree>
    <p:extLst>
      <p:ext uri="{BB962C8B-B14F-4D97-AF65-F5344CB8AC3E}">
        <p14:creationId xmlns:p14="http://schemas.microsoft.com/office/powerpoint/2010/main" val="2192834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AS - Title">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1FD6A3-53F9-5AA7-7099-CFD8CF29E43C}"/>
              </a:ext>
            </a:extLst>
          </p:cNvPr>
          <p:cNvPicPr>
            <a:picLocks noChangeAspect="1"/>
          </p:cNvPicPr>
          <p:nvPr userDrawn="1"/>
        </p:nvPicPr>
        <p:blipFill>
          <a:blip r:embed="rId3"/>
          <a:stretch>
            <a:fillRect/>
          </a:stretch>
        </p:blipFill>
        <p:spPr>
          <a:xfrm>
            <a:off x="9642533" y="5517984"/>
            <a:ext cx="1711268" cy="705016"/>
          </a:xfrm>
          <a:prstGeom prst="rect">
            <a:avLst/>
          </a:prstGeom>
        </p:spPr>
      </p:pic>
      <p:sp>
        <p:nvSpPr>
          <p:cNvPr id="7" name="Title Placeholder 1">
            <a:extLst>
              <a:ext uri="{FF2B5EF4-FFF2-40B4-BE49-F238E27FC236}">
                <a16:creationId xmlns:a16="http://schemas.microsoft.com/office/drawing/2014/main" id="{0B679E91-B2F1-7013-ED34-D7763B653081}"/>
              </a:ext>
            </a:extLst>
          </p:cNvPr>
          <p:cNvSpPr>
            <a:spLocks noGrp="1"/>
          </p:cNvSpPr>
          <p:nvPr>
            <p:ph type="title" hasCustomPrompt="1"/>
          </p:nvPr>
        </p:nvSpPr>
        <p:spPr>
          <a:xfrm>
            <a:off x="834955" y="798304"/>
            <a:ext cx="8082481" cy="923330"/>
          </a:xfrm>
          <a:prstGeom prst="rect">
            <a:avLst/>
          </a:prstGeom>
        </p:spPr>
        <p:txBody>
          <a:bodyPr vert="horz" wrap="square" lIns="0" tIns="0" rIns="0" bIns="182880" rtlCol="0" anchor="t" anchorCtr="0">
            <a:spAutoFit/>
          </a:bodyPr>
          <a:lstStyle>
            <a:lvl1pPr>
              <a:lnSpc>
                <a:spcPct val="100000"/>
              </a:lnSpc>
              <a:spcBef>
                <a:spcPts val="400"/>
              </a:spcBef>
              <a:defRPr sz="4800">
                <a:solidFill>
                  <a:schemeClr val="bg1"/>
                </a:solidFill>
              </a:defRPr>
            </a:lvl1pPr>
          </a:lstStyle>
          <a:p>
            <a:r>
              <a:rPr lang="en-US"/>
              <a:t>Click to Add Slideshow Title</a:t>
            </a:r>
          </a:p>
        </p:txBody>
      </p:sp>
      <p:sp>
        <p:nvSpPr>
          <p:cNvPr id="14" name="Text Placeholder 13">
            <a:extLst>
              <a:ext uri="{FF2B5EF4-FFF2-40B4-BE49-F238E27FC236}">
                <a16:creationId xmlns:a16="http://schemas.microsoft.com/office/drawing/2014/main" id="{2A390F57-72E5-BAC5-624C-175BE96B8516}"/>
              </a:ext>
            </a:extLst>
          </p:cNvPr>
          <p:cNvSpPr>
            <a:spLocks noGrp="1"/>
          </p:cNvSpPr>
          <p:nvPr>
            <p:ph type="body" sz="quarter" idx="10" hasCustomPrompt="1"/>
          </p:nvPr>
        </p:nvSpPr>
        <p:spPr>
          <a:xfrm>
            <a:off x="834955" y="1792914"/>
            <a:ext cx="8082481" cy="615553"/>
          </a:xfrm>
        </p:spPr>
        <p:txBody>
          <a:bodyPr wrap="square">
            <a:noAutofit/>
          </a:bodyPr>
          <a:lstStyle>
            <a:lvl1pPr marL="0" indent="0">
              <a:lnSpc>
                <a:spcPct val="100000"/>
              </a:lnSpc>
              <a:spcBef>
                <a:spcPts val="400"/>
              </a:spcBef>
              <a:buNone/>
              <a:defRPr sz="3200">
                <a:solidFill>
                  <a:schemeClr val="accent3"/>
                </a:solidFill>
              </a:defRPr>
            </a:lvl1pPr>
            <a:lvl2pPr marL="243852" indent="0">
              <a:buNone/>
              <a:defRPr>
                <a:solidFill>
                  <a:schemeClr val="accent3"/>
                </a:solidFill>
              </a:defRPr>
            </a:lvl2pPr>
            <a:lvl3pPr marL="487704" indent="0">
              <a:buNone/>
              <a:defRPr>
                <a:solidFill>
                  <a:schemeClr val="accent3"/>
                </a:solidFill>
              </a:defRPr>
            </a:lvl3pPr>
            <a:lvl4pPr marL="1371669" indent="0">
              <a:buNone/>
              <a:defRPr>
                <a:solidFill>
                  <a:schemeClr val="accent3"/>
                </a:solidFill>
              </a:defRPr>
            </a:lvl4pPr>
            <a:lvl5pPr marL="1828891" indent="0">
              <a:buNone/>
              <a:defRPr>
                <a:solidFill>
                  <a:schemeClr val="accent3"/>
                </a:solidFill>
              </a:defRPr>
            </a:lvl5pPr>
          </a:lstStyle>
          <a:p>
            <a:pPr lvl="0"/>
            <a:r>
              <a:rPr lang="en-US"/>
              <a:t>Click to Add Slideshow Subtitle</a:t>
            </a:r>
          </a:p>
        </p:txBody>
      </p:sp>
      <p:sp>
        <p:nvSpPr>
          <p:cNvPr id="16" name="Text Placeholder 15">
            <a:extLst>
              <a:ext uri="{FF2B5EF4-FFF2-40B4-BE49-F238E27FC236}">
                <a16:creationId xmlns:a16="http://schemas.microsoft.com/office/drawing/2014/main" id="{30273A50-3E84-0E24-0D4A-64F939D590FA}"/>
              </a:ext>
            </a:extLst>
          </p:cNvPr>
          <p:cNvSpPr>
            <a:spLocks noGrp="1"/>
          </p:cNvSpPr>
          <p:nvPr>
            <p:ph type="body" sz="quarter" idx="11" hasCustomPrompt="1"/>
          </p:nvPr>
        </p:nvSpPr>
        <p:spPr>
          <a:xfrm>
            <a:off x="834955" y="5517985"/>
            <a:ext cx="8082481" cy="705015"/>
          </a:xfrm>
        </p:spPr>
        <p:txBody>
          <a:bodyPr wrap="square" anchor="ctr" anchorCtr="0">
            <a:noAutofit/>
          </a:bodyPr>
          <a:lstStyle>
            <a:lvl1pPr marL="0" indent="0">
              <a:lnSpc>
                <a:spcPct val="100000"/>
              </a:lnSpc>
              <a:spcBef>
                <a:spcPts val="400"/>
              </a:spcBef>
              <a:buNone/>
              <a:defRPr sz="1867">
                <a:solidFill>
                  <a:schemeClr val="accent3"/>
                </a:solidFill>
              </a:defRPr>
            </a:lvl1pPr>
            <a:lvl2pPr marL="243852" indent="0">
              <a:buNone/>
              <a:defRPr sz="1467">
                <a:solidFill>
                  <a:schemeClr val="accent3"/>
                </a:solidFill>
              </a:defRPr>
            </a:lvl2pPr>
            <a:lvl3pPr marL="487704" indent="0">
              <a:buNone/>
              <a:defRPr sz="1400">
                <a:solidFill>
                  <a:schemeClr val="accent3"/>
                </a:solidFill>
              </a:defRPr>
            </a:lvl3pPr>
            <a:lvl4pPr marL="1371669" indent="0">
              <a:buNone/>
              <a:defRPr sz="1333">
                <a:solidFill>
                  <a:schemeClr val="accent3"/>
                </a:solidFill>
              </a:defRPr>
            </a:lvl4pPr>
            <a:lvl5pPr marL="1828891" indent="0">
              <a:buNone/>
              <a:defRPr sz="1333">
                <a:solidFill>
                  <a:schemeClr val="accent3"/>
                </a:solidFill>
              </a:defRPr>
            </a:lvl5pPr>
          </a:lstStyle>
          <a:p>
            <a:pPr lvl="0"/>
            <a:r>
              <a:rPr lang="en-US"/>
              <a:t>Click to Add Presenter Info</a:t>
            </a:r>
          </a:p>
        </p:txBody>
      </p:sp>
      <p:sp>
        <p:nvSpPr>
          <p:cNvPr id="2" name="TextBox 4">
            <a:extLst>
              <a:ext uri="{FF2B5EF4-FFF2-40B4-BE49-F238E27FC236}">
                <a16:creationId xmlns:a16="http://schemas.microsoft.com/office/drawing/2014/main" id="{B30C0FC0-2C2C-10CE-0594-84811DEFE33B}"/>
              </a:ext>
            </a:extLst>
          </p:cNvPr>
          <p:cNvSpPr txBox="1"/>
          <p:nvPr userDrawn="1"/>
        </p:nvSpPr>
        <p:spPr>
          <a:xfrm>
            <a:off x="834955" y="6539393"/>
            <a:ext cx="3352800" cy="194990"/>
          </a:xfrm>
          <a:prstGeom prst="rect">
            <a:avLst/>
          </a:prstGeom>
          <a:noFill/>
        </p:spPr>
        <p:txBody>
          <a:bodyPr wrap="square" lIns="0" anchor="b" anchorCtr="0">
            <a:spAutoFit/>
          </a:bodyPr>
          <a:lstStyle/>
          <a:p>
            <a:pPr marL="0" marR="0" lvl="0" indent="0" algn="l" defTabSz="365769"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a:ln>
                  <a:noFill/>
                </a:ln>
                <a:solidFill>
                  <a:schemeClr val="accent3"/>
                </a:solidFill>
                <a:effectLst/>
                <a:uLnTx/>
                <a:uFillTx/>
                <a:latin typeface="Anova Light" panose="020B0403020203020204" pitchFamily="34" charset="0"/>
                <a:ea typeface="Calibri" charset="0"/>
                <a:cs typeface="Arial" panose="020B0604020202020204" pitchFamily="34" charset="0"/>
              </a:rPr>
              <a:t>Copyright © SAS Institute Inc. All rights reserved.</a:t>
            </a:r>
          </a:p>
        </p:txBody>
      </p:sp>
    </p:spTree>
    <p:custDataLst>
      <p:tags r:id="rId1"/>
    </p:custDataLst>
    <p:extLst>
      <p:ext uri="{BB962C8B-B14F-4D97-AF65-F5344CB8AC3E}">
        <p14:creationId xmlns:p14="http://schemas.microsoft.com/office/powerpoint/2010/main" val="182932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AS - Section">
    <p:bg>
      <p:bgPr>
        <a:solidFill>
          <a:schemeClr val="accent5"/>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B679E91-B2F1-7013-ED34-D7763B653081}"/>
              </a:ext>
            </a:extLst>
          </p:cNvPr>
          <p:cNvSpPr>
            <a:spLocks noGrp="1"/>
          </p:cNvSpPr>
          <p:nvPr>
            <p:ph type="title" hasCustomPrompt="1"/>
          </p:nvPr>
        </p:nvSpPr>
        <p:spPr>
          <a:xfrm>
            <a:off x="834955" y="2505670"/>
            <a:ext cx="8082481" cy="923330"/>
          </a:xfrm>
          <a:prstGeom prst="rect">
            <a:avLst/>
          </a:prstGeom>
        </p:spPr>
        <p:txBody>
          <a:bodyPr vert="horz" wrap="square" lIns="0" tIns="0" rIns="0" bIns="182880" rtlCol="0" anchor="b" anchorCtr="0">
            <a:spAutoFit/>
          </a:bodyPr>
          <a:lstStyle>
            <a:lvl1pPr>
              <a:lnSpc>
                <a:spcPct val="100000"/>
              </a:lnSpc>
              <a:spcBef>
                <a:spcPts val="400"/>
              </a:spcBef>
              <a:defRPr sz="4800">
                <a:solidFill>
                  <a:schemeClr val="bg1"/>
                </a:solidFill>
              </a:defRPr>
            </a:lvl1pPr>
          </a:lstStyle>
          <a:p>
            <a:r>
              <a:rPr lang="en-US"/>
              <a:t>Click to Add Section Title</a:t>
            </a:r>
          </a:p>
        </p:txBody>
      </p:sp>
      <p:sp>
        <p:nvSpPr>
          <p:cNvPr id="14" name="Text Placeholder 13">
            <a:extLst>
              <a:ext uri="{FF2B5EF4-FFF2-40B4-BE49-F238E27FC236}">
                <a16:creationId xmlns:a16="http://schemas.microsoft.com/office/drawing/2014/main" id="{2A390F57-72E5-BAC5-624C-175BE96B8516}"/>
              </a:ext>
            </a:extLst>
          </p:cNvPr>
          <p:cNvSpPr>
            <a:spLocks noGrp="1"/>
          </p:cNvSpPr>
          <p:nvPr>
            <p:ph type="body" sz="quarter" idx="10" hasCustomPrompt="1"/>
          </p:nvPr>
        </p:nvSpPr>
        <p:spPr>
          <a:xfrm>
            <a:off x="834955" y="3561836"/>
            <a:ext cx="8082481" cy="615553"/>
          </a:xfrm>
        </p:spPr>
        <p:txBody>
          <a:bodyPr wrap="square" anchor="t" anchorCtr="0">
            <a:noAutofit/>
          </a:bodyPr>
          <a:lstStyle>
            <a:lvl1pPr marL="0" indent="0">
              <a:lnSpc>
                <a:spcPct val="100000"/>
              </a:lnSpc>
              <a:spcBef>
                <a:spcPts val="400"/>
              </a:spcBef>
              <a:buNone/>
              <a:defRPr sz="3200">
                <a:solidFill>
                  <a:schemeClr val="accent5">
                    <a:lumMod val="40000"/>
                    <a:lumOff val="60000"/>
                  </a:schemeClr>
                </a:solidFill>
              </a:defRPr>
            </a:lvl1pPr>
            <a:lvl2pPr marL="243852" indent="0">
              <a:buNone/>
              <a:defRPr>
                <a:solidFill>
                  <a:schemeClr val="accent3"/>
                </a:solidFill>
              </a:defRPr>
            </a:lvl2pPr>
            <a:lvl3pPr marL="487704" indent="0">
              <a:buNone/>
              <a:defRPr>
                <a:solidFill>
                  <a:schemeClr val="accent3"/>
                </a:solidFill>
              </a:defRPr>
            </a:lvl3pPr>
            <a:lvl4pPr marL="1371669" indent="0">
              <a:buNone/>
              <a:defRPr>
                <a:solidFill>
                  <a:schemeClr val="accent3"/>
                </a:solidFill>
              </a:defRPr>
            </a:lvl4pPr>
            <a:lvl5pPr marL="1828891" indent="0">
              <a:buNone/>
              <a:defRPr>
                <a:solidFill>
                  <a:schemeClr val="accent3"/>
                </a:solidFill>
              </a:defRPr>
            </a:lvl5pPr>
          </a:lstStyle>
          <a:p>
            <a:pPr lvl="0"/>
            <a:r>
              <a:rPr lang="en-US"/>
              <a:t>Click to Add Section Subtitle</a:t>
            </a:r>
          </a:p>
        </p:txBody>
      </p:sp>
      <p:sp>
        <p:nvSpPr>
          <p:cNvPr id="2" name="TextBox 4">
            <a:extLst>
              <a:ext uri="{FF2B5EF4-FFF2-40B4-BE49-F238E27FC236}">
                <a16:creationId xmlns:a16="http://schemas.microsoft.com/office/drawing/2014/main" id="{D4FEAADD-6A43-A3AD-C613-62CE351F3456}"/>
              </a:ext>
            </a:extLst>
          </p:cNvPr>
          <p:cNvSpPr txBox="1"/>
          <p:nvPr userDrawn="1"/>
        </p:nvSpPr>
        <p:spPr>
          <a:xfrm>
            <a:off x="834955" y="6539393"/>
            <a:ext cx="3352800" cy="194990"/>
          </a:xfrm>
          <a:prstGeom prst="rect">
            <a:avLst/>
          </a:prstGeom>
          <a:noFill/>
        </p:spPr>
        <p:txBody>
          <a:bodyPr wrap="square" lIns="0" anchor="b" anchorCtr="0">
            <a:spAutoFit/>
          </a:bodyPr>
          <a:lstStyle/>
          <a:p>
            <a:pPr marL="0" marR="0" lvl="0" indent="0" algn="l" defTabSz="365769"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a:ln>
                  <a:noFill/>
                </a:ln>
                <a:solidFill>
                  <a:schemeClr val="accent5">
                    <a:lumMod val="20000"/>
                    <a:lumOff val="80000"/>
                  </a:schemeClr>
                </a:solidFill>
                <a:effectLst/>
                <a:uLnTx/>
                <a:uFillTx/>
                <a:latin typeface="Anova Light" panose="020B0403020203020204" pitchFamily="34" charset="0"/>
                <a:ea typeface="Calibri" charset="0"/>
                <a:cs typeface="Arial" panose="020B0604020202020204" pitchFamily="34" charset="0"/>
              </a:rPr>
              <a:t>Copyright © SAS Institute Inc. All rights reserved.</a:t>
            </a:r>
          </a:p>
        </p:txBody>
      </p:sp>
      <p:pic>
        <p:nvPicPr>
          <p:cNvPr id="3" name="Picture 6">
            <a:extLst>
              <a:ext uri="{FF2B5EF4-FFF2-40B4-BE49-F238E27FC236}">
                <a16:creationId xmlns:a16="http://schemas.microsoft.com/office/drawing/2014/main" id="{D65EAAE1-A5CA-D245-874C-7FB6F8D56FA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217439" y="6344362"/>
            <a:ext cx="741875" cy="307948"/>
          </a:xfrm>
          <a:prstGeom prst="rect">
            <a:avLst/>
          </a:prstGeom>
        </p:spPr>
      </p:pic>
    </p:spTree>
    <p:custDataLst>
      <p:tags r:id="rId1"/>
    </p:custDataLst>
    <p:extLst>
      <p:ext uri="{BB962C8B-B14F-4D97-AF65-F5344CB8AC3E}">
        <p14:creationId xmlns:p14="http://schemas.microsoft.com/office/powerpoint/2010/main" val="388570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S - Title Only">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6F060396-EEE3-A20F-EF3B-666AF65526C8}"/>
              </a:ext>
            </a:extLst>
          </p:cNvPr>
          <p:cNvSpPr>
            <a:spLocks noGrp="1"/>
          </p:cNvSpPr>
          <p:nvPr>
            <p:ph type="title" hasCustomPrompt="1"/>
          </p:nvPr>
        </p:nvSpPr>
        <p:spPr>
          <a:xfrm>
            <a:off x="838200" y="755928"/>
            <a:ext cx="10515600" cy="517064"/>
          </a:xfrm>
          <a:prstGeom prst="rect">
            <a:avLst/>
          </a:prstGeom>
        </p:spPr>
        <p:txBody>
          <a:bodyPr vert="horz" lIns="0" tIns="0" rIns="0" bIns="0" rtlCol="0" anchor="ctr">
            <a:spAutoFit/>
          </a:bodyPr>
          <a:lstStyle/>
          <a:p>
            <a:r>
              <a:rPr lang="en-US"/>
              <a:t>Click to Add Slide Title</a:t>
            </a:r>
          </a:p>
        </p:txBody>
      </p:sp>
    </p:spTree>
    <p:custDataLst>
      <p:tags r:id="rId1"/>
    </p:custDataLst>
    <p:extLst>
      <p:ext uri="{BB962C8B-B14F-4D97-AF65-F5344CB8AC3E}">
        <p14:creationId xmlns:p14="http://schemas.microsoft.com/office/powerpoint/2010/main" val="25939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AS - 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a:solidFill>
                  <a:schemeClr val="accent5"/>
                </a:solidFill>
              </a:defRPr>
            </a:lvl1pPr>
          </a:lstStyle>
          <a:p>
            <a:r>
              <a:rPr lang="en-US"/>
              <a:t>Click to Add Slide Title</a:t>
            </a:r>
          </a:p>
        </p:txBody>
      </p:sp>
      <p:sp>
        <p:nvSpPr>
          <p:cNvPr id="5" name="Text Placeholder 4">
            <a:extLst>
              <a:ext uri="{FF2B5EF4-FFF2-40B4-BE49-F238E27FC236}">
                <a16:creationId xmlns:a16="http://schemas.microsoft.com/office/drawing/2014/main" id="{0040EF35-062A-4CF7-B99A-D6EF688F370B}"/>
              </a:ext>
            </a:extLst>
          </p:cNvPr>
          <p:cNvSpPr>
            <a:spLocks noGrp="1"/>
          </p:cNvSpPr>
          <p:nvPr>
            <p:ph type="body" sz="quarter" idx="10" hasCustomPrompt="1"/>
          </p:nvPr>
        </p:nvSpPr>
        <p:spPr>
          <a:xfrm>
            <a:off x="838200" y="1365810"/>
            <a:ext cx="10515600" cy="366255"/>
          </a:xfrm>
          <a:prstGeom prst="rect">
            <a:avLst/>
          </a:prstGeom>
        </p:spPr>
        <p:txBody>
          <a:bodyPr anchor="t">
            <a:normAutofit/>
          </a:bodyPr>
          <a:lstStyle>
            <a:lvl1pPr marL="0" indent="0" algn="l">
              <a:buNone/>
              <a:defRPr>
                <a:solidFill>
                  <a:schemeClr val="bg2"/>
                </a:solidFill>
              </a:defRPr>
            </a:lvl1pPr>
            <a:lvl2pPr marL="243852" indent="0">
              <a:buNone/>
              <a:defRPr/>
            </a:lvl2pPr>
            <a:lvl3pPr marL="487704" indent="0">
              <a:buNone/>
              <a:defRPr/>
            </a:lvl3pPr>
            <a:lvl4pPr marL="1371669" indent="0">
              <a:buNone/>
              <a:defRPr/>
            </a:lvl4pPr>
            <a:lvl5pPr marL="1828891" indent="0">
              <a:buNone/>
              <a:defRPr/>
            </a:lvl5pPr>
          </a:lstStyle>
          <a:p>
            <a:pPr lvl="0"/>
            <a:r>
              <a:rPr lang="en-US"/>
              <a:t>Click to Add Subtitle</a:t>
            </a:r>
          </a:p>
        </p:txBody>
      </p:sp>
    </p:spTree>
    <p:custDataLst>
      <p:tags r:id="rId1"/>
    </p:custDataLst>
    <p:extLst>
      <p:ext uri="{BB962C8B-B14F-4D97-AF65-F5344CB8AC3E}">
        <p14:creationId xmlns:p14="http://schemas.microsoft.com/office/powerpoint/2010/main" val="70459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S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solidFill>
                  <a:schemeClr val="accent5"/>
                </a:solidFill>
              </a:defRPr>
            </a:lvl1pPr>
          </a:lstStyle>
          <a:p>
            <a:r>
              <a:rPr lang="en-US"/>
              <a:t>Click to Add Slide Title</a:t>
            </a:r>
          </a:p>
        </p:txBody>
      </p:sp>
      <p:sp>
        <p:nvSpPr>
          <p:cNvPr id="4" name="Text Placeholder 2">
            <a:extLst>
              <a:ext uri="{FF2B5EF4-FFF2-40B4-BE49-F238E27FC236}">
                <a16:creationId xmlns:a16="http://schemas.microsoft.com/office/drawing/2014/main" id="{94E85CBA-188F-58DF-65B2-BD90C57AB500}"/>
              </a:ext>
            </a:extLst>
          </p:cNvPr>
          <p:cNvSpPr>
            <a:spLocks noGrp="1"/>
          </p:cNvSpPr>
          <p:nvPr>
            <p:ph idx="1"/>
          </p:nvPr>
        </p:nvSpPr>
        <p:spPr>
          <a:xfrm>
            <a:off x="838200" y="2068225"/>
            <a:ext cx="10515600" cy="3828157"/>
          </a:xfrm>
          <a:prstGeom prst="rect">
            <a:avLst/>
          </a:prstGeom>
        </p:spPr>
        <p:txBody>
          <a:bodyPr vert="horz" lIns="0" tIns="0" rIns="0" bIns="0" rtlCol="0">
            <a:normAutofit/>
          </a:bodyPr>
          <a:lstStyle>
            <a:lvl1pPr>
              <a:defRPr sz="2400"/>
            </a:lvl1pPr>
            <a:lvl2pPr>
              <a:defRPr sz="1867"/>
            </a:lvl2pPr>
            <a:lvl3pPr>
              <a:defRPr sz="1600">
                <a:latin typeface="+mn-lt"/>
              </a:defRPr>
            </a:lvl3pPr>
          </a:lstStyle>
          <a:p>
            <a:pPr lvl="0"/>
            <a:r>
              <a:rPr lang="en-US"/>
              <a:t>Click to edit Master text styles</a:t>
            </a:r>
          </a:p>
          <a:p>
            <a:pPr lvl="1"/>
            <a:r>
              <a:rPr lang="en-US"/>
              <a:t>Second level</a:t>
            </a:r>
          </a:p>
          <a:p>
            <a:pPr lvl="2"/>
            <a:r>
              <a:rPr lang="en-US"/>
              <a:t>Third level</a:t>
            </a:r>
          </a:p>
        </p:txBody>
      </p:sp>
      <p:sp>
        <p:nvSpPr>
          <p:cNvPr id="8" name="Text Placeholder 4">
            <a:extLst>
              <a:ext uri="{FF2B5EF4-FFF2-40B4-BE49-F238E27FC236}">
                <a16:creationId xmlns:a16="http://schemas.microsoft.com/office/drawing/2014/main" id="{9A71ABFD-7D9E-8B81-8F10-AD3B259CD532}"/>
              </a:ext>
            </a:extLst>
          </p:cNvPr>
          <p:cNvSpPr>
            <a:spLocks noGrp="1"/>
          </p:cNvSpPr>
          <p:nvPr>
            <p:ph type="body" sz="quarter" idx="10" hasCustomPrompt="1"/>
          </p:nvPr>
        </p:nvSpPr>
        <p:spPr>
          <a:xfrm>
            <a:off x="838200" y="1365810"/>
            <a:ext cx="10515600" cy="366255"/>
          </a:xfrm>
          <a:prstGeom prst="rect">
            <a:avLst/>
          </a:prstGeom>
        </p:spPr>
        <p:txBody>
          <a:bodyPr anchor="t">
            <a:normAutofit/>
          </a:bodyPr>
          <a:lstStyle>
            <a:lvl1pPr marL="0" indent="0" algn="l">
              <a:buNone/>
              <a:defRPr>
                <a:solidFill>
                  <a:schemeClr val="accent1"/>
                </a:solidFill>
              </a:defRPr>
            </a:lvl1pPr>
            <a:lvl2pPr marL="243852" indent="0">
              <a:buNone/>
              <a:defRPr/>
            </a:lvl2pPr>
            <a:lvl3pPr marL="487704" indent="0">
              <a:buNone/>
              <a:defRPr/>
            </a:lvl3pPr>
            <a:lvl4pPr marL="1371669" indent="0">
              <a:buNone/>
              <a:defRPr/>
            </a:lvl4pPr>
            <a:lvl5pPr marL="1828891" indent="0">
              <a:buNone/>
              <a:defRPr/>
            </a:lvl5pPr>
          </a:lstStyle>
          <a:p>
            <a:pPr lvl="0"/>
            <a:r>
              <a:rPr lang="en-US"/>
              <a:t>Click to Add Subtitle</a:t>
            </a:r>
          </a:p>
        </p:txBody>
      </p:sp>
    </p:spTree>
    <p:custDataLst>
      <p:tags r:id="rId1"/>
    </p:custDataLst>
    <p:extLst>
      <p:ext uri="{BB962C8B-B14F-4D97-AF65-F5344CB8AC3E}">
        <p14:creationId xmlns:p14="http://schemas.microsoft.com/office/powerpoint/2010/main" val="7026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AS -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solidFill>
                  <a:schemeClr val="accent5"/>
                </a:solidFill>
              </a:defRPr>
            </a:lvl1pPr>
          </a:lstStyle>
          <a:p>
            <a:r>
              <a:rPr lang="en-US"/>
              <a:t>Click to Add Slide Title</a:t>
            </a:r>
          </a:p>
        </p:txBody>
      </p:sp>
      <p:sp>
        <p:nvSpPr>
          <p:cNvPr id="5" name="Text Placeholder 2">
            <a:extLst>
              <a:ext uri="{FF2B5EF4-FFF2-40B4-BE49-F238E27FC236}">
                <a16:creationId xmlns:a16="http://schemas.microsoft.com/office/drawing/2014/main" id="{B37A3D09-8DDB-0D78-49A3-63D553286BAA}"/>
              </a:ext>
            </a:extLst>
          </p:cNvPr>
          <p:cNvSpPr>
            <a:spLocks noGrp="1"/>
          </p:cNvSpPr>
          <p:nvPr>
            <p:ph idx="1"/>
          </p:nvPr>
        </p:nvSpPr>
        <p:spPr>
          <a:xfrm>
            <a:off x="838199" y="2068226"/>
            <a:ext cx="5161231" cy="3828156"/>
          </a:xfrm>
          <a:prstGeom prst="rect">
            <a:avLst/>
          </a:prstGeom>
        </p:spPr>
        <p:txBody>
          <a:bodyPr vert="horz" lIns="0" tIns="0" rIns="0" bIns="0" rtlCol="0">
            <a:normAutofit/>
          </a:bodyPr>
          <a:lstStyle>
            <a:lvl1pPr>
              <a:defRPr sz="2400"/>
            </a:lvl1pPr>
            <a:lvl2pPr>
              <a:defRPr sz="1867">
                <a:latin typeface="+mn-lt"/>
              </a:defRPr>
            </a:lvl2pPr>
            <a:lvl3pPr>
              <a:defRPr sz="1600">
                <a:latin typeface="+mn-lt"/>
              </a:defRPr>
            </a:lvl3pPr>
          </a:lstStyle>
          <a:p>
            <a:pPr lvl="0"/>
            <a:r>
              <a:rPr lang="en-US"/>
              <a:t>Click to edit Master text styles</a:t>
            </a:r>
          </a:p>
          <a:p>
            <a:pPr lvl="1"/>
            <a:r>
              <a:rPr lang="en-US"/>
              <a:t>Second level</a:t>
            </a:r>
          </a:p>
          <a:p>
            <a:pPr lvl="2"/>
            <a:r>
              <a:rPr lang="en-US"/>
              <a:t>Third level</a:t>
            </a:r>
          </a:p>
        </p:txBody>
      </p:sp>
      <p:sp>
        <p:nvSpPr>
          <p:cNvPr id="7" name="Text Placeholder 2">
            <a:extLst>
              <a:ext uri="{FF2B5EF4-FFF2-40B4-BE49-F238E27FC236}">
                <a16:creationId xmlns:a16="http://schemas.microsoft.com/office/drawing/2014/main" id="{9EB0C531-8D77-DB91-D733-89B75593C437}"/>
              </a:ext>
            </a:extLst>
          </p:cNvPr>
          <p:cNvSpPr>
            <a:spLocks noGrp="1"/>
          </p:cNvSpPr>
          <p:nvPr>
            <p:ph idx="11"/>
          </p:nvPr>
        </p:nvSpPr>
        <p:spPr>
          <a:xfrm>
            <a:off x="6192571" y="2068226"/>
            <a:ext cx="5161232" cy="3828156"/>
          </a:xfrm>
          <a:prstGeom prst="rect">
            <a:avLst/>
          </a:prstGeom>
        </p:spPr>
        <p:txBody>
          <a:bodyPr vert="horz" lIns="0" tIns="0" rIns="0" bIns="0" rtlCol="0">
            <a:normAutofit/>
          </a:bodyPr>
          <a:lstStyle>
            <a:lvl1pPr>
              <a:defRPr sz="2400"/>
            </a:lvl1pPr>
            <a:lvl2pPr>
              <a:defRPr sz="1867">
                <a:latin typeface="+mn-lt"/>
              </a:defRPr>
            </a:lvl2pPr>
            <a:lvl3pPr>
              <a:defRPr sz="1600">
                <a:latin typeface="+mn-lt"/>
              </a:defRPr>
            </a:lvl3pPr>
          </a:lstStyle>
          <a:p>
            <a:pPr lvl="0"/>
            <a:r>
              <a:rPr lang="en-US"/>
              <a:t>Click to edit Master text styles</a:t>
            </a:r>
          </a:p>
          <a:p>
            <a:pPr lvl="1"/>
            <a:r>
              <a:rPr lang="en-US"/>
              <a:t>Second level</a:t>
            </a:r>
          </a:p>
          <a:p>
            <a:pPr lvl="2"/>
            <a:r>
              <a:rPr lang="en-US"/>
              <a:t>Third level</a:t>
            </a:r>
          </a:p>
        </p:txBody>
      </p:sp>
      <p:sp>
        <p:nvSpPr>
          <p:cNvPr id="9" name="Text Placeholder 4">
            <a:extLst>
              <a:ext uri="{FF2B5EF4-FFF2-40B4-BE49-F238E27FC236}">
                <a16:creationId xmlns:a16="http://schemas.microsoft.com/office/drawing/2014/main" id="{528E5A1D-0F7C-C89E-926C-359A1E6C4B96}"/>
              </a:ext>
            </a:extLst>
          </p:cNvPr>
          <p:cNvSpPr>
            <a:spLocks noGrp="1"/>
          </p:cNvSpPr>
          <p:nvPr>
            <p:ph type="body" sz="quarter" idx="10" hasCustomPrompt="1"/>
          </p:nvPr>
        </p:nvSpPr>
        <p:spPr>
          <a:xfrm>
            <a:off x="838200" y="1365810"/>
            <a:ext cx="10515600" cy="366255"/>
          </a:xfrm>
          <a:prstGeom prst="rect">
            <a:avLst/>
          </a:prstGeom>
        </p:spPr>
        <p:txBody>
          <a:bodyPr anchor="t">
            <a:normAutofit/>
          </a:bodyPr>
          <a:lstStyle>
            <a:lvl1pPr marL="0" indent="0" algn="l">
              <a:buNone/>
              <a:defRPr>
                <a:solidFill>
                  <a:schemeClr val="bg2"/>
                </a:solidFill>
              </a:defRPr>
            </a:lvl1pPr>
            <a:lvl2pPr marL="243852" indent="0">
              <a:buNone/>
              <a:defRPr/>
            </a:lvl2pPr>
            <a:lvl3pPr marL="487704" indent="0">
              <a:buNone/>
              <a:defRPr/>
            </a:lvl3pPr>
            <a:lvl4pPr marL="1371669" indent="0">
              <a:buNone/>
              <a:defRPr/>
            </a:lvl4pPr>
            <a:lvl5pPr marL="1828891" indent="0">
              <a:buNone/>
              <a:defRPr/>
            </a:lvl5pPr>
          </a:lstStyle>
          <a:p>
            <a:pPr lvl="0"/>
            <a:r>
              <a:rPr lang="en-US"/>
              <a:t>Click to Add Subtitle</a:t>
            </a:r>
          </a:p>
        </p:txBody>
      </p:sp>
    </p:spTree>
    <p:custDataLst>
      <p:tags r:id="rId1"/>
    </p:custDataLst>
    <p:extLst>
      <p:ext uri="{BB962C8B-B14F-4D97-AF65-F5344CB8AC3E}">
        <p14:creationId xmlns:p14="http://schemas.microsoft.com/office/powerpoint/2010/main" val="388336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AS - Section">
    <p:bg>
      <p:bgPr>
        <a:solidFill>
          <a:schemeClr val="accent5"/>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B679E91-B2F1-7013-ED34-D7763B653081}"/>
              </a:ext>
            </a:extLst>
          </p:cNvPr>
          <p:cNvSpPr>
            <a:spLocks noGrp="1"/>
          </p:cNvSpPr>
          <p:nvPr>
            <p:ph type="title" hasCustomPrompt="1"/>
          </p:nvPr>
        </p:nvSpPr>
        <p:spPr>
          <a:xfrm>
            <a:off x="834955" y="2505670"/>
            <a:ext cx="8082481" cy="923330"/>
          </a:xfrm>
          <a:prstGeom prst="rect">
            <a:avLst/>
          </a:prstGeom>
        </p:spPr>
        <p:txBody>
          <a:bodyPr vert="horz" wrap="square" lIns="0" tIns="0" rIns="0" bIns="182880" rtlCol="0" anchor="b" anchorCtr="0">
            <a:spAutoFit/>
          </a:bodyPr>
          <a:lstStyle>
            <a:lvl1pPr>
              <a:lnSpc>
                <a:spcPct val="100000"/>
              </a:lnSpc>
              <a:spcBef>
                <a:spcPts val="400"/>
              </a:spcBef>
              <a:defRPr sz="4800">
                <a:solidFill>
                  <a:schemeClr val="bg1"/>
                </a:solidFill>
              </a:defRPr>
            </a:lvl1pPr>
          </a:lstStyle>
          <a:p>
            <a:r>
              <a:rPr lang="en-US"/>
              <a:t>Click to Add Section Title</a:t>
            </a:r>
          </a:p>
        </p:txBody>
      </p:sp>
      <p:sp>
        <p:nvSpPr>
          <p:cNvPr id="14" name="Text Placeholder 13">
            <a:extLst>
              <a:ext uri="{FF2B5EF4-FFF2-40B4-BE49-F238E27FC236}">
                <a16:creationId xmlns:a16="http://schemas.microsoft.com/office/drawing/2014/main" id="{2A390F57-72E5-BAC5-624C-175BE96B8516}"/>
              </a:ext>
            </a:extLst>
          </p:cNvPr>
          <p:cNvSpPr>
            <a:spLocks noGrp="1"/>
          </p:cNvSpPr>
          <p:nvPr>
            <p:ph type="body" sz="quarter" idx="10" hasCustomPrompt="1"/>
          </p:nvPr>
        </p:nvSpPr>
        <p:spPr>
          <a:xfrm>
            <a:off x="834955" y="3561836"/>
            <a:ext cx="8082481" cy="615553"/>
          </a:xfrm>
        </p:spPr>
        <p:txBody>
          <a:bodyPr wrap="square" anchor="t" anchorCtr="0">
            <a:noAutofit/>
          </a:bodyPr>
          <a:lstStyle>
            <a:lvl1pPr marL="0" indent="0">
              <a:lnSpc>
                <a:spcPct val="100000"/>
              </a:lnSpc>
              <a:spcBef>
                <a:spcPts val="400"/>
              </a:spcBef>
              <a:buNone/>
              <a:defRPr sz="3200">
                <a:solidFill>
                  <a:schemeClr val="accent5">
                    <a:lumMod val="40000"/>
                    <a:lumOff val="60000"/>
                  </a:schemeClr>
                </a:solidFill>
              </a:defRPr>
            </a:lvl1pPr>
            <a:lvl2pPr marL="243852" indent="0">
              <a:buNone/>
              <a:defRPr>
                <a:solidFill>
                  <a:schemeClr val="accent3"/>
                </a:solidFill>
              </a:defRPr>
            </a:lvl2pPr>
            <a:lvl3pPr marL="487704" indent="0">
              <a:buNone/>
              <a:defRPr>
                <a:solidFill>
                  <a:schemeClr val="accent3"/>
                </a:solidFill>
              </a:defRPr>
            </a:lvl3pPr>
            <a:lvl4pPr marL="1371669" indent="0">
              <a:buNone/>
              <a:defRPr>
                <a:solidFill>
                  <a:schemeClr val="accent3"/>
                </a:solidFill>
              </a:defRPr>
            </a:lvl4pPr>
            <a:lvl5pPr marL="1828891" indent="0">
              <a:buNone/>
              <a:defRPr>
                <a:solidFill>
                  <a:schemeClr val="accent3"/>
                </a:solidFill>
              </a:defRPr>
            </a:lvl5pPr>
          </a:lstStyle>
          <a:p>
            <a:pPr lvl="0"/>
            <a:r>
              <a:rPr lang="en-US"/>
              <a:t>Click to Add Section Subtitle</a:t>
            </a:r>
          </a:p>
        </p:txBody>
      </p:sp>
      <p:sp>
        <p:nvSpPr>
          <p:cNvPr id="2" name="TextBox 4">
            <a:extLst>
              <a:ext uri="{FF2B5EF4-FFF2-40B4-BE49-F238E27FC236}">
                <a16:creationId xmlns:a16="http://schemas.microsoft.com/office/drawing/2014/main" id="{BBE5A171-53B6-5D64-1680-262B90DACFE5}"/>
              </a:ext>
            </a:extLst>
          </p:cNvPr>
          <p:cNvSpPr txBox="1"/>
          <p:nvPr userDrawn="1"/>
        </p:nvSpPr>
        <p:spPr>
          <a:xfrm>
            <a:off x="834955" y="6539393"/>
            <a:ext cx="3352800" cy="194990"/>
          </a:xfrm>
          <a:prstGeom prst="rect">
            <a:avLst/>
          </a:prstGeom>
          <a:noFill/>
        </p:spPr>
        <p:txBody>
          <a:bodyPr wrap="square" lIns="0" anchor="b" anchorCtr="0">
            <a:spAutoFit/>
          </a:bodyPr>
          <a:lstStyle/>
          <a:p>
            <a:pPr marL="0" marR="0" lvl="0" indent="0" algn="l" defTabSz="365769"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a:ln>
                  <a:noFill/>
                </a:ln>
                <a:solidFill>
                  <a:schemeClr val="accent5">
                    <a:lumMod val="20000"/>
                    <a:lumOff val="80000"/>
                  </a:schemeClr>
                </a:solidFill>
                <a:effectLst/>
                <a:uLnTx/>
                <a:uFillTx/>
                <a:latin typeface="Anova Light" panose="020B0403020203020204" pitchFamily="34" charset="0"/>
                <a:ea typeface="Calibri" charset="0"/>
                <a:cs typeface="Arial" panose="020B0604020202020204" pitchFamily="34" charset="0"/>
              </a:rPr>
              <a:t>Copyright © SAS Institute Inc. All rights reserved.</a:t>
            </a:r>
          </a:p>
        </p:txBody>
      </p:sp>
      <p:pic>
        <p:nvPicPr>
          <p:cNvPr id="3" name="Picture 6">
            <a:extLst>
              <a:ext uri="{FF2B5EF4-FFF2-40B4-BE49-F238E27FC236}">
                <a16:creationId xmlns:a16="http://schemas.microsoft.com/office/drawing/2014/main" id="{27780B26-6E86-E2AF-35C7-7B8BF24892A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217439" y="6344362"/>
            <a:ext cx="741875" cy="307948"/>
          </a:xfrm>
          <a:prstGeom prst="rect">
            <a:avLst/>
          </a:prstGeom>
        </p:spPr>
      </p:pic>
    </p:spTree>
    <p:custDataLst>
      <p:tags r:id="rId1"/>
    </p:custDataLst>
    <p:extLst>
      <p:ext uri="{BB962C8B-B14F-4D97-AF65-F5344CB8AC3E}">
        <p14:creationId xmlns:p14="http://schemas.microsoft.com/office/powerpoint/2010/main" val="323212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AS - Title Only Right">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932B69-D114-4F04-8825-FD80DE780B3F}"/>
              </a:ext>
            </a:extLst>
          </p:cNvPr>
          <p:cNvSpPr>
            <a:spLocks noGrp="1"/>
          </p:cNvSpPr>
          <p:nvPr>
            <p:ph type="title" hasCustomPrompt="1"/>
          </p:nvPr>
        </p:nvSpPr>
        <p:spPr>
          <a:xfrm>
            <a:off x="838200" y="2911937"/>
            <a:ext cx="2952184" cy="1034129"/>
          </a:xfrm>
          <a:prstGeom prst="rect">
            <a:avLst/>
          </a:prstGeom>
        </p:spPr>
        <p:txBody>
          <a:bodyPr vert="horz" wrap="square" lIns="0" tIns="0" rIns="0" bIns="0" rtlCol="0" anchor="ctr">
            <a:spAutoFit/>
          </a:bodyPr>
          <a:lstStyle/>
          <a:p>
            <a:r>
              <a:rPr lang="en-US"/>
              <a:t>Click to Add Slide Title</a:t>
            </a:r>
          </a:p>
        </p:txBody>
      </p:sp>
    </p:spTree>
    <p:custDataLst>
      <p:tags r:id="rId1"/>
    </p:custDataLst>
    <p:extLst>
      <p:ext uri="{BB962C8B-B14F-4D97-AF65-F5344CB8AC3E}">
        <p14:creationId xmlns:p14="http://schemas.microsoft.com/office/powerpoint/2010/main" val="89675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S - Title &amp; Subtitle Right">
    <p:bg>
      <p:bgPr>
        <a:solidFill>
          <a:schemeClr val="bg1"/>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DCB0DC36-25B4-46CA-542D-A6308DDA0A46}"/>
              </a:ext>
            </a:extLst>
          </p:cNvPr>
          <p:cNvSpPr>
            <a:spLocks noGrp="1"/>
          </p:cNvSpPr>
          <p:nvPr>
            <p:ph type="body" sz="quarter" idx="10" hasCustomPrompt="1"/>
          </p:nvPr>
        </p:nvSpPr>
        <p:spPr>
          <a:xfrm>
            <a:off x="838200" y="3947330"/>
            <a:ext cx="3336233" cy="366255"/>
          </a:xfrm>
          <a:prstGeom prst="rect">
            <a:avLst/>
          </a:prstGeom>
        </p:spPr>
        <p:txBody>
          <a:bodyPr wrap="square" anchor="t">
            <a:noAutofit/>
          </a:bodyPr>
          <a:lstStyle>
            <a:lvl1pPr marL="0" indent="0" algn="l">
              <a:buNone/>
              <a:defRPr>
                <a:solidFill>
                  <a:schemeClr val="bg2"/>
                </a:solidFill>
              </a:defRPr>
            </a:lvl1pPr>
            <a:lvl2pPr marL="243852" indent="0">
              <a:buNone/>
              <a:defRPr/>
            </a:lvl2pPr>
            <a:lvl3pPr marL="487704" indent="0">
              <a:buNone/>
              <a:defRPr/>
            </a:lvl3pPr>
            <a:lvl4pPr marL="1371669" indent="0">
              <a:buNone/>
              <a:defRPr/>
            </a:lvl4pPr>
            <a:lvl5pPr marL="1828891" indent="0">
              <a:buNone/>
              <a:defRPr/>
            </a:lvl5pPr>
          </a:lstStyle>
          <a:p>
            <a:pPr lvl="0"/>
            <a:r>
              <a:rPr lang="en-US"/>
              <a:t>Click to Add Subtitle</a:t>
            </a:r>
          </a:p>
        </p:txBody>
      </p:sp>
      <p:sp>
        <p:nvSpPr>
          <p:cNvPr id="4" name="Text Placeholder 4">
            <a:extLst>
              <a:ext uri="{FF2B5EF4-FFF2-40B4-BE49-F238E27FC236}">
                <a16:creationId xmlns:a16="http://schemas.microsoft.com/office/drawing/2014/main" id="{F15E6FB2-C498-7DB4-4DF1-587F885631D5}"/>
              </a:ext>
            </a:extLst>
          </p:cNvPr>
          <p:cNvSpPr>
            <a:spLocks noGrp="1"/>
          </p:cNvSpPr>
          <p:nvPr>
            <p:ph type="body" sz="quarter" idx="11" hasCustomPrompt="1"/>
          </p:nvPr>
        </p:nvSpPr>
        <p:spPr>
          <a:xfrm>
            <a:off x="838200" y="2768821"/>
            <a:ext cx="3336233" cy="1034386"/>
          </a:xfrm>
          <a:prstGeom prst="rect">
            <a:avLst/>
          </a:prstGeom>
        </p:spPr>
        <p:txBody>
          <a:bodyPr vert="horz" wrap="square" lIns="0" tIns="0" rIns="0" bIns="0" rtlCol="0" anchor="b" anchorCtr="0">
            <a:spAutoFit/>
          </a:bodyPr>
          <a:lstStyle>
            <a:lvl1pPr>
              <a:defRPr lang="en-US" sz="3734" b="1" i="0" dirty="0">
                <a:solidFill>
                  <a:schemeClr val="accent5"/>
                </a:solidFill>
                <a:latin typeface="Anova Bold" panose="020B0503020203020204" pitchFamily="34" charset="0"/>
                <a:ea typeface="+mj-ea"/>
                <a:cs typeface="+mj-cs"/>
              </a:defRPr>
            </a:lvl1pPr>
          </a:lstStyle>
          <a:p>
            <a:pPr marL="0" lvl="0">
              <a:lnSpc>
                <a:spcPct val="90000"/>
              </a:lnSpc>
              <a:spcBef>
                <a:spcPct val="0"/>
              </a:spcBef>
              <a:buNone/>
            </a:pPr>
            <a:r>
              <a:rPr lang="en-US"/>
              <a:t>Click to Add Slide Title</a:t>
            </a:r>
          </a:p>
        </p:txBody>
      </p:sp>
    </p:spTree>
    <p:custDataLst>
      <p:tags r:id="rId1"/>
    </p:custDataLst>
    <p:extLst>
      <p:ext uri="{BB962C8B-B14F-4D97-AF65-F5344CB8AC3E}">
        <p14:creationId xmlns:p14="http://schemas.microsoft.com/office/powerpoint/2010/main" val="87811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AS - Closing">
    <p:bg>
      <p:bgPr>
        <a:solidFill>
          <a:schemeClr val="bg2"/>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B679E91-B2F1-7013-ED34-D7763B653081}"/>
              </a:ext>
            </a:extLst>
          </p:cNvPr>
          <p:cNvSpPr>
            <a:spLocks noGrp="1"/>
          </p:cNvSpPr>
          <p:nvPr>
            <p:ph type="title" hasCustomPrompt="1"/>
          </p:nvPr>
        </p:nvSpPr>
        <p:spPr>
          <a:xfrm>
            <a:off x="834955" y="3070674"/>
            <a:ext cx="8708755" cy="923330"/>
          </a:xfrm>
          <a:prstGeom prst="rect">
            <a:avLst/>
          </a:prstGeom>
        </p:spPr>
        <p:txBody>
          <a:bodyPr vert="horz" wrap="square" lIns="0" tIns="0" rIns="0" bIns="182880" rtlCol="0" anchor="ctr" anchorCtr="0">
            <a:spAutoFit/>
          </a:bodyPr>
          <a:lstStyle>
            <a:lvl1pPr>
              <a:lnSpc>
                <a:spcPct val="100000"/>
              </a:lnSpc>
              <a:spcBef>
                <a:spcPts val="400"/>
              </a:spcBef>
              <a:defRPr sz="4800">
                <a:solidFill>
                  <a:schemeClr val="bg1"/>
                </a:solidFill>
              </a:defRPr>
            </a:lvl1pPr>
          </a:lstStyle>
          <a:p>
            <a:r>
              <a:rPr lang="en-US"/>
              <a:t>Click to Add Slideshow Closing</a:t>
            </a:r>
          </a:p>
        </p:txBody>
      </p:sp>
      <p:pic>
        <p:nvPicPr>
          <p:cNvPr id="9" name="Picture 8">
            <a:extLst>
              <a:ext uri="{FF2B5EF4-FFF2-40B4-BE49-F238E27FC236}">
                <a16:creationId xmlns:a16="http://schemas.microsoft.com/office/drawing/2014/main" id="{F6D7352C-47D5-1179-1891-95A57F7DA1B0}"/>
              </a:ext>
            </a:extLst>
          </p:cNvPr>
          <p:cNvPicPr>
            <a:picLocks noChangeAspect="1"/>
          </p:cNvPicPr>
          <p:nvPr userDrawn="1"/>
        </p:nvPicPr>
        <p:blipFill>
          <a:blip r:embed="rId3"/>
          <a:stretch>
            <a:fillRect/>
          </a:stretch>
        </p:blipFill>
        <p:spPr>
          <a:xfrm>
            <a:off x="9642533" y="5517984"/>
            <a:ext cx="1711268" cy="705016"/>
          </a:xfrm>
          <a:prstGeom prst="rect">
            <a:avLst/>
          </a:prstGeom>
        </p:spPr>
      </p:pic>
      <p:sp>
        <p:nvSpPr>
          <p:cNvPr id="2" name="Text Placeholder 15">
            <a:extLst>
              <a:ext uri="{FF2B5EF4-FFF2-40B4-BE49-F238E27FC236}">
                <a16:creationId xmlns:a16="http://schemas.microsoft.com/office/drawing/2014/main" id="{2F6DB731-09D4-08B5-8614-68F3501B51F7}"/>
              </a:ext>
            </a:extLst>
          </p:cNvPr>
          <p:cNvSpPr>
            <a:spLocks noGrp="1"/>
          </p:cNvSpPr>
          <p:nvPr>
            <p:ph type="body" sz="quarter" idx="11" hasCustomPrompt="1"/>
          </p:nvPr>
        </p:nvSpPr>
        <p:spPr>
          <a:xfrm>
            <a:off x="834955" y="5517985"/>
            <a:ext cx="8082481" cy="705015"/>
          </a:xfrm>
        </p:spPr>
        <p:txBody>
          <a:bodyPr wrap="square" anchor="ctr" anchorCtr="0">
            <a:noAutofit/>
          </a:bodyPr>
          <a:lstStyle>
            <a:lvl1pPr marL="0" indent="0">
              <a:lnSpc>
                <a:spcPct val="100000"/>
              </a:lnSpc>
              <a:spcBef>
                <a:spcPts val="400"/>
              </a:spcBef>
              <a:buNone/>
              <a:defRPr sz="1867">
                <a:solidFill>
                  <a:schemeClr val="accent3"/>
                </a:solidFill>
              </a:defRPr>
            </a:lvl1pPr>
            <a:lvl2pPr marL="243852" indent="0">
              <a:buNone/>
              <a:defRPr sz="1467">
                <a:solidFill>
                  <a:schemeClr val="accent3"/>
                </a:solidFill>
              </a:defRPr>
            </a:lvl2pPr>
            <a:lvl3pPr marL="487704" indent="0">
              <a:buNone/>
              <a:defRPr sz="1400">
                <a:solidFill>
                  <a:schemeClr val="accent3"/>
                </a:solidFill>
              </a:defRPr>
            </a:lvl3pPr>
            <a:lvl4pPr marL="1371669" indent="0">
              <a:buNone/>
              <a:defRPr sz="1333">
                <a:solidFill>
                  <a:schemeClr val="accent3"/>
                </a:solidFill>
              </a:defRPr>
            </a:lvl4pPr>
            <a:lvl5pPr marL="1828891" indent="0">
              <a:buNone/>
              <a:defRPr sz="1333">
                <a:solidFill>
                  <a:schemeClr val="accent3"/>
                </a:solidFill>
              </a:defRPr>
            </a:lvl5pPr>
          </a:lstStyle>
          <a:p>
            <a:pPr lvl="0"/>
            <a:r>
              <a:rPr lang="en-US"/>
              <a:t>Click to add a website or email</a:t>
            </a:r>
          </a:p>
        </p:txBody>
      </p:sp>
      <p:sp>
        <p:nvSpPr>
          <p:cNvPr id="3" name="TextBox 4">
            <a:extLst>
              <a:ext uri="{FF2B5EF4-FFF2-40B4-BE49-F238E27FC236}">
                <a16:creationId xmlns:a16="http://schemas.microsoft.com/office/drawing/2014/main" id="{F763AC1A-EE13-FF0B-9CAB-4F6421B970D6}"/>
              </a:ext>
            </a:extLst>
          </p:cNvPr>
          <p:cNvSpPr txBox="1"/>
          <p:nvPr userDrawn="1"/>
        </p:nvSpPr>
        <p:spPr>
          <a:xfrm>
            <a:off x="834955" y="6539393"/>
            <a:ext cx="3352800" cy="194990"/>
          </a:xfrm>
          <a:prstGeom prst="rect">
            <a:avLst/>
          </a:prstGeom>
          <a:noFill/>
        </p:spPr>
        <p:txBody>
          <a:bodyPr wrap="square" lIns="0" anchor="b" anchorCtr="0">
            <a:spAutoFit/>
          </a:bodyPr>
          <a:lstStyle/>
          <a:p>
            <a:pPr marL="0" marR="0" lvl="0" indent="0" algn="l" defTabSz="365769"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a:ln>
                  <a:noFill/>
                </a:ln>
                <a:solidFill>
                  <a:schemeClr val="accent3"/>
                </a:solidFill>
                <a:effectLst/>
                <a:uLnTx/>
                <a:uFillTx/>
                <a:latin typeface="Anova Light" panose="020B0403020203020204" pitchFamily="34" charset="0"/>
                <a:ea typeface="Calibri" charset="0"/>
                <a:cs typeface="Arial" panose="020B0604020202020204" pitchFamily="34" charset="0"/>
              </a:rPr>
              <a:t>Copyright © SAS Institute Inc. All rights reserved.</a:t>
            </a:r>
          </a:p>
        </p:txBody>
      </p:sp>
    </p:spTree>
    <p:custDataLst>
      <p:tags r:id="rId1"/>
    </p:custDataLst>
    <p:extLst>
      <p:ext uri="{BB962C8B-B14F-4D97-AF65-F5344CB8AC3E}">
        <p14:creationId xmlns:p14="http://schemas.microsoft.com/office/powerpoint/2010/main" val="192122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SAS - Blank -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214DE9-CDD2-3C22-E128-264FF9EB0EA3}"/>
              </a:ext>
            </a:extLst>
          </p:cNvPr>
          <p:cNvSpPr/>
          <p:nvPr userDrawn="1"/>
        </p:nvSpPr>
        <p:spPr>
          <a:xfrm>
            <a:off x="227584" y="-1"/>
            <a:ext cx="666496" cy="1945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0" i="0">
              <a:latin typeface="Anova" panose="020B0503020203020204" pitchFamily="34" charset="0"/>
            </a:endParaRPr>
          </a:p>
        </p:txBody>
      </p:sp>
    </p:spTree>
    <p:custDataLst>
      <p:tags r:id="rId1"/>
    </p:custDataLst>
    <p:extLst>
      <p:ext uri="{BB962C8B-B14F-4D97-AF65-F5344CB8AC3E}">
        <p14:creationId xmlns:p14="http://schemas.microsoft.com/office/powerpoint/2010/main" val="394264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AS - Video Only">
    <p:bg>
      <p:bgPr>
        <a:solidFill>
          <a:schemeClr val="tx1"/>
        </a:solid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8146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35D6-CFBB-4A1A-3E94-0F0DB8A40C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8ADB7D-9E1E-6ADA-A1A3-D43B42D809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83E68-60E4-E9A7-0879-39F51E381B62}"/>
              </a:ext>
            </a:extLst>
          </p:cNvPr>
          <p:cNvSpPr>
            <a:spLocks noGrp="1"/>
          </p:cNvSpPr>
          <p:nvPr>
            <p:ph type="dt" sz="half" idx="10"/>
          </p:nvPr>
        </p:nvSpPr>
        <p:spPr/>
        <p:txBody>
          <a:bodyPr/>
          <a:lstStyle/>
          <a:p>
            <a:fld id="{2F490857-36D0-4DDC-8D12-FC1A19A8D5B9}" type="datetimeFigureOut">
              <a:rPr lang="en-US" smtClean="0"/>
              <a:t>9/12/2023</a:t>
            </a:fld>
            <a:endParaRPr lang="en-US"/>
          </a:p>
        </p:txBody>
      </p:sp>
      <p:sp>
        <p:nvSpPr>
          <p:cNvPr id="5" name="Footer Placeholder 4">
            <a:extLst>
              <a:ext uri="{FF2B5EF4-FFF2-40B4-BE49-F238E27FC236}">
                <a16:creationId xmlns:a16="http://schemas.microsoft.com/office/drawing/2014/main" id="{D206B9AF-91E3-F3E6-2982-AFBBCBBF3981}"/>
              </a:ext>
            </a:extLst>
          </p:cNvPr>
          <p:cNvSpPr>
            <a:spLocks noGrp="1"/>
          </p:cNvSpPr>
          <p:nvPr>
            <p:ph type="ftr" sz="quarter" idx="11"/>
          </p:nvPr>
        </p:nvSpPr>
        <p:spPr/>
        <p:txBody>
          <a:bodyPr/>
          <a:lstStyle/>
          <a:p>
            <a:r>
              <a:rPr lang="en-US"/>
              <a:t>Office of Student Assessment</a:t>
            </a:r>
          </a:p>
          <a:p>
            <a:r>
              <a:rPr lang="en-US"/>
              <a:t>Virginia Department of Education</a:t>
            </a:r>
          </a:p>
          <a:p>
            <a:endParaRPr lang="en-US"/>
          </a:p>
        </p:txBody>
      </p:sp>
      <p:sp>
        <p:nvSpPr>
          <p:cNvPr id="6" name="Slide Number Placeholder 5">
            <a:extLst>
              <a:ext uri="{FF2B5EF4-FFF2-40B4-BE49-F238E27FC236}">
                <a16:creationId xmlns:a16="http://schemas.microsoft.com/office/drawing/2014/main" id="{192B1E81-D9CD-A558-9322-0AB5E51E9FB4}"/>
              </a:ext>
            </a:extLst>
          </p:cNvPr>
          <p:cNvSpPr>
            <a:spLocks noGrp="1"/>
          </p:cNvSpPr>
          <p:nvPr>
            <p:ph type="sldNum" sz="quarter" idx="12"/>
          </p:nvPr>
        </p:nvSpPr>
        <p:spPr/>
        <p:txBody>
          <a:bodyPr/>
          <a:lstStyle/>
          <a:p>
            <a:fld id="{B486EA70-0C61-4C79-8ED9-9FB26959B39E}" type="slidenum">
              <a:rPr lang="en-US" smtClean="0"/>
              <a:t>‹#›</a:t>
            </a:fld>
            <a:endParaRPr lang="en-US"/>
          </a:p>
        </p:txBody>
      </p:sp>
    </p:spTree>
    <p:extLst>
      <p:ext uri="{BB962C8B-B14F-4D97-AF65-F5344CB8AC3E}">
        <p14:creationId xmlns:p14="http://schemas.microsoft.com/office/powerpoint/2010/main" val="3317174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solidFill>
                  <a:srgbClr val="020202"/>
                </a:solidFill>
              </a:defRPr>
            </a:lvl1pPr>
            <a:lvl2pPr marL="914400" lvl="1" indent="-342900" algn="l">
              <a:lnSpc>
                <a:spcPct val="90000"/>
              </a:lnSpc>
              <a:spcBef>
                <a:spcPts val="500"/>
              </a:spcBef>
              <a:spcAft>
                <a:spcPts val="0"/>
              </a:spcAft>
              <a:buSzPts val="1800"/>
              <a:buFont typeface="Courier New"/>
              <a:buChar char="o"/>
              <a:defRPr>
                <a:solidFill>
                  <a:srgbClr val="060606"/>
                </a:solidFill>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 name="Google Shape;24;p12">
            <a:extLst>
              <a:ext uri="{FF2B5EF4-FFF2-40B4-BE49-F238E27FC236}">
                <a16:creationId xmlns:a16="http://schemas.microsoft.com/office/drawing/2014/main" id="{909C7E7D-F410-DAE3-4783-695A95BE454A}"/>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a:t>Office of Student Assessment</a:t>
            </a:r>
          </a:p>
          <a:p>
            <a:r>
              <a:rPr lang="en-US"/>
              <a:t>Virginia Department of Education</a:t>
            </a:r>
          </a:p>
          <a:p>
            <a:endParaRPr lang="en-US"/>
          </a:p>
        </p:txBody>
      </p:sp>
    </p:spTree>
    <p:extLst>
      <p:ext uri="{BB962C8B-B14F-4D97-AF65-F5344CB8AC3E}">
        <p14:creationId xmlns:p14="http://schemas.microsoft.com/office/powerpoint/2010/main" val="258943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0"/>
        <p:cNvGrpSpPr/>
        <p:nvPr/>
      </p:nvGrpSpPr>
      <p:grpSpPr>
        <a:xfrm>
          <a:off x="0" y="0"/>
          <a:ext cx="0" cy="0"/>
          <a:chOff x="0" y="0"/>
          <a:chExt cx="0" cy="0"/>
        </a:xfrm>
      </p:grpSpPr>
      <p:sp>
        <p:nvSpPr>
          <p:cNvPr id="31" name="Google Shape;31;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4"/>
          <p:cNvSpPr>
            <a:spLocks noGrp="1"/>
          </p:cNvSpPr>
          <p:nvPr>
            <p:ph type="pic" idx="2"/>
          </p:nvPr>
        </p:nvSpPr>
        <p:spPr>
          <a:xfrm>
            <a:off x="5183188" y="987425"/>
            <a:ext cx="6172200" cy="4873625"/>
          </a:xfrm>
          <a:prstGeom prst="rect">
            <a:avLst/>
          </a:prstGeom>
          <a:noFill/>
          <a:ln>
            <a:noFill/>
          </a:ln>
        </p:spPr>
      </p:sp>
      <p:sp>
        <p:nvSpPr>
          <p:cNvPr id="33" name="Google Shape;33;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 name="Google Shape;3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 name="Google Shape;24;p12">
            <a:extLst>
              <a:ext uri="{FF2B5EF4-FFF2-40B4-BE49-F238E27FC236}">
                <a16:creationId xmlns:a16="http://schemas.microsoft.com/office/drawing/2014/main" id="{B00E3A7C-69B5-578E-62E5-52E90565D06D}"/>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a:t>Office of Student Assessment</a:t>
            </a:r>
          </a:p>
          <a:p>
            <a:r>
              <a:rPr lang="en-US"/>
              <a:t>Virginia Department of Education</a:t>
            </a:r>
          </a:p>
          <a:p>
            <a:endParaRPr lang="en-US"/>
          </a:p>
        </p:txBody>
      </p:sp>
    </p:spTree>
    <p:extLst>
      <p:ext uri="{BB962C8B-B14F-4D97-AF65-F5344CB8AC3E}">
        <p14:creationId xmlns:p14="http://schemas.microsoft.com/office/powerpoint/2010/main" val="3622806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36"/>
        <p:cNvGrpSpPr/>
        <p:nvPr/>
      </p:nvGrpSpPr>
      <p:grpSpPr>
        <a:xfrm>
          <a:off x="0" y="0"/>
          <a:ext cx="0" cy="0"/>
          <a:chOff x="0" y="0"/>
          <a:chExt cx="0" cy="0"/>
        </a:xfrm>
      </p:grpSpPr>
      <p:sp>
        <p:nvSpPr>
          <p:cNvPr id="37" name="Google Shape;37;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a:spLocks noGrp="1"/>
          </p:cNvSpPr>
          <p:nvPr>
            <p:ph type="pic" idx="2"/>
          </p:nvPr>
        </p:nvSpPr>
        <p:spPr>
          <a:xfrm>
            <a:off x="5183188" y="987425"/>
            <a:ext cx="6172200" cy="2259209"/>
          </a:xfrm>
          <a:prstGeom prst="rect">
            <a:avLst/>
          </a:prstGeom>
          <a:noFill/>
          <a:ln>
            <a:noFill/>
          </a:ln>
        </p:spPr>
      </p:sp>
      <p:sp>
        <p:nvSpPr>
          <p:cNvPr id="39" name="Google Shape;39;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0" name="Google Shape;4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25"/>
          <p:cNvSpPr>
            <a:spLocks noGrp="1"/>
          </p:cNvSpPr>
          <p:nvPr>
            <p:ph type="pic" idx="3"/>
          </p:nvPr>
        </p:nvSpPr>
        <p:spPr>
          <a:xfrm>
            <a:off x="5183188" y="3451509"/>
            <a:ext cx="2970212" cy="2259209"/>
          </a:xfrm>
          <a:prstGeom prst="rect">
            <a:avLst/>
          </a:prstGeom>
          <a:noFill/>
          <a:ln>
            <a:noFill/>
          </a:ln>
        </p:spPr>
      </p:sp>
      <p:sp>
        <p:nvSpPr>
          <p:cNvPr id="42" name="Google Shape;42;p25"/>
          <p:cNvSpPr>
            <a:spLocks noGrp="1"/>
          </p:cNvSpPr>
          <p:nvPr>
            <p:ph type="pic" idx="4"/>
          </p:nvPr>
        </p:nvSpPr>
        <p:spPr>
          <a:xfrm>
            <a:off x="8383588" y="3451508"/>
            <a:ext cx="2970212" cy="2259209"/>
          </a:xfrm>
          <a:prstGeom prst="rect">
            <a:avLst/>
          </a:prstGeom>
          <a:noFill/>
          <a:ln>
            <a:noFill/>
          </a:ln>
        </p:spPr>
      </p:sp>
      <p:sp>
        <p:nvSpPr>
          <p:cNvPr id="2" name="Google Shape;24;p12">
            <a:extLst>
              <a:ext uri="{FF2B5EF4-FFF2-40B4-BE49-F238E27FC236}">
                <a16:creationId xmlns:a16="http://schemas.microsoft.com/office/drawing/2014/main" id="{1A7134FD-8D8C-1344-D30B-C4EA786A95A6}"/>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a:t>Office of Student Assessment</a:t>
            </a:r>
          </a:p>
          <a:p>
            <a:r>
              <a:rPr lang="en-US"/>
              <a:t>Virginia Department of Education</a:t>
            </a:r>
          </a:p>
          <a:p>
            <a:endParaRPr lang="en-US"/>
          </a:p>
        </p:txBody>
      </p:sp>
    </p:spTree>
    <p:extLst>
      <p:ext uri="{BB962C8B-B14F-4D97-AF65-F5344CB8AC3E}">
        <p14:creationId xmlns:p14="http://schemas.microsoft.com/office/powerpoint/2010/main" val="16848986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00" scaled="0"/>
        </a:gradFill>
        <a:effectLst/>
      </p:bgPr>
    </p:bg>
    <p:spTree>
      <p:nvGrpSpPr>
        <p:cNvPr id="1" name="Shape 56"/>
        <p:cNvGrpSpPr/>
        <p:nvPr/>
      </p:nvGrpSpPr>
      <p:grpSpPr>
        <a:xfrm>
          <a:off x="0" y="0"/>
          <a:ext cx="0" cy="0"/>
          <a:chOff x="0" y="0"/>
          <a:chExt cx="0" cy="0"/>
        </a:xfrm>
      </p:grpSpPr>
      <p:sp>
        <p:nvSpPr>
          <p:cNvPr id="57" name="Google Shape;57;p15" descr="VDOE Logo"/>
          <p:cNvSpPr/>
          <p:nvPr/>
        </p:nvSpPr>
        <p:spPr>
          <a:xfrm>
            <a:off x="2020701" y="919537"/>
            <a:ext cx="10893915" cy="5938463"/>
          </a:xfrm>
          <a:prstGeom prst="rect">
            <a:avLst/>
          </a:prstGeom>
          <a:blipFill rotWithShape="1">
            <a:blip r:embed="rId2">
              <a:alphaModFix amt="6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 name="Google Shape;58;p15"/>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5"/>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15"/>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lt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
        <p:nvSpPr>
          <p:cNvPr id="62" name="Google Shape;62;p15"/>
          <p:cNvSpPr txBox="1">
            <a:spLocks noGrp="1"/>
          </p:cNvSpPr>
          <p:nvPr>
            <p:ph type="ftr" idx="11"/>
          </p:nvPr>
        </p:nvSpPr>
        <p:spPr>
          <a:xfrm>
            <a:off x="838199" y="6356349"/>
            <a:ext cx="4936299" cy="36512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Office of Student Assessment</a:t>
            </a:r>
          </a:p>
          <a:p>
            <a:r>
              <a:rPr lang="en-US"/>
              <a:t>Virginia Department of Education</a:t>
            </a:r>
          </a:p>
        </p:txBody>
      </p:sp>
    </p:spTree>
    <p:extLst>
      <p:ext uri="{BB962C8B-B14F-4D97-AF65-F5344CB8AC3E}">
        <p14:creationId xmlns:p14="http://schemas.microsoft.com/office/powerpoint/2010/main" val="1772041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AS - Title Only">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6F060396-EEE3-A20F-EF3B-666AF65526C8}"/>
              </a:ext>
            </a:extLst>
          </p:cNvPr>
          <p:cNvSpPr>
            <a:spLocks noGrp="1"/>
          </p:cNvSpPr>
          <p:nvPr>
            <p:ph type="title" hasCustomPrompt="1"/>
          </p:nvPr>
        </p:nvSpPr>
        <p:spPr>
          <a:xfrm>
            <a:off x="838200" y="755928"/>
            <a:ext cx="10515600" cy="517064"/>
          </a:xfrm>
          <a:prstGeom prst="rect">
            <a:avLst/>
          </a:prstGeom>
        </p:spPr>
        <p:txBody>
          <a:bodyPr vert="horz" lIns="0" tIns="0" rIns="0" bIns="0" rtlCol="0" anchor="ctr">
            <a:spAutoFit/>
          </a:bodyPr>
          <a:lstStyle/>
          <a:p>
            <a:r>
              <a:rPr lang="en-US"/>
              <a:t>Click to Add Slide Title</a:t>
            </a:r>
          </a:p>
        </p:txBody>
      </p:sp>
    </p:spTree>
    <p:custDataLst>
      <p:tags r:id="rId1"/>
    </p:custDataLst>
    <p:extLst>
      <p:ext uri="{BB962C8B-B14F-4D97-AF65-F5344CB8AC3E}">
        <p14:creationId xmlns:p14="http://schemas.microsoft.com/office/powerpoint/2010/main" val="120842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2_Title Slide">
    <p:spTree>
      <p:nvGrpSpPr>
        <p:cNvPr id="1" name="Shape 44"/>
        <p:cNvGrpSpPr/>
        <p:nvPr/>
      </p:nvGrpSpPr>
      <p:grpSpPr>
        <a:xfrm>
          <a:off x="0" y="0"/>
          <a:ext cx="0" cy="0"/>
          <a:chOff x="0" y="0"/>
          <a:chExt cx="0" cy="0"/>
        </a:xfrm>
      </p:grpSpPr>
      <p:sp>
        <p:nvSpPr>
          <p:cNvPr id="45" name="Google Shape;45;p13" descr="VDOE Logo"/>
          <p:cNvSpPr/>
          <p:nvPr/>
        </p:nvSpPr>
        <p:spPr>
          <a:xfrm>
            <a:off x="2020701" y="919537"/>
            <a:ext cx="10893915" cy="5938463"/>
          </a:xfrm>
          <a:prstGeom prst="rect">
            <a:avLst/>
          </a:prstGeom>
          <a:blipFill rotWithShape="1">
            <a:blip r:embed="rId2">
              <a:alphaModFix amt="20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 name="Google Shape;46;p13"/>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8" name="Google Shape;48;p13"/>
          <p:cNvSpPr txBox="1">
            <a:spLocks noGrp="1"/>
          </p:cNvSpPr>
          <p:nvPr>
            <p:ph type="ftr" idx="11"/>
          </p:nvPr>
        </p:nvSpPr>
        <p:spPr>
          <a:xfrm>
            <a:off x="838199" y="6356349"/>
            <a:ext cx="4936299" cy="36512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Office of Student Assessment</a:t>
            </a:r>
          </a:p>
          <a:p>
            <a:r>
              <a:rPr lang="en-US"/>
              <a:t>Virginia Department of Education</a:t>
            </a:r>
          </a:p>
        </p:txBody>
      </p:sp>
      <p:sp>
        <p:nvSpPr>
          <p:cNvPr id="49" name="Google Shape;4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0" name="Google Shape;50;p13"/>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dk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984539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0F7EC-F933-2644-8240-551965779E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27E61B-E453-D5FD-B124-5795A98F70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4113CE-D4AF-AE8C-5B3A-4353B3B5E8E3}"/>
              </a:ext>
            </a:extLst>
          </p:cNvPr>
          <p:cNvSpPr>
            <a:spLocks noGrp="1"/>
          </p:cNvSpPr>
          <p:nvPr>
            <p:ph type="dt" sz="half" idx="10"/>
          </p:nvPr>
        </p:nvSpPr>
        <p:spPr/>
        <p:txBody>
          <a:bodyPr/>
          <a:lstStyle/>
          <a:p>
            <a:fld id="{AE241F01-566C-964E-9288-3F9A365DE1E0}" type="datetime1">
              <a:rPr lang="en-US" smtClean="0"/>
              <a:t>9/12/2023</a:t>
            </a:fld>
            <a:endParaRPr lang="en-US"/>
          </a:p>
        </p:txBody>
      </p:sp>
      <p:sp>
        <p:nvSpPr>
          <p:cNvPr id="5" name="Footer Placeholder 4">
            <a:extLst>
              <a:ext uri="{FF2B5EF4-FFF2-40B4-BE49-F238E27FC236}">
                <a16:creationId xmlns:a16="http://schemas.microsoft.com/office/drawing/2014/main" id="{6FCC12AE-30E3-E58B-9A7E-EDE191155A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37DDD-9A96-46E3-20EA-3594D23CF14C}"/>
              </a:ext>
            </a:extLst>
          </p:cNvPr>
          <p:cNvSpPr>
            <a:spLocks noGrp="1"/>
          </p:cNvSpPr>
          <p:nvPr>
            <p:ph type="sldNum" sz="quarter" idx="12"/>
          </p:nvPr>
        </p:nvSpPr>
        <p:spPr/>
        <p:txBody>
          <a:bodyPr/>
          <a:lstStyle/>
          <a:p>
            <a:fld id="{8C076474-85B3-3349-9296-D90B2BF12830}" type="slidenum">
              <a:rPr lang="en-US" smtClean="0"/>
              <a:t>‹#›</a:t>
            </a:fld>
            <a:endParaRPr lang="en-US"/>
          </a:p>
        </p:txBody>
      </p:sp>
    </p:spTree>
    <p:extLst>
      <p:ext uri="{BB962C8B-B14F-4D97-AF65-F5344CB8AC3E}">
        <p14:creationId xmlns:p14="http://schemas.microsoft.com/office/powerpoint/2010/main" val="24731855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4AFBD-BFC3-1BF1-160D-CF3F6C8DCF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DE1AAA-3D00-0564-3723-5DB3B1EF04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251F4E-941D-C557-FEBC-08C37A43517A}"/>
              </a:ext>
            </a:extLst>
          </p:cNvPr>
          <p:cNvSpPr>
            <a:spLocks noGrp="1"/>
          </p:cNvSpPr>
          <p:nvPr>
            <p:ph type="dt" sz="half" idx="10"/>
          </p:nvPr>
        </p:nvSpPr>
        <p:spPr/>
        <p:txBody>
          <a:bodyPr/>
          <a:lstStyle/>
          <a:p>
            <a:fld id="{4F492904-33A6-F243-B525-ACF27F119DE5}" type="datetime1">
              <a:rPr lang="en-US" smtClean="0"/>
              <a:t>9/12/2023</a:t>
            </a:fld>
            <a:endParaRPr lang="en-US"/>
          </a:p>
        </p:txBody>
      </p:sp>
      <p:sp>
        <p:nvSpPr>
          <p:cNvPr id="5" name="Footer Placeholder 4">
            <a:extLst>
              <a:ext uri="{FF2B5EF4-FFF2-40B4-BE49-F238E27FC236}">
                <a16:creationId xmlns:a16="http://schemas.microsoft.com/office/drawing/2014/main" id="{07BAFC45-0F97-79E5-9590-B56E715730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58452A-488F-C62B-83EB-0B074C101A9A}"/>
              </a:ext>
            </a:extLst>
          </p:cNvPr>
          <p:cNvSpPr>
            <a:spLocks noGrp="1"/>
          </p:cNvSpPr>
          <p:nvPr>
            <p:ph type="sldNum" sz="quarter" idx="12"/>
          </p:nvPr>
        </p:nvSpPr>
        <p:spPr/>
        <p:txBody>
          <a:bodyPr/>
          <a:lstStyle/>
          <a:p>
            <a:fld id="{8C076474-85B3-3349-9296-D90B2BF12830}" type="slidenum">
              <a:rPr lang="en-US" smtClean="0"/>
              <a:t>‹#›</a:t>
            </a:fld>
            <a:endParaRPr lang="en-US"/>
          </a:p>
        </p:txBody>
      </p:sp>
    </p:spTree>
    <p:extLst>
      <p:ext uri="{BB962C8B-B14F-4D97-AF65-F5344CB8AC3E}">
        <p14:creationId xmlns:p14="http://schemas.microsoft.com/office/powerpoint/2010/main" val="3591260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6131D-1FA8-C1C4-A2D1-1613903F01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4E2805-B174-FB6D-ECD7-BC9830038C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C6C626-65F2-11F7-4D96-7F7DDAC8AE11}"/>
              </a:ext>
            </a:extLst>
          </p:cNvPr>
          <p:cNvSpPr>
            <a:spLocks noGrp="1"/>
          </p:cNvSpPr>
          <p:nvPr>
            <p:ph type="dt" sz="half" idx="10"/>
          </p:nvPr>
        </p:nvSpPr>
        <p:spPr/>
        <p:txBody>
          <a:bodyPr/>
          <a:lstStyle/>
          <a:p>
            <a:fld id="{3A7ABD86-FC04-6444-B72A-D4C7102C88DD}" type="datetime1">
              <a:rPr lang="en-US" smtClean="0"/>
              <a:t>9/12/2023</a:t>
            </a:fld>
            <a:endParaRPr lang="en-US"/>
          </a:p>
        </p:txBody>
      </p:sp>
      <p:sp>
        <p:nvSpPr>
          <p:cNvPr id="5" name="Footer Placeholder 4">
            <a:extLst>
              <a:ext uri="{FF2B5EF4-FFF2-40B4-BE49-F238E27FC236}">
                <a16:creationId xmlns:a16="http://schemas.microsoft.com/office/drawing/2014/main" id="{8132AB8B-B6F5-2A0E-9B35-1B8600367C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0FB0F-7A8D-BF0A-A140-C61F626C20E8}"/>
              </a:ext>
            </a:extLst>
          </p:cNvPr>
          <p:cNvSpPr>
            <a:spLocks noGrp="1"/>
          </p:cNvSpPr>
          <p:nvPr>
            <p:ph type="sldNum" sz="quarter" idx="12"/>
          </p:nvPr>
        </p:nvSpPr>
        <p:spPr/>
        <p:txBody>
          <a:bodyPr/>
          <a:lstStyle/>
          <a:p>
            <a:fld id="{8C076474-85B3-3349-9296-D90B2BF12830}" type="slidenum">
              <a:rPr lang="en-US" smtClean="0"/>
              <a:t>‹#›</a:t>
            </a:fld>
            <a:endParaRPr lang="en-US"/>
          </a:p>
        </p:txBody>
      </p:sp>
    </p:spTree>
    <p:extLst>
      <p:ext uri="{BB962C8B-B14F-4D97-AF65-F5344CB8AC3E}">
        <p14:creationId xmlns:p14="http://schemas.microsoft.com/office/powerpoint/2010/main" val="9797424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12F1C-03FE-09EC-9CCE-45BA40C49A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62F68A-A3A4-345B-9B28-3C04816AD9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9A0C8F-DC75-99C4-591F-61666A8AE6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0B9914-C766-8CB0-0138-12008CBE012E}"/>
              </a:ext>
            </a:extLst>
          </p:cNvPr>
          <p:cNvSpPr>
            <a:spLocks noGrp="1"/>
          </p:cNvSpPr>
          <p:nvPr>
            <p:ph type="dt" sz="half" idx="10"/>
          </p:nvPr>
        </p:nvSpPr>
        <p:spPr/>
        <p:txBody>
          <a:bodyPr/>
          <a:lstStyle/>
          <a:p>
            <a:fld id="{EE9D1DDA-AF99-7448-9917-14E9BB1CCA5F}" type="datetime1">
              <a:rPr lang="en-US" smtClean="0"/>
              <a:t>9/12/2023</a:t>
            </a:fld>
            <a:endParaRPr lang="en-US"/>
          </a:p>
        </p:txBody>
      </p:sp>
      <p:sp>
        <p:nvSpPr>
          <p:cNvPr id="6" name="Footer Placeholder 5">
            <a:extLst>
              <a:ext uri="{FF2B5EF4-FFF2-40B4-BE49-F238E27FC236}">
                <a16:creationId xmlns:a16="http://schemas.microsoft.com/office/drawing/2014/main" id="{01285CCF-9D74-50CE-BA5C-1C9DA25500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1596A6-A24D-72D3-65DE-CE1F8D9A1906}"/>
              </a:ext>
            </a:extLst>
          </p:cNvPr>
          <p:cNvSpPr>
            <a:spLocks noGrp="1"/>
          </p:cNvSpPr>
          <p:nvPr>
            <p:ph type="sldNum" sz="quarter" idx="12"/>
          </p:nvPr>
        </p:nvSpPr>
        <p:spPr/>
        <p:txBody>
          <a:bodyPr/>
          <a:lstStyle/>
          <a:p>
            <a:fld id="{8C076474-85B3-3349-9296-D90B2BF12830}" type="slidenum">
              <a:rPr lang="en-US" smtClean="0"/>
              <a:t>‹#›</a:t>
            </a:fld>
            <a:endParaRPr lang="en-US"/>
          </a:p>
        </p:txBody>
      </p:sp>
    </p:spTree>
    <p:extLst>
      <p:ext uri="{BB962C8B-B14F-4D97-AF65-F5344CB8AC3E}">
        <p14:creationId xmlns:p14="http://schemas.microsoft.com/office/powerpoint/2010/main" val="29204700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5F54-193E-3221-CF3C-B2321FC23E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A954B0-4FDA-1D88-4265-302294A61D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16D60-AAAA-B714-FC00-470D96180B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36677E-3692-B24A-5483-5CA126A686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47FB62-36C1-F1F5-F515-BAF53B0B04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083B9B-C234-DA6D-51FA-3FF6B9D3FD1B}"/>
              </a:ext>
            </a:extLst>
          </p:cNvPr>
          <p:cNvSpPr>
            <a:spLocks noGrp="1"/>
          </p:cNvSpPr>
          <p:nvPr>
            <p:ph type="dt" sz="half" idx="10"/>
          </p:nvPr>
        </p:nvSpPr>
        <p:spPr/>
        <p:txBody>
          <a:bodyPr/>
          <a:lstStyle/>
          <a:p>
            <a:fld id="{C423D257-4C78-B044-9CAD-9D8CC1AAC4F4}" type="datetime1">
              <a:rPr lang="en-US" smtClean="0"/>
              <a:t>9/12/2023</a:t>
            </a:fld>
            <a:endParaRPr lang="en-US"/>
          </a:p>
        </p:txBody>
      </p:sp>
      <p:sp>
        <p:nvSpPr>
          <p:cNvPr id="8" name="Footer Placeholder 7">
            <a:extLst>
              <a:ext uri="{FF2B5EF4-FFF2-40B4-BE49-F238E27FC236}">
                <a16:creationId xmlns:a16="http://schemas.microsoft.com/office/drawing/2014/main" id="{B6FE05B0-D7A0-AD7D-243C-F842B9359F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32ABD0-B4C4-D32A-A8BD-CFF3AE7DA506}"/>
              </a:ext>
            </a:extLst>
          </p:cNvPr>
          <p:cNvSpPr>
            <a:spLocks noGrp="1"/>
          </p:cNvSpPr>
          <p:nvPr>
            <p:ph type="sldNum" sz="quarter" idx="12"/>
          </p:nvPr>
        </p:nvSpPr>
        <p:spPr/>
        <p:txBody>
          <a:bodyPr/>
          <a:lstStyle/>
          <a:p>
            <a:fld id="{8C076474-85B3-3349-9296-D90B2BF12830}" type="slidenum">
              <a:rPr lang="en-US" smtClean="0"/>
              <a:t>‹#›</a:t>
            </a:fld>
            <a:endParaRPr lang="en-US"/>
          </a:p>
        </p:txBody>
      </p:sp>
    </p:spTree>
    <p:extLst>
      <p:ext uri="{BB962C8B-B14F-4D97-AF65-F5344CB8AC3E}">
        <p14:creationId xmlns:p14="http://schemas.microsoft.com/office/powerpoint/2010/main" val="3414026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F7D1F-8659-5A34-74AE-3AC4280B09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0AC288-20BB-0343-3409-D6858D538C46}"/>
              </a:ext>
            </a:extLst>
          </p:cNvPr>
          <p:cNvSpPr>
            <a:spLocks noGrp="1"/>
          </p:cNvSpPr>
          <p:nvPr>
            <p:ph type="dt" sz="half" idx="10"/>
          </p:nvPr>
        </p:nvSpPr>
        <p:spPr/>
        <p:txBody>
          <a:bodyPr/>
          <a:lstStyle/>
          <a:p>
            <a:fld id="{BF3BF922-0B50-FC45-BA5B-1822970C94EB}" type="datetime1">
              <a:rPr lang="en-US" smtClean="0"/>
              <a:t>9/12/2023</a:t>
            </a:fld>
            <a:endParaRPr lang="en-US"/>
          </a:p>
        </p:txBody>
      </p:sp>
      <p:sp>
        <p:nvSpPr>
          <p:cNvPr id="4" name="Footer Placeholder 3">
            <a:extLst>
              <a:ext uri="{FF2B5EF4-FFF2-40B4-BE49-F238E27FC236}">
                <a16:creationId xmlns:a16="http://schemas.microsoft.com/office/drawing/2014/main" id="{5DBE0A59-04EC-C7EC-A582-F736F9C11D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D35FB0-440C-D99D-A2D0-F21569396AC4}"/>
              </a:ext>
            </a:extLst>
          </p:cNvPr>
          <p:cNvSpPr>
            <a:spLocks noGrp="1"/>
          </p:cNvSpPr>
          <p:nvPr>
            <p:ph type="sldNum" sz="quarter" idx="12"/>
          </p:nvPr>
        </p:nvSpPr>
        <p:spPr/>
        <p:txBody>
          <a:bodyPr/>
          <a:lstStyle/>
          <a:p>
            <a:fld id="{8C076474-85B3-3349-9296-D90B2BF12830}" type="slidenum">
              <a:rPr lang="en-US" smtClean="0"/>
              <a:t>‹#›</a:t>
            </a:fld>
            <a:endParaRPr lang="en-US"/>
          </a:p>
        </p:txBody>
      </p:sp>
    </p:spTree>
    <p:extLst>
      <p:ext uri="{BB962C8B-B14F-4D97-AF65-F5344CB8AC3E}">
        <p14:creationId xmlns:p14="http://schemas.microsoft.com/office/powerpoint/2010/main" val="6873760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A23368-5138-331A-062B-225DB4EFCE8E}"/>
              </a:ext>
            </a:extLst>
          </p:cNvPr>
          <p:cNvSpPr>
            <a:spLocks noGrp="1"/>
          </p:cNvSpPr>
          <p:nvPr>
            <p:ph type="dt" sz="half" idx="10"/>
          </p:nvPr>
        </p:nvSpPr>
        <p:spPr/>
        <p:txBody>
          <a:bodyPr/>
          <a:lstStyle/>
          <a:p>
            <a:fld id="{8FC4F059-838F-8C40-9A05-86AE8FF992C5}" type="datetime1">
              <a:rPr lang="en-US" smtClean="0"/>
              <a:t>9/12/2023</a:t>
            </a:fld>
            <a:endParaRPr lang="en-US"/>
          </a:p>
        </p:txBody>
      </p:sp>
      <p:sp>
        <p:nvSpPr>
          <p:cNvPr id="3" name="Footer Placeholder 2">
            <a:extLst>
              <a:ext uri="{FF2B5EF4-FFF2-40B4-BE49-F238E27FC236}">
                <a16:creationId xmlns:a16="http://schemas.microsoft.com/office/drawing/2014/main" id="{C92F6A21-0614-FCFF-E84D-069D148EBF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1E215C-F10C-FBDA-DBD2-4A82B30CD6D0}"/>
              </a:ext>
            </a:extLst>
          </p:cNvPr>
          <p:cNvSpPr>
            <a:spLocks noGrp="1"/>
          </p:cNvSpPr>
          <p:nvPr>
            <p:ph type="sldNum" sz="quarter" idx="12"/>
          </p:nvPr>
        </p:nvSpPr>
        <p:spPr/>
        <p:txBody>
          <a:bodyPr/>
          <a:lstStyle/>
          <a:p>
            <a:fld id="{8C076474-85B3-3349-9296-D90B2BF12830}" type="slidenum">
              <a:rPr lang="en-US" smtClean="0"/>
              <a:t>‹#›</a:t>
            </a:fld>
            <a:endParaRPr lang="en-US"/>
          </a:p>
        </p:txBody>
      </p:sp>
    </p:spTree>
    <p:extLst>
      <p:ext uri="{BB962C8B-B14F-4D97-AF65-F5344CB8AC3E}">
        <p14:creationId xmlns:p14="http://schemas.microsoft.com/office/powerpoint/2010/main" val="12191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E3ADB-5FC4-1B9E-A8D9-06B601ACA4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34563D-03F1-47D7-FE7C-961BDDDD7E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094D2F-0A73-7E22-DD31-5248FB74EB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ED3A37-EE1A-85DA-C5F4-EDE7F3F05009}"/>
              </a:ext>
            </a:extLst>
          </p:cNvPr>
          <p:cNvSpPr>
            <a:spLocks noGrp="1"/>
          </p:cNvSpPr>
          <p:nvPr>
            <p:ph type="dt" sz="half" idx="10"/>
          </p:nvPr>
        </p:nvSpPr>
        <p:spPr/>
        <p:txBody>
          <a:bodyPr/>
          <a:lstStyle/>
          <a:p>
            <a:fld id="{C0ED8BB7-8D29-CC47-B5A2-3595B849F9BB}" type="datetime1">
              <a:rPr lang="en-US" smtClean="0"/>
              <a:t>9/12/2023</a:t>
            </a:fld>
            <a:endParaRPr lang="en-US"/>
          </a:p>
        </p:txBody>
      </p:sp>
      <p:sp>
        <p:nvSpPr>
          <p:cNvPr id="6" name="Footer Placeholder 5">
            <a:extLst>
              <a:ext uri="{FF2B5EF4-FFF2-40B4-BE49-F238E27FC236}">
                <a16:creationId xmlns:a16="http://schemas.microsoft.com/office/drawing/2014/main" id="{D82A4C09-BB35-A209-A744-14E0BE2C6F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B70A53-2EB0-E85D-A7DD-426329E515EC}"/>
              </a:ext>
            </a:extLst>
          </p:cNvPr>
          <p:cNvSpPr>
            <a:spLocks noGrp="1"/>
          </p:cNvSpPr>
          <p:nvPr>
            <p:ph type="sldNum" sz="quarter" idx="12"/>
          </p:nvPr>
        </p:nvSpPr>
        <p:spPr/>
        <p:txBody>
          <a:bodyPr/>
          <a:lstStyle/>
          <a:p>
            <a:fld id="{8C076474-85B3-3349-9296-D90B2BF12830}" type="slidenum">
              <a:rPr lang="en-US" smtClean="0"/>
              <a:t>‹#›</a:t>
            </a:fld>
            <a:endParaRPr lang="en-US"/>
          </a:p>
        </p:txBody>
      </p:sp>
    </p:spTree>
    <p:extLst>
      <p:ext uri="{BB962C8B-B14F-4D97-AF65-F5344CB8AC3E}">
        <p14:creationId xmlns:p14="http://schemas.microsoft.com/office/powerpoint/2010/main" val="6129971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C8E79-0B1B-BEF2-E7AC-44478AC389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ECB35A-D3E7-0117-09C5-731F2DE669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0380C1-19CD-DC2C-BDF9-F6D3899576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0A52ED-E542-55F2-1304-E7CD5BE77681}"/>
              </a:ext>
            </a:extLst>
          </p:cNvPr>
          <p:cNvSpPr>
            <a:spLocks noGrp="1"/>
          </p:cNvSpPr>
          <p:nvPr>
            <p:ph type="dt" sz="half" idx="10"/>
          </p:nvPr>
        </p:nvSpPr>
        <p:spPr/>
        <p:txBody>
          <a:bodyPr/>
          <a:lstStyle/>
          <a:p>
            <a:fld id="{B6288911-4FCE-314F-AD75-7834F9D09736}" type="datetime1">
              <a:rPr lang="en-US" smtClean="0"/>
              <a:t>9/12/2023</a:t>
            </a:fld>
            <a:endParaRPr lang="en-US"/>
          </a:p>
        </p:txBody>
      </p:sp>
      <p:sp>
        <p:nvSpPr>
          <p:cNvPr id="6" name="Footer Placeholder 5">
            <a:extLst>
              <a:ext uri="{FF2B5EF4-FFF2-40B4-BE49-F238E27FC236}">
                <a16:creationId xmlns:a16="http://schemas.microsoft.com/office/drawing/2014/main" id="{50AA5B7E-FCFE-02AE-6254-D3963FC683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984F71-C8B0-EB05-CD0A-7B5E3CE0FBFC}"/>
              </a:ext>
            </a:extLst>
          </p:cNvPr>
          <p:cNvSpPr>
            <a:spLocks noGrp="1"/>
          </p:cNvSpPr>
          <p:nvPr>
            <p:ph type="sldNum" sz="quarter" idx="12"/>
          </p:nvPr>
        </p:nvSpPr>
        <p:spPr/>
        <p:txBody>
          <a:bodyPr/>
          <a:lstStyle/>
          <a:p>
            <a:fld id="{8C076474-85B3-3349-9296-D90B2BF12830}" type="slidenum">
              <a:rPr lang="en-US" smtClean="0"/>
              <a:t>‹#›</a:t>
            </a:fld>
            <a:endParaRPr lang="en-US"/>
          </a:p>
        </p:txBody>
      </p:sp>
    </p:spTree>
    <p:extLst>
      <p:ext uri="{BB962C8B-B14F-4D97-AF65-F5344CB8AC3E}">
        <p14:creationId xmlns:p14="http://schemas.microsoft.com/office/powerpoint/2010/main" val="401230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AS - 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a:solidFill>
                  <a:schemeClr val="accent5"/>
                </a:solidFill>
              </a:defRPr>
            </a:lvl1pPr>
          </a:lstStyle>
          <a:p>
            <a:r>
              <a:rPr lang="en-US"/>
              <a:t>Click to Add Slide Title</a:t>
            </a:r>
          </a:p>
        </p:txBody>
      </p:sp>
      <p:sp>
        <p:nvSpPr>
          <p:cNvPr id="5" name="Text Placeholder 4">
            <a:extLst>
              <a:ext uri="{FF2B5EF4-FFF2-40B4-BE49-F238E27FC236}">
                <a16:creationId xmlns:a16="http://schemas.microsoft.com/office/drawing/2014/main" id="{0040EF35-062A-4CF7-B99A-D6EF688F370B}"/>
              </a:ext>
            </a:extLst>
          </p:cNvPr>
          <p:cNvSpPr>
            <a:spLocks noGrp="1"/>
          </p:cNvSpPr>
          <p:nvPr>
            <p:ph type="body" sz="quarter" idx="10" hasCustomPrompt="1"/>
          </p:nvPr>
        </p:nvSpPr>
        <p:spPr>
          <a:xfrm>
            <a:off x="838200" y="1365810"/>
            <a:ext cx="10515600" cy="366255"/>
          </a:xfrm>
          <a:prstGeom prst="rect">
            <a:avLst/>
          </a:prstGeom>
        </p:spPr>
        <p:txBody>
          <a:bodyPr anchor="t">
            <a:normAutofit/>
          </a:bodyPr>
          <a:lstStyle>
            <a:lvl1pPr marL="0" indent="0" algn="l">
              <a:buNone/>
              <a:defRPr>
                <a:solidFill>
                  <a:schemeClr val="bg2"/>
                </a:solidFill>
              </a:defRPr>
            </a:lvl1pPr>
            <a:lvl2pPr marL="243852" indent="0">
              <a:buNone/>
              <a:defRPr/>
            </a:lvl2pPr>
            <a:lvl3pPr marL="487704" indent="0">
              <a:buNone/>
              <a:defRPr/>
            </a:lvl3pPr>
            <a:lvl4pPr marL="1371669" indent="0">
              <a:buNone/>
              <a:defRPr/>
            </a:lvl4pPr>
            <a:lvl5pPr marL="1828891" indent="0">
              <a:buNone/>
              <a:defRPr/>
            </a:lvl5pPr>
          </a:lstStyle>
          <a:p>
            <a:pPr lvl="0"/>
            <a:r>
              <a:rPr lang="en-US"/>
              <a:t>Click to Add Subtitle</a:t>
            </a:r>
          </a:p>
        </p:txBody>
      </p:sp>
    </p:spTree>
    <p:custDataLst>
      <p:tags r:id="rId1"/>
    </p:custDataLst>
    <p:extLst>
      <p:ext uri="{BB962C8B-B14F-4D97-AF65-F5344CB8AC3E}">
        <p14:creationId xmlns:p14="http://schemas.microsoft.com/office/powerpoint/2010/main" val="345338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38C14-6B7B-C6A8-6073-2589E7EC56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455D28-A0BF-68B9-516C-CBAFC8A669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89E652-8BD0-1E6A-5508-6F3DF1EBAADE}"/>
              </a:ext>
            </a:extLst>
          </p:cNvPr>
          <p:cNvSpPr>
            <a:spLocks noGrp="1"/>
          </p:cNvSpPr>
          <p:nvPr>
            <p:ph type="dt" sz="half" idx="10"/>
          </p:nvPr>
        </p:nvSpPr>
        <p:spPr/>
        <p:txBody>
          <a:bodyPr/>
          <a:lstStyle/>
          <a:p>
            <a:fld id="{A84A609D-E578-E948-91FA-BEBFE4B7539F}" type="datetime1">
              <a:rPr lang="en-US" smtClean="0"/>
              <a:t>9/12/2023</a:t>
            </a:fld>
            <a:endParaRPr lang="en-US"/>
          </a:p>
        </p:txBody>
      </p:sp>
      <p:sp>
        <p:nvSpPr>
          <p:cNvPr id="5" name="Footer Placeholder 4">
            <a:extLst>
              <a:ext uri="{FF2B5EF4-FFF2-40B4-BE49-F238E27FC236}">
                <a16:creationId xmlns:a16="http://schemas.microsoft.com/office/drawing/2014/main" id="{004898E9-B257-95C1-C2C5-72F568CE0E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215AEA-34AC-7919-E449-AC4619D3652C}"/>
              </a:ext>
            </a:extLst>
          </p:cNvPr>
          <p:cNvSpPr>
            <a:spLocks noGrp="1"/>
          </p:cNvSpPr>
          <p:nvPr>
            <p:ph type="sldNum" sz="quarter" idx="12"/>
          </p:nvPr>
        </p:nvSpPr>
        <p:spPr/>
        <p:txBody>
          <a:bodyPr/>
          <a:lstStyle/>
          <a:p>
            <a:fld id="{8C076474-85B3-3349-9296-D90B2BF12830}" type="slidenum">
              <a:rPr lang="en-US" smtClean="0"/>
              <a:t>‹#›</a:t>
            </a:fld>
            <a:endParaRPr lang="en-US"/>
          </a:p>
        </p:txBody>
      </p:sp>
    </p:spTree>
    <p:extLst>
      <p:ext uri="{BB962C8B-B14F-4D97-AF65-F5344CB8AC3E}">
        <p14:creationId xmlns:p14="http://schemas.microsoft.com/office/powerpoint/2010/main" val="27974454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BFD325-C59C-9C0C-B8A5-DE0B26357B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724D1E-8C06-AEC5-D5E1-D7469F0040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9E655A-E99D-923B-A445-061F6B0DEFDF}"/>
              </a:ext>
            </a:extLst>
          </p:cNvPr>
          <p:cNvSpPr>
            <a:spLocks noGrp="1"/>
          </p:cNvSpPr>
          <p:nvPr>
            <p:ph type="dt" sz="half" idx="10"/>
          </p:nvPr>
        </p:nvSpPr>
        <p:spPr/>
        <p:txBody>
          <a:bodyPr/>
          <a:lstStyle/>
          <a:p>
            <a:fld id="{263D85C9-2916-1542-9F4A-21A04E878DA1}" type="datetime1">
              <a:rPr lang="en-US" smtClean="0"/>
              <a:t>9/12/2023</a:t>
            </a:fld>
            <a:endParaRPr lang="en-US"/>
          </a:p>
        </p:txBody>
      </p:sp>
      <p:sp>
        <p:nvSpPr>
          <p:cNvPr id="5" name="Footer Placeholder 4">
            <a:extLst>
              <a:ext uri="{FF2B5EF4-FFF2-40B4-BE49-F238E27FC236}">
                <a16:creationId xmlns:a16="http://schemas.microsoft.com/office/drawing/2014/main" id="{0BE22C86-9FE0-8FC8-1B54-3413E0B298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19B262-F47A-9941-59B5-AA2047881C5C}"/>
              </a:ext>
            </a:extLst>
          </p:cNvPr>
          <p:cNvSpPr>
            <a:spLocks noGrp="1"/>
          </p:cNvSpPr>
          <p:nvPr>
            <p:ph type="sldNum" sz="quarter" idx="12"/>
          </p:nvPr>
        </p:nvSpPr>
        <p:spPr/>
        <p:txBody>
          <a:bodyPr/>
          <a:lstStyle/>
          <a:p>
            <a:fld id="{8C076474-85B3-3349-9296-D90B2BF12830}" type="slidenum">
              <a:rPr lang="en-US" smtClean="0"/>
              <a:t>‹#›</a:t>
            </a:fld>
            <a:endParaRPr lang="en-US"/>
          </a:p>
        </p:txBody>
      </p:sp>
    </p:spTree>
    <p:extLst>
      <p:ext uri="{BB962C8B-B14F-4D97-AF65-F5344CB8AC3E}">
        <p14:creationId xmlns:p14="http://schemas.microsoft.com/office/powerpoint/2010/main" val="411150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S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solidFill>
                  <a:schemeClr val="accent5"/>
                </a:solidFill>
              </a:defRPr>
            </a:lvl1pPr>
          </a:lstStyle>
          <a:p>
            <a:r>
              <a:rPr lang="en-US"/>
              <a:t>Click to Add Slide Title</a:t>
            </a:r>
          </a:p>
        </p:txBody>
      </p:sp>
      <p:sp>
        <p:nvSpPr>
          <p:cNvPr id="4" name="Text Placeholder 2">
            <a:extLst>
              <a:ext uri="{FF2B5EF4-FFF2-40B4-BE49-F238E27FC236}">
                <a16:creationId xmlns:a16="http://schemas.microsoft.com/office/drawing/2014/main" id="{94E85CBA-188F-58DF-65B2-BD90C57AB500}"/>
              </a:ext>
            </a:extLst>
          </p:cNvPr>
          <p:cNvSpPr>
            <a:spLocks noGrp="1"/>
          </p:cNvSpPr>
          <p:nvPr>
            <p:ph idx="1"/>
          </p:nvPr>
        </p:nvSpPr>
        <p:spPr>
          <a:xfrm>
            <a:off x="838200" y="2068225"/>
            <a:ext cx="10515600" cy="4108739"/>
          </a:xfrm>
          <a:prstGeom prst="rect">
            <a:avLst/>
          </a:prstGeom>
        </p:spPr>
        <p:txBody>
          <a:bodyPr vert="horz" lIns="0" tIns="0" rIns="0" bIns="0" rtlCol="0">
            <a:normAutofit/>
          </a:bodyPr>
          <a:lstStyle>
            <a:lvl1pPr>
              <a:defRPr sz="2400"/>
            </a:lvl1pPr>
            <a:lvl2pPr>
              <a:defRPr sz="1867"/>
            </a:lvl2pPr>
            <a:lvl3pPr>
              <a:defRPr sz="1600">
                <a:latin typeface="+mn-lt"/>
              </a:defRPr>
            </a:lvl3pPr>
          </a:lstStyle>
          <a:p>
            <a:pPr lvl="0"/>
            <a:r>
              <a:rPr lang="en-US"/>
              <a:t>Click to edit Master text styles</a:t>
            </a:r>
          </a:p>
          <a:p>
            <a:pPr lvl="1"/>
            <a:r>
              <a:rPr lang="en-US"/>
              <a:t>Second level</a:t>
            </a:r>
          </a:p>
          <a:p>
            <a:pPr lvl="2"/>
            <a:r>
              <a:rPr lang="en-US"/>
              <a:t>Third level</a:t>
            </a:r>
          </a:p>
        </p:txBody>
      </p:sp>
      <p:sp>
        <p:nvSpPr>
          <p:cNvPr id="8" name="Text Placeholder 4">
            <a:extLst>
              <a:ext uri="{FF2B5EF4-FFF2-40B4-BE49-F238E27FC236}">
                <a16:creationId xmlns:a16="http://schemas.microsoft.com/office/drawing/2014/main" id="{9A71ABFD-7D9E-8B81-8F10-AD3B259CD532}"/>
              </a:ext>
            </a:extLst>
          </p:cNvPr>
          <p:cNvSpPr>
            <a:spLocks noGrp="1"/>
          </p:cNvSpPr>
          <p:nvPr>
            <p:ph type="body" sz="quarter" idx="10" hasCustomPrompt="1"/>
          </p:nvPr>
        </p:nvSpPr>
        <p:spPr>
          <a:xfrm>
            <a:off x="838200" y="1365810"/>
            <a:ext cx="10515600" cy="366255"/>
          </a:xfrm>
          <a:prstGeom prst="rect">
            <a:avLst/>
          </a:prstGeom>
        </p:spPr>
        <p:txBody>
          <a:bodyPr anchor="t">
            <a:normAutofit/>
          </a:bodyPr>
          <a:lstStyle>
            <a:lvl1pPr marL="0" indent="0" algn="l">
              <a:buNone/>
              <a:defRPr>
                <a:solidFill>
                  <a:schemeClr val="bg2"/>
                </a:solidFill>
              </a:defRPr>
            </a:lvl1pPr>
            <a:lvl2pPr marL="243852" indent="0">
              <a:buNone/>
              <a:defRPr/>
            </a:lvl2pPr>
            <a:lvl3pPr marL="487704" indent="0">
              <a:buNone/>
              <a:defRPr/>
            </a:lvl3pPr>
            <a:lvl4pPr marL="1371669" indent="0">
              <a:buNone/>
              <a:defRPr/>
            </a:lvl4pPr>
            <a:lvl5pPr marL="1828891" indent="0">
              <a:buNone/>
              <a:defRPr/>
            </a:lvl5pPr>
          </a:lstStyle>
          <a:p>
            <a:pPr lvl="0"/>
            <a:r>
              <a:rPr lang="en-US"/>
              <a:t>Click to Add Subtitle</a:t>
            </a:r>
          </a:p>
        </p:txBody>
      </p:sp>
    </p:spTree>
    <p:custDataLst>
      <p:tags r:id="rId1"/>
    </p:custDataLst>
    <p:extLst>
      <p:ext uri="{BB962C8B-B14F-4D97-AF65-F5344CB8AC3E}">
        <p14:creationId xmlns:p14="http://schemas.microsoft.com/office/powerpoint/2010/main" val="252916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S -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solidFill>
                  <a:schemeClr val="accent5"/>
                </a:solidFill>
              </a:defRPr>
            </a:lvl1pPr>
          </a:lstStyle>
          <a:p>
            <a:r>
              <a:rPr lang="en-US"/>
              <a:t>Click to Add Slide Title</a:t>
            </a:r>
          </a:p>
        </p:txBody>
      </p:sp>
      <p:sp>
        <p:nvSpPr>
          <p:cNvPr id="5" name="Text Placeholder 2">
            <a:extLst>
              <a:ext uri="{FF2B5EF4-FFF2-40B4-BE49-F238E27FC236}">
                <a16:creationId xmlns:a16="http://schemas.microsoft.com/office/drawing/2014/main" id="{B37A3D09-8DDB-0D78-49A3-63D553286BAA}"/>
              </a:ext>
            </a:extLst>
          </p:cNvPr>
          <p:cNvSpPr>
            <a:spLocks noGrp="1"/>
          </p:cNvSpPr>
          <p:nvPr>
            <p:ph idx="1"/>
          </p:nvPr>
        </p:nvSpPr>
        <p:spPr>
          <a:xfrm>
            <a:off x="838199" y="2068226"/>
            <a:ext cx="5161231" cy="4108737"/>
          </a:xfrm>
          <a:prstGeom prst="rect">
            <a:avLst/>
          </a:prstGeom>
        </p:spPr>
        <p:txBody>
          <a:bodyPr vert="horz" lIns="0" tIns="0" rIns="0" bIns="0" rtlCol="0">
            <a:normAutofit/>
          </a:bodyPr>
          <a:lstStyle>
            <a:lvl1pPr>
              <a:defRPr sz="2400"/>
            </a:lvl1pPr>
            <a:lvl2pPr>
              <a:defRPr sz="1867">
                <a:latin typeface="+mn-lt"/>
              </a:defRPr>
            </a:lvl2pPr>
            <a:lvl3pPr>
              <a:defRPr sz="1600">
                <a:latin typeface="+mn-lt"/>
              </a:defRPr>
            </a:lvl3pPr>
          </a:lstStyle>
          <a:p>
            <a:pPr lvl="0"/>
            <a:r>
              <a:rPr lang="en-US"/>
              <a:t>Click to edit Master text styles</a:t>
            </a:r>
          </a:p>
          <a:p>
            <a:pPr lvl="1"/>
            <a:r>
              <a:rPr lang="en-US"/>
              <a:t>Second level</a:t>
            </a:r>
          </a:p>
          <a:p>
            <a:pPr lvl="2"/>
            <a:r>
              <a:rPr lang="en-US"/>
              <a:t>Third level</a:t>
            </a:r>
          </a:p>
        </p:txBody>
      </p:sp>
      <p:sp>
        <p:nvSpPr>
          <p:cNvPr id="7" name="Text Placeholder 2">
            <a:extLst>
              <a:ext uri="{FF2B5EF4-FFF2-40B4-BE49-F238E27FC236}">
                <a16:creationId xmlns:a16="http://schemas.microsoft.com/office/drawing/2014/main" id="{9EB0C531-8D77-DB91-D733-89B75593C437}"/>
              </a:ext>
            </a:extLst>
          </p:cNvPr>
          <p:cNvSpPr>
            <a:spLocks noGrp="1"/>
          </p:cNvSpPr>
          <p:nvPr>
            <p:ph idx="11"/>
          </p:nvPr>
        </p:nvSpPr>
        <p:spPr>
          <a:xfrm>
            <a:off x="6192571" y="2068226"/>
            <a:ext cx="5161232" cy="4108737"/>
          </a:xfrm>
          <a:prstGeom prst="rect">
            <a:avLst/>
          </a:prstGeom>
        </p:spPr>
        <p:txBody>
          <a:bodyPr vert="horz" lIns="0" tIns="0" rIns="0" bIns="0" rtlCol="0">
            <a:normAutofit/>
          </a:bodyPr>
          <a:lstStyle>
            <a:lvl1pPr>
              <a:defRPr sz="2400"/>
            </a:lvl1pPr>
            <a:lvl2pPr>
              <a:defRPr sz="1867">
                <a:latin typeface="+mn-lt"/>
              </a:defRPr>
            </a:lvl2pPr>
            <a:lvl3pPr>
              <a:defRPr sz="1600">
                <a:latin typeface="+mn-lt"/>
              </a:defRPr>
            </a:lvl3pPr>
          </a:lstStyle>
          <a:p>
            <a:pPr lvl="0"/>
            <a:r>
              <a:rPr lang="en-US"/>
              <a:t>Click to edit Master text styles</a:t>
            </a:r>
          </a:p>
          <a:p>
            <a:pPr lvl="1"/>
            <a:r>
              <a:rPr lang="en-US"/>
              <a:t>Second level</a:t>
            </a:r>
          </a:p>
          <a:p>
            <a:pPr lvl="2"/>
            <a:r>
              <a:rPr lang="en-US"/>
              <a:t>Third level</a:t>
            </a:r>
          </a:p>
        </p:txBody>
      </p:sp>
      <p:sp>
        <p:nvSpPr>
          <p:cNvPr id="9" name="Text Placeholder 4">
            <a:extLst>
              <a:ext uri="{FF2B5EF4-FFF2-40B4-BE49-F238E27FC236}">
                <a16:creationId xmlns:a16="http://schemas.microsoft.com/office/drawing/2014/main" id="{528E5A1D-0F7C-C89E-926C-359A1E6C4B96}"/>
              </a:ext>
            </a:extLst>
          </p:cNvPr>
          <p:cNvSpPr>
            <a:spLocks noGrp="1"/>
          </p:cNvSpPr>
          <p:nvPr>
            <p:ph type="body" sz="quarter" idx="10" hasCustomPrompt="1"/>
          </p:nvPr>
        </p:nvSpPr>
        <p:spPr>
          <a:xfrm>
            <a:off x="838200" y="1365810"/>
            <a:ext cx="10515600" cy="366255"/>
          </a:xfrm>
          <a:prstGeom prst="rect">
            <a:avLst/>
          </a:prstGeom>
        </p:spPr>
        <p:txBody>
          <a:bodyPr anchor="t">
            <a:normAutofit/>
          </a:bodyPr>
          <a:lstStyle>
            <a:lvl1pPr marL="0" indent="0" algn="l">
              <a:buNone/>
              <a:defRPr>
                <a:solidFill>
                  <a:schemeClr val="bg2"/>
                </a:solidFill>
              </a:defRPr>
            </a:lvl1pPr>
            <a:lvl2pPr marL="243852" indent="0">
              <a:buNone/>
              <a:defRPr/>
            </a:lvl2pPr>
            <a:lvl3pPr marL="487704" indent="0">
              <a:buNone/>
              <a:defRPr/>
            </a:lvl3pPr>
            <a:lvl4pPr marL="1371669" indent="0">
              <a:buNone/>
              <a:defRPr/>
            </a:lvl4pPr>
            <a:lvl5pPr marL="1828891" indent="0">
              <a:buNone/>
              <a:defRPr/>
            </a:lvl5pPr>
          </a:lstStyle>
          <a:p>
            <a:pPr lvl="0"/>
            <a:r>
              <a:rPr lang="en-US"/>
              <a:t>Click to Add Subtitle</a:t>
            </a:r>
          </a:p>
        </p:txBody>
      </p:sp>
    </p:spTree>
    <p:custDataLst>
      <p:tags r:id="rId1"/>
    </p:custDataLst>
    <p:extLst>
      <p:ext uri="{BB962C8B-B14F-4D97-AF65-F5344CB8AC3E}">
        <p14:creationId xmlns:p14="http://schemas.microsoft.com/office/powerpoint/2010/main" val="192188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S - Title Only Right">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932B69-D114-4F04-8825-FD80DE780B3F}"/>
              </a:ext>
            </a:extLst>
          </p:cNvPr>
          <p:cNvSpPr>
            <a:spLocks noGrp="1"/>
          </p:cNvSpPr>
          <p:nvPr>
            <p:ph type="title" hasCustomPrompt="1"/>
          </p:nvPr>
        </p:nvSpPr>
        <p:spPr>
          <a:xfrm>
            <a:off x="838200" y="2911937"/>
            <a:ext cx="2952184" cy="1034129"/>
          </a:xfrm>
          <a:prstGeom prst="rect">
            <a:avLst/>
          </a:prstGeom>
        </p:spPr>
        <p:txBody>
          <a:bodyPr vert="horz" wrap="square" lIns="0" tIns="0" rIns="0" bIns="0" rtlCol="0" anchor="ctr">
            <a:spAutoFit/>
          </a:bodyPr>
          <a:lstStyle/>
          <a:p>
            <a:r>
              <a:rPr lang="en-US"/>
              <a:t>Click to Add Slide Title</a:t>
            </a:r>
          </a:p>
        </p:txBody>
      </p:sp>
    </p:spTree>
    <p:custDataLst>
      <p:tags r:id="rId1"/>
    </p:custDataLst>
    <p:extLst>
      <p:ext uri="{BB962C8B-B14F-4D97-AF65-F5344CB8AC3E}">
        <p14:creationId xmlns:p14="http://schemas.microsoft.com/office/powerpoint/2010/main" val="137779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S - Title &amp; Subtitle Right">
    <p:bg>
      <p:bgPr>
        <a:solidFill>
          <a:schemeClr val="bg1"/>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DCB0DC36-25B4-46CA-542D-A6308DDA0A46}"/>
              </a:ext>
            </a:extLst>
          </p:cNvPr>
          <p:cNvSpPr>
            <a:spLocks noGrp="1"/>
          </p:cNvSpPr>
          <p:nvPr>
            <p:ph type="body" sz="quarter" idx="10" hasCustomPrompt="1"/>
          </p:nvPr>
        </p:nvSpPr>
        <p:spPr>
          <a:xfrm>
            <a:off x="838200" y="3947330"/>
            <a:ext cx="3336233" cy="366255"/>
          </a:xfrm>
          <a:prstGeom prst="rect">
            <a:avLst/>
          </a:prstGeom>
        </p:spPr>
        <p:txBody>
          <a:bodyPr wrap="square" anchor="t">
            <a:noAutofit/>
          </a:bodyPr>
          <a:lstStyle>
            <a:lvl1pPr marL="0" indent="0" algn="l">
              <a:buNone/>
              <a:defRPr>
                <a:solidFill>
                  <a:schemeClr val="bg2"/>
                </a:solidFill>
              </a:defRPr>
            </a:lvl1pPr>
            <a:lvl2pPr marL="243852" indent="0">
              <a:buNone/>
              <a:defRPr/>
            </a:lvl2pPr>
            <a:lvl3pPr marL="487704" indent="0">
              <a:buNone/>
              <a:defRPr/>
            </a:lvl3pPr>
            <a:lvl4pPr marL="1371669" indent="0">
              <a:buNone/>
              <a:defRPr/>
            </a:lvl4pPr>
            <a:lvl5pPr marL="1828891" indent="0">
              <a:buNone/>
              <a:defRPr/>
            </a:lvl5pPr>
          </a:lstStyle>
          <a:p>
            <a:pPr lvl="0"/>
            <a:r>
              <a:rPr lang="en-US"/>
              <a:t>Click to Add Subtitle</a:t>
            </a:r>
          </a:p>
        </p:txBody>
      </p:sp>
      <p:sp>
        <p:nvSpPr>
          <p:cNvPr id="4" name="Text Placeholder 4">
            <a:extLst>
              <a:ext uri="{FF2B5EF4-FFF2-40B4-BE49-F238E27FC236}">
                <a16:creationId xmlns:a16="http://schemas.microsoft.com/office/drawing/2014/main" id="{F15E6FB2-C498-7DB4-4DF1-587F885631D5}"/>
              </a:ext>
            </a:extLst>
          </p:cNvPr>
          <p:cNvSpPr>
            <a:spLocks noGrp="1"/>
          </p:cNvSpPr>
          <p:nvPr>
            <p:ph type="body" sz="quarter" idx="11" hasCustomPrompt="1"/>
          </p:nvPr>
        </p:nvSpPr>
        <p:spPr>
          <a:xfrm>
            <a:off x="838200" y="2768821"/>
            <a:ext cx="3336233" cy="1034386"/>
          </a:xfrm>
          <a:prstGeom prst="rect">
            <a:avLst/>
          </a:prstGeom>
        </p:spPr>
        <p:txBody>
          <a:bodyPr vert="horz" wrap="square" lIns="0" tIns="0" rIns="0" bIns="0" rtlCol="0" anchor="b" anchorCtr="0">
            <a:spAutoFit/>
          </a:bodyPr>
          <a:lstStyle>
            <a:lvl1pPr>
              <a:defRPr lang="en-US" sz="3734" b="1" i="0" dirty="0">
                <a:solidFill>
                  <a:schemeClr val="accent5"/>
                </a:solidFill>
                <a:latin typeface="Anova Bold" panose="020B0503020203020204" pitchFamily="34" charset="0"/>
                <a:ea typeface="+mj-ea"/>
                <a:cs typeface="+mj-cs"/>
              </a:defRPr>
            </a:lvl1pPr>
          </a:lstStyle>
          <a:p>
            <a:pPr marL="0" lvl="0">
              <a:lnSpc>
                <a:spcPct val="90000"/>
              </a:lnSpc>
              <a:spcBef>
                <a:spcPct val="0"/>
              </a:spcBef>
              <a:buNone/>
            </a:pPr>
            <a:r>
              <a:rPr lang="en-US"/>
              <a:t>Click to Add Slide Title</a:t>
            </a:r>
          </a:p>
        </p:txBody>
      </p:sp>
    </p:spTree>
    <p:custDataLst>
      <p:tags r:id="rId1"/>
    </p:custDataLst>
    <p:extLst>
      <p:ext uri="{BB962C8B-B14F-4D97-AF65-F5344CB8AC3E}">
        <p14:creationId xmlns:p14="http://schemas.microsoft.com/office/powerpoint/2010/main" val="95731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AS - Closing">
    <p:bg>
      <p:bgPr>
        <a:solidFill>
          <a:schemeClr val="bg2"/>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B679E91-B2F1-7013-ED34-D7763B653081}"/>
              </a:ext>
            </a:extLst>
          </p:cNvPr>
          <p:cNvSpPr>
            <a:spLocks noGrp="1"/>
          </p:cNvSpPr>
          <p:nvPr>
            <p:ph type="title" hasCustomPrompt="1"/>
          </p:nvPr>
        </p:nvSpPr>
        <p:spPr>
          <a:xfrm>
            <a:off x="834955" y="3070674"/>
            <a:ext cx="8708755" cy="923330"/>
          </a:xfrm>
          <a:prstGeom prst="rect">
            <a:avLst/>
          </a:prstGeom>
        </p:spPr>
        <p:txBody>
          <a:bodyPr vert="horz" wrap="square" lIns="0" tIns="0" rIns="0" bIns="182880" rtlCol="0" anchor="ctr" anchorCtr="0">
            <a:spAutoFit/>
          </a:bodyPr>
          <a:lstStyle>
            <a:lvl1pPr>
              <a:lnSpc>
                <a:spcPct val="100000"/>
              </a:lnSpc>
              <a:spcBef>
                <a:spcPts val="400"/>
              </a:spcBef>
              <a:defRPr sz="4800">
                <a:solidFill>
                  <a:schemeClr val="bg1"/>
                </a:solidFill>
              </a:defRPr>
            </a:lvl1pPr>
          </a:lstStyle>
          <a:p>
            <a:r>
              <a:rPr lang="en-US"/>
              <a:t>Click to Add Slideshow Closing</a:t>
            </a:r>
          </a:p>
        </p:txBody>
      </p:sp>
      <p:pic>
        <p:nvPicPr>
          <p:cNvPr id="9" name="Picture 8">
            <a:extLst>
              <a:ext uri="{FF2B5EF4-FFF2-40B4-BE49-F238E27FC236}">
                <a16:creationId xmlns:a16="http://schemas.microsoft.com/office/drawing/2014/main" id="{F6D7352C-47D5-1179-1891-95A57F7DA1B0}"/>
              </a:ext>
            </a:extLst>
          </p:cNvPr>
          <p:cNvPicPr>
            <a:picLocks noChangeAspect="1"/>
          </p:cNvPicPr>
          <p:nvPr userDrawn="1"/>
        </p:nvPicPr>
        <p:blipFill>
          <a:blip r:embed="rId3"/>
          <a:stretch>
            <a:fillRect/>
          </a:stretch>
        </p:blipFill>
        <p:spPr>
          <a:xfrm>
            <a:off x="9642533" y="5517984"/>
            <a:ext cx="1711268" cy="705016"/>
          </a:xfrm>
          <a:prstGeom prst="rect">
            <a:avLst/>
          </a:prstGeom>
        </p:spPr>
      </p:pic>
      <p:sp>
        <p:nvSpPr>
          <p:cNvPr id="2" name="Text Placeholder 15">
            <a:extLst>
              <a:ext uri="{FF2B5EF4-FFF2-40B4-BE49-F238E27FC236}">
                <a16:creationId xmlns:a16="http://schemas.microsoft.com/office/drawing/2014/main" id="{514B8423-CFFD-1921-7480-8BEC78F05FFD}"/>
              </a:ext>
            </a:extLst>
          </p:cNvPr>
          <p:cNvSpPr>
            <a:spLocks noGrp="1"/>
          </p:cNvSpPr>
          <p:nvPr>
            <p:ph type="body" sz="quarter" idx="11" hasCustomPrompt="1"/>
          </p:nvPr>
        </p:nvSpPr>
        <p:spPr>
          <a:xfrm>
            <a:off x="834955" y="5517985"/>
            <a:ext cx="8082481" cy="705015"/>
          </a:xfrm>
        </p:spPr>
        <p:txBody>
          <a:bodyPr wrap="square" anchor="ctr" anchorCtr="0">
            <a:noAutofit/>
          </a:bodyPr>
          <a:lstStyle>
            <a:lvl1pPr marL="0" indent="0">
              <a:lnSpc>
                <a:spcPct val="100000"/>
              </a:lnSpc>
              <a:spcBef>
                <a:spcPts val="400"/>
              </a:spcBef>
              <a:buNone/>
              <a:defRPr sz="1867">
                <a:solidFill>
                  <a:schemeClr val="accent3"/>
                </a:solidFill>
              </a:defRPr>
            </a:lvl1pPr>
            <a:lvl2pPr marL="243852" indent="0">
              <a:buNone/>
              <a:defRPr sz="1467">
                <a:solidFill>
                  <a:schemeClr val="accent3"/>
                </a:solidFill>
              </a:defRPr>
            </a:lvl2pPr>
            <a:lvl3pPr marL="487704" indent="0">
              <a:buNone/>
              <a:defRPr sz="1400">
                <a:solidFill>
                  <a:schemeClr val="accent3"/>
                </a:solidFill>
              </a:defRPr>
            </a:lvl3pPr>
            <a:lvl4pPr marL="1371669" indent="0">
              <a:buNone/>
              <a:defRPr sz="1333">
                <a:solidFill>
                  <a:schemeClr val="accent3"/>
                </a:solidFill>
              </a:defRPr>
            </a:lvl4pPr>
            <a:lvl5pPr marL="1828891" indent="0">
              <a:buNone/>
              <a:defRPr sz="1333">
                <a:solidFill>
                  <a:schemeClr val="accent3"/>
                </a:solidFill>
              </a:defRPr>
            </a:lvl5pPr>
          </a:lstStyle>
          <a:p>
            <a:pPr lvl="0"/>
            <a:r>
              <a:rPr lang="en-US"/>
              <a:t>Click to add a website or email</a:t>
            </a:r>
          </a:p>
        </p:txBody>
      </p:sp>
      <p:sp>
        <p:nvSpPr>
          <p:cNvPr id="3" name="TextBox 4">
            <a:extLst>
              <a:ext uri="{FF2B5EF4-FFF2-40B4-BE49-F238E27FC236}">
                <a16:creationId xmlns:a16="http://schemas.microsoft.com/office/drawing/2014/main" id="{50615BBA-3709-50D7-A61C-9CF9B79E7B6F}"/>
              </a:ext>
            </a:extLst>
          </p:cNvPr>
          <p:cNvSpPr txBox="1"/>
          <p:nvPr userDrawn="1"/>
        </p:nvSpPr>
        <p:spPr>
          <a:xfrm>
            <a:off x="834955" y="6539393"/>
            <a:ext cx="3352800" cy="194990"/>
          </a:xfrm>
          <a:prstGeom prst="rect">
            <a:avLst/>
          </a:prstGeom>
          <a:noFill/>
        </p:spPr>
        <p:txBody>
          <a:bodyPr wrap="square" lIns="0" anchor="b" anchorCtr="0">
            <a:spAutoFit/>
          </a:bodyPr>
          <a:lstStyle/>
          <a:p>
            <a:pPr marL="0" marR="0" lvl="0" indent="0" algn="l" defTabSz="365769"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a:ln>
                  <a:noFill/>
                </a:ln>
                <a:solidFill>
                  <a:schemeClr val="accent3"/>
                </a:solidFill>
                <a:effectLst/>
                <a:uLnTx/>
                <a:uFillTx/>
                <a:latin typeface="Anova Light" panose="020B0403020203020204" pitchFamily="34" charset="0"/>
                <a:ea typeface="Calibri" charset="0"/>
                <a:cs typeface="Arial" panose="020B0604020202020204" pitchFamily="34" charset="0"/>
              </a:rPr>
              <a:t>Copyright © SAS Institute Inc. All rights reserved.</a:t>
            </a:r>
          </a:p>
        </p:txBody>
      </p:sp>
    </p:spTree>
    <p:custDataLst>
      <p:tags r:id="rId1"/>
    </p:custDataLst>
    <p:extLst>
      <p:ext uri="{BB962C8B-B14F-4D97-AF65-F5344CB8AC3E}">
        <p14:creationId xmlns:p14="http://schemas.microsoft.com/office/powerpoint/2010/main" val="72160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ags" Target="../tags/tag1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image" Target="../media/image7.sv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6.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8.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TextBox 4">
            <a:extLst>
              <a:ext uri="{FF2B5EF4-FFF2-40B4-BE49-F238E27FC236}">
                <a16:creationId xmlns:a16="http://schemas.microsoft.com/office/drawing/2014/main" id="{1E37FEA7-CA51-4399-92F6-AB705B7FF650}"/>
              </a:ext>
            </a:extLst>
          </p:cNvPr>
          <p:cNvSpPr txBox="1"/>
          <p:nvPr userDrawn="1"/>
        </p:nvSpPr>
        <p:spPr>
          <a:xfrm>
            <a:off x="834955" y="6539393"/>
            <a:ext cx="3352800" cy="194990"/>
          </a:xfrm>
          <a:prstGeom prst="rect">
            <a:avLst/>
          </a:prstGeom>
          <a:noFill/>
        </p:spPr>
        <p:txBody>
          <a:bodyPr wrap="square" lIns="0" anchor="b" anchorCtr="0">
            <a:spAutoFit/>
          </a:bodyPr>
          <a:lstStyle/>
          <a:p>
            <a:pPr marL="0" marR="0" lvl="0" indent="0" algn="l" defTabSz="365769"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a:ln>
                  <a:noFill/>
                </a:ln>
                <a:solidFill>
                  <a:schemeClr val="accent5"/>
                </a:solidFill>
                <a:effectLst/>
                <a:uLnTx/>
                <a:uFillTx/>
                <a:latin typeface="Anova Light" panose="020B0403020203020204" pitchFamily="34" charset="0"/>
                <a:ea typeface="Calibri" charset="0"/>
                <a:cs typeface="Arial" panose="020B0604020202020204" pitchFamily="34" charset="0"/>
              </a:rPr>
              <a:t>Copyright © SAS Institute Inc. All rights reserved.</a:t>
            </a:r>
          </a:p>
        </p:txBody>
      </p:sp>
      <p:sp>
        <p:nvSpPr>
          <p:cNvPr id="3" name="Text Placeholder 2"/>
          <p:cNvSpPr>
            <a:spLocks noGrp="1"/>
          </p:cNvSpPr>
          <p:nvPr>
            <p:ph type="body" idx="1"/>
          </p:nvPr>
        </p:nvSpPr>
        <p:spPr>
          <a:xfrm>
            <a:off x="834955" y="2068225"/>
            <a:ext cx="10515600" cy="4108739"/>
          </a:xfrm>
          <a:prstGeom prst="rect">
            <a:avLst/>
          </a:prstGeom>
        </p:spPr>
        <p:txBody>
          <a:bodyPr vert="horz" lIns="0" tIns="0" rIns="0" bIns="0" rtlCol="0">
            <a:normAutofit/>
          </a:bodyPr>
          <a:lstStyle/>
          <a:p>
            <a:pPr lvl="0"/>
            <a:r>
              <a:rPr lang="en-US"/>
              <a:t>Click to Edit Text</a:t>
            </a:r>
          </a:p>
          <a:p>
            <a:pPr lvl="1"/>
            <a:r>
              <a:rPr lang="en-US"/>
              <a:t>Second level</a:t>
            </a:r>
          </a:p>
          <a:p>
            <a:pPr lvl="2"/>
            <a:r>
              <a:rPr lang="en-US"/>
              <a:t>Third level</a:t>
            </a:r>
          </a:p>
        </p:txBody>
      </p:sp>
      <p:sp>
        <p:nvSpPr>
          <p:cNvPr id="2" name="Title Placeholder 1"/>
          <p:cNvSpPr>
            <a:spLocks noGrp="1"/>
          </p:cNvSpPr>
          <p:nvPr>
            <p:ph type="title"/>
          </p:nvPr>
        </p:nvSpPr>
        <p:spPr>
          <a:xfrm>
            <a:off x="834955" y="755928"/>
            <a:ext cx="10515600" cy="517064"/>
          </a:xfrm>
          <a:prstGeom prst="rect">
            <a:avLst/>
          </a:prstGeom>
        </p:spPr>
        <p:txBody>
          <a:bodyPr vert="horz" lIns="0" tIns="0" rIns="0" bIns="0" rtlCol="0" anchor="ctr">
            <a:normAutofit/>
          </a:bodyPr>
          <a:lstStyle/>
          <a:p>
            <a:r>
              <a:rPr lang="en-US"/>
              <a:t>Click to Add Slide Title</a:t>
            </a:r>
          </a:p>
        </p:txBody>
      </p:sp>
      <p:pic>
        <p:nvPicPr>
          <p:cNvPr id="5" name="Picture 6">
            <a:extLst>
              <a:ext uri="{FF2B5EF4-FFF2-40B4-BE49-F238E27FC236}">
                <a16:creationId xmlns:a16="http://schemas.microsoft.com/office/drawing/2014/main" id="{DCAC5147-3BF8-9198-FA11-9363F87D0F14}"/>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1217439" y="6344362"/>
            <a:ext cx="741875" cy="307948"/>
          </a:xfrm>
          <a:prstGeom prst="rect">
            <a:avLst/>
          </a:prstGeom>
        </p:spPr>
      </p:pic>
    </p:spTree>
    <p:custDataLst>
      <p:tags r:id="rId15"/>
    </p:custDataLst>
    <p:extLst>
      <p:ext uri="{BB962C8B-B14F-4D97-AF65-F5344CB8AC3E}">
        <p14:creationId xmlns:p14="http://schemas.microsoft.com/office/powerpoint/2010/main" val="2012219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5" r:id="rId12"/>
    <p:sldLayoutId id="214748368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46" rtl="0" eaLnBrk="1" latinLnBrk="0" hangingPunct="1">
        <a:lnSpc>
          <a:spcPct val="90000"/>
        </a:lnSpc>
        <a:spcBef>
          <a:spcPct val="0"/>
        </a:spcBef>
        <a:buNone/>
        <a:defRPr sz="3734" b="1" i="0" kern="1200">
          <a:solidFill>
            <a:schemeClr val="accent5"/>
          </a:solidFill>
          <a:latin typeface="Anova Bold" panose="020B0503020203020204" pitchFamily="34" charset="0"/>
          <a:ea typeface="+mj-ea"/>
          <a:cs typeface="+mj-cs"/>
        </a:defRPr>
      </a:lvl1pPr>
    </p:titleStyle>
    <p:bodyStyle>
      <a:lvl1pPr marL="243852" indent="-243852" algn="l" defTabSz="914446" rtl="0" eaLnBrk="1" latinLnBrk="0" hangingPunct="1">
        <a:lnSpc>
          <a:spcPct val="85000"/>
        </a:lnSpc>
        <a:spcBef>
          <a:spcPts val="1067"/>
        </a:spcBef>
        <a:buClr>
          <a:schemeClr val="accent5"/>
        </a:buClr>
        <a:buFont typeface="Arial" panose="020B0604020202020204" pitchFamily="34" charset="0"/>
        <a:buChar char="•"/>
        <a:defRPr sz="2400" b="0" i="0" kern="1200">
          <a:solidFill>
            <a:schemeClr val="tx1"/>
          </a:solidFill>
          <a:latin typeface="+mn-lt"/>
          <a:ea typeface="+mn-ea"/>
          <a:cs typeface="+mn-cs"/>
        </a:defRPr>
      </a:lvl1pPr>
      <a:lvl2pPr marL="487704" indent="-243852" algn="l" defTabSz="914446" rtl="0" eaLnBrk="1" latinLnBrk="0" hangingPunct="1">
        <a:lnSpc>
          <a:spcPct val="85000"/>
        </a:lnSpc>
        <a:spcBef>
          <a:spcPts val="1067"/>
        </a:spcBef>
        <a:buClr>
          <a:schemeClr val="accent5"/>
        </a:buClr>
        <a:buFont typeface="Calibri Light" panose="020F0302020204030204" pitchFamily="34" charset="0"/>
        <a:buChar char="–"/>
        <a:defRPr sz="1867" b="0" i="0" kern="1200">
          <a:solidFill>
            <a:schemeClr val="tx1"/>
          </a:solidFill>
          <a:latin typeface="+mn-lt"/>
          <a:ea typeface="+mn-ea"/>
          <a:cs typeface="+mn-cs"/>
        </a:defRPr>
      </a:lvl2pPr>
      <a:lvl3pPr marL="731557" indent="-243852" algn="l" defTabSz="914446" rtl="0" eaLnBrk="1" latinLnBrk="0" hangingPunct="1">
        <a:lnSpc>
          <a:spcPct val="85000"/>
        </a:lnSpc>
        <a:spcBef>
          <a:spcPts val="1067"/>
        </a:spcBef>
        <a:buClr>
          <a:schemeClr val="accent5"/>
        </a:buClr>
        <a:buFont typeface="Arial" panose="020B0604020202020204" pitchFamily="34" charset="0"/>
        <a:buChar char="•"/>
        <a:defRPr sz="1600" b="0" i="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bg2"/>
          </a:solidFill>
          <a:latin typeface="+mj-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bg2"/>
          </a:solidFill>
          <a:latin typeface="+mj-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DBA1A5-F11E-586C-AE20-3947111EA4AC}"/>
              </a:ext>
            </a:extLst>
          </p:cNvPr>
          <p:cNvSpPr/>
          <p:nvPr userDrawn="1"/>
        </p:nvSpPr>
        <p:spPr>
          <a:xfrm>
            <a:off x="10984752" y="6096000"/>
            <a:ext cx="1207248" cy="762001"/>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200"/>
          </a:p>
        </p:txBody>
      </p:sp>
      <p:pic>
        <p:nvPicPr>
          <p:cNvPr id="11" name="Picture 10">
            <a:extLst>
              <a:ext uri="{FF2B5EF4-FFF2-40B4-BE49-F238E27FC236}">
                <a16:creationId xmlns:a16="http://schemas.microsoft.com/office/drawing/2014/main" id="{B0C7363F-AF69-28E6-1F57-D691A99669FF}"/>
              </a:ext>
            </a:extLst>
          </p:cNvPr>
          <p:cNvPicPr>
            <a:picLocks noChangeAspect="1"/>
          </p:cNvPicPr>
          <p:nvPr userDrawn="1"/>
        </p:nvPicPr>
        <p:blipFill>
          <a:blip r:embed="rId14"/>
          <a:stretch>
            <a:fillRect/>
          </a:stretch>
        </p:blipFill>
        <p:spPr>
          <a:xfrm>
            <a:off x="0" y="6096000"/>
            <a:ext cx="10984752" cy="762001"/>
          </a:xfrm>
          <a:prstGeom prst="rect">
            <a:avLst/>
          </a:prstGeom>
        </p:spPr>
      </p:pic>
      <p:sp>
        <p:nvSpPr>
          <p:cNvPr id="3" name="Text Placeholder 2"/>
          <p:cNvSpPr>
            <a:spLocks noGrp="1"/>
          </p:cNvSpPr>
          <p:nvPr>
            <p:ph type="body" idx="1"/>
          </p:nvPr>
        </p:nvSpPr>
        <p:spPr>
          <a:xfrm>
            <a:off x="834955" y="2068225"/>
            <a:ext cx="10515600" cy="3828157"/>
          </a:xfrm>
          <a:prstGeom prst="rect">
            <a:avLst/>
          </a:prstGeom>
        </p:spPr>
        <p:txBody>
          <a:bodyPr vert="horz" lIns="0" tIns="0" rIns="0" bIns="0" rtlCol="0">
            <a:normAutofit/>
          </a:bodyPr>
          <a:lstStyle/>
          <a:p>
            <a:pPr lvl="0"/>
            <a:r>
              <a:rPr lang="en-US"/>
              <a:t>Click to Edit Text</a:t>
            </a:r>
          </a:p>
          <a:p>
            <a:pPr lvl="1"/>
            <a:r>
              <a:rPr lang="en-US"/>
              <a:t>Second level</a:t>
            </a:r>
          </a:p>
          <a:p>
            <a:pPr lvl="2"/>
            <a:r>
              <a:rPr lang="en-US"/>
              <a:t>Third level</a:t>
            </a:r>
          </a:p>
        </p:txBody>
      </p:sp>
      <p:sp>
        <p:nvSpPr>
          <p:cNvPr id="2" name="Title Placeholder 1"/>
          <p:cNvSpPr>
            <a:spLocks noGrp="1"/>
          </p:cNvSpPr>
          <p:nvPr>
            <p:ph type="title"/>
          </p:nvPr>
        </p:nvSpPr>
        <p:spPr>
          <a:xfrm>
            <a:off x="834955" y="755928"/>
            <a:ext cx="10515600" cy="517064"/>
          </a:xfrm>
          <a:prstGeom prst="rect">
            <a:avLst/>
          </a:prstGeom>
        </p:spPr>
        <p:txBody>
          <a:bodyPr vert="horz" lIns="0" tIns="0" rIns="0" bIns="0" rtlCol="0" anchor="ctr">
            <a:normAutofit/>
          </a:bodyPr>
          <a:lstStyle/>
          <a:p>
            <a:r>
              <a:rPr lang="en-US"/>
              <a:t>Click to Add Slide Title</a:t>
            </a:r>
          </a:p>
        </p:txBody>
      </p:sp>
      <p:sp>
        <p:nvSpPr>
          <p:cNvPr id="8" name="TextBox 4">
            <a:extLst>
              <a:ext uri="{FF2B5EF4-FFF2-40B4-BE49-F238E27FC236}">
                <a16:creationId xmlns:a16="http://schemas.microsoft.com/office/drawing/2014/main" id="{C16FACEF-10C6-6BB8-EE57-ACF39B01B1D3}"/>
              </a:ext>
            </a:extLst>
          </p:cNvPr>
          <p:cNvSpPr txBox="1"/>
          <p:nvPr userDrawn="1"/>
        </p:nvSpPr>
        <p:spPr>
          <a:xfrm>
            <a:off x="834955" y="6180007"/>
            <a:ext cx="5725995" cy="420564"/>
          </a:xfrm>
          <a:prstGeom prst="rect">
            <a:avLst/>
          </a:prstGeom>
          <a:noFill/>
        </p:spPr>
        <p:txBody>
          <a:bodyPr wrap="square" lIns="0" anchor="b" anchorCtr="0">
            <a:spAutoFit/>
          </a:bodyPr>
          <a:lstStyle/>
          <a:p>
            <a:pPr marL="0" marR="0" lvl="0" indent="0" algn="l" defTabSz="365769" rtl="0" eaLnBrk="0" fontAlgn="auto" latinLnBrk="0" hangingPunct="0">
              <a:lnSpc>
                <a:spcPct val="100000"/>
              </a:lnSpc>
              <a:spcBef>
                <a:spcPts val="0"/>
              </a:spcBef>
              <a:spcAft>
                <a:spcPts val="0"/>
              </a:spcAft>
              <a:buClrTx/>
              <a:buSzTx/>
              <a:buFontTx/>
              <a:buNone/>
              <a:tabLst/>
              <a:defRPr/>
            </a:pPr>
            <a:r>
              <a:rPr kumimoji="0" lang="en-US" sz="2133" b="1" i="0" u="none" strike="noStrike" kern="300" cap="none" spc="67" normalizeH="0" baseline="0" noProof="0">
                <a:ln>
                  <a:noFill/>
                </a:ln>
                <a:solidFill>
                  <a:schemeClr val="bg1"/>
                </a:solidFill>
                <a:effectLst/>
                <a:uLnTx/>
                <a:uFillTx/>
                <a:latin typeface="Anova Bold" panose="020B0503020203020204" pitchFamily="34" charset="0"/>
                <a:ea typeface="Calibri" charset="0"/>
                <a:cs typeface="Arial" panose="020B0604020202020204" pitchFamily="34" charset="0"/>
              </a:rPr>
              <a:t>CONFIDENTIAL — DO NOT DISCLOSE</a:t>
            </a:r>
          </a:p>
        </p:txBody>
      </p:sp>
      <p:sp>
        <p:nvSpPr>
          <p:cNvPr id="10" name="TextBox 4">
            <a:extLst>
              <a:ext uri="{FF2B5EF4-FFF2-40B4-BE49-F238E27FC236}">
                <a16:creationId xmlns:a16="http://schemas.microsoft.com/office/drawing/2014/main" id="{73378641-98C0-74B8-EDAB-E5E4E2EEB661}"/>
              </a:ext>
            </a:extLst>
          </p:cNvPr>
          <p:cNvSpPr txBox="1"/>
          <p:nvPr userDrawn="1"/>
        </p:nvSpPr>
        <p:spPr>
          <a:xfrm>
            <a:off x="834955" y="6539393"/>
            <a:ext cx="3352800" cy="194990"/>
          </a:xfrm>
          <a:prstGeom prst="rect">
            <a:avLst/>
          </a:prstGeom>
          <a:noFill/>
        </p:spPr>
        <p:txBody>
          <a:bodyPr wrap="square" lIns="0" anchor="b" anchorCtr="0">
            <a:spAutoFit/>
          </a:bodyPr>
          <a:lstStyle/>
          <a:p>
            <a:pPr marL="0" marR="0" lvl="0" indent="0" algn="l" defTabSz="365769"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a:ln>
                  <a:noFill/>
                </a:ln>
                <a:solidFill>
                  <a:schemeClr val="bg1"/>
                </a:solidFill>
                <a:effectLst/>
                <a:uLnTx/>
                <a:uFillTx/>
                <a:latin typeface="Anova Light" panose="020B0403020203020204" pitchFamily="34" charset="0"/>
                <a:ea typeface="Calibri" charset="0"/>
                <a:cs typeface="Arial" panose="020B0604020202020204" pitchFamily="34" charset="0"/>
              </a:rPr>
              <a:t>Copyright © SAS Institute Inc. All rights reserved.</a:t>
            </a:r>
          </a:p>
        </p:txBody>
      </p:sp>
      <p:pic>
        <p:nvPicPr>
          <p:cNvPr id="4" name="Picture 6">
            <a:extLst>
              <a:ext uri="{FF2B5EF4-FFF2-40B4-BE49-F238E27FC236}">
                <a16:creationId xmlns:a16="http://schemas.microsoft.com/office/drawing/2014/main" id="{A68AF4A5-1947-70D5-1EEC-327485090EC3}"/>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1217439" y="6344362"/>
            <a:ext cx="741875" cy="307948"/>
          </a:xfrm>
          <a:prstGeom prst="rect">
            <a:avLst/>
          </a:prstGeom>
        </p:spPr>
      </p:pic>
    </p:spTree>
    <p:custDataLst>
      <p:tags r:id="rId13"/>
    </p:custDataLst>
    <p:extLst>
      <p:ext uri="{BB962C8B-B14F-4D97-AF65-F5344CB8AC3E}">
        <p14:creationId xmlns:p14="http://schemas.microsoft.com/office/powerpoint/2010/main" val="190189569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46" rtl="0" eaLnBrk="1" latinLnBrk="0" hangingPunct="1">
        <a:lnSpc>
          <a:spcPct val="90000"/>
        </a:lnSpc>
        <a:spcBef>
          <a:spcPct val="0"/>
        </a:spcBef>
        <a:buNone/>
        <a:defRPr sz="3734" b="1" i="0" kern="1200">
          <a:solidFill>
            <a:schemeClr val="accent5"/>
          </a:solidFill>
          <a:latin typeface="Anova Bold" panose="020B0503020203020204" pitchFamily="34" charset="0"/>
          <a:ea typeface="+mj-ea"/>
          <a:cs typeface="+mj-cs"/>
        </a:defRPr>
      </a:lvl1pPr>
    </p:titleStyle>
    <p:bodyStyle>
      <a:lvl1pPr marL="243852" indent="-243852" algn="l" defTabSz="914446" rtl="0" eaLnBrk="1" latinLnBrk="0" hangingPunct="1">
        <a:lnSpc>
          <a:spcPct val="85000"/>
        </a:lnSpc>
        <a:spcBef>
          <a:spcPts val="1067"/>
        </a:spcBef>
        <a:buClr>
          <a:schemeClr val="accent5"/>
        </a:buClr>
        <a:buFont typeface="Arial" panose="020B0604020202020204" pitchFamily="34" charset="0"/>
        <a:buChar char="•"/>
        <a:defRPr sz="2400" b="0" i="0" kern="1200">
          <a:solidFill>
            <a:schemeClr val="tx1"/>
          </a:solidFill>
          <a:latin typeface="+mn-lt"/>
          <a:ea typeface="+mn-ea"/>
          <a:cs typeface="+mn-cs"/>
        </a:defRPr>
      </a:lvl1pPr>
      <a:lvl2pPr marL="487704" indent="-243852" algn="l" defTabSz="914446" rtl="0" eaLnBrk="1" latinLnBrk="0" hangingPunct="1">
        <a:lnSpc>
          <a:spcPct val="85000"/>
        </a:lnSpc>
        <a:spcBef>
          <a:spcPts val="1067"/>
        </a:spcBef>
        <a:buClr>
          <a:schemeClr val="accent5"/>
        </a:buClr>
        <a:buFont typeface="Calibri Light" panose="020F0302020204030204" pitchFamily="34" charset="0"/>
        <a:buChar char="–"/>
        <a:defRPr sz="1867" b="0" i="0" kern="1200">
          <a:solidFill>
            <a:schemeClr val="tx1"/>
          </a:solidFill>
          <a:latin typeface="+mn-lt"/>
          <a:ea typeface="+mn-ea"/>
          <a:cs typeface="+mn-cs"/>
        </a:defRPr>
      </a:lvl2pPr>
      <a:lvl3pPr marL="731557" indent="-243852" algn="l" defTabSz="914446" rtl="0" eaLnBrk="1" latinLnBrk="0" hangingPunct="1">
        <a:lnSpc>
          <a:spcPct val="85000"/>
        </a:lnSpc>
        <a:spcBef>
          <a:spcPts val="1067"/>
        </a:spcBef>
        <a:buClr>
          <a:schemeClr val="accent5"/>
        </a:buClr>
        <a:buFont typeface="Arial" panose="020B0604020202020204" pitchFamily="34" charset="0"/>
        <a:buChar char="•"/>
        <a:defRPr sz="1600" b="0" i="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bg2"/>
          </a:solidFill>
          <a:latin typeface="+mj-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bg2"/>
          </a:solidFill>
          <a:latin typeface="+mj-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
        <p:cNvGrpSpPr/>
        <p:nvPr/>
      </p:nvGrpSpPr>
      <p:grpSpPr>
        <a:xfrm>
          <a:off x="0" y="0"/>
          <a:ext cx="0" cy="0"/>
          <a:chOff x="0" y="0"/>
          <a:chExt cx="0" cy="0"/>
        </a:xfrm>
      </p:grpSpPr>
      <p:sp>
        <p:nvSpPr>
          <p:cNvPr id="21" name="Google Shape;21;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Calibri"/>
                <a:ea typeface="Calibri"/>
                <a:cs typeface="Calibri"/>
                <a:sym typeface="Calibri"/>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12"/>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a:t>Office of Student Assessment</a:t>
            </a:r>
          </a:p>
          <a:p>
            <a:r>
              <a:rPr lang="en-US"/>
              <a:t>Virginia Department of Education</a:t>
            </a:r>
          </a:p>
          <a:p>
            <a:endParaRPr lang="en-US"/>
          </a:p>
        </p:txBody>
      </p:sp>
    </p:spTree>
    <p:extLst>
      <p:ext uri="{BB962C8B-B14F-4D97-AF65-F5344CB8AC3E}">
        <p14:creationId xmlns:p14="http://schemas.microsoft.com/office/powerpoint/2010/main" val="2256874364"/>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5" r:id="rId5"/>
    <p:sldLayoutId id="2147483696" r:id="rId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59FAAD-A8E0-E3C0-D89F-0CC714C4F9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F832E1-4F59-60F7-AB0E-BC38732160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7A567-8546-33B3-187C-3CE45DF29E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FA9836-3042-EF45-88E6-0A717A386E53}" type="datetime1">
              <a:rPr lang="en-US" smtClean="0"/>
              <a:t>9/12/2023</a:t>
            </a:fld>
            <a:endParaRPr lang="en-US"/>
          </a:p>
        </p:txBody>
      </p:sp>
      <p:sp>
        <p:nvSpPr>
          <p:cNvPr id="5" name="Footer Placeholder 4">
            <a:extLst>
              <a:ext uri="{FF2B5EF4-FFF2-40B4-BE49-F238E27FC236}">
                <a16:creationId xmlns:a16="http://schemas.microsoft.com/office/drawing/2014/main" id="{81B69604-F41E-39D3-87CD-FAE47047F7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961D89-A68B-9D3E-F36A-406AFBAC49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076474-85B3-3349-9296-D90B2BF12830}" type="slidenum">
              <a:rPr lang="en-US" smtClean="0"/>
              <a:t>‹#›</a:t>
            </a:fld>
            <a:endParaRPr lang="en-US"/>
          </a:p>
        </p:txBody>
      </p:sp>
    </p:spTree>
    <p:extLst>
      <p:ext uri="{BB962C8B-B14F-4D97-AF65-F5344CB8AC3E}">
        <p14:creationId xmlns:p14="http://schemas.microsoft.com/office/powerpoint/2010/main" val="1044317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hyperlink" Target="https://www.aecf.org/resources/double-jeopardy" TargetMode="Externa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hyperlink" Target="https://hanushek.stanford.edu/sites/default/files/publications/Hanushek%202022%20HESI%20EconomicCost.pdf" TargetMode="External"/><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hyperlink" Target="https://journals.sagepub.com/doi/full/10.1177/0042085915618709" TargetMode="External"/><Relationship Id="rId2" Type="http://schemas.openxmlformats.org/officeDocument/2006/relationships/hyperlink" Target="https://www.researchgate.net/publication/311388052_The_dynamics_of_chronic_absence_and_student_achievement" TargetMode="External"/><Relationship Id="rId1" Type="http://schemas.openxmlformats.org/officeDocument/2006/relationships/slideLayout" Target="../slideLayouts/slideLayout32.xml"/><Relationship Id="rId4" Type="http://schemas.openxmlformats.org/officeDocument/2006/relationships/hyperlink" Target="https://www.nber.org/papers/w16064"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34.xml"/><Relationship Id="rId5" Type="http://schemas.openxmlformats.org/officeDocument/2006/relationships/image" Target="../media/image19.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2.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2.xml"/><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2.xml"/><Relationship Id="rId6" Type="http://schemas.openxmlformats.org/officeDocument/2006/relationships/chart" Target="../charts/chart5.xml"/><Relationship Id="rId5" Type="http://schemas.openxmlformats.org/officeDocument/2006/relationships/image" Target="../media/image22.png"/><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2.xml"/><Relationship Id="rId4" Type="http://schemas.openxmlformats.org/officeDocument/2006/relationships/chart" Target="../charts/chart6.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2.xml"/><Relationship Id="rId4" Type="http://schemas.openxmlformats.org/officeDocument/2006/relationships/chart" Target="../charts/char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4.xml"/><Relationship Id="rId5" Type="http://schemas.openxmlformats.org/officeDocument/2006/relationships/image" Target="../media/image11.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056DA-B874-35CE-1E35-B447C9B64961}"/>
              </a:ext>
            </a:extLst>
          </p:cNvPr>
          <p:cNvSpPr>
            <a:spLocks noGrp="1"/>
          </p:cNvSpPr>
          <p:nvPr>
            <p:ph type="ctrTitle"/>
          </p:nvPr>
        </p:nvSpPr>
        <p:spPr/>
        <p:txBody>
          <a:bodyPr/>
          <a:lstStyle/>
          <a:p>
            <a:r>
              <a:rPr lang="en-US"/>
              <a:t>Virginia’s Accountability System</a:t>
            </a:r>
          </a:p>
        </p:txBody>
      </p:sp>
      <p:sp>
        <p:nvSpPr>
          <p:cNvPr id="3" name="Subtitle 2">
            <a:extLst>
              <a:ext uri="{FF2B5EF4-FFF2-40B4-BE49-F238E27FC236}">
                <a16:creationId xmlns:a16="http://schemas.microsoft.com/office/drawing/2014/main" id="{8DE5489F-C31D-BD96-21C2-44790BA9882D}"/>
              </a:ext>
            </a:extLst>
          </p:cNvPr>
          <p:cNvSpPr>
            <a:spLocks noGrp="1"/>
          </p:cNvSpPr>
          <p:nvPr>
            <p:ph type="subTitle" idx="1"/>
          </p:nvPr>
        </p:nvSpPr>
        <p:spPr/>
        <p:txBody>
          <a:bodyPr vert="horz" lIns="91440" tIns="45720" rIns="91440" bIns="45720" rtlCol="0" anchor="t">
            <a:normAutofit/>
          </a:bodyPr>
          <a:lstStyle/>
          <a:p>
            <a:r>
              <a:rPr lang="en-US"/>
              <a:t>Virginia State Board of Education </a:t>
            </a:r>
          </a:p>
          <a:p>
            <a:r>
              <a:rPr lang="en-US"/>
              <a:t>Chad Aldeman </a:t>
            </a:r>
          </a:p>
          <a:p>
            <a:r>
              <a:rPr lang="en-US"/>
              <a:t>September 14, 2023</a:t>
            </a:r>
            <a:endParaRPr lang="en-US">
              <a:cs typeface="Calibri"/>
            </a:endParaRPr>
          </a:p>
        </p:txBody>
      </p:sp>
      <p:pic>
        <p:nvPicPr>
          <p:cNvPr id="4" name="Picture 3">
            <a:extLst>
              <a:ext uri="{FF2B5EF4-FFF2-40B4-BE49-F238E27FC236}">
                <a16:creationId xmlns:a16="http://schemas.microsoft.com/office/drawing/2014/main" id="{D5B1B730-E390-2A8D-77A0-3B4B898BBF9F}"/>
              </a:ext>
            </a:extLst>
          </p:cNvPr>
          <p:cNvPicPr>
            <a:picLocks noChangeAspect="1"/>
          </p:cNvPicPr>
          <p:nvPr/>
        </p:nvPicPr>
        <p:blipFill>
          <a:blip r:embed="rId3"/>
          <a:stretch>
            <a:fillRect/>
          </a:stretch>
        </p:blipFill>
        <p:spPr>
          <a:xfrm>
            <a:off x="5107781" y="6134052"/>
            <a:ext cx="1976437" cy="642204"/>
          </a:xfrm>
          <a:prstGeom prst="rect">
            <a:avLst/>
          </a:prstGeom>
        </p:spPr>
      </p:pic>
    </p:spTree>
    <p:extLst>
      <p:ext uri="{BB962C8B-B14F-4D97-AF65-F5344CB8AC3E}">
        <p14:creationId xmlns:p14="http://schemas.microsoft.com/office/powerpoint/2010/main" val="2253468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F2CFBCB-667F-FA9C-02A0-74EDC17882CA}"/>
              </a:ext>
            </a:extLst>
          </p:cNvPr>
          <p:cNvSpPr>
            <a:spLocks noGrp="1"/>
          </p:cNvSpPr>
          <p:nvPr>
            <p:ph type="sldNum" sz="quarter" idx="12"/>
          </p:nvPr>
        </p:nvSpPr>
        <p:spPr/>
        <p:txBody>
          <a:bodyPr/>
          <a:lstStyle/>
          <a:p>
            <a:fld id="{8C076474-85B3-3349-9296-D90B2BF12830}" type="slidenum">
              <a:rPr lang="en-US" smtClean="0"/>
              <a:t>10</a:t>
            </a:fld>
            <a:endParaRPr lang="en-US"/>
          </a:p>
        </p:txBody>
      </p:sp>
      <p:sp>
        <p:nvSpPr>
          <p:cNvPr id="6" name="Title 1">
            <a:extLst>
              <a:ext uri="{FF2B5EF4-FFF2-40B4-BE49-F238E27FC236}">
                <a16:creationId xmlns:a16="http://schemas.microsoft.com/office/drawing/2014/main" id="{491DF469-82FD-72CA-BFAF-C47D47A394A2}"/>
              </a:ext>
            </a:extLst>
          </p:cNvPr>
          <p:cNvSpPr>
            <a:spLocks noGrp="1"/>
          </p:cNvSpPr>
          <p:nvPr/>
        </p:nvSpPr>
        <p:spPr>
          <a:xfrm>
            <a:off x="873918" y="32345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cs typeface="Calibri Light"/>
              </a:rPr>
              <a:t>What would a pure proficiency measure look like compared to an index?</a:t>
            </a:r>
            <a:endParaRPr lang="en-US"/>
          </a:p>
        </p:txBody>
      </p:sp>
      <p:graphicFrame>
        <p:nvGraphicFramePr>
          <p:cNvPr id="4" name="Table 8">
            <a:extLst>
              <a:ext uri="{FF2B5EF4-FFF2-40B4-BE49-F238E27FC236}">
                <a16:creationId xmlns:a16="http://schemas.microsoft.com/office/drawing/2014/main" id="{B2D5E934-3AC0-DAE1-AEF6-2AD4CAEB4FF3}"/>
              </a:ext>
            </a:extLst>
          </p:cNvPr>
          <p:cNvGraphicFramePr>
            <a:graphicFrameLocks noGrp="1"/>
          </p:cNvGraphicFramePr>
          <p:nvPr>
            <p:extLst>
              <p:ext uri="{D42A27DB-BD31-4B8C-83A1-F6EECF244321}">
                <p14:modId xmlns:p14="http://schemas.microsoft.com/office/powerpoint/2010/main" val="3210934293"/>
              </p:ext>
            </p:extLst>
          </p:nvPr>
        </p:nvGraphicFramePr>
        <p:xfrm>
          <a:off x="2951480" y="2121535"/>
          <a:ext cx="5029200" cy="3235960"/>
        </p:xfrm>
        <a:graphic>
          <a:graphicData uri="http://schemas.openxmlformats.org/drawingml/2006/table">
            <a:tbl>
              <a:tblPr firstRow="1" bandRow="1">
                <a:tableStyleId>{5C22544A-7EE6-4342-B048-85BDC9FD1C3A}</a:tableStyleId>
              </a:tblPr>
              <a:tblGrid>
                <a:gridCol w="1361440">
                  <a:extLst>
                    <a:ext uri="{9D8B030D-6E8A-4147-A177-3AD203B41FA5}">
                      <a16:colId xmlns:a16="http://schemas.microsoft.com/office/drawing/2014/main" val="3264349178"/>
                    </a:ext>
                  </a:extLst>
                </a:gridCol>
                <a:gridCol w="1087120">
                  <a:extLst>
                    <a:ext uri="{9D8B030D-6E8A-4147-A177-3AD203B41FA5}">
                      <a16:colId xmlns:a16="http://schemas.microsoft.com/office/drawing/2014/main" val="998068909"/>
                    </a:ext>
                  </a:extLst>
                </a:gridCol>
                <a:gridCol w="1381760">
                  <a:extLst>
                    <a:ext uri="{9D8B030D-6E8A-4147-A177-3AD203B41FA5}">
                      <a16:colId xmlns:a16="http://schemas.microsoft.com/office/drawing/2014/main" val="389680100"/>
                    </a:ext>
                  </a:extLst>
                </a:gridCol>
                <a:gridCol w="1198880">
                  <a:extLst>
                    <a:ext uri="{9D8B030D-6E8A-4147-A177-3AD203B41FA5}">
                      <a16:colId xmlns:a16="http://schemas.microsoft.com/office/drawing/2014/main" val="3645841412"/>
                    </a:ext>
                  </a:extLst>
                </a:gridCol>
              </a:tblGrid>
              <a:tr h="370840">
                <a:tc gridSpan="4">
                  <a:txBody>
                    <a:bodyPr/>
                    <a:lstStyle/>
                    <a:p>
                      <a:pPr algn="ctr"/>
                      <a:r>
                        <a:rPr lang="en-US"/>
                        <a:t>Example 3: Pure Proficiency</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685867"/>
                  </a:ext>
                </a:extLst>
              </a:tr>
              <a:tr h="370840">
                <a:tc>
                  <a:txBody>
                    <a:bodyPr/>
                    <a:lstStyle/>
                    <a:p>
                      <a:pPr algn="ctr"/>
                      <a:r>
                        <a:rPr lang="en-US" b="1"/>
                        <a:t>Type</a:t>
                      </a:r>
                    </a:p>
                  </a:txBody>
                  <a:tcPr/>
                </a:tc>
                <a:tc>
                  <a:txBody>
                    <a:bodyPr/>
                    <a:lstStyle/>
                    <a:p>
                      <a:pPr algn="ctr"/>
                      <a:r>
                        <a:rPr lang="en-US" b="1"/>
                        <a:t>Weight</a:t>
                      </a:r>
                    </a:p>
                  </a:txBody>
                  <a:tcPr/>
                </a:tc>
                <a:tc>
                  <a:txBody>
                    <a:bodyPr/>
                    <a:lstStyle/>
                    <a:p>
                      <a:pPr algn="ctr"/>
                      <a:r>
                        <a:rPr lang="en-US" b="1"/>
                        <a:t>Students in Each</a:t>
                      </a:r>
                    </a:p>
                  </a:txBody>
                  <a:tcPr/>
                </a:tc>
                <a:tc>
                  <a:txBody>
                    <a:bodyPr/>
                    <a:lstStyle/>
                    <a:p>
                      <a:pPr algn="ctr"/>
                      <a:r>
                        <a:rPr lang="en-US" b="1"/>
                        <a:t>Points Received</a:t>
                      </a:r>
                    </a:p>
                  </a:txBody>
                  <a:tcPr/>
                </a:tc>
                <a:extLst>
                  <a:ext uri="{0D108BD9-81ED-4DB2-BD59-A6C34878D82A}">
                    <a16:rowId xmlns:a16="http://schemas.microsoft.com/office/drawing/2014/main" val="330669719"/>
                  </a:ext>
                </a:extLst>
              </a:tr>
              <a:tr h="370840">
                <a:tc>
                  <a:txBody>
                    <a:bodyPr/>
                    <a:lstStyle/>
                    <a:p>
                      <a:r>
                        <a:rPr lang="en-US"/>
                        <a:t>No Testing</a:t>
                      </a:r>
                    </a:p>
                  </a:txBody>
                  <a:tcPr/>
                </a:tc>
                <a:tc>
                  <a:txBody>
                    <a:bodyPr/>
                    <a:lstStyle/>
                    <a:p>
                      <a:r>
                        <a:rPr lang="en-US"/>
                        <a:t>0.00</a:t>
                      </a:r>
                    </a:p>
                  </a:txBody>
                  <a:tcPr/>
                </a:tc>
                <a:tc>
                  <a:txBody>
                    <a:bodyPr/>
                    <a:lstStyle/>
                    <a:p>
                      <a:r>
                        <a:rPr lang="en-US"/>
                        <a:t>25</a:t>
                      </a:r>
                    </a:p>
                  </a:txBody>
                  <a:tcPr/>
                </a:tc>
                <a:tc>
                  <a:txBody>
                    <a:bodyPr/>
                    <a:lstStyle/>
                    <a:p>
                      <a:r>
                        <a:rPr lang="en-US"/>
                        <a:t>0.00</a:t>
                      </a:r>
                    </a:p>
                  </a:txBody>
                  <a:tcPr/>
                </a:tc>
                <a:extLst>
                  <a:ext uri="{0D108BD9-81ED-4DB2-BD59-A6C34878D82A}">
                    <a16:rowId xmlns:a16="http://schemas.microsoft.com/office/drawing/2014/main" val="2195443718"/>
                  </a:ext>
                </a:extLst>
              </a:tr>
              <a:tr h="370840">
                <a:tc>
                  <a:txBody>
                    <a:bodyPr/>
                    <a:lstStyle/>
                    <a:p>
                      <a:r>
                        <a:rPr lang="en-US"/>
                        <a:t>Below Basic</a:t>
                      </a:r>
                    </a:p>
                  </a:txBody>
                  <a:tcPr/>
                </a:tc>
                <a:tc>
                  <a:txBody>
                    <a:bodyPr/>
                    <a:lstStyle/>
                    <a:p>
                      <a:r>
                        <a:rPr lang="en-US"/>
                        <a:t>0.00</a:t>
                      </a:r>
                    </a:p>
                  </a:txBody>
                  <a:tcPr/>
                </a:tc>
                <a:tc>
                  <a:txBody>
                    <a:bodyPr/>
                    <a:lstStyle/>
                    <a:p>
                      <a:r>
                        <a:rPr lang="en-US"/>
                        <a:t>25</a:t>
                      </a:r>
                    </a:p>
                  </a:txBody>
                  <a:tcPr/>
                </a:tc>
                <a:tc>
                  <a:txBody>
                    <a:bodyPr/>
                    <a:lstStyle/>
                    <a:p>
                      <a:r>
                        <a:rPr lang="en-US"/>
                        <a:t>0.00</a:t>
                      </a:r>
                    </a:p>
                  </a:txBody>
                  <a:tcPr/>
                </a:tc>
                <a:extLst>
                  <a:ext uri="{0D108BD9-81ED-4DB2-BD59-A6C34878D82A}">
                    <a16:rowId xmlns:a16="http://schemas.microsoft.com/office/drawing/2014/main" val="4077153305"/>
                  </a:ext>
                </a:extLst>
              </a:tr>
              <a:tr h="370840">
                <a:tc>
                  <a:txBody>
                    <a:bodyPr/>
                    <a:lstStyle/>
                    <a:p>
                      <a:r>
                        <a:rPr lang="en-US"/>
                        <a:t>Basic</a:t>
                      </a:r>
                    </a:p>
                  </a:txBody>
                  <a:tcPr/>
                </a:tc>
                <a:tc>
                  <a:txBody>
                    <a:bodyPr/>
                    <a:lstStyle/>
                    <a:p>
                      <a:r>
                        <a:rPr lang="en-US"/>
                        <a:t>0.00</a:t>
                      </a:r>
                    </a:p>
                  </a:txBody>
                  <a:tcPr/>
                </a:tc>
                <a:tc>
                  <a:txBody>
                    <a:bodyPr/>
                    <a:lstStyle/>
                    <a:p>
                      <a:r>
                        <a:rPr lang="en-US"/>
                        <a:t>25</a:t>
                      </a:r>
                    </a:p>
                  </a:txBody>
                  <a:tcPr/>
                </a:tc>
                <a:tc>
                  <a:txBody>
                    <a:bodyPr/>
                    <a:lstStyle/>
                    <a:p>
                      <a:r>
                        <a:rPr lang="en-US"/>
                        <a:t>0.00</a:t>
                      </a:r>
                    </a:p>
                  </a:txBody>
                  <a:tcPr/>
                </a:tc>
                <a:extLst>
                  <a:ext uri="{0D108BD9-81ED-4DB2-BD59-A6C34878D82A}">
                    <a16:rowId xmlns:a16="http://schemas.microsoft.com/office/drawing/2014/main" val="4093424634"/>
                  </a:ext>
                </a:extLst>
              </a:tr>
              <a:tr h="370840">
                <a:tc>
                  <a:txBody>
                    <a:bodyPr/>
                    <a:lstStyle/>
                    <a:p>
                      <a:r>
                        <a:rPr lang="en-US"/>
                        <a:t>Proficient</a:t>
                      </a:r>
                    </a:p>
                  </a:txBody>
                  <a:tcPr/>
                </a:tc>
                <a:tc>
                  <a:txBody>
                    <a:bodyPr/>
                    <a:lstStyle/>
                    <a:p>
                      <a:r>
                        <a:rPr lang="en-US"/>
                        <a:t>1.00</a:t>
                      </a:r>
                    </a:p>
                  </a:txBody>
                  <a:tcPr/>
                </a:tc>
                <a:tc>
                  <a:txBody>
                    <a:bodyPr/>
                    <a:lstStyle/>
                    <a:p>
                      <a:r>
                        <a:rPr lang="en-US"/>
                        <a:t>25</a:t>
                      </a:r>
                    </a:p>
                  </a:txBody>
                  <a:tcPr/>
                </a:tc>
                <a:tc>
                  <a:txBody>
                    <a:bodyPr/>
                    <a:lstStyle/>
                    <a:p>
                      <a:r>
                        <a:rPr lang="en-US"/>
                        <a:t>25.00</a:t>
                      </a:r>
                    </a:p>
                  </a:txBody>
                  <a:tcPr/>
                </a:tc>
                <a:extLst>
                  <a:ext uri="{0D108BD9-81ED-4DB2-BD59-A6C34878D82A}">
                    <a16:rowId xmlns:a16="http://schemas.microsoft.com/office/drawing/2014/main" val="1620435571"/>
                  </a:ext>
                </a:extLst>
              </a:tr>
              <a:tr h="370840">
                <a:tc>
                  <a:txBody>
                    <a:bodyPr/>
                    <a:lstStyle/>
                    <a:p>
                      <a:r>
                        <a:rPr lang="en-US"/>
                        <a:t>Advanced</a:t>
                      </a:r>
                    </a:p>
                  </a:txBody>
                  <a:tcPr/>
                </a:tc>
                <a:tc>
                  <a:txBody>
                    <a:bodyPr/>
                    <a:lstStyle/>
                    <a:p>
                      <a:r>
                        <a:rPr lang="en-US"/>
                        <a:t>1.00</a:t>
                      </a:r>
                    </a:p>
                  </a:txBody>
                  <a:tcPr/>
                </a:tc>
                <a:tc>
                  <a:txBody>
                    <a:bodyPr/>
                    <a:lstStyle/>
                    <a:p>
                      <a:r>
                        <a:rPr lang="en-US"/>
                        <a:t>25</a:t>
                      </a:r>
                    </a:p>
                  </a:txBody>
                  <a:tcPr/>
                </a:tc>
                <a:tc>
                  <a:txBody>
                    <a:bodyPr/>
                    <a:lstStyle/>
                    <a:p>
                      <a:r>
                        <a:rPr lang="en-US"/>
                        <a:t>25.00</a:t>
                      </a:r>
                    </a:p>
                  </a:txBody>
                  <a:tcPr/>
                </a:tc>
                <a:extLst>
                  <a:ext uri="{0D108BD9-81ED-4DB2-BD59-A6C34878D82A}">
                    <a16:rowId xmlns:a16="http://schemas.microsoft.com/office/drawing/2014/main" val="2392303025"/>
                  </a:ext>
                </a:extLst>
              </a:tr>
              <a:tr h="370840">
                <a:tc>
                  <a:txBody>
                    <a:bodyPr/>
                    <a:lstStyle/>
                    <a:p>
                      <a:endParaRPr lang="en-US"/>
                    </a:p>
                  </a:txBody>
                  <a:tcPr/>
                </a:tc>
                <a:tc>
                  <a:txBody>
                    <a:bodyPr/>
                    <a:lstStyle/>
                    <a:p>
                      <a:endParaRPr lang="en-US"/>
                    </a:p>
                  </a:txBody>
                  <a:tcPr/>
                </a:tc>
                <a:tc>
                  <a:txBody>
                    <a:bodyPr/>
                    <a:lstStyle/>
                    <a:p>
                      <a:r>
                        <a:rPr lang="en-US"/>
                        <a:t>Total</a:t>
                      </a:r>
                    </a:p>
                  </a:txBody>
                  <a:tcPr/>
                </a:tc>
                <a:tc>
                  <a:txBody>
                    <a:bodyPr/>
                    <a:lstStyle/>
                    <a:p>
                      <a:r>
                        <a:rPr lang="en-US" dirty="0"/>
                        <a:t>50.00</a:t>
                      </a:r>
                    </a:p>
                  </a:txBody>
                  <a:tcPr/>
                </a:tc>
                <a:extLst>
                  <a:ext uri="{0D108BD9-81ED-4DB2-BD59-A6C34878D82A}">
                    <a16:rowId xmlns:a16="http://schemas.microsoft.com/office/drawing/2014/main" val="2748495462"/>
                  </a:ext>
                </a:extLst>
              </a:tr>
            </a:tbl>
          </a:graphicData>
        </a:graphic>
      </p:graphicFrame>
    </p:spTree>
    <p:extLst>
      <p:ext uri="{BB962C8B-B14F-4D97-AF65-F5344CB8AC3E}">
        <p14:creationId xmlns:p14="http://schemas.microsoft.com/office/powerpoint/2010/main" val="1536761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6F5E6-73E7-0CFC-1AF5-F283F93629B8}"/>
              </a:ext>
            </a:extLst>
          </p:cNvPr>
          <p:cNvSpPr>
            <a:spLocks noGrp="1"/>
          </p:cNvSpPr>
          <p:nvPr>
            <p:ph type="title"/>
          </p:nvPr>
        </p:nvSpPr>
        <p:spPr/>
        <p:txBody>
          <a:bodyPr/>
          <a:lstStyle/>
          <a:p>
            <a:r>
              <a:rPr lang="en-US"/>
              <a:t>Virginia’s achievement measure</a:t>
            </a:r>
          </a:p>
        </p:txBody>
      </p:sp>
      <p:sp>
        <p:nvSpPr>
          <p:cNvPr id="3" name="Content Placeholder 2">
            <a:extLst>
              <a:ext uri="{FF2B5EF4-FFF2-40B4-BE49-F238E27FC236}">
                <a16:creationId xmlns:a16="http://schemas.microsoft.com/office/drawing/2014/main" id="{A5363B3F-116B-60E5-756E-950C941C6397}"/>
              </a:ext>
            </a:extLst>
          </p:cNvPr>
          <p:cNvSpPr>
            <a:spLocks noGrp="1"/>
          </p:cNvSpPr>
          <p:nvPr>
            <p:ph sz="half" idx="1"/>
          </p:nvPr>
        </p:nvSpPr>
        <p:spPr>
          <a:xfrm>
            <a:off x="6511887" y="1889890"/>
            <a:ext cx="5181600" cy="4351338"/>
          </a:xfrm>
        </p:spPr>
        <p:txBody>
          <a:bodyPr vert="horz" lIns="91440" tIns="45720" rIns="91440" bIns="45720" rtlCol="0" anchor="t">
            <a:normAutofit/>
          </a:bodyPr>
          <a:lstStyle/>
          <a:p>
            <a:r>
              <a:rPr lang="en-US"/>
              <a:t>Option 2: Measure achievement as the percentage of students who reach proficiency </a:t>
            </a:r>
          </a:p>
        </p:txBody>
      </p:sp>
      <p:sp>
        <p:nvSpPr>
          <p:cNvPr id="4" name="Content Placeholder 3">
            <a:extLst>
              <a:ext uri="{FF2B5EF4-FFF2-40B4-BE49-F238E27FC236}">
                <a16:creationId xmlns:a16="http://schemas.microsoft.com/office/drawing/2014/main" id="{0375E47D-7462-84BA-BCF9-C766E0B08BC3}"/>
              </a:ext>
            </a:extLst>
          </p:cNvPr>
          <p:cNvSpPr>
            <a:spLocks noGrp="1"/>
          </p:cNvSpPr>
          <p:nvPr>
            <p:ph sz="half" idx="2"/>
          </p:nvPr>
        </p:nvSpPr>
        <p:spPr>
          <a:xfrm>
            <a:off x="911646" y="1889890"/>
            <a:ext cx="5181600" cy="4351338"/>
          </a:xfrm>
        </p:spPr>
        <p:txBody>
          <a:bodyPr vert="horz" lIns="91440" tIns="45720" rIns="91440" bIns="45720" rtlCol="0" anchor="t">
            <a:normAutofit/>
          </a:bodyPr>
          <a:lstStyle/>
          <a:p>
            <a:r>
              <a:rPr lang="en-US"/>
              <a:t>Option 1: Measure achievement through an index by weighting Virginia’s performance bands</a:t>
            </a:r>
            <a:endParaRPr lang="en-US">
              <a:cs typeface="Calibri"/>
            </a:endParaRPr>
          </a:p>
          <a:p>
            <a:pPr marL="457200" lvl="1" indent="0">
              <a:buNone/>
            </a:pPr>
            <a:endParaRPr lang="en-US">
              <a:cs typeface="Calibri"/>
            </a:endParaRPr>
          </a:p>
        </p:txBody>
      </p:sp>
      <p:sp>
        <p:nvSpPr>
          <p:cNvPr id="5" name="Slide Number Placeholder 4">
            <a:extLst>
              <a:ext uri="{FF2B5EF4-FFF2-40B4-BE49-F238E27FC236}">
                <a16:creationId xmlns:a16="http://schemas.microsoft.com/office/drawing/2014/main" id="{95EF86E0-82DE-6B89-0BDA-B6B93FA9E291}"/>
              </a:ext>
            </a:extLst>
          </p:cNvPr>
          <p:cNvSpPr>
            <a:spLocks noGrp="1"/>
          </p:cNvSpPr>
          <p:nvPr>
            <p:ph type="sldNum" sz="quarter" idx="12"/>
          </p:nvPr>
        </p:nvSpPr>
        <p:spPr/>
        <p:txBody>
          <a:bodyPr/>
          <a:lstStyle/>
          <a:p>
            <a:fld id="{8C076474-85B3-3349-9296-D90B2BF12830}" type="slidenum">
              <a:rPr lang="en-US" smtClean="0"/>
              <a:t>11</a:t>
            </a:fld>
            <a:endParaRPr lang="en-US"/>
          </a:p>
        </p:txBody>
      </p:sp>
      <p:pic>
        <p:nvPicPr>
          <p:cNvPr id="6" name="Picture 5">
            <a:extLst>
              <a:ext uri="{FF2B5EF4-FFF2-40B4-BE49-F238E27FC236}">
                <a16:creationId xmlns:a16="http://schemas.microsoft.com/office/drawing/2014/main" id="{697102DD-44D9-28F1-34D3-3A26A7FE39F1}"/>
              </a:ext>
            </a:extLst>
          </p:cNvPr>
          <p:cNvPicPr>
            <a:picLocks noChangeAspect="1"/>
          </p:cNvPicPr>
          <p:nvPr/>
        </p:nvPicPr>
        <p:blipFill>
          <a:blip r:embed="rId2"/>
          <a:stretch>
            <a:fillRect/>
          </a:stretch>
        </p:blipFill>
        <p:spPr>
          <a:xfrm>
            <a:off x="5107781" y="6123294"/>
            <a:ext cx="1976437" cy="642204"/>
          </a:xfrm>
          <a:prstGeom prst="rect">
            <a:avLst/>
          </a:prstGeom>
        </p:spPr>
      </p:pic>
    </p:spTree>
    <p:extLst>
      <p:ext uri="{BB962C8B-B14F-4D97-AF65-F5344CB8AC3E}">
        <p14:creationId xmlns:p14="http://schemas.microsoft.com/office/powerpoint/2010/main" val="4069293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895F8-0B5B-5232-E23F-4C4319A81CE2}"/>
              </a:ext>
            </a:extLst>
          </p:cNvPr>
          <p:cNvSpPr>
            <a:spLocks noGrp="1"/>
          </p:cNvSpPr>
          <p:nvPr>
            <p:ph type="title"/>
          </p:nvPr>
        </p:nvSpPr>
        <p:spPr/>
        <p:txBody>
          <a:bodyPr>
            <a:normAutofit/>
          </a:bodyPr>
          <a:lstStyle/>
          <a:p>
            <a:r>
              <a:rPr lang="en-US"/>
              <a:t>Decision Point Two: Readiness Indicators</a:t>
            </a:r>
          </a:p>
        </p:txBody>
      </p:sp>
      <p:sp>
        <p:nvSpPr>
          <p:cNvPr id="4" name="Slide Number Placeholder 3">
            <a:extLst>
              <a:ext uri="{FF2B5EF4-FFF2-40B4-BE49-F238E27FC236}">
                <a16:creationId xmlns:a16="http://schemas.microsoft.com/office/drawing/2014/main" id="{73325925-9451-02E5-1026-26375439E6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76474-85B3-3349-9296-D90B2BF128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F8E50AA-95E7-CDDD-F0FA-3E118EF60BA4}"/>
              </a:ext>
            </a:extLst>
          </p:cNvPr>
          <p:cNvPicPr>
            <a:picLocks noChangeAspect="1"/>
          </p:cNvPicPr>
          <p:nvPr/>
        </p:nvPicPr>
        <p:blipFill>
          <a:blip r:embed="rId2"/>
          <a:stretch>
            <a:fillRect/>
          </a:stretch>
        </p:blipFill>
        <p:spPr>
          <a:xfrm>
            <a:off x="5107781" y="6123294"/>
            <a:ext cx="1976437" cy="642204"/>
          </a:xfrm>
          <a:prstGeom prst="rect">
            <a:avLst/>
          </a:prstGeom>
        </p:spPr>
      </p:pic>
    </p:spTree>
    <p:extLst>
      <p:ext uri="{BB962C8B-B14F-4D97-AF65-F5344CB8AC3E}">
        <p14:creationId xmlns:p14="http://schemas.microsoft.com/office/powerpoint/2010/main" val="1534360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D7A25-B30D-3380-E3A7-D625F5D50406}"/>
              </a:ext>
            </a:extLst>
          </p:cNvPr>
          <p:cNvSpPr>
            <a:spLocks noGrp="1"/>
          </p:cNvSpPr>
          <p:nvPr>
            <p:ph type="title"/>
          </p:nvPr>
        </p:nvSpPr>
        <p:spPr/>
        <p:txBody>
          <a:bodyPr/>
          <a:lstStyle/>
          <a:p>
            <a:r>
              <a:rPr lang="en-US"/>
              <a:t>Elementary School Readiness Indicators</a:t>
            </a:r>
          </a:p>
        </p:txBody>
      </p:sp>
      <p:graphicFrame>
        <p:nvGraphicFramePr>
          <p:cNvPr id="5" name="Table 5">
            <a:extLst>
              <a:ext uri="{FF2B5EF4-FFF2-40B4-BE49-F238E27FC236}">
                <a16:creationId xmlns:a16="http://schemas.microsoft.com/office/drawing/2014/main" id="{96CA1DA1-818B-B6D0-3FDD-561B9022B45D}"/>
              </a:ext>
            </a:extLst>
          </p:cNvPr>
          <p:cNvGraphicFramePr>
            <a:graphicFrameLocks noGrp="1"/>
          </p:cNvGraphicFramePr>
          <p:nvPr>
            <p:ph idx="1"/>
            <p:extLst>
              <p:ext uri="{D42A27DB-BD31-4B8C-83A1-F6EECF244321}">
                <p14:modId xmlns:p14="http://schemas.microsoft.com/office/powerpoint/2010/main" val="992757393"/>
              </p:ext>
            </p:extLst>
          </p:nvPr>
        </p:nvGraphicFramePr>
        <p:xfrm>
          <a:off x="838200" y="1825625"/>
          <a:ext cx="10280376" cy="4065971"/>
        </p:xfrm>
        <a:graphic>
          <a:graphicData uri="http://schemas.openxmlformats.org/drawingml/2006/table">
            <a:tbl>
              <a:tblPr firstRow="1" bandRow="1">
                <a:tableStyleId>{5C22544A-7EE6-4342-B048-85BDC9FD1C3A}</a:tableStyleId>
              </a:tblPr>
              <a:tblGrid>
                <a:gridCol w="2570094">
                  <a:extLst>
                    <a:ext uri="{9D8B030D-6E8A-4147-A177-3AD203B41FA5}">
                      <a16:colId xmlns:a16="http://schemas.microsoft.com/office/drawing/2014/main" val="3392637707"/>
                    </a:ext>
                  </a:extLst>
                </a:gridCol>
                <a:gridCol w="2570094">
                  <a:extLst>
                    <a:ext uri="{9D8B030D-6E8A-4147-A177-3AD203B41FA5}">
                      <a16:colId xmlns:a16="http://schemas.microsoft.com/office/drawing/2014/main" val="12071633"/>
                    </a:ext>
                  </a:extLst>
                </a:gridCol>
                <a:gridCol w="2570094">
                  <a:extLst>
                    <a:ext uri="{9D8B030D-6E8A-4147-A177-3AD203B41FA5}">
                      <a16:colId xmlns:a16="http://schemas.microsoft.com/office/drawing/2014/main" val="776695082"/>
                    </a:ext>
                  </a:extLst>
                </a:gridCol>
                <a:gridCol w="2570094">
                  <a:extLst>
                    <a:ext uri="{9D8B030D-6E8A-4147-A177-3AD203B41FA5}">
                      <a16:colId xmlns:a16="http://schemas.microsoft.com/office/drawing/2014/main" val="561247513"/>
                    </a:ext>
                  </a:extLst>
                </a:gridCol>
              </a:tblGrid>
              <a:tr h="341555">
                <a:tc>
                  <a:txBody>
                    <a:bodyPr/>
                    <a:lstStyle/>
                    <a:p>
                      <a:r>
                        <a:rPr lang="en-US"/>
                        <a:t>Descriptor</a:t>
                      </a:r>
                    </a:p>
                  </a:txBody>
                  <a:tcPr/>
                </a:tc>
                <a:tc>
                  <a:txBody>
                    <a:bodyPr/>
                    <a:lstStyle/>
                    <a:p>
                      <a:r>
                        <a:rPr lang="en-US"/>
                        <a:t>Measure</a:t>
                      </a:r>
                    </a:p>
                  </a:txBody>
                  <a:tcPr/>
                </a:tc>
                <a:tc>
                  <a:txBody>
                    <a:bodyPr/>
                    <a:lstStyle/>
                    <a:p>
                      <a:r>
                        <a:rPr lang="en-US"/>
                        <a:t>Definition</a:t>
                      </a:r>
                    </a:p>
                  </a:txBody>
                  <a:tcPr/>
                </a:tc>
                <a:tc>
                  <a:txBody>
                    <a:bodyPr/>
                    <a:lstStyle/>
                    <a:p>
                      <a:r>
                        <a:rPr lang="en-US"/>
                        <a:t>Rationale</a:t>
                      </a:r>
                    </a:p>
                  </a:txBody>
                  <a:tcPr/>
                </a:tc>
                <a:extLst>
                  <a:ext uri="{0D108BD9-81ED-4DB2-BD59-A6C34878D82A}">
                    <a16:rowId xmlns:a16="http://schemas.microsoft.com/office/drawing/2014/main" val="1717680921"/>
                  </a:ext>
                </a:extLst>
              </a:tr>
              <a:tr h="2069284">
                <a:tc>
                  <a:txBody>
                    <a:bodyPr/>
                    <a:lstStyle/>
                    <a:p>
                      <a:r>
                        <a:rPr lang="en-US"/>
                        <a:t>Ready to Learn</a:t>
                      </a:r>
                    </a:p>
                  </a:txBody>
                  <a:tcPr/>
                </a:tc>
                <a:tc>
                  <a:txBody>
                    <a:bodyPr/>
                    <a:lstStyle/>
                    <a:p>
                      <a:r>
                        <a:rPr lang="en-US"/>
                        <a:t>Consistent Attendance/Chronic Absenteeism Measure</a:t>
                      </a:r>
                    </a:p>
                    <a:p>
                      <a:pPr lvl="0">
                        <a:buNone/>
                      </a:pPr>
                      <a:r>
                        <a:rPr lang="en-US"/>
                        <a:t>(ESSA)</a:t>
                      </a:r>
                    </a:p>
                  </a:txBody>
                  <a:tcPr/>
                </a:tc>
                <a:tc>
                  <a:txBody>
                    <a:bodyPr/>
                    <a:lstStyle/>
                    <a:p>
                      <a:r>
                        <a:rPr lang="en-US"/>
                        <a:t>% of students who are </a:t>
                      </a:r>
                      <a:r>
                        <a:rPr lang="en-US" sz="1800" kern="1200">
                          <a:solidFill>
                            <a:schemeClr val="dk1"/>
                          </a:solidFill>
                          <a:effectLst/>
                          <a:latin typeface="+mn-lt"/>
                          <a:ea typeface="+mn-ea"/>
                          <a:cs typeface="+mn-cs"/>
                        </a:rPr>
                        <a:t>absent for 10 percent or more of the school year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i="0" u="none" strike="noStrike" noProof="0">
                          <a:solidFill>
                            <a:srgbClr val="000000"/>
                          </a:solidFill>
                          <a:latin typeface="Calibri"/>
                        </a:rPr>
                        <a:t>Students who missed 18+ days of school scored 18% lower in reading and 25% in math than students with regular attendance.</a:t>
                      </a:r>
                      <a:endParaRPr lang="en-US"/>
                    </a:p>
                  </a:txBody>
                  <a:tcPr/>
                </a:tc>
                <a:extLst>
                  <a:ext uri="{0D108BD9-81ED-4DB2-BD59-A6C34878D82A}">
                    <a16:rowId xmlns:a16="http://schemas.microsoft.com/office/drawing/2014/main" val="3822955601"/>
                  </a:ext>
                </a:extLst>
              </a:tr>
              <a:tr h="1630927">
                <a:tc>
                  <a:txBody>
                    <a:bodyPr/>
                    <a:lstStyle/>
                    <a:p>
                      <a:r>
                        <a:rPr lang="en-US"/>
                        <a:t>Ready to Read</a:t>
                      </a:r>
                    </a:p>
                  </a:txBody>
                  <a:tcPr/>
                </a:tc>
                <a:tc>
                  <a:txBody>
                    <a:bodyPr/>
                    <a:lstStyle/>
                    <a:p>
                      <a:r>
                        <a:rPr lang="en-US"/>
                        <a:t>3</a:t>
                      </a:r>
                      <a:r>
                        <a:rPr lang="en-US" baseline="30000"/>
                        <a:t>rd</a:t>
                      </a:r>
                      <a:r>
                        <a:rPr lang="en-US"/>
                        <a:t> grade literacy</a:t>
                      </a:r>
                    </a:p>
                  </a:txBody>
                  <a:tcPr/>
                </a:tc>
                <a:tc>
                  <a:txBody>
                    <a:bodyPr/>
                    <a:lstStyle/>
                    <a:p>
                      <a:r>
                        <a:rPr lang="en-US"/>
                        <a:t>% of students reading proficiently in 3</a:t>
                      </a:r>
                      <a:r>
                        <a:rPr lang="en-US" baseline="30000"/>
                        <a:t>rd</a:t>
                      </a:r>
                      <a:r>
                        <a:rPr lang="en-US"/>
                        <a:t> grade*</a:t>
                      </a:r>
                    </a:p>
                    <a:p>
                      <a:pPr lvl="0">
                        <a:buNone/>
                      </a:pPr>
                      <a:endParaRPr lang="en-US"/>
                    </a:p>
                    <a:p>
                      <a:endParaRPr lang="en-US"/>
                    </a:p>
                    <a:p>
                      <a:endParaRPr lang="en-US"/>
                    </a:p>
                  </a:txBody>
                  <a:tcPr/>
                </a:tc>
                <a:tc>
                  <a:txBody>
                    <a:bodyPr/>
                    <a:lstStyle/>
                    <a:p>
                      <a:r>
                        <a:rPr lang="en-US" dirty="0"/>
                        <a:t>Students who aren’t reading proficiently by 3</a:t>
                      </a:r>
                      <a:r>
                        <a:rPr lang="en-US" baseline="30000" dirty="0"/>
                        <a:t>rd</a:t>
                      </a:r>
                      <a:r>
                        <a:rPr lang="en-US" dirty="0"/>
                        <a:t> grade are 4x less likely to graduate from high school**</a:t>
                      </a:r>
                    </a:p>
                  </a:txBody>
                  <a:tcPr/>
                </a:tc>
                <a:extLst>
                  <a:ext uri="{0D108BD9-81ED-4DB2-BD59-A6C34878D82A}">
                    <a16:rowId xmlns:a16="http://schemas.microsoft.com/office/drawing/2014/main" val="1857278352"/>
                  </a:ext>
                </a:extLst>
              </a:tr>
            </a:tbl>
          </a:graphicData>
        </a:graphic>
      </p:graphicFrame>
      <p:sp>
        <p:nvSpPr>
          <p:cNvPr id="4" name="Slide Number Placeholder 3">
            <a:extLst>
              <a:ext uri="{FF2B5EF4-FFF2-40B4-BE49-F238E27FC236}">
                <a16:creationId xmlns:a16="http://schemas.microsoft.com/office/drawing/2014/main" id="{4DA7FBD9-7D38-C554-B331-56098619A6C9}"/>
              </a:ext>
            </a:extLst>
          </p:cNvPr>
          <p:cNvSpPr>
            <a:spLocks noGrp="1"/>
          </p:cNvSpPr>
          <p:nvPr>
            <p:ph type="sldNum" sz="quarter" idx="12"/>
          </p:nvPr>
        </p:nvSpPr>
        <p:spPr/>
        <p:txBody>
          <a:bodyPr/>
          <a:lstStyle/>
          <a:p>
            <a:fld id="{8C076474-85B3-3349-9296-D90B2BF12830}" type="slidenum">
              <a:rPr lang="en-US" smtClean="0"/>
              <a:t>13</a:t>
            </a:fld>
            <a:endParaRPr lang="en-US"/>
          </a:p>
        </p:txBody>
      </p:sp>
      <p:sp>
        <p:nvSpPr>
          <p:cNvPr id="6" name="TextBox 5">
            <a:extLst>
              <a:ext uri="{FF2B5EF4-FFF2-40B4-BE49-F238E27FC236}">
                <a16:creationId xmlns:a16="http://schemas.microsoft.com/office/drawing/2014/main" id="{48EDC13A-808D-C032-F547-B5F867560F9C}"/>
              </a:ext>
            </a:extLst>
          </p:cNvPr>
          <p:cNvSpPr txBox="1"/>
          <p:nvPr/>
        </p:nvSpPr>
        <p:spPr>
          <a:xfrm>
            <a:off x="838200" y="6308040"/>
            <a:ext cx="9047922" cy="461665"/>
          </a:xfrm>
          <a:prstGeom prst="rect">
            <a:avLst/>
          </a:prstGeom>
          <a:noFill/>
        </p:spPr>
        <p:txBody>
          <a:bodyPr wrap="square" lIns="91440" tIns="45720" rIns="91440" bIns="45720" rtlCol="0" anchor="t">
            <a:spAutoFit/>
          </a:bodyPr>
          <a:lstStyle/>
          <a:p>
            <a:r>
              <a:rPr lang="en-US" sz="1200" i="1"/>
              <a:t>*Note: </a:t>
            </a:r>
            <a:r>
              <a:rPr lang="en-US" sz="1200" i="1">
                <a:solidFill>
                  <a:srgbClr val="000000"/>
                </a:solidFill>
                <a:ea typeface="+mn-lt"/>
                <a:cs typeface="+mn-lt"/>
              </a:rPr>
              <a:t>This would effectively double-count 3rd grade reading SOL scores, in addition to counting them in the achievement indicator. </a:t>
            </a:r>
            <a:endParaRPr lang="en-US"/>
          </a:p>
          <a:p>
            <a:r>
              <a:rPr lang="en-US" sz="1200" i="1">
                <a:solidFill>
                  <a:srgbClr val="000000"/>
                </a:solidFill>
                <a:ea typeface="+mn-lt"/>
                <a:cs typeface="+mn-lt"/>
              </a:rPr>
              <a:t>**See</a:t>
            </a:r>
            <a:r>
              <a:rPr lang="en-US" sz="1200" i="1"/>
              <a:t>: </a:t>
            </a:r>
            <a:r>
              <a:rPr lang="en-US" sz="1200" i="1">
                <a:hlinkClick r:id="rId2"/>
              </a:rPr>
              <a:t>https://www.aecf.org/resources/double-jeopardy</a:t>
            </a:r>
            <a:r>
              <a:rPr lang="en-US" sz="1200" i="1"/>
              <a:t> </a:t>
            </a:r>
            <a:endParaRPr lang="en-US"/>
          </a:p>
        </p:txBody>
      </p:sp>
    </p:spTree>
    <p:extLst>
      <p:ext uri="{BB962C8B-B14F-4D97-AF65-F5344CB8AC3E}">
        <p14:creationId xmlns:p14="http://schemas.microsoft.com/office/powerpoint/2010/main" val="3955106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D7A25-B30D-3380-E3A7-D625F5D50406}"/>
              </a:ext>
            </a:extLst>
          </p:cNvPr>
          <p:cNvSpPr>
            <a:spLocks noGrp="1"/>
          </p:cNvSpPr>
          <p:nvPr>
            <p:ph type="title"/>
          </p:nvPr>
        </p:nvSpPr>
        <p:spPr/>
        <p:txBody>
          <a:bodyPr/>
          <a:lstStyle/>
          <a:p>
            <a:r>
              <a:rPr lang="en-US"/>
              <a:t>Middle School Readiness Indicators</a:t>
            </a:r>
          </a:p>
        </p:txBody>
      </p:sp>
      <p:graphicFrame>
        <p:nvGraphicFramePr>
          <p:cNvPr id="5" name="Table 5">
            <a:extLst>
              <a:ext uri="{FF2B5EF4-FFF2-40B4-BE49-F238E27FC236}">
                <a16:creationId xmlns:a16="http://schemas.microsoft.com/office/drawing/2014/main" id="{96CA1DA1-818B-B6D0-3FDD-561B9022B45D}"/>
              </a:ext>
            </a:extLst>
          </p:cNvPr>
          <p:cNvGraphicFramePr>
            <a:graphicFrameLocks noGrp="1"/>
          </p:cNvGraphicFramePr>
          <p:nvPr>
            <p:ph idx="1"/>
            <p:extLst>
              <p:ext uri="{D42A27DB-BD31-4B8C-83A1-F6EECF244321}">
                <p14:modId xmlns:p14="http://schemas.microsoft.com/office/powerpoint/2010/main" val="1428224324"/>
              </p:ext>
            </p:extLst>
          </p:nvPr>
        </p:nvGraphicFramePr>
        <p:xfrm>
          <a:off x="662504" y="1305652"/>
          <a:ext cx="10601842" cy="5233260"/>
        </p:xfrm>
        <a:graphic>
          <a:graphicData uri="http://schemas.openxmlformats.org/drawingml/2006/table">
            <a:tbl>
              <a:tblPr firstRow="1" bandRow="1">
                <a:tableStyleId>{5C22544A-7EE6-4342-B048-85BDC9FD1C3A}</a:tableStyleId>
              </a:tblPr>
              <a:tblGrid>
                <a:gridCol w="2650460">
                  <a:extLst>
                    <a:ext uri="{9D8B030D-6E8A-4147-A177-3AD203B41FA5}">
                      <a16:colId xmlns:a16="http://schemas.microsoft.com/office/drawing/2014/main" val="3392637707"/>
                    </a:ext>
                  </a:extLst>
                </a:gridCol>
                <a:gridCol w="2221735">
                  <a:extLst>
                    <a:ext uri="{9D8B030D-6E8A-4147-A177-3AD203B41FA5}">
                      <a16:colId xmlns:a16="http://schemas.microsoft.com/office/drawing/2014/main" val="12071633"/>
                    </a:ext>
                  </a:extLst>
                </a:gridCol>
                <a:gridCol w="3079187">
                  <a:extLst>
                    <a:ext uri="{9D8B030D-6E8A-4147-A177-3AD203B41FA5}">
                      <a16:colId xmlns:a16="http://schemas.microsoft.com/office/drawing/2014/main" val="776695082"/>
                    </a:ext>
                  </a:extLst>
                </a:gridCol>
                <a:gridCol w="2650460">
                  <a:extLst>
                    <a:ext uri="{9D8B030D-6E8A-4147-A177-3AD203B41FA5}">
                      <a16:colId xmlns:a16="http://schemas.microsoft.com/office/drawing/2014/main" val="561247513"/>
                    </a:ext>
                  </a:extLst>
                </a:gridCol>
              </a:tblGrid>
              <a:tr h="352970">
                <a:tc>
                  <a:txBody>
                    <a:bodyPr/>
                    <a:lstStyle/>
                    <a:p>
                      <a:r>
                        <a:rPr lang="en-US"/>
                        <a:t>Descriptor</a:t>
                      </a:r>
                    </a:p>
                  </a:txBody>
                  <a:tcPr/>
                </a:tc>
                <a:tc>
                  <a:txBody>
                    <a:bodyPr/>
                    <a:lstStyle/>
                    <a:p>
                      <a:r>
                        <a:rPr lang="en-US"/>
                        <a:t>Measure</a:t>
                      </a:r>
                    </a:p>
                  </a:txBody>
                  <a:tcPr/>
                </a:tc>
                <a:tc>
                  <a:txBody>
                    <a:bodyPr/>
                    <a:lstStyle/>
                    <a:p>
                      <a:r>
                        <a:rPr lang="en-US"/>
                        <a:t>Definition</a:t>
                      </a:r>
                    </a:p>
                  </a:txBody>
                  <a:tcPr/>
                </a:tc>
                <a:tc>
                  <a:txBody>
                    <a:bodyPr/>
                    <a:lstStyle/>
                    <a:p>
                      <a:r>
                        <a:rPr lang="en-US"/>
                        <a:t>Rationale</a:t>
                      </a:r>
                    </a:p>
                  </a:txBody>
                  <a:tcPr/>
                </a:tc>
                <a:extLst>
                  <a:ext uri="{0D108BD9-81ED-4DB2-BD59-A6C34878D82A}">
                    <a16:rowId xmlns:a16="http://schemas.microsoft.com/office/drawing/2014/main" val="1717680921"/>
                  </a:ext>
                </a:extLst>
              </a:tr>
              <a:tr h="2003964">
                <a:tc>
                  <a:txBody>
                    <a:bodyPr/>
                    <a:lstStyle/>
                    <a:p>
                      <a:r>
                        <a:rPr lang="en-US"/>
                        <a:t>Ready to Learn</a:t>
                      </a:r>
                    </a:p>
                  </a:txBody>
                  <a:tcPr/>
                </a:tc>
                <a:tc>
                  <a:txBody>
                    <a:bodyPr/>
                    <a:lstStyle/>
                    <a:p>
                      <a:pPr lvl="0">
                        <a:buNone/>
                      </a:pPr>
                      <a:r>
                        <a:rPr lang="en-US" sz="1800" b="0" i="0" u="none" strike="noStrike" noProof="0">
                          <a:solidFill>
                            <a:srgbClr val="000000"/>
                          </a:solidFill>
                          <a:latin typeface="Calibri"/>
                        </a:rPr>
                        <a:t>Consistent Attendance/Chronic Absenteeism Measure</a:t>
                      </a:r>
                    </a:p>
                    <a:p>
                      <a:pPr lvl="0">
                        <a:buNone/>
                      </a:pPr>
                      <a:r>
                        <a:rPr lang="en-US" sz="1800" b="0" i="0" u="none" strike="noStrike" noProof="0">
                          <a:solidFill>
                            <a:srgbClr val="000000"/>
                          </a:solidFill>
                          <a:latin typeface="Calibri"/>
                        </a:rPr>
                        <a:t>(ESSA)</a:t>
                      </a:r>
                      <a:endParaRPr lang="en-US" sz="1800"/>
                    </a:p>
                  </a:txBody>
                  <a:tcPr/>
                </a:tc>
                <a:tc>
                  <a:txBody>
                    <a:bodyPr/>
                    <a:lstStyle/>
                    <a:p>
                      <a:r>
                        <a:rPr lang="en-US"/>
                        <a:t>% of students who are </a:t>
                      </a:r>
                      <a:r>
                        <a:rPr lang="en-US" sz="1800" kern="1200">
                          <a:solidFill>
                            <a:schemeClr val="dk1"/>
                          </a:solidFill>
                          <a:effectLst/>
                          <a:latin typeface="+mn-lt"/>
                          <a:ea typeface="+mn-ea"/>
                          <a:cs typeface="+mn-cs"/>
                        </a:rPr>
                        <a:t>absent for 10 percent or more of the school year</a:t>
                      </a:r>
                    </a:p>
                    <a:p>
                      <a:endParaRPr lang="en-US" sz="1800" kern="1200">
                        <a:solidFill>
                          <a:schemeClr val="dk1"/>
                        </a:solidFill>
                        <a:effectLst/>
                        <a:latin typeface="+mn-lt"/>
                        <a:ea typeface="+mn-ea"/>
                        <a:cs typeface="+mn-cs"/>
                      </a:endParaRPr>
                    </a:p>
                  </a:txBody>
                  <a:tcPr/>
                </a:tc>
                <a:tc>
                  <a:txBody>
                    <a:bodyPr/>
                    <a:lstStyle/>
                    <a:p>
                      <a:pPr marL="0" marR="0" lvl="0" indent="0" algn="l">
                        <a:lnSpc>
                          <a:spcPct val="100000"/>
                        </a:lnSpc>
                        <a:spcBef>
                          <a:spcPts val="0"/>
                        </a:spcBef>
                        <a:spcAft>
                          <a:spcPts val="0"/>
                        </a:spcAft>
                        <a:buNone/>
                      </a:pPr>
                      <a:r>
                        <a:rPr lang="en-US" sz="1800" b="0" i="0" u="none" strike="noStrike" noProof="0">
                          <a:solidFill>
                            <a:srgbClr val="000000"/>
                          </a:solidFill>
                          <a:latin typeface="Calibri"/>
                        </a:rPr>
                        <a:t>Students who missed 18+ days of school scored 18% lower in reading and 25% in math than students with regular attendance.</a:t>
                      </a:r>
                      <a:endParaRPr lang="en-US"/>
                    </a:p>
                  </a:txBody>
                  <a:tcPr/>
                </a:tc>
                <a:extLst>
                  <a:ext uri="{0D108BD9-81ED-4DB2-BD59-A6C34878D82A}">
                    <a16:rowId xmlns:a16="http://schemas.microsoft.com/office/drawing/2014/main" val="3822955601"/>
                  </a:ext>
                </a:extLst>
              </a:tr>
              <a:tr h="1400496">
                <a:tc>
                  <a:txBody>
                    <a:bodyPr/>
                    <a:lstStyle/>
                    <a:p>
                      <a:r>
                        <a:rPr lang="en-US"/>
                        <a:t>Option 2a: Ready for Rigor</a:t>
                      </a:r>
                    </a:p>
                  </a:txBody>
                  <a:tcPr/>
                </a:tc>
                <a:tc>
                  <a:txBody>
                    <a:bodyPr/>
                    <a:lstStyle/>
                    <a:p>
                      <a:r>
                        <a:rPr lang="en-US"/>
                        <a:t>Advanced math courses</a:t>
                      </a:r>
                    </a:p>
                  </a:txBody>
                  <a:tcPr/>
                </a:tc>
                <a:tc>
                  <a:txBody>
                    <a:bodyPr/>
                    <a:lstStyle/>
                    <a:p>
                      <a:r>
                        <a:rPr lang="en-US"/>
                        <a:t>% of students taking advanced math who pass an End-of-Course math exam by the end of grade 8</a:t>
                      </a:r>
                    </a:p>
                    <a:p>
                      <a:endParaRPr lang="en-US"/>
                    </a:p>
                  </a:txBody>
                  <a:tcPr/>
                </a:tc>
                <a:tc>
                  <a:txBody>
                    <a:bodyPr/>
                    <a:lstStyle/>
                    <a:p>
                      <a:r>
                        <a:rPr lang="en-US"/>
                        <a:t>Middle school math scores are linked to higher graduation rates and future earnings*</a:t>
                      </a:r>
                    </a:p>
                    <a:p>
                      <a:endParaRPr lang="en-US"/>
                    </a:p>
                  </a:txBody>
                  <a:tcPr/>
                </a:tc>
                <a:extLst>
                  <a:ext uri="{0D108BD9-81ED-4DB2-BD59-A6C34878D82A}">
                    <a16:rowId xmlns:a16="http://schemas.microsoft.com/office/drawing/2014/main" val="1857278352"/>
                  </a:ext>
                </a:extLst>
              </a:tr>
              <a:tr h="1400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Option 2b: Math –Proficient or Above</a:t>
                      </a:r>
                    </a:p>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Math proficiency by 8</a:t>
                      </a:r>
                      <a:r>
                        <a:rPr lang="en-US" baseline="30000"/>
                        <a:t>th</a:t>
                      </a:r>
                      <a:r>
                        <a:rPr lang="en-US"/>
                        <a:t> grade</a:t>
                      </a:r>
                    </a:p>
                    <a:p>
                      <a:endParaRPr lang="en-US"/>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t>% of students in 8th grade cohort proficient or advanced on Grade 8 math SOL test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Middle school math scores are linked to higher graduation rates and future earnings</a:t>
                      </a:r>
                    </a:p>
                  </a:txBody>
                  <a:tcPr/>
                </a:tc>
                <a:extLst>
                  <a:ext uri="{0D108BD9-81ED-4DB2-BD59-A6C34878D82A}">
                    <a16:rowId xmlns:a16="http://schemas.microsoft.com/office/drawing/2014/main" val="2197166674"/>
                  </a:ext>
                </a:extLst>
              </a:tr>
            </a:tbl>
          </a:graphicData>
        </a:graphic>
      </p:graphicFrame>
      <p:sp>
        <p:nvSpPr>
          <p:cNvPr id="4" name="Slide Number Placeholder 3">
            <a:extLst>
              <a:ext uri="{FF2B5EF4-FFF2-40B4-BE49-F238E27FC236}">
                <a16:creationId xmlns:a16="http://schemas.microsoft.com/office/drawing/2014/main" id="{4DA7FBD9-7D38-C554-B331-56098619A6C9}"/>
              </a:ext>
            </a:extLst>
          </p:cNvPr>
          <p:cNvSpPr>
            <a:spLocks noGrp="1"/>
          </p:cNvSpPr>
          <p:nvPr>
            <p:ph type="sldNum" sz="quarter" idx="12"/>
          </p:nvPr>
        </p:nvSpPr>
        <p:spPr/>
        <p:txBody>
          <a:bodyPr/>
          <a:lstStyle/>
          <a:p>
            <a:fld id="{8C076474-85B3-3349-9296-D90B2BF12830}" type="slidenum">
              <a:rPr lang="en-US" smtClean="0"/>
              <a:t>14</a:t>
            </a:fld>
            <a:endParaRPr lang="en-US"/>
          </a:p>
        </p:txBody>
      </p:sp>
      <p:sp>
        <p:nvSpPr>
          <p:cNvPr id="6" name="TextBox 5">
            <a:extLst>
              <a:ext uri="{FF2B5EF4-FFF2-40B4-BE49-F238E27FC236}">
                <a16:creationId xmlns:a16="http://schemas.microsoft.com/office/drawing/2014/main" id="{48EDC13A-808D-C032-F547-B5F867560F9C}"/>
              </a:ext>
            </a:extLst>
          </p:cNvPr>
          <p:cNvSpPr txBox="1"/>
          <p:nvPr/>
        </p:nvSpPr>
        <p:spPr>
          <a:xfrm>
            <a:off x="838200" y="6539628"/>
            <a:ext cx="9047922" cy="276999"/>
          </a:xfrm>
          <a:prstGeom prst="rect">
            <a:avLst/>
          </a:prstGeom>
          <a:noFill/>
        </p:spPr>
        <p:txBody>
          <a:bodyPr wrap="square" lIns="91440" tIns="45720" rIns="91440" bIns="45720" rtlCol="0" anchor="t">
            <a:spAutoFit/>
          </a:bodyPr>
          <a:lstStyle/>
          <a:p>
            <a:r>
              <a:rPr lang="en-US" sz="1200" i="1"/>
              <a:t>*See: </a:t>
            </a:r>
            <a:r>
              <a:rPr lang="en-US" sz="1200" i="1">
                <a:hlinkClick r:id="rId3"/>
              </a:rPr>
              <a:t>https://hanushek.stanford.edu/sites/default/files/publications/Hanushek%202022%20HESI%20EconomicCost.pdf</a:t>
            </a:r>
            <a:r>
              <a:rPr lang="en-US" sz="1200" i="1"/>
              <a:t> </a:t>
            </a:r>
          </a:p>
        </p:txBody>
      </p:sp>
    </p:spTree>
    <p:extLst>
      <p:ext uri="{BB962C8B-B14F-4D97-AF65-F5344CB8AC3E}">
        <p14:creationId xmlns:p14="http://schemas.microsoft.com/office/powerpoint/2010/main" val="3652031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D7A25-B30D-3380-E3A7-D625F5D50406}"/>
              </a:ext>
            </a:extLst>
          </p:cNvPr>
          <p:cNvSpPr>
            <a:spLocks noGrp="1"/>
          </p:cNvSpPr>
          <p:nvPr>
            <p:ph type="title"/>
          </p:nvPr>
        </p:nvSpPr>
        <p:spPr/>
        <p:txBody>
          <a:bodyPr/>
          <a:lstStyle/>
          <a:p>
            <a:r>
              <a:rPr lang="en-US"/>
              <a:t>High School Readiness Indicators</a:t>
            </a:r>
          </a:p>
        </p:txBody>
      </p:sp>
      <p:graphicFrame>
        <p:nvGraphicFramePr>
          <p:cNvPr id="5" name="Table 5">
            <a:extLst>
              <a:ext uri="{FF2B5EF4-FFF2-40B4-BE49-F238E27FC236}">
                <a16:creationId xmlns:a16="http://schemas.microsoft.com/office/drawing/2014/main" id="{96CA1DA1-818B-B6D0-3FDD-561B9022B45D}"/>
              </a:ext>
            </a:extLst>
          </p:cNvPr>
          <p:cNvGraphicFramePr>
            <a:graphicFrameLocks noGrp="1"/>
          </p:cNvGraphicFramePr>
          <p:nvPr>
            <p:ph idx="1"/>
            <p:extLst>
              <p:ext uri="{D42A27DB-BD31-4B8C-83A1-F6EECF244321}">
                <p14:modId xmlns:p14="http://schemas.microsoft.com/office/powerpoint/2010/main" val="44188603"/>
              </p:ext>
            </p:extLst>
          </p:nvPr>
        </p:nvGraphicFramePr>
        <p:xfrm>
          <a:off x="802481" y="1516062"/>
          <a:ext cx="10908508" cy="4577080"/>
        </p:xfrm>
        <a:graphic>
          <a:graphicData uri="http://schemas.openxmlformats.org/drawingml/2006/table">
            <a:tbl>
              <a:tblPr firstRow="1" bandRow="1">
                <a:tableStyleId>{5C22544A-7EE6-4342-B048-85BDC9FD1C3A}</a:tableStyleId>
              </a:tblPr>
              <a:tblGrid>
                <a:gridCol w="1900962">
                  <a:extLst>
                    <a:ext uri="{9D8B030D-6E8A-4147-A177-3AD203B41FA5}">
                      <a16:colId xmlns:a16="http://schemas.microsoft.com/office/drawing/2014/main" val="3392637707"/>
                    </a:ext>
                  </a:extLst>
                </a:gridCol>
                <a:gridCol w="1252331">
                  <a:extLst>
                    <a:ext uri="{9D8B030D-6E8A-4147-A177-3AD203B41FA5}">
                      <a16:colId xmlns:a16="http://schemas.microsoft.com/office/drawing/2014/main" val="12071633"/>
                    </a:ext>
                  </a:extLst>
                </a:gridCol>
                <a:gridCol w="4253948">
                  <a:extLst>
                    <a:ext uri="{9D8B030D-6E8A-4147-A177-3AD203B41FA5}">
                      <a16:colId xmlns:a16="http://schemas.microsoft.com/office/drawing/2014/main" val="776695082"/>
                    </a:ext>
                  </a:extLst>
                </a:gridCol>
                <a:gridCol w="3501267">
                  <a:extLst>
                    <a:ext uri="{9D8B030D-6E8A-4147-A177-3AD203B41FA5}">
                      <a16:colId xmlns:a16="http://schemas.microsoft.com/office/drawing/2014/main" val="561247513"/>
                    </a:ext>
                  </a:extLst>
                </a:gridCol>
              </a:tblGrid>
              <a:tr h="370840">
                <a:tc>
                  <a:txBody>
                    <a:bodyPr/>
                    <a:lstStyle/>
                    <a:p>
                      <a:r>
                        <a:rPr lang="en-US"/>
                        <a:t>Descriptor</a:t>
                      </a:r>
                    </a:p>
                  </a:txBody>
                  <a:tcPr/>
                </a:tc>
                <a:tc>
                  <a:txBody>
                    <a:bodyPr/>
                    <a:lstStyle/>
                    <a:p>
                      <a:r>
                        <a:rPr lang="en-US"/>
                        <a:t>Measure</a:t>
                      </a:r>
                    </a:p>
                  </a:txBody>
                  <a:tcPr/>
                </a:tc>
                <a:tc>
                  <a:txBody>
                    <a:bodyPr/>
                    <a:lstStyle/>
                    <a:p>
                      <a:r>
                        <a:rPr lang="en-US"/>
                        <a:t>Definition</a:t>
                      </a:r>
                    </a:p>
                  </a:txBody>
                  <a:tcPr/>
                </a:tc>
                <a:tc>
                  <a:txBody>
                    <a:bodyPr/>
                    <a:lstStyle/>
                    <a:p>
                      <a:r>
                        <a:rPr lang="en-US"/>
                        <a:t>Rationale</a:t>
                      </a:r>
                    </a:p>
                  </a:txBody>
                  <a:tcPr/>
                </a:tc>
                <a:extLst>
                  <a:ext uri="{0D108BD9-81ED-4DB2-BD59-A6C34878D82A}">
                    <a16:rowId xmlns:a16="http://schemas.microsoft.com/office/drawing/2014/main" val="1717680921"/>
                  </a:ext>
                </a:extLst>
              </a:tr>
              <a:tr h="370840">
                <a:tc>
                  <a:txBody>
                    <a:bodyPr/>
                    <a:lstStyle/>
                    <a:p>
                      <a:r>
                        <a:rPr lang="en-US"/>
                        <a:t>Ready to Learn</a:t>
                      </a:r>
                    </a:p>
                  </a:txBody>
                  <a:tcPr/>
                </a:tc>
                <a:tc>
                  <a:txBody>
                    <a:bodyPr/>
                    <a:lstStyle/>
                    <a:p>
                      <a:r>
                        <a:rPr lang="en-US"/>
                        <a:t>Consistent attendance</a:t>
                      </a:r>
                    </a:p>
                  </a:txBody>
                  <a:tcPr/>
                </a:tc>
                <a:tc>
                  <a:txBody>
                    <a:bodyPr/>
                    <a:lstStyle/>
                    <a:p>
                      <a:r>
                        <a:rPr lang="en-US"/>
                        <a:t>% of students who are </a:t>
                      </a:r>
                      <a:r>
                        <a:rPr lang="en-US" sz="1800" kern="1200">
                          <a:solidFill>
                            <a:schemeClr val="dk1"/>
                          </a:solidFill>
                          <a:effectLst/>
                          <a:latin typeface="+mn-lt"/>
                          <a:ea typeface="+mn-ea"/>
                          <a:cs typeface="+mn-cs"/>
                        </a:rPr>
                        <a:t>absent for 10 percent or more of the school year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Missing school sets kids back academically*</a:t>
                      </a:r>
                    </a:p>
                    <a:p>
                      <a:endParaRPr lang="en-US"/>
                    </a:p>
                  </a:txBody>
                  <a:tcPr/>
                </a:tc>
                <a:extLst>
                  <a:ext uri="{0D108BD9-81ED-4DB2-BD59-A6C34878D82A}">
                    <a16:rowId xmlns:a16="http://schemas.microsoft.com/office/drawing/2014/main" val="3822955601"/>
                  </a:ext>
                </a:extLst>
              </a:tr>
              <a:tr h="370840">
                <a:tc>
                  <a:txBody>
                    <a:bodyPr/>
                    <a:lstStyle/>
                    <a:p>
                      <a:r>
                        <a:rPr lang="en-US"/>
                        <a:t>Ready to Graduate</a:t>
                      </a:r>
                    </a:p>
                  </a:txBody>
                  <a:tcPr/>
                </a:tc>
                <a:tc>
                  <a:txBody>
                    <a:bodyPr/>
                    <a:lstStyle/>
                    <a:p>
                      <a:r>
                        <a:rPr lang="en-US"/>
                        <a:t>Graduation Rates</a:t>
                      </a:r>
                    </a:p>
                  </a:txBody>
                  <a:tcPr/>
                </a:tc>
                <a:tc>
                  <a:txBody>
                    <a:bodyPr/>
                    <a:lstStyle/>
                    <a:p>
                      <a:r>
                        <a:rPr lang="en-US"/>
                        <a:t>4-year (and possibly extended-year) adjusted cohort graduation rates</a:t>
                      </a:r>
                    </a:p>
                  </a:txBody>
                  <a:tcPr/>
                </a:tc>
                <a:tc>
                  <a:txBody>
                    <a:bodyPr/>
                    <a:lstStyle/>
                    <a:p>
                      <a:r>
                        <a:rPr lang="en-US"/>
                        <a:t>Students do better when they persist and achieve high school diplomas**</a:t>
                      </a:r>
                    </a:p>
                  </a:txBody>
                  <a:tcPr/>
                </a:tc>
                <a:extLst>
                  <a:ext uri="{0D108BD9-81ED-4DB2-BD59-A6C34878D82A}">
                    <a16:rowId xmlns:a16="http://schemas.microsoft.com/office/drawing/2014/main" val="1857278352"/>
                  </a:ext>
                </a:extLst>
              </a:tr>
              <a:tr h="370840">
                <a:tc>
                  <a:txBody>
                    <a:bodyPr/>
                    <a:lstStyle/>
                    <a:p>
                      <a:r>
                        <a:rPr lang="en-US"/>
                        <a:t>Ready for College and Career</a:t>
                      </a:r>
                    </a:p>
                  </a:txBody>
                  <a:tcPr/>
                </a:tc>
                <a:tc>
                  <a:txBody>
                    <a:bodyPr/>
                    <a:lstStyle/>
                    <a:p>
                      <a:r>
                        <a:rPr lang="en-US"/>
                        <a:t>College and Career Readiness</a:t>
                      </a:r>
                    </a:p>
                  </a:txBody>
                  <a:tcPr/>
                </a:tc>
                <a:tc>
                  <a:txBody>
                    <a:bodyPr/>
                    <a:lstStyle/>
                    <a:p>
                      <a:r>
                        <a:rPr lang="en-US"/>
                        <a:t>% of graduates who: </a:t>
                      </a:r>
                    </a:p>
                    <a:p>
                      <a:pPr marL="285750" indent="-285750">
                        <a:buFont typeface="Arial" panose="020B0604020202020204" pitchFamily="34" charset="0"/>
                        <a:buChar char="•"/>
                      </a:pPr>
                      <a:r>
                        <a:rPr lang="en-US"/>
                        <a:t>Earn early post-secondary opportunities </a:t>
                      </a:r>
                      <a:endParaRPr lang="en-US">
                        <a:solidFill>
                          <a:srgbClr val="FF0000"/>
                        </a:solidFill>
                      </a:endParaRP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a:t>Earn an industry credential in a high-demand occupation*** </a:t>
                      </a:r>
                      <a:endParaRPr lang="en-US">
                        <a:solidFill>
                          <a:srgbClr val="FF0000"/>
                        </a:solidFill>
                      </a:endParaRPr>
                    </a:p>
                    <a:p>
                      <a:pPr marL="285750" indent="-285750">
                        <a:buFont typeface="Arial" panose="020B0604020202020204" pitchFamily="34" charset="0"/>
                        <a:buChar char="•"/>
                      </a:pPr>
                      <a:r>
                        <a:rPr lang="en-US"/>
                        <a:t>Enroll in college/College Readiness</a:t>
                      </a:r>
                    </a:p>
                  </a:txBody>
                  <a:tcPr/>
                </a:tc>
                <a:tc>
                  <a:txBody>
                    <a:bodyPr/>
                    <a:lstStyle/>
                    <a:p>
                      <a:r>
                        <a:rPr lang="en-US" sz="1800" kern="1200">
                          <a:solidFill>
                            <a:schemeClr val="dk1"/>
                          </a:solidFill>
                          <a:effectLst/>
                          <a:latin typeface="+mn-lt"/>
                          <a:ea typeface="+mn-ea"/>
                          <a:cs typeface="+mn-cs"/>
                        </a:rPr>
                        <a:t>Students need to be fully prepared to succeed in college, career, and life through exposure to a relevant and meaningful high school experience</a:t>
                      </a:r>
                      <a:endParaRPr lang="en-US"/>
                    </a:p>
                  </a:txBody>
                  <a:tcPr/>
                </a:tc>
                <a:extLst>
                  <a:ext uri="{0D108BD9-81ED-4DB2-BD59-A6C34878D82A}">
                    <a16:rowId xmlns:a16="http://schemas.microsoft.com/office/drawing/2014/main" val="2209718658"/>
                  </a:ext>
                </a:extLst>
              </a:tr>
              <a:tr h="370839">
                <a:tc>
                  <a:txBody>
                    <a:bodyPr/>
                    <a:lstStyle/>
                    <a:p>
                      <a:pPr lvl="0">
                        <a:buNone/>
                      </a:pPr>
                      <a:r>
                        <a:rPr lang="en-US"/>
                        <a:t>Ready for Military</a:t>
                      </a:r>
                    </a:p>
                  </a:txBody>
                  <a:tcPr/>
                </a:tc>
                <a:tc>
                  <a:txBody>
                    <a:bodyPr/>
                    <a:lstStyle/>
                    <a:p>
                      <a:pPr lvl="0">
                        <a:buNone/>
                      </a:pPr>
                      <a:r>
                        <a:rPr lang="en-US"/>
                        <a:t>Military Readiness</a:t>
                      </a:r>
                    </a:p>
                  </a:txBody>
                  <a:tcPr/>
                </a:tc>
                <a:tc>
                  <a:txBody>
                    <a:bodyPr/>
                    <a:lstStyle/>
                    <a:p>
                      <a:pPr marL="285750" lvl="0" indent="-285750">
                        <a:buFont typeface="Arial"/>
                        <a:buChar char="•"/>
                      </a:pPr>
                      <a:r>
                        <a:rPr lang="en-US" sz="1800" b="0" i="0" u="none" strike="noStrike" noProof="0">
                          <a:solidFill>
                            <a:srgbClr val="000000"/>
                          </a:solidFill>
                          <a:latin typeface="Calibri"/>
                        </a:rPr>
                        <a:t>ASVAB</a:t>
                      </a:r>
                      <a:endParaRPr lang="en-US" sz="1800"/>
                    </a:p>
                  </a:txBody>
                  <a:tcPr/>
                </a:tc>
                <a:tc>
                  <a:txBody>
                    <a:bodyPr/>
                    <a:lstStyle/>
                    <a:p>
                      <a:pPr lvl="0">
                        <a:buNone/>
                      </a:pPr>
                      <a:r>
                        <a:rPr lang="en-US" dirty="0"/>
                        <a:t>Demonstrates students' ability to select career they want vs. career their score locks them into  </a:t>
                      </a:r>
                    </a:p>
                  </a:txBody>
                  <a:tcPr/>
                </a:tc>
                <a:extLst>
                  <a:ext uri="{0D108BD9-81ED-4DB2-BD59-A6C34878D82A}">
                    <a16:rowId xmlns:a16="http://schemas.microsoft.com/office/drawing/2014/main" val="3237651235"/>
                  </a:ext>
                </a:extLst>
              </a:tr>
            </a:tbl>
          </a:graphicData>
        </a:graphic>
      </p:graphicFrame>
      <p:sp>
        <p:nvSpPr>
          <p:cNvPr id="4" name="Slide Number Placeholder 3">
            <a:extLst>
              <a:ext uri="{FF2B5EF4-FFF2-40B4-BE49-F238E27FC236}">
                <a16:creationId xmlns:a16="http://schemas.microsoft.com/office/drawing/2014/main" id="{4DA7FBD9-7D38-C554-B331-56098619A6C9}"/>
              </a:ext>
            </a:extLst>
          </p:cNvPr>
          <p:cNvSpPr>
            <a:spLocks noGrp="1"/>
          </p:cNvSpPr>
          <p:nvPr>
            <p:ph type="sldNum" sz="quarter" idx="12"/>
          </p:nvPr>
        </p:nvSpPr>
        <p:spPr>
          <a:xfrm>
            <a:off x="8789504" y="6343063"/>
            <a:ext cx="2743200" cy="365125"/>
          </a:xfrm>
        </p:spPr>
        <p:txBody>
          <a:bodyPr/>
          <a:lstStyle/>
          <a:p>
            <a:fld id="{8C076474-85B3-3349-9296-D90B2BF12830}" type="slidenum">
              <a:rPr lang="en-US" smtClean="0"/>
              <a:t>15</a:t>
            </a:fld>
            <a:endParaRPr lang="en-US"/>
          </a:p>
        </p:txBody>
      </p:sp>
      <p:sp>
        <p:nvSpPr>
          <p:cNvPr id="6" name="TextBox 5">
            <a:extLst>
              <a:ext uri="{FF2B5EF4-FFF2-40B4-BE49-F238E27FC236}">
                <a16:creationId xmlns:a16="http://schemas.microsoft.com/office/drawing/2014/main" id="{48EDC13A-808D-C032-F547-B5F867560F9C}"/>
              </a:ext>
            </a:extLst>
          </p:cNvPr>
          <p:cNvSpPr txBox="1"/>
          <p:nvPr/>
        </p:nvSpPr>
        <p:spPr>
          <a:xfrm>
            <a:off x="1067492" y="6130971"/>
            <a:ext cx="8494858" cy="646331"/>
          </a:xfrm>
          <a:prstGeom prst="rect">
            <a:avLst/>
          </a:prstGeom>
          <a:noFill/>
        </p:spPr>
        <p:txBody>
          <a:bodyPr wrap="square" rtlCol="0">
            <a:spAutoFit/>
          </a:bodyPr>
          <a:lstStyle/>
          <a:p>
            <a:r>
              <a:rPr lang="en-US" sz="1200" i="1"/>
              <a:t>*See: </a:t>
            </a:r>
            <a:r>
              <a:rPr lang="en-US" sz="1200" i="1">
                <a:hlinkClick r:id="rId2"/>
              </a:rPr>
              <a:t>https://www.researchgate.net/publication/311388052_The_dynamics_of_chronic_absence_and_student_achievement</a:t>
            </a:r>
            <a:r>
              <a:rPr lang="en-US" sz="1200" i="1"/>
              <a:t> and </a:t>
            </a:r>
            <a:r>
              <a:rPr lang="en-US" sz="1200" i="1">
                <a:hlinkClick r:id="rId3"/>
              </a:rPr>
              <a:t>https://journals.sagepub.com/doi/full/10.1177/0042085915618709</a:t>
            </a:r>
            <a:r>
              <a:rPr lang="en-US" sz="1200" i="1"/>
              <a:t>. **See: </a:t>
            </a:r>
            <a:r>
              <a:rPr lang="en-US" sz="1200" i="1">
                <a:hlinkClick r:id="rId4"/>
              </a:rPr>
              <a:t>https://www.nber.org/papers/w16064</a:t>
            </a:r>
            <a:r>
              <a:rPr lang="en-US" sz="1200" i="1"/>
              <a:t>. ***As determined by the Virginia Office of Education Economics. </a:t>
            </a:r>
          </a:p>
        </p:txBody>
      </p:sp>
    </p:spTree>
    <p:extLst>
      <p:ext uri="{BB962C8B-B14F-4D97-AF65-F5344CB8AC3E}">
        <p14:creationId xmlns:p14="http://schemas.microsoft.com/office/powerpoint/2010/main" val="2943534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895F8-0B5B-5232-E23F-4C4319A81CE2}"/>
              </a:ext>
            </a:extLst>
          </p:cNvPr>
          <p:cNvSpPr>
            <a:spLocks noGrp="1"/>
          </p:cNvSpPr>
          <p:nvPr>
            <p:ph type="title"/>
          </p:nvPr>
        </p:nvSpPr>
        <p:spPr/>
        <p:txBody>
          <a:bodyPr>
            <a:normAutofit/>
          </a:bodyPr>
          <a:lstStyle/>
          <a:p>
            <a:r>
              <a:rPr lang="en-US"/>
              <a:t>Decision Point Three:  Accountability Rating System</a:t>
            </a:r>
          </a:p>
        </p:txBody>
      </p:sp>
      <p:sp>
        <p:nvSpPr>
          <p:cNvPr id="4" name="Slide Number Placeholder 3">
            <a:extLst>
              <a:ext uri="{FF2B5EF4-FFF2-40B4-BE49-F238E27FC236}">
                <a16:creationId xmlns:a16="http://schemas.microsoft.com/office/drawing/2014/main" id="{73325925-9451-02E5-1026-26375439E6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76474-85B3-3349-9296-D90B2BF128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F8E50AA-95E7-CDDD-F0FA-3E118EF60BA4}"/>
              </a:ext>
            </a:extLst>
          </p:cNvPr>
          <p:cNvPicPr>
            <a:picLocks noChangeAspect="1"/>
          </p:cNvPicPr>
          <p:nvPr/>
        </p:nvPicPr>
        <p:blipFill>
          <a:blip r:embed="rId2"/>
          <a:stretch>
            <a:fillRect/>
          </a:stretch>
        </p:blipFill>
        <p:spPr>
          <a:xfrm>
            <a:off x="5107781" y="6123294"/>
            <a:ext cx="1976437" cy="642204"/>
          </a:xfrm>
          <a:prstGeom prst="rect">
            <a:avLst/>
          </a:prstGeom>
        </p:spPr>
      </p:pic>
    </p:spTree>
    <p:extLst>
      <p:ext uri="{BB962C8B-B14F-4D97-AF65-F5344CB8AC3E}">
        <p14:creationId xmlns:p14="http://schemas.microsoft.com/office/powerpoint/2010/main" val="3706862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4D96-3A3F-53EF-91B5-BB1304ACA19A}"/>
              </a:ext>
            </a:extLst>
          </p:cNvPr>
          <p:cNvSpPr>
            <a:spLocks noGrp="1"/>
          </p:cNvSpPr>
          <p:nvPr>
            <p:ph type="title"/>
          </p:nvPr>
        </p:nvSpPr>
        <p:spPr/>
        <p:txBody>
          <a:bodyPr>
            <a:normAutofit fontScale="90000"/>
          </a:bodyPr>
          <a:lstStyle/>
          <a:p>
            <a:r>
              <a:rPr lang="en-US" sz="4600">
                <a:cs typeface="Calibri Light"/>
              </a:rPr>
              <a:t>Based on the Board conversation in August, there are two points of discussion</a:t>
            </a:r>
          </a:p>
        </p:txBody>
      </p:sp>
      <p:sp>
        <p:nvSpPr>
          <p:cNvPr id="4" name="Slide Number Placeholder 3">
            <a:extLst>
              <a:ext uri="{FF2B5EF4-FFF2-40B4-BE49-F238E27FC236}">
                <a16:creationId xmlns:a16="http://schemas.microsoft.com/office/drawing/2014/main" id="{68359524-68A1-7ABB-F259-85E4944E1578}"/>
              </a:ext>
            </a:extLst>
          </p:cNvPr>
          <p:cNvSpPr>
            <a:spLocks noGrp="1"/>
          </p:cNvSpPr>
          <p:nvPr>
            <p:ph type="sldNum" sz="quarter" idx="12"/>
          </p:nvPr>
        </p:nvSpPr>
        <p:spPr/>
        <p:txBody>
          <a:bodyPr/>
          <a:lstStyle/>
          <a:p>
            <a:fld id="{8C076474-85B3-3349-9296-D90B2BF12830}" type="slidenum">
              <a:rPr lang="en-US" smtClean="0"/>
              <a:t>17</a:t>
            </a:fld>
            <a:endParaRPr lang="en-US"/>
          </a:p>
        </p:txBody>
      </p:sp>
      <p:graphicFrame>
        <p:nvGraphicFramePr>
          <p:cNvPr id="8" name="Table 7">
            <a:extLst>
              <a:ext uri="{FF2B5EF4-FFF2-40B4-BE49-F238E27FC236}">
                <a16:creationId xmlns:a16="http://schemas.microsoft.com/office/drawing/2014/main" id="{024FB67D-8466-300A-2BA7-960B3194183F}"/>
              </a:ext>
            </a:extLst>
          </p:cNvPr>
          <p:cNvGraphicFramePr>
            <a:graphicFrameLocks noGrp="1"/>
          </p:cNvGraphicFramePr>
          <p:nvPr>
            <p:extLst>
              <p:ext uri="{D42A27DB-BD31-4B8C-83A1-F6EECF244321}">
                <p14:modId xmlns:p14="http://schemas.microsoft.com/office/powerpoint/2010/main" val="2607592471"/>
              </p:ext>
            </p:extLst>
          </p:nvPr>
        </p:nvGraphicFramePr>
        <p:xfrm>
          <a:off x="2011680" y="2355233"/>
          <a:ext cx="8168640" cy="3199190"/>
        </p:xfrm>
        <a:graphic>
          <a:graphicData uri="http://schemas.openxmlformats.org/drawingml/2006/table">
            <a:tbl>
              <a:tblPr firstRow="1" bandRow="1">
                <a:tableStyleId>{5C22544A-7EE6-4342-B048-85BDC9FD1C3A}</a:tableStyleId>
              </a:tblPr>
              <a:tblGrid>
                <a:gridCol w="4084320">
                  <a:extLst>
                    <a:ext uri="{9D8B030D-6E8A-4147-A177-3AD203B41FA5}">
                      <a16:colId xmlns:a16="http://schemas.microsoft.com/office/drawing/2014/main" val="2201264412"/>
                    </a:ext>
                  </a:extLst>
                </a:gridCol>
                <a:gridCol w="4084320">
                  <a:extLst>
                    <a:ext uri="{9D8B030D-6E8A-4147-A177-3AD203B41FA5}">
                      <a16:colId xmlns:a16="http://schemas.microsoft.com/office/drawing/2014/main" val="2416245024"/>
                    </a:ext>
                  </a:extLst>
                </a:gridCol>
              </a:tblGrid>
              <a:tr h="370840">
                <a:tc>
                  <a:txBody>
                    <a:bodyPr/>
                    <a:lstStyle/>
                    <a:p>
                      <a:pPr lvl="0">
                        <a:buNone/>
                      </a:pPr>
                      <a:r>
                        <a:rPr lang="en-US" sz="1900" b="1" i="0" u="none" strike="noStrike" noProof="0">
                          <a:solidFill>
                            <a:schemeClr val="bg1"/>
                          </a:solidFill>
                          <a:latin typeface="Calibri"/>
                        </a:rPr>
                        <a:t>Summative vs. Placemat</a:t>
                      </a:r>
                      <a:endParaRPr lang="en-US">
                        <a:solidFill>
                          <a:schemeClr val="bg1"/>
                        </a:solidFill>
                      </a:endParaRPr>
                    </a:p>
                  </a:txBody>
                  <a:tcPr/>
                </a:tc>
                <a:tc>
                  <a:txBody>
                    <a:bodyPr/>
                    <a:lstStyle/>
                    <a:p>
                      <a:r>
                        <a:rPr lang="en-US"/>
                        <a:t>Weighting</a:t>
                      </a:r>
                    </a:p>
                  </a:txBody>
                  <a:tcPr/>
                </a:tc>
                <a:extLst>
                  <a:ext uri="{0D108BD9-81ED-4DB2-BD59-A6C34878D82A}">
                    <a16:rowId xmlns:a16="http://schemas.microsoft.com/office/drawing/2014/main" val="232866476"/>
                  </a:ext>
                </a:extLst>
              </a:tr>
              <a:tr h="2818190">
                <a:tc>
                  <a:txBody>
                    <a:bodyPr/>
                    <a:lstStyle/>
                    <a:p>
                      <a:pPr lvl="0">
                        <a:buNone/>
                      </a:pPr>
                      <a:r>
                        <a:rPr lang="en-US" sz="2200" b="0" i="0" u="none" strike="noStrike" noProof="0">
                          <a:solidFill>
                            <a:srgbClr val="000000"/>
                          </a:solidFill>
                          <a:latin typeface="Calibri"/>
                        </a:rPr>
                        <a:t>How to make meaning from the accountability system?</a:t>
                      </a:r>
                      <a:endParaRPr lang="en-US"/>
                    </a:p>
                  </a:txBody>
                  <a:tcPr/>
                </a:tc>
                <a:tc>
                  <a:txBody>
                    <a:bodyPr/>
                    <a:lstStyle/>
                    <a:p>
                      <a:pPr lvl="0">
                        <a:buNone/>
                      </a:pPr>
                      <a:r>
                        <a:rPr lang="en-US" sz="2200" b="0" i="0" u="none" strike="noStrike" noProof="0" dirty="0">
                          <a:solidFill>
                            <a:srgbClr val="000000"/>
                          </a:solidFill>
                          <a:latin typeface="Calibri"/>
                        </a:rPr>
                        <a:t>How to balance indicators to identify schools in need of additional support?</a:t>
                      </a:r>
                      <a:endParaRPr lang="en-US" dirty="0"/>
                    </a:p>
                  </a:txBody>
                  <a:tcPr/>
                </a:tc>
                <a:extLst>
                  <a:ext uri="{0D108BD9-81ED-4DB2-BD59-A6C34878D82A}">
                    <a16:rowId xmlns:a16="http://schemas.microsoft.com/office/drawing/2014/main" val="3415707998"/>
                  </a:ext>
                </a:extLst>
              </a:tr>
            </a:tbl>
          </a:graphicData>
        </a:graphic>
      </p:graphicFrame>
    </p:spTree>
    <p:extLst>
      <p:ext uri="{BB962C8B-B14F-4D97-AF65-F5344CB8AC3E}">
        <p14:creationId xmlns:p14="http://schemas.microsoft.com/office/powerpoint/2010/main" val="2716800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895F8-0B5B-5232-E23F-4C4319A81CE2}"/>
              </a:ext>
            </a:extLst>
          </p:cNvPr>
          <p:cNvSpPr>
            <a:spLocks noGrp="1"/>
          </p:cNvSpPr>
          <p:nvPr>
            <p:ph type="title"/>
          </p:nvPr>
        </p:nvSpPr>
        <p:spPr/>
        <p:txBody>
          <a:bodyPr/>
          <a:lstStyle/>
          <a:p>
            <a:r>
              <a:rPr lang="en-US"/>
              <a:t>How to make meaning from the accountability system? </a:t>
            </a:r>
          </a:p>
        </p:txBody>
      </p:sp>
      <p:sp>
        <p:nvSpPr>
          <p:cNvPr id="4" name="Slide Number Placeholder 3">
            <a:extLst>
              <a:ext uri="{FF2B5EF4-FFF2-40B4-BE49-F238E27FC236}">
                <a16:creationId xmlns:a16="http://schemas.microsoft.com/office/drawing/2014/main" id="{73325925-9451-02E5-1026-26375439E6AC}"/>
              </a:ext>
            </a:extLst>
          </p:cNvPr>
          <p:cNvSpPr>
            <a:spLocks noGrp="1"/>
          </p:cNvSpPr>
          <p:nvPr>
            <p:ph type="sldNum" sz="quarter" idx="12"/>
          </p:nvPr>
        </p:nvSpPr>
        <p:spPr/>
        <p:txBody>
          <a:bodyPr/>
          <a:lstStyle/>
          <a:p>
            <a:fld id="{8C076474-85B3-3349-9296-D90B2BF12830}" type="slidenum">
              <a:rPr lang="en-US" smtClean="0"/>
              <a:t>18</a:t>
            </a:fld>
            <a:endParaRPr lang="en-US"/>
          </a:p>
        </p:txBody>
      </p:sp>
      <p:pic>
        <p:nvPicPr>
          <p:cNvPr id="5" name="Picture 4">
            <a:extLst>
              <a:ext uri="{FF2B5EF4-FFF2-40B4-BE49-F238E27FC236}">
                <a16:creationId xmlns:a16="http://schemas.microsoft.com/office/drawing/2014/main" id="{6F8E50AA-95E7-CDDD-F0FA-3E118EF60BA4}"/>
              </a:ext>
            </a:extLst>
          </p:cNvPr>
          <p:cNvPicPr>
            <a:picLocks noChangeAspect="1"/>
          </p:cNvPicPr>
          <p:nvPr/>
        </p:nvPicPr>
        <p:blipFill>
          <a:blip r:embed="rId2"/>
          <a:stretch>
            <a:fillRect/>
          </a:stretch>
        </p:blipFill>
        <p:spPr>
          <a:xfrm>
            <a:off x="5107781" y="6123294"/>
            <a:ext cx="1976437" cy="642204"/>
          </a:xfrm>
          <a:prstGeom prst="rect">
            <a:avLst/>
          </a:prstGeom>
        </p:spPr>
      </p:pic>
    </p:spTree>
    <p:extLst>
      <p:ext uri="{BB962C8B-B14F-4D97-AF65-F5344CB8AC3E}">
        <p14:creationId xmlns:p14="http://schemas.microsoft.com/office/powerpoint/2010/main" val="3286381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981A1F-FC4F-1C62-5599-AD6A9954A967}"/>
              </a:ext>
            </a:extLst>
          </p:cNvPr>
          <p:cNvPicPr>
            <a:picLocks noChangeAspect="1"/>
          </p:cNvPicPr>
          <p:nvPr/>
        </p:nvPicPr>
        <p:blipFill>
          <a:blip r:embed="rId3"/>
          <a:stretch>
            <a:fillRect/>
          </a:stretch>
        </p:blipFill>
        <p:spPr>
          <a:xfrm>
            <a:off x="6189392" y="1556194"/>
            <a:ext cx="3825807" cy="2930198"/>
          </a:xfrm>
          <a:prstGeom prst="rect">
            <a:avLst/>
          </a:prstGeom>
        </p:spPr>
      </p:pic>
      <p:sp>
        <p:nvSpPr>
          <p:cNvPr id="2" name="Title 1">
            <a:extLst>
              <a:ext uri="{FF2B5EF4-FFF2-40B4-BE49-F238E27FC236}">
                <a16:creationId xmlns:a16="http://schemas.microsoft.com/office/drawing/2014/main" id="{073934F9-C3D8-CBF4-2134-370C498541EB}"/>
              </a:ext>
            </a:extLst>
          </p:cNvPr>
          <p:cNvSpPr>
            <a:spLocks noGrp="1"/>
          </p:cNvSpPr>
          <p:nvPr>
            <p:ph type="title"/>
          </p:nvPr>
        </p:nvSpPr>
        <p:spPr/>
        <p:txBody>
          <a:bodyPr/>
          <a:lstStyle/>
          <a:p>
            <a:r>
              <a:rPr lang="en-US"/>
              <a:t>Option 1: Overall summative rating for all schools </a:t>
            </a:r>
          </a:p>
        </p:txBody>
      </p:sp>
      <p:sp>
        <p:nvSpPr>
          <p:cNvPr id="3" name="Content Placeholder 2">
            <a:extLst>
              <a:ext uri="{FF2B5EF4-FFF2-40B4-BE49-F238E27FC236}">
                <a16:creationId xmlns:a16="http://schemas.microsoft.com/office/drawing/2014/main" id="{2872AA33-7DBF-0AD2-BC45-DF1FF724FF15}"/>
              </a:ext>
            </a:extLst>
          </p:cNvPr>
          <p:cNvSpPr>
            <a:spLocks noGrp="1"/>
          </p:cNvSpPr>
          <p:nvPr>
            <p:ph idx="1"/>
          </p:nvPr>
        </p:nvSpPr>
        <p:spPr>
          <a:xfrm>
            <a:off x="838200" y="1825625"/>
            <a:ext cx="5100480" cy="4351338"/>
          </a:xfrm>
        </p:spPr>
        <p:txBody>
          <a:bodyPr vert="horz" lIns="91440" tIns="45720" rIns="91440" bIns="45720" rtlCol="0" anchor="t">
            <a:normAutofit fontScale="85000" lnSpcReduction="10000"/>
          </a:bodyPr>
          <a:lstStyle/>
          <a:p>
            <a:pPr>
              <a:lnSpc>
                <a:spcPct val="114999"/>
              </a:lnSpc>
            </a:pPr>
            <a:r>
              <a:rPr lang="en-US" sz="2400">
                <a:solidFill>
                  <a:srgbClr val="000000"/>
                </a:solidFill>
              </a:rPr>
              <a:t>Examples: </a:t>
            </a:r>
          </a:p>
          <a:p>
            <a:pPr lvl="1">
              <a:lnSpc>
                <a:spcPct val="114999"/>
              </a:lnSpc>
            </a:pPr>
            <a:r>
              <a:rPr lang="en-US" sz="2000">
                <a:solidFill>
                  <a:srgbClr val="000000"/>
                </a:solidFill>
              </a:rPr>
              <a:t>North Carolina’s A-F grading system</a:t>
            </a:r>
          </a:p>
          <a:p>
            <a:pPr lvl="1">
              <a:lnSpc>
                <a:spcPct val="114999"/>
              </a:lnSpc>
            </a:pPr>
            <a:r>
              <a:rPr lang="en-US" sz="2000">
                <a:solidFill>
                  <a:srgbClr val="000000"/>
                </a:solidFill>
              </a:rPr>
              <a:t>Maryland’s 5-star rating system </a:t>
            </a:r>
            <a:endParaRPr lang="en-US" sz="2400">
              <a:solidFill>
                <a:srgbClr val="000000"/>
              </a:solidFill>
            </a:endParaRPr>
          </a:p>
          <a:p>
            <a:pPr>
              <a:lnSpc>
                <a:spcPct val="114999"/>
              </a:lnSpc>
            </a:pPr>
            <a:endParaRPr lang="en-US" sz="2400">
              <a:solidFill>
                <a:srgbClr val="000000"/>
              </a:solidFill>
            </a:endParaRPr>
          </a:p>
          <a:p>
            <a:pPr>
              <a:lnSpc>
                <a:spcPct val="114999"/>
              </a:lnSpc>
            </a:pPr>
            <a:r>
              <a:rPr lang="en-US" sz="2400">
                <a:solidFill>
                  <a:srgbClr val="000000"/>
                </a:solidFill>
              </a:rPr>
              <a:t>Pros: </a:t>
            </a:r>
          </a:p>
          <a:p>
            <a:pPr lvl="1">
              <a:lnSpc>
                <a:spcPct val="114999"/>
              </a:lnSpc>
            </a:pPr>
            <a:r>
              <a:rPr lang="en-US" sz="2000">
                <a:solidFill>
                  <a:srgbClr val="000000"/>
                </a:solidFill>
              </a:rPr>
              <a:t>Simplifies to one measure</a:t>
            </a:r>
            <a:endParaRPr lang="en-US" sz="2000">
              <a:solidFill>
                <a:srgbClr val="000000"/>
              </a:solidFill>
              <a:cs typeface="Calibri"/>
            </a:endParaRPr>
          </a:p>
          <a:p>
            <a:pPr lvl="1">
              <a:lnSpc>
                <a:spcPct val="114999"/>
              </a:lnSpc>
            </a:pPr>
            <a:r>
              <a:rPr lang="en-US" sz="2000">
                <a:solidFill>
                  <a:srgbClr val="000000"/>
                </a:solidFill>
              </a:rPr>
              <a:t>Creates significant urgency around low ratings </a:t>
            </a:r>
            <a:endParaRPr lang="en-US" sz="2000">
              <a:solidFill>
                <a:srgbClr val="000000"/>
              </a:solidFill>
              <a:cs typeface="Calibri" panose="020F0502020204030204"/>
            </a:endParaRPr>
          </a:p>
          <a:p>
            <a:pPr>
              <a:lnSpc>
                <a:spcPct val="114999"/>
              </a:lnSpc>
            </a:pPr>
            <a:endParaRPr lang="en-US" sz="2400">
              <a:solidFill>
                <a:srgbClr val="000000"/>
              </a:solidFill>
            </a:endParaRPr>
          </a:p>
          <a:p>
            <a:pPr>
              <a:lnSpc>
                <a:spcPct val="114999"/>
              </a:lnSpc>
            </a:pPr>
            <a:r>
              <a:rPr lang="en-US" sz="2400">
                <a:solidFill>
                  <a:srgbClr val="000000"/>
                </a:solidFill>
              </a:rPr>
              <a:t>Cons</a:t>
            </a:r>
          </a:p>
          <a:p>
            <a:pPr lvl="1">
              <a:lnSpc>
                <a:spcPct val="114999"/>
              </a:lnSpc>
            </a:pPr>
            <a:r>
              <a:rPr lang="en-US" sz="2000">
                <a:solidFill>
                  <a:srgbClr val="000000"/>
                </a:solidFill>
              </a:rPr>
              <a:t>Overly simplified and may not share impact in each indicator</a:t>
            </a:r>
            <a:endParaRPr lang="en-US" sz="2000">
              <a:solidFill>
                <a:srgbClr val="000000"/>
              </a:solidFill>
              <a:cs typeface="Calibri"/>
            </a:endParaRPr>
          </a:p>
          <a:p>
            <a:pPr lvl="1">
              <a:lnSpc>
                <a:spcPct val="114999"/>
              </a:lnSpc>
            </a:pPr>
            <a:endParaRPr lang="en-US" sz="2000">
              <a:solidFill>
                <a:srgbClr val="000000"/>
              </a:solidFill>
            </a:endParaRPr>
          </a:p>
        </p:txBody>
      </p:sp>
      <p:sp>
        <p:nvSpPr>
          <p:cNvPr id="6" name="Slide Number Placeholder 5">
            <a:extLst>
              <a:ext uri="{FF2B5EF4-FFF2-40B4-BE49-F238E27FC236}">
                <a16:creationId xmlns:a16="http://schemas.microsoft.com/office/drawing/2014/main" id="{0D8AEF1A-CFD9-FB22-A149-4CC15AA1E9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76474-85B3-3349-9296-D90B2BF128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2F20042A-6C4F-8922-CC55-CFD1984D300D}"/>
              </a:ext>
            </a:extLst>
          </p:cNvPr>
          <p:cNvPicPr>
            <a:picLocks noChangeAspect="1"/>
          </p:cNvPicPr>
          <p:nvPr/>
        </p:nvPicPr>
        <p:blipFill>
          <a:blip r:embed="rId4"/>
          <a:stretch>
            <a:fillRect/>
          </a:stretch>
        </p:blipFill>
        <p:spPr>
          <a:xfrm>
            <a:off x="6375221" y="4699662"/>
            <a:ext cx="3413539" cy="1743606"/>
          </a:xfrm>
          <a:prstGeom prst="rect">
            <a:avLst/>
          </a:prstGeom>
        </p:spPr>
      </p:pic>
      <p:sp>
        <p:nvSpPr>
          <p:cNvPr id="10" name="Frame 9">
            <a:extLst>
              <a:ext uri="{FF2B5EF4-FFF2-40B4-BE49-F238E27FC236}">
                <a16:creationId xmlns:a16="http://schemas.microsoft.com/office/drawing/2014/main" id="{4D499166-6681-DC16-3144-D0DE2E89507A}"/>
              </a:ext>
            </a:extLst>
          </p:cNvPr>
          <p:cNvSpPr/>
          <p:nvPr/>
        </p:nvSpPr>
        <p:spPr>
          <a:xfrm>
            <a:off x="6093391" y="3856695"/>
            <a:ext cx="563659" cy="633275"/>
          </a:xfrm>
          <a:prstGeom prst="frame">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a:extLst>
              <a:ext uri="{FF2B5EF4-FFF2-40B4-BE49-F238E27FC236}">
                <a16:creationId xmlns:a16="http://schemas.microsoft.com/office/drawing/2014/main" id="{8E58D6D3-64B3-AA18-C3B3-B93A9406FF2A}"/>
              </a:ext>
            </a:extLst>
          </p:cNvPr>
          <p:cNvCxnSpPr/>
          <p:nvPr/>
        </p:nvCxnSpPr>
        <p:spPr>
          <a:xfrm>
            <a:off x="5938680" y="4777364"/>
            <a:ext cx="4347883" cy="13982"/>
          </a:xfrm>
          <a:prstGeom prst="line">
            <a:avLst/>
          </a:prstGeom>
          <a:ln w="57150"/>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12BB79F3-40C6-6FC1-B32F-C3605EDB7F45}"/>
              </a:ext>
            </a:extLst>
          </p:cNvPr>
          <p:cNvSpPr txBox="1"/>
          <p:nvPr/>
        </p:nvSpPr>
        <p:spPr>
          <a:xfrm>
            <a:off x="10444292" y="1985394"/>
            <a:ext cx="15939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cs typeface="Calibri"/>
              </a:rPr>
              <a:t>North Carolina School Report Card</a:t>
            </a:r>
            <a:endParaRPr lang="en-US"/>
          </a:p>
        </p:txBody>
      </p:sp>
      <p:sp>
        <p:nvSpPr>
          <p:cNvPr id="11" name="TextBox 10">
            <a:extLst>
              <a:ext uri="{FF2B5EF4-FFF2-40B4-BE49-F238E27FC236}">
                <a16:creationId xmlns:a16="http://schemas.microsoft.com/office/drawing/2014/main" id="{6CDD33E8-9755-EA29-BA7D-534AAC1C4B60}"/>
              </a:ext>
            </a:extLst>
          </p:cNvPr>
          <p:cNvSpPr txBox="1"/>
          <p:nvPr/>
        </p:nvSpPr>
        <p:spPr>
          <a:xfrm>
            <a:off x="10556145" y="5110293"/>
            <a:ext cx="15939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cs typeface="Calibri"/>
              </a:rPr>
              <a:t>Maryland</a:t>
            </a:r>
            <a:endParaRPr lang="en-US">
              <a:cs typeface="Calibri"/>
            </a:endParaRPr>
          </a:p>
          <a:p>
            <a:r>
              <a:rPr lang="en-US" i="1">
                <a:cs typeface="Calibri"/>
              </a:rPr>
              <a:t>School Report Card</a:t>
            </a:r>
            <a:endParaRPr lang="en-US">
              <a:cs typeface="Calibri"/>
            </a:endParaRPr>
          </a:p>
        </p:txBody>
      </p:sp>
      <p:cxnSp>
        <p:nvCxnSpPr>
          <p:cNvPr id="12" name="Straight Arrow Connector 11">
            <a:extLst>
              <a:ext uri="{FF2B5EF4-FFF2-40B4-BE49-F238E27FC236}">
                <a16:creationId xmlns:a16="http://schemas.microsoft.com/office/drawing/2014/main" id="{8B8334A6-8927-CF11-B173-46B06B787968}"/>
              </a:ext>
            </a:extLst>
          </p:cNvPr>
          <p:cNvCxnSpPr/>
          <p:nvPr/>
        </p:nvCxnSpPr>
        <p:spPr>
          <a:xfrm flipH="1">
            <a:off x="10093616" y="2478508"/>
            <a:ext cx="315986" cy="12584"/>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74C0820-1A2F-83E5-36C1-89F1A3D5300D}"/>
              </a:ext>
            </a:extLst>
          </p:cNvPr>
          <p:cNvCxnSpPr>
            <a:cxnSpLocks/>
          </p:cNvCxnSpPr>
          <p:nvPr/>
        </p:nvCxnSpPr>
        <p:spPr>
          <a:xfrm flipH="1">
            <a:off x="10128570" y="5568452"/>
            <a:ext cx="315986" cy="12584"/>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323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934F9-C3D8-CBF4-2134-370C498541EB}"/>
              </a:ext>
            </a:extLst>
          </p:cNvPr>
          <p:cNvSpPr>
            <a:spLocks noGrp="1"/>
          </p:cNvSpPr>
          <p:nvPr>
            <p:ph type="title"/>
          </p:nvPr>
        </p:nvSpPr>
        <p:spPr/>
        <p:txBody>
          <a:bodyPr/>
          <a:lstStyle/>
          <a:p>
            <a:r>
              <a:rPr lang="en-US"/>
              <a:t>Overall guiding principles for this work</a:t>
            </a:r>
          </a:p>
        </p:txBody>
      </p:sp>
      <p:sp>
        <p:nvSpPr>
          <p:cNvPr id="3" name="Content Placeholder 2">
            <a:extLst>
              <a:ext uri="{FF2B5EF4-FFF2-40B4-BE49-F238E27FC236}">
                <a16:creationId xmlns:a16="http://schemas.microsoft.com/office/drawing/2014/main" id="{2872AA33-7DBF-0AD2-BC45-DF1FF724FF15}"/>
              </a:ext>
            </a:extLst>
          </p:cNvPr>
          <p:cNvSpPr>
            <a:spLocks noGrp="1"/>
          </p:cNvSpPr>
          <p:nvPr>
            <p:ph idx="1"/>
          </p:nvPr>
        </p:nvSpPr>
        <p:spPr/>
        <p:txBody>
          <a:bodyPr vert="horz" lIns="91440" tIns="45720" rIns="91440" bIns="45720" rtlCol="0" anchor="t">
            <a:normAutofit fontScale="70000" lnSpcReduction="20000"/>
          </a:bodyPr>
          <a:lstStyle/>
          <a:p>
            <a:pPr marL="571500" indent="-457200">
              <a:lnSpc>
                <a:spcPct val="114999"/>
              </a:lnSpc>
              <a:buAutoNum type="arabicPeriod"/>
            </a:pPr>
            <a:r>
              <a:rPr lang="en-US" sz="2800" b="1">
                <a:solidFill>
                  <a:srgbClr val="000000"/>
                </a:solidFill>
              </a:rPr>
              <a:t>The North Star is high expectations for every student.</a:t>
            </a:r>
            <a:r>
              <a:rPr lang="en-US" sz="2800">
                <a:solidFill>
                  <a:srgbClr val="000000"/>
                </a:solidFill>
              </a:rPr>
              <a:t>  Proficiency definitions will be set by benchmarking against the demands of Virginia employers and higher education, as well as against states who have the most rigorous definitions of proficiency in the nation. </a:t>
            </a:r>
            <a:endParaRPr lang="en-US" sz="2800"/>
          </a:p>
          <a:p>
            <a:pPr marL="571500" indent="-457200">
              <a:lnSpc>
                <a:spcPct val="114999"/>
              </a:lnSpc>
              <a:buAutoNum type="arabicPeriod"/>
            </a:pPr>
            <a:r>
              <a:rPr lang="en-US" sz="2800" b="1">
                <a:solidFill>
                  <a:srgbClr val="000000"/>
                </a:solidFill>
              </a:rPr>
              <a:t>Transparency and access to actionable information</a:t>
            </a:r>
            <a:r>
              <a:rPr lang="en-US" sz="2800">
                <a:solidFill>
                  <a:srgbClr val="000000"/>
                </a:solidFill>
              </a:rPr>
              <a:t> will be a hallmark of our approach and our new system.  </a:t>
            </a:r>
            <a:endParaRPr lang="en-US" sz="2800" b="1">
              <a:solidFill>
                <a:srgbClr val="000000"/>
              </a:solidFill>
            </a:endParaRPr>
          </a:p>
          <a:p>
            <a:pPr marL="571500" indent="-457200">
              <a:lnSpc>
                <a:spcPct val="114999"/>
              </a:lnSpc>
              <a:buAutoNum type="arabicPeriod"/>
            </a:pPr>
            <a:r>
              <a:rPr lang="en-US" sz="2800">
                <a:solidFill>
                  <a:srgbClr val="000000"/>
                </a:solidFill>
              </a:rPr>
              <a:t>Student academic growth and proficiency are both vital measures, but the </a:t>
            </a:r>
            <a:r>
              <a:rPr lang="en-US" sz="2800" b="1">
                <a:solidFill>
                  <a:srgbClr val="000000"/>
                </a:solidFill>
              </a:rPr>
              <a:t>system must prioritize getting every student to proficiency</a:t>
            </a:r>
            <a:r>
              <a:rPr lang="en-US" b="1"/>
              <a:t>/mastery</a:t>
            </a:r>
            <a:r>
              <a:rPr lang="en-US"/>
              <a:t>.</a:t>
            </a:r>
            <a:r>
              <a:rPr lang="en-US" sz="2800"/>
              <a:t> </a:t>
            </a:r>
          </a:p>
          <a:p>
            <a:pPr marL="571500" indent="-457200">
              <a:lnSpc>
                <a:spcPct val="114999"/>
              </a:lnSpc>
              <a:buAutoNum type="arabicPeriod"/>
            </a:pPr>
            <a:r>
              <a:rPr lang="en-US" sz="2800">
                <a:solidFill>
                  <a:srgbClr val="000000"/>
                </a:solidFill>
              </a:rPr>
              <a:t>The purpose of accountability is </a:t>
            </a:r>
            <a:r>
              <a:rPr lang="en-US" sz="2800" b="1">
                <a:solidFill>
                  <a:srgbClr val="000000"/>
                </a:solidFill>
              </a:rPr>
              <a:t>to build trust between schools, parents, and students</a:t>
            </a:r>
            <a:r>
              <a:rPr lang="en-US" b="1">
                <a:solidFill>
                  <a:srgbClr val="000000"/>
                </a:solidFill>
              </a:rPr>
              <a:t> through transparent, concrete, and easy to understand reporting. </a:t>
            </a:r>
            <a:r>
              <a:rPr lang="en-US">
                <a:solidFill>
                  <a:srgbClr val="000000"/>
                </a:solidFill>
              </a:rPr>
              <a:t> </a:t>
            </a:r>
            <a:r>
              <a:rPr lang="en-US" sz="2800">
                <a:solidFill>
                  <a:srgbClr val="000000"/>
                </a:solidFill>
              </a:rPr>
              <a:t>We must provide necessary supports and work alongside schools in need of help.  </a:t>
            </a:r>
          </a:p>
          <a:p>
            <a:pPr marL="571500" indent="-457200">
              <a:lnSpc>
                <a:spcPct val="114999"/>
              </a:lnSpc>
              <a:buAutoNum type="arabicPeriod"/>
            </a:pPr>
            <a:r>
              <a:rPr lang="en-US" sz="2800" b="1">
                <a:solidFill>
                  <a:srgbClr val="000000"/>
                </a:solidFill>
              </a:rPr>
              <a:t>Stakeholder input is critical</a:t>
            </a:r>
            <a:r>
              <a:rPr lang="en-US" sz="2800">
                <a:solidFill>
                  <a:srgbClr val="000000"/>
                </a:solidFill>
              </a:rPr>
              <a:t>. Teachers, parents, students, and education leaders will inform the Board’s process to build a best-in-class accreditation and accountability system. </a:t>
            </a:r>
          </a:p>
        </p:txBody>
      </p:sp>
      <p:sp>
        <p:nvSpPr>
          <p:cNvPr id="6" name="Slide Number Placeholder 5">
            <a:extLst>
              <a:ext uri="{FF2B5EF4-FFF2-40B4-BE49-F238E27FC236}">
                <a16:creationId xmlns:a16="http://schemas.microsoft.com/office/drawing/2014/main" id="{57CA0E1F-651D-F57B-5B7C-FAA8E2C07BF0}"/>
              </a:ext>
            </a:extLst>
          </p:cNvPr>
          <p:cNvSpPr>
            <a:spLocks noGrp="1"/>
          </p:cNvSpPr>
          <p:nvPr>
            <p:ph type="sldNum" sz="quarter" idx="12"/>
          </p:nvPr>
        </p:nvSpPr>
        <p:spPr/>
        <p:txBody>
          <a:bodyPr/>
          <a:lstStyle/>
          <a:p>
            <a:fld id="{8C076474-85B3-3349-9296-D90B2BF12830}" type="slidenum">
              <a:rPr lang="en-US" smtClean="0"/>
              <a:t>2</a:t>
            </a:fld>
            <a:endParaRPr lang="en-US"/>
          </a:p>
        </p:txBody>
      </p:sp>
      <p:pic>
        <p:nvPicPr>
          <p:cNvPr id="7" name="Picture 6" descr="A picture containing text&#10;&#10;Description automatically generated">
            <a:extLst>
              <a:ext uri="{FF2B5EF4-FFF2-40B4-BE49-F238E27FC236}">
                <a16:creationId xmlns:a16="http://schemas.microsoft.com/office/drawing/2014/main" id="{800AA895-96A7-657B-B254-3CA2A795E961}"/>
              </a:ext>
            </a:extLst>
          </p:cNvPr>
          <p:cNvPicPr>
            <a:picLocks noChangeAspect="1"/>
          </p:cNvPicPr>
          <p:nvPr/>
        </p:nvPicPr>
        <p:blipFill>
          <a:blip r:embed="rId3"/>
          <a:stretch>
            <a:fillRect/>
          </a:stretch>
        </p:blipFill>
        <p:spPr>
          <a:xfrm>
            <a:off x="7562625" y="6005622"/>
            <a:ext cx="3605615" cy="701456"/>
          </a:xfrm>
          <a:prstGeom prst="rect">
            <a:avLst/>
          </a:prstGeom>
        </p:spPr>
      </p:pic>
    </p:spTree>
    <p:extLst>
      <p:ext uri="{BB962C8B-B14F-4D97-AF65-F5344CB8AC3E}">
        <p14:creationId xmlns:p14="http://schemas.microsoft.com/office/powerpoint/2010/main" val="2012014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7DBC519-0955-5AC8-80EA-8E7F97A81C12}"/>
              </a:ext>
            </a:extLst>
          </p:cNvPr>
          <p:cNvPicPr>
            <a:picLocks noChangeAspect="1"/>
          </p:cNvPicPr>
          <p:nvPr/>
        </p:nvPicPr>
        <p:blipFill>
          <a:blip r:embed="rId3"/>
          <a:stretch>
            <a:fillRect/>
          </a:stretch>
        </p:blipFill>
        <p:spPr>
          <a:xfrm>
            <a:off x="5934635" y="4607046"/>
            <a:ext cx="5178611" cy="1752729"/>
          </a:xfrm>
          <a:prstGeom prst="rect">
            <a:avLst/>
          </a:prstGeom>
        </p:spPr>
      </p:pic>
      <p:sp>
        <p:nvSpPr>
          <p:cNvPr id="2" name="Title 1">
            <a:extLst>
              <a:ext uri="{FF2B5EF4-FFF2-40B4-BE49-F238E27FC236}">
                <a16:creationId xmlns:a16="http://schemas.microsoft.com/office/drawing/2014/main" id="{073934F9-C3D8-CBF4-2134-370C498541EB}"/>
              </a:ext>
            </a:extLst>
          </p:cNvPr>
          <p:cNvSpPr>
            <a:spLocks noGrp="1"/>
          </p:cNvSpPr>
          <p:nvPr>
            <p:ph type="title"/>
          </p:nvPr>
        </p:nvSpPr>
        <p:spPr/>
        <p:txBody>
          <a:bodyPr/>
          <a:lstStyle/>
          <a:p>
            <a:r>
              <a:rPr lang="en-US"/>
              <a:t>Option 2: Stop at category-level ratings for most schools</a:t>
            </a:r>
          </a:p>
        </p:txBody>
      </p:sp>
      <p:sp>
        <p:nvSpPr>
          <p:cNvPr id="3" name="Content Placeholder 2">
            <a:extLst>
              <a:ext uri="{FF2B5EF4-FFF2-40B4-BE49-F238E27FC236}">
                <a16:creationId xmlns:a16="http://schemas.microsoft.com/office/drawing/2014/main" id="{2872AA33-7DBF-0AD2-BC45-DF1FF724FF15}"/>
              </a:ext>
            </a:extLst>
          </p:cNvPr>
          <p:cNvSpPr>
            <a:spLocks noGrp="1"/>
          </p:cNvSpPr>
          <p:nvPr>
            <p:ph idx="1"/>
          </p:nvPr>
        </p:nvSpPr>
        <p:spPr>
          <a:xfrm>
            <a:off x="838200" y="1825625"/>
            <a:ext cx="4701365" cy="4351338"/>
          </a:xfrm>
        </p:spPr>
        <p:txBody>
          <a:bodyPr vert="horz" lIns="91440" tIns="45720" rIns="91440" bIns="45720" rtlCol="0" anchor="t">
            <a:normAutofit fontScale="77500" lnSpcReduction="20000"/>
          </a:bodyPr>
          <a:lstStyle/>
          <a:p>
            <a:pPr>
              <a:lnSpc>
                <a:spcPct val="114999"/>
              </a:lnSpc>
            </a:pPr>
            <a:r>
              <a:rPr lang="en-US" sz="2400">
                <a:solidFill>
                  <a:srgbClr val="000000"/>
                </a:solidFill>
              </a:rPr>
              <a:t>Examples: </a:t>
            </a:r>
          </a:p>
          <a:p>
            <a:pPr lvl="1">
              <a:lnSpc>
                <a:spcPct val="114999"/>
              </a:lnSpc>
            </a:pPr>
            <a:r>
              <a:rPr lang="en-US" sz="2000">
                <a:solidFill>
                  <a:srgbClr val="000000"/>
                </a:solidFill>
              </a:rPr>
              <a:t>California</a:t>
            </a:r>
            <a:endParaRPr lang="en-US">
              <a:solidFill>
                <a:srgbClr val="000000"/>
              </a:solidFill>
            </a:endParaRPr>
          </a:p>
          <a:p>
            <a:pPr lvl="1">
              <a:lnSpc>
                <a:spcPct val="114999"/>
              </a:lnSpc>
            </a:pPr>
            <a:r>
              <a:rPr lang="en-US" sz="2000">
                <a:solidFill>
                  <a:srgbClr val="000000"/>
                </a:solidFill>
                <a:cs typeface="Calibri"/>
              </a:rPr>
              <a:t>Idaho  </a:t>
            </a:r>
            <a:endParaRPr lang="en-US" sz="2400">
              <a:solidFill>
                <a:srgbClr val="000000"/>
              </a:solidFill>
              <a:cs typeface="Calibri"/>
            </a:endParaRPr>
          </a:p>
          <a:p>
            <a:pPr lvl="1">
              <a:lnSpc>
                <a:spcPct val="114999"/>
              </a:lnSpc>
            </a:pPr>
            <a:r>
              <a:rPr lang="en-US" sz="2000">
                <a:solidFill>
                  <a:srgbClr val="000000"/>
                </a:solidFill>
                <a:cs typeface="Calibri"/>
              </a:rPr>
              <a:t>Indiana (Indiana Graduates)</a:t>
            </a:r>
            <a:endParaRPr lang="en-US" sz="2000">
              <a:solidFill>
                <a:srgbClr val="000000"/>
              </a:solidFill>
            </a:endParaRPr>
          </a:p>
          <a:p>
            <a:pPr>
              <a:lnSpc>
                <a:spcPct val="114999"/>
              </a:lnSpc>
            </a:pPr>
            <a:r>
              <a:rPr lang="en-US" sz="2400">
                <a:solidFill>
                  <a:srgbClr val="000000"/>
                </a:solidFill>
              </a:rPr>
              <a:t>Pros: </a:t>
            </a:r>
            <a:endParaRPr lang="en-US" sz="2400">
              <a:solidFill>
                <a:srgbClr val="000000"/>
              </a:solidFill>
              <a:cs typeface="Calibri"/>
            </a:endParaRPr>
          </a:p>
          <a:p>
            <a:pPr lvl="1">
              <a:lnSpc>
                <a:spcPct val="114999"/>
              </a:lnSpc>
            </a:pPr>
            <a:r>
              <a:rPr lang="en-US" sz="2000">
                <a:solidFill>
                  <a:srgbClr val="000000"/>
                </a:solidFill>
              </a:rPr>
              <a:t>Shows transparency of impact in all components</a:t>
            </a:r>
            <a:endParaRPr lang="en-US" sz="2000">
              <a:solidFill>
                <a:srgbClr val="000000"/>
              </a:solidFill>
              <a:cs typeface="Calibri"/>
            </a:endParaRPr>
          </a:p>
          <a:p>
            <a:pPr lvl="1">
              <a:lnSpc>
                <a:spcPct val="114999"/>
              </a:lnSpc>
            </a:pPr>
            <a:r>
              <a:rPr lang="en-US" sz="2000">
                <a:solidFill>
                  <a:srgbClr val="000000"/>
                </a:solidFill>
              </a:rPr>
              <a:t>Allows educators and families to see how students are moving AND where students are in relation to targets</a:t>
            </a:r>
            <a:endParaRPr lang="en-US" sz="2400">
              <a:solidFill>
                <a:srgbClr val="000000"/>
              </a:solidFill>
            </a:endParaRPr>
          </a:p>
          <a:p>
            <a:pPr>
              <a:lnSpc>
                <a:spcPct val="114999"/>
              </a:lnSpc>
            </a:pPr>
            <a:r>
              <a:rPr lang="en-US" sz="2400">
                <a:solidFill>
                  <a:srgbClr val="000000"/>
                </a:solidFill>
              </a:rPr>
              <a:t>Cons</a:t>
            </a:r>
            <a:endParaRPr lang="en-US" sz="2400">
              <a:solidFill>
                <a:srgbClr val="000000"/>
              </a:solidFill>
              <a:cs typeface="Calibri"/>
            </a:endParaRPr>
          </a:p>
          <a:p>
            <a:pPr lvl="1">
              <a:lnSpc>
                <a:spcPct val="114999"/>
              </a:lnSpc>
            </a:pPr>
            <a:r>
              <a:rPr lang="en-US" sz="2000">
                <a:solidFill>
                  <a:srgbClr val="000000"/>
                </a:solidFill>
              </a:rPr>
              <a:t>May create confusion with multiple measures</a:t>
            </a:r>
            <a:endParaRPr lang="en-US" sz="2000">
              <a:solidFill>
                <a:srgbClr val="000000"/>
              </a:solidFill>
              <a:cs typeface="Calibri"/>
            </a:endParaRPr>
          </a:p>
          <a:p>
            <a:pPr lvl="1">
              <a:lnSpc>
                <a:spcPct val="114999"/>
              </a:lnSpc>
            </a:pPr>
            <a:r>
              <a:rPr lang="en-US" sz="2000">
                <a:solidFill>
                  <a:srgbClr val="000000"/>
                </a:solidFill>
              </a:rPr>
              <a:t>Does not have a single identifier for schools in need of support</a:t>
            </a:r>
            <a:endParaRPr lang="en-US">
              <a:solidFill>
                <a:srgbClr val="000000"/>
              </a:solidFill>
              <a:cs typeface="Calibri"/>
            </a:endParaRPr>
          </a:p>
        </p:txBody>
      </p:sp>
      <p:sp>
        <p:nvSpPr>
          <p:cNvPr id="6" name="Slide Number Placeholder 5">
            <a:extLst>
              <a:ext uri="{FF2B5EF4-FFF2-40B4-BE49-F238E27FC236}">
                <a16:creationId xmlns:a16="http://schemas.microsoft.com/office/drawing/2014/main" id="{0D8AEF1A-CFD9-FB22-A149-4CC15AA1E9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76474-85B3-3349-9296-D90B2BF128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B316E8B9-8417-5C9A-F1AA-FE57A2A77D6D}"/>
              </a:ext>
            </a:extLst>
          </p:cNvPr>
          <p:cNvPicPr>
            <a:picLocks noChangeAspect="1"/>
          </p:cNvPicPr>
          <p:nvPr/>
        </p:nvPicPr>
        <p:blipFill>
          <a:blip r:embed="rId4"/>
          <a:stretch>
            <a:fillRect/>
          </a:stretch>
        </p:blipFill>
        <p:spPr>
          <a:xfrm>
            <a:off x="6501114" y="1414276"/>
            <a:ext cx="3388451" cy="2885039"/>
          </a:xfrm>
          <a:prstGeom prst="rect">
            <a:avLst/>
          </a:prstGeom>
        </p:spPr>
      </p:pic>
      <p:cxnSp>
        <p:nvCxnSpPr>
          <p:cNvPr id="7" name="Straight Connector 6">
            <a:extLst>
              <a:ext uri="{FF2B5EF4-FFF2-40B4-BE49-F238E27FC236}">
                <a16:creationId xmlns:a16="http://schemas.microsoft.com/office/drawing/2014/main" id="{1A5E3048-C19E-A1A2-3993-0FEECAD0B664}"/>
              </a:ext>
            </a:extLst>
          </p:cNvPr>
          <p:cNvCxnSpPr/>
          <p:nvPr/>
        </p:nvCxnSpPr>
        <p:spPr>
          <a:xfrm>
            <a:off x="6094292" y="4393177"/>
            <a:ext cx="4347883" cy="13982"/>
          </a:xfrm>
          <a:prstGeom prst="line">
            <a:avLst/>
          </a:prstGeom>
          <a:ln w="57150"/>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CB4B39EA-E769-BE52-63BB-843F60A8E754}"/>
              </a:ext>
            </a:extLst>
          </p:cNvPr>
          <p:cNvSpPr txBox="1"/>
          <p:nvPr/>
        </p:nvSpPr>
        <p:spPr>
          <a:xfrm>
            <a:off x="10444292" y="1940570"/>
            <a:ext cx="15939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cs typeface="Calibri"/>
              </a:rPr>
              <a:t>California School Report Card</a:t>
            </a:r>
            <a:endParaRPr lang="en-US"/>
          </a:p>
        </p:txBody>
      </p:sp>
      <p:sp>
        <p:nvSpPr>
          <p:cNvPr id="12" name="TextBox 11">
            <a:extLst>
              <a:ext uri="{FF2B5EF4-FFF2-40B4-BE49-F238E27FC236}">
                <a16:creationId xmlns:a16="http://schemas.microsoft.com/office/drawing/2014/main" id="{F30C3BA9-08BB-A50E-7962-FEC9FADA2EA3}"/>
              </a:ext>
            </a:extLst>
          </p:cNvPr>
          <p:cNvSpPr txBox="1"/>
          <p:nvPr/>
        </p:nvSpPr>
        <p:spPr>
          <a:xfrm>
            <a:off x="11355498" y="4915852"/>
            <a:ext cx="80202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cs typeface="Calibri"/>
              </a:rPr>
              <a:t>Idaho</a:t>
            </a:r>
            <a:endParaRPr lang="en-US">
              <a:cs typeface="Calibri"/>
            </a:endParaRPr>
          </a:p>
          <a:p>
            <a:r>
              <a:rPr lang="en-US" i="1">
                <a:cs typeface="Calibri"/>
              </a:rPr>
              <a:t>School Report Card</a:t>
            </a:r>
            <a:endParaRPr lang="en-US">
              <a:cs typeface="Calibri"/>
            </a:endParaRPr>
          </a:p>
        </p:txBody>
      </p:sp>
      <p:cxnSp>
        <p:nvCxnSpPr>
          <p:cNvPr id="14" name="Straight Arrow Connector 13">
            <a:extLst>
              <a:ext uri="{FF2B5EF4-FFF2-40B4-BE49-F238E27FC236}">
                <a16:creationId xmlns:a16="http://schemas.microsoft.com/office/drawing/2014/main" id="{882F40B5-6105-2333-A309-0BE3F8D04597}"/>
              </a:ext>
            </a:extLst>
          </p:cNvPr>
          <p:cNvCxnSpPr/>
          <p:nvPr/>
        </p:nvCxnSpPr>
        <p:spPr>
          <a:xfrm flipH="1">
            <a:off x="10093616" y="2433684"/>
            <a:ext cx="315986" cy="12584"/>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98B04C4-6698-0A79-7AB4-2E6C170096D1}"/>
              </a:ext>
            </a:extLst>
          </p:cNvPr>
          <p:cNvCxnSpPr>
            <a:cxnSpLocks/>
          </p:cNvCxnSpPr>
          <p:nvPr/>
        </p:nvCxnSpPr>
        <p:spPr>
          <a:xfrm flipH="1">
            <a:off x="10958285" y="5477640"/>
            <a:ext cx="315986" cy="12584"/>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332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90577-DF55-40C4-7957-CDA36FCAE999}"/>
              </a:ext>
            </a:extLst>
          </p:cNvPr>
          <p:cNvSpPr>
            <a:spLocks noGrp="1"/>
          </p:cNvSpPr>
          <p:nvPr>
            <p:ph type="title"/>
          </p:nvPr>
        </p:nvSpPr>
        <p:spPr/>
        <p:txBody>
          <a:bodyPr/>
          <a:lstStyle/>
          <a:p>
            <a:r>
              <a:rPr lang="en-US"/>
              <a:t>State Placemat Example: Indiana</a:t>
            </a:r>
          </a:p>
        </p:txBody>
      </p:sp>
      <p:sp>
        <p:nvSpPr>
          <p:cNvPr id="7" name="Slide Number Placeholder 6">
            <a:extLst>
              <a:ext uri="{FF2B5EF4-FFF2-40B4-BE49-F238E27FC236}">
                <a16:creationId xmlns:a16="http://schemas.microsoft.com/office/drawing/2014/main" id="{4CC5C447-F736-1D8E-D100-E86BE202AEB2}"/>
              </a:ext>
            </a:extLst>
          </p:cNvPr>
          <p:cNvSpPr>
            <a:spLocks noGrp="1"/>
          </p:cNvSpPr>
          <p:nvPr>
            <p:ph type="sldNum" sz="quarter" idx="12"/>
          </p:nvPr>
        </p:nvSpPr>
        <p:spPr/>
        <p:txBody>
          <a:bodyPr/>
          <a:lstStyle/>
          <a:p>
            <a:fld id="{8C076474-85B3-3349-9296-D90B2BF12830}" type="slidenum">
              <a:rPr lang="en-US" smtClean="0"/>
              <a:t>21</a:t>
            </a:fld>
            <a:endParaRPr lang="en-US"/>
          </a:p>
        </p:txBody>
      </p:sp>
      <p:grpSp>
        <p:nvGrpSpPr>
          <p:cNvPr id="8" name="Group 7">
            <a:extLst>
              <a:ext uri="{FF2B5EF4-FFF2-40B4-BE49-F238E27FC236}">
                <a16:creationId xmlns:a16="http://schemas.microsoft.com/office/drawing/2014/main" id="{BD00531C-9EED-2568-6B4C-119A5AACF652}"/>
              </a:ext>
            </a:extLst>
          </p:cNvPr>
          <p:cNvGrpSpPr/>
          <p:nvPr/>
        </p:nvGrpSpPr>
        <p:grpSpPr>
          <a:xfrm>
            <a:off x="712380" y="1933689"/>
            <a:ext cx="10235609" cy="3986501"/>
            <a:chOff x="712380" y="1933689"/>
            <a:chExt cx="10235609" cy="3986501"/>
          </a:xfrm>
        </p:grpSpPr>
        <p:pic>
          <p:nvPicPr>
            <p:cNvPr id="9" name="Picture 8">
              <a:extLst>
                <a:ext uri="{FF2B5EF4-FFF2-40B4-BE49-F238E27FC236}">
                  <a16:creationId xmlns:a16="http://schemas.microsoft.com/office/drawing/2014/main" id="{555C39FE-CDF3-56CC-7D27-C9F7A1698BEE}"/>
                </a:ext>
              </a:extLst>
            </p:cNvPr>
            <p:cNvPicPr>
              <a:picLocks noChangeAspect="1"/>
            </p:cNvPicPr>
            <p:nvPr/>
          </p:nvPicPr>
          <p:blipFill>
            <a:blip r:embed="rId2"/>
            <a:stretch>
              <a:fillRect/>
            </a:stretch>
          </p:blipFill>
          <p:spPr>
            <a:xfrm>
              <a:off x="712380" y="1933689"/>
              <a:ext cx="10235609" cy="3986501"/>
            </a:xfrm>
            <a:prstGeom prst="rect">
              <a:avLst/>
            </a:prstGeom>
          </p:spPr>
        </p:pic>
        <p:pic>
          <p:nvPicPr>
            <p:cNvPr id="10" name="Picture 9">
              <a:extLst>
                <a:ext uri="{FF2B5EF4-FFF2-40B4-BE49-F238E27FC236}">
                  <a16:creationId xmlns:a16="http://schemas.microsoft.com/office/drawing/2014/main" id="{4C98DC0B-6CB2-27E6-7D16-E1B089809602}"/>
                </a:ext>
              </a:extLst>
            </p:cNvPr>
            <p:cNvPicPr>
              <a:picLocks noChangeAspect="1"/>
            </p:cNvPicPr>
            <p:nvPr/>
          </p:nvPicPr>
          <p:blipFill>
            <a:blip r:embed="rId3"/>
            <a:stretch>
              <a:fillRect/>
            </a:stretch>
          </p:blipFill>
          <p:spPr>
            <a:xfrm>
              <a:off x="8252038" y="5234294"/>
              <a:ext cx="2695951" cy="685896"/>
            </a:xfrm>
            <a:prstGeom prst="rect">
              <a:avLst/>
            </a:prstGeom>
          </p:spPr>
        </p:pic>
      </p:grpSp>
    </p:spTree>
    <p:extLst>
      <p:ext uri="{BB962C8B-B14F-4D97-AF65-F5344CB8AC3E}">
        <p14:creationId xmlns:p14="http://schemas.microsoft.com/office/powerpoint/2010/main" val="3579733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1C32C-E4A9-9E43-3702-F99436FED22B}"/>
              </a:ext>
            </a:extLst>
          </p:cNvPr>
          <p:cNvSpPr>
            <a:spLocks noGrp="1"/>
          </p:cNvSpPr>
          <p:nvPr>
            <p:ph type="title"/>
          </p:nvPr>
        </p:nvSpPr>
        <p:spPr/>
        <p:txBody>
          <a:bodyPr/>
          <a:lstStyle/>
          <a:p>
            <a:r>
              <a:rPr lang="en-US"/>
              <a:t>Virginia’s rating system</a:t>
            </a:r>
          </a:p>
        </p:txBody>
      </p:sp>
      <p:sp>
        <p:nvSpPr>
          <p:cNvPr id="5" name="Content Placeholder 4">
            <a:extLst>
              <a:ext uri="{FF2B5EF4-FFF2-40B4-BE49-F238E27FC236}">
                <a16:creationId xmlns:a16="http://schemas.microsoft.com/office/drawing/2014/main" id="{33E8AFC6-55CC-79D9-280D-CD02760C6108}"/>
              </a:ext>
            </a:extLst>
          </p:cNvPr>
          <p:cNvSpPr>
            <a:spLocks noGrp="1"/>
          </p:cNvSpPr>
          <p:nvPr>
            <p:ph sz="half" idx="1"/>
          </p:nvPr>
        </p:nvSpPr>
        <p:spPr/>
        <p:txBody>
          <a:bodyPr vert="horz" lIns="91440" tIns="45720" rIns="91440" bIns="45720" rtlCol="0" anchor="t">
            <a:normAutofit/>
          </a:bodyPr>
          <a:lstStyle/>
          <a:p>
            <a:pPr marL="0" indent="0">
              <a:buNone/>
            </a:pPr>
            <a:r>
              <a:rPr lang="en-US" b="1"/>
              <a:t>Option 1: </a:t>
            </a:r>
            <a:endParaRPr lang="en-US"/>
          </a:p>
          <a:p>
            <a:pPr marL="0" indent="0">
              <a:buNone/>
            </a:pPr>
            <a:r>
              <a:rPr lang="en-US"/>
              <a:t>Overall summative rating for all schools </a:t>
            </a:r>
            <a:endParaRPr lang="en-US">
              <a:cs typeface="Calibri"/>
            </a:endParaRPr>
          </a:p>
        </p:txBody>
      </p:sp>
      <p:sp>
        <p:nvSpPr>
          <p:cNvPr id="6" name="Content Placeholder 5">
            <a:extLst>
              <a:ext uri="{FF2B5EF4-FFF2-40B4-BE49-F238E27FC236}">
                <a16:creationId xmlns:a16="http://schemas.microsoft.com/office/drawing/2014/main" id="{190C8BF4-713C-CE22-4BEB-A3A09B2F866B}"/>
              </a:ext>
            </a:extLst>
          </p:cNvPr>
          <p:cNvSpPr>
            <a:spLocks noGrp="1"/>
          </p:cNvSpPr>
          <p:nvPr>
            <p:ph sz="half" idx="2"/>
          </p:nvPr>
        </p:nvSpPr>
        <p:spPr/>
        <p:txBody>
          <a:bodyPr vert="horz" lIns="91440" tIns="45720" rIns="91440" bIns="45720" rtlCol="0" anchor="t">
            <a:normAutofit/>
          </a:bodyPr>
          <a:lstStyle/>
          <a:p>
            <a:pPr marL="0" indent="0">
              <a:buNone/>
            </a:pPr>
            <a:r>
              <a:rPr lang="en-US" b="1"/>
              <a:t>Option 2: </a:t>
            </a:r>
            <a:endParaRPr lang="en-US"/>
          </a:p>
          <a:p>
            <a:pPr marL="0" indent="0">
              <a:buNone/>
            </a:pPr>
            <a:r>
              <a:rPr lang="en-US"/>
              <a:t>Stop at category-level ratings for most schools</a:t>
            </a:r>
            <a:endParaRPr lang="en-US">
              <a:cs typeface="Calibri"/>
            </a:endParaRPr>
          </a:p>
        </p:txBody>
      </p:sp>
      <p:sp>
        <p:nvSpPr>
          <p:cNvPr id="4" name="Slide Number Placeholder 3">
            <a:extLst>
              <a:ext uri="{FF2B5EF4-FFF2-40B4-BE49-F238E27FC236}">
                <a16:creationId xmlns:a16="http://schemas.microsoft.com/office/drawing/2014/main" id="{90444601-F814-7E81-B887-F2F812197CED}"/>
              </a:ext>
            </a:extLst>
          </p:cNvPr>
          <p:cNvSpPr>
            <a:spLocks noGrp="1"/>
          </p:cNvSpPr>
          <p:nvPr>
            <p:ph type="sldNum" sz="quarter" idx="12"/>
          </p:nvPr>
        </p:nvSpPr>
        <p:spPr/>
        <p:txBody>
          <a:bodyPr/>
          <a:lstStyle/>
          <a:p>
            <a:fld id="{8C076474-85B3-3349-9296-D90B2BF12830}" type="slidenum">
              <a:rPr lang="en-US" smtClean="0"/>
              <a:t>22</a:t>
            </a:fld>
            <a:endParaRPr lang="en-US"/>
          </a:p>
        </p:txBody>
      </p:sp>
      <p:pic>
        <p:nvPicPr>
          <p:cNvPr id="7" name="Picture 6">
            <a:extLst>
              <a:ext uri="{FF2B5EF4-FFF2-40B4-BE49-F238E27FC236}">
                <a16:creationId xmlns:a16="http://schemas.microsoft.com/office/drawing/2014/main" id="{8D8D1F84-DFDC-3C30-0E9E-34AD89C9972C}"/>
              </a:ext>
            </a:extLst>
          </p:cNvPr>
          <p:cNvPicPr>
            <a:picLocks noChangeAspect="1"/>
          </p:cNvPicPr>
          <p:nvPr/>
        </p:nvPicPr>
        <p:blipFill>
          <a:blip r:embed="rId2"/>
          <a:stretch>
            <a:fillRect/>
          </a:stretch>
        </p:blipFill>
        <p:spPr>
          <a:xfrm>
            <a:off x="6890968" y="5192313"/>
            <a:ext cx="3439263" cy="1164037"/>
          </a:xfrm>
          <a:prstGeom prst="rect">
            <a:avLst/>
          </a:prstGeom>
        </p:spPr>
      </p:pic>
      <p:pic>
        <p:nvPicPr>
          <p:cNvPr id="8" name="Picture 7">
            <a:extLst>
              <a:ext uri="{FF2B5EF4-FFF2-40B4-BE49-F238E27FC236}">
                <a16:creationId xmlns:a16="http://schemas.microsoft.com/office/drawing/2014/main" id="{77F0C559-6D9E-A567-CB38-AC39D847F1A2}"/>
              </a:ext>
            </a:extLst>
          </p:cNvPr>
          <p:cNvPicPr>
            <a:picLocks noChangeAspect="1"/>
          </p:cNvPicPr>
          <p:nvPr/>
        </p:nvPicPr>
        <p:blipFill>
          <a:blip r:embed="rId3"/>
          <a:stretch>
            <a:fillRect/>
          </a:stretch>
        </p:blipFill>
        <p:spPr>
          <a:xfrm>
            <a:off x="1920520" y="5415773"/>
            <a:ext cx="2104973" cy="1075202"/>
          </a:xfrm>
          <a:prstGeom prst="rect">
            <a:avLst/>
          </a:prstGeom>
        </p:spPr>
      </p:pic>
      <p:pic>
        <p:nvPicPr>
          <p:cNvPr id="9" name="Picture 8">
            <a:extLst>
              <a:ext uri="{FF2B5EF4-FFF2-40B4-BE49-F238E27FC236}">
                <a16:creationId xmlns:a16="http://schemas.microsoft.com/office/drawing/2014/main" id="{A9FA2036-F1A5-B874-1D3B-5F235103A529}"/>
              </a:ext>
            </a:extLst>
          </p:cNvPr>
          <p:cNvPicPr>
            <a:picLocks noChangeAspect="1"/>
          </p:cNvPicPr>
          <p:nvPr/>
        </p:nvPicPr>
        <p:blipFill>
          <a:blip r:embed="rId4"/>
          <a:stretch>
            <a:fillRect/>
          </a:stretch>
        </p:blipFill>
        <p:spPr>
          <a:xfrm>
            <a:off x="1920520" y="3211494"/>
            <a:ext cx="2288447" cy="1752729"/>
          </a:xfrm>
          <a:prstGeom prst="rect">
            <a:avLst/>
          </a:prstGeom>
        </p:spPr>
      </p:pic>
      <p:pic>
        <p:nvPicPr>
          <p:cNvPr id="3" name="Picture 2">
            <a:extLst>
              <a:ext uri="{FF2B5EF4-FFF2-40B4-BE49-F238E27FC236}">
                <a16:creationId xmlns:a16="http://schemas.microsoft.com/office/drawing/2014/main" id="{8CA3421E-50BC-EDE6-A252-7A851F43B413}"/>
              </a:ext>
            </a:extLst>
          </p:cNvPr>
          <p:cNvPicPr>
            <a:picLocks noChangeAspect="1"/>
          </p:cNvPicPr>
          <p:nvPr/>
        </p:nvPicPr>
        <p:blipFill>
          <a:blip r:embed="rId5"/>
          <a:stretch>
            <a:fillRect/>
          </a:stretch>
        </p:blipFill>
        <p:spPr>
          <a:xfrm>
            <a:off x="7493723" y="3200728"/>
            <a:ext cx="2233752" cy="1901891"/>
          </a:xfrm>
          <a:prstGeom prst="rect">
            <a:avLst/>
          </a:prstGeom>
        </p:spPr>
      </p:pic>
    </p:spTree>
    <p:extLst>
      <p:ext uri="{BB962C8B-B14F-4D97-AF65-F5344CB8AC3E}">
        <p14:creationId xmlns:p14="http://schemas.microsoft.com/office/powerpoint/2010/main" val="2560309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895F8-0B5B-5232-E23F-4C4319A81CE2}"/>
              </a:ext>
            </a:extLst>
          </p:cNvPr>
          <p:cNvSpPr>
            <a:spLocks noGrp="1"/>
          </p:cNvSpPr>
          <p:nvPr>
            <p:ph type="title"/>
          </p:nvPr>
        </p:nvSpPr>
        <p:spPr/>
        <p:txBody>
          <a:bodyPr/>
          <a:lstStyle/>
          <a:p>
            <a:r>
              <a:rPr lang="en-US">
                <a:ea typeface="+mj-lt"/>
                <a:cs typeface="+mj-lt"/>
              </a:rPr>
              <a:t>How to balance indicators to identify schools in need of additional support?</a:t>
            </a:r>
            <a:r>
              <a:rPr lang="en-US"/>
              <a:t>  </a:t>
            </a:r>
          </a:p>
        </p:txBody>
      </p:sp>
      <p:sp>
        <p:nvSpPr>
          <p:cNvPr id="4" name="Slide Number Placeholder 3">
            <a:extLst>
              <a:ext uri="{FF2B5EF4-FFF2-40B4-BE49-F238E27FC236}">
                <a16:creationId xmlns:a16="http://schemas.microsoft.com/office/drawing/2014/main" id="{73325925-9451-02E5-1026-26375439E6AC}"/>
              </a:ext>
            </a:extLst>
          </p:cNvPr>
          <p:cNvSpPr>
            <a:spLocks noGrp="1"/>
          </p:cNvSpPr>
          <p:nvPr>
            <p:ph type="sldNum" sz="quarter" idx="12"/>
          </p:nvPr>
        </p:nvSpPr>
        <p:spPr/>
        <p:txBody>
          <a:bodyPr/>
          <a:lstStyle/>
          <a:p>
            <a:fld id="{8C076474-85B3-3349-9296-D90B2BF12830}" type="slidenum">
              <a:rPr lang="en-US" smtClean="0"/>
              <a:t>23</a:t>
            </a:fld>
            <a:endParaRPr lang="en-US"/>
          </a:p>
        </p:txBody>
      </p:sp>
      <p:pic>
        <p:nvPicPr>
          <p:cNvPr id="5" name="Picture 4">
            <a:extLst>
              <a:ext uri="{FF2B5EF4-FFF2-40B4-BE49-F238E27FC236}">
                <a16:creationId xmlns:a16="http://schemas.microsoft.com/office/drawing/2014/main" id="{6F8E50AA-95E7-CDDD-F0FA-3E118EF60BA4}"/>
              </a:ext>
            </a:extLst>
          </p:cNvPr>
          <p:cNvPicPr>
            <a:picLocks noChangeAspect="1"/>
          </p:cNvPicPr>
          <p:nvPr/>
        </p:nvPicPr>
        <p:blipFill>
          <a:blip r:embed="rId2"/>
          <a:stretch>
            <a:fillRect/>
          </a:stretch>
        </p:blipFill>
        <p:spPr>
          <a:xfrm>
            <a:off x="5107781" y="6123294"/>
            <a:ext cx="1976437" cy="642204"/>
          </a:xfrm>
          <a:prstGeom prst="rect">
            <a:avLst/>
          </a:prstGeom>
        </p:spPr>
      </p:pic>
    </p:spTree>
    <p:extLst>
      <p:ext uri="{BB962C8B-B14F-4D97-AF65-F5344CB8AC3E}">
        <p14:creationId xmlns:p14="http://schemas.microsoft.com/office/powerpoint/2010/main" val="2456352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934F9-C3D8-CBF4-2134-370C498541EB}"/>
              </a:ext>
            </a:extLst>
          </p:cNvPr>
          <p:cNvSpPr>
            <a:spLocks noGrp="1"/>
          </p:cNvSpPr>
          <p:nvPr>
            <p:ph type="title"/>
          </p:nvPr>
        </p:nvSpPr>
        <p:spPr/>
        <p:txBody>
          <a:bodyPr/>
          <a:lstStyle/>
          <a:p>
            <a:r>
              <a:rPr lang="en-US"/>
              <a:t>Based on the Board conversation in August, we developed two potential models.</a:t>
            </a:r>
          </a:p>
        </p:txBody>
      </p:sp>
      <p:sp>
        <p:nvSpPr>
          <p:cNvPr id="3" name="Content Placeholder 2">
            <a:extLst>
              <a:ext uri="{FF2B5EF4-FFF2-40B4-BE49-F238E27FC236}">
                <a16:creationId xmlns:a16="http://schemas.microsoft.com/office/drawing/2014/main" id="{2872AA33-7DBF-0AD2-BC45-DF1FF724FF15}"/>
              </a:ext>
            </a:extLst>
          </p:cNvPr>
          <p:cNvSpPr>
            <a:spLocks noGrp="1"/>
          </p:cNvSpPr>
          <p:nvPr>
            <p:ph sz="half" idx="1"/>
          </p:nvPr>
        </p:nvSpPr>
        <p:spPr>
          <a:xfrm>
            <a:off x="838200" y="3430185"/>
            <a:ext cx="5181600" cy="2648454"/>
          </a:xfrm>
        </p:spPr>
        <p:txBody>
          <a:bodyPr vert="horz" lIns="91440" tIns="45720" rIns="91440" bIns="45720" rtlCol="0" anchor="t">
            <a:normAutofit/>
          </a:bodyPr>
          <a:lstStyle/>
          <a:p>
            <a:pPr marL="0" indent="0">
              <a:lnSpc>
                <a:spcPct val="114999"/>
              </a:lnSpc>
              <a:buNone/>
            </a:pPr>
            <a:r>
              <a:rPr lang="en-US" b="1">
                <a:solidFill>
                  <a:srgbClr val="000000"/>
                </a:solidFill>
              </a:rPr>
              <a:t>Model 1: </a:t>
            </a:r>
            <a:endParaRPr lang="en-US">
              <a:solidFill>
                <a:srgbClr val="000000"/>
              </a:solidFill>
            </a:endParaRPr>
          </a:p>
          <a:p>
            <a:pPr marL="0" indent="0">
              <a:lnSpc>
                <a:spcPct val="100000"/>
              </a:lnSpc>
              <a:buNone/>
            </a:pPr>
            <a:r>
              <a:rPr lang="en-US">
                <a:solidFill>
                  <a:srgbClr val="000000"/>
                </a:solidFill>
              </a:rPr>
              <a:t>Two of the three indicators have the same weight </a:t>
            </a:r>
            <a:endParaRPr lang="en-US">
              <a:solidFill>
                <a:srgbClr val="000000"/>
              </a:solidFill>
              <a:cs typeface="Calibri"/>
            </a:endParaRPr>
          </a:p>
          <a:p>
            <a:pPr marL="0" indent="0">
              <a:lnSpc>
                <a:spcPct val="114999"/>
              </a:lnSpc>
              <a:buNone/>
            </a:pPr>
            <a:endParaRPr lang="en-US">
              <a:solidFill>
                <a:srgbClr val="000000"/>
              </a:solidFill>
            </a:endParaRPr>
          </a:p>
        </p:txBody>
      </p:sp>
      <p:sp>
        <p:nvSpPr>
          <p:cNvPr id="5" name="Content Placeholder 4">
            <a:extLst>
              <a:ext uri="{FF2B5EF4-FFF2-40B4-BE49-F238E27FC236}">
                <a16:creationId xmlns:a16="http://schemas.microsoft.com/office/drawing/2014/main" id="{5505A161-D526-F382-076F-ECD5E8496656}"/>
              </a:ext>
            </a:extLst>
          </p:cNvPr>
          <p:cNvSpPr>
            <a:spLocks noGrp="1"/>
          </p:cNvSpPr>
          <p:nvPr>
            <p:ph sz="half" idx="2"/>
          </p:nvPr>
        </p:nvSpPr>
        <p:spPr>
          <a:xfrm>
            <a:off x="6172199" y="3528624"/>
            <a:ext cx="5181600" cy="2648455"/>
          </a:xfrm>
        </p:spPr>
        <p:txBody>
          <a:bodyPr vert="horz" lIns="91440" tIns="45720" rIns="91440" bIns="45720" rtlCol="0" anchor="t">
            <a:normAutofit/>
          </a:bodyPr>
          <a:lstStyle/>
          <a:p>
            <a:pPr marL="0" indent="0">
              <a:buNone/>
            </a:pPr>
            <a:r>
              <a:rPr lang="en-US" b="1">
                <a:solidFill>
                  <a:srgbClr val="000000"/>
                </a:solidFill>
              </a:rPr>
              <a:t>Model 2: </a:t>
            </a:r>
            <a:endParaRPr lang="en-US">
              <a:solidFill>
                <a:srgbClr val="000000"/>
              </a:solidFill>
            </a:endParaRPr>
          </a:p>
          <a:p>
            <a:pPr marL="0" indent="0">
              <a:buNone/>
            </a:pPr>
            <a:r>
              <a:rPr lang="en-US">
                <a:solidFill>
                  <a:srgbClr val="000000"/>
                </a:solidFill>
              </a:rPr>
              <a:t>Each indicator has its own unique weight </a:t>
            </a:r>
            <a:endParaRPr lang="en-US">
              <a:solidFill>
                <a:srgbClr val="000000"/>
              </a:solidFill>
              <a:cs typeface="Calibri"/>
            </a:endParaRPr>
          </a:p>
        </p:txBody>
      </p:sp>
      <p:sp>
        <p:nvSpPr>
          <p:cNvPr id="6" name="Slide Number Placeholder 5">
            <a:extLst>
              <a:ext uri="{FF2B5EF4-FFF2-40B4-BE49-F238E27FC236}">
                <a16:creationId xmlns:a16="http://schemas.microsoft.com/office/drawing/2014/main" id="{0D8AEF1A-CFD9-FB22-A149-4CC15AA1E9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76474-85B3-3349-9296-D90B2BF128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D0A9D09-2278-6C6B-0069-7EFD98AF080C}"/>
              </a:ext>
            </a:extLst>
          </p:cNvPr>
          <p:cNvPicPr>
            <a:picLocks noChangeAspect="1"/>
          </p:cNvPicPr>
          <p:nvPr/>
        </p:nvPicPr>
        <p:blipFill>
          <a:blip r:embed="rId3"/>
          <a:stretch>
            <a:fillRect/>
          </a:stretch>
        </p:blipFill>
        <p:spPr>
          <a:xfrm>
            <a:off x="5107781" y="6123294"/>
            <a:ext cx="1976437" cy="642204"/>
          </a:xfrm>
          <a:prstGeom prst="rect">
            <a:avLst/>
          </a:prstGeom>
        </p:spPr>
      </p:pic>
      <p:sp>
        <p:nvSpPr>
          <p:cNvPr id="8" name="TextBox 7">
            <a:extLst>
              <a:ext uri="{FF2B5EF4-FFF2-40B4-BE49-F238E27FC236}">
                <a16:creationId xmlns:a16="http://schemas.microsoft.com/office/drawing/2014/main" id="{6E8EB7D5-839D-5F25-5360-5808CF1D1688}"/>
              </a:ext>
            </a:extLst>
          </p:cNvPr>
          <p:cNvSpPr txBox="1"/>
          <p:nvPr/>
        </p:nvSpPr>
        <p:spPr>
          <a:xfrm>
            <a:off x="1513241" y="2009433"/>
            <a:ext cx="9165515" cy="1200329"/>
          </a:xfrm>
          <a:prstGeom prst="rect">
            <a:avLst/>
          </a:prstGeom>
          <a:noFill/>
        </p:spPr>
        <p:txBody>
          <a:bodyPr wrap="square" lIns="91440" tIns="45720" rIns="91440" bIns="45720" rtlCol="0" anchor="t">
            <a:spAutoFit/>
          </a:bodyPr>
          <a:lstStyle/>
          <a:p>
            <a:r>
              <a:rPr lang="en-US" sz="2400"/>
              <a:t>The following slides have two models for weighting elementary/middle school indicators and two models for weighting high school indicators. The options follow this outline:</a:t>
            </a:r>
          </a:p>
        </p:txBody>
      </p:sp>
    </p:spTree>
    <p:extLst>
      <p:ext uri="{BB962C8B-B14F-4D97-AF65-F5344CB8AC3E}">
        <p14:creationId xmlns:p14="http://schemas.microsoft.com/office/powerpoint/2010/main" val="331344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934F9-C3D8-CBF4-2134-370C498541EB}"/>
              </a:ext>
            </a:extLst>
          </p:cNvPr>
          <p:cNvSpPr>
            <a:spLocks noGrp="1"/>
          </p:cNvSpPr>
          <p:nvPr>
            <p:ph type="title"/>
          </p:nvPr>
        </p:nvSpPr>
        <p:spPr>
          <a:xfrm>
            <a:off x="647702" y="257703"/>
            <a:ext cx="11061700" cy="1325563"/>
          </a:xfrm>
        </p:spPr>
        <p:txBody>
          <a:bodyPr>
            <a:normAutofit/>
          </a:bodyPr>
          <a:lstStyle/>
          <a:p>
            <a:r>
              <a:rPr lang="en-US"/>
              <a:t>Model 1: Elementary and Middle Schools</a:t>
            </a:r>
          </a:p>
        </p:txBody>
      </p:sp>
      <p:pic>
        <p:nvPicPr>
          <p:cNvPr id="4" name="Picture 3">
            <a:extLst>
              <a:ext uri="{FF2B5EF4-FFF2-40B4-BE49-F238E27FC236}">
                <a16:creationId xmlns:a16="http://schemas.microsoft.com/office/drawing/2014/main" id="{4D0A9D09-2278-6C6B-0069-7EFD98AF080C}"/>
              </a:ext>
            </a:extLst>
          </p:cNvPr>
          <p:cNvPicPr>
            <a:picLocks noChangeAspect="1"/>
          </p:cNvPicPr>
          <p:nvPr/>
        </p:nvPicPr>
        <p:blipFill>
          <a:blip r:embed="rId3"/>
          <a:stretch>
            <a:fillRect/>
          </a:stretch>
        </p:blipFill>
        <p:spPr>
          <a:xfrm>
            <a:off x="4942681" y="6123294"/>
            <a:ext cx="1976437" cy="642204"/>
          </a:xfrm>
          <a:prstGeom prst="rect">
            <a:avLst/>
          </a:prstGeom>
        </p:spPr>
      </p:pic>
      <p:sp>
        <p:nvSpPr>
          <p:cNvPr id="6" name="Slide Number Placeholder 5">
            <a:extLst>
              <a:ext uri="{FF2B5EF4-FFF2-40B4-BE49-F238E27FC236}">
                <a16:creationId xmlns:a16="http://schemas.microsoft.com/office/drawing/2014/main" id="{0D8AEF1A-CFD9-FB22-A149-4CC15AA1E98F}"/>
              </a:ext>
            </a:extLst>
          </p:cNvPr>
          <p:cNvSpPr>
            <a:spLocks noGrp="1"/>
          </p:cNvSpPr>
          <p:nvPr>
            <p:ph type="sldNum" sz="quarter" idx="12"/>
          </p:nvPr>
        </p:nvSpPr>
        <p:spPr>
          <a:xfrm>
            <a:off x="84455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76474-85B3-3349-9296-D90B2BF128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B2DFBEB5-78ED-E98F-8222-F5336EAFBEAB}"/>
              </a:ext>
            </a:extLst>
          </p:cNvPr>
          <p:cNvSpPr/>
          <p:nvPr/>
        </p:nvSpPr>
        <p:spPr>
          <a:xfrm>
            <a:off x="939132" y="1582196"/>
            <a:ext cx="3197657" cy="2098845"/>
          </a:xfrm>
          <a:prstGeom prst="rect">
            <a:avLst/>
          </a:prstGeom>
          <a:solidFill>
            <a:schemeClr val="accent6"/>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400" b="1" u="sng">
                <a:solidFill>
                  <a:schemeClr val="tx1"/>
                </a:solidFill>
              </a:rPr>
              <a:t>GROWTH</a:t>
            </a:r>
          </a:p>
          <a:p>
            <a:pPr marL="285750" indent="-285750">
              <a:buFont typeface="Arial" panose="020B0604020202020204" pitchFamily="34" charset="0"/>
              <a:buChar char="•"/>
            </a:pPr>
            <a:r>
              <a:rPr lang="en-US">
                <a:solidFill>
                  <a:schemeClr val="tx1"/>
                </a:solidFill>
              </a:rPr>
              <a:t>VVAAS in Reading</a:t>
            </a:r>
          </a:p>
          <a:p>
            <a:pPr marL="285750" indent="-285750">
              <a:buFont typeface="Arial" panose="020B0604020202020204" pitchFamily="34" charset="0"/>
              <a:buChar char="•"/>
            </a:pPr>
            <a:r>
              <a:rPr lang="en-US">
                <a:solidFill>
                  <a:schemeClr val="tx1"/>
                </a:solidFill>
              </a:rPr>
              <a:t>VVAAS in Math</a:t>
            </a:r>
          </a:p>
          <a:p>
            <a:pPr marL="285750" indent="-285750">
              <a:buFont typeface="Arial" panose="020B0604020202020204" pitchFamily="34" charset="0"/>
              <a:buChar char="•"/>
            </a:pPr>
            <a:r>
              <a:rPr lang="en-US">
                <a:solidFill>
                  <a:schemeClr val="tx1"/>
                </a:solidFill>
              </a:rPr>
              <a:t>VVAAS in Reading: Lowest Performers*</a:t>
            </a:r>
          </a:p>
          <a:p>
            <a:pPr marL="285750" indent="-285750">
              <a:buFont typeface="Arial" panose="020B0604020202020204" pitchFamily="34" charset="0"/>
              <a:buChar char="•"/>
            </a:pPr>
            <a:r>
              <a:rPr lang="en-US">
                <a:solidFill>
                  <a:schemeClr val="tx1"/>
                </a:solidFill>
              </a:rPr>
              <a:t>VVAAS in Math: Lowest Performers</a:t>
            </a:r>
          </a:p>
        </p:txBody>
      </p:sp>
      <p:sp>
        <p:nvSpPr>
          <p:cNvPr id="5" name="Rectangle 4">
            <a:extLst>
              <a:ext uri="{FF2B5EF4-FFF2-40B4-BE49-F238E27FC236}">
                <a16:creationId xmlns:a16="http://schemas.microsoft.com/office/drawing/2014/main" id="{5A4136AC-FDB3-EAD7-960D-4B8ED8F7A4C6}"/>
              </a:ext>
            </a:extLst>
          </p:cNvPr>
          <p:cNvSpPr/>
          <p:nvPr/>
        </p:nvSpPr>
        <p:spPr>
          <a:xfrm>
            <a:off x="4382669" y="1583035"/>
            <a:ext cx="3152833" cy="2098005"/>
          </a:xfrm>
          <a:prstGeom prst="rect">
            <a:avLst/>
          </a:prstGeom>
          <a:solidFill>
            <a:schemeClr val="accent5"/>
          </a:solid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400" b="1" u="sng">
                <a:solidFill>
                  <a:schemeClr val="tx1"/>
                </a:solidFill>
              </a:rPr>
              <a:t>ACHIEVEMENT</a:t>
            </a:r>
          </a:p>
          <a:p>
            <a:pPr marL="285750" indent="-285750">
              <a:buFont typeface="Arial" panose="020B0604020202020204" pitchFamily="34" charset="0"/>
              <a:buChar char="•"/>
            </a:pPr>
            <a:r>
              <a:rPr lang="en-US">
                <a:solidFill>
                  <a:schemeClr val="tx1"/>
                </a:solidFill>
              </a:rPr>
              <a:t>Reading</a:t>
            </a:r>
          </a:p>
          <a:p>
            <a:pPr marL="285750" indent="-285750">
              <a:buFont typeface="Arial" panose="020B0604020202020204" pitchFamily="34" charset="0"/>
              <a:buChar char="•"/>
            </a:pPr>
            <a:r>
              <a:rPr lang="en-US">
                <a:solidFill>
                  <a:schemeClr val="tx1"/>
                </a:solidFill>
              </a:rPr>
              <a:t>Math </a:t>
            </a:r>
          </a:p>
          <a:p>
            <a:pPr marL="285750" indent="-285750">
              <a:buFont typeface="Arial" panose="020B0604020202020204" pitchFamily="34" charset="0"/>
              <a:buChar char="•"/>
            </a:pPr>
            <a:r>
              <a:rPr lang="en-US">
                <a:solidFill>
                  <a:schemeClr val="tx1"/>
                </a:solidFill>
              </a:rPr>
              <a:t>Science</a:t>
            </a:r>
          </a:p>
        </p:txBody>
      </p:sp>
      <p:sp>
        <p:nvSpPr>
          <p:cNvPr id="7" name="Rectangle 6">
            <a:extLst>
              <a:ext uri="{FF2B5EF4-FFF2-40B4-BE49-F238E27FC236}">
                <a16:creationId xmlns:a16="http://schemas.microsoft.com/office/drawing/2014/main" id="{E7E778C9-4C68-AAF3-E8B3-DB359B78C261}"/>
              </a:ext>
            </a:extLst>
          </p:cNvPr>
          <p:cNvSpPr/>
          <p:nvPr/>
        </p:nvSpPr>
        <p:spPr>
          <a:xfrm>
            <a:off x="941711" y="3850003"/>
            <a:ext cx="6593789" cy="1014996"/>
          </a:xfrm>
          <a:prstGeom prst="rect">
            <a:avLst/>
          </a:prstGeom>
          <a:solidFill>
            <a:schemeClr val="accent2"/>
          </a:solidFill>
          <a:ln w="381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400" b="1" u="sng">
                <a:solidFill>
                  <a:schemeClr val="tx1"/>
                </a:solidFill>
              </a:rPr>
              <a:t>READINESS</a:t>
            </a:r>
          </a:p>
          <a:p>
            <a:pPr marL="285750" indent="-285750">
              <a:buFont typeface="Arial" panose="020B0604020202020204" pitchFamily="34" charset="0"/>
              <a:buChar char="•"/>
            </a:pPr>
            <a:r>
              <a:rPr lang="en-US">
                <a:solidFill>
                  <a:schemeClr val="tx1"/>
                </a:solidFill>
              </a:rPr>
              <a:t>Ready to Learn: Chronic Absence</a:t>
            </a:r>
          </a:p>
          <a:p>
            <a:pPr marL="285750" indent="-285750">
              <a:buFont typeface="Arial" panose="020B0604020202020204" pitchFamily="34" charset="0"/>
              <a:buChar char="•"/>
            </a:pPr>
            <a:r>
              <a:rPr lang="en-US">
                <a:solidFill>
                  <a:schemeClr val="tx1"/>
                </a:solidFill>
              </a:rPr>
              <a:t>Ready to Read or Ready for Rigor</a:t>
            </a:r>
          </a:p>
        </p:txBody>
      </p:sp>
      <p:sp>
        <p:nvSpPr>
          <p:cNvPr id="8" name="TextBox 7">
            <a:extLst>
              <a:ext uri="{FF2B5EF4-FFF2-40B4-BE49-F238E27FC236}">
                <a16:creationId xmlns:a16="http://schemas.microsoft.com/office/drawing/2014/main" id="{D299F3F7-70AA-76F5-8C3C-E1958B7571B2}"/>
              </a:ext>
            </a:extLst>
          </p:cNvPr>
          <p:cNvSpPr txBox="1"/>
          <p:nvPr/>
        </p:nvSpPr>
        <p:spPr>
          <a:xfrm>
            <a:off x="3302032" y="1583370"/>
            <a:ext cx="878990" cy="523220"/>
          </a:xfrm>
          <a:prstGeom prst="rect">
            <a:avLst/>
          </a:prstGeom>
          <a:noFill/>
        </p:spPr>
        <p:txBody>
          <a:bodyPr wrap="square" lIns="91440" tIns="45720" rIns="91440" bIns="45720" rtlCol="0" anchor="t">
            <a:spAutoFit/>
          </a:bodyPr>
          <a:lstStyle/>
          <a:p>
            <a:r>
              <a:rPr lang="en-US" sz="2800" b="1"/>
              <a:t>40%</a:t>
            </a:r>
          </a:p>
        </p:txBody>
      </p:sp>
      <p:sp>
        <p:nvSpPr>
          <p:cNvPr id="10" name="TextBox 9">
            <a:extLst>
              <a:ext uri="{FF2B5EF4-FFF2-40B4-BE49-F238E27FC236}">
                <a16:creationId xmlns:a16="http://schemas.microsoft.com/office/drawing/2014/main" id="{4BE0ACA6-CA52-37EA-6E16-7C9B6EBDAF89}"/>
              </a:ext>
            </a:extLst>
          </p:cNvPr>
          <p:cNvSpPr txBox="1"/>
          <p:nvPr/>
        </p:nvSpPr>
        <p:spPr>
          <a:xfrm>
            <a:off x="6592046" y="1622909"/>
            <a:ext cx="823906" cy="523220"/>
          </a:xfrm>
          <a:prstGeom prst="rect">
            <a:avLst/>
          </a:prstGeom>
          <a:noFill/>
        </p:spPr>
        <p:txBody>
          <a:bodyPr wrap="square" lIns="91440" tIns="45720" rIns="91440" bIns="45720" rtlCol="0" anchor="t">
            <a:spAutoFit/>
          </a:bodyPr>
          <a:lstStyle/>
          <a:p>
            <a:r>
              <a:rPr lang="en-US" sz="2800" b="1"/>
              <a:t>40%</a:t>
            </a:r>
          </a:p>
        </p:txBody>
      </p:sp>
      <p:sp>
        <p:nvSpPr>
          <p:cNvPr id="11" name="TextBox 10">
            <a:extLst>
              <a:ext uri="{FF2B5EF4-FFF2-40B4-BE49-F238E27FC236}">
                <a16:creationId xmlns:a16="http://schemas.microsoft.com/office/drawing/2014/main" id="{A4CC9CA9-B91E-DA03-2AF6-9B1EA8DFC772}"/>
              </a:ext>
            </a:extLst>
          </p:cNvPr>
          <p:cNvSpPr txBox="1"/>
          <p:nvPr/>
        </p:nvSpPr>
        <p:spPr>
          <a:xfrm>
            <a:off x="6611463" y="3892290"/>
            <a:ext cx="805545" cy="532400"/>
          </a:xfrm>
          <a:prstGeom prst="rect">
            <a:avLst/>
          </a:prstGeom>
          <a:noFill/>
        </p:spPr>
        <p:txBody>
          <a:bodyPr wrap="square" lIns="91440" tIns="45720" rIns="91440" bIns="45720" rtlCol="0" anchor="t">
            <a:spAutoFit/>
          </a:bodyPr>
          <a:lstStyle/>
          <a:p>
            <a:r>
              <a:rPr lang="en-US" sz="2800" b="1"/>
              <a:t>20%</a:t>
            </a:r>
          </a:p>
        </p:txBody>
      </p:sp>
      <p:sp>
        <p:nvSpPr>
          <p:cNvPr id="12" name="TextBox 11">
            <a:extLst>
              <a:ext uri="{FF2B5EF4-FFF2-40B4-BE49-F238E27FC236}">
                <a16:creationId xmlns:a16="http://schemas.microsoft.com/office/drawing/2014/main" id="{D910BDEA-69F6-B858-9D5A-9FE131E53E1E}"/>
              </a:ext>
            </a:extLst>
          </p:cNvPr>
          <p:cNvSpPr txBox="1"/>
          <p:nvPr/>
        </p:nvSpPr>
        <p:spPr>
          <a:xfrm>
            <a:off x="939132" y="4989443"/>
            <a:ext cx="5313544" cy="276999"/>
          </a:xfrm>
          <a:prstGeom prst="rect">
            <a:avLst/>
          </a:prstGeom>
          <a:noFill/>
        </p:spPr>
        <p:txBody>
          <a:bodyPr wrap="square" lIns="91440" tIns="45720" rIns="91440" bIns="45720" rtlCol="0" anchor="t">
            <a:spAutoFit/>
          </a:bodyPr>
          <a:lstStyle/>
          <a:p>
            <a:r>
              <a:rPr lang="en-US" sz="1200" i="1"/>
              <a:t>Notes: * may include English Language Proficiency assessments. </a:t>
            </a:r>
            <a:endParaRPr lang="en-US" sz="1200" i="1">
              <a:cs typeface="Calibri"/>
            </a:endParaRPr>
          </a:p>
        </p:txBody>
      </p:sp>
      <p:graphicFrame>
        <p:nvGraphicFramePr>
          <p:cNvPr id="9" name="Chart 8">
            <a:extLst>
              <a:ext uri="{FF2B5EF4-FFF2-40B4-BE49-F238E27FC236}">
                <a16:creationId xmlns:a16="http://schemas.microsoft.com/office/drawing/2014/main" id="{0D0E549E-E1D3-2B59-9A39-209AEF5F8900}"/>
              </a:ext>
            </a:extLst>
          </p:cNvPr>
          <p:cNvGraphicFramePr>
            <a:graphicFrameLocks/>
          </p:cNvGraphicFramePr>
          <p:nvPr>
            <p:extLst>
              <p:ext uri="{D42A27DB-BD31-4B8C-83A1-F6EECF244321}">
                <p14:modId xmlns:p14="http://schemas.microsoft.com/office/powerpoint/2010/main" val="1162821980"/>
              </p:ext>
            </p:extLst>
          </p:nvPr>
        </p:nvGraphicFramePr>
        <p:xfrm>
          <a:off x="7137402" y="1795454"/>
          <a:ext cx="4572000" cy="27412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7395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934F9-C3D8-CBF4-2134-370C498541EB}"/>
              </a:ext>
            </a:extLst>
          </p:cNvPr>
          <p:cNvSpPr>
            <a:spLocks noGrp="1"/>
          </p:cNvSpPr>
          <p:nvPr>
            <p:ph type="title"/>
          </p:nvPr>
        </p:nvSpPr>
        <p:spPr>
          <a:xfrm>
            <a:off x="647702" y="257703"/>
            <a:ext cx="11061700" cy="1325563"/>
          </a:xfrm>
        </p:spPr>
        <p:txBody>
          <a:bodyPr>
            <a:normAutofit/>
          </a:bodyPr>
          <a:lstStyle/>
          <a:p>
            <a:r>
              <a:rPr lang="en-US"/>
              <a:t>Model 2: Elementary and Middle Schools</a:t>
            </a:r>
          </a:p>
        </p:txBody>
      </p:sp>
      <p:pic>
        <p:nvPicPr>
          <p:cNvPr id="4" name="Picture 3">
            <a:extLst>
              <a:ext uri="{FF2B5EF4-FFF2-40B4-BE49-F238E27FC236}">
                <a16:creationId xmlns:a16="http://schemas.microsoft.com/office/drawing/2014/main" id="{4D0A9D09-2278-6C6B-0069-7EFD98AF080C}"/>
              </a:ext>
            </a:extLst>
          </p:cNvPr>
          <p:cNvPicPr>
            <a:picLocks noChangeAspect="1"/>
          </p:cNvPicPr>
          <p:nvPr/>
        </p:nvPicPr>
        <p:blipFill>
          <a:blip r:embed="rId3"/>
          <a:stretch>
            <a:fillRect/>
          </a:stretch>
        </p:blipFill>
        <p:spPr>
          <a:xfrm>
            <a:off x="4942681" y="6123294"/>
            <a:ext cx="1976437" cy="642204"/>
          </a:xfrm>
          <a:prstGeom prst="rect">
            <a:avLst/>
          </a:prstGeom>
        </p:spPr>
      </p:pic>
      <p:sp>
        <p:nvSpPr>
          <p:cNvPr id="6" name="Slide Number Placeholder 5">
            <a:extLst>
              <a:ext uri="{FF2B5EF4-FFF2-40B4-BE49-F238E27FC236}">
                <a16:creationId xmlns:a16="http://schemas.microsoft.com/office/drawing/2014/main" id="{0D8AEF1A-CFD9-FB22-A149-4CC15AA1E98F}"/>
              </a:ext>
            </a:extLst>
          </p:cNvPr>
          <p:cNvSpPr>
            <a:spLocks noGrp="1"/>
          </p:cNvSpPr>
          <p:nvPr>
            <p:ph type="sldNum" sz="quarter" idx="12"/>
          </p:nvPr>
        </p:nvSpPr>
        <p:spPr>
          <a:xfrm>
            <a:off x="84455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76474-85B3-3349-9296-D90B2BF128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B2DFBEB5-78ED-E98F-8222-F5336EAFBEAB}"/>
              </a:ext>
            </a:extLst>
          </p:cNvPr>
          <p:cNvSpPr/>
          <p:nvPr/>
        </p:nvSpPr>
        <p:spPr>
          <a:xfrm>
            <a:off x="939132" y="1570991"/>
            <a:ext cx="2375568" cy="2121255"/>
          </a:xfrm>
          <a:prstGeom prst="rect">
            <a:avLst/>
          </a:prstGeom>
          <a:solidFill>
            <a:schemeClr val="accent6"/>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400" b="1" u="sng">
                <a:solidFill>
                  <a:schemeClr val="tx1"/>
                </a:solidFill>
              </a:rPr>
              <a:t>GROWTH</a:t>
            </a:r>
          </a:p>
          <a:p>
            <a:pPr marL="285750" indent="-285750">
              <a:buFont typeface="Arial" panose="020B0604020202020204" pitchFamily="34" charset="0"/>
              <a:buChar char="•"/>
            </a:pPr>
            <a:r>
              <a:rPr lang="en-US">
                <a:solidFill>
                  <a:schemeClr val="tx1"/>
                </a:solidFill>
              </a:rPr>
              <a:t>VVAAS in Reading</a:t>
            </a:r>
          </a:p>
          <a:p>
            <a:pPr marL="285750" indent="-285750">
              <a:buFont typeface="Arial" panose="020B0604020202020204" pitchFamily="34" charset="0"/>
              <a:buChar char="•"/>
            </a:pPr>
            <a:r>
              <a:rPr lang="en-US">
                <a:solidFill>
                  <a:schemeClr val="tx1"/>
                </a:solidFill>
              </a:rPr>
              <a:t>VVAAS in Math</a:t>
            </a:r>
          </a:p>
          <a:p>
            <a:pPr marL="285750" indent="-285750">
              <a:buFont typeface="Arial" panose="020B0604020202020204" pitchFamily="34" charset="0"/>
              <a:buChar char="•"/>
            </a:pPr>
            <a:r>
              <a:rPr lang="en-US">
                <a:solidFill>
                  <a:schemeClr val="tx1"/>
                </a:solidFill>
              </a:rPr>
              <a:t>VVAAS in Reading: Lowest Performers*</a:t>
            </a:r>
          </a:p>
          <a:p>
            <a:pPr marL="285750" indent="-285750">
              <a:buFont typeface="Arial" panose="020B0604020202020204" pitchFamily="34" charset="0"/>
              <a:buChar char="•"/>
            </a:pPr>
            <a:r>
              <a:rPr lang="en-US">
                <a:solidFill>
                  <a:schemeClr val="tx1"/>
                </a:solidFill>
              </a:rPr>
              <a:t>VVAAS in Math: Lowest Performers</a:t>
            </a:r>
          </a:p>
        </p:txBody>
      </p:sp>
      <p:sp>
        <p:nvSpPr>
          <p:cNvPr id="5" name="Rectangle 4">
            <a:extLst>
              <a:ext uri="{FF2B5EF4-FFF2-40B4-BE49-F238E27FC236}">
                <a16:creationId xmlns:a16="http://schemas.microsoft.com/office/drawing/2014/main" id="{5A4136AC-FDB3-EAD7-960D-4B8ED8F7A4C6}"/>
              </a:ext>
            </a:extLst>
          </p:cNvPr>
          <p:cNvSpPr/>
          <p:nvPr/>
        </p:nvSpPr>
        <p:spPr>
          <a:xfrm>
            <a:off x="3505200" y="1571187"/>
            <a:ext cx="4030301" cy="2111301"/>
          </a:xfrm>
          <a:prstGeom prst="rect">
            <a:avLst/>
          </a:prstGeom>
          <a:solidFill>
            <a:schemeClr val="accent5"/>
          </a:solid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400" b="1" u="sng">
                <a:solidFill>
                  <a:schemeClr val="tx1"/>
                </a:solidFill>
              </a:rPr>
              <a:t>ACHIEVEMENT</a:t>
            </a:r>
          </a:p>
          <a:p>
            <a:pPr marL="285750" indent="-285750">
              <a:buFont typeface="Arial" panose="020B0604020202020204" pitchFamily="34" charset="0"/>
              <a:buChar char="•"/>
            </a:pPr>
            <a:r>
              <a:rPr lang="en-US">
                <a:solidFill>
                  <a:schemeClr val="tx1"/>
                </a:solidFill>
              </a:rPr>
              <a:t>Reading</a:t>
            </a:r>
          </a:p>
          <a:p>
            <a:pPr marL="285750" indent="-285750">
              <a:buFont typeface="Arial" panose="020B0604020202020204" pitchFamily="34" charset="0"/>
              <a:buChar char="•"/>
            </a:pPr>
            <a:r>
              <a:rPr lang="en-US">
                <a:solidFill>
                  <a:schemeClr val="tx1"/>
                </a:solidFill>
              </a:rPr>
              <a:t>Math </a:t>
            </a:r>
          </a:p>
          <a:p>
            <a:pPr marL="285750" indent="-285750">
              <a:buFont typeface="Arial" panose="020B0604020202020204" pitchFamily="34" charset="0"/>
              <a:buChar char="•"/>
            </a:pPr>
            <a:r>
              <a:rPr lang="en-US">
                <a:solidFill>
                  <a:schemeClr val="tx1"/>
                </a:solidFill>
              </a:rPr>
              <a:t>Science</a:t>
            </a:r>
          </a:p>
        </p:txBody>
      </p:sp>
      <p:sp>
        <p:nvSpPr>
          <p:cNvPr id="7" name="Rectangle 6">
            <a:extLst>
              <a:ext uri="{FF2B5EF4-FFF2-40B4-BE49-F238E27FC236}">
                <a16:creationId xmlns:a16="http://schemas.microsoft.com/office/drawing/2014/main" id="{E7E778C9-4C68-AAF3-E8B3-DB359B78C261}"/>
              </a:ext>
            </a:extLst>
          </p:cNvPr>
          <p:cNvSpPr/>
          <p:nvPr/>
        </p:nvSpPr>
        <p:spPr>
          <a:xfrm>
            <a:off x="941711" y="3850003"/>
            <a:ext cx="6593789" cy="1014996"/>
          </a:xfrm>
          <a:prstGeom prst="rect">
            <a:avLst/>
          </a:prstGeom>
          <a:solidFill>
            <a:schemeClr val="accent2"/>
          </a:solidFill>
          <a:ln w="381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400" b="1" u="sng">
                <a:solidFill>
                  <a:schemeClr val="tx1"/>
                </a:solidFill>
              </a:rPr>
              <a:t>READINESS</a:t>
            </a:r>
          </a:p>
          <a:p>
            <a:pPr marL="285750" indent="-285750">
              <a:buFont typeface="Arial" panose="020B0604020202020204" pitchFamily="34" charset="0"/>
              <a:buChar char="•"/>
            </a:pPr>
            <a:r>
              <a:rPr lang="en-US">
                <a:solidFill>
                  <a:schemeClr val="tx1"/>
                </a:solidFill>
              </a:rPr>
              <a:t>Ready to Learn: Chronic Absence</a:t>
            </a:r>
          </a:p>
          <a:p>
            <a:pPr marL="285750" indent="-285750">
              <a:buFont typeface="Arial" panose="020B0604020202020204" pitchFamily="34" charset="0"/>
              <a:buChar char="•"/>
            </a:pPr>
            <a:r>
              <a:rPr lang="en-US">
                <a:solidFill>
                  <a:schemeClr val="tx1"/>
                </a:solidFill>
              </a:rPr>
              <a:t>Ready to Read or Ready for Rigor</a:t>
            </a:r>
          </a:p>
        </p:txBody>
      </p:sp>
      <p:sp>
        <p:nvSpPr>
          <p:cNvPr id="8" name="TextBox 7">
            <a:extLst>
              <a:ext uri="{FF2B5EF4-FFF2-40B4-BE49-F238E27FC236}">
                <a16:creationId xmlns:a16="http://schemas.microsoft.com/office/drawing/2014/main" id="{D299F3F7-70AA-76F5-8C3C-E1958B7571B2}"/>
              </a:ext>
            </a:extLst>
          </p:cNvPr>
          <p:cNvSpPr txBox="1"/>
          <p:nvPr/>
        </p:nvSpPr>
        <p:spPr>
          <a:xfrm>
            <a:off x="2240035" y="1566880"/>
            <a:ext cx="878990" cy="523220"/>
          </a:xfrm>
          <a:prstGeom prst="rect">
            <a:avLst/>
          </a:prstGeom>
          <a:noFill/>
        </p:spPr>
        <p:txBody>
          <a:bodyPr wrap="square" lIns="91440" tIns="45720" rIns="91440" bIns="45720" rtlCol="0" anchor="t">
            <a:spAutoFit/>
          </a:bodyPr>
          <a:lstStyle/>
          <a:p>
            <a:r>
              <a:rPr lang="en-US" sz="2800" b="1"/>
              <a:t>30%</a:t>
            </a:r>
          </a:p>
        </p:txBody>
      </p:sp>
      <p:sp>
        <p:nvSpPr>
          <p:cNvPr id="10" name="TextBox 9">
            <a:extLst>
              <a:ext uri="{FF2B5EF4-FFF2-40B4-BE49-F238E27FC236}">
                <a16:creationId xmlns:a16="http://schemas.microsoft.com/office/drawing/2014/main" id="{4BE0ACA6-CA52-37EA-6E16-7C9B6EBDAF89}"/>
              </a:ext>
            </a:extLst>
          </p:cNvPr>
          <p:cNvSpPr txBox="1"/>
          <p:nvPr/>
        </p:nvSpPr>
        <p:spPr>
          <a:xfrm>
            <a:off x="6704105" y="1566880"/>
            <a:ext cx="823906" cy="523220"/>
          </a:xfrm>
          <a:prstGeom prst="rect">
            <a:avLst/>
          </a:prstGeom>
          <a:noFill/>
        </p:spPr>
        <p:txBody>
          <a:bodyPr wrap="square" lIns="91440" tIns="45720" rIns="91440" bIns="45720" rtlCol="0" anchor="t">
            <a:spAutoFit/>
          </a:bodyPr>
          <a:lstStyle/>
          <a:p>
            <a:r>
              <a:rPr lang="en-US" sz="2800" b="1"/>
              <a:t>60%</a:t>
            </a:r>
          </a:p>
        </p:txBody>
      </p:sp>
      <p:sp>
        <p:nvSpPr>
          <p:cNvPr id="11" name="TextBox 10">
            <a:extLst>
              <a:ext uri="{FF2B5EF4-FFF2-40B4-BE49-F238E27FC236}">
                <a16:creationId xmlns:a16="http://schemas.microsoft.com/office/drawing/2014/main" id="{A4CC9CA9-B91E-DA03-2AF6-9B1EA8DFC772}"/>
              </a:ext>
            </a:extLst>
          </p:cNvPr>
          <p:cNvSpPr txBox="1"/>
          <p:nvPr/>
        </p:nvSpPr>
        <p:spPr>
          <a:xfrm>
            <a:off x="6723522" y="3914702"/>
            <a:ext cx="805545" cy="532400"/>
          </a:xfrm>
          <a:prstGeom prst="rect">
            <a:avLst/>
          </a:prstGeom>
          <a:noFill/>
        </p:spPr>
        <p:txBody>
          <a:bodyPr wrap="square" lIns="91440" tIns="45720" rIns="91440" bIns="45720" rtlCol="0" anchor="t">
            <a:spAutoFit/>
          </a:bodyPr>
          <a:lstStyle/>
          <a:p>
            <a:r>
              <a:rPr lang="en-US" sz="2800" b="1"/>
              <a:t>10%</a:t>
            </a:r>
          </a:p>
        </p:txBody>
      </p:sp>
      <p:sp>
        <p:nvSpPr>
          <p:cNvPr id="12" name="TextBox 11">
            <a:extLst>
              <a:ext uri="{FF2B5EF4-FFF2-40B4-BE49-F238E27FC236}">
                <a16:creationId xmlns:a16="http://schemas.microsoft.com/office/drawing/2014/main" id="{D910BDEA-69F6-B858-9D5A-9FE131E53E1E}"/>
              </a:ext>
            </a:extLst>
          </p:cNvPr>
          <p:cNvSpPr txBox="1"/>
          <p:nvPr/>
        </p:nvSpPr>
        <p:spPr>
          <a:xfrm>
            <a:off x="939132" y="4989443"/>
            <a:ext cx="5313544" cy="276999"/>
          </a:xfrm>
          <a:prstGeom prst="rect">
            <a:avLst/>
          </a:prstGeom>
          <a:noFill/>
        </p:spPr>
        <p:txBody>
          <a:bodyPr wrap="square" lIns="91440" tIns="45720" rIns="91440" bIns="45720" rtlCol="0" anchor="t">
            <a:spAutoFit/>
          </a:bodyPr>
          <a:lstStyle/>
          <a:p>
            <a:r>
              <a:rPr lang="en-US" sz="1200" i="1"/>
              <a:t>Notes: * may include English Language Proficiency assessments. </a:t>
            </a:r>
            <a:endParaRPr lang="en-US" sz="1200" i="1">
              <a:cs typeface="Calibri"/>
            </a:endParaRPr>
          </a:p>
        </p:txBody>
      </p:sp>
      <p:graphicFrame>
        <p:nvGraphicFramePr>
          <p:cNvPr id="9" name="Chart 8">
            <a:extLst>
              <a:ext uri="{FF2B5EF4-FFF2-40B4-BE49-F238E27FC236}">
                <a16:creationId xmlns:a16="http://schemas.microsoft.com/office/drawing/2014/main" id="{81EC9CFA-F175-93F0-8A1A-D3EB1ABAA730}"/>
              </a:ext>
            </a:extLst>
          </p:cNvPr>
          <p:cNvGraphicFramePr>
            <a:graphicFrameLocks/>
          </p:cNvGraphicFramePr>
          <p:nvPr>
            <p:extLst>
              <p:ext uri="{D42A27DB-BD31-4B8C-83A1-F6EECF244321}">
                <p14:modId xmlns:p14="http://schemas.microsoft.com/office/powerpoint/2010/main" val="2217709684"/>
              </p:ext>
            </p:extLst>
          </p:nvPr>
        </p:nvGraphicFramePr>
        <p:xfrm>
          <a:off x="7528011" y="2015491"/>
          <a:ext cx="4572000" cy="27374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30136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934F9-C3D8-CBF4-2134-370C498541EB}"/>
              </a:ext>
            </a:extLst>
          </p:cNvPr>
          <p:cNvSpPr>
            <a:spLocks noGrp="1"/>
          </p:cNvSpPr>
          <p:nvPr>
            <p:ph type="title"/>
          </p:nvPr>
        </p:nvSpPr>
        <p:spPr>
          <a:xfrm>
            <a:off x="647702" y="257703"/>
            <a:ext cx="11061700" cy="1325563"/>
          </a:xfrm>
        </p:spPr>
        <p:txBody>
          <a:bodyPr>
            <a:normAutofit/>
          </a:bodyPr>
          <a:lstStyle/>
          <a:p>
            <a:r>
              <a:rPr lang="en-US"/>
              <a:t>Comparing the models: Elementary and Middle Schools</a:t>
            </a:r>
          </a:p>
        </p:txBody>
      </p:sp>
      <p:pic>
        <p:nvPicPr>
          <p:cNvPr id="4" name="Picture 3">
            <a:extLst>
              <a:ext uri="{FF2B5EF4-FFF2-40B4-BE49-F238E27FC236}">
                <a16:creationId xmlns:a16="http://schemas.microsoft.com/office/drawing/2014/main" id="{4D0A9D09-2278-6C6B-0069-7EFD98AF080C}"/>
              </a:ext>
            </a:extLst>
          </p:cNvPr>
          <p:cNvPicPr>
            <a:picLocks noChangeAspect="1"/>
          </p:cNvPicPr>
          <p:nvPr/>
        </p:nvPicPr>
        <p:blipFill>
          <a:blip r:embed="rId3"/>
          <a:stretch>
            <a:fillRect/>
          </a:stretch>
        </p:blipFill>
        <p:spPr>
          <a:xfrm>
            <a:off x="4942681" y="6123294"/>
            <a:ext cx="1976437" cy="642204"/>
          </a:xfrm>
          <a:prstGeom prst="rect">
            <a:avLst/>
          </a:prstGeom>
        </p:spPr>
      </p:pic>
      <p:sp>
        <p:nvSpPr>
          <p:cNvPr id="6" name="Slide Number Placeholder 5">
            <a:extLst>
              <a:ext uri="{FF2B5EF4-FFF2-40B4-BE49-F238E27FC236}">
                <a16:creationId xmlns:a16="http://schemas.microsoft.com/office/drawing/2014/main" id="{0D8AEF1A-CFD9-FB22-A149-4CC15AA1E98F}"/>
              </a:ext>
            </a:extLst>
          </p:cNvPr>
          <p:cNvSpPr>
            <a:spLocks noGrp="1"/>
          </p:cNvSpPr>
          <p:nvPr>
            <p:ph type="sldNum" sz="quarter" idx="12"/>
          </p:nvPr>
        </p:nvSpPr>
        <p:spPr>
          <a:xfrm>
            <a:off x="84455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76474-85B3-3349-9296-D90B2BF128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9" name="Chart 8">
            <a:extLst>
              <a:ext uri="{FF2B5EF4-FFF2-40B4-BE49-F238E27FC236}">
                <a16:creationId xmlns:a16="http://schemas.microsoft.com/office/drawing/2014/main" id="{053BEA1B-40A4-378D-9465-48AAE864F565}"/>
              </a:ext>
            </a:extLst>
          </p:cNvPr>
          <p:cNvGraphicFramePr>
            <a:graphicFrameLocks/>
          </p:cNvGraphicFramePr>
          <p:nvPr>
            <p:extLst>
              <p:ext uri="{D42A27DB-BD31-4B8C-83A1-F6EECF244321}">
                <p14:modId xmlns:p14="http://schemas.microsoft.com/office/powerpoint/2010/main" val="1849110798"/>
              </p:ext>
            </p:extLst>
          </p:nvPr>
        </p:nvGraphicFramePr>
        <p:xfrm>
          <a:off x="1153228" y="2366104"/>
          <a:ext cx="4572000" cy="2741295"/>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813BC444-BB27-E6AE-1509-C8E14D1F0800}"/>
              </a:ext>
            </a:extLst>
          </p:cNvPr>
          <p:cNvSpPr txBox="1"/>
          <p:nvPr/>
        </p:nvSpPr>
        <p:spPr>
          <a:xfrm>
            <a:off x="1838739" y="1678127"/>
            <a:ext cx="3200400" cy="923330"/>
          </a:xfrm>
          <a:prstGeom prst="rect">
            <a:avLst/>
          </a:prstGeom>
          <a:noFill/>
        </p:spPr>
        <p:txBody>
          <a:bodyPr wrap="square" lIns="91440" tIns="45720" rIns="91440" bIns="45720" rtlCol="0" anchor="t">
            <a:spAutoFit/>
          </a:bodyPr>
          <a:lstStyle/>
          <a:p>
            <a:pPr algn="ctr"/>
            <a:r>
              <a:rPr lang="en-US" b="1"/>
              <a:t>Model 1</a:t>
            </a:r>
          </a:p>
          <a:p>
            <a:pPr algn="ctr"/>
            <a:r>
              <a:rPr lang="en-US" b="1"/>
              <a:t>Growth and Achievement Equally Weighted</a:t>
            </a:r>
            <a:endParaRPr lang="en-US" b="1">
              <a:cs typeface="Calibri"/>
            </a:endParaRPr>
          </a:p>
        </p:txBody>
      </p:sp>
      <p:sp>
        <p:nvSpPr>
          <p:cNvPr id="16" name="TextBox 15">
            <a:extLst>
              <a:ext uri="{FF2B5EF4-FFF2-40B4-BE49-F238E27FC236}">
                <a16:creationId xmlns:a16="http://schemas.microsoft.com/office/drawing/2014/main" id="{7C03D2FB-17CB-AAB1-C309-8FA9AAB8BE8A}"/>
              </a:ext>
            </a:extLst>
          </p:cNvPr>
          <p:cNvSpPr txBox="1"/>
          <p:nvPr/>
        </p:nvSpPr>
        <p:spPr>
          <a:xfrm>
            <a:off x="7152574" y="1619472"/>
            <a:ext cx="3200400" cy="923330"/>
          </a:xfrm>
          <a:prstGeom prst="rect">
            <a:avLst/>
          </a:prstGeom>
          <a:noFill/>
        </p:spPr>
        <p:txBody>
          <a:bodyPr wrap="square" lIns="91440" tIns="45720" rIns="91440" bIns="45720" rtlCol="0" anchor="t">
            <a:spAutoFit/>
          </a:bodyPr>
          <a:lstStyle/>
          <a:p>
            <a:pPr algn="ctr"/>
            <a:r>
              <a:rPr lang="en-US" b="1"/>
              <a:t>Model 2</a:t>
            </a:r>
          </a:p>
          <a:p>
            <a:pPr algn="ctr"/>
            <a:r>
              <a:rPr lang="en-US" b="1"/>
              <a:t>Achievement Weighted More than Growth</a:t>
            </a:r>
            <a:endParaRPr lang="en-US" b="1">
              <a:cs typeface="Calibri"/>
            </a:endParaRPr>
          </a:p>
        </p:txBody>
      </p:sp>
      <p:pic>
        <p:nvPicPr>
          <p:cNvPr id="19" name="Picture 18">
            <a:extLst>
              <a:ext uri="{FF2B5EF4-FFF2-40B4-BE49-F238E27FC236}">
                <a16:creationId xmlns:a16="http://schemas.microsoft.com/office/drawing/2014/main" id="{1B100F07-34F2-E533-6B36-6E842A7DAE7C}"/>
              </a:ext>
            </a:extLst>
          </p:cNvPr>
          <p:cNvPicPr>
            <a:picLocks noChangeAspect="1"/>
          </p:cNvPicPr>
          <p:nvPr/>
        </p:nvPicPr>
        <p:blipFill>
          <a:blip r:embed="rId5"/>
          <a:stretch>
            <a:fillRect/>
          </a:stretch>
        </p:blipFill>
        <p:spPr>
          <a:xfrm>
            <a:off x="2821334" y="5279432"/>
            <a:ext cx="6995766" cy="495343"/>
          </a:xfrm>
          <a:prstGeom prst="rect">
            <a:avLst/>
          </a:prstGeom>
        </p:spPr>
      </p:pic>
      <p:graphicFrame>
        <p:nvGraphicFramePr>
          <p:cNvPr id="3" name="Chart 2">
            <a:extLst>
              <a:ext uri="{FF2B5EF4-FFF2-40B4-BE49-F238E27FC236}">
                <a16:creationId xmlns:a16="http://schemas.microsoft.com/office/drawing/2014/main" id="{81EC9CFA-F175-93F0-8A1A-D3EB1ABAA730}"/>
              </a:ext>
            </a:extLst>
          </p:cNvPr>
          <p:cNvGraphicFramePr>
            <a:graphicFrameLocks/>
          </p:cNvGraphicFramePr>
          <p:nvPr>
            <p:extLst>
              <p:ext uri="{D42A27DB-BD31-4B8C-83A1-F6EECF244321}">
                <p14:modId xmlns:p14="http://schemas.microsoft.com/office/powerpoint/2010/main" val="2301709952"/>
              </p:ext>
            </p:extLst>
          </p:nvPr>
        </p:nvGraphicFramePr>
        <p:xfrm>
          <a:off x="6616700" y="2361266"/>
          <a:ext cx="4572000" cy="273748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70032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934F9-C3D8-CBF4-2134-370C498541EB}"/>
              </a:ext>
            </a:extLst>
          </p:cNvPr>
          <p:cNvSpPr>
            <a:spLocks noGrp="1"/>
          </p:cNvSpPr>
          <p:nvPr>
            <p:ph type="title"/>
          </p:nvPr>
        </p:nvSpPr>
        <p:spPr>
          <a:xfrm>
            <a:off x="647702" y="257703"/>
            <a:ext cx="11061700" cy="1325563"/>
          </a:xfrm>
        </p:spPr>
        <p:txBody>
          <a:bodyPr>
            <a:normAutofit/>
          </a:bodyPr>
          <a:lstStyle/>
          <a:p>
            <a:r>
              <a:rPr lang="en-US"/>
              <a:t>Model 1: High Schools</a:t>
            </a:r>
          </a:p>
        </p:txBody>
      </p:sp>
      <p:pic>
        <p:nvPicPr>
          <p:cNvPr id="4" name="Picture 3">
            <a:extLst>
              <a:ext uri="{FF2B5EF4-FFF2-40B4-BE49-F238E27FC236}">
                <a16:creationId xmlns:a16="http://schemas.microsoft.com/office/drawing/2014/main" id="{4D0A9D09-2278-6C6B-0069-7EFD98AF080C}"/>
              </a:ext>
            </a:extLst>
          </p:cNvPr>
          <p:cNvPicPr>
            <a:picLocks noChangeAspect="1"/>
          </p:cNvPicPr>
          <p:nvPr/>
        </p:nvPicPr>
        <p:blipFill>
          <a:blip r:embed="rId3"/>
          <a:stretch>
            <a:fillRect/>
          </a:stretch>
        </p:blipFill>
        <p:spPr>
          <a:xfrm>
            <a:off x="4942681" y="6123294"/>
            <a:ext cx="1976437" cy="642204"/>
          </a:xfrm>
          <a:prstGeom prst="rect">
            <a:avLst/>
          </a:prstGeom>
        </p:spPr>
      </p:pic>
      <p:sp>
        <p:nvSpPr>
          <p:cNvPr id="6" name="Slide Number Placeholder 5">
            <a:extLst>
              <a:ext uri="{FF2B5EF4-FFF2-40B4-BE49-F238E27FC236}">
                <a16:creationId xmlns:a16="http://schemas.microsoft.com/office/drawing/2014/main" id="{0D8AEF1A-CFD9-FB22-A149-4CC15AA1E98F}"/>
              </a:ext>
            </a:extLst>
          </p:cNvPr>
          <p:cNvSpPr>
            <a:spLocks noGrp="1"/>
          </p:cNvSpPr>
          <p:nvPr>
            <p:ph type="sldNum" sz="quarter" idx="12"/>
          </p:nvPr>
        </p:nvSpPr>
        <p:spPr>
          <a:xfrm>
            <a:off x="84455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76474-85B3-3349-9296-D90B2BF128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B2DFBEB5-78ED-E98F-8222-F5336EAFBEAB}"/>
              </a:ext>
            </a:extLst>
          </p:cNvPr>
          <p:cNvSpPr/>
          <p:nvPr/>
        </p:nvSpPr>
        <p:spPr>
          <a:xfrm>
            <a:off x="915198" y="1570991"/>
            <a:ext cx="3176767" cy="2516915"/>
          </a:xfrm>
          <a:prstGeom prst="rect">
            <a:avLst/>
          </a:prstGeom>
          <a:solidFill>
            <a:schemeClr val="accent2"/>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400" b="1" u="sng">
                <a:solidFill>
                  <a:schemeClr val="tx1"/>
                </a:solidFill>
              </a:rPr>
              <a:t>READINESS</a:t>
            </a:r>
          </a:p>
          <a:p>
            <a:pPr marL="285750" indent="-285750">
              <a:buFont typeface="Arial" panose="020B0604020202020204" pitchFamily="34" charset="0"/>
              <a:buChar char="•"/>
            </a:pPr>
            <a:r>
              <a:rPr lang="en-US">
                <a:solidFill>
                  <a:schemeClr val="tx1"/>
                </a:solidFill>
              </a:rPr>
              <a:t>Ready to Learn: Chronic Absence</a:t>
            </a:r>
          </a:p>
          <a:p>
            <a:pPr marL="285750" indent="-285750">
              <a:buFont typeface="Arial" panose="020B0604020202020204" pitchFamily="34" charset="0"/>
              <a:buChar char="•"/>
            </a:pPr>
            <a:r>
              <a:rPr lang="en-US">
                <a:solidFill>
                  <a:schemeClr val="tx1"/>
                </a:solidFill>
              </a:rPr>
              <a:t>Ready to Graduate: 4- and 5-Yr Grad Rate</a:t>
            </a:r>
          </a:p>
          <a:p>
            <a:pPr marL="285750" indent="-285750">
              <a:buFont typeface="Arial" panose="020B0604020202020204" pitchFamily="34" charset="0"/>
              <a:buChar char="•"/>
            </a:pPr>
            <a:r>
              <a:rPr lang="en-US">
                <a:solidFill>
                  <a:schemeClr val="tx1"/>
                </a:solidFill>
              </a:rPr>
              <a:t>Ready for Career: College, Career, and Military</a:t>
            </a:r>
          </a:p>
        </p:txBody>
      </p:sp>
      <p:sp>
        <p:nvSpPr>
          <p:cNvPr id="5" name="Rectangle 4">
            <a:extLst>
              <a:ext uri="{FF2B5EF4-FFF2-40B4-BE49-F238E27FC236}">
                <a16:creationId xmlns:a16="http://schemas.microsoft.com/office/drawing/2014/main" id="{5A4136AC-FDB3-EAD7-960D-4B8ED8F7A4C6}"/>
              </a:ext>
            </a:extLst>
          </p:cNvPr>
          <p:cNvSpPr/>
          <p:nvPr/>
        </p:nvSpPr>
        <p:spPr>
          <a:xfrm>
            <a:off x="4281814" y="1582197"/>
            <a:ext cx="3175245" cy="2516915"/>
          </a:xfrm>
          <a:prstGeom prst="rect">
            <a:avLst/>
          </a:prstGeom>
          <a:solidFill>
            <a:schemeClr val="accent5"/>
          </a:solid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400" b="1" u="sng">
                <a:solidFill>
                  <a:schemeClr val="tx1"/>
                </a:solidFill>
              </a:rPr>
              <a:t>ACHIEVEMENT</a:t>
            </a:r>
          </a:p>
          <a:p>
            <a:pPr marL="285750" indent="-285750">
              <a:buFont typeface="Arial" panose="020B0604020202020204" pitchFamily="34" charset="0"/>
              <a:buChar char="•"/>
            </a:pPr>
            <a:r>
              <a:rPr lang="en-US">
                <a:solidFill>
                  <a:schemeClr val="tx1"/>
                </a:solidFill>
              </a:rPr>
              <a:t>Reading</a:t>
            </a:r>
          </a:p>
          <a:p>
            <a:pPr marL="285750" indent="-285750">
              <a:buFont typeface="Arial" panose="020B0604020202020204" pitchFamily="34" charset="0"/>
              <a:buChar char="•"/>
            </a:pPr>
            <a:r>
              <a:rPr lang="en-US">
                <a:solidFill>
                  <a:schemeClr val="tx1"/>
                </a:solidFill>
              </a:rPr>
              <a:t>Math </a:t>
            </a:r>
          </a:p>
          <a:p>
            <a:pPr marL="285750" indent="-285750">
              <a:buFont typeface="Arial" panose="020B0604020202020204" pitchFamily="34" charset="0"/>
              <a:buChar char="•"/>
            </a:pPr>
            <a:r>
              <a:rPr lang="en-US">
                <a:solidFill>
                  <a:schemeClr val="tx1"/>
                </a:solidFill>
              </a:rPr>
              <a:t>Science</a:t>
            </a:r>
          </a:p>
        </p:txBody>
      </p:sp>
      <p:sp>
        <p:nvSpPr>
          <p:cNvPr id="7" name="Rectangle 6">
            <a:extLst>
              <a:ext uri="{FF2B5EF4-FFF2-40B4-BE49-F238E27FC236}">
                <a16:creationId xmlns:a16="http://schemas.microsoft.com/office/drawing/2014/main" id="{E7E778C9-4C68-AAF3-E8B3-DB359B78C261}"/>
              </a:ext>
            </a:extLst>
          </p:cNvPr>
          <p:cNvSpPr/>
          <p:nvPr/>
        </p:nvSpPr>
        <p:spPr>
          <a:xfrm>
            <a:off x="915198" y="4293251"/>
            <a:ext cx="6537760" cy="981379"/>
          </a:xfrm>
          <a:prstGeom prst="rect">
            <a:avLst/>
          </a:prstGeom>
          <a:solidFill>
            <a:schemeClr val="accent6"/>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400" b="1" u="sng">
                <a:solidFill>
                  <a:schemeClr val="tx1"/>
                </a:solidFill>
              </a:rPr>
              <a:t>GROWTH</a:t>
            </a:r>
          </a:p>
          <a:p>
            <a:pPr marL="285750" indent="-285750">
              <a:buFont typeface="Arial" panose="020B0604020202020204" pitchFamily="34" charset="0"/>
              <a:buChar char="•"/>
            </a:pPr>
            <a:r>
              <a:rPr lang="en-US">
                <a:solidFill>
                  <a:schemeClr val="tx1"/>
                </a:solidFill>
              </a:rPr>
              <a:t>VVAAS in Reading*</a:t>
            </a:r>
          </a:p>
          <a:p>
            <a:pPr marL="285750" indent="-285750">
              <a:buFont typeface="Arial" panose="020B0604020202020204" pitchFamily="34" charset="0"/>
              <a:buChar char="•"/>
            </a:pPr>
            <a:r>
              <a:rPr lang="en-US">
                <a:solidFill>
                  <a:schemeClr val="tx1"/>
                </a:solidFill>
              </a:rPr>
              <a:t>VVAAS in Math</a:t>
            </a:r>
          </a:p>
        </p:txBody>
      </p:sp>
      <p:sp>
        <p:nvSpPr>
          <p:cNvPr id="8" name="TextBox 7">
            <a:extLst>
              <a:ext uri="{FF2B5EF4-FFF2-40B4-BE49-F238E27FC236}">
                <a16:creationId xmlns:a16="http://schemas.microsoft.com/office/drawing/2014/main" id="{D299F3F7-70AA-76F5-8C3C-E1958B7571B2}"/>
              </a:ext>
            </a:extLst>
          </p:cNvPr>
          <p:cNvSpPr txBox="1"/>
          <p:nvPr/>
        </p:nvSpPr>
        <p:spPr>
          <a:xfrm>
            <a:off x="2898620" y="1583370"/>
            <a:ext cx="878990" cy="523220"/>
          </a:xfrm>
          <a:prstGeom prst="rect">
            <a:avLst/>
          </a:prstGeom>
          <a:noFill/>
        </p:spPr>
        <p:txBody>
          <a:bodyPr wrap="square" lIns="91440" tIns="45720" rIns="91440" bIns="45720" rtlCol="0" anchor="t">
            <a:spAutoFit/>
          </a:bodyPr>
          <a:lstStyle/>
          <a:p>
            <a:r>
              <a:rPr lang="en-US" sz="2800" b="1"/>
              <a:t>42%</a:t>
            </a:r>
          </a:p>
        </p:txBody>
      </p:sp>
      <p:sp>
        <p:nvSpPr>
          <p:cNvPr id="10" name="TextBox 9">
            <a:extLst>
              <a:ext uri="{FF2B5EF4-FFF2-40B4-BE49-F238E27FC236}">
                <a16:creationId xmlns:a16="http://schemas.microsoft.com/office/drawing/2014/main" id="{4BE0ACA6-CA52-37EA-6E16-7C9B6EBDAF89}"/>
              </a:ext>
            </a:extLst>
          </p:cNvPr>
          <p:cNvSpPr txBox="1"/>
          <p:nvPr/>
        </p:nvSpPr>
        <p:spPr>
          <a:xfrm>
            <a:off x="6547223" y="1611704"/>
            <a:ext cx="823906" cy="523220"/>
          </a:xfrm>
          <a:prstGeom prst="rect">
            <a:avLst/>
          </a:prstGeom>
          <a:noFill/>
        </p:spPr>
        <p:txBody>
          <a:bodyPr wrap="square" lIns="91440" tIns="45720" rIns="91440" bIns="45720" rtlCol="0" anchor="t">
            <a:spAutoFit/>
          </a:bodyPr>
          <a:lstStyle/>
          <a:p>
            <a:r>
              <a:rPr lang="en-US" sz="2800" b="1"/>
              <a:t>42%</a:t>
            </a:r>
          </a:p>
        </p:txBody>
      </p:sp>
      <p:sp>
        <p:nvSpPr>
          <p:cNvPr id="11" name="TextBox 10">
            <a:extLst>
              <a:ext uri="{FF2B5EF4-FFF2-40B4-BE49-F238E27FC236}">
                <a16:creationId xmlns:a16="http://schemas.microsoft.com/office/drawing/2014/main" id="{A4CC9CA9-B91E-DA03-2AF6-9B1EA8DFC772}"/>
              </a:ext>
            </a:extLst>
          </p:cNvPr>
          <p:cNvSpPr txBox="1"/>
          <p:nvPr/>
        </p:nvSpPr>
        <p:spPr>
          <a:xfrm>
            <a:off x="6560191" y="4355444"/>
            <a:ext cx="805545" cy="532400"/>
          </a:xfrm>
          <a:prstGeom prst="rect">
            <a:avLst/>
          </a:prstGeom>
          <a:noFill/>
        </p:spPr>
        <p:txBody>
          <a:bodyPr wrap="square" lIns="91440" tIns="45720" rIns="91440" bIns="45720" rtlCol="0" anchor="t">
            <a:spAutoFit/>
          </a:bodyPr>
          <a:lstStyle/>
          <a:p>
            <a:r>
              <a:rPr lang="en-US" sz="2800" b="1"/>
              <a:t>16%</a:t>
            </a:r>
          </a:p>
        </p:txBody>
      </p:sp>
      <p:sp>
        <p:nvSpPr>
          <p:cNvPr id="12" name="TextBox 11">
            <a:extLst>
              <a:ext uri="{FF2B5EF4-FFF2-40B4-BE49-F238E27FC236}">
                <a16:creationId xmlns:a16="http://schemas.microsoft.com/office/drawing/2014/main" id="{D910BDEA-69F6-B858-9D5A-9FE131E53E1E}"/>
              </a:ext>
            </a:extLst>
          </p:cNvPr>
          <p:cNvSpPr txBox="1"/>
          <p:nvPr/>
        </p:nvSpPr>
        <p:spPr>
          <a:xfrm>
            <a:off x="915198" y="5354895"/>
            <a:ext cx="5313544" cy="276999"/>
          </a:xfrm>
          <a:prstGeom prst="rect">
            <a:avLst/>
          </a:prstGeom>
          <a:noFill/>
        </p:spPr>
        <p:txBody>
          <a:bodyPr wrap="square" lIns="91440" tIns="45720" rIns="91440" bIns="45720" rtlCol="0" anchor="t">
            <a:spAutoFit/>
          </a:bodyPr>
          <a:lstStyle/>
          <a:p>
            <a:r>
              <a:rPr lang="en-US" sz="1200" i="1"/>
              <a:t>Notes: * may include English Language Proficiency assessments. </a:t>
            </a:r>
            <a:endParaRPr lang="en-US" sz="1200" i="1">
              <a:cs typeface="Calibri"/>
            </a:endParaRPr>
          </a:p>
        </p:txBody>
      </p:sp>
      <p:graphicFrame>
        <p:nvGraphicFramePr>
          <p:cNvPr id="9" name="Chart 8">
            <a:extLst>
              <a:ext uri="{FF2B5EF4-FFF2-40B4-BE49-F238E27FC236}">
                <a16:creationId xmlns:a16="http://schemas.microsoft.com/office/drawing/2014/main" id="{0566B754-388A-4EC5-BF84-18F644F15BC3}"/>
              </a:ext>
            </a:extLst>
          </p:cNvPr>
          <p:cNvGraphicFramePr>
            <a:graphicFrameLocks/>
          </p:cNvGraphicFramePr>
          <p:nvPr>
            <p:extLst>
              <p:ext uri="{D42A27DB-BD31-4B8C-83A1-F6EECF244321}">
                <p14:modId xmlns:p14="http://schemas.microsoft.com/office/powerpoint/2010/main" val="1781407639"/>
              </p:ext>
            </p:extLst>
          </p:nvPr>
        </p:nvGraphicFramePr>
        <p:xfrm>
          <a:off x="7432367" y="2046455"/>
          <a:ext cx="4572000" cy="27374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98890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934F9-C3D8-CBF4-2134-370C498541EB}"/>
              </a:ext>
            </a:extLst>
          </p:cNvPr>
          <p:cNvSpPr>
            <a:spLocks noGrp="1"/>
          </p:cNvSpPr>
          <p:nvPr>
            <p:ph type="title"/>
          </p:nvPr>
        </p:nvSpPr>
        <p:spPr>
          <a:xfrm>
            <a:off x="859905" y="141956"/>
            <a:ext cx="11061700" cy="1325563"/>
          </a:xfrm>
        </p:spPr>
        <p:txBody>
          <a:bodyPr>
            <a:normAutofit/>
          </a:bodyPr>
          <a:lstStyle/>
          <a:p>
            <a:r>
              <a:rPr lang="en-US"/>
              <a:t>Model 2: High Schools</a:t>
            </a:r>
          </a:p>
        </p:txBody>
      </p:sp>
      <p:pic>
        <p:nvPicPr>
          <p:cNvPr id="4" name="Picture 3">
            <a:extLst>
              <a:ext uri="{FF2B5EF4-FFF2-40B4-BE49-F238E27FC236}">
                <a16:creationId xmlns:a16="http://schemas.microsoft.com/office/drawing/2014/main" id="{4D0A9D09-2278-6C6B-0069-7EFD98AF080C}"/>
              </a:ext>
            </a:extLst>
          </p:cNvPr>
          <p:cNvPicPr>
            <a:picLocks noChangeAspect="1"/>
          </p:cNvPicPr>
          <p:nvPr/>
        </p:nvPicPr>
        <p:blipFill>
          <a:blip r:embed="rId3"/>
          <a:stretch>
            <a:fillRect/>
          </a:stretch>
        </p:blipFill>
        <p:spPr>
          <a:xfrm>
            <a:off x="4942681" y="6123294"/>
            <a:ext cx="1976437" cy="642204"/>
          </a:xfrm>
          <a:prstGeom prst="rect">
            <a:avLst/>
          </a:prstGeom>
        </p:spPr>
      </p:pic>
      <p:sp>
        <p:nvSpPr>
          <p:cNvPr id="6" name="Slide Number Placeholder 5">
            <a:extLst>
              <a:ext uri="{FF2B5EF4-FFF2-40B4-BE49-F238E27FC236}">
                <a16:creationId xmlns:a16="http://schemas.microsoft.com/office/drawing/2014/main" id="{0D8AEF1A-CFD9-FB22-A149-4CC15AA1E98F}"/>
              </a:ext>
            </a:extLst>
          </p:cNvPr>
          <p:cNvSpPr>
            <a:spLocks noGrp="1"/>
          </p:cNvSpPr>
          <p:nvPr>
            <p:ph type="sldNum" sz="quarter" idx="12"/>
          </p:nvPr>
        </p:nvSpPr>
        <p:spPr>
          <a:xfrm>
            <a:off x="84455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76474-85B3-3349-9296-D90B2BF128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B2DFBEB5-78ED-E98F-8222-F5336EAFBEAB}"/>
              </a:ext>
            </a:extLst>
          </p:cNvPr>
          <p:cNvSpPr/>
          <p:nvPr/>
        </p:nvSpPr>
        <p:spPr>
          <a:xfrm>
            <a:off x="915198" y="1570991"/>
            <a:ext cx="2497100" cy="2516915"/>
          </a:xfrm>
          <a:prstGeom prst="rect">
            <a:avLst/>
          </a:prstGeom>
          <a:solidFill>
            <a:schemeClr val="accent2"/>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400" b="1" u="sng">
                <a:solidFill>
                  <a:schemeClr val="tx1"/>
                </a:solidFill>
              </a:rPr>
              <a:t>READINESS</a:t>
            </a:r>
          </a:p>
          <a:p>
            <a:pPr marL="285750" indent="-285750">
              <a:buFont typeface="Arial" panose="020B0604020202020204" pitchFamily="34" charset="0"/>
              <a:buChar char="•"/>
            </a:pPr>
            <a:r>
              <a:rPr lang="en-US">
                <a:solidFill>
                  <a:schemeClr val="tx1"/>
                </a:solidFill>
              </a:rPr>
              <a:t>Ready to Learn: Chronic Absence</a:t>
            </a:r>
          </a:p>
          <a:p>
            <a:pPr marL="285750" indent="-285750">
              <a:buFont typeface="Arial" panose="020B0604020202020204" pitchFamily="34" charset="0"/>
              <a:buChar char="•"/>
            </a:pPr>
            <a:r>
              <a:rPr lang="en-US">
                <a:solidFill>
                  <a:schemeClr val="tx1"/>
                </a:solidFill>
              </a:rPr>
              <a:t>Ready to Graduate: 4- and 5-Yr Grad Rate</a:t>
            </a:r>
          </a:p>
          <a:p>
            <a:pPr marL="285750" indent="-285750">
              <a:buFont typeface="Arial" panose="020B0604020202020204" pitchFamily="34" charset="0"/>
              <a:buChar char="•"/>
            </a:pPr>
            <a:r>
              <a:rPr lang="en-US">
                <a:solidFill>
                  <a:schemeClr val="tx1"/>
                </a:solidFill>
              </a:rPr>
              <a:t>Ready for Career: College, Career, and Military</a:t>
            </a:r>
          </a:p>
        </p:txBody>
      </p:sp>
      <p:sp>
        <p:nvSpPr>
          <p:cNvPr id="5" name="Rectangle 4">
            <a:extLst>
              <a:ext uri="{FF2B5EF4-FFF2-40B4-BE49-F238E27FC236}">
                <a16:creationId xmlns:a16="http://schemas.microsoft.com/office/drawing/2014/main" id="{5A4136AC-FDB3-EAD7-960D-4B8ED8F7A4C6}"/>
              </a:ext>
            </a:extLst>
          </p:cNvPr>
          <p:cNvSpPr/>
          <p:nvPr/>
        </p:nvSpPr>
        <p:spPr>
          <a:xfrm>
            <a:off x="3581401" y="1566880"/>
            <a:ext cx="3830836" cy="2521026"/>
          </a:xfrm>
          <a:prstGeom prst="rect">
            <a:avLst/>
          </a:prstGeom>
          <a:solidFill>
            <a:schemeClr val="accent5"/>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400" b="1" u="sng">
                <a:solidFill>
                  <a:schemeClr val="tx1"/>
                </a:solidFill>
              </a:rPr>
              <a:t>ACHIEVEMENT</a:t>
            </a:r>
          </a:p>
          <a:p>
            <a:pPr marL="285750" indent="-285750">
              <a:buFont typeface="Arial" panose="020B0604020202020204" pitchFamily="34" charset="0"/>
              <a:buChar char="•"/>
            </a:pPr>
            <a:r>
              <a:rPr lang="en-US">
                <a:solidFill>
                  <a:schemeClr val="tx1"/>
                </a:solidFill>
              </a:rPr>
              <a:t>Reading</a:t>
            </a:r>
          </a:p>
          <a:p>
            <a:pPr marL="285750" indent="-285750">
              <a:buFont typeface="Arial" panose="020B0604020202020204" pitchFamily="34" charset="0"/>
              <a:buChar char="•"/>
            </a:pPr>
            <a:r>
              <a:rPr lang="en-US">
                <a:solidFill>
                  <a:schemeClr val="tx1"/>
                </a:solidFill>
              </a:rPr>
              <a:t>Math </a:t>
            </a:r>
          </a:p>
          <a:p>
            <a:pPr marL="285750" indent="-285750">
              <a:buFont typeface="Arial" panose="020B0604020202020204" pitchFamily="34" charset="0"/>
              <a:buChar char="•"/>
            </a:pPr>
            <a:r>
              <a:rPr lang="en-US">
                <a:solidFill>
                  <a:schemeClr val="tx1"/>
                </a:solidFill>
              </a:rPr>
              <a:t>Science</a:t>
            </a:r>
          </a:p>
        </p:txBody>
      </p:sp>
      <p:sp>
        <p:nvSpPr>
          <p:cNvPr id="7" name="Rectangle 6">
            <a:extLst>
              <a:ext uri="{FF2B5EF4-FFF2-40B4-BE49-F238E27FC236}">
                <a16:creationId xmlns:a16="http://schemas.microsoft.com/office/drawing/2014/main" id="{E7E778C9-4C68-AAF3-E8B3-DB359B78C261}"/>
              </a:ext>
            </a:extLst>
          </p:cNvPr>
          <p:cNvSpPr/>
          <p:nvPr/>
        </p:nvSpPr>
        <p:spPr>
          <a:xfrm>
            <a:off x="915198" y="4293251"/>
            <a:ext cx="6537760" cy="981379"/>
          </a:xfrm>
          <a:prstGeom prst="rect">
            <a:avLst/>
          </a:prstGeom>
          <a:solidFill>
            <a:schemeClr val="accent6"/>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400" b="1" u="sng">
                <a:solidFill>
                  <a:schemeClr val="tx1"/>
                </a:solidFill>
              </a:rPr>
              <a:t>GROWTH</a:t>
            </a:r>
          </a:p>
          <a:p>
            <a:pPr marL="285750" indent="-285750">
              <a:buFont typeface="Arial" panose="020B0604020202020204" pitchFamily="34" charset="0"/>
              <a:buChar char="•"/>
            </a:pPr>
            <a:r>
              <a:rPr lang="en-US">
                <a:solidFill>
                  <a:schemeClr val="tx1"/>
                </a:solidFill>
              </a:rPr>
              <a:t>VVAAS in Reading*</a:t>
            </a:r>
          </a:p>
          <a:p>
            <a:pPr marL="285750" indent="-285750">
              <a:buFont typeface="Arial" panose="020B0604020202020204" pitchFamily="34" charset="0"/>
              <a:buChar char="•"/>
            </a:pPr>
            <a:r>
              <a:rPr lang="en-US">
                <a:solidFill>
                  <a:schemeClr val="tx1"/>
                </a:solidFill>
              </a:rPr>
              <a:t>VVAAS in Math</a:t>
            </a:r>
          </a:p>
        </p:txBody>
      </p:sp>
      <p:sp>
        <p:nvSpPr>
          <p:cNvPr id="8" name="TextBox 7">
            <a:extLst>
              <a:ext uri="{FF2B5EF4-FFF2-40B4-BE49-F238E27FC236}">
                <a16:creationId xmlns:a16="http://schemas.microsoft.com/office/drawing/2014/main" id="{D299F3F7-70AA-76F5-8C3C-E1958B7571B2}"/>
              </a:ext>
            </a:extLst>
          </p:cNvPr>
          <p:cNvSpPr txBox="1"/>
          <p:nvPr/>
        </p:nvSpPr>
        <p:spPr>
          <a:xfrm>
            <a:off x="2533308" y="1546447"/>
            <a:ext cx="878990" cy="523220"/>
          </a:xfrm>
          <a:prstGeom prst="rect">
            <a:avLst/>
          </a:prstGeom>
          <a:noFill/>
        </p:spPr>
        <p:txBody>
          <a:bodyPr wrap="square" lIns="91440" tIns="45720" rIns="91440" bIns="45720" rtlCol="0" anchor="t">
            <a:spAutoFit/>
          </a:bodyPr>
          <a:lstStyle/>
          <a:p>
            <a:r>
              <a:rPr lang="en-US" sz="2800" b="1"/>
              <a:t>30%</a:t>
            </a:r>
          </a:p>
        </p:txBody>
      </p:sp>
      <p:sp>
        <p:nvSpPr>
          <p:cNvPr id="10" name="TextBox 9">
            <a:extLst>
              <a:ext uri="{FF2B5EF4-FFF2-40B4-BE49-F238E27FC236}">
                <a16:creationId xmlns:a16="http://schemas.microsoft.com/office/drawing/2014/main" id="{4BE0ACA6-CA52-37EA-6E16-7C9B6EBDAF89}"/>
              </a:ext>
            </a:extLst>
          </p:cNvPr>
          <p:cNvSpPr txBox="1"/>
          <p:nvPr/>
        </p:nvSpPr>
        <p:spPr>
          <a:xfrm>
            <a:off x="6580840" y="1578086"/>
            <a:ext cx="823906" cy="523220"/>
          </a:xfrm>
          <a:prstGeom prst="rect">
            <a:avLst/>
          </a:prstGeom>
          <a:noFill/>
        </p:spPr>
        <p:txBody>
          <a:bodyPr wrap="square" lIns="91440" tIns="45720" rIns="91440" bIns="45720" rtlCol="0" anchor="t">
            <a:spAutoFit/>
          </a:bodyPr>
          <a:lstStyle/>
          <a:p>
            <a:r>
              <a:rPr lang="en-US" sz="2800" b="1"/>
              <a:t>60%</a:t>
            </a:r>
          </a:p>
        </p:txBody>
      </p:sp>
      <p:sp>
        <p:nvSpPr>
          <p:cNvPr id="11" name="TextBox 10">
            <a:extLst>
              <a:ext uri="{FF2B5EF4-FFF2-40B4-BE49-F238E27FC236}">
                <a16:creationId xmlns:a16="http://schemas.microsoft.com/office/drawing/2014/main" id="{A4CC9CA9-B91E-DA03-2AF6-9B1EA8DFC772}"/>
              </a:ext>
            </a:extLst>
          </p:cNvPr>
          <p:cNvSpPr txBox="1"/>
          <p:nvPr/>
        </p:nvSpPr>
        <p:spPr>
          <a:xfrm>
            <a:off x="6537779" y="4333033"/>
            <a:ext cx="805545" cy="532400"/>
          </a:xfrm>
          <a:prstGeom prst="rect">
            <a:avLst/>
          </a:prstGeom>
          <a:noFill/>
        </p:spPr>
        <p:txBody>
          <a:bodyPr wrap="square" lIns="91440" tIns="45720" rIns="91440" bIns="45720" rtlCol="0" anchor="t">
            <a:spAutoFit/>
          </a:bodyPr>
          <a:lstStyle/>
          <a:p>
            <a:r>
              <a:rPr lang="en-US" sz="2800" b="1"/>
              <a:t>10%</a:t>
            </a:r>
          </a:p>
        </p:txBody>
      </p:sp>
      <p:sp>
        <p:nvSpPr>
          <p:cNvPr id="12" name="TextBox 11">
            <a:extLst>
              <a:ext uri="{FF2B5EF4-FFF2-40B4-BE49-F238E27FC236}">
                <a16:creationId xmlns:a16="http://schemas.microsoft.com/office/drawing/2014/main" id="{D910BDEA-69F6-B858-9D5A-9FE131E53E1E}"/>
              </a:ext>
            </a:extLst>
          </p:cNvPr>
          <p:cNvSpPr txBox="1"/>
          <p:nvPr/>
        </p:nvSpPr>
        <p:spPr>
          <a:xfrm>
            <a:off x="915198" y="5333379"/>
            <a:ext cx="5313544" cy="276999"/>
          </a:xfrm>
          <a:prstGeom prst="rect">
            <a:avLst/>
          </a:prstGeom>
          <a:noFill/>
        </p:spPr>
        <p:txBody>
          <a:bodyPr wrap="square" lIns="91440" tIns="45720" rIns="91440" bIns="45720" rtlCol="0" anchor="t">
            <a:spAutoFit/>
          </a:bodyPr>
          <a:lstStyle/>
          <a:p>
            <a:r>
              <a:rPr lang="en-US" sz="1200" i="1"/>
              <a:t>Notes: * may include English Language Proficiency assessments. </a:t>
            </a:r>
            <a:endParaRPr lang="en-US" sz="1200" i="1">
              <a:cs typeface="Calibri"/>
            </a:endParaRPr>
          </a:p>
        </p:txBody>
      </p:sp>
      <p:graphicFrame>
        <p:nvGraphicFramePr>
          <p:cNvPr id="13" name="Chart 12">
            <a:extLst>
              <a:ext uri="{FF2B5EF4-FFF2-40B4-BE49-F238E27FC236}">
                <a16:creationId xmlns:a16="http://schemas.microsoft.com/office/drawing/2014/main" id="{81EC9CFA-F175-93F0-8A1A-D3EB1ABAA730}"/>
              </a:ext>
            </a:extLst>
          </p:cNvPr>
          <p:cNvGraphicFramePr>
            <a:graphicFrameLocks/>
          </p:cNvGraphicFramePr>
          <p:nvPr>
            <p:extLst>
              <p:ext uri="{D42A27DB-BD31-4B8C-83A1-F6EECF244321}">
                <p14:modId xmlns:p14="http://schemas.microsoft.com/office/powerpoint/2010/main" val="393987648"/>
              </p:ext>
            </p:extLst>
          </p:nvPr>
        </p:nvGraphicFramePr>
        <p:xfrm>
          <a:off x="7404746" y="2046455"/>
          <a:ext cx="4572000" cy="27374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9020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934F9-C3D8-CBF4-2134-370C498541EB}"/>
              </a:ext>
            </a:extLst>
          </p:cNvPr>
          <p:cNvSpPr>
            <a:spLocks noGrp="1"/>
          </p:cNvSpPr>
          <p:nvPr>
            <p:ph type="title"/>
          </p:nvPr>
        </p:nvSpPr>
        <p:spPr/>
        <p:txBody>
          <a:bodyPr/>
          <a:lstStyle/>
          <a:p>
            <a:r>
              <a:rPr lang="en-US"/>
              <a:t>Where we have been and where we are going</a:t>
            </a:r>
          </a:p>
        </p:txBody>
      </p:sp>
      <p:sp>
        <p:nvSpPr>
          <p:cNvPr id="6" name="Slide Number Placeholder 5">
            <a:extLst>
              <a:ext uri="{FF2B5EF4-FFF2-40B4-BE49-F238E27FC236}">
                <a16:creationId xmlns:a16="http://schemas.microsoft.com/office/drawing/2014/main" id="{57CA0E1F-651D-F57B-5B7C-FAA8E2C07B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8C076474-85B3-3349-9296-D90B2BF12830}" type="slidenum">
              <a:rPr kumimoji="0" lang="en-US" sz="1200" b="0" i="0" u="none" strike="noStrike" kern="1200" cap="none" spc="0" normalizeH="0" baseline="0" noProof="0" smtClean="0">
                <a:ln>
                  <a:noFill/>
                </a:ln>
                <a:solidFill>
                  <a:srgbClr val="002D54"/>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a:t>
            </a:fld>
            <a:endParaRPr kumimoji="0" lang="en-US" sz="1200" b="0" i="0" u="none" strike="noStrike" kern="1200" cap="none" spc="0" normalizeH="0" baseline="0" noProof="0">
              <a:ln>
                <a:noFill/>
              </a:ln>
              <a:solidFill>
                <a:srgbClr val="002D54"/>
              </a:solidFill>
              <a:effectLst/>
              <a:uLnTx/>
              <a:uFillTx/>
              <a:latin typeface="Calibri"/>
              <a:cs typeface="Calibri"/>
              <a:sym typeface="Calibri"/>
            </a:endParaRPr>
          </a:p>
        </p:txBody>
      </p:sp>
      <p:cxnSp>
        <p:nvCxnSpPr>
          <p:cNvPr id="5" name="Straight Arrow Connector 4">
            <a:extLst>
              <a:ext uri="{FF2B5EF4-FFF2-40B4-BE49-F238E27FC236}">
                <a16:creationId xmlns:a16="http://schemas.microsoft.com/office/drawing/2014/main" id="{C1CC78DA-33E1-CDA8-01BA-C20965DE6D40}"/>
              </a:ext>
            </a:extLst>
          </p:cNvPr>
          <p:cNvCxnSpPr>
            <a:cxnSpLocks/>
          </p:cNvCxnSpPr>
          <p:nvPr/>
        </p:nvCxnSpPr>
        <p:spPr>
          <a:xfrm>
            <a:off x="838200" y="2558626"/>
            <a:ext cx="10381488"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 name="Straight Connector 7">
            <a:extLst>
              <a:ext uri="{FF2B5EF4-FFF2-40B4-BE49-F238E27FC236}">
                <a16:creationId xmlns:a16="http://schemas.microsoft.com/office/drawing/2014/main" id="{0C9CDB1E-0DD8-A3F7-AEB5-C76357AD26D0}"/>
              </a:ext>
            </a:extLst>
          </p:cNvPr>
          <p:cNvCxnSpPr/>
          <p:nvPr/>
        </p:nvCxnSpPr>
        <p:spPr>
          <a:xfrm>
            <a:off x="838200" y="2330026"/>
            <a:ext cx="0" cy="457200"/>
          </a:xfrm>
          <a:prstGeom prst="line">
            <a:avLst/>
          </a:prstGeom>
        </p:spPr>
        <p:style>
          <a:lnRef idx="3">
            <a:schemeClr val="dk1"/>
          </a:lnRef>
          <a:fillRef idx="0">
            <a:schemeClr val="dk1"/>
          </a:fillRef>
          <a:effectRef idx="2">
            <a:schemeClr val="dk1"/>
          </a:effectRef>
          <a:fontRef idx="minor">
            <a:schemeClr val="tx1"/>
          </a:fontRef>
        </p:style>
      </p:cxnSp>
      <p:sp>
        <p:nvSpPr>
          <p:cNvPr id="9" name="Content Placeholder 2">
            <a:extLst>
              <a:ext uri="{FF2B5EF4-FFF2-40B4-BE49-F238E27FC236}">
                <a16:creationId xmlns:a16="http://schemas.microsoft.com/office/drawing/2014/main" id="{4EA65FD6-49AD-7473-787C-A795857113E9}"/>
              </a:ext>
            </a:extLst>
          </p:cNvPr>
          <p:cNvSpPr>
            <a:spLocks noGrp="1"/>
          </p:cNvSpPr>
          <p:nvPr>
            <p:ph idx="1"/>
          </p:nvPr>
        </p:nvSpPr>
        <p:spPr>
          <a:xfrm>
            <a:off x="73152" y="3147234"/>
            <a:ext cx="1767840" cy="2781855"/>
          </a:xfrm>
        </p:spPr>
        <p:txBody>
          <a:bodyPr vert="horz" lIns="91440" tIns="45720" rIns="91440" bIns="45720" rtlCol="0" anchor="t">
            <a:normAutofit/>
          </a:bodyPr>
          <a:lstStyle/>
          <a:p>
            <a:pPr marL="114300" indent="0" algn="ctr">
              <a:lnSpc>
                <a:spcPct val="100000"/>
              </a:lnSpc>
              <a:spcBef>
                <a:spcPts val="0"/>
              </a:spcBef>
              <a:buNone/>
            </a:pPr>
            <a:r>
              <a:rPr lang="en-US" sz="1800">
                <a:solidFill>
                  <a:srgbClr val="000000"/>
                </a:solidFill>
              </a:rPr>
              <a:t>Oct – Nov</a:t>
            </a:r>
          </a:p>
          <a:p>
            <a:pPr marL="114300" indent="0" algn="ctr">
              <a:lnSpc>
                <a:spcPct val="100000"/>
              </a:lnSpc>
              <a:spcBef>
                <a:spcPts val="0"/>
              </a:spcBef>
              <a:buNone/>
            </a:pPr>
            <a:r>
              <a:rPr lang="en-US" sz="1800">
                <a:solidFill>
                  <a:srgbClr val="000000"/>
                </a:solidFill>
              </a:rPr>
              <a:t> 2022</a:t>
            </a:r>
          </a:p>
          <a:p>
            <a:pPr marL="114300" indent="0" algn="ctr">
              <a:lnSpc>
                <a:spcPct val="114999"/>
              </a:lnSpc>
              <a:buNone/>
            </a:pPr>
            <a:r>
              <a:rPr lang="en-US" sz="1400">
                <a:solidFill>
                  <a:srgbClr val="000000"/>
                </a:solidFill>
              </a:rPr>
              <a:t>Board received framing presentations on accountability from leading experts</a:t>
            </a:r>
          </a:p>
        </p:txBody>
      </p:sp>
      <p:sp>
        <p:nvSpPr>
          <p:cNvPr id="10" name="Content Placeholder 2">
            <a:extLst>
              <a:ext uri="{FF2B5EF4-FFF2-40B4-BE49-F238E27FC236}">
                <a16:creationId xmlns:a16="http://schemas.microsoft.com/office/drawing/2014/main" id="{C545FEDA-D01C-123B-FA9E-1D2684388151}"/>
              </a:ext>
            </a:extLst>
          </p:cNvPr>
          <p:cNvSpPr txBox="1">
            <a:spLocks/>
          </p:cNvSpPr>
          <p:nvPr/>
        </p:nvSpPr>
        <p:spPr>
          <a:xfrm>
            <a:off x="1767840" y="3147233"/>
            <a:ext cx="1767840" cy="2781860"/>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Calibri"/>
                <a:ea typeface="Calibri"/>
                <a:cs typeface="Calibri"/>
                <a:sym typeface="Calibri"/>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marR="0" lvl="0" indent="0" algn="ctr" defTabSz="914400" rtl="0" eaLnBrk="1" fontAlgn="auto" latinLnBrk="0" hangingPunct="1">
              <a:lnSpc>
                <a:spcPct val="110000"/>
              </a:lnSpc>
              <a:spcBef>
                <a:spcPts val="0"/>
              </a:spcBef>
              <a:spcAft>
                <a:spcPts val="0"/>
              </a:spcAft>
              <a:buClr>
                <a:srgbClr val="003C71"/>
              </a:buClr>
              <a:buSzPts val="2800"/>
              <a:buFont typeface="Arial"/>
              <a:buNone/>
              <a:tabLst/>
              <a:defRPr/>
            </a:pPr>
            <a:r>
              <a:rPr kumimoji="0" lang="en-US" sz="1800" b="0" i="0" u="none" strike="noStrike" kern="0" cap="none" spc="0" normalizeH="0" baseline="0" noProof="0">
                <a:ln>
                  <a:noFill/>
                </a:ln>
                <a:solidFill>
                  <a:srgbClr val="000000"/>
                </a:solidFill>
                <a:effectLst/>
                <a:uLnTx/>
                <a:uFillTx/>
                <a:latin typeface="Calibri"/>
                <a:cs typeface="Calibri"/>
                <a:sym typeface="Calibri"/>
              </a:rPr>
              <a:t>Feb – August </a:t>
            </a:r>
          </a:p>
          <a:p>
            <a:pPr marL="114300" marR="0" lvl="0" indent="0" algn="ctr" defTabSz="914400" rtl="0" eaLnBrk="1" fontAlgn="auto" latinLnBrk="0" hangingPunct="1">
              <a:lnSpc>
                <a:spcPct val="110000"/>
              </a:lnSpc>
              <a:spcBef>
                <a:spcPts val="0"/>
              </a:spcBef>
              <a:spcAft>
                <a:spcPts val="0"/>
              </a:spcAft>
              <a:buClr>
                <a:srgbClr val="003C71"/>
              </a:buClr>
              <a:buSzPts val="2800"/>
              <a:buFont typeface="Arial"/>
              <a:buNone/>
              <a:tabLst/>
              <a:defRPr/>
            </a:pPr>
            <a:r>
              <a:rPr kumimoji="0" lang="en-US" sz="1800" b="0" i="0" u="none" strike="noStrike" kern="0" cap="none" spc="0" normalizeH="0" baseline="0" noProof="0">
                <a:ln>
                  <a:noFill/>
                </a:ln>
                <a:solidFill>
                  <a:srgbClr val="000000"/>
                </a:solidFill>
                <a:effectLst/>
                <a:uLnTx/>
                <a:uFillTx/>
                <a:latin typeface="Calibri"/>
                <a:cs typeface="Calibri"/>
                <a:sym typeface="Calibri"/>
              </a:rPr>
              <a:t>2023</a:t>
            </a:r>
          </a:p>
          <a:p>
            <a:pPr marL="114300" marR="0" lvl="0" indent="0" algn="ctr" defTabSz="914400" rtl="0" eaLnBrk="1" fontAlgn="auto" latinLnBrk="0" hangingPunct="1">
              <a:lnSpc>
                <a:spcPct val="114999"/>
              </a:lnSpc>
              <a:spcBef>
                <a:spcPts val="1000"/>
              </a:spcBef>
              <a:spcAft>
                <a:spcPts val="0"/>
              </a:spcAft>
              <a:buClr>
                <a:srgbClr val="003C71"/>
              </a:buClr>
              <a:buSzPts val="2800"/>
              <a:buFont typeface="Arial"/>
              <a:buNone/>
              <a:tabLst/>
              <a:defRPr/>
            </a:pPr>
            <a:r>
              <a:rPr kumimoji="0" lang="en-US" sz="1400" b="0" i="0" u="none" strike="noStrike" kern="0" cap="none" spc="0" normalizeH="0" baseline="0" noProof="0">
                <a:ln>
                  <a:noFill/>
                </a:ln>
                <a:solidFill>
                  <a:srgbClr val="000000"/>
                </a:solidFill>
                <a:effectLst/>
                <a:uLnTx/>
                <a:uFillTx/>
                <a:latin typeface="Calibri"/>
                <a:cs typeface="Calibri"/>
                <a:sym typeface="Calibri"/>
              </a:rPr>
              <a:t>Board participated in working sessions on accountability and accreditation</a:t>
            </a:r>
          </a:p>
        </p:txBody>
      </p:sp>
      <p:cxnSp>
        <p:nvCxnSpPr>
          <p:cNvPr id="11" name="Straight Connector 10">
            <a:extLst>
              <a:ext uri="{FF2B5EF4-FFF2-40B4-BE49-F238E27FC236}">
                <a16:creationId xmlns:a16="http://schemas.microsoft.com/office/drawing/2014/main" id="{10586509-FECD-A819-196B-4B413DBF3639}"/>
              </a:ext>
            </a:extLst>
          </p:cNvPr>
          <p:cNvCxnSpPr/>
          <p:nvPr/>
        </p:nvCxnSpPr>
        <p:spPr>
          <a:xfrm>
            <a:off x="2721864" y="2330026"/>
            <a:ext cx="0" cy="45720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C6C8218-F2EB-3FDC-5522-C220035B3F87}"/>
              </a:ext>
            </a:extLst>
          </p:cNvPr>
          <p:cNvCxnSpPr/>
          <p:nvPr/>
        </p:nvCxnSpPr>
        <p:spPr>
          <a:xfrm>
            <a:off x="4560655" y="2330026"/>
            <a:ext cx="0" cy="457200"/>
          </a:xfrm>
          <a:prstGeom prst="line">
            <a:avLst/>
          </a:prstGeom>
        </p:spPr>
        <p:style>
          <a:lnRef idx="3">
            <a:schemeClr val="dk1"/>
          </a:lnRef>
          <a:fillRef idx="0">
            <a:schemeClr val="dk1"/>
          </a:fillRef>
          <a:effectRef idx="2">
            <a:schemeClr val="dk1"/>
          </a:effectRef>
          <a:fontRef idx="minor">
            <a:schemeClr val="tx1"/>
          </a:fontRef>
        </p:style>
      </p:cxnSp>
      <p:sp>
        <p:nvSpPr>
          <p:cNvPr id="15" name="Content Placeholder 2">
            <a:extLst>
              <a:ext uri="{FF2B5EF4-FFF2-40B4-BE49-F238E27FC236}">
                <a16:creationId xmlns:a16="http://schemas.microsoft.com/office/drawing/2014/main" id="{8AAF3A0B-CF7D-7118-BD94-8B47EA081C15}"/>
              </a:ext>
            </a:extLst>
          </p:cNvPr>
          <p:cNvSpPr txBox="1">
            <a:spLocks/>
          </p:cNvSpPr>
          <p:nvPr/>
        </p:nvSpPr>
        <p:spPr>
          <a:xfrm>
            <a:off x="3645749" y="3153265"/>
            <a:ext cx="1767840" cy="2781863"/>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Calibri"/>
                <a:ea typeface="Calibri"/>
                <a:cs typeface="Calibri"/>
                <a:sym typeface="Calibri"/>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marR="0" lvl="0" indent="0" algn="ctr" defTabSz="914400" rtl="0" eaLnBrk="1" fontAlgn="auto" latinLnBrk="0" hangingPunct="1">
              <a:lnSpc>
                <a:spcPct val="110000"/>
              </a:lnSpc>
              <a:spcBef>
                <a:spcPts val="0"/>
              </a:spcBef>
              <a:spcAft>
                <a:spcPts val="0"/>
              </a:spcAft>
              <a:buClr>
                <a:srgbClr val="003C71"/>
              </a:buClr>
              <a:buSzPts val="2800"/>
              <a:buFont typeface="Arial"/>
              <a:buNone/>
              <a:tabLst/>
              <a:defRPr/>
            </a:pPr>
            <a:r>
              <a:rPr kumimoji="0" lang="en-US" sz="1800" b="0" i="0" u="none" strike="noStrike" kern="0" cap="none" spc="0" normalizeH="0" baseline="0" noProof="0">
                <a:ln>
                  <a:noFill/>
                </a:ln>
                <a:solidFill>
                  <a:srgbClr val="000000"/>
                </a:solidFill>
                <a:effectLst/>
                <a:uLnTx/>
                <a:uFillTx/>
                <a:latin typeface="Calibri"/>
                <a:cs typeface="Calibri"/>
                <a:sym typeface="Calibri"/>
              </a:rPr>
              <a:t>Sept</a:t>
            </a:r>
          </a:p>
          <a:p>
            <a:pPr marL="114300" marR="0" lvl="0" indent="0" algn="ctr" defTabSz="914400" rtl="0" eaLnBrk="1" fontAlgn="auto" latinLnBrk="0" hangingPunct="1">
              <a:lnSpc>
                <a:spcPct val="110000"/>
              </a:lnSpc>
              <a:spcBef>
                <a:spcPts val="0"/>
              </a:spcBef>
              <a:spcAft>
                <a:spcPts val="0"/>
              </a:spcAft>
              <a:buClr>
                <a:srgbClr val="003C71"/>
              </a:buClr>
              <a:buSzPts val="2800"/>
              <a:buFont typeface="Arial"/>
              <a:buNone/>
              <a:tabLst/>
              <a:defRPr/>
            </a:pPr>
            <a:r>
              <a:rPr kumimoji="0" lang="en-US" sz="1800" b="0" i="0" u="none" strike="noStrike" kern="0" cap="none" spc="0" normalizeH="0" baseline="0" noProof="0">
                <a:ln>
                  <a:noFill/>
                </a:ln>
                <a:solidFill>
                  <a:srgbClr val="000000"/>
                </a:solidFill>
                <a:effectLst/>
                <a:uLnTx/>
                <a:uFillTx/>
                <a:latin typeface="Calibri"/>
                <a:cs typeface="Calibri"/>
                <a:sym typeface="Calibri"/>
              </a:rPr>
              <a:t>2023</a:t>
            </a:r>
          </a:p>
          <a:p>
            <a:pPr marL="114300" marR="0" lvl="0" indent="0" algn="ctr" defTabSz="914400" rtl="0" eaLnBrk="1" fontAlgn="auto" latinLnBrk="0" hangingPunct="1">
              <a:lnSpc>
                <a:spcPct val="114999"/>
              </a:lnSpc>
              <a:spcBef>
                <a:spcPts val="1000"/>
              </a:spcBef>
              <a:spcAft>
                <a:spcPts val="0"/>
              </a:spcAft>
              <a:buClr>
                <a:srgbClr val="003C71"/>
              </a:buClr>
              <a:buSzPts val="2800"/>
              <a:buFont typeface="Arial"/>
              <a:buNone/>
              <a:tabLst/>
              <a:defRPr/>
            </a:pPr>
            <a:r>
              <a:rPr kumimoji="0" lang="en-US" sz="1400" b="0" i="0" u="none" strike="noStrike" kern="0" cap="none" spc="0" normalizeH="0" baseline="0" noProof="0">
                <a:ln>
                  <a:noFill/>
                </a:ln>
                <a:solidFill>
                  <a:srgbClr val="000000"/>
                </a:solidFill>
                <a:effectLst/>
                <a:uLnTx/>
                <a:uFillTx/>
                <a:latin typeface="Calibri"/>
                <a:cs typeface="Calibri"/>
                <a:sym typeface="Calibri"/>
              </a:rPr>
              <a:t>Board adoption of new accountability metrics</a:t>
            </a:r>
          </a:p>
        </p:txBody>
      </p:sp>
      <p:cxnSp>
        <p:nvCxnSpPr>
          <p:cNvPr id="16" name="Straight Connector 15">
            <a:extLst>
              <a:ext uri="{FF2B5EF4-FFF2-40B4-BE49-F238E27FC236}">
                <a16:creationId xmlns:a16="http://schemas.microsoft.com/office/drawing/2014/main" id="{B3A907C7-64A8-C69C-A8FF-516EF05A1BE3}"/>
              </a:ext>
            </a:extLst>
          </p:cNvPr>
          <p:cNvCxnSpPr/>
          <p:nvPr/>
        </p:nvCxnSpPr>
        <p:spPr>
          <a:xfrm>
            <a:off x="6480048" y="2323922"/>
            <a:ext cx="0" cy="457200"/>
          </a:xfrm>
          <a:prstGeom prst="line">
            <a:avLst/>
          </a:prstGeom>
        </p:spPr>
        <p:style>
          <a:lnRef idx="3">
            <a:schemeClr val="dk1"/>
          </a:lnRef>
          <a:fillRef idx="0">
            <a:schemeClr val="dk1"/>
          </a:fillRef>
          <a:effectRef idx="2">
            <a:schemeClr val="dk1"/>
          </a:effectRef>
          <a:fontRef idx="minor">
            <a:schemeClr val="tx1"/>
          </a:fontRef>
        </p:style>
      </p:cxnSp>
      <p:sp>
        <p:nvSpPr>
          <p:cNvPr id="17" name="Content Placeholder 2">
            <a:extLst>
              <a:ext uri="{FF2B5EF4-FFF2-40B4-BE49-F238E27FC236}">
                <a16:creationId xmlns:a16="http://schemas.microsoft.com/office/drawing/2014/main" id="{3F9C9610-66CD-2D3A-39A4-A4DD5482CE62}"/>
              </a:ext>
            </a:extLst>
          </p:cNvPr>
          <p:cNvSpPr txBox="1">
            <a:spLocks/>
          </p:cNvSpPr>
          <p:nvPr/>
        </p:nvSpPr>
        <p:spPr>
          <a:xfrm>
            <a:off x="5588678" y="3099978"/>
            <a:ext cx="1767840" cy="2835153"/>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Calibri"/>
                <a:ea typeface="Calibri"/>
                <a:cs typeface="Calibri"/>
                <a:sym typeface="Calibri"/>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marR="0" lvl="0" indent="0" algn="ctr" defTabSz="914400" rtl="0" eaLnBrk="1" fontAlgn="auto" latinLnBrk="0" hangingPunct="1">
              <a:lnSpc>
                <a:spcPct val="110000"/>
              </a:lnSpc>
              <a:spcBef>
                <a:spcPts val="0"/>
              </a:spcBef>
              <a:spcAft>
                <a:spcPts val="0"/>
              </a:spcAft>
              <a:buClr>
                <a:srgbClr val="003C71"/>
              </a:buClr>
              <a:buSzPts val="2800"/>
              <a:buFont typeface="Arial"/>
              <a:buNone/>
              <a:tabLst/>
              <a:defRPr/>
            </a:pPr>
            <a:r>
              <a:rPr kumimoji="0" lang="en-US" sz="1800" b="0" i="0" u="none" strike="noStrike" kern="0" cap="none" spc="0" normalizeH="0" baseline="0" noProof="0">
                <a:ln>
                  <a:noFill/>
                </a:ln>
                <a:solidFill>
                  <a:srgbClr val="000000"/>
                </a:solidFill>
                <a:effectLst/>
                <a:uLnTx/>
                <a:uFillTx/>
                <a:latin typeface="Calibri"/>
                <a:cs typeface="Calibri"/>
                <a:sym typeface="Calibri"/>
              </a:rPr>
              <a:t>Oct 2023 – </a:t>
            </a:r>
          </a:p>
          <a:p>
            <a:pPr marL="114300" marR="0" lvl="0" indent="0" algn="ctr" defTabSz="914400" rtl="0" eaLnBrk="1" fontAlgn="auto" latinLnBrk="0" hangingPunct="1">
              <a:lnSpc>
                <a:spcPct val="110000"/>
              </a:lnSpc>
              <a:spcBef>
                <a:spcPts val="0"/>
              </a:spcBef>
              <a:spcAft>
                <a:spcPts val="0"/>
              </a:spcAft>
              <a:buClr>
                <a:srgbClr val="003C71"/>
              </a:buClr>
              <a:buSzPts val="2800"/>
              <a:buFont typeface="Arial"/>
              <a:buNone/>
              <a:tabLst/>
              <a:defRPr/>
            </a:pPr>
            <a:r>
              <a:rPr kumimoji="0" lang="en-US" sz="1800" b="0" i="0" u="none" strike="noStrike" kern="0" cap="none" spc="0" normalizeH="0" baseline="0" noProof="0">
                <a:ln>
                  <a:noFill/>
                </a:ln>
                <a:solidFill>
                  <a:srgbClr val="000000"/>
                </a:solidFill>
                <a:effectLst/>
                <a:uLnTx/>
                <a:uFillTx/>
                <a:latin typeface="Calibri"/>
                <a:cs typeface="Calibri"/>
                <a:sym typeface="Calibri"/>
              </a:rPr>
              <a:t>May 2024</a:t>
            </a:r>
          </a:p>
          <a:p>
            <a:pPr marL="114300" marR="0" lvl="0" indent="0" algn="ctr" defTabSz="914400" rtl="0" eaLnBrk="1" fontAlgn="auto" latinLnBrk="0" hangingPunct="1">
              <a:lnSpc>
                <a:spcPct val="114999"/>
              </a:lnSpc>
              <a:spcBef>
                <a:spcPts val="1000"/>
              </a:spcBef>
              <a:spcAft>
                <a:spcPts val="0"/>
              </a:spcAft>
              <a:buClr>
                <a:srgbClr val="003C71"/>
              </a:buClr>
              <a:buSzPts val="2800"/>
              <a:buFont typeface="Arial"/>
              <a:buNone/>
              <a:tabLst/>
              <a:defRPr/>
            </a:pPr>
            <a:r>
              <a:rPr kumimoji="0" lang="en-US" sz="1400" b="0" i="0" u="none" strike="noStrike" kern="0" cap="none" spc="0" normalizeH="0" baseline="0" noProof="0">
                <a:ln>
                  <a:noFill/>
                </a:ln>
                <a:solidFill>
                  <a:srgbClr val="000000"/>
                </a:solidFill>
                <a:effectLst/>
                <a:uLnTx/>
                <a:uFillTx/>
                <a:latin typeface="Calibri"/>
                <a:cs typeface="Calibri"/>
                <a:sym typeface="Calibri"/>
              </a:rPr>
              <a:t>VDOE builds out of new accountability system with regular Board updates and feedback sessions</a:t>
            </a:r>
          </a:p>
        </p:txBody>
      </p:sp>
      <p:sp>
        <p:nvSpPr>
          <p:cNvPr id="18" name="Content Placeholder 2">
            <a:extLst>
              <a:ext uri="{FF2B5EF4-FFF2-40B4-BE49-F238E27FC236}">
                <a16:creationId xmlns:a16="http://schemas.microsoft.com/office/drawing/2014/main" id="{39B5E96A-0D48-EF66-2FCC-A783222EB79E}"/>
              </a:ext>
            </a:extLst>
          </p:cNvPr>
          <p:cNvSpPr txBox="1">
            <a:spLocks/>
          </p:cNvSpPr>
          <p:nvPr/>
        </p:nvSpPr>
        <p:spPr>
          <a:xfrm>
            <a:off x="7531607" y="3086393"/>
            <a:ext cx="1767840" cy="2842695"/>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Calibri"/>
                <a:ea typeface="Calibri"/>
                <a:cs typeface="Calibri"/>
                <a:sym typeface="Calibri"/>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marR="0" lvl="0" indent="0" algn="ctr" defTabSz="914400" rtl="0" eaLnBrk="1" fontAlgn="auto" latinLnBrk="0" hangingPunct="1">
              <a:lnSpc>
                <a:spcPct val="110000"/>
              </a:lnSpc>
              <a:spcBef>
                <a:spcPts val="0"/>
              </a:spcBef>
              <a:spcAft>
                <a:spcPts val="0"/>
              </a:spcAft>
              <a:buClr>
                <a:srgbClr val="003C71"/>
              </a:buClr>
              <a:buSzPts val="2800"/>
              <a:buFont typeface="Arial"/>
              <a:buNone/>
              <a:tabLst/>
              <a:defRPr/>
            </a:pPr>
            <a:r>
              <a:rPr kumimoji="0" lang="en-US" sz="1800" b="0" i="0" u="none" strike="noStrike" kern="0" cap="none" spc="0" normalizeH="0" baseline="0" noProof="0">
                <a:ln>
                  <a:noFill/>
                </a:ln>
                <a:solidFill>
                  <a:srgbClr val="000000"/>
                </a:solidFill>
                <a:effectLst/>
                <a:uLnTx/>
                <a:uFillTx/>
                <a:latin typeface="Calibri"/>
                <a:cs typeface="Calibri"/>
                <a:sym typeface="Calibri"/>
              </a:rPr>
              <a:t>Jun - Jul</a:t>
            </a:r>
          </a:p>
          <a:p>
            <a:pPr marL="114300" marR="0" lvl="0" indent="0" algn="ctr" defTabSz="914400" rtl="0" eaLnBrk="1" fontAlgn="auto" latinLnBrk="0" hangingPunct="1">
              <a:lnSpc>
                <a:spcPct val="110000"/>
              </a:lnSpc>
              <a:spcBef>
                <a:spcPts val="0"/>
              </a:spcBef>
              <a:spcAft>
                <a:spcPts val="0"/>
              </a:spcAft>
              <a:buClr>
                <a:srgbClr val="003C71"/>
              </a:buClr>
              <a:buSzPts val="2800"/>
              <a:buFont typeface="Arial"/>
              <a:buNone/>
              <a:tabLst/>
              <a:defRPr/>
            </a:pPr>
            <a:r>
              <a:rPr kumimoji="0" lang="en-US" sz="1800" b="0" i="0" u="none" strike="noStrike" kern="0" cap="none" spc="0" normalizeH="0" baseline="0" noProof="0">
                <a:ln>
                  <a:noFill/>
                </a:ln>
                <a:solidFill>
                  <a:srgbClr val="000000"/>
                </a:solidFill>
                <a:effectLst/>
                <a:uLnTx/>
                <a:uFillTx/>
                <a:latin typeface="Calibri"/>
                <a:cs typeface="Calibri"/>
                <a:sym typeface="Calibri"/>
              </a:rPr>
              <a:t>2024</a:t>
            </a:r>
          </a:p>
          <a:p>
            <a:pPr marL="114300" marR="0" lvl="0" indent="0" algn="ctr" defTabSz="914400" rtl="0" eaLnBrk="1" fontAlgn="auto" latinLnBrk="0" hangingPunct="1">
              <a:lnSpc>
                <a:spcPct val="114999"/>
              </a:lnSpc>
              <a:spcBef>
                <a:spcPts val="1000"/>
              </a:spcBef>
              <a:spcAft>
                <a:spcPts val="0"/>
              </a:spcAft>
              <a:buClr>
                <a:srgbClr val="003C71"/>
              </a:buClr>
              <a:buSzPts val="2800"/>
              <a:buFont typeface="Arial"/>
              <a:buNone/>
              <a:tabLst/>
              <a:defRPr/>
            </a:pPr>
            <a:r>
              <a:rPr kumimoji="0" lang="en-US" sz="1400" b="0" i="0" u="none" strike="noStrike" kern="0" cap="none" spc="0" normalizeH="0" baseline="0" noProof="0">
                <a:ln>
                  <a:noFill/>
                </a:ln>
                <a:solidFill>
                  <a:srgbClr val="000000"/>
                </a:solidFill>
                <a:effectLst/>
                <a:uLnTx/>
                <a:uFillTx/>
                <a:latin typeface="Calibri"/>
                <a:cs typeface="Calibri"/>
                <a:sym typeface="Calibri"/>
              </a:rPr>
              <a:t>Board reviews and approves new accountability system</a:t>
            </a:r>
          </a:p>
        </p:txBody>
      </p:sp>
      <p:cxnSp>
        <p:nvCxnSpPr>
          <p:cNvPr id="19" name="Straight Connector 18">
            <a:extLst>
              <a:ext uri="{FF2B5EF4-FFF2-40B4-BE49-F238E27FC236}">
                <a16:creationId xmlns:a16="http://schemas.microsoft.com/office/drawing/2014/main" id="{FD5EC9A3-813F-5B7A-B679-F38A253AD4AB}"/>
              </a:ext>
            </a:extLst>
          </p:cNvPr>
          <p:cNvCxnSpPr/>
          <p:nvPr/>
        </p:nvCxnSpPr>
        <p:spPr>
          <a:xfrm>
            <a:off x="8436864" y="2323922"/>
            <a:ext cx="0" cy="457200"/>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838BDB54-877B-E30D-9EDC-E96998DBDD41}"/>
              </a:ext>
            </a:extLst>
          </p:cNvPr>
          <p:cNvCxnSpPr/>
          <p:nvPr/>
        </p:nvCxnSpPr>
        <p:spPr>
          <a:xfrm>
            <a:off x="10362523" y="2323922"/>
            <a:ext cx="0" cy="457200"/>
          </a:xfrm>
          <a:prstGeom prst="line">
            <a:avLst/>
          </a:prstGeom>
        </p:spPr>
        <p:style>
          <a:lnRef idx="3">
            <a:schemeClr val="dk1"/>
          </a:lnRef>
          <a:fillRef idx="0">
            <a:schemeClr val="dk1"/>
          </a:fillRef>
          <a:effectRef idx="2">
            <a:schemeClr val="dk1"/>
          </a:effectRef>
          <a:fontRef idx="minor">
            <a:schemeClr val="tx1"/>
          </a:fontRef>
        </p:style>
      </p:cxnSp>
      <p:sp>
        <p:nvSpPr>
          <p:cNvPr id="25" name="Content Placeholder 2">
            <a:extLst>
              <a:ext uri="{FF2B5EF4-FFF2-40B4-BE49-F238E27FC236}">
                <a16:creationId xmlns:a16="http://schemas.microsoft.com/office/drawing/2014/main" id="{2C023BCA-6E20-7F89-2A8A-EAA4563D8FD0}"/>
              </a:ext>
            </a:extLst>
          </p:cNvPr>
          <p:cNvSpPr txBox="1">
            <a:spLocks/>
          </p:cNvSpPr>
          <p:nvPr/>
        </p:nvSpPr>
        <p:spPr>
          <a:xfrm>
            <a:off x="9451848" y="3065050"/>
            <a:ext cx="1767840" cy="2864037"/>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Calibri"/>
                <a:ea typeface="Calibri"/>
                <a:cs typeface="Calibri"/>
                <a:sym typeface="Calibri"/>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marR="0" lvl="0" indent="0" algn="ctr" defTabSz="914400" rtl="0" eaLnBrk="1" fontAlgn="auto" latinLnBrk="0" hangingPunct="1">
              <a:lnSpc>
                <a:spcPct val="110000"/>
              </a:lnSpc>
              <a:spcBef>
                <a:spcPts val="0"/>
              </a:spcBef>
              <a:spcAft>
                <a:spcPts val="0"/>
              </a:spcAft>
              <a:buClr>
                <a:srgbClr val="003C71"/>
              </a:buClr>
              <a:buSzPts val="2800"/>
              <a:buFont typeface="Arial"/>
              <a:buNone/>
              <a:tabLst/>
              <a:defRPr/>
            </a:pPr>
            <a:r>
              <a:rPr kumimoji="0" lang="en-US" sz="1800" b="0" i="0" u="none" strike="noStrike" kern="0" cap="none" spc="0" normalizeH="0" baseline="0" noProof="0">
                <a:ln>
                  <a:noFill/>
                </a:ln>
                <a:solidFill>
                  <a:srgbClr val="000000"/>
                </a:solidFill>
                <a:effectLst/>
                <a:uLnTx/>
                <a:uFillTx/>
                <a:latin typeface="Calibri"/>
                <a:cs typeface="Calibri"/>
                <a:sym typeface="Calibri"/>
              </a:rPr>
              <a:t>Aug 2024 -</a:t>
            </a:r>
          </a:p>
          <a:p>
            <a:pPr marL="114300" marR="0" lvl="0" indent="0" algn="ctr" defTabSz="914400" rtl="0" eaLnBrk="1" fontAlgn="auto" latinLnBrk="0" hangingPunct="1">
              <a:lnSpc>
                <a:spcPct val="110000"/>
              </a:lnSpc>
              <a:spcBef>
                <a:spcPts val="0"/>
              </a:spcBef>
              <a:spcAft>
                <a:spcPts val="0"/>
              </a:spcAft>
              <a:buClr>
                <a:srgbClr val="003C71"/>
              </a:buClr>
              <a:buSzPts val="2800"/>
              <a:buFont typeface="Arial"/>
              <a:buNone/>
              <a:tabLst/>
              <a:defRPr/>
            </a:pPr>
            <a:r>
              <a:rPr kumimoji="0" lang="en-US" sz="1800" b="0" i="0" u="none" strike="noStrike" kern="0" cap="none" spc="0" normalizeH="0" baseline="0" noProof="0">
                <a:ln>
                  <a:noFill/>
                </a:ln>
                <a:solidFill>
                  <a:srgbClr val="000000"/>
                </a:solidFill>
                <a:effectLst/>
                <a:uLnTx/>
                <a:uFillTx/>
                <a:latin typeface="Calibri"/>
                <a:cs typeface="Calibri"/>
                <a:sym typeface="Calibri"/>
              </a:rPr>
              <a:t>Sept 2025</a:t>
            </a:r>
          </a:p>
          <a:p>
            <a:pPr marL="114300" marR="0" lvl="0" indent="0" algn="ctr" defTabSz="914400" rtl="0" eaLnBrk="1" fontAlgn="auto" latinLnBrk="0" hangingPunct="1">
              <a:lnSpc>
                <a:spcPct val="114999"/>
              </a:lnSpc>
              <a:spcBef>
                <a:spcPts val="1000"/>
              </a:spcBef>
              <a:spcAft>
                <a:spcPts val="0"/>
              </a:spcAft>
              <a:buClr>
                <a:srgbClr val="003C71"/>
              </a:buClr>
              <a:buSzPts val="2800"/>
              <a:buFont typeface="Arial"/>
              <a:buNone/>
              <a:tabLst/>
              <a:defRPr/>
            </a:pPr>
            <a:r>
              <a:rPr kumimoji="0" lang="en-US" sz="1400" b="0" i="0" u="none" strike="noStrike" kern="0" cap="none" spc="0" normalizeH="0" baseline="0" noProof="0">
                <a:ln>
                  <a:noFill/>
                </a:ln>
                <a:solidFill>
                  <a:srgbClr val="000000"/>
                </a:solidFill>
                <a:effectLst/>
                <a:uLnTx/>
                <a:uFillTx/>
                <a:latin typeface="Calibri"/>
                <a:cs typeface="Calibri"/>
                <a:sym typeface="Calibri"/>
              </a:rPr>
              <a:t>Implement full accountability system and release results</a:t>
            </a:r>
          </a:p>
        </p:txBody>
      </p:sp>
      <p:sp>
        <p:nvSpPr>
          <p:cNvPr id="3" name="Star: 5 Points 11">
            <a:extLst>
              <a:ext uri="{FF2B5EF4-FFF2-40B4-BE49-F238E27FC236}">
                <a16:creationId xmlns:a16="http://schemas.microsoft.com/office/drawing/2014/main" id="{F7C2C79B-0AEF-782B-DCBB-B7D53D52542A}"/>
              </a:ext>
            </a:extLst>
          </p:cNvPr>
          <p:cNvSpPr/>
          <p:nvPr/>
        </p:nvSpPr>
        <p:spPr>
          <a:xfrm>
            <a:off x="5034791" y="3143102"/>
            <a:ext cx="310895" cy="283463"/>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4" name="Picture 3" descr="A picture containing text&#10;&#10;Description automatically generated">
            <a:extLst>
              <a:ext uri="{FF2B5EF4-FFF2-40B4-BE49-F238E27FC236}">
                <a16:creationId xmlns:a16="http://schemas.microsoft.com/office/drawing/2014/main" id="{D89E580D-E0B0-C5AF-B683-D861FCC9D540}"/>
              </a:ext>
            </a:extLst>
          </p:cNvPr>
          <p:cNvPicPr>
            <a:picLocks noChangeAspect="1"/>
          </p:cNvPicPr>
          <p:nvPr/>
        </p:nvPicPr>
        <p:blipFill>
          <a:blip r:embed="rId3"/>
          <a:stretch>
            <a:fillRect/>
          </a:stretch>
        </p:blipFill>
        <p:spPr>
          <a:xfrm>
            <a:off x="7562625" y="6005622"/>
            <a:ext cx="3605615" cy="701456"/>
          </a:xfrm>
          <a:prstGeom prst="rect">
            <a:avLst/>
          </a:prstGeom>
        </p:spPr>
      </p:pic>
    </p:spTree>
    <p:extLst>
      <p:ext uri="{BB962C8B-B14F-4D97-AF65-F5344CB8AC3E}">
        <p14:creationId xmlns:p14="http://schemas.microsoft.com/office/powerpoint/2010/main" val="1207322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934F9-C3D8-CBF4-2134-370C498541EB}"/>
              </a:ext>
            </a:extLst>
          </p:cNvPr>
          <p:cNvSpPr>
            <a:spLocks noGrp="1"/>
          </p:cNvSpPr>
          <p:nvPr>
            <p:ph type="title"/>
          </p:nvPr>
        </p:nvSpPr>
        <p:spPr>
          <a:xfrm>
            <a:off x="647702" y="257703"/>
            <a:ext cx="11061700" cy="1325563"/>
          </a:xfrm>
        </p:spPr>
        <p:txBody>
          <a:bodyPr>
            <a:normAutofit/>
          </a:bodyPr>
          <a:lstStyle/>
          <a:p>
            <a:r>
              <a:rPr lang="en-US"/>
              <a:t>Comparing the options: High Schools</a:t>
            </a:r>
          </a:p>
        </p:txBody>
      </p:sp>
      <p:pic>
        <p:nvPicPr>
          <p:cNvPr id="4" name="Picture 3">
            <a:extLst>
              <a:ext uri="{FF2B5EF4-FFF2-40B4-BE49-F238E27FC236}">
                <a16:creationId xmlns:a16="http://schemas.microsoft.com/office/drawing/2014/main" id="{4D0A9D09-2278-6C6B-0069-7EFD98AF080C}"/>
              </a:ext>
            </a:extLst>
          </p:cNvPr>
          <p:cNvPicPr>
            <a:picLocks noChangeAspect="1"/>
          </p:cNvPicPr>
          <p:nvPr/>
        </p:nvPicPr>
        <p:blipFill>
          <a:blip r:embed="rId3"/>
          <a:stretch>
            <a:fillRect/>
          </a:stretch>
        </p:blipFill>
        <p:spPr>
          <a:xfrm>
            <a:off x="4942681" y="6123294"/>
            <a:ext cx="1976437" cy="642204"/>
          </a:xfrm>
          <a:prstGeom prst="rect">
            <a:avLst/>
          </a:prstGeom>
        </p:spPr>
      </p:pic>
      <p:sp>
        <p:nvSpPr>
          <p:cNvPr id="6" name="Slide Number Placeholder 5">
            <a:extLst>
              <a:ext uri="{FF2B5EF4-FFF2-40B4-BE49-F238E27FC236}">
                <a16:creationId xmlns:a16="http://schemas.microsoft.com/office/drawing/2014/main" id="{0D8AEF1A-CFD9-FB22-A149-4CC15AA1E98F}"/>
              </a:ext>
            </a:extLst>
          </p:cNvPr>
          <p:cNvSpPr>
            <a:spLocks noGrp="1"/>
          </p:cNvSpPr>
          <p:nvPr>
            <p:ph type="sldNum" sz="quarter" idx="12"/>
          </p:nvPr>
        </p:nvSpPr>
        <p:spPr>
          <a:xfrm>
            <a:off x="84455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76474-85B3-3349-9296-D90B2BF128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813BC444-BB27-E6AE-1509-C8E14D1F0800}"/>
              </a:ext>
            </a:extLst>
          </p:cNvPr>
          <p:cNvSpPr txBox="1"/>
          <p:nvPr/>
        </p:nvSpPr>
        <p:spPr>
          <a:xfrm>
            <a:off x="1838739" y="1678127"/>
            <a:ext cx="3200400" cy="923330"/>
          </a:xfrm>
          <a:prstGeom prst="rect">
            <a:avLst/>
          </a:prstGeom>
          <a:noFill/>
        </p:spPr>
        <p:txBody>
          <a:bodyPr wrap="square" lIns="91440" tIns="45720" rIns="91440" bIns="45720" rtlCol="0" anchor="t">
            <a:spAutoFit/>
          </a:bodyPr>
          <a:lstStyle/>
          <a:p>
            <a:pPr algn="ctr"/>
            <a:r>
              <a:rPr lang="en-US" b="1"/>
              <a:t>Model 1</a:t>
            </a:r>
          </a:p>
          <a:p>
            <a:pPr algn="ctr"/>
            <a:r>
              <a:rPr lang="en-US" b="1"/>
              <a:t>Readiness and Achievement Equally Weighted</a:t>
            </a:r>
            <a:endParaRPr lang="en-US" b="1">
              <a:cs typeface="Calibri"/>
            </a:endParaRPr>
          </a:p>
        </p:txBody>
      </p:sp>
      <p:sp>
        <p:nvSpPr>
          <p:cNvPr id="16" name="TextBox 15">
            <a:extLst>
              <a:ext uri="{FF2B5EF4-FFF2-40B4-BE49-F238E27FC236}">
                <a16:creationId xmlns:a16="http://schemas.microsoft.com/office/drawing/2014/main" id="{7C03D2FB-17CB-AAB1-C309-8FA9AAB8BE8A}"/>
              </a:ext>
            </a:extLst>
          </p:cNvPr>
          <p:cNvSpPr txBox="1"/>
          <p:nvPr/>
        </p:nvSpPr>
        <p:spPr>
          <a:xfrm>
            <a:off x="7152574" y="1619472"/>
            <a:ext cx="3200400" cy="923330"/>
          </a:xfrm>
          <a:prstGeom prst="rect">
            <a:avLst/>
          </a:prstGeom>
          <a:noFill/>
        </p:spPr>
        <p:txBody>
          <a:bodyPr wrap="square" lIns="91440" tIns="45720" rIns="91440" bIns="45720" rtlCol="0" anchor="t">
            <a:spAutoFit/>
          </a:bodyPr>
          <a:lstStyle/>
          <a:p>
            <a:pPr algn="ctr"/>
            <a:r>
              <a:rPr lang="en-US" b="1"/>
              <a:t>Model 2</a:t>
            </a:r>
          </a:p>
          <a:p>
            <a:pPr algn="ctr"/>
            <a:r>
              <a:rPr lang="en-US" b="1"/>
              <a:t>Achievement Weighted More than Readiness</a:t>
            </a:r>
            <a:endParaRPr lang="en-US" b="1">
              <a:cs typeface="Calibri"/>
            </a:endParaRPr>
          </a:p>
        </p:txBody>
      </p:sp>
      <p:pic>
        <p:nvPicPr>
          <p:cNvPr id="19" name="Picture 18">
            <a:extLst>
              <a:ext uri="{FF2B5EF4-FFF2-40B4-BE49-F238E27FC236}">
                <a16:creationId xmlns:a16="http://schemas.microsoft.com/office/drawing/2014/main" id="{1B100F07-34F2-E533-6B36-6E842A7DAE7C}"/>
              </a:ext>
            </a:extLst>
          </p:cNvPr>
          <p:cNvPicPr>
            <a:picLocks noChangeAspect="1"/>
          </p:cNvPicPr>
          <p:nvPr/>
        </p:nvPicPr>
        <p:blipFill>
          <a:blip r:embed="rId4"/>
          <a:stretch>
            <a:fillRect/>
          </a:stretch>
        </p:blipFill>
        <p:spPr>
          <a:xfrm>
            <a:off x="2821334" y="5279432"/>
            <a:ext cx="6995766" cy="495343"/>
          </a:xfrm>
          <a:prstGeom prst="rect">
            <a:avLst/>
          </a:prstGeom>
        </p:spPr>
      </p:pic>
      <p:graphicFrame>
        <p:nvGraphicFramePr>
          <p:cNvPr id="9" name="Chart 8">
            <a:extLst>
              <a:ext uri="{FF2B5EF4-FFF2-40B4-BE49-F238E27FC236}">
                <a16:creationId xmlns:a16="http://schemas.microsoft.com/office/drawing/2014/main" id="{81EC9CFA-F175-93F0-8A1A-D3EB1ABAA730}"/>
              </a:ext>
            </a:extLst>
          </p:cNvPr>
          <p:cNvGraphicFramePr>
            <a:graphicFrameLocks/>
          </p:cNvGraphicFramePr>
          <p:nvPr>
            <p:extLst>
              <p:ext uri="{D42A27DB-BD31-4B8C-83A1-F6EECF244321}">
                <p14:modId xmlns:p14="http://schemas.microsoft.com/office/powerpoint/2010/main" val="4028826757"/>
              </p:ext>
            </p:extLst>
          </p:nvPr>
        </p:nvGraphicFramePr>
        <p:xfrm>
          <a:off x="6405182" y="2541947"/>
          <a:ext cx="4572000" cy="273748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0566B754-388A-4EC5-BF84-18F644F15BC3}"/>
              </a:ext>
            </a:extLst>
          </p:cNvPr>
          <p:cNvGraphicFramePr>
            <a:graphicFrameLocks/>
          </p:cNvGraphicFramePr>
          <p:nvPr>
            <p:extLst>
              <p:ext uri="{D42A27DB-BD31-4B8C-83A1-F6EECF244321}">
                <p14:modId xmlns:p14="http://schemas.microsoft.com/office/powerpoint/2010/main" val="3293685365"/>
              </p:ext>
            </p:extLst>
          </p:nvPr>
        </p:nvGraphicFramePr>
        <p:xfrm>
          <a:off x="1150161" y="2571702"/>
          <a:ext cx="4572000" cy="273748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76236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934F9-C3D8-CBF4-2134-370C498541EB}"/>
              </a:ext>
            </a:extLst>
          </p:cNvPr>
          <p:cNvSpPr>
            <a:spLocks noGrp="1"/>
          </p:cNvSpPr>
          <p:nvPr>
            <p:ph type="title"/>
          </p:nvPr>
        </p:nvSpPr>
        <p:spPr/>
        <p:txBody>
          <a:bodyPr/>
          <a:lstStyle/>
          <a:p>
            <a:r>
              <a:rPr lang="en-US"/>
              <a:t>Next steps</a:t>
            </a:r>
          </a:p>
        </p:txBody>
      </p:sp>
      <p:sp>
        <p:nvSpPr>
          <p:cNvPr id="3" name="Content Placeholder 2">
            <a:extLst>
              <a:ext uri="{FF2B5EF4-FFF2-40B4-BE49-F238E27FC236}">
                <a16:creationId xmlns:a16="http://schemas.microsoft.com/office/drawing/2014/main" id="{2872AA33-7DBF-0AD2-BC45-DF1FF724FF15}"/>
              </a:ext>
            </a:extLst>
          </p:cNvPr>
          <p:cNvSpPr>
            <a:spLocks noGrp="1"/>
          </p:cNvSpPr>
          <p:nvPr>
            <p:ph idx="1"/>
          </p:nvPr>
        </p:nvSpPr>
        <p:spPr/>
        <p:txBody>
          <a:bodyPr vert="horz" lIns="91440" tIns="45720" rIns="91440" bIns="45720" rtlCol="0" anchor="t">
            <a:normAutofit/>
          </a:bodyPr>
          <a:lstStyle/>
          <a:p>
            <a:pPr>
              <a:lnSpc>
                <a:spcPct val="114999"/>
              </a:lnSpc>
            </a:pPr>
            <a:r>
              <a:rPr lang="en-US">
                <a:solidFill>
                  <a:srgbClr val="000000"/>
                </a:solidFill>
              </a:rPr>
              <a:t>Board decision on:</a:t>
            </a:r>
          </a:p>
          <a:p>
            <a:pPr lvl="1">
              <a:lnSpc>
                <a:spcPct val="114999"/>
              </a:lnSpc>
            </a:pPr>
            <a:r>
              <a:rPr lang="en-US">
                <a:solidFill>
                  <a:srgbClr val="000000"/>
                </a:solidFill>
              </a:rPr>
              <a:t>Achievement</a:t>
            </a:r>
          </a:p>
          <a:p>
            <a:pPr lvl="1">
              <a:lnSpc>
                <a:spcPct val="114999"/>
              </a:lnSpc>
            </a:pPr>
            <a:r>
              <a:rPr lang="en-US">
                <a:solidFill>
                  <a:srgbClr val="000000"/>
                </a:solidFill>
              </a:rPr>
              <a:t>Readiness</a:t>
            </a:r>
          </a:p>
          <a:p>
            <a:pPr lvl="1">
              <a:lnSpc>
                <a:spcPct val="114999"/>
              </a:lnSpc>
            </a:pPr>
            <a:r>
              <a:rPr lang="en-US">
                <a:solidFill>
                  <a:srgbClr val="000000"/>
                </a:solidFill>
              </a:rPr>
              <a:t>Rating system</a:t>
            </a:r>
          </a:p>
          <a:p>
            <a:pPr>
              <a:lnSpc>
                <a:spcPct val="114999"/>
              </a:lnSpc>
            </a:pPr>
            <a:endParaRPr lang="en-US">
              <a:solidFill>
                <a:srgbClr val="000000"/>
              </a:solidFill>
            </a:endParaRPr>
          </a:p>
          <a:p>
            <a:pPr>
              <a:lnSpc>
                <a:spcPct val="114999"/>
              </a:lnSpc>
            </a:pPr>
            <a:r>
              <a:rPr lang="en-US">
                <a:solidFill>
                  <a:srgbClr val="000000"/>
                </a:solidFill>
              </a:rPr>
              <a:t>What would the Board like to discuss at the next meeting regarding the new accountability system? </a:t>
            </a:r>
          </a:p>
          <a:p>
            <a:pPr>
              <a:lnSpc>
                <a:spcPct val="114999"/>
              </a:lnSpc>
            </a:pPr>
            <a:endParaRPr lang="en-US">
              <a:solidFill>
                <a:srgbClr val="000000"/>
              </a:solidFill>
            </a:endParaRPr>
          </a:p>
          <a:p>
            <a:pPr marL="0" indent="0">
              <a:lnSpc>
                <a:spcPct val="114999"/>
              </a:lnSpc>
              <a:buNone/>
            </a:pPr>
            <a:endParaRPr lang="en-US" sz="2400">
              <a:solidFill>
                <a:srgbClr val="000000"/>
              </a:solidFill>
              <a:cs typeface="Calibri" panose="020F0502020204030204"/>
            </a:endParaRPr>
          </a:p>
        </p:txBody>
      </p:sp>
      <p:pic>
        <p:nvPicPr>
          <p:cNvPr id="4" name="Picture 3">
            <a:extLst>
              <a:ext uri="{FF2B5EF4-FFF2-40B4-BE49-F238E27FC236}">
                <a16:creationId xmlns:a16="http://schemas.microsoft.com/office/drawing/2014/main" id="{4D0A9D09-2278-6C6B-0069-7EFD98AF080C}"/>
              </a:ext>
            </a:extLst>
          </p:cNvPr>
          <p:cNvPicPr>
            <a:picLocks noChangeAspect="1"/>
          </p:cNvPicPr>
          <p:nvPr/>
        </p:nvPicPr>
        <p:blipFill>
          <a:blip r:embed="rId3"/>
          <a:stretch>
            <a:fillRect/>
          </a:stretch>
        </p:blipFill>
        <p:spPr>
          <a:xfrm>
            <a:off x="5107781" y="6123294"/>
            <a:ext cx="1976437" cy="642204"/>
          </a:xfrm>
          <a:prstGeom prst="rect">
            <a:avLst/>
          </a:prstGeom>
        </p:spPr>
      </p:pic>
      <p:sp>
        <p:nvSpPr>
          <p:cNvPr id="6" name="Slide Number Placeholder 5">
            <a:extLst>
              <a:ext uri="{FF2B5EF4-FFF2-40B4-BE49-F238E27FC236}">
                <a16:creationId xmlns:a16="http://schemas.microsoft.com/office/drawing/2014/main" id="{0D8AEF1A-CFD9-FB22-A149-4CC15AA1E9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76474-85B3-3349-9296-D90B2BF128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792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934F9-C3D8-CBF4-2134-370C498541EB}"/>
              </a:ext>
            </a:extLst>
          </p:cNvPr>
          <p:cNvSpPr>
            <a:spLocks noGrp="1"/>
          </p:cNvSpPr>
          <p:nvPr>
            <p:ph type="title"/>
          </p:nvPr>
        </p:nvSpPr>
        <p:spPr/>
        <p:txBody>
          <a:bodyPr>
            <a:normAutofit fontScale="90000"/>
          </a:bodyPr>
          <a:lstStyle/>
          <a:p>
            <a:r>
              <a:rPr lang="en-US"/>
              <a:t>Virginia’s accreditation system identifies schools for improvement based on a rules-based system</a:t>
            </a:r>
          </a:p>
        </p:txBody>
      </p:sp>
      <p:pic>
        <p:nvPicPr>
          <p:cNvPr id="4" name="Picture 3">
            <a:extLst>
              <a:ext uri="{FF2B5EF4-FFF2-40B4-BE49-F238E27FC236}">
                <a16:creationId xmlns:a16="http://schemas.microsoft.com/office/drawing/2014/main" id="{4D0A9D09-2278-6C6B-0069-7EFD98AF080C}"/>
              </a:ext>
            </a:extLst>
          </p:cNvPr>
          <p:cNvPicPr>
            <a:picLocks noChangeAspect="1"/>
          </p:cNvPicPr>
          <p:nvPr/>
        </p:nvPicPr>
        <p:blipFill>
          <a:blip r:embed="rId3"/>
          <a:stretch>
            <a:fillRect/>
          </a:stretch>
        </p:blipFill>
        <p:spPr>
          <a:xfrm>
            <a:off x="5107781" y="6123294"/>
            <a:ext cx="1976437" cy="642204"/>
          </a:xfrm>
          <a:prstGeom prst="rect">
            <a:avLst/>
          </a:prstGeom>
        </p:spPr>
      </p:pic>
      <p:sp>
        <p:nvSpPr>
          <p:cNvPr id="6" name="Slide Number Placeholder 5">
            <a:extLst>
              <a:ext uri="{FF2B5EF4-FFF2-40B4-BE49-F238E27FC236}">
                <a16:creationId xmlns:a16="http://schemas.microsoft.com/office/drawing/2014/main" id="{0D8AEF1A-CFD9-FB22-A149-4CC15AA1E9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76474-85B3-3349-9296-D90B2BF128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E240B23-B301-7D26-7243-567D3195ACB1}"/>
              </a:ext>
            </a:extLst>
          </p:cNvPr>
          <p:cNvSpPr txBox="1"/>
          <p:nvPr/>
        </p:nvSpPr>
        <p:spPr>
          <a:xfrm>
            <a:off x="838200" y="2181879"/>
            <a:ext cx="3522519" cy="1477328"/>
          </a:xfrm>
          <a:prstGeom prst="rect">
            <a:avLst/>
          </a:prstGeom>
          <a:noFill/>
          <a:ln>
            <a:solidFill>
              <a:schemeClr val="accent5">
                <a:lumMod val="75000"/>
              </a:schemeClr>
            </a:solidFill>
          </a:ln>
        </p:spPr>
        <p:txBody>
          <a:bodyPr wrap="square" lIns="91440" tIns="45720" rIns="91440" bIns="45720" rtlCol="0" anchor="t">
            <a:spAutoFit/>
          </a:bodyPr>
          <a:lstStyle/>
          <a:p>
            <a:r>
              <a:rPr lang="en-US" sz="1800">
                <a:solidFill>
                  <a:schemeClr val="accent5">
                    <a:lumMod val="50000"/>
                  </a:schemeClr>
                </a:solidFill>
                <a:latin typeface="Georgia"/>
                <a:cs typeface="Calibri"/>
              </a:rPr>
              <a:t>Performance levels </a:t>
            </a:r>
            <a:r>
              <a:rPr lang="en-US" sz="1800">
                <a:latin typeface="Calibri"/>
                <a:cs typeface="Calibri"/>
              </a:rPr>
              <a:t>are assigned to each indicator.</a:t>
            </a:r>
          </a:p>
          <a:p>
            <a:r>
              <a:rPr lang="en-US" sz="1800">
                <a:latin typeface="Calibri"/>
                <a:cs typeface="Calibri"/>
              </a:rPr>
              <a:t>Level One: </a:t>
            </a:r>
            <a:r>
              <a:rPr lang="en-US" sz="1800" b="1">
                <a:latin typeface="Calibri"/>
                <a:cs typeface="Calibri"/>
              </a:rPr>
              <a:t>At or Above </a:t>
            </a:r>
            <a:r>
              <a:rPr lang="en-US" sz="1800">
                <a:latin typeface="Calibri"/>
                <a:cs typeface="Calibri"/>
              </a:rPr>
              <a:t>Standard</a:t>
            </a:r>
          </a:p>
          <a:p>
            <a:r>
              <a:rPr lang="en-US" sz="1800">
                <a:latin typeface="Calibri"/>
                <a:cs typeface="Calibri"/>
              </a:rPr>
              <a:t>Level Two: </a:t>
            </a:r>
            <a:r>
              <a:rPr lang="en-US" sz="1800" b="1">
                <a:latin typeface="Calibri"/>
                <a:cs typeface="Calibri"/>
              </a:rPr>
              <a:t>Near </a:t>
            </a:r>
            <a:r>
              <a:rPr lang="en-US" sz="1800">
                <a:latin typeface="Calibri"/>
                <a:cs typeface="Calibri"/>
              </a:rPr>
              <a:t>Standard</a:t>
            </a:r>
          </a:p>
          <a:p>
            <a:r>
              <a:rPr lang="en-US" sz="1800">
                <a:latin typeface="Calibri"/>
                <a:cs typeface="Calibri"/>
              </a:rPr>
              <a:t>Level Three: </a:t>
            </a:r>
            <a:r>
              <a:rPr lang="en-US" sz="1800" b="1">
                <a:latin typeface="Calibri"/>
                <a:cs typeface="Calibri"/>
              </a:rPr>
              <a:t>Below</a:t>
            </a:r>
            <a:r>
              <a:rPr lang="en-US" sz="1800">
                <a:latin typeface="Calibri"/>
                <a:cs typeface="Calibri"/>
              </a:rPr>
              <a:t> Standard</a:t>
            </a:r>
          </a:p>
        </p:txBody>
      </p:sp>
      <p:sp>
        <p:nvSpPr>
          <p:cNvPr id="7" name="TextBox 6">
            <a:extLst>
              <a:ext uri="{FF2B5EF4-FFF2-40B4-BE49-F238E27FC236}">
                <a16:creationId xmlns:a16="http://schemas.microsoft.com/office/drawing/2014/main" id="{1212611B-C4C4-5B93-42C0-C74AC95EFA02}"/>
              </a:ext>
            </a:extLst>
          </p:cNvPr>
          <p:cNvSpPr txBox="1"/>
          <p:nvPr/>
        </p:nvSpPr>
        <p:spPr>
          <a:xfrm>
            <a:off x="5074228" y="2193180"/>
            <a:ext cx="2743199" cy="3416320"/>
          </a:xfrm>
          <a:prstGeom prst="rect">
            <a:avLst/>
          </a:prstGeom>
          <a:noFill/>
          <a:ln>
            <a:solidFill>
              <a:schemeClr val="accent5">
                <a:lumMod val="75000"/>
              </a:schemeClr>
            </a:solidFill>
          </a:ln>
        </p:spPr>
        <p:txBody>
          <a:bodyPr wrap="square" rtlCol="0">
            <a:spAutoFit/>
          </a:bodyPr>
          <a:lstStyle/>
          <a:p>
            <a:r>
              <a:rPr lang="en-US" sz="1800">
                <a:solidFill>
                  <a:schemeClr val="accent5">
                    <a:lumMod val="50000"/>
                  </a:schemeClr>
                </a:solidFill>
                <a:latin typeface="Georgia" panose="02040502050405020303" pitchFamily="18" charset="0"/>
                <a:cs typeface="Calibri" panose="020F0502020204030204" pitchFamily="34" charset="0"/>
              </a:rPr>
              <a:t>Accreditation Status</a:t>
            </a:r>
          </a:p>
          <a:p>
            <a:r>
              <a:rPr lang="en-US" sz="1800" i="1">
                <a:solidFill>
                  <a:srgbClr val="C00000"/>
                </a:solidFill>
                <a:latin typeface="Calibri" panose="020F0502020204030204" pitchFamily="34" charset="0"/>
                <a:cs typeface="Calibri" panose="020F0502020204030204" pitchFamily="34" charset="0"/>
              </a:rPr>
              <a:t>Accredited</a:t>
            </a:r>
            <a:r>
              <a:rPr lang="en-US" sz="1800">
                <a:latin typeface="Calibri" panose="020F0502020204030204" pitchFamily="34" charset="0"/>
                <a:cs typeface="Calibri" panose="020F0502020204030204" pitchFamily="34" charset="0"/>
              </a:rPr>
              <a:t>:  </a:t>
            </a:r>
          </a:p>
          <a:p>
            <a:r>
              <a:rPr lang="en-US" sz="1800">
                <a:latin typeface="Calibri" panose="020F0502020204030204" pitchFamily="34" charset="0"/>
                <a:cs typeface="Calibri" panose="020F0502020204030204" pitchFamily="34" charset="0"/>
              </a:rPr>
              <a:t>All indicators are a Level One or Level Two.</a:t>
            </a:r>
          </a:p>
          <a:p>
            <a:r>
              <a:rPr lang="en-US" sz="1800" i="1">
                <a:solidFill>
                  <a:srgbClr val="C00000"/>
                </a:solidFill>
                <a:latin typeface="Calibri" panose="020F0502020204030204" pitchFamily="34" charset="0"/>
                <a:cs typeface="Calibri" panose="020F0502020204030204" pitchFamily="34" charset="0"/>
              </a:rPr>
              <a:t>Accredited with Conditions</a:t>
            </a:r>
            <a:r>
              <a:rPr lang="en-US" sz="1800">
                <a:solidFill>
                  <a:srgbClr val="C00000"/>
                </a:solidFill>
                <a:latin typeface="Calibri" panose="020F0502020204030204" pitchFamily="34" charset="0"/>
                <a:cs typeface="Calibri" panose="020F0502020204030204" pitchFamily="34" charset="0"/>
              </a:rPr>
              <a:t>: </a:t>
            </a:r>
            <a:r>
              <a:rPr lang="en-US" sz="1800">
                <a:latin typeface="Calibri" panose="020F0502020204030204" pitchFamily="34" charset="0"/>
                <a:cs typeface="Calibri" panose="020F0502020204030204" pitchFamily="34" charset="0"/>
              </a:rPr>
              <a:t>At least one indicator is a Level Three.</a:t>
            </a:r>
          </a:p>
          <a:p>
            <a:r>
              <a:rPr lang="en-US" sz="1800" i="1">
                <a:solidFill>
                  <a:srgbClr val="C00000"/>
                </a:solidFill>
                <a:latin typeface="Calibri" panose="020F0502020204030204" pitchFamily="34" charset="0"/>
                <a:cs typeface="Calibri" panose="020F0502020204030204" pitchFamily="34" charset="0"/>
              </a:rPr>
              <a:t>Accreditation Denied</a:t>
            </a:r>
            <a:r>
              <a:rPr lang="en-US" sz="1800">
                <a:solidFill>
                  <a:srgbClr val="C00000"/>
                </a:solidFill>
                <a:latin typeface="Calibri" panose="020F0502020204030204" pitchFamily="34" charset="0"/>
                <a:cs typeface="Calibri" panose="020F0502020204030204" pitchFamily="34" charset="0"/>
              </a:rPr>
              <a:t>: </a:t>
            </a:r>
          </a:p>
          <a:p>
            <a:r>
              <a:rPr lang="en-US" sz="1800">
                <a:latin typeface="Calibri" panose="020F0502020204030204" pitchFamily="34" charset="0"/>
                <a:cs typeface="Calibri" panose="020F0502020204030204" pitchFamily="34" charset="0"/>
              </a:rPr>
              <a:t>A school </a:t>
            </a: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fails to adopt and implement school division or school corrective action plans with fidelity.</a:t>
            </a:r>
            <a:endParaRPr lang="en-US" sz="180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0A6AA36D-C31B-9326-9281-C062F8771B4B}"/>
              </a:ext>
            </a:extLst>
          </p:cNvPr>
          <p:cNvCxnSpPr>
            <a:cxnSpLocks/>
          </p:cNvCxnSpPr>
          <p:nvPr/>
        </p:nvCxnSpPr>
        <p:spPr>
          <a:xfrm flipV="1">
            <a:off x="4443848" y="3051173"/>
            <a:ext cx="623453" cy="1"/>
          </a:xfrm>
          <a:prstGeom prst="straightConnector1">
            <a:avLst/>
          </a:prstGeom>
          <a:ln w="76200">
            <a:solidFill>
              <a:srgbClr val="003C71"/>
            </a:solidFill>
            <a:tailEnd type="triangle"/>
          </a:ln>
        </p:spPr>
        <p:style>
          <a:lnRef idx="1">
            <a:schemeClr val="accent1"/>
          </a:lnRef>
          <a:fillRef idx="0">
            <a:schemeClr val="accent1"/>
          </a:fillRef>
          <a:effectRef idx="0">
            <a:schemeClr val="accent1"/>
          </a:effectRef>
          <a:fontRef idx="minor">
            <a:schemeClr val="tx1"/>
          </a:fontRef>
        </p:style>
      </p:cxnSp>
      <p:sp>
        <p:nvSpPr>
          <p:cNvPr id="9" name="Oval Callout 25">
            <a:extLst>
              <a:ext uri="{FF2B5EF4-FFF2-40B4-BE49-F238E27FC236}">
                <a16:creationId xmlns:a16="http://schemas.microsoft.com/office/drawing/2014/main" id="{E17417B2-3829-772F-3691-4E96246A8715}"/>
              </a:ext>
            </a:extLst>
          </p:cNvPr>
          <p:cNvSpPr/>
          <p:nvPr/>
        </p:nvSpPr>
        <p:spPr>
          <a:xfrm flipH="1">
            <a:off x="8610600" y="2445483"/>
            <a:ext cx="3062287" cy="1883630"/>
          </a:xfrm>
          <a:prstGeom prst="wedgeEllipseCallout">
            <a:avLst>
              <a:gd name="adj1" fmla="val 59859"/>
              <a:gd name="adj2" fmla="val -4791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white"/>
                </a:solidFill>
                <a:effectLst/>
                <a:uLnTx/>
                <a:uFillTx/>
                <a:latin typeface="Optima" panose="02000503060000020004" pitchFamily="2" charset="0"/>
                <a:ea typeface="+mn-ea"/>
                <a:cs typeface="+mn-cs"/>
              </a:rPr>
              <a:t>In effect, any school could be flagged if *any indicator* is at a Level Three</a:t>
            </a:r>
          </a:p>
        </p:txBody>
      </p:sp>
    </p:spTree>
    <p:extLst>
      <p:ext uri="{BB962C8B-B14F-4D97-AF65-F5344CB8AC3E}">
        <p14:creationId xmlns:p14="http://schemas.microsoft.com/office/powerpoint/2010/main" val="8058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10EE7-1B34-713D-8AA5-4A56EC47B021}"/>
              </a:ext>
            </a:extLst>
          </p:cNvPr>
          <p:cNvSpPr>
            <a:spLocks noGrp="1"/>
          </p:cNvSpPr>
          <p:nvPr>
            <p:ph type="title"/>
          </p:nvPr>
        </p:nvSpPr>
        <p:spPr/>
        <p:txBody>
          <a:bodyPr/>
          <a:lstStyle/>
          <a:p>
            <a:r>
              <a:rPr lang="en-US"/>
              <a:t>Virginia’s current accreditation system also has “summative” ratings</a:t>
            </a:r>
          </a:p>
        </p:txBody>
      </p:sp>
      <p:pic>
        <p:nvPicPr>
          <p:cNvPr id="3" name="Picture 2">
            <a:extLst>
              <a:ext uri="{FF2B5EF4-FFF2-40B4-BE49-F238E27FC236}">
                <a16:creationId xmlns:a16="http://schemas.microsoft.com/office/drawing/2014/main" id="{5D0368DC-FA5A-163A-BE9F-1EAEF14EED55}"/>
              </a:ext>
            </a:extLst>
          </p:cNvPr>
          <p:cNvPicPr>
            <a:picLocks noChangeAspect="1"/>
          </p:cNvPicPr>
          <p:nvPr/>
        </p:nvPicPr>
        <p:blipFill>
          <a:blip r:embed="rId2"/>
          <a:stretch>
            <a:fillRect/>
          </a:stretch>
        </p:blipFill>
        <p:spPr>
          <a:xfrm>
            <a:off x="5107781" y="6123294"/>
            <a:ext cx="1976437" cy="642204"/>
          </a:xfrm>
          <a:prstGeom prst="rect">
            <a:avLst/>
          </a:prstGeom>
        </p:spPr>
      </p:pic>
      <p:sp>
        <p:nvSpPr>
          <p:cNvPr id="6" name="Slide Number Placeholder 5">
            <a:extLst>
              <a:ext uri="{FF2B5EF4-FFF2-40B4-BE49-F238E27FC236}">
                <a16:creationId xmlns:a16="http://schemas.microsoft.com/office/drawing/2014/main" id="{489EF923-3003-5860-EB62-EBBC4DD887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76474-85B3-3349-9296-D90B2BF128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7" name="Chart 6">
            <a:extLst>
              <a:ext uri="{FF2B5EF4-FFF2-40B4-BE49-F238E27FC236}">
                <a16:creationId xmlns:a16="http://schemas.microsoft.com/office/drawing/2014/main" id="{6C08AFE5-63C4-4A74-1282-248104D5BA76}"/>
              </a:ext>
            </a:extLst>
          </p:cNvPr>
          <p:cNvGraphicFramePr/>
          <p:nvPr/>
        </p:nvGraphicFramePr>
        <p:xfrm>
          <a:off x="2393948" y="1928813"/>
          <a:ext cx="9607551" cy="431482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3FE10C0-2DD6-380B-1883-451289F3034F}"/>
              </a:ext>
            </a:extLst>
          </p:cNvPr>
          <p:cNvSpPr txBox="1"/>
          <p:nvPr/>
        </p:nvSpPr>
        <p:spPr>
          <a:xfrm>
            <a:off x="1871664" y="3590861"/>
            <a:ext cx="1843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72C4"/>
                </a:solidFill>
                <a:effectLst/>
                <a:uLnTx/>
                <a:uFillTx/>
                <a:latin typeface="Calibri" panose="020F0502020204030204"/>
                <a:ea typeface="+mn-ea"/>
                <a:cs typeface="+mn-cs"/>
              </a:rPr>
              <a:t>Accredited</a:t>
            </a:r>
          </a:p>
        </p:txBody>
      </p:sp>
      <p:sp>
        <p:nvSpPr>
          <p:cNvPr id="9" name="TextBox 8">
            <a:extLst>
              <a:ext uri="{FF2B5EF4-FFF2-40B4-BE49-F238E27FC236}">
                <a16:creationId xmlns:a16="http://schemas.microsoft.com/office/drawing/2014/main" id="{E1573F49-8FAC-DE27-85CF-EEF5484C8571}"/>
              </a:ext>
            </a:extLst>
          </p:cNvPr>
          <p:cNvSpPr txBox="1"/>
          <p:nvPr/>
        </p:nvSpPr>
        <p:spPr>
          <a:xfrm>
            <a:off x="382961" y="2052388"/>
            <a:ext cx="3186114"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rPr>
              <a:t>Accredited </a:t>
            </a:r>
            <a:r>
              <a:rPr lang="en-US">
                <a:solidFill>
                  <a:srgbClr val="ED7D31"/>
                </a:solidFill>
                <a:latin typeface="Calibri" panose="020F0502020204030204"/>
              </a:rPr>
              <a:t>With</a:t>
            </a:r>
            <a:r>
              <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rPr>
              <a:t> Conditions</a:t>
            </a:r>
          </a:p>
        </p:txBody>
      </p:sp>
      <p:sp>
        <p:nvSpPr>
          <p:cNvPr id="10" name="Oval Callout 25">
            <a:extLst>
              <a:ext uri="{FF2B5EF4-FFF2-40B4-BE49-F238E27FC236}">
                <a16:creationId xmlns:a16="http://schemas.microsoft.com/office/drawing/2014/main" id="{5B0822F2-5624-2912-008C-DAA4096A7CCD}"/>
              </a:ext>
            </a:extLst>
          </p:cNvPr>
          <p:cNvSpPr/>
          <p:nvPr/>
        </p:nvSpPr>
        <p:spPr>
          <a:xfrm flipH="1">
            <a:off x="8803087" y="2203435"/>
            <a:ext cx="2726925" cy="2054239"/>
          </a:xfrm>
          <a:prstGeom prst="wedgeEllipseCallout">
            <a:avLst>
              <a:gd name="adj1" fmla="val 59859"/>
              <a:gd name="adj2" fmla="val -4791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white"/>
                </a:solidFill>
                <a:effectLst/>
                <a:uLnTx/>
                <a:uFillTx/>
                <a:latin typeface="Optima" panose="02000503060000020004" pitchFamily="2" charset="0"/>
                <a:ea typeface="+mn-ea"/>
                <a:cs typeface="+mn-cs"/>
              </a:rPr>
              <a:t>It’s just that most schools are getting the highest rating:</a:t>
            </a:r>
            <a:r>
              <a:rPr kumimoji="0" lang="en-US" b="0" i="0" u="none" strike="noStrike" kern="1200" cap="none" spc="0" normalizeH="0" noProof="0">
                <a:ln>
                  <a:noFill/>
                </a:ln>
                <a:solidFill>
                  <a:prstClr val="white"/>
                </a:solidFill>
                <a:effectLst/>
                <a:uLnTx/>
                <a:uFillTx/>
                <a:latin typeface="Optima" panose="02000503060000020004" pitchFamily="2" charset="0"/>
                <a:ea typeface="+mn-ea"/>
                <a:cs typeface="+mn-cs"/>
              </a:rPr>
              <a:t> </a:t>
            </a:r>
            <a:r>
              <a:rPr kumimoji="0" lang="en-US" b="0" i="0" u="none" strike="noStrike" kern="1200" cap="none" spc="0" normalizeH="0" baseline="0" noProof="0">
                <a:ln>
                  <a:noFill/>
                </a:ln>
                <a:solidFill>
                  <a:prstClr val="white"/>
                </a:solidFill>
                <a:effectLst/>
                <a:uLnTx/>
                <a:uFillTx/>
                <a:latin typeface="Optima" panose="02000503060000020004" pitchFamily="2" charset="0"/>
                <a:ea typeface="+mn-ea"/>
                <a:cs typeface="+mn-cs"/>
              </a:rPr>
              <a:t>”Accredited”</a:t>
            </a:r>
          </a:p>
        </p:txBody>
      </p:sp>
    </p:spTree>
    <p:extLst>
      <p:ext uri="{BB962C8B-B14F-4D97-AF65-F5344CB8AC3E}">
        <p14:creationId xmlns:p14="http://schemas.microsoft.com/office/powerpoint/2010/main" val="9187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895F8-0B5B-5232-E23F-4C4319A81CE2}"/>
              </a:ext>
            </a:extLst>
          </p:cNvPr>
          <p:cNvSpPr>
            <a:spLocks noGrp="1"/>
          </p:cNvSpPr>
          <p:nvPr>
            <p:ph type="title"/>
          </p:nvPr>
        </p:nvSpPr>
        <p:spPr/>
        <p:txBody>
          <a:bodyPr>
            <a:normAutofit/>
          </a:bodyPr>
          <a:lstStyle/>
          <a:p>
            <a:r>
              <a:rPr lang="en-US"/>
              <a:t>Decision Point One:  Achievement Indicator</a:t>
            </a:r>
          </a:p>
        </p:txBody>
      </p:sp>
      <p:sp>
        <p:nvSpPr>
          <p:cNvPr id="4" name="Slide Number Placeholder 3">
            <a:extLst>
              <a:ext uri="{FF2B5EF4-FFF2-40B4-BE49-F238E27FC236}">
                <a16:creationId xmlns:a16="http://schemas.microsoft.com/office/drawing/2014/main" id="{73325925-9451-02E5-1026-26375439E6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76474-85B3-3349-9296-D90B2BF128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F8E50AA-95E7-CDDD-F0FA-3E118EF60BA4}"/>
              </a:ext>
            </a:extLst>
          </p:cNvPr>
          <p:cNvPicPr>
            <a:picLocks noChangeAspect="1"/>
          </p:cNvPicPr>
          <p:nvPr/>
        </p:nvPicPr>
        <p:blipFill>
          <a:blip r:embed="rId2"/>
          <a:stretch>
            <a:fillRect/>
          </a:stretch>
        </p:blipFill>
        <p:spPr>
          <a:xfrm>
            <a:off x="5107781" y="6123294"/>
            <a:ext cx="1976437" cy="642204"/>
          </a:xfrm>
          <a:prstGeom prst="rect">
            <a:avLst/>
          </a:prstGeom>
        </p:spPr>
      </p:pic>
    </p:spTree>
    <p:extLst>
      <p:ext uri="{BB962C8B-B14F-4D97-AF65-F5344CB8AC3E}">
        <p14:creationId xmlns:p14="http://schemas.microsoft.com/office/powerpoint/2010/main" val="696065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4DDB7-03DA-F81E-E4A5-D78777A307EC}"/>
              </a:ext>
            </a:extLst>
          </p:cNvPr>
          <p:cNvSpPr>
            <a:spLocks noGrp="1"/>
          </p:cNvSpPr>
          <p:nvPr>
            <p:ph type="title"/>
          </p:nvPr>
        </p:nvSpPr>
        <p:spPr/>
        <p:txBody>
          <a:bodyPr>
            <a:normAutofit/>
          </a:bodyPr>
          <a:lstStyle/>
          <a:p>
            <a:r>
              <a:rPr lang="en-US"/>
              <a:t>Achievement: % proficient versus an achievement index</a:t>
            </a:r>
          </a:p>
        </p:txBody>
      </p:sp>
      <p:sp>
        <p:nvSpPr>
          <p:cNvPr id="3" name="Content Placeholder 2">
            <a:extLst>
              <a:ext uri="{FF2B5EF4-FFF2-40B4-BE49-F238E27FC236}">
                <a16:creationId xmlns:a16="http://schemas.microsoft.com/office/drawing/2014/main" id="{9A49228B-D3EF-C34C-3843-2781FF63BEE6}"/>
              </a:ext>
            </a:extLst>
          </p:cNvPr>
          <p:cNvSpPr>
            <a:spLocks noGrp="1"/>
          </p:cNvSpPr>
          <p:nvPr>
            <p:ph sz="half" idx="1"/>
          </p:nvPr>
        </p:nvSpPr>
        <p:spPr/>
        <p:txBody>
          <a:bodyPr>
            <a:normAutofit fontScale="92500" lnSpcReduction="10000"/>
          </a:bodyPr>
          <a:lstStyle/>
          <a:p>
            <a:r>
              <a:rPr lang="en-US"/>
              <a:t>An index creates a weighted score based on how many students score at each performance level</a:t>
            </a:r>
          </a:p>
          <a:p>
            <a:r>
              <a:rPr lang="en-US"/>
              <a:t>The Ohio index gives the greatest increase to students reaching Proficient </a:t>
            </a:r>
          </a:p>
          <a:p>
            <a:r>
              <a:rPr lang="en-US"/>
              <a:t>By giving some credit at lower levels, it gives schools an incentive to test all kids</a:t>
            </a:r>
          </a:p>
          <a:p>
            <a:r>
              <a:rPr lang="en-US"/>
              <a:t>Note: Virginia has fewer performance bands (4) than Ohio (6)</a:t>
            </a:r>
          </a:p>
        </p:txBody>
      </p:sp>
      <p:sp>
        <p:nvSpPr>
          <p:cNvPr id="5" name="Slide Number Placeholder 4">
            <a:extLst>
              <a:ext uri="{FF2B5EF4-FFF2-40B4-BE49-F238E27FC236}">
                <a16:creationId xmlns:a16="http://schemas.microsoft.com/office/drawing/2014/main" id="{109448C2-40E1-96D8-7173-E4200885449E}"/>
              </a:ext>
            </a:extLst>
          </p:cNvPr>
          <p:cNvSpPr>
            <a:spLocks noGrp="1"/>
          </p:cNvSpPr>
          <p:nvPr>
            <p:ph type="sldNum" sz="quarter" idx="12"/>
          </p:nvPr>
        </p:nvSpPr>
        <p:spPr/>
        <p:txBody>
          <a:bodyPr/>
          <a:lstStyle/>
          <a:p>
            <a:fld id="{8C076474-85B3-3349-9296-D90B2BF12830}" type="slidenum">
              <a:rPr lang="en-US" smtClean="0"/>
              <a:t>7</a:t>
            </a:fld>
            <a:endParaRPr lang="en-US"/>
          </a:p>
        </p:txBody>
      </p:sp>
      <p:pic>
        <p:nvPicPr>
          <p:cNvPr id="6" name="Picture 5">
            <a:extLst>
              <a:ext uri="{FF2B5EF4-FFF2-40B4-BE49-F238E27FC236}">
                <a16:creationId xmlns:a16="http://schemas.microsoft.com/office/drawing/2014/main" id="{6E2F6F09-2E00-99B0-314B-66F74DC8F162}"/>
              </a:ext>
            </a:extLst>
          </p:cNvPr>
          <p:cNvPicPr>
            <a:picLocks noChangeAspect="1"/>
          </p:cNvPicPr>
          <p:nvPr/>
        </p:nvPicPr>
        <p:blipFill>
          <a:blip r:embed="rId3"/>
          <a:stretch>
            <a:fillRect/>
          </a:stretch>
        </p:blipFill>
        <p:spPr>
          <a:xfrm>
            <a:off x="7182011" y="1617382"/>
            <a:ext cx="2743583" cy="638264"/>
          </a:xfrm>
          <a:prstGeom prst="rect">
            <a:avLst/>
          </a:prstGeom>
        </p:spPr>
      </p:pic>
      <p:pic>
        <p:nvPicPr>
          <p:cNvPr id="8" name="Picture 7">
            <a:extLst>
              <a:ext uri="{FF2B5EF4-FFF2-40B4-BE49-F238E27FC236}">
                <a16:creationId xmlns:a16="http://schemas.microsoft.com/office/drawing/2014/main" id="{FD4CDC5A-1119-94CD-8321-B3EA89DE8E2B}"/>
              </a:ext>
            </a:extLst>
          </p:cNvPr>
          <p:cNvPicPr>
            <a:picLocks noChangeAspect="1"/>
          </p:cNvPicPr>
          <p:nvPr/>
        </p:nvPicPr>
        <p:blipFill>
          <a:blip r:embed="rId4"/>
          <a:stretch>
            <a:fillRect/>
          </a:stretch>
        </p:blipFill>
        <p:spPr>
          <a:xfrm>
            <a:off x="6019800" y="2186279"/>
            <a:ext cx="5068007" cy="3105583"/>
          </a:xfrm>
          <a:prstGeom prst="rect">
            <a:avLst/>
          </a:prstGeom>
        </p:spPr>
      </p:pic>
      <p:sp>
        <p:nvSpPr>
          <p:cNvPr id="9" name="TextBox 8">
            <a:extLst>
              <a:ext uri="{FF2B5EF4-FFF2-40B4-BE49-F238E27FC236}">
                <a16:creationId xmlns:a16="http://schemas.microsoft.com/office/drawing/2014/main" id="{C6C00142-8A15-9865-479A-FA1048378D64}"/>
              </a:ext>
            </a:extLst>
          </p:cNvPr>
          <p:cNvSpPr txBox="1"/>
          <p:nvPr/>
        </p:nvSpPr>
        <p:spPr>
          <a:xfrm>
            <a:off x="11198087" y="3739070"/>
            <a:ext cx="649356" cy="369332"/>
          </a:xfrm>
          <a:prstGeom prst="rect">
            <a:avLst/>
          </a:prstGeom>
          <a:noFill/>
        </p:spPr>
        <p:txBody>
          <a:bodyPr wrap="square" rtlCol="0">
            <a:spAutoFit/>
          </a:bodyPr>
          <a:lstStyle/>
          <a:p>
            <a:r>
              <a:rPr lang="en-US">
                <a:solidFill>
                  <a:schemeClr val="accent2">
                    <a:lumMod val="50000"/>
                  </a:schemeClr>
                </a:solidFill>
              </a:rPr>
              <a:t>+.4</a:t>
            </a:r>
          </a:p>
        </p:txBody>
      </p:sp>
      <p:sp>
        <p:nvSpPr>
          <p:cNvPr id="10" name="TextBox 9">
            <a:extLst>
              <a:ext uri="{FF2B5EF4-FFF2-40B4-BE49-F238E27FC236}">
                <a16:creationId xmlns:a16="http://schemas.microsoft.com/office/drawing/2014/main" id="{9AD89C6F-9B4C-392D-A8FF-4A8E082B2333}"/>
              </a:ext>
            </a:extLst>
          </p:cNvPr>
          <p:cNvSpPr txBox="1"/>
          <p:nvPr/>
        </p:nvSpPr>
        <p:spPr>
          <a:xfrm>
            <a:off x="11198087" y="4297245"/>
            <a:ext cx="649356" cy="369332"/>
          </a:xfrm>
          <a:prstGeom prst="rect">
            <a:avLst/>
          </a:prstGeom>
          <a:noFill/>
        </p:spPr>
        <p:txBody>
          <a:bodyPr wrap="square" rtlCol="0">
            <a:spAutoFit/>
          </a:bodyPr>
          <a:lstStyle/>
          <a:p>
            <a:r>
              <a:rPr lang="en-US">
                <a:solidFill>
                  <a:schemeClr val="accent2">
                    <a:lumMod val="50000"/>
                  </a:schemeClr>
                </a:solidFill>
              </a:rPr>
              <a:t>+.3</a:t>
            </a:r>
          </a:p>
        </p:txBody>
      </p:sp>
      <p:sp>
        <p:nvSpPr>
          <p:cNvPr id="11" name="TextBox 10">
            <a:extLst>
              <a:ext uri="{FF2B5EF4-FFF2-40B4-BE49-F238E27FC236}">
                <a16:creationId xmlns:a16="http://schemas.microsoft.com/office/drawing/2014/main" id="{181CD80E-EE94-5DB7-AD5E-862907CB09FA}"/>
              </a:ext>
            </a:extLst>
          </p:cNvPr>
          <p:cNvSpPr txBox="1"/>
          <p:nvPr/>
        </p:nvSpPr>
        <p:spPr>
          <a:xfrm>
            <a:off x="11198087" y="3011129"/>
            <a:ext cx="649356" cy="369332"/>
          </a:xfrm>
          <a:prstGeom prst="rect">
            <a:avLst/>
          </a:prstGeom>
          <a:noFill/>
        </p:spPr>
        <p:txBody>
          <a:bodyPr wrap="square" rtlCol="0">
            <a:spAutoFit/>
          </a:bodyPr>
          <a:lstStyle/>
          <a:p>
            <a:r>
              <a:rPr lang="en-US">
                <a:solidFill>
                  <a:schemeClr val="accent2">
                    <a:lumMod val="50000"/>
                  </a:schemeClr>
                </a:solidFill>
              </a:rPr>
              <a:t>+.1</a:t>
            </a:r>
          </a:p>
        </p:txBody>
      </p:sp>
      <p:sp>
        <p:nvSpPr>
          <p:cNvPr id="12" name="Right Bracket 11">
            <a:extLst>
              <a:ext uri="{FF2B5EF4-FFF2-40B4-BE49-F238E27FC236}">
                <a16:creationId xmlns:a16="http://schemas.microsoft.com/office/drawing/2014/main" id="{3F65AD27-5742-F720-1248-9969E460312C}"/>
              </a:ext>
            </a:extLst>
          </p:cNvPr>
          <p:cNvSpPr/>
          <p:nvPr/>
        </p:nvSpPr>
        <p:spPr>
          <a:xfrm>
            <a:off x="10983070" y="2744014"/>
            <a:ext cx="231582" cy="892564"/>
          </a:xfrm>
          <a:prstGeom prst="rightBracket">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ket 12">
            <a:extLst>
              <a:ext uri="{FF2B5EF4-FFF2-40B4-BE49-F238E27FC236}">
                <a16:creationId xmlns:a16="http://schemas.microsoft.com/office/drawing/2014/main" id="{204544E5-0372-9B03-DC6F-90C7B1C1802E}"/>
              </a:ext>
            </a:extLst>
          </p:cNvPr>
          <p:cNvSpPr/>
          <p:nvPr/>
        </p:nvSpPr>
        <p:spPr>
          <a:xfrm>
            <a:off x="10989697" y="4210894"/>
            <a:ext cx="231582" cy="892565"/>
          </a:xfrm>
          <a:prstGeom prst="rightBracket">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ket 13">
            <a:extLst>
              <a:ext uri="{FF2B5EF4-FFF2-40B4-BE49-F238E27FC236}">
                <a16:creationId xmlns:a16="http://schemas.microsoft.com/office/drawing/2014/main" id="{7FC3F2D5-1EF4-07B8-BE11-BCA0A443AA90}"/>
              </a:ext>
            </a:extLst>
          </p:cNvPr>
          <p:cNvSpPr/>
          <p:nvPr/>
        </p:nvSpPr>
        <p:spPr>
          <a:xfrm>
            <a:off x="10999636" y="3739071"/>
            <a:ext cx="215016" cy="369332"/>
          </a:xfrm>
          <a:prstGeom prst="rightBracket">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5" name="Picture 14">
            <a:extLst>
              <a:ext uri="{FF2B5EF4-FFF2-40B4-BE49-F238E27FC236}">
                <a16:creationId xmlns:a16="http://schemas.microsoft.com/office/drawing/2014/main" id="{7C9E54C5-1D07-4467-B0A0-C710F0AEBD9C}"/>
              </a:ext>
            </a:extLst>
          </p:cNvPr>
          <p:cNvPicPr>
            <a:picLocks noChangeAspect="1"/>
          </p:cNvPicPr>
          <p:nvPr/>
        </p:nvPicPr>
        <p:blipFill>
          <a:blip r:embed="rId5"/>
          <a:stretch>
            <a:fillRect/>
          </a:stretch>
        </p:blipFill>
        <p:spPr>
          <a:xfrm>
            <a:off x="5107781" y="6123294"/>
            <a:ext cx="1976437" cy="642204"/>
          </a:xfrm>
          <a:prstGeom prst="rect">
            <a:avLst/>
          </a:prstGeom>
        </p:spPr>
      </p:pic>
    </p:spTree>
    <p:extLst>
      <p:ext uri="{BB962C8B-B14F-4D97-AF65-F5344CB8AC3E}">
        <p14:creationId xmlns:p14="http://schemas.microsoft.com/office/powerpoint/2010/main" val="266888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33B0F6C-B471-D3DE-BBA3-DE1C280115C1}"/>
              </a:ext>
            </a:extLst>
          </p:cNvPr>
          <p:cNvPicPr>
            <a:picLocks noChangeAspect="1"/>
          </p:cNvPicPr>
          <p:nvPr/>
        </p:nvPicPr>
        <p:blipFill>
          <a:blip r:embed="rId3"/>
          <a:stretch>
            <a:fillRect/>
          </a:stretch>
        </p:blipFill>
        <p:spPr>
          <a:xfrm>
            <a:off x="6096000" y="1666252"/>
            <a:ext cx="6096000" cy="4422936"/>
          </a:xfrm>
          <a:prstGeom prst="rect">
            <a:avLst/>
          </a:prstGeom>
        </p:spPr>
      </p:pic>
      <p:sp>
        <p:nvSpPr>
          <p:cNvPr id="2" name="Title 1">
            <a:extLst>
              <a:ext uri="{FF2B5EF4-FFF2-40B4-BE49-F238E27FC236}">
                <a16:creationId xmlns:a16="http://schemas.microsoft.com/office/drawing/2014/main" id="{F154DDB7-03DA-F81E-E4A5-D78777A307EC}"/>
              </a:ext>
            </a:extLst>
          </p:cNvPr>
          <p:cNvSpPr>
            <a:spLocks noGrp="1"/>
          </p:cNvSpPr>
          <p:nvPr>
            <p:ph type="title"/>
          </p:nvPr>
        </p:nvSpPr>
        <p:spPr/>
        <p:txBody>
          <a:bodyPr/>
          <a:lstStyle/>
          <a:p>
            <a:r>
              <a:rPr lang="en-US"/>
              <a:t>In Ohio, these two achievement measures produce *very* similar results</a:t>
            </a:r>
          </a:p>
        </p:txBody>
      </p:sp>
      <p:sp>
        <p:nvSpPr>
          <p:cNvPr id="3" name="Content Placeholder 2">
            <a:extLst>
              <a:ext uri="{FF2B5EF4-FFF2-40B4-BE49-F238E27FC236}">
                <a16:creationId xmlns:a16="http://schemas.microsoft.com/office/drawing/2014/main" id="{9A49228B-D3EF-C34C-3843-2781FF63BEE6}"/>
              </a:ext>
            </a:extLst>
          </p:cNvPr>
          <p:cNvSpPr>
            <a:spLocks noGrp="1"/>
          </p:cNvSpPr>
          <p:nvPr>
            <p:ph sz="half" idx="1"/>
          </p:nvPr>
        </p:nvSpPr>
        <p:spPr/>
        <p:txBody>
          <a:bodyPr>
            <a:normAutofit/>
          </a:bodyPr>
          <a:lstStyle/>
          <a:p>
            <a:endParaRPr lang="en-US"/>
          </a:p>
          <a:p>
            <a:r>
              <a:rPr lang="en-US"/>
              <a:t>The correlation between the two approaches is 0.995</a:t>
            </a:r>
          </a:p>
          <a:p>
            <a:endParaRPr lang="en-US"/>
          </a:p>
          <a:p>
            <a:r>
              <a:rPr lang="en-US"/>
              <a:t>The main outliers are schools with very low participation rates</a:t>
            </a:r>
          </a:p>
          <a:p>
            <a:pPr lvl="1"/>
            <a:r>
              <a:rPr lang="en-US"/>
              <a:t>Two schools might look similar on proficiency rate but look different on the index  </a:t>
            </a:r>
          </a:p>
          <a:p>
            <a:pPr lvl="1"/>
            <a:endParaRPr lang="en-US"/>
          </a:p>
        </p:txBody>
      </p:sp>
      <p:sp>
        <p:nvSpPr>
          <p:cNvPr id="5" name="Slide Number Placeholder 4">
            <a:extLst>
              <a:ext uri="{FF2B5EF4-FFF2-40B4-BE49-F238E27FC236}">
                <a16:creationId xmlns:a16="http://schemas.microsoft.com/office/drawing/2014/main" id="{109448C2-40E1-96D8-7173-E4200885449E}"/>
              </a:ext>
            </a:extLst>
          </p:cNvPr>
          <p:cNvSpPr>
            <a:spLocks noGrp="1"/>
          </p:cNvSpPr>
          <p:nvPr>
            <p:ph type="sldNum" sz="quarter" idx="12"/>
          </p:nvPr>
        </p:nvSpPr>
        <p:spPr/>
        <p:txBody>
          <a:bodyPr/>
          <a:lstStyle/>
          <a:p>
            <a:fld id="{8C076474-85B3-3349-9296-D90B2BF12830}" type="slidenum">
              <a:rPr lang="en-US" smtClean="0"/>
              <a:t>8</a:t>
            </a:fld>
            <a:endParaRPr lang="en-US"/>
          </a:p>
        </p:txBody>
      </p:sp>
      <p:sp>
        <p:nvSpPr>
          <p:cNvPr id="6" name="Oval 5">
            <a:extLst>
              <a:ext uri="{FF2B5EF4-FFF2-40B4-BE49-F238E27FC236}">
                <a16:creationId xmlns:a16="http://schemas.microsoft.com/office/drawing/2014/main" id="{BFE7FEA2-4AA2-8941-D9FC-72C3D1333222}"/>
              </a:ext>
            </a:extLst>
          </p:cNvPr>
          <p:cNvSpPr/>
          <p:nvPr/>
        </p:nvSpPr>
        <p:spPr>
          <a:xfrm>
            <a:off x="7354957" y="4890052"/>
            <a:ext cx="1484243" cy="516835"/>
          </a:xfrm>
          <a:prstGeom prst="ellipse">
            <a:avLst/>
          </a:prstGeom>
          <a:noFill/>
          <a:ln w="381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4F1DCE1-66BE-2BEC-7CD6-4ACE7712861E}"/>
              </a:ext>
            </a:extLst>
          </p:cNvPr>
          <p:cNvSpPr/>
          <p:nvPr/>
        </p:nvSpPr>
        <p:spPr>
          <a:xfrm>
            <a:off x="8242852" y="4251854"/>
            <a:ext cx="1109869" cy="516835"/>
          </a:xfrm>
          <a:prstGeom prst="ellipse">
            <a:avLst/>
          </a:prstGeom>
          <a:noFill/>
          <a:ln w="381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0FE920E-644A-009A-1366-54F8B31320E1}"/>
              </a:ext>
            </a:extLst>
          </p:cNvPr>
          <p:cNvSpPr/>
          <p:nvPr/>
        </p:nvSpPr>
        <p:spPr>
          <a:xfrm>
            <a:off x="8797786" y="3562901"/>
            <a:ext cx="1109869" cy="516835"/>
          </a:xfrm>
          <a:prstGeom prst="ellipse">
            <a:avLst/>
          </a:prstGeom>
          <a:noFill/>
          <a:ln w="381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D390718-7B81-894A-6947-3D818590693D}"/>
              </a:ext>
            </a:extLst>
          </p:cNvPr>
          <p:cNvPicPr>
            <a:picLocks noChangeAspect="1"/>
          </p:cNvPicPr>
          <p:nvPr/>
        </p:nvPicPr>
        <p:blipFill>
          <a:blip r:embed="rId4"/>
          <a:stretch>
            <a:fillRect/>
          </a:stretch>
        </p:blipFill>
        <p:spPr>
          <a:xfrm>
            <a:off x="5107781" y="6123294"/>
            <a:ext cx="1976437" cy="642204"/>
          </a:xfrm>
          <a:prstGeom prst="rect">
            <a:avLst/>
          </a:prstGeom>
        </p:spPr>
      </p:pic>
    </p:spTree>
    <p:extLst>
      <p:ext uri="{BB962C8B-B14F-4D97-AF65-F5344CB8AC3E}">
        <p14:creationId xmlns:p14="http://schemas.microsoft.com/office/powerpoint/2010/main" val="1276653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20337-CEC7-072F-5091-0AE5972CCB77}"/>
              </a:ext>
            </a:extLst>
          </p:cNvPr>
          <p:cNvSpPr>
            <a:spLocks noGrp="1"/>
          </p:cNvSpPr>
          <p:nvPr>
            <p:ph type="title"/>
          </p:nvPr>
        </p:nvSpPr>
        <p:spPr/>
        <p:txBody>
          <a:bodyPr/>
          <a:lstStyle/>
          <a:p>
            <a:r>
              <a:rPr lang="en-US"/>
              <a:t>What could the achievement index look like for Virginia?</a:t>
            </a:r>
          </a:p>
        </p:txBody>
      </p:sp>
      <p:sp>
        <p:nvSpPr>
          <p:cNvPr id="5" name="Slide Number Placeholder 4">
            <a:extLst>
              <a:ext uri="{FF2B5EF4-FFF2-40B4-BE49-F238E27FC236}">
                <a16:creationId xmlns:a16="http://schemas.microsoft.com/office/drawing/2014/main" id="{360A07B3-2CEF-B075-BC26-E81134D424A3}"/>
              </a:ext>
            </a:extLst>
          </p:cNvPr>
          <p:cNvSpPr>
            <a:spLocks noGrp="1"/>
          </p:cNvSpPr>
          <p:nvPr>
            <p:ph type="sldNum" sz="quarter" idx="12"/>
          </p:nvPr>
        </p:nvSpPr>
        <p:spPr/>
        <p:txBody>
          <a:bodyPr/>
          <a:lstStyle/>
          <a:p>
            <a:fld id="{8C076474-85B3-3349-9296-D90B2BF12830}" type="slidenum">
              <a:rPr lang="en-US" smtClean="0"/>
              <a:t>9</a:t>
            </a:fld>
            <a:endParaRPr lang="en-US"/>
          </a:p>
        </p:txBody>
      </p:sp>
      <p:sp>
        <p:nvSpPr>
          <p:cNvPr id="7" name="Rectangle 1">
            <a:extLst>
              <a:ext uri="{FF2B5EF4-FFF2-40B4-BE49-F238E27FC236}">
                <a16:creationId xmlns:a16="http://schemas.microsoft.com/office/drawing/2014/main" id="{F54FEB58-D651-9EC5-8D38-304040A1744C}"/>
              </a:ext>
            </a:extLst>
          </p:cNvPr>
          <p:cNvSpPr>
            <a:spLocks noChangeArrowheads="1"/>
          </p:cNvSpPr>
          <p:nvPr/>
        </p:nvSpPr>
        <p:spPr bwMode="auto">
          <a:xfrm>
            <a:off x="655320" y="4164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Table 8">
            <a:extLst>
              <a:ext uri="{FF2B5EF4-FFF2-40B4-BE49-F238E27FC236}">
                <a16:creationId xmlns:a16="http://schemas.microsoft.com/office/drawing/2014/main" id="{F6DB0C6D-08FF-0435-DE9E-C66834F5801C}"/>
              </a:ext>
            </a:extLst>
          </p:cNvPr>
          <p:cNvGraphicFramePr>
            <a:graphicFrameLocks noGrp="1"/>
          </p:cNvGraphicFramePr>
          <p:nvPr>
            <p:extLst>
              <p:ext uri="{D42A27DB-BD31-4B8C-83A1-F6EECF244321}">
                <p14:modId xmlns:p14="http://schemas.microsoft.com/office/powerpoint/2010/main" val="3704189335"/>
              </p:ext>
            </p:extLst>
          </p:nvPr>
        </p:nvGraphicFramePr>
        <p:xfrm>
          <a:off x="838200" y="2263775"/>
          <a:ext cx="5029200" cy="3235960"/>
        </p:xfrm>
        <a:graphic>
          <a:graphicData uri="http://schemas.openxmlformats.org/drawingml/2006/table">
            <a:tbl>
              <a:tblPr firstRow="1" bandRow="1">
                <a:tableStyleId>{5C22544A-7EE6-4342-B048-85BDC9FD1C3A}</a:tableStyleId>
              </a:tblPr>
              <a:tblGrid>
                <a:gridCol w="1361440">
                  <a:extLst>
                    <a:ext uri="{9D8B030D-6E8A-4147-A177-3AD203B41FA5}">
                      <a16:colId xmlns:a16="http://schemas.microsoft.com/office/drawing/2014/main" val="3264349178"/>
                    </a:ext>
                  </a:extLst>
                </a:gridCol>
                <a:gridCol w="1087120">
                  <a:extLst>
                    <a:ext uri="{9D8B030D-6E8A-4147-A177-3AD203B41FA5}">
                      <a16:colId xmlns:a16="http://schemas.microsoft.com/office/drawing/2014/main" val="998068909"/>
                    </a:ext>
                  </a:extLst>
                </a:gridCol>
                <a:gridCol w="1381760">
                  <a:extLst>
                    <a:ext uri="{9D8B030D-6E8A-4147-A177-3AD203B41FA5}">
                      <a16:colId xmlns:a16="http://schemas.microsoft.com/office/drawing/2014/main" val="389680100"/>
                    </a:ext>
                  </a:extLst>
                </a:gridCol>
                <a:gridCol w="1198880">
                  <a:extLst>
                    <a:ext uri="{9D8B030D-6E8A-4147-A177-3AD203B41FA5}">
                      <a16:colId xmlns:a16="http://schemas.microsoft.com/office/drawing/2014/main" val="3645841412"/>
                    </a:ext>
                  </a:extLst>
                </a:gridCol>
              </a:tblGrid>
              <a:tr h="370840">
                <a:tc gridSpan="4">
                  <a:txBody>
                    <a:bodyPr/>
                    <a:lstStyle/>
                    <a:p>
                      <a:pPr algn="ctr"/>
                      <a:r>
                        <a:rPr lang="en-US"/>
                        <a:t>Example 1: Achievement Weighted Index</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685867"/>
                  </a:ext>
                </a:extLst>
              </a:tr>
              <a:tr h="370840">
                <a:tc>
                  <a:txBody>
                    <a:bodyPr/>
                    <a:lstStyle/>
                    <a:p>
                      <a:pPr algn="ctr"/>
                      <a:r>
                        <a:rPr lang="en-US" b="1"/>
                        <a:t>Type</a:t>
                      </a:r>
                    </a:p>
                  </a:txBody>
                  <a:tcPr/>
                </a:tc>
                <a:tc>
                  <a:txBody>
                    <a:bodyPr/>
                    <a:lstStyle/>
                    <a:p>
                      <a:pPr algn="ctr"/>
                      <a:r>
                        <a:rPr lang="en-US" b="1"/>
                        <a:t>Weight</a:t>
                      </a:r>
                    </a:p>
                  </a:txBody>
                  <a:tcPr/>
                </a:tc>
                <a:tc>
                  <a:txBody>
                    <a:bodyPr/>
                    <a:lstStyle/>
                    <a:p>
                      <a:pPr algn="ctr"/>
                      <a:r>
                        <a:rPr lang="en-US" b="1"/>
                        <a:t>Students in Each</a:t>
                      </a:r>
                    </a:p>
                  </a:txBody>
                  <a:tcPr/>
                </a:tc>
                <a:tc>
                  <a:txBody>
                    <a:bodyPr/>
                    <a:lstStyle/>
                    <a:p>
                      <a:pPr algn="ctr"/>
                      <a:r>
                        <a:rPr lang="en-US" b="1"/>
                        <a:t>Points Received</a:t>
                      </a:r>
                    </a:p>
                  </a:txBody>
                  <a:tcPr/>
                </a:tc>
                <a:extLst>
                  <a:ext uri="{0D108BD9-81ED-4DB2-BD59-A6C34878D82A}">
                    <a16:rowId xmlns:a16="http://schemas.microsoft.com/office/drawing/2014/main" val="330669719"/>
                  </a:ext>
                </a:extLst>
              </a:tr>
              <a:tr h="370840">
                <a:tc>
                  <a:txBody>
                    <a:bodyPr/>
                    <a:lstStyle/>
                    <a:p>
                      <a:r>
                        <a:rPr lang="en-US"/>
                        <a:t>No Testing</a:t>
                      </a:r>
                    </a:p>
                  </a:txBody>
                  <a:tcPr/>
                </a:tc>
                <a:tc>
                  <a:txBody>
                    <a:bodyPr/>
                    <a:lstStyle/>
                    <a:p>
                      <a:r>
                        <a:rPr lang="en-US"/>
                        <a:t>0.00</a:t>
                      </a:r>
                    </a:p>
                  </a:txBody>
                  <a:tcPr/>
                </a:tc>
                <a:tc>
                  <a:txBody>
                    <a:bodyPr/>
                    <a:lstStyle/>
                    <a:p>
                      <a:r>
                        <a:rPr lang="en-US"/>
                        <a:t>25</a:t>
                      </a:r>
                    </a:p>
                  </a:txBody>
                  <a:tcPr/>
                </a:tc>
                <a:tc>
                  <a:txBody>
                    <a:bodyPr/>
                    <a:lstStyle/>
                    <a:p>
                      <a:r>
                        <a:rPr lang="en-US"/>
                        <a:t>0.00</a:t>
                      </a:r>
                    </a:p>
                  </a:txBody>
                  <a:tcPr/>
                </a:tc>
                <a:extLst>
                  <a:ext uri="{0D108BD9-81ED-4DB2-BD59-A6C34878D82A}">
                    <a16:rowId xmlns:a16="http://schemas.microsoft.com/office/drawing/2014/main" val="2195443718"/>
                  </a:ext>
                </a:extLst>
              </a:tr>
              <a:tr h="370840">
                <a:tc>
                  <a:txBody>
                    <a:bodyPr/>
                    <a:lstStyle/>
                    <a:p>
                      <a:r>
                        <a:rPr lang="en-US"/>
                        <a:t>Below Basic</a:t>
                      </a:r>
                    </a:p>
                  </a:txBody>
                  <a:tcPr/>
                </a:tc>
                <a:tc>
                  <a:txBody>
                    <a:bodyPr/>
                    <a:lstStyle/>
                    <a:p>
                      <a:r>
                        <a:rPr lang="en-US"/>
                        <a:t>0.00</a:t>
                      </a:r>
                    </a:p>
                  </a:txBody>
                  <a:tcPr/>
                </a:tc>
                <a:tc>
                  <a:txBody>
                    <a:bodyPr/>
                    <a:lstStyle/>
                    <a:p>
                      <a:r>
                        <a:rPr lang="en-US"/>
                        <a:t>25</a:t>
                      </a:r>
                    </a:p>
                  </a:txBody>
                  <a:tcPr/>
                </a:tc>
                <a:tc>
                  <a:txBody>
                    <a:bodyPr/>
                    <a:lstStyle/>
                    <a:p>
                      <a:r>
                        <a:rPr lang="en-US"/>
                        <a:t>0.00</a:t>
                      </a:r>
                    </a:p>
                  </a:txBody>
                  <a:tcPr/>
                </a:tc>
                <a:extLst>
                  <a:ext uri="{0D108BD9-81ED-4DB2-BD59-A6C34878D82A}">
                    <a16:rowId xmlns:a16="http://schemas.microsoft.com/office/drawing/2014/main" val="4077153305"/>
                  </a:ext>
                </a:extLst>
              </a:tr>
              <a:tr h="370840">
                <a:tc>
                  <a:txBody>
                    <a:bodyPr/>
                    <a:lstStyle/>
                    <a:p>
                      <a:r>
                        <a:rPr lang="en-US"/>
                        <a:t>Basic</a:t>
                      </a:r>
                    </a:p>
                  </a:txBody>
                  <a:tcPr/>
                </a:tc>
                <a:tc>
                  <a:txBody>
                    <a:bodyPr/>
                    <a:lstStyle/>
                    <a:p>
                      <a:r>
                        <a:rPr lang="en-US"/>
                        <a:t>0.50</a:t>
                      </a:r>
                    </a:p>
                  </a:txBody>
                  <a:tcPr/>
                </a:tc>
                <a:tc>
                  <a:txBody>
                    <a:bodyPr/>
                    <a:lstStyle/>
                    <a:p>
                      <a:r>
                        <a:rPr lang="en-US"/>
                        <a:t>25</a:t>
                      </a:r>
                    </a:p>
                  </a:txBody>
                  <a:tcPr/>
                </a:tc>
                <a:tc>
                  <a:txBody>
                    <a:bodyPr/>
                    <a:lstStyle/>
                    <a:p>
                      <a:r>
                        <a:rPr lang="en-US"/>
                        <a:t>12.50</a:t>
                      </a:r>
                    </a:p>
                  </a:txBody>
                  <a:tcPr/>
                </a:tc>
                <a:extLst>
                  <a:ext uri="{0D108BD9-81ED-4DB2-BD59-A6C34878D82A}">
                    <a16:rowId xmlns:a16="http://schemas.microsoft.com/office/drawing/2014/main" val="4093424634"/>
                  </a:ext>
                </a:extLst>
              </a:tr>
              <a:tr h="370840">
                <a:tc>
                  <a:txBody>
                    <a:bodyPr/>
                    <a:lstStyle/>
                    <a:p>
                      <a:r>
                        <a:rPr lang="en-US"/>
                        <a:t>Proficient</a:t>
                      </a:r>
                    </a:p>
                  </a:txBody>
                  <a:tcPr/>
                </a:tc>
                <a:tc>
                  <a:txBody>
                    <a:bodyPr/>
                    <a:lstStyle/>
                    <a:p>
                      <a:r>
                        <a:rPr lang="en-US"/>
                        <a:t>1.00</a:t>
                      </a:r>
                    </a:p>
                  </a:txBody>
                  <a:tcPr/>
                </a:tc>
                <a:tc>
                  <a:txBody>
                    <a:bodyPr/>
                    <a:lstStyle/>
                    <a:p>
                      <a:r>
                        <a:rPr lang="en-US"/>
                        <a:t>25</a:t>
                      </a:r>
                    </a:p>
                  </a:txBody>
                  <a:tcPr/>
                </a:tc>
                <a:tc>
                  <a:txBody>
                    <a:bodyPr/>
                    <a:lstStyle/>
                    <a:p>
                      <a:r>
                        <a:rPr lang="en-US"/>
                        <a:t>25.00</a:t>
                      </a:r>
                    </a:p>
                  </a:txBody>
                  <a:tcPr/>
                </a:tc>
                <a:extLst>
                  <a:ext uri="{0D108BD9-81ED-4DB2-BD59-A6C34878D82A}">
                    <a16:rowId xmlns:a16="http://schemas.microsoft.com/office/drawing/2014/main" val="1620435571"/>
                  </a:ext>
                </a:extLst>
              </a:tr>
              <a:tr h="370840">
                <a:tc>
                  <a:txBody>
                    <a:bodyPr/>
                    <a:lstStyle/>
                    <a:p>
                      <a:r>
                        <a:rPr lang="en-US"/>
                        <a:t>Advanced</a:t>
                      </a:r>
                    </a:p>
                  </a:txBody>
                  <a:tcPr/>
                </a:tc>
                <a:tc>
                  <a:txBody>
                    <a:bodyPr/>
                    <a:lstStyle/>
                    <a:p>
                      <a:r>
                        <a:rPr lang="en-US"/>
                        <a:t>1.50</a:t>
                      </a:r>
                    </a:p>
                  </a:txBody>
                  <a:tcPr/>
                </a:tc>
                <a:tc>
                  <a:txBody>
                    <a:bodyPr/>
                    <a:lstStyle/>
                    <a:p>
                      <a:r>
                        <a:rPr lang="en-US"/>
                        <a:t>25</a:t>
                      </a:r>
                    </a:p>
                  </a:txBody>
                  <a:tcPr/>
                </a:tc>
                <a:tc>
                  <a:txBody>
                    <a:bodyPr/>
                    <a:lstStyle/>
                    <a:p>
                      <a:r>
                        <a:rPr lang="en-US"/>
                        <a:t>37.50</a:t>
                      </a:r>
                    </a:p>
                  </a:txBody>
                  <a:tcPr/>
                </a:tc>
                <a:extLst>
                  <a:ext uri="{0D108BD9-81ED-4DB2-BD59-A6C34878D82A}">
                    <a16:rowId xmlns:a16="http://schemas.microsoft.com/office/drawing/2014/main" val="2392303025"/>
                  </a:ext>
                </a:extLst>
              </a:tr>
              <a:tr h="370840">
                <a:tc>
                  <a:txBody>
                    <a:bodyPr/>
                    <a:lstStyle/>
                    <a:p>
                      <a:endParaRPr lang="en-US"/>
                    </a:p>
                  </a:txBody>
                  <a:tcPr/>
                </a:tc>
                <a:tc>
                  <a:txBody>
                    <a:bodyPr/>
                    <a:lstStyle/>
                    <a:p>
                      <a:endParaRPr lang="en-US"/>
                    </a:p>
                  </a:txBody>
                  <a:tcPr/>
                </a:tc>
                <a:tc>
                  <a:txBody>
                    <a:bodyPr/>
                    <a:lstStyle/>
                    <a:p>
                      <a:r>
                        <a:rPr lang="en-US"/>
                        <a:t>Total</a:t>
                      </a:r>
                    </a:p>
                  </a:txBody>
                  <a:tcPr/>
                </a:tc>
                <a:tc>
                  <a:txBody>
                    <a:bodyPr/>
                    <a:lstStyle/>
                    <a:p>
                      <a:r>
                        <a:rPr lang="en-US" dirty="0"/>
                        <a:t>75.00</a:t>
                      </a:r>
                    </a:p>
                  </a:txBody>
                  <a:tcPr/>
                </a:tc>
                <a:extLst>
                  <a:ext uri="{0D108BD9-81ED-4DB2-BD59-A6C34878D82A}">
                    <a16:rowId xmlns:a16="http://schemas.microsoft.com/office/drawing/2014/main" val="2748495462"/>
                  </a:ext>
                </a:extLst>
              </a:tr>
            </a:tbl>
          </a:graphicData>
        </a:graphic>
      </p:graphicFrame>
      <p:graphicFrame>
        <p:nvGraphicFramePr>
          <p:cNvPr id="9" name="Table 8">
            <a:extLst>
              <a:ext uri="{FF2B5EF4-FFF2-40B4-BE49-F238E27FC236}">
                <a16:creationId xmlns:a16="http://schemas.microsoft.com/office/drawing/2014/main" id="{9C794187-B2E8-A325-D1AA-0A3861D8BA3E}"/>
              </a:ext>
            </a:extLst>
          </p:cNvPr>
          <p:cNvGraphicFramePr>
            <a:graphicFrameLocks noGrp="1"/>
          </p:cNvGraphicFramePr>
          <p:nvPr>
            <p:extLst>
              <p:ext uri="{D42A27DB-BD31-4B8C-83A1-F6EECF244321}">
                <p14:modId xmlns:p14="http://schemas.microsoft.com/office/powerpoint/2010/main" val="3873615004"/>
              </p:ext>
            </p:extLst>
          </p:nvPr>
        </p:nvGraphicFramePr>
        <p:xfrm>
          <a:off x="6324600" y="2265044"/>
          <a:ext cx="5029200" cy="3235960"/>
        </p:xfrm>
        <a:graphic>
          <a:graphicData uri="http://schemas.openxmlformats.org/drawingml/2006/table">
            <a:tbl>
              <a:tblPr firstRow="1" bandRow="1">
                <a:tableStyleId>{5C22544A-7EE6-4342-B048-85BDC9FD1C3A}</a:tableStyleId>
              </a:tblPr>
              <a:tblGrid>
                <a:gridCol w="1361440">
                  <a:extLst>
                    <a:ext uri="{9D8B030D-6E8A-4147-A177-3AD203B41FA5}">
                      <a16:colId xmlns:a16="http://schemas.microsoft.com/office/drawing/2014/main" val="3264349178"/>
                    </a:ext>
                  </a:extLst>
                </a:gridCol>
                <a:gridCol w="1087120">
                  <a:extLst>
                    <a:ext uri="{9D8B030D-6E8A-4147-A177-3AD203B41FA5}">
                      <a16:colId xmlns:a16="http://schemas.microsoft.com/office/drawing/2014/main" val="998068909"/>
                    </a:ext>
                  </a:extLst>
                </a:gridCol>
                <a:gridCol w="1381760">
                  <a:extLst>
                    <a:ext uri="{9D8B030D-6E8A-4147-A177-3AD203B41FA5}">
                      <a16:colId xmlns:a16="http://schemas.microsoft.com/office/drawing/2014/main" val="389680100"/>
                    </a:ext>
                  </a:extLst>
                </a:gridCol>
                <a:gridCol w="1198880">
                  <a:extLst>
                    <a:ext uri="{9D8B030D-6E8A-4147-A177-3AD203B41FA5}">
                      <a16:colId xmlns:a16="http://schemas.microsoft.com/office/drawing/2014/main" val="3645841412"/>
                    </a:ext>
                  </a:extLst>
                </a:gridCol>
              </a:tblGrid>
              <a:tr h="370840">
                <a:tc gridSpan="4">
                  <a:txBody>
                    <a:bodyPr/>
                    <a:lstStyle/>
                    <a:p>
                      <a:pPr algn="ctr"/>
                      <a:r>
                        <a:rPr lang="en-US"/>
                        <a:t>Example 2: Participation Weighted Index</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685867"/>
                  </a:ext>
                </a:extLst>
              </a:tr>
              <a:tr h="370840">
                <a:tc>
                  <a:txBody>
                    <a:bodyPr/>
                    <a:lstStyle/>
                    <a:p>
                      <a:pPr algn="ctr"/>
                      <a:r>
                        <a:rPr lang="en-US" b="1"/>
                        <a:t>Type</a:t>
                      </a:r>
                    </a:p>
                  </a:txBody>
                  <a:tcPr/>
                </a:tc>
                <a:tc>
                  <a:txBody>
                    <a:bodyPr/>
                    <a:lstStyle/>
                    <a:p>
                      <a:pPr algn="ctr"/>
                      <a:r>
                        <a:rPr lang="en-US" b="1"/>
                        <a:t>Weight</a:t>
                      </a:r>
                    </a:p>
                  </a:txBody>
                  <a:tcPr/>
                </a:tc>
                <a:tc>
                  <a:txBody>
                    <a:bodyPr/>
                    <a:lstStyle/>
                    <a:p>
                      <a:pPr algn="ctr"/>
                      <a:r>
                        <a:rPr lang="en-US" b="1"/>
                        <a:t>Students in Each</a:t>
                      </a:r>
                    </a:p>
                  </a:txBody>
                  <a:tcPr/>
                </a:tc>
                <a:tc>
                  <a:txBody>
                    <a:bodyPr/>
                    <a:lstStyle/>
                    <a:p>
                      <a:pPr algn="ctr"/>
                      <a:r>
                        <a:rPr lang="en-US" b="1"/>
                        <a:t>Points Received</a:t>
                      </a:r>
                    </a:p>
                  </a:txBody>
                  <a:tcPr/>
                </a:tc>
                <a:extLst>
                  <a:ext uri="{0D108BD9-81ED-4DB2-BD59-A6C34878D82A}">
                    <a16:rowId xmlns:a16="http://schemas.microsoft.com/office/drawing/2014/main" val="330669719"/>
                  </a:ext>
                </a:extLst>
              </a:tr>
              <a:tr h="370840">
                <a:tc>
                  <a:txBody>
                    <a:bodyPr/>
                    <a:lstStyle/>
                    <a:p>
                      <a:r>
                        <a:rPr lang="en-US"/>
                        <a:t>No Testing</a:t>
                      </a:r>
                    </a:p>
                  </a:txBody>
                  <a:tcPr/>
                </a:tc>
                <a:tc>
                  <a:txBody>
                    <a:bodyPr/>
                    <a:lstStyle/>
                    <a:p>
                      <a:r>
                        <a:rPr lang="en-US"/>
                        <a:t>0.00</a:t>
                      </a:r>
                    </a:p>
                  </a:txBody>
                  <a:tcPr/>
                </a:tc>
                <a:tc>
                  <a:txBody>
                    <a:bodyPr/>
                    <a:lstStyle/>
                    <a:p>
                      <a:r>
                        <a:rPr lang="en-US"/>
                        <a:t>25</a:t>
                      </a:r>
                    </a:p>
                  </a:txBody>
                  <a:tcPr/>
                </a:tc>
                <a:tc>
                  <a:txBody>
                    <a:bodyPr/>
                    <a:lstStyle/>
                    <a:p>
                      <a:r>
                        <a:rPr lang="en-US"/>
                        <a:t>0.00</a:t>
                      </a:r>
                    </a:p>
                  </a:txBody>
                  <a:tcPr/>
                </a:tc>
                <a:extLst>
                  <a:ext uri="{0D108BD9-81ED-4DB2-BD59-A6C34878D82A}">
                    <a16:rowId xmlns:a16="http://schemas.microsoft.com/office/drawing/2014/main" val="2195443718"/>
                  </a:ext>
                </a:extLst>
              </a:tr>
              <a:tr h="370840">
                <a:tc>
                  <a:txBody>
                    <a:bodyPr/>
                    <a:lstStyle/>
                    <a:p>
                      <a:r>
                        <a:rPr lang="en-US"/>
                        <a:t>Below Basic</a:t>
                      </a:r>
                    </a:p>
                  </a:txBody>
                  <a:tcPr/>
                </a:tc>
                <a:tc>
                  <a:txBody>
                    <a:bodyPr/>
                    <a:lstStyle/>
                    <a:p>
                      <a:r>
                        <a:rPr lang="en-US"/>
                        <a:t>0.25</a:t>
                      </a:r>
                    </a:p>
                  </a:txBody>
                  <a:tcPr/>
                </a:tc>
                <a:tc>
                  <a:txBody>
                    <a:bodyPr/>
                    <a:lstStyle/>
                    <a:p>
                      <a:r>
                        <a:rPr lang="en-US"/>
                        <a:t>25</a:t>
                      </a:r>
                    </a:p>
                  </a:txBody>
                  <a:tcPr/>
                </a:tc>
                <a:tc>
                  <a:txBody>
                    <a:bodyPr/>
                    <a:lstStyle/>
                    <a:p>
                      <a:r>
                        <a:rPr lang="en-US"/>
                        <a:t>6.25</a:t>
                      </a:r>
                    </a:p>
                  </a:txBody>
                  <a:tcPr/>
                </a:tc>
                <a:extLst>
                  <a:ext uri="{0D108BD9-81ED-4DB2-BD59-A6C34878D82A}">
                    <a16:rowId xmlns:a16="http://schemas.microsoft.com/office/drawing/2014/main" val="4077153305"/>
                  </a:ext>
                </a:extLst>
              </a:tr>
              <a:tr h="370840">
                <a:tc>
                  <a:txBody>
                    <a:bodyPr/>
                    <a:lstStyle/>
                    <a:p>
                      <a:r>
                        <a:rPr lang="en-US"/>
                        <a:t>Basic</a:t>
                      </a:r>
                    </a:p>
                  </a:txBody>
                  <a:tcPr/>
                </a:tc>
                <a:tc>
                  <a:txBody>
                    <a:bodyPr/>
                    <a:lstStyle/>
                    <a:p>
                      <a:r>
                        <a:rPr lang="en-US"/>
                        <a:t>0.50</a:t>
                      </a:r>
                    </a:p>
                  </a:txBody>
                  <a:tcPr/>
                </a:tc>
                <a:tc>
                  <a:txBody>
                    <a:bodyPr/>
                    <a:lstStyle/>
                    <a:p>
                      <a:r>
                        <a:rPr lang="en-US"/>
                        <a:t>25</a:t>
                      </a:r>
                    </a:p>
                  </a:txBody>
                  <a:tcPr/>
                </a:tc>
                <a:tc>
                  <a:txBody>
                    <a:bodyPr/>
                    <a:lstStyle/>
                    <a:p>
                      <a:r>
                        <a:rPr lang="en-US"/>
                        <a:t>12.50</a:t>
                      </a:r>
                    </a:p>
                  </a:txBody>
                  <a:tcPr/>
                </a:tc>
                <a:extLst>
                  <a:ext uri="{0D108BD9-81ED-4DB2-BD59-A6C34878D82A}">
                    <a16:rowId xmlns:a16="http://schemas.microsoft.com/office/drawing/2014/main" val="4093424634"/>
                  </a:ext>
                </a:extLst>
              </a:tr>
              <a:tr h="370840">
                <a:tc>
                  <a:txBody>
                    <a:bodyPr/>
                    <a:lstStyle/>
                    <a:p>
                      <a:r>
                        <a:rPr lang="en-US"/>
                        <a:t>Proficient</a:t>
                      </a:r>
                    </a:p>
                  </a:txBody>
                  <a:tcPr/>
                </a:tc>
                <a:tc>
                  <a:txBody>
                    <a:bodyPr/>
                    <a:lstStyle/>
                    <a:p>
                      <a:r>
                        <a:rPr lang="en-US"/>
                        <a:t>1.00</a:t>
                      </a:r>
                    </a:p>
                  </a:txBody>
                  <a:tcPr/>
                </a:tc>
                <a:tc>
                  <a:txBody>
                    <a:bodyPr/>
                    <a:lstStyle/>
                    <a:p>
                      <a:r>
                        <a:rPr lang="en-US"/>
                        <a:t>25</a:t>
                      </a:r>
                    </a:p>
                  </a:txBody>
                  <a:tcPr/>
                </a:tc>
                <a:tc>
                  <a:txBody>
                    <a:bodyPr/>
                    <a:lstStyle/>
                    <a:p>
                      <a:r>
                        <a:rPr lang="en-US"/>
                        <a:t>25.00</a:t>
                      </a:r>
                    </a:p>
                  </a:txBody>
                  <a:tcPr/>
                </a:tc>
                <a:extLst>
                  <a:ext uri="{0D108BD9-81ED-4DB2-BD59-A6C34878D82A}">
                    <a16:rowId xmlns:a16="http://schemas.microsoft.com/office/drawing/2014/main" val="1620435571"/>
                  </a:ext>
                </a:extLst>
              </a:tr>
              <a:tr h="370840">
                <a:tc>
                  <a:txBody>
                    <a:bodyPr/>
                    <a:lstStyle/>
                    <a:p>
                      <a:r>
                        <a:rPr lang="en-US"/>
                        <a:t>Advanced</a:t>
                      </a:r>
                    </a:p>
                  </a:txBody>
                  <a:tcPr/>
                </a:tc>
                <a:tc>
                  <a:txBody>
                    <a:bodyPr/>
                    <a:lstStyle/>
                    <a:p>
                      <a:r>
                        <a:rPr lang="en-US"/>
                        <a:t>1.25</a:t>
                      </a:r>
                    </a:p>
                  </a:txBody>
                  <a:tcPr/>
                </a:tc>
                <a:tc>
                  <a:txBody>
                    <a:bodyPr/>
                    <a:lstStyle/>
                    <a:p>
                      <a:r>
                        <a:rPr lang="en-US"/>
                        <a:t>25</a:t>
                      </a:r>
                    </a:p>
                  </a:txBody>
                  <a:tcPr/>
                </a:tc>
                <a:tc>
                  <a:txBody>
                    <a:bodyPr/>
                    <a:lstStyle/>
                    <a:p>
                      <a:r>
                        <a:rPr lang="en-US"/>
                        <a:t>31.25</a:t>
                      </a:r>
                    </a:p>
                  </a:txBody>
                  <a:tcPr/>
                </a:tc>
                <a:extLst>
                  <a:ext uri="{0D108BD9-81ED-4DB2-BD59-A6C34878D82A}">
                    <a16:rowId xmlns:a16="http://schemas.microsoft.com/office/drawing/2014/main" val="2392303025"/>
                  </a:ext>
                </a:extLst>
              </a:tr>
              <a:tr h="370840">
                <a:tc>
                  <a:txBody>
                    <a:bodyPr/>
                    <a:lstStyle/>
                    <a:p>
                      <a:endParaRPr lang="en-US"/>
                    </a:p>
                  </a:txBody>
                  <a:tcPr/>
                </a:tc>
                <a:tc>
                  <a:txBody>
                    <a:bodyPr/>
                    <a:lstStyle/>
                    <a:p>
                      <a:endParaRPr lang="en-US"/>
                    </a:p>
                  </a:txBody>
                  <a:tcPr/>
                </a:tc>
                <a:tc>
                  <a:txBody>
                    <a:bodyPr/>
                    <a:lstStyle/>
                    <a:p>
                      <a:r>
                        <a:rPr lang="en-US"/>
                        <a:t>Total</a:t>
                      </a:r>
                    </a:p>
                  </a:txBody>
                  <a:tcPr/>
                </a:tc>
                <a:tc>
                  <a:txBody>
                    <a:bodyPr/>
                    <a:lstStyle/>
                    <a:p>
                      <a:r>
                        <a:rPr lang="en-US" dirty="0"/>
                        <a:t>75.00</a:t>
                      </a:r>
                    </a:p>
                  </a:txBody>
                  <a:tcPr/>
                </a:tc>
                <a:extLst>
                  <a:ext uri="{0D108BD9-81ED-4DB2-BD59-A6C34878D82A}">
                    <a16:rowId xmlns:a16="http://schemas.microsoft.com/office/drawing/2014/main" val="3409266599"/>
                  </a:ext>
                </a:extLst>
              </a:tr>
            </a:tbl>
          </a:graphicData>
        </a:graphic>
      </p:graphicFrame>
      <p:sp>
        <p:nvSpPr>
          <p:cNvPr id="3" name="Rectangle: Rounded Corners 2">
            <a:extLst>
              <a:ext uri="{FF2B5EF4-FFF2-40B4-BE49-F238E27FC236}">
                <a16:creationId xmlns:a16="http://schemas.microsoft.com/office/drawing/2014/main" id="{ABB2ADE5-53F3-342F-F2BC-C5EEDD9340D7}"/>
              </a:ext>
            </a:extLst>
          </p:cNvPr>
          <p:cNvSpPr/>
          <p:nvPr/>
        </p:nvSpPr>
        <p:spPr>
          <a:xfrm>
            <a:off x="2181137" y="4040697"/>
            <a:ext cx="741027" cy="1118532"/>
          </a:xfrm>
          <a:prstGeom prst="roundRect">
            <a:avLst/>
          </a:prstGeom>
          <a:no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09FC347B-4BE3-8E8B-D844-CCA40D4727CF}"/>
              </a:ext>
            </a:extLst>
          </p:cNvPr>
          <p:cNvSpPr/>
          <p:nvPr/>
        </p:nvSpPr>
        <p:spPr>
          <a:xfrm>
            <a:off x="7661944" y="3621247"/>
            <a:ext cx="755008" cy="1537981"/>
          </a:xfrm>
          <a:prstGeom prst="roundRect">
            <a:avLst/>
          </a:prstGeom>
          <a:no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34737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AS - EXTERNAL">
  <a:themeElements>
    <a:clrScheme name="SAS-2023">
      <a:dk1>
        <a:srgbClr val="000000"/>
      </a:dk1>
      <a:lt1>
        <a:srgbClr val="FFFFFF"/>
      </a:lt1>
      <a:dk2>
        <a:srgbClr val="032954"/>
      </a:dk2>
      <a:lt2>
        <a:srgbClr val="0766D1"/>
      </a:lt2>
      <a:accent1>
        <a:srgbClr val="0766D1"/>
      </a:accent1>
      <a:accent2>
        <a:srgbClr val="4398F9"/>
      </a:accent2>
      <a:accent3>
        <a:srgbClr val="C4DEFD"/>
      </a:accent3>
      <a:accent4>
        <a:srgbClr val="032954"/>
      </a:accent4>
      <a:accent5>
        <a:srgbClr val="7E889A"/>
      </a:accent5>
      <a:accent6>
        <a:srgbClr val="BAC0C9"/>
      </a:accent6>
      <a:hlink>
        <a:srgbClr val="4398F9"/>
      </a:hlink>
      <a:folHlink>
        <a:srgbClr val="C4DEFD"/>
      </a:folHlink>
    </a:clrScheme>
    <a:fontScheme name="Anova">
      <a:majorFont>
        <a:latin typeface="Anova Bold"/>
        <a:ea typeface=""/>
        <a:cs typeface=""/>
      </a:majorFont>
      <a:minorFont>
        <a:latin typeface="Anova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solidFill>
              <a:schemeClr val="tx1"/>
            </a:solidFill>
          </a:defRPr>
        </a:defPPr>
      </a:lstStyle>
    </a:txDef>
  </a:objectDefaults>
  <a:extraClrSchemeLst/>
  <a:extLst>
    <a:ext uri="{05A4C25C-085E-4340-85A3-A5531E510DB2}">
      <thm15:themeFamily xmlns:thm15="http://schemas.microsoft.com/office/thememl/2012/main" name="EXTERNAL_Template_2023.potx" id="{64F9704B-69C1-48F7-A69C-6A72F738AA44}" vid="{B07DA9AD-B1E8-4DD4-ACAC-8E4A6A0BF2A9}"/>
    </a:ext>
  </a:extLst>
</a:theme>
</file>

<file path=ppt/theme/theme2.xml><?xml version="1.0" encoding="utf-8"?>
<a:theme xmlns:a="http://schemas.openxmlformats.org/drawingml/2006/main" name="SAS - EXTERNAL - NDA">
  <a:themeElements>
    <a:clrScheme name="SAS-2023">
      <a:dk1>
        <a:srgbClr val="000000"/>
      </a:dk1>
      <a:lt1>
        <a:srgbClr val="FFFFFF"/>
      </a:lt1>
      <a:dk2>
        <a:srgbClr val="032954"/>
      </a:dk2>
      <a:lt2>
        <a:srgbClr val="0766D1"/>
      </a:lt2>
      <a:accent1>
        <a:srgbClr val="0766D1"/>
      </a:accent1>
      <a:accent2>
        <a:srgbClr val="4398F9"/>
      </a:accent2>
      <a:accent3>
        <a:srgbClr val="C4DEFD"/>
      </a:accent3>
      <a:accent4>
        <a:srgbClr val="032954"/>
      </a:accent4>
      <a:accent5>
        <a:srgbClr val="7E889A"/>
      </a:accent5>
      <a:accent6>
        <a:srgbClr val="BAC0C9"/>
      </a:accent6>
      <a:hlink>
        <a:srgbClr val="4398F9"/>
      </a:hlink>
      <a:folHlink>
        <a:srgbClr val="C4DEFD"/>
      </a:folHlink>
    </a:clrScheme>
    <a:fontScheme name="Anova">
      <a:majorFont>
        <a:latin typeface="Anova Bold"/>
        <a:ea typeface=""/>
        <a:cs typeface=""/>
      </a:majorFont>
      <a:minorFont>
        <a:latin typeface="Anova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solidFill>
              <a:schemeClr val="tx1"/>
            </a:solidFill>
          </a:defRPr>
        </a:defPPr>
      </a:lstStyle>
    </a:txDef>
  </a:objectDefaults>
  <a:extraClrSchemeLst/>
  <a:extLst>
    <a:ext uri="{05A4C25C-085E-4340-85A3-A5531E510DB2}">
      <thm15:themeFamily xmlns:thm15="http://schemas.microsoft.com/office/thememl/2012/main" name="EXTERNAL_Template_2023.potx" id="{64F9704B-69C1-48F7-A69C-6A72F738AA44}" vid="{CC48BB7B-ABED-46A6-98DA-78095AE0C9ED}"/>
    </a:ext>
  </a:extLst>
</a:theme>
</file>

<file path=ppt/theme/theme3.xml><?xml version="1.0" encoding="utf-8"?>
<a:theme xmlns:a="http://schemas.openxmlformats.org/drawingml/2006/main" name="2_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1863</Words>
  <Application>Microsoft Office PowerPoint</Application>
  <PresentationFormat>Widescreen</PresentationFormat>
  <Paragraphs>409</Paragraphs>
  <Slides>31</Slides>
  <Notes>17</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31</vt:i4>
      </vt:variant>
    </vt:vector>
  </HeadingPairs>
  <TitlesOfParts>
    <vt:vector size="46" baseType="lpstr">
      <vt:lpstr>Anova</vt:lpstr>
      <vt:lpstr>Anova Bold</vt:lpstr>
      <vt:lpstr>Anova Light</vt:lpstr>
      <vt:lpstr>Arial</vt:lpstr>
      <vt:lpstr>Calibri</vt:lpstr>
      <vt:lpstr>Calibri Light</vt:lpstr>
      <vt:lpstr>Courier New</vt:lpstr>
      <vt:lpstr>Georgia</vt:lpstr>
      <vt:lpstr>Helvetica</vt:lpstr>
      <vt:lpstr>Optima</vt:lpstr>
      <vt:lpstr>Trebuchet MS</vt:lpstr>
      <vt:lpstr>SAS - EXTERNAL</vt:lpstr>
      <vt:lpstr>SAS - EXTERNAL - NDA</vt:lpstr>
      <vt:lpstr>2_Office Theme</vt:lpstr>
      <vt:lpstr>Office Theme</vt:lpstr>
      <vt:lpstr>Virginia’s Accountability System</vt:lpstr>
      <vt:lpstr>Overall guiding principles for this work</vt:lpstr>
      <vt:lpstr>Where we have been and where we are going</vt:lpstr>
      <vt:lpstr>Virginia’s accreditation system identifies schools for improvement based on a rules-based system</vt:lpstr>
      <vt:lpstr>Virginia’s current accreditation system also has “summative” ratings</vt:lpstr>
      <vt:lpstr>Decision Point One:  Achievement Indicator</vt:lpstr>
      <vt:lpstr>Achievement: % proficient versus an achievement index</vt:lpstr>
      <vt:lpstr>In Ohio, these two achievement measures produce *very* similar results</vt:lpstr>
      <vt:lpstr>What could the achievement index look like for Virginia?</vt:lpstr>
      <vt:lpstr>PowerPoint Presentation</vt:lpstr>
      <vt:lpstr>Virginia’s achievement measure</vt:lpstr>
      <vt:lpstr>Decision Point Two: Readiness Indicators</vt:lpstr>
      <vt:lpstr>Elementary School Readiness Indicators</vt:lpstr>
      <vt:lpstr>Middle School Readiness Indicators</vt:lpstr>
      <vt:lpstr>High School Readiness Indicators</vt:lpstr>
      <vt:lpstr>Decision Point Three:  Accountability Rating System</vt:lpstr>
      <vt:lpstr>Based on the Board conversation in August, there are two points of discussion</vt:lpstr>
      <vt:lpstr>How to make meaning from the accountability system? </vt:lpstr>
      <vt:lpstr>Option 1: Overall summative rating for all schools </vt:lpstr>
      <vt:lpstr>Option 2: Stop at category-level ratings for most schools</vt:lpstr>
      <vt:lpstr>State Placemat Example: Indiana</vt:lpstr>
      <vt:lpstr>Virginia’s rating system</vt:lpstr>
      <vt:lpstr>How to balance indicators to identify schools in need of additional support?  </vt:lpstr>
      <vt:lpstr>Based on the Board conversation in August, we developed two potential models.</vt:lpstr>
      <vt:lpstr>Model 1: Elementary and Middle Schools</vt:lpstr>
      <vt:lpstr>Model 2: Elementary and Middle Schools</vt:lpstr>
      <vt:lpstr>Comparing the models: Elementary and Middle Schools</vt:lpstr>
      <vt:lpstr>Model 1: High Schools</vt:lpstr>
      <vt:lpstr>Model 2: High Schools</vt:lpstr>
      <vt:lpstr>Comparing the options: High Schools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2023-09-12T16:04:20Z</dcterms:created>
  <dcterms:modified xsi:type="dcterms:W3CDTF">2023-09-12T16:04:34Z</dcterms:modified>
</cp:coreProperties>
</file>