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97" r:id="rId4"/>
    <p:sldMasterId id="2147483698" r:id="rId5"/>
    <p:sldMasterId id="2147483672" r:id="rId6"/>
  </p:sldMasterIdLst>
  <p:notesMasterIdLst>
    <p:notesMasterId r:id="rId14"/>
  </p:notesMasterIdLst>
  <p:sldIdLst>
    <p:sldId id="263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7EA8E-D88D-E33B-4F29-7E059F282E75}" v="158" dt="2023-09-13T16:18:42.683"/>
    <p1510:client id="{4EAC3A4F-376D-4B3A-BB11-373DB58404A1}" v="4" dt="2023-09-11T22:20:55.022"/>
  </p1510:revLst>
</p1510:revInfo>
</file>

<file path=ppt/tableStyles.xml><?xml version="1.0" encoding="utf-8"?>
<a:tblStyleLst xmlns:a="http://schemas.openxmlformats.org/drawingml/2006/main" def="{334EA8B0-496E-41FF-AC42-929E02E04DC8}">
  <a:tblStyle styleId="{334EA8B0-496E-41FF-AC42-929E02E04D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80808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45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7cf3e409b6_0_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7cf3e409b6_0_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7cf3e409b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7cf3e409b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7cf3e409b6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7cf3e409b6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7cf3e409b6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7cf3e409b6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7cf3e409b6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7cf3e409b6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7cf3e409b6_0_5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7cf3e409b6_0_5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5200"/>
              <a:buNone/>
              <a:defRPr sz="5200" b="1">
                <a:solidFill>
                  <a:srgbClr val="55555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3600"/>
              <a:buNone/>
              <a:defRPr sz="3600" b="1">
                <a:solidFill>
                  <a:srgbClr val="55555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800"/>
              <a:buNone/>
              <a:defRPr b="1">
                <a:solidFill>
                  <a:srgbClr val="55555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800"/>
              <a:buNone/>
              <a:defRPr b="1">
                <a:solidFill>
                  <a:srgbClr val="55555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800"/>
              <a:buNone/>
              <a:defRPr b="1">
                <a:solidFill>
                  <a:srgbClr val="55555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400"/>
              <a:buNone/>
              <a:defRPr sz="2400" b="1">
                <a:solidFill>
                  <a:srgbClr val="55555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4800"/>
              <a:buNone/>
              <a:defRPr sz="4800" b="1">
                <a:solidFill>
                  <a:srgbClr val="55555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4200"/>
              <a:buNone/>
              <a:defRPr sz="4200" b="1">
                <a:solidFill>
                  <a:srgbClr val="55555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722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eorgia"/>
              <a:buNone/>
              <a:defRPr sz="3600" cap="small">
                <a:solidFill>
                  <a:schemeClr val="dk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628650" y="1094197"/>
            <a:ext cx="7886700" cy="3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2pPr>
            <a:lvl3pPr marL="1371600" lvl="2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Char char="o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-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">
  <p:cSld name="Cover Slid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6"/>
          <p:cNvPicPr preferRelativeResize="0"/>
          <p:nvPr/>
        </p:nvPicPr>
        <p:blipFill rotWithShape="1">
          <a:blip r:embed="rId2">
            <a:alphaModFix/>
          </a:blip>
          <a:srcRect l="2844" r="5689"/>
          <a:stretch/>
        </p:blipFill>
        <p:spPr>
          <a:xfrm rot="10800000" flipH="1">
            <a:off x="780394" y="1"/>
            <a:ext cx="8363608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Yellow">
  <p:cSld name="Content Slide Yellow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2" y="1"/>
            <a:ext cx="9143998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7"/>
          <p:cNvSpPr/>
          <p:nvPr/>
        </p:nvSpPr>
        <p:spPr>
          <a:xfrm>
            <a:off x="1" y="274712"/>
            <a:ext cx="9156000" cy="459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1A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27"/>
          <p:cNvPicPr preferRelativeResize="0"/>
          <p:nvPr/>
        </p:nvPicPr>
        <p:blipFill rotWithShape="1">
          <a:blip r:embed="rId3">
            <a:alphaModFix amt="0"/>
          </a:blip>
          <a:srcRect l="28359" t="46781" r="1876" b="3002"/>
          <a:stretch/>
        </p:blipFill>
        <p:spPr>
          <a:xfrm rot="10800000">
            <a:off x="0" y="274709"/>
            <a:ext cx="9155959" cy="45940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27"/>
          <p:cNvCxnSpPr/>
          <p:nvPr/>
        </p:nvCxnSpPr>
        <p:spPr>
          <a:xfrm rot="10800000">
            <a:off x="8345822" y="274887"/>
            <a:ext cx="0" cy="4593900"/>
          </a:xfrm>
          <a:prstGeom prst="straightConnector1">
            <a:avLst/>
          </a:prstGeom>
          <a:noFill/>
          <a:ln w="12700" cap="flat" cmpd="sng">
            <a:solidFill>
              <a:srgbClr val="EAAC2D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9" name="Google Shape;10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11154" y="386890"/>
            <a:ext cx="690438" cy="690438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7"/>
          <p:cNvSpPr txBox="1">
            <a:spLocks noGrp="1"/>
          </p:cNvSpPr>
          <p:nvPr>
            <p:ph type="body" idx="1"/>
          </p:nvPr>
        </p:nvSpPr>
        <p:spPr>
          <a:xfrm>
            <a:off x="1044179" y="993998"/>
            <a:ext cx="4883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1A6F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001A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body" idx="2"/>
          </p:nvPr>
        </p:nvSpPr>
        <p:spPr>
          <a:xfrm>
            <a:off x="1044179" y="2111969"/>
            <a:ext cx="4579500" cy="20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7"/>
          <p:cNvSpPr txBox="1"/>
          <p:nvPr/>
        </p:nvSpPr>
        <p:spPr>
          <a:xfrm>
            <a:off x="-2325188" y="-17373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250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rgbClr val="F7BD2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001A6F"/>
                </a:solidFill>
              </a:defRPr>
            </a:lvl1pPr>
            <a:lvl2pPr lvl="1">
              <a:buNone/>
              <a:defRPr sz="1300">
                <a:solidFill>
                  <a:srgbClr val="001A6F"/>
                </a:solidFill>
              </a:defRPr>
            </a:lvl2pPr>
            <a:lvl3pPr lvl="2">
              <a:buNone/>
              <a:defRPr sz="1300">
                <a:solidFill>
                  <a:srgbClr val="001A6F"/>
                </a:solidFill>
              </a:defRPr>
            </a:lvl3pPr>
            <a:lvl4pPr lvl="3">
              <a:buNone/>
              <a:defRPr sz="1300">
                <a:solidFill>
                  <a:srgbClr val="001A6F"/>
                </a:solidFill>
              </a:defRPr>
            </a:lvl4pPr>
            <a:lvl5pPr lvl="4">
              <a:buNone/>
              <a:defRPr sz="1300">
                <a:solidFill>
                  <a:srgbClr val="001A6F"/>
                </a:solidFill>
              </a:defRPr>
            </a:lvl5pPr>
            <a:lvl6pPr lvl="5">
              <a:buNone/>
              <a:defRPr sz="1300">
                <a:solidFill>
                  <a:srgbClr val="001A6F"/>
                </a:solidFill>
              </a:defRPr>
            </a:lvl6pPr>
            <a:lvl7pPr lvl="6">
              <a:buNone/>
              <a:defRPr sz="1300">
                <a:solidFill>
                  <a:srgbClr val="001A6F"/>
                </a:solidFill>
              </a:defRPr>
            </a:lvl7pPr>
            <a:lvl8pPr lvl="7">
              <a:buNone/>
              <a:defRPr sz="1300">
                <a:solidFill>
                  <a:srgbClr val="001A6F"/>
                </a:solidFill>
              </a:defRPr>
            </a:lvl8pPr>
            <a:lvl9pPr lvl="8">
              <a:buNone/>
              <a:defRPr sz="1300">
                <a:solidFill>
                  <a:srgbClr val="001A6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">
  <p:cSld name="Chapter Slide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8"/>
          <p:cNvPicPr preferRelativeResize="0"/>
          <p:nvPr/>
        </p:nvPicPr>
        <p:blipFill rotWithShape="1">
          <a:blip r:embed="rId2">
            <a:alphaModFix/>
          </a:blip>
          <a:srcRect l="2844" r="5689"/>
          <a:stretch/>
        </p:blipFill>
        <p:spPr>
          <a:xfrm rot="10800000" flipH="1">
            <a:off x="780394" y="1"/>
            <a:ext cx="8363608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Yellow">
  <p:cSld name="1_Content Slide Yellow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2" y="1"/>
            <a:ext cx="9143998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9"/>
          <p:cNvSpPr/>
          <p:nvPr/>
        </p:nvSpPr>
        <p:spPr>
          <a:xfrm>
            <a:off x="1" y="274712"/>
            <a:ext cx="9156000" cy="459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1A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0" name="Google Shape;120;p29"/>
          <p:cNvCxnSpPr/>
          <p:nvPr/>
        </p:nvCxnSpPr>
        <p:spPr>
          <a:xfrm rot="10800000">
            <a:off x="8345822" y="274887"/>
            <a:ext cx="0" cy="4593900"/>
          </a:xfrm>
          <a:prstGeom prst="straightConnector1">
            <a:avLst/>
          </a:prstGeom>
          <a:noFill/>
          <a:ln w="12700" cap="flat" cmpd="sng">
            <a:solidFill>
              <a:srgbClr val="EAAC2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9"/>
          <p:cNvSpPr txBox="1"/>
          <p:nvPr/>
        </p:nvSpPr>
        <p:spPr>
          <a:xfrm>
            <a:off x="8345822" y="4418663"/>
            <a:ext cx="849900" cy="2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b="1" i="0" u="none" strike="noStrike" cap="none">
                <a:solidFill>
                  <a:srgbClr val="001A6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1" i="0" u="none" strike="noStrike" cap="none">
              <a:solidFill>
                <a:srgbClr val="001A6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2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11154" y="385092"/>
            <a:ext cx="690441" cy="69403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 1">
  <p:cSld name="1_Custom Layout 1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Google Shape;125;p30"/>
          <p:cNvCxnSpPr/>
          <p:nvPr/>
        </p:nvCxnSpPr>
        <p:spPr>
          <a:xfrm rot="10800000">
            <a:off x="8345822" y="0"/>
            <a:ext cx="0" cy="5143500"/>
          </a:xfrm>
          <a:prstGeom prst="straightConnector1">
            <a:avLst/>
          </a:prstGeom>
          <a:noFill/>
          <a:ln w="12700" cap="flat" cmpd="sng">
            <a:solidFill>
              <a:srgbClr val="EAAC2D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6" name="Google Shape;126;p30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11154" y="385092"/>
            <a:ext cx="690441" cy="69403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/>
          <p:nvPr/>
        </p:nvSpPr>
        <p:spPr>
          <a:xfrm>
            <a:off x="8345821" y="4418663"/>
            <a:ext cx="798000" cy="2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b="1">
                <a:solidFill>
                  <a:srgbClr val="001A6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1">
              <a:solidFill>
                <a:srgbClr val="001A6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 t="9" b="9"/>
          <a:stretch/>
        </p:blipFill>
        <p:spPr>
          <a:xfrm rot="10800000" flipH="1">
            <a:off x="1" y="48988"/>
            <a:ext cx="9145986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/>
          <p:nvPr/>
        </p:nvSpPr>
        <p:spPr>
          <a:xfrm>
            <a:off x="0" y="1"/>
            <a:ext cx="9144000" cy="486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1A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31"/>
          <p:cNvPicPr preferRelativeResize="0"/>
          <p:nvPr/>
        </p:nvPicPr>
        <p:blipFill rotWithShape="1">
          <a:blip r:embed="rId3">
            <a:alphaModFix amt="50000"/>
          </a:blip>
          <a:srcRect l="28359" t="46781" r="1876" b="3002"/>
          <a:stretch/>
        </p:blipFill>
        <p:spPr>
          <a:xfrm rot="10800000">
            <a:off x="-279731" y="-1"/>
            <a:ext cx="9703461" cy="48687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31"/>
          <p:cNvCxnSpPr/>
          <p:nvPr/>
        </p:nvCxnSpPr>
        <p:spPr>
          <a:xfrm rot="10800000">
            <a:off x="8345822" y="88"/>
            <a:ext cx="0" cy="4868700"/>
          </a:xfrm>
          <a:prstGeom prst="straightConnector1">
            <a:avLst/>
          </a:prstGeom>
          <a:noFill/>
          <a:ln w="12700" cap="flat" cmpd="sng">
            <a:solidFill>
              <a:srgbClr val="EAAC2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31"/>
          <p:cNvSpPr txBox="1"/>
          <p:nvPr/>
        </p:nvSpPr>
        <p:spPr>
          <a:xfrm>
            <a:off x="8345821" y="4418663"/>
            <a:ext cx="798000" cy="2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b="1">
                <a:solidFill>
                  <a:srgbClr val="001A6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1">
              <a:solidFill>
                <a:srgbClr val="001A6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31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11154" y="385092"/>
            <a:ext cx="690441" cy="694034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1" y="848182"/>
            <a:ext cx="3941213" cy="1790700"/>
          </a:xfrm>
        </p:spPr>
        <p:txBody>
          <a:bodyPr anchor="b"/>
          <a:lstStyle>
            <a:lvl1pPr algn="l">
              <a:defRPr sz="45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1" y="2727165"/>
            <a:ext cx="3941213" cy="124182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D7D0-E191-4C83-8A0F-12414189B1E3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Virginia Department of Education Logo">
            <a:extLst>
              <a:ext uri="{FF2B5EF4-FFF2-40B4-BE49-F238E27FC236}">
                <a16:creationId xmlns:a16="http://schemas.microsoft.com/office/drawing/2014/main" id="{E906BC5D-AD27-F662-9404-B2ABC255B9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61535" y="1402773"/>
            <a:ext cx="5107030" cy="350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30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1" y="848182"/>
            <a:ext cx="7886700" cy="1790700"/>
          </a:xfrm>
        </p:spPr>
        <p:txBody>
          <a:bodyPr anchor="b"/>
          <a:lstStyle>
            <a:lvl1pPr algn="ctr">
              <a:defRPr sz="45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27165"/>
            <a:ext cx="78867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C249E-D282-4660-885A-F74A817FB28E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96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1" y="848182"/>
            <a:ext cx="3941213" cy="1790700"/>
          </a:xfrm>
        </p:spPr>
        <p:txBody>
          <a:bodyPr anchor="b"/>
          <a:lstStyle>
            <a:lvl1pPr algn="l">
              <a:defRPr sz="45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1" y="2727165"/>
            <a:ext cx="3941213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3C0D-AEE8-4C37-B586-2E02B9B135CF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Virginia Department of Education Logo">
            <a:extLst>
              <a:ext uri="{FF2B5EF4-FFF2-40B4-BE49-F238E27FC236}">
                <a16:creationId xmlns:a16="http://schemas.microsoft.com/office/drawing/2014/main" id="{E76F52DC-2E4B-4FD5-C42F-3F0A82DA8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09" y="1134897"/>
            <a:ext cx="5237075" cy="359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173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gradFill rotWithShape="1">
          <a:gsLst>
            <a:gs pos="0">
              <a:srgbClr val="3E5B91"/>
            </a:gs>
            <a:gs pos="50000">
              <a:srgbClr val="1A4480"/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848182"/>
            <a:ext cx="7886700" cy="1790700"/>
          </a:xfrm>
        </p:spPr>
        <p:txBody>
          <a:bodyPr anchor="b"/>
          <a:lstStyle>
            <a:lvl1pPr algn="ctr">
              <a:defRPr sz="4500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27165"/>
            <a:ext cx="78867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799C-EA78-4FD4-8B5A-E18EB096E5C6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9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BD67D3E-DC23-56D0-E49A-79F87FFEB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094198"/>
            <a:ext cx="7886700" cy="35385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61242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566EF1-4ABD-9736-83E3-A0AB60E23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noFill/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94198"/>
            <a:ext cx="7886700" cy="3538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962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115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gradFill flip="none" rotWithShape="1">
          <a:gsLst>
            <a:gs pos="0">
              <a:schemeClr val="tx1"/>
            </a:gs>
            <a:gs pos="50000">
              <a:srgbClr val="1A4480"/>
            </a:gs>
            <a:gs pos="100000">
              <a:srgbClr val="3E5B9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0B6B-6944-E12E-832D-39E6B070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1467"/>
            <a:ext cx="3886200" cy="347125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1467"/>
            <a:ext cx="3886200" cy="347125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607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D541-267A-DAF0-C4B8-B92F657E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noFill/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1467"/>
            <a:ext cx="3886200" cy="347125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1467"/>
            <a:ext cx="3886200" cy="347125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1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E2590-EA3D-2431-8ECC-6E434A51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solidFill>
            <a:schemeClr val="tx1"/>
          </a:solidFill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3899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43899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651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1B387-EEF6-85E8-878F-7654D7B0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noFill/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3899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43899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586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5D157-36F0-A5D1-DE89-F14DFFE20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2981"/>
          </a:xfrm>
          <a:noFill/>
        </p:spPr>
        <p:txBody>
          <a:bodyPr lIns="822960" anchor="b">
            <a:normAutofit/>
          </a:bodyPr>
          <a:lstStyle>
            <a:lvl1pPr>
              <a:defRPr sz="3600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DFB-BBD1-424E-8E61-D0F07BC8954A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679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DC38-4FAD-4906-B701-8C1D07FFDAE2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80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62E0-DFCC-480B-934F-571908404525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987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71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169440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887391" y="2588632"/>
            <a:ext cx="2227659" cy="169440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/>
          </p:nvPr>
        </p:nvSpPr>
        <p:spPr>
          <a:xfrm>
            <a:off x="6287691" y="2588631"/>
            <a:ext cx="2227659" cy="169440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3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71C4-ABB1-43BF-A1B6-165F4DBACD94}" type="datetime1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2BAA-C61A-4A39-BDF1-4340D572B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8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84" r:id="rId3"/>
    <p:sldLayoutId id="2147483686" r:id="rId4"/>
    <p:sldLayoutId id="2147483674" r:id="rId5"/>
    <p:sldLayoutId id="2147483687" r:id="rId6"/>
    <p:sldLayoutId id="2147483675" r:id="rId7"/>
    <p:sldLayoutId id="2147483691" r:id="rId8"/>
    <p:sldLayoutId id="2147483676" r:id="rId9"/>
    <p:sldLayoutId id="2147483689" r:id="rId10"/>
    <p:sldLayoutId id="2147483677" r:id="rId11"/>
    <p:sldLayoutId id="2147483690" r:id="rId12"/>
    <p:sldLayoutId id="2147483678" r:id="rId13"/>
    <p:sldLayoutId id="2147483679" r:id="rId14"/>
    <p:sldLayoutId id="2147483680" r:id="rId15"/>
    <p:sldLayoutId id="2147483681" r:id="rId16"/>
    <p:sldLayoutId id="2147483688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rgbClr val="555555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libri" panose="020F0502020204030204" pitchFamily="34" charset="0"/>
        <a:buChar char="-"/>
        <a:defRPr sz="1800" kern="1200">
          <a:solidFill>
            <a:srgbClr val="55555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65000"/>
        <a:buFont typeface="Courier New" panose="02070309020205020404" pitchFamily="49" charset="0"/>
        <a:buChar char="o"/>
        <a:defRPr sz="1500" kern="1200">
          <a:solidFill>
            <a:srgbClr val="555555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rgbClr val="555555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libri" panose="020F0502020204030204" pitchFamily="34" charset="0"/>
        <a:buChar char="-"/>
        <a:defRPr sz="1350" kern="1200">
          <a:solidFill>
            <a:srgbClr val="555555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s.virginia.gov/cgi-bin/legp604.exe?221+ful+CHAP07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608152"/>
            <a:ext cx="4638294" cy="1790700"/>
          </a:xfrm>
        </p:spPr>
        <p:txBody>
          <a:bodyPr>
            <a:noAutofit/>
          </a:bodyPr>
          <a:lstStyle/>
          <a:p>
            <a:r>
              <a:rPr lang="en-US" sz="3300" b="1" i="1" dirty="0"/>
              <a:t>HB585 Work Group on the Future of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517055"/>
            <a:ext cx="4357116" cy="12418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100" dirty="0"/>
              <a:t>Board of Education</a:t>
            </a:r>
            <a:endParaRPr lang="en-US" dirty="0"/>
          </a:p>
          <a:p>
            <a:r>
              <a:rPr lang="en-US" sz="2100" dirty="0">
                <a:cs typeface="Calibri"/>
              </a:rPr>
              <a:t>Work Session</a:t>
            </a:r>
          </a:p>
          <a:p>
            <a:r>
              <a:rPr lang="en-US" sz="2100" dirty="0"/>
              <a:t>September 13,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1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3"/>
          <p:cNvSpPr txBox="1">
            <a:spLocks noGrp="1"/>
          </p:cNvSpPr>
          <p:nvPr>
            <p:ph type="body" idx="1"/>
          </p:nvPr>
        </p:nvSpPr>
        <p:spPr>
          <a:xfrm>
            <a:off x="311700" y="1873775"/>
            <a:ext cx="8832300" cy="30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State assessment systems are powerful tools to:</a:t>
            </a:r>
            <a:endParaRPr sz="1500" dirty="0"/>
          </a:p>
          <a:p>
            <a: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Evaluate and communicate academic progress;</a:t>
            </a:r>
            <a:endParaRPr sz="1500" dirty="0"/>
          </a:p>
          <a:p>
            <a: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Provide clear feedback for educators to support students in where they are and where they need to go; and </a:t>
            </a:r>
            <a:endParaRPr sz="1500" dirty="0"/>
          </a:p>
          <a:p>
            <a: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Ensure learning outcomes are transparent and actionable.</a:t>
            </a: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The Virginia Department of Education’s 2022 report “Our Commitment to Virginians: High Expectations for All Students” illuminated challenges in Virginia’s current assessment system: overall declining performance and low proficiency cut scores.</a:t>
            </a: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>
                <a:highlight>
                  <a:schemeClr val="lt1"/>
                </a:highlight>
              </a:rPr>
              <a:t>Virginia is committed to addressing these challenges and improving its assessment system to fulfill a critical mission; ensuring students are well prepared for success in college and career opportunities.</a:t>
            </a:r>
            <a:r>
              <a:rPr lang="en" sz="1500" b="1" dirty="0">
                <a:highlight>
                  <a:schemeClr val="lt1"/>
                </a:highlight>
              </a:rPr>
              <a:t> </a:t>
            </a:r>
            <a:endParaRPr sz="1500" dirty="0">
              <a:highlight>
                <a:schemeClr val="lt1"/>
              </a:highlight>
            </a:endParaRPr>
          </a:p>
        </p:txBody>
      </p:sp>
      <p:sp>
        <p:nvSpPr>
          <p:cNvPr id="149" name="Google Shape;149;p33"/>
          <p:cNvSpPr txBox="1"/>
          <p:nvPr/>
        </p:nvSpPr>
        <p:spPr>
          <a:xfrm>
            <a:off x="311700" y="1017725"/>
            <a:ext cx="8832300" cy="7836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lt1"/>
                </a:solidFill>
              </a:rPr>
              <a:t>Assessments in Virginia are no longer meeting the needs of the Commonwealth; Virginia student performance severely lags on national measures, and weak assessments limit usefulness for Virginia's students, families, teachers, schools, and policymakers.</a:t>
            </a:r>
          </a:p>
        </p:txBody>
      </p:sp>
      <p:sp>
        <p:nvSpPr>
          <p:cNvPr id="150" name="Google Shape;150;p33"/>
          <p:cNvSpPr txBox="1"/>
          <p:nvPr/>
        </p:nvSpPr>
        <p:spPr>
          <a:xfrm>
            <a:off x="311700" y="372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95959"/>
                </a:solidFill>
              </a:rPr>
              <a:t>Background</a:t>
            </a:r>
            <a:endParaRPr sz="2800" b="1">
              <a:solidFill>
                <a:srgbClr val="595959"/>
              </a:solidFill>
            </a:endParaRPr>
          </a:p>
        </p:txBody>
      </p:sp>
      <p:sp>
        <p:nvSpPr>
          <p:cNvPr id="151" name="Google Shape;151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95959"/>
                </a:solidFill>
              </a:rPr>
              <a:t>HB 585 Purpose &amp; Objectives</a:t>
            </a:r>
            <a:endParaRPr sz="2800" b="1">
              <a:solidFill>
                <a:srgbClr val="595959"/>
              </a:solidFill>
            </a:endParaRPr>
          </a:p>
        </p:txBody>
      </p:sp>
      <p:sp>
        <p:nvSpPr>
          <p:cNvPr id="157" name="Google Shape;157;p34"/>
          <p:cNvSpPr txBox="1"/>
          <p:nvPr/>
        </p:nvSpPr>
        <p:spPr>
          <a:xfrm>
            <a:off x="311700" y="2173200"/>
            <a:ext cx="3999900" cy="2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18097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/>
            </a:pPr>
            <a:r>
              <a:rPr lang="en" sz="1050">
                <a:solidFill>
                  <a:srgbClr val="595959"/>
                </a:solidFill>
              </a:rPr>
              <a:t>Best practices and </a:t>
            </a:r>
            <a:r>
              <a:rPr lang="en" sz="1050" b="1">
                <a:solidFill>
                  <a:srgbClr val="595959"/>
                </a:solidFill>
              </a:rPr>
              <a:t>innovations in summative assessments</a:t>
            </a:r>
            <a:r>
              <a:rPr lang="en" sz="1050">
                <a:solidFill>
                  <a:srgbClr val="595959"/>
                </a:solidFill>
              </a:rPr>
              <a:t> of proficiency from across the nation;</a:t>
            </a:r>
            <a:endParaRPr sz="1050">
              <a:solidFill>
                <a:srgbClr val="595959"/>
              </a:solidFill>
            </a:endParaRPr>
          </a:p>
          <a:p>
            <a:pPr marL="28575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/>
            </a:pPr>
            <a:r>
              <a:rPr lang="en" sz="1050">
                <a:solidFill>
                  <a:srgbClr val="595959"/>
                </a:solidFill>
              </a:rPr>
              <a:t>Alternative </a:t>
            </a:r>
            <a:r>
              <a:rPr lang="en" sz="1050" b="1">
                <a:solidFill>
                  <a:srgbClr val="595959"/>
                </a:solidFill>
              </a:rPr>
              <a:t>approaches to current and new assessment items</a:t>
            </a:r>
            <a:r>
              <a:rPr lang="en" sz="1050">
                <a:solidFill>
                  <a:srgbClr val="595959"/>
                </a:solidFill>
              </a:rPr>
              <a:t>, including subject areas and methods of grading such items;</a:t>
            </a:r>
            <a:endParaRPr sz="1050">
              <a:solidFill>
                <a:srgbClr val="595959"/>
              </a:solidFill>
            </a:endParaRPr>
          </a:p>
          <a:p>
            <a:pPr marL="28575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/>
            </a:pPr>
            <a:r>
              <a:rPr lang="en" sz="1050">
                <a:solidFill>
                  <a:srgbClr val="595959"/>
                </a:solidFill>
              </a:rPr>
              <a:t>Assessment items that include </a:t>
            </a:r>
            <a:r>
              <a:rPr lang="en" sz="1050" b="1">
                <a:solidFill>
                  <a:srgbClr val="595959"/>
                </a:solidFill>
              </a:rPr>
              <a:t>open-ended questions, long-form writing</a:t>
            </a:r>
            <a:r>
              <a:rPr lang="en" sz="1050">
                <a:solidFill>
                  <a:srgbClr val="595959"/>
                </a:solidFill>
              </a:rPr>
              <a:t>, and other tasks, with student responses scored by the Department according to statewide scoring rubrics;</a:t>
            </a:r>
            <a:endParaRPr sz="1050">
              <a:solidFill>
                <a:srgbClr val="595959"/>
              </a:solidFill>
            </a:endParaRPr>
          </a:p>
          <a:p>
            <a:pPr marL="28575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  <a:buClr>
                <a:srgbClr val="595959"/>
              </a:buClr>
              <a:buSzPts val="1050"/>
              <a:buFont typeface="Poppins SemiBold"/>
              <a:buAutoNum type="arabicParenR"/>
            </a:pPr>
            <a:r>
              <a:rPr lang="en" sz="1050">
                <a:solidFill>
                  <a:srgbClr val="595959"/>
                </a:solidFill>
              </a:rPr>
              <a:t>Plan for </a:t>
            </a:r>
            <a:r>
              <a:rPr lang="en" sz="1050" b="1">
                <a:solidFill>
                  <a:srgbClr val="595959"/>
                </a:solidFill>
              </a:rPr>
              <a:t>pilot implementation of such assessment items</a:t>
            </a:r>
            <a:r>
              <a:rPr lang="en" sz="1050">
                <a:solidFill>
                  <a:srgbClr val="595959"/>
                </a:solidFill>
              </a:rPr>
              <a:t> prior to the 2027-2028 school year as necessary to determine the validity of such items;</a:t>
            </a:r>
            <a:endParaRPr sz="1050">
              <a:solidFill>
                <a:srgbClr val="595959"/>
              </a:solidFill>
            </a:endParaRPr>
          </a:p>
        </p:txBody>
      </p:sp>
      <p:sp>
        <p:nvSpPr>
          <p:cNvPr id="158" name="Google Shape;158;p34"/>
          <p:cNvSpPr txBox="1"/>
          <p:nvPr/>
        </p:nvSpPr>
        <p:spPr>
          <a:xfrm>
            <a:off x="4572000" y="2173200"/>
            <a:ext cx="4260300" cy="28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18097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 startAt="5"/>
            </a:pPr>
            <a:r>
              <a:rPr lang="en" sz="1050">
                <a:solidFill>
                  <a:srgbClr val="595959"/>
                </a:solidFill>
              </a:rPr>
              <a:t>The </a:t>
            </a:r>
            <a:r>
              <a:rPr lang="en" sz="1050" b="1">
                <a:solidFill>
                  <a:srgbClr val="595959"/>
                </a:solidFill>
              </a:rPr>
              <a:t>process for the development of a bank</a:t>
            </a:r>
            <a:r>
              <a:rPr lang="en" sz="1050">
                <a:solidFill>
                  <a:srgbClr val="595959"/>
                </a:solidFill>
              </a:rPr>
              <a:t> of vetted sample assessment items that include a comprehensive representation of knowledge and skills being assessed;</a:t>
            </a:r>
            <a:endParaRPr sz="1050">
              <a:solidFill>
                <a:srgbClr val="595959"/>
              </a:solidFill>
            </a:endParaRPr>
          </a:p>
          <a:p>
            <a:pPr marL="22860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 startAt="5"/>
            </a:pPr>
            <a:r>
              <a:rPr lang="en" sz="1050">
                <a:solidFill>
                  <a:srgbClr val="595959"/>
                </a:solidFill>
              </a:rPr>
              <a:t>The </a:t>
            </a:r>
            <a:r>
              <a:rPr lang="en" sz="1050" b="1">
                <a:solidFill>
                  <a:srgbClr val="595959"/>
                </a:solidFill>
              </a:rPr>
              <a:t>legislative and regulatory changes and funding </a:t>
            </a:r>
            <a:r>
              <a:rPr lang="en" sz="1050">
                <a:solidFill>
                  <a:srgbClr val="595959"/>
                </a:solidFill>
              </a:rPr>
              <a:t>necessary to implement alternative approaches considered by the work group; </a:t>
            </a:r>
            <a:endParaRPr sz="1050">
              <a:solidFill>
                <a:srgbClr val="595959"/>
              </a:solidFill>
            </a:endParaRPr>
          </a:p>
          <a:p>
            <a:pPr marL="22860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Clr>
                <a:srgbClr val="595959"/>
              </a:buClr>
              <a:buSzPts val="1050"/>
              <a:buFont typeface="Poppins SemiBold"/>
              <a:buAutoNum type="arabicParenR" startAt="5"/>
            </a:pPr>
            <a:r>
              <a:rPr lang="en" sz="1050">
                <a:solidFill>
                  <a:srgbClr val="595959"/>
                </a:solidFill>
              </a:rPr>
              <a:t>The effectiveness of </a:t>
            </a:r>
            <a:r>
              <a:rPr lang="en" sz="1050" b="1">
                <a:solidFill>
                  <a:srgbClr val="595959"/>
                </a:solidFill>
              </a:rPr>
              <a:t>assessments for students with disabilities</a:t>
            </a:r>
            <a:r>
              <a:rPr lang="en" sz="1050">
                <a:solidFill>
                  <a:srgbClr val="595959"/>
                </a:solidFill>
              </a:rPr>
              <a:t>, including the Virginia Alternate Assessment Program for those students with the most significant cognitive disabilities, and the use of those assessments to improve and individualize instruction; and</a:t>
            </a:r>
            <a:endParaRPr sz="1050">
              <a:solidFill>
                <a:srgbClr val="595959"/>
              </a:solidFill>
            </a:endParaRPr>
          </a:p>
          <a:p>
            <a:pPr marL="228600" lvl="0" indent="-180975" algn="l" rtl="0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  <a:buClr>
                <a:srgbClr val="595959"/>
              </a:buClr>
              <a:buSzPts val="1050"/>
              <a:buFont typeface="Poppins SemiBold"/>
              <a:buAutoNum type="arabicParenR" startAt="5"/>
            </a:pPr>
            <a:r>
              <a:rPr lang="en" sz="1050">
                <a:solidFill>
                  <a:srgbClr val="595959"/>
                </a:solidFill>
              </a:rPr>
              <a:t>A proposed </a:t>
            </a:r>
            <a:r>
              <a:rPr lang="en" sz="1050" b="1">
                <a:solidFill>
                  <a:srgbClr val="595959"/>
                </a:solidFill>
              </a:rPr>
              <a:t>timeline for implementation</a:t>
            </a:r>
            <a:r>
              <a:rPr lang="en" sz="1050">
                <a:solidFill>
                  <a:srgbClr val="595959"/>
                </a:solidFill>
              </a:rPr>
              <a:t> of such new assessments, giving consideration to implementation prior to the 2027-2028 school year.</a:t>
            </a:r>
            <a:endParaRPr sz="1050">
              <a:solidFill>
                <a:srgbClr val="595959"/>
              </a:solidFill>
            </a:endParaRPr>
          </a:p>
        </p:txBody>
      </p:sp>
      <p:sp>
        <p:nvSpPr>
          <p:cNvPr id="159" name="Google Shape;159;p34"/>
          <p:cNvSpPr txBox="1"/>
          <p:nvPr/>
        </p:nvSpPr>
        <p:spPr>
          <a:xfrm>
            <a:off x="311700" y="1152475"/>
            <a:ext cx="8832300" cy="9558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300" b="1">
                <a:solidFill>
                  <a:schemeClr val="lt1"/>
                </a:solidFill>
              </a:rPr>
              <a:t>Under HB 585, the Secretary of Education and the Virginia Superintendent of Public Instruction shall convene and consult a work group to </a:t>
            </a:r>
            <a:r>
              <a:rPr lang="en" sz="1300" b="1">
                <a:solidFill>
                  <a:srgbClr val="FFFFFF"/>
                </a:solidFill>
              </a:rPr>
              <a:t>recommend changes to the statewide summative assessments and develop a plan for implementation of the revised assessments. The Work Group was required to consider:</a:t>
            </a:r>
            <a:endParaRPr sz="1300" b="1">
              <a:solidFill>
                <a:srgbClr val="FFFFFF"/>
              </a:solidFill>
            </a:endParaRPr>
          </a:p>
        </p:txBody>
      </p:sp>
      <p:sp>
        <p:nvSpPr>
          <p:cNvPr id="160" name="Google Shape;160;p34"/>
          <p:cNvSpPr txBox="1"/>
          <p:nvPr/>
        </p:nvSpPr>
        <p:spPr>
          <a:xfrm>
            <a:off x="93300" y="4633800"/>
            <a:ext cx="3677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i="1">
                <a:solidFill>
                  <a:srgbClr val="595959"/>
                </a:solidFill>
              </a:rPr>
              <a:t>Source</a:t>
            </a:r>
            <a:r>
              <a:rPr lang="en" sz="900" i="1"/>
              <a:t>: </a:t>
            </a:r>
            <a:r>
              <a:rPr lang="en" sz="900" i="1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Virginia Acts of Assembly - 2022 Reconvened Session: Chapter 760 (Approved April 27, 2022)</a:t>
            </a:r>
            <a:endParaRPr sz="900" i="1"/>
          </a:p>
        </p:txBody>
      </p:sp>
      <p:sp>
        <p:nvSpPr>
          <p:cNvPr id="161" name="Google Shape;161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5"/>
          <p:cNvSpPr/>
          <p:nvPr/>
        </p:nvSpPr>
        <p:spPr>
          <a:xfrm>
            <a:off x="0" y="4398600"/>
            <a:ext cx="3411300" cy="74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2"/>
                </a:solidFill>
              </a:rPr>
              <a:t>Work Group Meetings</a:t>
            </a:r>
            <a:endParaRPr sz="2500" b="1">
              <a:solidFill>
                <a:schemeClr val="dk2"/>
              </a:solidFill>
            </a:endParaRPr>
          </a:p>
        </p:txBody>
      </p:sp>
      <p:sp>
        <p:nvSpPr>
          <p:cNvPr id="168" name="Google Shape;168;p35"/>
          <p:cNvSpPr txBox="1"/>
          <p:nvPr/>
        </p:nvSpPr>
        <p:spPr>
          <a:xfrm>
            <a:off x="2214600" y="4529850"/>
            <a:ext cx="6438600" cy="482400"/>
          </a:xfrm>
          <a:prstGeom prst="rect">
            <a:avLst/>
          </a:prstGeom>
          <a:noFill/>
          <a:ln w="19050" cap="flat" cmpd="sng">
            <a:solidFill>
              <a:srgbClr val="0944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" sz="900" i="1">
                <a:solidFill>
                  <a:srgbClr val="0944A1"/>
                </a:solidFill>
                <a:latin typeface="Poppins"/>
                <a:ea typeface="Poppins"/>
                <a:cs typeface="Poppins"/>
                <a:sym typeface="Poppins"/>
              </a:rPr>
              <a:t>Based on the recommendations developed by this Work Group, VDOE will submit its initial plan for the implementation of Virginia’s revised summative assessment to the General Assembly by</a:t>
            </a:r>
            <a:r>
              <a:rPr lang="en" sz="900" i="1">
                <a:solidFill>
                  <a:srgbClr val="434343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900" b="1" i="1">
                <a:solidFill>
                  <a:srgbClr val="FFAE00"/>
                </a:solidFill>
                <a:latin typeface="Poppins"/>
                <a:ea typeface="Poppins"/>
                <a:cs typeface="Poppins"/>
                <a:sym typeface="Poppins"/>
              </a:rPr>
              <a:t>November 1, 2023.</a:t>
            </a:r>
            <a:endParaRPr sz="900" b="1" i="1">
              <a:solidFill>
                <a:srgbClr val="FFAE00"/>
              </a:solidFill>
            </a:endParaRPr>
          </a:p>
        </p:txBody>
      </p:sp>
      <p:sp>
        <p:nvSpPr>
          <p:cNvPr id="169" name="Google Shape;169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70" name="Google Shape;170;p35"/>
          <p:cNvSpPr/>
          <p:nvPr/>
        </p:nvSpPr>
        <p:spPr>
          <a:xfrm>
            <a:off x="3780063" y="2020500"/>
            <a:ext cx="1528500" cy="23781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grpSp>
        <p:nvGrpSpPr>
          <p:cNvPr id="171" name="Google Shape;171;p35"/>
          <p:cNvGrpSpPr/>
          <p:nvPr/>
        </p:nvGrpSpPr>
        <p:grpSpPr>
          <a:xfrm>
            <a:off x="0" y="1189989"/>
            <a:ext cx="2214600" cy="3217636"/>
            <a:chOff x="0" y="1189989"/>
            <a:chExt cx="2214600" cy="3217636"/>
          </a:xfrm>
        </p:grpSpPr>
        <p:sp>
          <p:nvSpPr>
            <p:cNvPr id="172" name="Google Shape;172;p35"/>
            <p:cNvSpPr/>
            <p:nvPr/>
          </p:nvSpPr>
          <p:spPr>
            <a:xfrm>
              <a:off x="0" y="1189989"/>
              <a:ext cx="2214600" cy="669000"/>
            </a:xfrm>
            <a:prstGeom prst="homePlate">
              <a:avLst>
                <a:gd name="adj" fmla="val 50000"/>
              </a:avLst>
            </a:prstGeom>
            <a:solidFill>
              <a:srgbClr val="0944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Meeting 1</a:t>
              </a:r>
              <a:endParaRPr b="1">
                <a:solidFill>
                  <a:schemeClr val="lt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March</a:t>
              </a:r>
              <a:endParaRPr sz="1000" b="1">
                <a:solidFill>
                  <a:schemeClr val="lt1"/>
                </a:solidFill>
              </a:endParaRPr>
            </a:p>
          </p:txBody>
        </p:sp>
        <p:sp>
          <p:nvSpPr>
            <p:cNvPr id="173" name="Google Shape;173;p35"/>
            <p:cNvSpPr txBox="1"/>
            <p:nvPr/>
          </p:nvSpPr>
          <p:spPr>
            <a:xfrm>
              <a:off x="193013" y="2020500"/>
              <a:ext cx="1608937" cy="2387125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dirty="0">
                  <a:solidFill>
                    <a:srgbClr val="434343"/>
                  </a:solidFill>
                </a:rPr>
                <a:t>Understand the purpose of state assessments generally</a:t>
              </a:r>
              <a:endParaRPr sz="1100" dirty="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dirty="0">
                  <a:solidFill>
                    <a:srgbClr val="434343"/>
                  </a:solidFill>
                </a:rPr>
                <a:t>Understand how Virginia’s state assessment system works currently</a:t>
              </a:r>
              <a:endParaRPr sz="1100" dirty="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dirty="0">
                  <a:solidFill>
                    <a:srgbClr val="434343"/>
                  </a:solidFill>
                </a:rPr>
                <a:t>Consider the challenges with Virginia’s current assessment system</a:t>
              </a:r>
              <a:endParaRPr sz="1100" dirty="0">
                <a:solidFill>
                  <a:srgbClr val="434343"/>
                </a:solidFill>
              </a:endParaRPr>
            </a:p>
          </p:txBody>
        </p:sp>
      </p:grpSp>
      <p:grpSp>
        <p:nvGrpSpPr>
          <p:cNvPr id="174" name="Google Shape;174;p35"/>
          <p:cNvGrpSpPr/>
          <p:nvPr/>
        </p:nvGrpSpPr>
        <p:grpSpPr>
          <a:xfrm>
            <a:off x="1838325" y="1189775"/>
            <a:ext cx="2064000" cy="3217850"/>
            <a:chOff x="1838325" y="1189775"/>
            <a:chExt cx="2064000" cy="3217850"/>
          </a:xfrm>
        </p:grpSpPr>
        <p:sp>
          <p:nvSpPr>
            <p:cNvPr id="175" name="Google Shape;175;p35"/>
            <p:cNvSpPr/>
            <p:nvPr/>
          </p:nvSpPr>
          <p:spPr>
            <a:xfrm>
              <a:off x="1838325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0C58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Meeting 2</a:t>
              </a:r>
              <a:endParaRPr b="1">
                <a:solidFill>
                  <a:schemeClr val="lt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April</a:t>
              </a:r>
              <a:endParaRPr sz="1000" b="1">
                <a:solidFill>
                  <a:schemeClr val="lt1"/>
                </a:solidFill>
              </a:endParaRPr>
            </a:p>
          </p:txBody>
        </p:sp>
        <p:sp>
          <p:nvSpPr>
            <p:cNvPr id="176" name="Google Shape;176;p35"/>
            <p:cNvSpPr txBox="1"/>
            <p:nvPr/>
          </p:nvSpPr>
          <p:spPr>
            <a:xfrm>
              <a:off x="2017250" y="2029525"/>
              <a:ext cx="1624500" cy="23781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</a:rPr>
                <a:t>Understand the national landscape and best practices, as context for Virginia’s assessment system</a:t>
              </a: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</a:rPr>
                <a:t>Consider how national best practices and innovations do or do not address the challenges with the VA assessment system</a:t>
              </a:r>
              <a:endParaRPr sz="1100">
                <a:solidFill>
                  <a:srgbClr val="434343"/>
                </a:solidFill>
              </a:endParaRPr>
            </a:p>
          </p:txBody>
        </p:sp>
      </p:grpSp>
      <p:grpSp>
        <p:nvGrpSpPr>
          <p:cNvPr id="177" name="Google Shape;177;p35"/>
          <p:cNvGrpSpPr/>
          <p:nvPr/>
        </p:nvGrpSpPr>
        <p:grpSpPr>
          <a:xfrm>
            <a:off x="3516750" y="1189775"/>
            <a:ext cx="2064000" cy="3217850"/>
            <a:chOff x="3516750" y="1189775"/>
            <a:chExt cx="2064000" cy="3217850"/>
          </a:xfrm>
        </p:grpSpPr>
        <p:sp>
          <p:nvSpPr>
            <p:cNvPr id="178" name="Google Shape;178;p35"/>
            <p:cNvSpPr/>
            <p:nvPr/>
          </p:nvSpPr>
          <p:spPr>
            <a:xfrm>
              <a:off x="3516750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0D5D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Meeting 3</a:t>
              </a:r>
              <a:endParaRPr b="1">
                <a:solidFill>
                  <a:schemeClr val="lt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May</a:t>
              </a:r>
              <a:endParaRPr sz="1000" b="1">
                <a:solidFill>
                  <a:schemeClr val="lt1"/>
                </a:solidFill>
              </a:endParaRPr>
            </a:p>
          </p:txBody>
        </p:sp>
        <p:sp>
          <p:nvSpPr>
            <p:cNvPr id="179" name="Google Shape;179;p35"/>
            <p:cNvSpPr txBox="1"/>
            <p:nvPr/>
          </p:nvSpPr>
          <p:spPr>
            <a:xfrm>
              <a:off x="3739450" y="2029525"/>
              <a:ext cx="1624500" cy="237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</a:rPr>
                <a:t>Understand Virginia’s assessment system currently, contrasted with the national landscape</a:t>
              </a: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</a:rPr>
                <a:t>Begin to define goals and objectives for the future of VA assessments</a:t>
              </a:r>
              <a:endParaRPr sz="1100">
                <a:solidFill>
                  <a:srgbClr val="434343"/>
                </a:solidFill>
              </a:endParaRPr>
            </a:p>
          </p:txBody>
        </p:sp>
      </p:grpSp>
      <p:grpSp>
        <p:nvGrpSpPr>
          <p:cNvPr id="180" name="Google Shape;180;p35"/>
          <p:cNvGrpSpPr/>
          <p:nvPr/>
        </p:nvGrpSpPr>
        <p:grpSpPr>
          <a:xfrm>
            <a:off x="6874025" y="1189775"/>
            <a:ext cx="2064000" cy="3193525"/>
            <a:chOff x="6874025" y="1189775"/>
            <a:chExt cx="2064000" cy="3193525"/>
          </a:xfrm>
        </p:grpSpPr>
        <p:sp>
          <p:nvSpPr>
            <p:cNvPr id="181" name="Google Shape;181;p35"/>
            <p:cNvSpPr/>
            <p:nvPr/>
          </p:nvSpPr>
          <p:spPr>
            <a:xfrm>
              <a:off x="6874025" y="1189775"/>
              <a:ext cx="2064000" cy="668700"/>
            </a:xfrm>
            <a:prstGeom prst="chevron">
              <a:avLst>
                <a:gd name="adj" fmla="val 50000"/>
              </a:avLst>
            </a:prstGeom>
            <a:solidFill>
              <a:srgbClr val="307B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>
                  <a:solidFill>
                    <a:schemeClr val="lt1"/>
                  </a:solidFill>
                </a:rPr>
                <a:t>Meeting 5</a:t>
              </a:r>
              <a:endParaRPr b="1" dirty="0">
                <a:solidFill>
                  <a:schemeClr val="lt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 dirty="0">
                  <a:solidFill>
                    <a:schemeClr val="lt1"/>
                  </a:solidFill>
                </a:rPr>
                <a:t>September</a:t>
              </a:r>
              <a:endParaRPr sz="1000" b="1" dirty="0">
                <a:solidFill>
                  <a:schemeClr val="lt1"/>
                </a:solidFill>
              </a:endParaRPr>
            </a:p>
          </p:txBody>
        </p:sp>
        <p:sp>
          <p:nvSpPr>
            <p:cNvPr id="182" name="Google Shape;182;p35"/>
            <p:cNvSpPr txBox="1"/>
            <p:nvPr/>
          </p:nvSpPr>
          <p:spPr>
            <a:xfrm>
              <a:off x="7132800" y="2020500"/>
              <a:ext cx="1699500" cy="2362800"/>
            </a:xfrm>
            <a:prstGeom prst="rect">
              <a:avLst/>
            </a:prstGeom>
            <a:solidFill>
              <a:schemeClr val="lt2"/>
            </a:solidFill>
            <a:ln w="2857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434343"/>
                  </a:solidFill>
                </a:rPr>
                <a:t>Consider final recommendations, including the timeline for implementation</a:t>
              </a: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434343"/>
                  </a:solidFill>
                </a:rPr>
                <a:t>Understand the legislative and regulatory changes needed </a:t>
              </a:r>
              <a:endParaRPr sz="1100">
                <a:solidFill>
                  <a:srgbClr val="434343"/>
                </a:solidFill>
              </a:endParaRPr>
            </a:p>
          </p:txBody>
        </p:sp>
      </p:grpSp>
      <p:grpSp>
        <p:nvGrpSpPr>
          <p:cNvPr id="183" name="Google Shape;183;p35"/>
          <p:cNvGrpSpPr/>
          <p:nvPr/>
        </p:nvGrpSpPr>
        <p:grpSpPr>
          <a:xfrm>
            <a:off x="5188725" y="1189750"/>
            <a:ext cx="2064000" cy="3217877"/>
            <a:chOff x="5195350" y="1189635"/>
            <a:chExt cx="2064000" cy="3150765"/>
          </a:xfrm>
        </p:grpSpPr>
        <p:sp>
          <p:nvSpPr>
            <p:cNvPr id="184" name="Google Shape;184;p35"/>
            <p:cNvSpPr/>
            <p:nvPr/>
          </p:nvSpPr>
          <p:spPr>
            <a:xfrm>
              <a:off x="5195350" y="1189635"/>
              <a:ext cx="2064000" cy="649800"/>
            </a:xfrm>
            <a:prstGeom prst="chevron">
              <a:avLst>
                <a:gd name="adj" fmla="val 50000"/>
              </a:avLst>
            </a:prstGeom>
            <a:solidFill>
              <a:srgbClr val="0E6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Meeting 4</a:t>
              </a:r>
              <a:endParaRPr b="1">
                <a:solidFill>
                  <a:schemeClr val="lt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chemeClr val="lt1"/>
                  </a:solidFill>
                </a:rPr>
                <a:t>July</a:t>
              </a:r>
              <a:endParaRPr sz="1000" b="1">
                <a:solidFill>
                  <a:schemeClr val="lt1"/>
                </a:solidFill>
              </a:endParaRPr>
            </a:p>
          </p:txBody>
        </p:sp>
        <p:sp>
          <p:nvSpPr>
            <p:cNvPr id="185" name="Google Shape;185;p35"/>
            <p:cNvSpPr txBox="1"/>
            <p:nvPr/>
          </p:nvSpPr>
          <p:spPr>
            <a:xfrm>
              <a:off x="5461650" y="2020500"/>
              <a:ext cx="1504200" cy="23199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434343"/>
                  </a:solidFill>
                </a:rPr>
                <a:t>Weigh in on draft recommendations</a:t>
              </a: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434343"/>
                </a:solidFill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434343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/>
          <p:nvPr/>
        </p:nvSpPr>
        <p:spPr>
          <a:xfrm>
            <a:off x="0" y="991700"/>
            <a:ext cx="9144000" cy="3631200"/>
          </a:xfrm>
          <a:prstGeom prst="rect">
            <a:avLst/>
          </a:prstGeom>
          <a:solidFill>
            <a:srgbClr val="EFEFEF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Opportunity Areas Identified by the Work Group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92" name="Google Shape;192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4294967295"/>
          </p:nvPr>
        </p:nvSpPr>
        <p:spPr>
          <a:xfrm>
            <a:off x="315750" y="1054300"/>
            <a:ext cx="1591200" cy="34746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37150" rIns="137150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555555"/>
                </a:solidFill>
              </a:rPr>
              <a:t>1.  Clearer and More Rigorous Standards</a:t>
            </a:r>
            <a:endParaRPr sz="900" b="1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555555"/>
                </a:solidFill>
              </a:rPr>
              <a:t>Students are expected to achieve (and teachers are supported in delivering) learning standards that reflect deep content understanding in a broad range of subjects and prepare students for college and career. These standards lay the foundation for the entire K-12 system.</a:t>
            </a:r>
            <a:endParaRPr sz="80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555555"/>
                </a:solidFill>
              </a:rPr>
              <a:t>State assessments reflect these improved standards. The bar for proficiency and student growth measures on these assessments reflects true readiness for the next grade and success beyond high school graduation.</a:t>
            </a:r>
            <a:endParaRPr sz="80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555555"/>
              </a:solidFill>
            </a:endParaRPr>
          </a:p>
          <a:p>
            <a:pPr marL="91440" marR="914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555555"/>
              </a:solidFill>
            </a:endParaRPr>
          </a:p>
          <a:p>
            <a:pPr marL="91440" marR="9144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900" b="1">
              <a:solidFill>
                <a:srgbClr val="555555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sz="900">
              <a:solidFill>
                <a:srgbClr val="555555"/>
              </a:solidFill>
            </a:endParaRPr>
          </a:p>
        </p:txBody>
      </p:sp>
      <p:sp>
        <p:nvSpPr>
          <p:cNvPr id="194" name="Google Shape;194;p36"/>
          <p:cNvSpPr txBox="1">
            <a:spLocks noGrp="1"/>
          </p:cNvSpPr>
          <p:nvPr>
            <p:ph type="body" idx="4294967295"/>
          </p:nvPr>
        </p:nvSpPr>
        <p:spPr>
          <a:xfrm>
            <a:off x="1998247" y="1054300"/>
            <a:ext cx="16368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37150" rIns="137150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555555"/>
                </a:solidFill>
              </a:rPr>
              <a:t>2.  More Rigorous Assessment Items</a:t>
            </a:r>
            <a:endParaRPr sz="900" b="1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555555"/>
                </a:solidFill>
              </a:rPr>
              <a:t>With rigorous standards as the foundation, assessment items aligned to these standards can incentivize and reinforce strong instructional practices.</a:t>
            </a:r>
            <a:endParaRPr sz="80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555555"/>
                </a:solidFill>
              </a:rPr>
              <a:t>Students engage with complex ideas, support their thinking with evidence, produce informed judgements, and demonstrate critical thinking and understanding through various item types including written responses.</a:t>
            </a:r>
            <a:endParaRPr sz="80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90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900" b="1">
              <a:solidFill>
                <a:srgbClr val="555555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900" i="1">
              <a:solidFill>
                <a:srgbClr val="555555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None/>
            </a:pPr>
            <a:endParaRPr sz="900" i="1">
              <a:solidFill>
                <a:srgbClr val="555555"/>
              </a:solidFill>
            </a:endParaRPr>
          </a:p>
        </p:txBody>
      </p:sp>
      <p:sp>
        <p:nvSpPr>
          <p:cNvPr id="195" name="Google Shape;195;p36"/>
          <p:cNvSpPr txBox="1">
            <a:spLocks noGrp="1"/>
          </p:cNvSpPr>
          <p:nvPr>
            <p:ph type="body" idx="4294967295"/>
          </p:nvPr>
        </p:nvSpPr>
        <p:spPr>
          <a:xfrm>
            <a:off x="3726345" y="1054300"/>
            <a:ext cx="16368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37150" rIns="137150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3.  More Timely, Clear, and Actionable Reporting</a:t>
            </a: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rgbClr val="555555"/>
                </a:solidFill>
              </a:rPr>
              <a:t>Parents, teachers, and school leaders understand–and take action–on students’ assessment results. The state provides score reports targeted to specific user groups to provide a clear picture of how students are doing and describe how parents and teachers can help their student(s) master grade-level standards.</a:t>
            </a: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rgbClr val="555555"/>
                </a:solidFill>
              </a:rPr>
              <a:t>The assessment system should provide information that can directly inform instructional planning and individualized supports for students, removing the guesswork so that teachers know where to go next.</a:t>
            </a: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solidFill>
                <a:srgbClr val="555555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sz="800" dirty="0">
              <a:solidFill>
                <a:srgbClr val="555555"/>
              </a:solidFill>
            </a:endParaRPr>
          </a:p>
        </p:txBody>
      </p:sp>
      <p:sp>
        <p:nvSpPr>
          <p:cNvPr id="196" name="Google Shape;196;p36"/>
          <p:cNvSpPr txBox="1">
            <a:spLocks noGrp="1"/>
          </p:cNvSpPr>
          <p:nvPr>
            <p:ph type="body" idx="4294967295"/>
          </p:nvPr>
        </p:nvSpPr>
        <p:spPr>
          <a:xfrm>
            <a:off x="5454442" y="1054300"/>
            <a:ext cx="15912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37150" rIns="137150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 4.  Improved System Coherence</a:t>
            </a: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rgbClr val="555555"/>
                </a:solidFill>
              </a:rPr>
              <a:t>Students and educators experience a coherent and streamlined system that includes summative and growth assessments - meaning all assessments signal clear expectations for students at all proficiency levels and inform strong instructional practices. </a:t>
            </a: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spcAft>
                <a:spcPts val="0"/>
              </a:spcAft>
              <a:buNone/>
            </a:pPr>
            <a:r>
              <a:rPr lang="en" sz="800" dirty="0">
                <a:solidFill>
                  <a:srgbClr val="555555"/>
                </a:solidFill>
              </a:rPr>
              <a:t>The assessment system includes actionable growth data providing school leaders and educators with useful information on how students are progressing throughout the school year so they can tailor teaching.</a:t>
            </a: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3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  <p:sp>
        <p:nvSpPr>
          <p:cNvPr id="197" name="Google Shape;197;p36"/>
          <p:cNvSpPr/>
          <p:nvPr/>
        </p:nvSpPr>
        <p:spPr>
          <a:xfrm>
            <a:off x="7116001" y="544101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125" h="124" extrusionOk="0">
                <a:moveTo>
                  <a:pt x="51" y="101"/>
                </a:moveTo>
                <a:cubicBezTo>
                  <a:pt x="48" y="100"/>
                  <a:pt x="48" y="100"/>
                  <a:pt x="48" y="100"/>
                </a:cubicBezTo>
                <a:cubicBezTo>
                  <a:pt x="49" y="98"/>
                  <a:pt x="48" y="96"/>
                  <a:pt x="48" y="94"/>
                </a:cubicBezTo>
                <a:cubicBezTo>
                  <a:pt x="51" y="92"/>
                  <a:pt x="51" y="92"/>
                  <a:pt x="51" y="92"/>
                </a:cubicBezTo>
                <a:cubicBezTo>
                  <a:pt x="53" y="92"/>
                  <a:pt x="53" y="90"/>
                  <a:pt x="52" y="88"/>
                </a:cubicBezTo>
                <a:cubicBezTo>
                  <a:pt x="51" y="85"/>
                  <a:pt x="51" y="85"/>
                  <a:pt x="51" y="85"/>
                </a:cubicBezTo>
                <a:cubicBezTo>
                  <a:pt x="50" y="83"/>
                  <a:pt x="48" y="82"/>
                  <a:pt x="46" y="83"/>
                </a:cubicBezTo>
                <a:cubicBezTo>
                  <a:pt x="44" y="84"/>
                  <a:pt x="44" y="84"/>
                  <a:pt x="44" y="84"/>
                </a:cubicBezTo>
                <a:cubicBezTo>
                  <a:pt x="42" y="83"/>
                  <a:pt x="41" y="81"/>
                  <a:pt x="39" y="80"/>
                </a:cubicBezTo>
                <a:cubicBezTo>
                  <a:pt x="40" y="77"/>
                  <a:pt x="40" y="77"/>
                  <a:pt x="40" y="77"/>
                </a:cubicBezTo>
                <a:cubicBezTo>
                  <a:pt x="41" y="75"/>
                  <a:pt x="40" y="73"/>
                  <a:pt x="38" y="73"/>
                </a:cubicBezTo>
                <a:cubicBezTo>
                  <a:pt x="35" y="71"/>
                  <a:pt x="35" y="71"/>
                  <a:pt x="35" y="71"/>
                </a:cubicBezTo>
                <a:cubicBezTo>
                  <a:pt x="33" y="71"/>
                  <a:pt x="31" y="72"/>
                  <a:pt x="30" y="73"/>
                </a:cubicBezTo>
                <a:cubicBezTo>
                  <a:pt x="29" y="76"/>
                  <a:pt x="29" y="76"/>
                  <a:pt x="29" y="76"/>
                </a:cubicBezTo>
                <a:cubicBezTo>
                  <a:pt x="27" y="76"/>
                  <a:pt x="25" y="76"/>
                  <a:pt x="23" y="77"/>
                </a:cubicBezTo>
                <a:cubicBezTo>
                  <a:pt x="22" y="74"/>
                  <a:pt x="22" y="74"/>
                  <a:pt x="22" y="74"/>
                </a:cubicBezTo>
                <a:cubicBezTo>
                  <a:pt x="21" y="72"/>
                  <a:pt x="19" y="71"/>
                  <a:pt x="17" y="72"/>
                </a:cubicBezTo>
                <a:cubicBezTo>
                  <a:pt x="14" y="74"/>
                  <a:pt x="14" y="74"/>
                  <a:pt x="14" y="74"/>
                </a:cubicBezTo>
                <a:cubicBezTo>
                  <a:pt x="12" y="75"/>
                  <a:pt x="11" y="77"/>
                  <a:pt x="12" y="78"/>
                </a:cubicBezTo>
                <a:cubicBezTo>
                  <a:pt x="13" y="81"/>
                  <a:pt x="13" y="81"/>
                  <a:pt x="13" y="81"/>
                </a:cubicBezTo>
                <a:cubicBezTo>
                  <a:pt x="12" y="82"/>
                  <a:pt x="10" y="84"/>
                  <a:pt x="9" y="85"/>
                </a:cubicBezTo>
                <a:cubicBezTo>
                  <a:pt x="6" y="84"/>
                  <a:pt x="6" y="84"/>
                  <a:pt x="6" y="84"/>
                </a:cubicBezTo>
                <a:cubicBezTo>
                  <a:pt x="5" y="84"/>
                  <a:pt x="3" y="85"/>
                  <a:pt x="2" y="86"/>
                </a:cubicBezTo>
                <a:cubicBezTo>
                  <a:pt x="1" y="90"/>
                  <a:pt x="1" y="90"/>
                  <a:pt x="1" y="90"/>
                </a:cubicBezTo>
                <a:cubicBezTo>
                  <a:pt x="0" y="91"/>
                  <a:pt x="0" y="92"/>
                  <a:pt x="1" y="93"/>
                </a:cubicBezTo>
                <a:cubicBezTo>
                  <a:pt x="1" y="93"/>
                  <a:pt x="2" y="94"/>
                  <a:pt x="3" y="94"/>
                </a:cubicBezTo>
                <a:cubicBezTo>
                  <a:pt x="6" y="95"/>
                  <a:pt x="6" y="95"/>
                  <a:pt x="6" y="95"/>
                </a:cubicBezTo>
                <a:cubicBezTo>
                  <a:pt x="5" y="97"/>
                  <a:pt x="5" y="100"/>
                  <a:pt x="6" y="102"/>
                </a:cubicBezTo>
                <a:cubicBezTo>
                  <a:pt x="3" y="103"/>
                  <a:pt x="3" y="103"/>
                  <a:pt x="3" y="103"/>
                </a:cubicBezTo>
                <a:cubicBezTo>
                  <a:pt x="1" y="104"/>
                  <a:pt x="1" y="106"/>
                  <a:pt x="1" y="107"/>
                </a:cubicBezTo>
                <a:cubicBezTo>
                  <a:pt x="3" y="111"/>
                  <a:pt x="3" y="111"/>
                  <a:pt x="3" y="111"/>
                </a:cubicBezTo>
                <a:cubicBezTo>
                  <a:pt x="4" y="112"/>
                  <a:pt x="6" y="113"/>
                  <a:pt x="7" y="112"/>
                </a:cubicBezTo>
                <a:cubicBezTo>
                  <a:pt x="10" y="111"/>
                  <a:pt x="10" y="111"/>
                  <a:pt x="10" y="111"/>
                </a:cubicBezTo>
                <a:cubicBezTo>
                  <a:pt x="12" y="113"/>
                  <a:pt x="13" y="114"/>
                  <a:pt x="15" y="115"/>
                </a:cubicBezTo>
                <a:cubicBezTo>
                  <a:pt x="14" y="118"/>
                  <a:pt x="14" y="118"/>
                  <a:pt x="14" y="118"/>
                </a:cubicBezTo>
                <a:cubicBezTo>
                  <a:pt x="13" y="119"/>
                  <a:pt x="13" y="120"/>
                  <a:pt x="14" y="121"/>
                </a:cubicBezTo>
                <a:cubicBezTo>
                  <a:pt x="14" y="122"/>
                  <a:pt x="15" y="122"/>
                  <a:pt x="16" y="123"/>
                </a:cubicBezTo>
                <a:cubicBezTo>
                  <a:pt x="19" y="124"/>
                  <a:pt x="19" y="124"/>
                  <a:pt x="19" y="124"/>
                </a:cubicBezTo>
                <a:cubicBezTo>
                  <a:pt x="20" y="124"/>
                  <a:pt x="21" y="124"/>
                  <a:pt x="22" y="124"/>
                </a:cubicBezTo>
                <a:cubicBezTo>
                  <a:pt x="23" y="123"/>
                  <a:pt x="23" y="123"/>
                  <a:pt x="24" y="122"/>
                </a:cubicBezTo>
                <a:cubicBezTo>
                  <a:pt x="25" y="119"/>
                  <a:pt x="25" y="119"/>
                  <a:pt x="25" y="119"/>
                </a:cubicBezTo>
                <a:cubicBezTo>
                  <a:pt x="27" y="119"/>
                  <a:pt x="29" y="119"/>
                  <a:pt x="31" y="119"/>
                </a:cubicBezTo>
                <a:cubicBezTo>
                  <a:pt x="32" y="122"/>
                  <a:pt x="32" y="122"/>
                  <a:pt x="32" y="122"/>
                </a:cubicBezTo>
                <a:cubicBezTo>
                  <a:pt x="33" y="123"/>
                  <a:pt x="35" y="124"/>
                  <a:pt x="37" y="123"/>
                </a:cubicBezTo>
                <a:cubicBezTo>
                  <a:pt x="40" y="122"/>
                  <a:pt x="40" y="122"/>
                  <a:pt x="40" y="122"/>
                </a:cubicBezTo>
                <a:cubicBezTo>
                  <a:pt x="42" y="121"/>
                  <a:pt x="43" y="119"/>
                  <a:pt x="42" y="117"/>
                </a:cubicBezTo>
                <a:cubicBezTo>
                  <a:pt x="40" y="114"/>
                  <a:pt x="40" y="114"/>
                  <a:pt x="40" y="114"/>
                </a:cubicBezTo>
                <a:cubicBezTo>
                  <a:pt x="42" y="113"/>
                  <a:pt x="44" y="112"/>
                  <a:pt x="45" y="110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1"/>
                  <a:pt x="49" y="111"/>
                  <a:pt x="50" y="111"/>
                </a:cubicBezTo>
                <a:cubicBezTo>
                  <a:pt x="51" y="110"/>
                  <a:pt x="52" y="110"/>
                  <a:pt x="52" y="109"/>
                </a:cubicBezTo>
                <a:cubicBezTo>
                  <a:pt x="53" y="105"/>
                  <a:pt x="53" y="105"/>
                  <a:pt x="53" y="105"/>
                </a:cubicBezTo>
                <a:cubicBezTo>
                  <a:pt x="54" y="104"/>
                  <a:pt x="53" y="102"/>
                  <a:pt x="51" y="101"/>
                </a:cubicBezTo>
                <a:close/>
                <a:moveTo>
                  <a:pt x="33" y="110"/>
                </a:moveTo>
                <a:cubicBezTo>
                  <a:pt x="31" y="111"/>
                  <a:pt x="29" y="111"/>
                  <a:pt x="27" y="111"/>
                </a:cubicBezTo>
                <a:cubicBezTo>
                  <a:pt x="22" y="111"/>
                  <a:pt x="17" y="108"/>
                  <a:pt x="15" y="103"/>
                </a:cubicBezTo>
                <a:cubicBezTo>
                  <a:pt x="12" y="97"/>
                  <a:pt x="15" y="89"/>
                  <a:pt x="21" y="86"/>
                </a:cubicBezTo>
                <a:cubicBezTo>
                  <a:pt x="23" y="85"/>
                  <a:pt x="25" y="84"/>
                  <a:pt x="27" y="84"/>
                </a:cubicBezTo>
                <a:cubicBezTo>
                  <a:pt x="32" y="84"/>
                  <a:pt x="37" y="87"/>
                  <a:pt x="39" y="92"/>
                </a:cubicBezTo>
                <a:cubicBezTo>
                  <a:pt x="42" y="99"/>
                  <a:pt x="39" y="107"/>
                  <a:pt x="33" y="110"/>
                </a:cubicBezTo>
                <a:close/>
                <a:moveTo>
                  <a:pt x="85" y="111"/>
                </a:moveTo>
                <a:cubicBezTo>
                  <a:pt x="83" y="110"/>
                  <a:pt x="83" y="110"/>
                  <a:pt x="83" y="110"/>
                </a:cubicBezTo>
                <a:cubicBezTo>
                  <a:pt x="83" y="109"/>
                  <a:pt x="83" y="108"/>
                  <a:pt x="83" y="107"/>
                </a:cubicBezTo>
                <a:cubicBezTo>
                  <a:pt x="84" y="106"/>
                  <a:pt x="84" y="106"/>
                  <a:pt x="84" y="106"/>
                </a:cubicBezTo>
                <a:cubicBezTo>
                  <a:pt x="85" y="106"/>
                  <a:pt x="86" y="104"/>
                  <a:pt x="85" y="103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4" y="101"/>
                  <a:pt x="83" y="100"/>
                  <a:pt x="82" y="101"/>
                </a:cubicBezTo>
                <a:cubicBezTo>
                  <a:pt x="80" y="101"/>
                  <a:pt x="80" y="101"/>
                  <a:pt x="80" y="101"/>
                </a:cubicBezTo>
                <a:cubicBezTo>
                  <a:pt x="80" y="100"/>
                  <a:pt x="79" y="100"/>
                  <a:pt x="78" y="99"/>
                </a:cubicBezTo>
                <a:cubicBezTo>
                  <a:pt x="78" y="97"/>
                  <a:pt x="78" y="97"/>
                  <a:pt x="78" y="97"/>
                </a:cubicBezTo>
                <a:cubicBezTo>
                  <a:pt x="79" y="96"/>
                  <a:pt x="78" y="95"/>
                  <a:pt x="77" y="95"/>
                </a:cubicBezTo>
                <a:cubicBezTo>
                  <a:pt x="75" y="94"/>
                  <a:pt x="75" y="94"/>
                  <a:pt x="75" y="94"/>
                </a:cubicBezTo>
                <a:cubicBezTo>
                  <a:pt x="74" y="94"/>
                  <a:pt x="73" y="94"/>
                  <a:pt x="73" y="95"/>
                </a:cubicBezTo>
                <a:cubicBezTo>
                  <a:pt x="72" y="97"/>
                  <a:pt x="72" y="97"/>
                  <a:pt x="72" y="97"/>
                </a:cubicBezTo>
                <a:cubicBezTo>
                  <a:pt x="71" y="97"/>
                  <a:pt x="70" y="97"/>
                  <a:pt x="69" y="97"/>
                </a:cubicBezTo>
                <a:cubicBezTo>
                  <a:pt x="68" y="96"/>
                  <a:pt x="68" y="96"/>
                  <a:pt x="68" y="96"/>
                </a:cubicBezTo>
                <a:cubicBezTo>
                  <a:pt x="68" y="95"/>
                  <a:pt x="67" y="94"/>
                  <a:pt x="66" y="95"/>
                </a:cubicBezTo>
                <a:cubicBezTo>
                  <a:pt x="64" y="95"/>
                  <a:pt x="64" y="95"/>
                  <a:pt x="64" y="95"/>
                </a:cubicBezTo>
                <a:cubicBezTo>
                  <a:pt x="63" y="96"/>
                  <a:pt x="62" y="97"/>
                  <a:pt x="63" y="98"/>
                </a:cubicBezTo>
                <a:cubicBezTo>
                  <a:pt x="64" y="100"/>
                  <a:pt x="64" y="100"/>
                  <a:pt x="64" y="100"/>
                </a:cubicBezTo>
                <a:cubicBezTo>
                  <a:pt x="63" y="100"/>
                  <a:pt x="62" y="101"/>
                  <a:pt x="61" y="102"/>
                </a:cubicBezTo>
                <a:cubicBezTo>
                  <a:pt x="60" y="101"/>
                  <a:pt x="60" y="101"/>
                  <a:pt x="60" y="101"/>
                </a:cubicBezTo>
                <a:cubicBezTo>
                  <a:pt x="59" y="101"/>
                  <a:pt x="58" y="102"/>
                  <a:pt x="57" y="103"/>
                </a:cubicBezTo>
                <a:cubicBezTo>
                  <a:pt x="57" y="105"/>
                  <a:pt x="57" y="105"/>
                  <a:pt x="57" y="105"/>
                </a:cubicBezTo>
                <a:cubicBezTo>
                  <a:pt x="56" y="105"/>
                  <a:pt x="56" y="106"/>
                  <a:pt x="57" y="106"/>
                </a:cubicBezTo>
                <a:cubicBezTo>
                  <a:pt x="57" y="106"/>
                  <a:pt x="57" y="107"/>
                  <a:pt x="58" y="107"/>
                </a:cubicBezTo>
                <a:cubicBezTo>
                  <a:pt x="59" y="108"/>
                  <a:pt x="59" y="108"/>
                  <a:pt x="59" y="108"/>
                </a:cubicBezTo>
                <a:cubicBezTo>
                  <a:pt x="59" y="109"/>
                  <a:pt x="59" y="110"/>
                  <a:pt x="59" y="111"/>
                </a:cubicBezTo>
                <a:cubicBezTo>
                  <a:pt x="58" y="112"/>
                  <a:pt x="58" y="112"/>
                  <a:pt x="58" y="112"/>
                </a:cubicBezTo>
                <a:cubicBezTo>
                  <a:pt x="57" y="112"/>
                  <a:pt x="56" y="113"/>
                  <a:pt x="57" y="114"/>
                </a:cubicBezTo>
                <a:cubicBezTo>
                  <a:pt x="58" y="116"/>
                  <a:pt x="58" y="116"/>
                  <a:pt x="58" y="116"/>
                </a:cubicBezTo>
                <a:cubicBezTo>
                  <a:pt x="58" y="117"/>
                  <a:pt x="59" y="117"/>
                  <a:pt x="60" y="117"/>
                </a:cubicBezTo>
                <a:cubicBezTo>
                  <a:pt x="62" y="116"/>
                  <a:pt x="62" y="116"/>
                  <a:pt x="62" y="116"/>
                </a:cubicBezTo>
                <a:cubicBezTo>
                  <a:pt x="63" y="117"/>
                  <a:pt x="63" y="118"/>
                  <a:pt x="64" y="119"/>
                </a:cubicBezTo>
                <a:cubicBezTo>
                  <a:pt x="64" y="120"/>
                  <a:pt x="64" y="120"/>
                  <a:pt x="64" y="120"/>
                </a:cubicBezTo>
                <a:cubicBezTo>
                  <a:pt x="64" y="121"/>
                  <a:pt x="64" y="121"/>
                  <a:pt x="64" y="122"/>
                </a:cubicBezTo>
                <a:cubicBezTo>
                  <a:pt x="64" y="122"/>
                  <a:pt x="64" y="123"/>
                  <a:pt x="65" y="123"/>
                </a:cubicBezTo>
                <a:cubicBezTo>
                  <a:pt x="67" y="123"/>
                  <a:pt x="67" y="123"/>
                  <a:pt x="67" y="123"/>
                </a:cubicBezTo>
                <a:cubicBezTo>
                  <a:pt x="67" y="124"/>
                  <a:pt x="68" y="124"/>
                  <a:pt x="68" y="123"/>
                </a:cubicBezTo>
                <a:cubicBezTo>
                  <a:pt x="69" y="123"/>
                  <a:pt x="69" y="123"/>
                  <a:pt x="69" y="122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1" y="121"/>
                  <a:pt x="72" y="121"/>
                  <a:pt x="73" y="121"/>
                </a:cubicBezTo>
                <a:cubicBezTo>
                  <a:pt x="74" y="122"/>
                  <a:pt x="74" y="122"/>
                  <a:pt x="74" y="122"/>
                </a:cubicBezTo>
                <a:cubicBezTo>
                  <a:pt x="74" y="123"/>
                  <a:pt x="76" y="123"/>
                  <a:pt x="77" y="123"/>
                </a:cubicBezTo>
                <a:cubicBezTo>
                  <a:pt x="78" y="122"/>
                  <a:pt x="78" y="122"/>
                  <a:pt x="78" y="122"/>
                </a:cubicBezTo>
                <a:cubicBezTo>
                  <a:pt x="79" y="122"/>
                  <a:pt x="80" y="121"/>
                  <a:pt x="79" y="120"/>
                </a:cubicBezTo>
                <a:cubicBezTo>
                  <a:pt x="79" y="118"/>
                  <a:pt x="79" y="118"/>
                  <a:pt x="79" y="118"/>
                </a:cubicBezTo>
                <a:cubicBezTo>
                  <a:pt x="80" y="117"/>
                  <a:pt x="80" y="117"/>
                  <a:pt x="81" y="116"/>
                </a:cubicBezTo>
                <a:cubicBezTo>
                  <a:pt x="83" y="116"/>
                  <a:pt x="83" y="116"/>
                  <a:pt x="83" y="116"/>
                </a:cubicBezTo>
                <a:cubicBezTo>
                  <a:pt x="83" y="116"/>
                  <a:pt x="84" y="116"/>
                  <a:pt x="84" y="116"/>
                </a:cubicBezTo>
                <a:cubicBezTo>
                  <a:pt x="84" y="116"/>
                  <a:pt x="85" y="116"/>
                  <a:pt x="85" y="115"/>
                </a:cubicBezTo>
                <a:cubicBezTo>
                  <a:pt x="86" y="113"/>
                  <a:pt x="86" y="113"/>
                  <a:pt x="86" y="113"/>
                </a:cubicBezTo>
                <a:cubicBezTo>
                  <a:pt x="86" y="112"/>
                  <a:pt x="86" y="111"/>
                  <a:pt x="85" y="111"/>
                </a:cubicBezTo>
                <a:close/>
                <a:moveTo>
                  <a:pt x="74" y="116"/>
                </a:moveTo>
                <a:cubicBezTo>
                  <a:pt x="73" y="116"/>
                  <a:pt x="72" y="116"/>
                  <a:pt x="71" y="116"/>
                </a:cubicBezTo>
                <a:cubicBezTo>
                  <a:pt x="68" y="116"/>
                  <a:pt x="66" y="115"/>
                  <a:pt x="64" y="112"/>
                </a:cubicBezTo>
                <a:cubicBezTo>
                  <a:pt x="63" y="108"/>
                  <a:pt x="64" y="104"/>
                  <a:pt x="68" y="102"/>
                </a:cubicBezTo>
                <a:cubicBezTo>
                  <a:pt x="69" y="102"/>
                  <a:pt x="70" y="101"/>
                  <a:pt x="71" y="101"/>
                </a:cubicBezTo>
                <a:cubicBezTo>
                  <a:pt x="74" y="101"/>
                  <a:pt x="77" y="103"/>
                  <a:pt x="78" y="106"/>
                </a:cubicBezTo>
                <a:cubicBezTo>
                  <a:pt x="80" y="109"/>
                  <a:pt x="78" y="114"/>
                  <a:pt x="74" y="116"/>
                </a:cubicBezTo>
                <a:close/>
                <a:moveTo>
                  <a:pt x="120" y="51"/>
                </a:moveTo>
                <a:cubicBezTo>
                  <a:pt x="115" y="49"/>
                  <a:pt x="115" y="49"/>
                  <a:pt x="115" y="49"/>
                </a:cubicBezTo>
                <a:cubicBezTo>
                  <a:pt x="116" y="46"/>
                  <a:pt x="116" y="42"/>
                  <a:pt x="115" y="39"/>
                </a:cubicBezTo>
                <a:cubicBezTo>
                  <a:pt x="120" y="37"/>
                  <a:pt x="120" y="37"/>
                  <a:pt x="120" y="37"/>
                </a:cubicBezTo>
                <a:cubicBezTo>
                  <a:pt x="122" y="36"/>
                  <a:pt x="124" y="32"/>
                  <a:pt x="122" y="29"/>
                </a:cubicBezTo>
                <a:cubicBezTo>
                  <a:pt x="120" y="24"/>
                  <a:pt x="120" y="24"/>
                  <a:pt x="120" y="24"/>
                </a:cubicBezTo>
                <a:cubicBezTo>
                  <a:pt x="118" y="21"/>
                  <a:pt x="115" y="19"/>
                  <a:pt x="112" y="21"/>
                </a:cubicBezTo>
                <a:cubicBezTo>
                  <a:pt x="108" y="23"/>
                  <a:pt x="108" y="23"/>
                  <a:pt x="108" y="23"/>
                </a:cubicBezTo>
                <a:cubicBezTo>
                  <a:pt x="105" y="20"/>
                  <a:pt x="103" y="18"/>
                  <a:pt x="100" y="16"/>
                </a:cubicBezTo>
                <a:cubicBezTo>
                  <a:pt x="102" y="11"/>
                  <a:pt x="102" y="11"/>
                  <a:pt x="102" y="11"/>
                </a:cubicBezTo>
                <a:cubicBezTo>
                  <a:pt x="103" y="8"/>
                  <a:pt x="101" y="5"/>
                  <a:pt x="98" y="4"/>
                </a:cubicBezTo>
                <a:cubicBezTo>
                  <a:pt x="92" y="1"/>
                  <a:pt x="92" y="1"/>
                  <a:pt x="92" y="1"/>
                </a:cubicBezTo>
                <a:cubicBezTo>
                  <a:pt x="89" y="0"/>
                  <a:pt x="86" y="2"/>
                  <a:pt x="85" y="5"/>
                </a:cubicBezTo>
                <a:cubicBezTo>
                  <a:pt x="83" y="10"/>
                  <a:pt x="83" y="10"/>
                  <a:pt x="83" y="10"/>
                </a:cubicBezTo>
                <a:cubicBezTo>
                  <a:pt x="80" y="9"/>
                  <a:pt x="76" y="9"/>
                  <a:pt x="73" y="10"/>
                </a:cubicBezTo>
                <a:cubicBezTo>
                  <a:pt x="71" y="5"/>
                  <a:pt x="71" y="5"/>
                  <a:pt x="71" y="5"/>
                </a:cubicBezTo>
                <a:cubicBezTo>
                  <a:pt x="69" y="3"/>
                  <a:pt x="66" y="1"/>
                  <a:pt x="63" y="3"/>
                </a:cubicBezTo>
                <a:cubicBezTo>
                  <a:pt x="57" y="5"/>
                  <a:pt x="57" y="5"/>
                  <a:pt x="57" y="5"/>
                </a:cubicBezTo>
                <a:cubicBezTo>
                  <a:pt x="54" y="7"/>
                  <a:pt x="53" y="10"/>
                  <a:pt x="55" y="13"/>
                </a:cubicBezTo>
                <a:cubicBezTo>
                  <a:pt x="57" y="17"/>
                  <a:pt x="57" y="17"/>
                  <a:pt x="57" y="17"/>
                </a:cubicBezTo>
                <a:cubicBezTo>
                  <a:pt x="54" y="20"/>
                  <a:pt x="52" y="22"/>
                  <a:pt x="50" y="25"/>
                </a:cubicBezTo>
                <a:cubicBezTo>
                  <a:pt x="45" y="23"/>
                  <a:pt x="45" y="23"/>
                  <a:pt x="45" y="23"/>
                </a:cubicBezTo>
                <a:cubicBezTo>
                  <a:pt x="42" y="22"/>
                  <a:pt x="39" y="24"/>
                  <a:pt x="38" y="27"/>
                </a:cubicBezTo>
                <a:cubicBezTo>
                  <a:pt x="35" y="33"/>
                  <a:pt x="35" y="33"/>
                  <a:pt x="35" y="33"/>
                </a:cubicBezTo>
                <a:cubicBezTo>
                  <a:pt x="35" y="34"/>
                  <a:pt x="35" y="36"/>
                  <a:pt x="36" y="37"/>
                </a:cubicBezTo>
                <a:cubicBezTo>
                  <a:pt x="36" y="38"/>
                  <a:pt x="37" y="39"/>
                  <a:pt x="39" y="40"/>
                </a:cubicBezTo>
                <a:cubicBezTo>
                  <a:pt x="43" y="42"/>
                  <a:pt x="43" y="42"/>
                  <a:pt x="43" y="42"/>
                </a:cubicBezTo>
                <a:cubicBezTo>
                  <a:pt x="43" y="45"/>
                  <a:pt x="43" y="49"/>
                  <a:pt x="44" y="52"/>
                </a:cubicBezTo>
                <a:cubicBezTo>
                  <a:pt x="39" y="54"/>
                  <a:pt x="39" y="54"/>
                  <a:pt x="39" y="54"/>
                </a:cubicBezTo>
                <a:cubicBezTo>
                  <a:pt x="36" y="56"/>
                  <a:pt x="35" y="59"/>
                  <a:pt x="36" y="62"/>
                </a:cubicBezTo>
                <a:cubicBezTo>
                  <a:pt x="39" y="68"/>
                  <a:pt x="39" y="68"/>
                  <a:pt x="39" y="68"/>
                </a:cubicBezTo>
                <a:cubicBezTo>
                  <a:pt x="40" y="70"/>
                  <a:pt x="44" y="72"/>
                  <a:pt x="47" y="70"/>
                </a:cubicBezTo>
                <a:cubicBezTo>
                  <a:pt x="51" y="68"/>
                  <a:pt x="51" y="68"/>
                  <a:pt x="51" y="68"/>
                </a:cubicBezTo>
                <a:cubicBezTo>
                  <a:pt x="53" y="71"/>
                  <a:pt x="56" y="73"/>
                  <a:pt x="59" y="75"/>
                </a:cubicBezTo>
                <a:cubicBezTo>
                  <a:pt x="57" y="80"/>
                  <a:pt x="57" y="80"/>
                  <a:pt x="57" y="80"/>
                </a:cubicBezTo>
                <a:cubicBezTo>
                  <a:pt x="57" y="82"/>
                  <a:pt x="57" y="83"/>
                  <a:pt x="57" y="84"/>
                </a:cubicBezTo>
                <a:cubicBezTo>
                  <a:pt x="58" y="86"/>
                  <a:pt x="59" y="87"/>
                  <a:pt x="61" y="87"/>
                </a:cubicBezTo>
                <a:cubicBezTo>
                  <a:pt x="67" y="90"/>
                  <a:pt x="67" y="90"/>
                  <a:pt x="67" y="90"/>
                </a:cubicBezTo>
                <a:cubicBezTo>
                  <a:pt x="68" y="90"/>
                  <a:pt x="69" y="90"/>
                  <a:pt x="71" y="89"/>
                </a:cubicBezTo>
                <a:cubicBezTo>
                  <a:pt x="72" y="89"/>
                  <a:pt x="73" y="88"/>
                  <a:pt x="74" y="86"/>
                </a:cubicBezTo>
                <a:cubicBezTo>
                  <a:pt x="76" y="82"/>
                  <a:pt x="76" y="82"/>
                  <a:pt x="76" y="82"/>
                </a:cubicBezTo>
                <a:cubicBezTo>
                  <a:pt x="79" y="82"/>
                  <a:pt x="83" y="82"/>
                  <a:pt x="86" y="81"/>
                </a:cubicBezTo>
                <a:cubicBezTo>
                  <a:pt x="88" y="86"/>
                  <a:pt x="88" y="86"/>
                  <a:pt x="88" y="86"/>
                </a:cubicBezTo>
                <a:cubicBezTo>
                  <a:pt x="89" y="89"/>
                  <a:pt x="93" y="90"/>
                  <a:pt x="96" y="88"/>
                </a:cubicBezTo>
                <a:cubicBezTo>
                  <a:pt x="101" y="86"/>
                  <a:pt x="101" y="86"/>
                  <a:pt x="101" y="86"/>
                </a:cubicBezTo>
                <a:cubicBezTo>
                  <a:pt x="104" y="85"/>
                  <a:pt x="106" y="81"/>
                  <a:pt x="104" y="78"/>
                </a:cubicBezTo>
                <a:cubicBezTo>
                  <a:pt x="102" y="74"/>
                  <a:pt x="102" y="74"/>
                  <a:pt x="102" y="74"/>
                </a:cubicBezTo>
                <a:cubicBezTo>
                  <a:pt x="105" y="71"/>
                  <a:pt x="107" y="69"/>
                  <a:pt x="109" y="66"/>
                </a:cubicBezTo>
                <a:cubicBezTo>
                  <a:pt x="114" y="68"/>
                  <a:pt x="114" y="68"/>
                  <a:pt x="114" y="68"/>
                </a:cubicBezTo>
                <a:cubicBezTo>
                  <a:pt x="115" y="68"/>
                  <a:pt x="117" y="68"/>
                  <a:pt x="118" y="68"/>
                </a:cubicBezTo>
                <a:cubicBezTo>
                  <a:pt x="120" y="67"/>
                  <a:pt x="121" y="66"/>
                  <a:pt x="121" y="64"/>
                </a:cubicBezTo>
                <a:cubicBezTo>
                  <a:pt x="123" y="58"/>
                  <a:pt x="123" y="58"/>
                  <a:pt x="123" y="58"/>
                </a:cubicBezTo>
                <a:cubicBezTo>
                  <a:pt x="125" y="55"/>
                  <a:pt x="123" y="52"/>
                  <a:pt x="120" y="51"/>
                </a:cubicBezTo>
                <a:close/>
                <a:moveTo>
                  <a:pt x="89" y="66"/>
                </a:moveTo>
                <a:cubicBezTo>
                  <a:pt x="86" y="67"/>
                  <a:pt x="83" y="68"/>
                  <a:pt x="79" y="68"/>
                </a:cubicBezTo>
                <a:cubicBezTo>
                  <a:pt x="71" y="68"/>
                  <a:pt x="63" y="63"/>
                  <a:pt x="59" y="55"/>
                </a:cubicBezTo>
                <a:cubicBezTo>
                  <a:pt x="54" y="44"/>
                  <a:pt x="59" y="30"/>
                  <a:pt x="70" y="25"/>
                </a:cubicBezTo>
                <a:cubicBezTo>
                  <a:pt x="73" y="24"/>
                  <a:pt x="76" y="23"/>
                  <a:pt x="79" y="23"/>
                </a:cubicBezTo>
                <a:cubicBezTo>
                  <a:pt x="88" y="23"/>
                  <a:pt x="96" y="28"/>
                  <a:pt x="100" y="36"/>
                </a:cubicBezTo>
                <a:cubicBezTo>
                  <a:pt x="105" y="47"/>
                  <a:pt x="100" y="61"/>
                  <a:pt x="89" y="66"/>
                </a:cubicBezTo>
                <a:close/>
              </a:path>
            </a:pathLst>
          </a:custGeom>
          <a:solidFill>
            <a:srgbClr val="9E9E9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6"/>
          <p:cNvSpPr txBox="1">
            <a:spLocks noGrp="1"/>
          </p:cNvSpPr>
          <p:nvPr>
            <p:ph type="body" idx="4294967295"/>
          </p:nvPr>
        </p:nvSpPr>
        <p:spPr>
          <a:xfrm>
            <a:off x="7136939" y="1054300"/>
            <a:ext cx="15912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37150" rIns="137150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 5.  Innovative Assessment Design</a:t>
            </a: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spcAft>
                <a:spcPts val="0"/>
              </a:spcAft>
              <a:buNone/>
            </a:pPr>
            <a:r>
              <a:rPr lang="en" sz="800" dirty="0">
                <a:solidFill>
                  <a:srgbClr val="555555"/>
                </a:solidFill>
              </a:rPr>
              <a:t>State policies and practices promote innovative assessment design, making Virginia a national leader. Assessments of student mastery happen in real time and allow students to accelerate at a personalized pace.</a:t>
            </a:r>
            <a:endParaRPr sz="8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3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 from the Work Group</a:t>
            </a:r>
            <a:endParaRPr/>
          </a:p>
        </p:txBody>
      </p:sp>
      <p:sp>
        <p:nvSpPr>
          <p:cNvPr id="204" name="Google Shape;204;p37"/>
          <p:cNvSpPr/>
          <p:nvPr/>
        </p:nvSpPr>
        <p:spPr>
          <a:xfrm>
            <a:off x="0" y="1017725"/>
            <a:ext cx="9144000" cy="3631200"/>
          </a:xfrm>
          <a:prstGeom prst="rect">
            <a:avLst/>
          </a:prstGeom>
          <a:solidFill>
            <a:srgbClr val="EFEFEF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4294967295"/>
          </p:nvPr>
        </p:nvSpPr>
        <p:spPr>
          <a:xfrm>
            <a:off x="408150" y="1080325"/>
            <a:ext cx="1608600" cy="34746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097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1.  Clearer and More Rigorous Standards</a:t>
            </a:r>
            <a:endParaRPr sz="900" b="1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1a. Review, clarify, and revise learning standards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1b. Update state assessments to reflect revised standards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1c. Ensure cut scores–meaning how many correct answers it takes to demonstrate proficiency–and growth measures signal true proficiency through a transparent, valid standard-setting process and align to nationally recognized assessments.</a:t>
            </a: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marR="9144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marR="9144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4294967295"/>
          </p:nvPr>
        </p:nvSpPr>
        <p:spPr>
          <a:xfrm>
            <a:off x="2086009" y="1080325"/>
            <a:ext cx="16548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097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2.  More Rigorous Assessment Items</a:t>
            </a:r>
            <a:endParaRPr sz="900" b="1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2a.   Assessments should go beyond selected response questions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2b.   Maintain rigor while ensuring accessibility for all students</a:t>
            </a: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i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None/>
            </a:pPr>
            <a:endParaRPr sz="900" i="1" dirty="0">
              <a:solidFill>
                <a:srgbClr val="555555"/>
              </a:solidFill>
            </a:endParaRPr>
          </a:p>
        </p:txBody>
      </p:sp>
      <p:sp>
        <p:nvSpPr>
          <p:cNvPr id="207" name="Google Shape;207;p37"/>
          <p:cNvSpPr txBox="1">
            <a:spLocks noGrp="1"/>
          </p:cNvSpPr>
          <p:nvPr>
            <p:ph type="body" idx="4294967295"/>
          </p:nvPr>
        </p:nvSpPr>
        <p:spPr>
          <a:xfrm>
            <a:off x="3810069" y="1080325"/>
            <a:ext cx="1654800" cy="34746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097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3.  More Timely, Clear, and Actionable Reporting</a:t>
            </a:r>
            <a:endParaRPr sz="900" b="1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3a.  Prioritize timely data for teachers and families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3b.  Set assessment windows that maximize learning time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3c.   Differentiate reports by audience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3d.  Support educators through training on using state assessment results to inform instruction</a:t>
            </a: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  <p:sp>
        <p:nvSpPr>
          <p:cNvPr id="208" name="Google Shape;208;p37"/>
          <p:cNvSpPr txBox="1">
            <a:spLocks noGrp="1"/>
          </p:cNvSpPr>
          <p:nvPr>
            <p:ph type="body" idx="4294967295"/>
          </p:nvPr>
        </p:nvSpPr>
        <p:spPr>
          <a:xfrm>
            <a:off x="5534128" y="1080325"/>
            <a:ext cx="1608600" cy="34746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09725" rIns="91425" bIns="18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 4.  Improved System Coherence</a:t>
            </a:r>
            <a:endParaRPr sz="900" b="1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4a. Ensure the assessment system measures student growth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4b. Make the Virginia Growth Assessment an interim assessment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4c. Measure student learning before third grade in both literacy and numeracy</a:t>
            </a:r>
            <a:endParaRPr sz="900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rgbClr val="555555"/>
                </a:solidFill>
              </a:rPr>
              <a:t>4d. Provide school division support in developing coherent, aligned, assessment calendars to ensure assessment data is actionable.</a:t>
            </a: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3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  <p:sp>
        <p:nvSpPr>
          <p:cNvPr id="209" name="Google Shape;209;p37"/>
          <p:cNvSpPr txBox="1">
            <a:spLocks noGrp="1"/>
          </p:cNvSpPr>
          <p:nvPr>
            <p:ph type="body" idx="4294967295"/>
          </p:nvPr>
        </p:nvSpPr>
        <p:spPr>
          <a:xfrm>
            <a:off x="7211987" y="1080325"/>
            <a:ext cx="1608600" cy="3458400"/>
          </a:xfrm>
          <a:prstGeom prst="rect">
            <a:avLst/>
          </a:prstGeom>
          <a:solidFill>
            <a:srgbClr val="A1C3FA">
              <a:alpha val="20000"/>
            </a:srgbClr>
          </a:solidFill>
          <a:ln w="19050" cap="flat" cmpd="sng">
            <a:solidFill>
              <a:srgbClr val="9E9E9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1097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b="1" dirty="0">
                <a:solidFill>
                  <a:srgbClr val="555555"/>
                </a:solidFill>
              </a:rPr>
              <a:t> 5.  Innovative Assessment Design</a:t>
            </a:r>
            <a:endParaRPr sz="900" b="1" dirty="0">
              <a:solidFill>
                <a:srgbClr val="555555"/>
              </a:solidFill>
            </a:endParaRPr>
          </a:p>
          <a:p>
            <a:pPr marL="9144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900" dirty="0">
                <a:solidFill>
                  <a:srgbClr val="555555"/>
                </a:solidFill>
              </a:rPr>
              <a:t>5a.  Plan for future innovation</a:t>
            </a:r>
            <a:endParaRPr sz="900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900" b="1" dirty="0">
              <a:solidFill>
                <a:srgbClr val="55555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300"/>
              </a:spcAft>
              <a:buNone/>
            </a:pPr>
            <a:endParaRPr sz="900" dirty="0">
              <a:solidFill>
                <a:srgbClr val="555555"/>
              </a:solidFill>
            </a:endParaRPr>
          </a:p>
        </p:txBody>
      </p:sp>
      <p:sp>
        <p:nvSpPr>
          <p:cNvPr id="210" name="Google Shape;210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8"/>
          <p:cNvSpPr txBox="1">
            <a:spLocks noGrp="1"/>
          </p:cNvSpPr>
          <p:nvPr>
            <p:ph type="body" idx="1"/>
          </p:nvPr>
        </p:nvSpPr>
        <p:spPr>
          <a:xfrm>
            <a:off x="311700" y="1996475"/>
            <a:ext cx="4260300" cy="30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Transition Process</a:t>
            </a:r>
            <a:endParaRPr sz="1400" b="1" dirty="0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The Virginia Board of Education will adopt clear and rigorous standards over the next several years.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dirty="0"/>
              <a:t>Virginia will seek a vendor(s) to design and administer assessments aligned to the Work Group’s recommendations.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AutoNum type="arabicPeriod"/>
            </a:pPr>
            <a:r>
              <a:rPr lang="en" sz="1400" dirty="0"/>
              <a:t>All new assessments can be fully operational in the year following the Board’s adoption of new standards.</a:t>
            </a:r>
            <a:endParaRPr sz="1400" dirty="0"/>
          </a:p>
        </p:txBody>
      </p:sp>
      <p:sp>
        <p:nvSpPr>
          <p:cNvPr id="216" name="Google Shape;216;p38"/>
          <p:cNvSpPr txBox="1">
            <a:spLocks noGrp="1"/>
          </p:cNvSpPr>
          <p:nvPr>
            <p:ph type="title"/>
          </p:nvPr>
        </p:nvSpPr>
        <p:spPr>
          <a:xfrm>
            <a:off x="311700" y="411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Timeline and Next Steps</a:t>
            </a:r>
            <a:endParaRPr b="1">
              <a:solidFill>
                <a:schemeClr val="dk2"/>
              </a:solidFill>
            </a:endParaRPr>
          </a:p>
        </p:txBody>
      </p:sp>
      <p:graphicFrame>
        <p:nvGraphicFramePr>
          <p:cNvPr id="217" name="Google Shape;217;p38"/>
          <p:cNvGraphicFramePr/>
          <p:nvPr>
            <p:extLst>
              <p:ext uri="{D42A27DB-BD31-4B8C-83A1-F6EECF244321}">
                <p14:modId xmlns:p14="http://schemas.microsoft.com/office/powerpoint/2010/main" val="2369189298"/>
              </p:ext>
            </p:extLst>
          </p:nvPr>
        </p:nvGraphicFramePr>
        <p:xfrm>
          <a:off x="4753675" y="2356500"/>
          <a:ext cx="4006525" cy="2097485"/>
        </p:xfrm>
        <a:graphic>
          <a:graphicData uri="http://schemas.openxmlformats.org/drawingml/2006/table">
            <a:tbl>
              <a:tblPr>
                <a:noFill/>
                <a:tableStyleId>{334EA8B0-496E-41FF-AC42-929E02E04DC8}</a:tableStyleId>
              </a:tblPr>
              <a:tblGrid>
                <a:gridCol w="214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800">
                <a:tc>
                  <a:txBody>
                    <a:bodyPr/>
                    <a:lstStyle/>
                    <a:p>
                      <a:pPr marL="237743" marR="20320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</a:rPr>
                        <a:t>Content</a:t>
                      </a:r>
                      <a:endParaRPr sz="12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44A1"/>
                    </a:solidFill>
                  </a:tcPr>
                </a:tc>
                <a:tc>
                  <a:txBody>
                    <a:bodyPr/>
                    <a:lstStyle/>
                    <a:p>
                      <a:pPr marL="237743" marR="20320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</a:rPr>
                        <a:t>Planned Board Consideration</a:t>
                      </a:r>
                      <a:endParaRPr sz="12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944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200"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History and Social Science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April 2023*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350"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Mathematics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434343"/>
                          </a:solidFill>
                        </a:rPr>
                        <a:t>August 2023*</a:t>
                      </a:r>
                      <a:endParaRPr sz="12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000"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Computer Science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January 2024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25"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English Language Arts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March 2024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350"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434343"/>
                          </a:solidFill>
                        </a:rPr>
                        <a:t>Science</a:t>
                      </a:r>
                      <a:endParaRPr sz="120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630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434343"/>
                          </a:solidFill>
                        </a:rPr>
                        <a:t>TBD</a:t>
                      </a:r>
                      <a:endParaRPr sz="12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8" name="Google Shape;218;p38"/>
          <p:cNvSpPr txBox="1"/>
          <p:nvPr/>
        </p:nvSpPr>
        <p:spPr>
          <a:xfrm>
            <a:off x="4753700" y="1877750"/>
            <a:ext cx="40065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</a:rPr>
              <a:t>Timeline for Virginia Standards Adoption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219" name="Google Shape;219;p38"/>
          <p:cNvSpPr txBox="1"/>
          <p:nvPr/>
        </p:nvSpPr>
        <p:spPr>
          <a:xfrm>
            <a:off x="311700" y="1039413"/>
            <a:ext cx="8832300" cy="782700"/>
          </a:xfrm>
          <a:prstGeom prst="rect">
            <a:avLst/>
          </a:prstGeom>
          <a:solidFill>
            <a:srgbClr val="0944A1"/>
          </a:solidFill>
          <a:ln w="19050" cap="flat" cmpd="sng">
            <a:solidFill>
              <a:srgbClr val="0944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</a:rPr>
              <a:t>HB 585 calls for Virginia to pilot and implement any new assessments prior to the 2027-2028 school year. Virginia should follow the process below to transition to revised standards and an aligned assessment system.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20" name="Google Shape;220;p38"/>
          <p:cNvSpPr txBox="1"/>
          <p:nvPr/>
        </p:nvSpPr>
        <p:spPr>
          <a:xfrm>
            <a:off x="4753700" y="4450175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* Denotes completed adoption process</a:t>
            </a:r>
            <a:endParaRPr sz="900"/>
          </a:p>
        </p:txBody>
      </p:sp>
      <p:sp>
        <p:nvSpPr>
          <p:cNvPr id="221" name="Google Shape;221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VDOE-New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E7C583ACDFCF4DB30CA959DC5287DA" ma:contentTypeVersion="5" ma:contentTypeDescription="Create a new document." ma:contentTypeScope="" ma:versionID="f928762306c5a502c2a0a846661488d3">
  <xsd:schema xmlns:xsd="http://www.w3.org/2001/XMLSchema" xmlns:xs="http://www.w3.org/2001/XMLSchema" xmlns:p="http://schemas.microsoft.com/office/2006/metadata/properties" xmlns:ns2="049005b6-5a38-4419-91fa-ebdf32acfed3" xmlns:ns3="4c2c5aab-b472-4b8f-a7fa-721e1e86a722" targetNamespace="http://schemas.microsoft.com/office/2006/metadata/properties" ma:root="true" ma:fieldsID="3730662b02fc00ae5e980e446709117c" ns2:_="" ns3:_="">
    <xsd:import namespace="049005b6-5a38-4419-91fa-ebdf32acfed3"/>
    <xsd:import namespace="4c2c5aab-b472-4b8f-a7fa-721e1e86a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05b6-5a38-4419-91fa-ebdf32acf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c2c5aab-b472-4b8f-a7fa-721e1e86a722">
      <UserInfo>
        <DisplayName>Seibert, Alan (DOE)</DisplayName>
        <AccountId>163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006CDF-BD83-4476-8EC0-E2B128D64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9005b6-5a38-4419-91fa-ebdf32acfed3"/>
    <ds:schemaRef ds:uri="4c2c5aab-b472-4b8f-a7fa-721e1e86a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9E24C6-1614-4E5A-B005-61FE8A160385}">
  <ds:schemaRefs>
    <ds:schemaRef ds:uri="http://schemas.microsoft.com/office/2006/metadata/properties"/>
    <ds:schemaRef ds:uri="http://schemas.microsoft.com/office/infopath/2007/PartnerControls"/>
    <ds:schemaRef ds:uri="4c2c5aab-b472-4b8f-a7fa-721e1e86a722"/>
  </ds:schemaRefs>
</ds:datastoreItem>
</file>

<file path=customXml/itemProps3.xml><?xml version="1.0" encoding="utf-8"?>
<ds:datastoreItem xmlns:ds="http://schemas.openxmlformats.org/officeDocument/2006/customXml" ds:itemID="{7DFB8F9F-E36F-4B86-B0E6-E70E627348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1278</Words>
  <Application>Microsoft Office PowerPoint</Application>
  <PresentationFormat>On-screen Show (16:9)</PresentationFormat>
  <Paragraphs>134</Paragraphs>
  <Slides>7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Simple Light</vt:lpstr>
      <vt:lpstr>Simple Light</vt:lpstr>
      <vt:lpstr>Office Theme</vt:lpstr>
      <vt:lpstr>HB585 Work Group on the Future of Assessment</vt:lpstr>
      <vt:lpstr>PowerPoint Presentation</vt:lpstr>
      <vt:lpstr>PowerPoint Presentation</vt:lpstr>
      <vt:lpstr>Work Group Meetings</vt:lpstr>
      <vt:lpstr>Opportunity Areas Identified by the Work Group</vt:lpstr>
      <vt:lpstr>Recommendations from the Work Group</vt:lpstr>
      <vt:lpstr>Timeline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HB585 Work Group on the Future of Assessment</dc:title>
  <cp:lastModifiedBy/>
  <cp:revision>10</cp:revision>
  <dcterms:modified xsi:type="dcterms:W3CDTF">2023-09-13T16:18:47Z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0x01010037E7C583ACDFCF4DB30CA959DC5287DA</vt:lpwstr>
  </property>
  <property fmtid="{D5CDD505-2E9C-101B-9397-08002B2CF9AE}" pid="3" name="Notes">
    <vt:lpwstr>Holding for Dr. Seibert's review</vt:lpwstr>
  </property>
</Properties>
</file>