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4.xml" ContentType="application/vnd.openxmlformats-officedocument.themeOverride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5.xml" ContentType="application/vnd.openxmlformats-officedocument.themeOverride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7.xml" ContentType="application/vnd.openxmlformats-officedocument.themeOverride+xml"/>
  <Override PartName="/ppt/notesSlides/notesSlide5.xml" ContentType="application/vnd.openxmlformats-officedocument.presentationml.notesSl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9.xml" ContentType="application/vnd.openxmlformats-officedocument.themeOverride+xml"/>
  <Override PartName="/ppt/notesSlides/notesSlide6.xml" ContentType="application/vnd.openxmlformats-officedocument.presentationml.notesSlid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1.xml" ContentType="application/vnd.openxmlformats-officedocument.themeOverride+xml"/>
  <Override PartName="/ppt/notesSlides/notesSlide7.xml" ContentType="application/vnd.openxmlformats-officedocument.presentationml.notesSlid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2.xml" ContentType="application/vnd.openxmlformats-officedocument.themeOverride+xml"/>
  <Override PartName="/ppt/notesSlides/notesSlide8.xml" ContentType="application/vnd.openxmlformats-officedocument.presentationml.notesSlid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3.xml" ContentType="application/vnd.openxmlformats-officedocument.themeOverride+xml"/>
  <Override PartName="/ppt/notesSlides/notesSlide9.xml" ContentType="application/vnd.openxmlformats-officedocument.presentationml.notesSlid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4.xml" ContentType="application/vnd.openxmlformats-officedocument.themeOverride+xml"/>
  <Override PartName="/ppt/notesSlides/notesSlide10.xml" ContentType="application/vnd.openxmlformats-officedocument.presentationml.notesSlid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5.xml" ContentType="application/vnd.openxmlformats-officedocument.themeOverr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 autoCompressPictures="0">
  <p:sldMasterIdLst>
    <p:sldMasterId id="2147483648" r:id="rId1"/>
  </p:sldMasterIdLst>
  <p:notesMasterIdLst>
    <p:notesMasterId r:id="rId23"/>
  </p:notesMasterIdLst>
  <p:sldIdLst>
    <p:sldId id="385" r:id="rId2"/>
    <p:sldId id="387" r:id="rId3"/>
    <p:sldId id="392" r:id="rId4"/>
    <p:sldId id="365" r:id="rId5"/>
    <p:sldId id="366" r:id="rId6"/>
    <p:sldId id="371" r:id="rId7"/>
    <p:sldId id="372" r:id="rId8"/>
    <p:sldId id="386" r:id="rId9"/>
    <p:sldId id="377" r:id="rId10"/>
    <p:sldId id="380" r:id="rId11"/>
    <p:sldId id="390" r:id="rId12"/>
    <p:sldId id="322" r:id="rId13"/>
    <p:sldId id="353" r:id="rId14"/>
    <p:sldId id="381" r:id="rId15"/>
    <p:sldId id="388" r:id="rId16"/>
    <p:sldId id="389" r:id="rId17"/>
    <p:sldId id="393" r:id="rId18"/>
    <p:sldId id="394" r:id="rId19"/>
    <p:sldId id="395" r:id="rId20"/>
    <p:sldId id="396" r:id="rId21"/>
    <p:sldId id="331" r:id="rId22"/>
  </p:sldIdLst>
  <p:sldSz cx="12192000" cy="6858000"/>
  <p:notesSz cx="7023100" cy="93091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0" roundtripDataSignature="AMtx7mhyaZ+7vnyHfUZfDaGG5QHgKfxAmQ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3768"/>
    <a:srgbClr val="000000"/>
    <a:srgbClr val="3E5B91"/>
    <a:srgbClr val="769BD1"/>
    <a:srgbClr val="FEC900"/>
    <a:srgbClr val="F1861E"/>
    <a:srgbClr val="E3A500"/>
    <a:srgbClr val="474747"/>
    <a:srgbClr val="34CBB6"/>
    <a:srgbClr val="EC6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C5B9C75-2BFA-4050-AC89-80BFC9B8CF3E}">
  <a:tblStyle styleId="{9C5B9C75-2BFA-4050-AC89-80BFC9B8CF3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/>
    <p:restoredTop sz="94604"/>
  </p:normalViewPr>
  <p:slideViewPr>
    <p:cSldViewPr snapToGrid="0">
      <p:cViewPr varScale="1">
        <p:scale>
          <a:sx n="99" d="100"/>
          <a:sy n="99" d="100"/>
        </p:scale>
        <p:origin x="130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50" Type="http://customschemas.google.com/relationships/presentationmetadata" Target="metadata"/><Relationship Id="rId55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../embeddings/oleObject8.bin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../embeddings/oleObject9.bin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../embeddings/oleObject10.bin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oleObject" Target="../embeddings/oleObject11.bin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../embeddings/oleObject12.bin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oleObject" Target="../embeddings/oleObject13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1.bin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2.xml"/><Relationship Id="rId4" Type="http://schemas.openxmlformats.org/officeDocument/2006/relationships/oleObject" Target="../embeddings/oleObject2.bin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3.xml"/><Relationship Id="rId4" Type="http://schemas.openxmlformats.org/officeDocument/2006/relationships/oleObject" Target="../embeddings/oleObject3.bin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../embeddings/oleObject4.bin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../embeddings/oleObject5.bin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../embeddings/oleObject6.bin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../embeddings/oleObject7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4384017758046785E-2"/>
          <c:y val="0.10331702011963018"/>
          <c:w val="0.93007769145394004"/>
          <c:h val="0.8597063621533446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6F6-40C9-969E-CFE4A10360FC}"/>
              </c:ext>
            </c:extLst>
          </c:dPt>
          <c:dPt>
            <c:idx val="2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6F6-40C9-969E-CFE4A10360F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Table!$I$2:$I$54</c:f>
              <c:strCache>
                <c:ptCount val="53"/>
                <c:pt idx="0">
                  <c:v>VA</c:v>
                </c:pt>
                <c:pt idx="1">
                  <c:v>DE</c:v>
                </c:pt>
                <c:pt idx="2">
                  <c:v>MD</c:v>
                </c:pt>
                <c:pt idx="3">
                  <c:v>WV</c:v>
                </c:pt>
                <c:pt idx="4">
                  <c:v>NJ</c:v>
                </c:pt>
                <c:pt idx="5">
                  <c:v>VT</c:v>
                </c:pt>
                <c:pt idx="6">
                  <c:v>MO</c:v>
                </c:pt>
                <c:pt idx="7">
                  <c:v>CT</c:v>
                </c:pt>
                <c:pt idx="8">
                  <c:v>MN</c:v>
                </c:pt>
                <c:pt idx="9">
                  <c:v>IN</c:v>
                </c:pt>
                <c:pt idx="10">
                  <c:v>MA</c:v>
                </c:pt>
                <c:pt idx="11">
                  <c:v>KS</c:v>
                </c:pt>
                <c:pt idx="12">
                  <c:v>ME</c:v>
                </c:pt>
                <c:pt idx="13">
                  <c:v>OK</c:v>
                </c:pt>
                <c:pt idx="14">
                  <c:v>NY</c:v>
                </c:pt>
                <c:pt idx="15">
                  <c:v>ID</c:v>
                </c:pt>
                <c:pt idx="16">
                  <c:v>NC</c:v>
                </c:pt>
                <c:pt idx="17">
                  <c:v>KY</c:v>
                </c:pt>
                <c:pt idx="18">
                  <c:v>OR</c:v>
                </c:pt>
                <c:pt idx="19">
                  <c:v>OH</c:v>
                </c:pt>
                <c:pt idx="20">
                  <c:v>DC</c:v>
                </c:pt>
                <c:pt idx="21">
                  <c:v>WA</c:v>
                </c:pt>
                <c:pt idx="22">
                  <c:v>NH</c:v>
                </c:pt>
                <c:pt idx="23">
                  <c:v>RI</c:v>
                </c:pt>
                <c:pt idx="24">
                  <c:v>PA</c:v>
                </c:pt>
                <c:pt idx="25">
                  <c:v>MI</c:v>
                </c:pt>
                <c:pt idx="26">
                  <c:v>NM</c:v>
                </c:pt>
                <c:pt idx="27">
                  <c:v>NE</c:v>
                </c:pt>
                <c:pt idx="28">
                  <c:v>TN</c:v>
                </c:pt>
                <c:pt idx="29">
                  <c:v>NP</c:v>
                </c:pt>
                <c:pt idx="30">
                  <c:v>AR</c:v>
                </c:pt>
                <c:pt idx="31">
                  <c:v>UT</c:v>
                </c:pt>
                <c:pt idx="32">
                  <c:v>ND</c:v>
                </c:pt>
                <c:pt idx="33">
                  <c:v>GA</c:v>
                </c:pt>
                <c:pt idx="34">
                  <c:v>IA</c:v>
                </c:pt>
                <c:pt idx="35">
                  <c:v>SD</c:v>
                </c:pt>
                <c:pt idx="36">
                  <c:v>MT</c:v>
                </c:pt>
                <c:pt idx="37">
                  <c:v>FL</c:v>
                </c:pt>
                <c:pt idx="38">
                  <c:v>NV</c:v>
                </c:pt>
                <c:pt idx="39">
                  <c:v>AK</c:v>
                </c:pt>
                <c:pt idx="40">
                  <c:v>AL</c:v>
                </c:pt>
                <c:pt idx="41">
                  <c:v>IL</c:v>
                </c:pt>
                <c:pt idx="42">
                  <c:v>WI</c:v>
                </c:pt>
                <c:pt idx="43">
                  <c:v>WY</c:v>
                </c:pt>
                <c:pt idx="44">
                  <c:v>CO</c:v>
                </c:pt>
                <c:pt idx="45">
                  <c:v>CA</c:v>
                </c:pt>
                <c:pt idx="46">
                  <c:v>TX</c:v>
                </c:pt>
                <c:pt idx="47">
                  <c:v>AZ</c:v>
                </c:pt>
                <c:pt idx="48">
                  <c:v>DD</c:v>
                </c:pt>
                <c:pt idx="49">
                  <c:v>LA</c:v>
                </c:pt>
                <c:pt idx="50">
                  <c:v>MS</c:v>
                </c:pt>
                <c:pt idx="51">
                  <c:v>HI</c:v>
                </c:pt>
                <c:pt idx="52">
                  <c:v>SC</c:v>
                </c:pt>
              </c:strCache>
            </c:strRef>
          </c:cat>
          <c:val>
            <c:numRef>
              <c:f>Table!$J$2:$J$54</c:f>
              <c:numCache>
                <c:formatCode>0.00</c:formatCode>
                <c:ptCount val="53"/>
                <c:pt idx="0">
                  <c:v>-13.562774233645996</c:v>
                </c:pt>
                <c:pt idx="1">
                  <c:v>-13.180646929836001</c:v>
                </c:pt>
                <c:pt idx="2">
                  <c:v>-12.569193255914001</c:v>
                </c:pt>
                <c:pt idx="3">
                  <c:v>-12.005942568115984</c:v>
                </c:pt>
                <c:pt idx="4">
                  <c:v>-10.215036865623006</c:v>
                </c:pt>
                <c:pt idx="5">
                  <c:v>-9.4624454097020134</c:v>
                </c:pt>
                <c:pt idx="6">
                  <c:v>-9.3258494293839931</c:v>
                </c:pt>
                <c:pt idx="7">
                  <c:v>-9.2073336752459909</c:v>
                </c:pt>
                <c:pt idx="8">
                  <c:v>-9.070128119361982</c:v>
                </c:pt>
                <c:pt idx="9">
                  <c:v>-9.0544947570859904</c:v>
                </c:pt>
                <c:pt idx="10">
                  <c:v>-8.8960923577739948</c:v>
                </c:pt>
                <c:pt idx="11">
                  <c:v>-8.585987698307008</c:v>
                </c:pt>
                <c:pt idx="12">
                  <c:v>-8.5755270688789835</c:v>
                </c:pt>
                <c:pt idx="13">
                  <c:v>-8.4794666408599824</c:v>
                </c:pt>
                <c:pt idx="14">
                  <c:v>-8.3113840379060093</c:v>
                </c:pt>
                <c:pt idx="15">
                  <c:v>-7.9058305677810097</c:v>
                </c:pt>
                <c:pt idx="16">
                  <c:v>-7.8007649991830021</c:v>
                </c:pt>
                <c:pt idx="17">
                  <c:v>-7.482930134667015</c:v>
                </c:pt>
                <c:pt idx="18">
                  <c:v>-7.2170185807029839</c:v>
                </c:pt>
                <c:pt idx="19">
                  <c:v>-6.6994217024399916</c:v>
                </c:pt>
                <c:pt idx="20">
                  <c:v>-6.628867461195</c:v>
                </c:pt>
                <c:pt idx="21">
                  <c:v>-6.4327161109070232</c:v>
                </c:pt>
                <c:pt idx="22">
                  <c:v>-6.3633615043359839</c:v>
                </c:pt>
                <c:pt idx="23">
                  <c:v>-6.0922786906629938</c:v>
                </c:pt>
                <c:pt idx="24">
                  <c:v>-6.0302296968829978</c:v>
                </c:pt>
                <c:pt idx="25">
                  <c:v>-5.9117637766489963</c:v>
                </c:pt>
                <c:pt idx="26">
                  <c:v>-5.6233559206160066</c:v>
                </c:pt>
                <c:pt idx="27">
                  <c:v>-5.4825713609370155</c:v>
                </c:pt>
                <c:pt idx="28">
                  <c:v>-4.9519553280809987</c:v>
                </c:pt>
                <c:pt idx="29">
                  <c:v>-4.6988611913830027</c:v>
                </c:pt>
                <c:pt idx="30">
                  <c:v>-4.1556240285669901</c:v>
                </c:pt>
                <c:pt idx="31">
                  <c:v>-4.0732691791360196</c:v>
                </c:pt>
                <c:pt idx="32">
                  <c:v>-3.9847023134699953</c:v>
                </c:pt>
                <c:pt idx="33">
                  <c:v>-3.8006327491740137</c:v>
                </c:pt>
                <c:pt idx="34">
                  <c:v>-3.727476782716991</c:v>
                </c:pt>
                <c:pt idx="35">
                  <c:v>-3.6827240041430116</c:v>
                </c:pt>
                <c:pt idx="36">
                  <c:v>-3.6006007208579831</c:v>
                </c:pt>
                <c:pt idx="37">
                  <c:v>-3.5331439233560218</c:v>
                </c:pt>
                <c:pt idx="38">
                  <c:v>-3.3166174514160218</c:v>
                </c:pt>
                <c:pt idx="39">
                  <c:v>-3.2032366115490163</c:v>
                </c:pt>
                <c:pt idx="40">
                  <c:v>-3.1150100455220127</c:v>
                </c:pt>
                <c:pt idx="41">
                  <c:v>-2.5883137090949901</c:v>
                </c:pt>
                <c:pt idx="42">
                  <c:v>-2.2390877500770046</c:v>
                </c:pt>
                <c:pt idx="43">
                  <c:v>-2.0376419833999933</c:v>
                </c:pt>
                <c:pt idx="44">
                  <c:v>-1.8377267542720119</c:v>
                </c:pt>
                <c:pt idx="45">
                  <c:v>-1.0336799084900008</c:v>
                </c:pt>
                <c:pt idx="46">
                  <c:v>-0.6802503112729994</c:v>
                </c:pt>
                <c:pt idx="47">
                  <c:v>1.296308888501585E-2</c:v>
                </c:pt>
                <c:pt idx="48">
                  <c:v>0.64804108279201955</c:v>
                </c:pt>
                <c:pt idx="49">
                  <c:v>0.73517255331199749</c:v>
                </c:pt>
                <c:pt idx="50">
                  <c:v>1.9571940799580148</c:v>
                </c:pt>
                <c:pt idx="51">
                  <c:v>2.4505426718149863</c:v>
                </c:pt>
                <c:pt idx="52">
                  <c:v>3.260959375541006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6F6-40C9-969E-CFE4A10360F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4"/>
        <c:overlap val="-27"/>
        <c:axId val="340098408"/>
        <c:axId val="340097232"/>
      </c:barChart>
      <c:catAx>
        <c:axId val="3400984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340097232"/>
        <c:crosses val="autoZero"/>
        <c:auto val="1"/>
        <c:lblAlgn val="ctr"/>
        <c:lblOffset val="100"/>
        <c:noMultiLvlLbl val="0"/>
      </c:catAx>
      <c:valAx>
        <c:axId val="340097232"/>
        <c:scaling>
          <c:orientation val="minMax"/>
          <c:max val="5"/>
          <c:min val="-15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n-US" sz="1100" b="1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Change in Average Scale Score</a:t>
                </a:r>
              </a:p>
            </c:rich>
          </c:tx>
          <c:layout>
            <c:manualLayout>
              <c:xMode val="edge"/>
              <c:yMode val="edge"/>
              <c:x val="0"/>
              <c:y val="0.1911792536568536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rgbClr val="00000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340098408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+mj-lt"/>
        </a:defRPr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Reading</a:t>
            </a:r>
            <a:r>
              <a:rPr lang="en-US" sz="2000" baseline="0"/>
              <a:t> Pass/Fail Rates Over Time Grades 3-8</a:t>
            </a:r>
            <a:endParaRPr lang="en-US" sz="20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'[2022-2023 Preliminary Annual Pass Rates on 8-24-2023.xlsx]New slides'!$C$2:$C$3</c:f>
              <c:strCache>
                <c:ptCount val="2"/>
                <c:pt idx="1">
                  <c:v>Low Proficient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'[2022-2023 Preliminary Annual Pass Rates on 8-24-2023.xlsx]New slides'!$A$4:$A$12</c:f>
              <c:strCache>
                <c:ptCount val="2"/>
                <c:pt idx="0">
                  <c:v>2018-2019</c:v>
                </c:pt>
                <c:pt idx="1">
                  <c:v>2022-2023</c:v>
                </c:pt>
              </c:strCache>
              <c:extLst/>
            </c:strRef>
          </c:cat>
          <c:val>
            <c:numRef>
              <c:f>'[2022-2023 Preliminary Annual Pass Rates on 8-24-2023.xlsx]New slides'!$C$4:$C$12</c:f>
              <c:numCache>
                <c:formatCode>0%</c:formatCode>
                <c:ptCount val="2"/>
                <c:pt idx="1">
                  <c:v>0.31940620842408629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F4B2-49B8-AF21-D4797D12FC9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1242391039"/>
        <c:axId val="1242379519"/>
        <c:extLst>
          <c:ext xmlns:c15="http://schemas.microsoft.com/office/drawing/2012/chart" uri="{02D57815-91ED-43cb-92C2-25804820EDAC}">
            <c15:filteredBarSeries>
              <c15:ser>
                <c:idx val="5"/>
                <c:order val="1"/>
                <c:tx>
                  <c:strRef>
                    <c:extLst>
                      <c:ext uri="{02D57815-91ED-43cb-92C2-25804820EDAC}">
                        <c15:formulaRef>
                          <c15:sqref>'[2022-2023 Preliminary Annual Pass Rates on 8-24-2023.xlsx]New slides'!$G$2:$G$3</c15:sqref>
                        </c15:formulaRef>
                      </c:ext>
                    </c:extLst>
                    <c:strCache>
                      <c:ptCount val="2"/>
                      <c:pt idx="1">
                        <c:v>Fail Rates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'[2022-2023 Preliminary Annual Pass Rates on 8-24-2023.xlsx]New slides'!$A$4:$A$12</c15:sqref>
                        </c15:formulaRef>
                      </c:ext>
                    </c:extLst>
                    <c:strCache>
                      <c:ptCount val="2"/>
                      <c:pt idx="0">
                        <c:v>2018-2019</c:v>
                      </c:pt>
                      <c:pt idx="1">
                        <c:v>2022-2023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'[2022-2023 Preliminary Annual Pass Rates on 8-24-2023.xlsx]New slides'!$G$4:$G$12</c15:sqref>
                        </c15:formulaRef>
                      </c:ext>
                    </c:extLst>
                    <c:numCache>
                      <c:formatCode>0%</c:formatCode>
                      <c:ptCount val="2"/>
                      <c:pt idx="0">
                        <c:v>0.20509969826232649</c:v>
                      </c:pt>
                      <c:pt idx="1">
                        <c:v>0.35327525687792805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F4B2-49B8-AF21-D4797D12FC99}"/>
                  </c:ext>
                </c:extLst>
              </c15:ser>
            </c15:filteredBarSeries>
            <c15:filteredBarSeries>
              <c15:ser>
                <c:idx val="4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'[2022-2023 Preliminary Annual Pass Rates on 8-24-2023.xlsx]New slides'!$F$2:$F$3</c15:sqref>
                        </c15:formulaRef>
                      </c:ext>
                    </c:extLst>
                    <c:strCache>
                      <c:ptCount val="2"/>
                      <c:pt idx="1">
                        <c:v>Low Proficient</c:v>
                      </c:pt>
                    </c:strCache>
                  </c:strRef>
                </c:tx>
                <c:spPr>
                  <a:solidFill>
                    <a:schemeClr val="accent4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'[2022-2023 Preliminary Annual Pass Rates on 8-24-2023.xlsx]New slides'!$A$4:$A$12</c15:sqref>
                        </c15:formulaRef>
                      </c:ext>
                    </c:extLst>
                    <c:strCache>
                      <c:ptCount val="2"/>
                      <c:pt idx="0">
                        <c:v>2018-2019</c:v>
                      </c:pt>
                      <c:pt idx="1">
                        <c:v>2022-2023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'[2022-2023 Preliminary Annual Pass Rates on 8-24-2023.xlsx]New slides'!$F$4:$F$12</c15:sqref>
                        </c15:formulaRef>
                      </c:ext>
                    </c:extLst>
                    <c:numCache>
                      <c:formatCode>0%</c:formatCode>
                      <c:ptCount val="2"/>
                      <c:pt idx="1">
                        <c:v>0.31025871096194785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F4B2-49B8-AF21-D4797D12FC99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'[2022-2023 Preliminary Annual Pass Rates on 8-24-2023.xlsx]New slides'!$E$2:$E$3</c15:sqref>
                        </c15:formulaRef>
                      </c:ext>
                    </c:extLst>
                    <c:strCache>
                      <c:ptCount val="2"/>
                      <c:pt idx="1">
                        <c:v>High Proficient/Advanced</c:v>
                      </c:pt>
                    </c:strCache>
                  </c:strRef>
                </c:tx>
                <c:spPr>
                  <a:solidFill>
                    <a:srgbClr val="00B050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1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'[2022-2023 Preliminary Annual Pass Rates on 8-24-2023.xlsx]New slides'!$A$4:$A$12</c15:sqref>
                        </c15:formulaRef>
                      </c:ext>
                    </c:extLst>
                    <c:strCache>
                      <c:ptCount val="2"/>
                      <c:pt idx="0">
                        <c:v>2018-2019</c:v>
                      </c:pt>
                      <c:pt idx="1">
                        <c:v>2022-2023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'[2022-2023 Preliminary Annual Pass Rates on 8-24-2023.xlsx]New slides'!$E$4:$E$12</c15:sqref>
                        </c15:formulaRef>
                      </c:ext>
                    </c:extLst>
                    <c:numCache>
                      <c:formatCode>0%</c:formatCode>
                      <c:ptCount val="2"/>
                      <c:pt idx="0">
                        <c:v>0.8</c:v>
                      </c:pt>
                      <c:pt idx="1">
                        <c:v>0.33646603216012411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F4B2-49B8-AF21-D4797D12FC99}"/>
                  </c:ext>
                </c:extLst>
              </c15:ser>
            </c15:filteredBarSeries>
          </c:ext>
        </c:extLst>
      </c:barChart>
      <c:catAx>
        <c:axId val="12423910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2379519"/>
        <c:crosses val="autoZero"/>
        <c:auto val="1"/>
        <c:lblAlgn val="ctr"/>
        <c:lblOffset val="100"/>
        <c:noMultiLvlLbl val="0"/>
      </c:catAx>
      <c:valAx>
        <c:axId val="1242379519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1242391039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Math</a:t>
            </a:r>
            <a:r>
              <a:rPr lang="en-US" sz="2000" baseline="0"/>
              <a:t> Pass/Fail Rates Over Time </a:t>
            </a:r>
          </a:p>
          <a:p>
            <a:pPr>
              <a:defRPr/>
            </a:pPr>
            <a:r>
              <a:rPr lang="en-US" sz="2000" baseline="0"/>
              <a:t>Grades 3-8</a:t>
            </a:r>
            <a:endParaRPr lang="en-US" sz="20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4315506313415912E-2"/>
          <c:y val="0.19415397613846055"/>
          <c:w val="0.95136898737316822"/>
          <c:h val="0.63600979764156507"/>
        </c:manualLayout>
      </c:layout>
      <c:barChart>
        <c:barDir val="col"/>
        <c:grouping val="stacked"/>
        <c:varyColors val="0"/>
        <c:ser>
          <c:idx val="5"/>
          <c:order val="3"/>
          <c:tx>
            <c:strRef>
              <c:f>'[2022-2023 Preliminary Annual Pass Rates on 8-24-2023.xlsx]New slides'!$G$2:$G$3</c:f>
              <c:strCache>
                <c:ptCount val="2"/>
                <c:pt idx="1">
                  <c:v>Fail Rates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2105005739469011E-3"/>
                  <c:y val="-1.974542834475128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2FE-4A2C-A6AF-458AECEFC1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'[2022-2023 Preliminary Annual Pass Rates on 8-24-2023.xlsx]New slides'!$A$4:$A$12</c:f>
              <c:strCache>
                <c:ptCount val="2"/>
                <c:pt idx="0">
                  <c:v>2018-2019</c:v>
                </c:pt>
                <c:pt idx="1">
                  <c:v>2022-2023</c:v>
                </c:pt>
              </c:strCache>
              <c:extLst/>
            </c:strRef>
          </c:cat>
          <c:val>
            <c:numRef>
              <c:f>'[2022-2023 Preliminary Annual Pass Rates on 8-24-2023.xlsx]New slides'!$G$4:$G$12</c:f>
              <c:numCache>
                <c:formatCode>0%</c:formatCode>
                <c:ptCount val="2"/>
                <c:pt idx="0">
                  <c:v>0.20509969826232649</c:v>
                </c:pt>
                <c:pt idx="1">
                  <c:v>0.35327525687792805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22FE-4A2C-A6AF-458AECEFC122}"/>
            </c:ext>
          </c:extLst>
        </c:ser>
        <c:ser>
          <c:idx val="4"/>
          <c:order val="4"/>
          <c:tx>
            <c:strRef>
              <c:f>'[2022-2023 Preliminary Annual Pass Rates on 8-24-2023.xlsx]New slides'!$F$2:$F$3</c:f>
              <c:strCache>
                <c:ptCount val="2"/>
                <c:pt idx="1">
                  <c:v>Low Proficient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'[2022-2023 Preliminary Annual Pass Rates on 8-24-2023.xlsx]New slides'!$A$4:$A$12</c:f>
              <c:strCache>
                <c:ptCount val="2"/>
                <c:pt idx="0">
                  <c:v>2018-2019</c:v>
                </c:pt>
                <c:pt idx="1">
                  <c:v>2022-2023</c:v>
                </c:pt>
              </c:strCache>
              <c:extLst/>
            </c:strRef>
          </c:cat>
          <c:val>
            <c:numRef>
              <c:f>'[2022-2023 Preliminary Annual Pass Rates on 8-24-2023.xlsx]New slides'!$F$4:$F$12</c:f>
              <c:numCache>
                <c:formatCode>0%</c:formatCode>
                <c:ptCount val="2"/>
                <c:pt idx="1">
                  <c:v>0.31025871096194785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22FE-4A2C-A6AF-458AECEFC122}"/>
            </c:ext>
          </c:extLst>
        </c:ser>
        <c:ser>
          <c:idx val="3"/>
          <c:order val="5"/>
          <c:tx>
            <c:strRef>
              <c:f>'[2022-2023 Preliminary Annual Pass Rates on 8-24-2023.xlsx]New slides'!$E$2:$E$3</c:f>
              <c:strCache>
                <c:ptCount val="2"/>
                <c:pt idx="1">
                  <c:v>High Proficient/Advanced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'[2022-2023 Preliminary Annual Pass Rates on 8-24-2023.xlsx]New slides'!$A$4:$A$12</c:f>
              <c:strCache>
                <c:ptCount val="2"/>
                <c:pt idx="0">
                  <c:v>2018-2019</c:v>
                </c:pt>
                <c:pt idx="1">
                  <c:v>2022-2023</c:v>
                </c:pt>
              </c:strCache>
              <c:extLst/>
            </c:strRef>
          </c:cat>
          <c:val>
            <c:numRef>
              <c:f>'[2022-2023 Preliminary Annual Pass Rates on 8-24-2023.xlsx]New slides'!$E$4:$E$12</c:f>
              <c:numCache>
                <c:formatCode>0%</c:formatCode>
                <c:ptCount val="2"/>
                <c:pt idx="0">
                  <c:v>0.8</c:v>
                </c:pt>
                <c:pt idx="1">
                  <c:v>0.33646603216012411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2-22FE-4A2C-A6AF-458AECEFC12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1242391039"/>
        <c:axId val="1242379519"/>
        <c:extLst>
          <c:ext xmlns:c15="http://schemas.microsoft.com/office/drawing/2012/chart" uri="{02D57815-91ED-43cb-92C2-25804820EDAC}">
            <c15:filteredBarSeries>
              <c15:ser>
                <c:idx val="2"/>
                <c:order val="0"/>
                <c:tx>
                  <c:strRef>
                    <c:extLst>
                      <c:ext uri="{02D57815-91ED-43cb-92C2-25804820EDAC}">
                        <c15:formulaRef>
                          <c15:sqref>'[2022-2023 Preliminary Annual Pass Rates on 8-24-2023.xlsx]New slides'!$D$2:$D$3</c15:sqref>
                        </c15:formulaRef>
                      </c:ext>
                    </c:extLst>
                    <c:strCache>
                      <c:ptCount val="2"/>
                      <c:pt idx="1">
                        <c:v>Fail Rates</c:v>
                      </c:pt>
                    </c:strCache>
                  </c:strRef>
                </c:tx>
                <c:spPr>
                  <a:solidFill>
                    <a:srgbClr val="FFC000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2000" b="1" i="0" u="none" strike="noStrike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'[2022-2023 Preliminary Annual Pass Rates on 8-24-2023.xlsx]New slides'!$A$4:$A$12</c15:sqref>
                        </c15:formulaRef>
                      </c:ext>
                    </c:extLst>
                    <c:strCache>
                      <c:ptCount val="2"/>
                      <c:pt idx="0">
                        <c:v>2018-2019</c:v>
                      </c:pt>
                      <c:pt idx="1">
                        <c:v>2022-2023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'[2022-2023 Preliminary Annual Pass Rates on 8-24-2023.xlsx]New slides'!$D$4:$D$12</c15:sqref>
                        </c15:formulaRef>
                      </c:ext>
                    </c:extLst>
                    <c:numCache>
                      <c:formatCode>0%</c:formatCode>
                      <c:ptCount val="2"/>
                      <c:pt idx="0">
                        <c:v>0.23966496343611488</c:v>
                      </c:pt>
                      <c:pt idx="1">
                        <c:v>0.29732145160517598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22FE-4A2C-A6AF-458AECEFC122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'[2022-2023 Preliminary Annual Pass Rates on 8-24-2023.xlsx]New slides'!$C$2:$C$3</c15:sqref>
                        </c15:formulaRef>
                      </c:ext>
                    </c:extLst>
                    <c:strCache>
                      <c:ptCount val="2"/>
                      <c:pt idx="1">
                        <c:v>Low Proficient</c:v>
                      </c:pt>
                    </c:strCache>
                  </c:strRef>
                </c:tx>
                <c:spPr>
                  <a:solidFill>
                    <a:schemeClr val="accent4">
                      <a:lumMod val="40000"/>
                      <a:lumOff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2000" b="1" i="0" u="none" strike="noStrike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'[2022-2023 Preliminary Annual Pass Rates on 8-24-2023.xlsx]New slides'!$A$4:$A$12</c15:sqref>
                        </c15:formulaRef>
                      </c:ext>
                    </c:extLst>
                    <c:strCache>
                      <c:ptCount val="2"/>
                      <c:pt idx="0">
                        <c:v>2018-2019</c:v>
                      </c:pt>
                      <c:pt idx="1">
                        <c:v>2022-2023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'[2022-2023 Preliminary Annual Pass Rates on 8-24-2023.xlsx]New slides'!$C$4:$C$12</c15:sqref>
                        </c15:formulaRef>
                      </c:ext>
                    </c:extLst>
                    <c:numCache>
                      <c:formatCode>0%</c:formatCode>
                      <c:ptCount val="2"/>
                      <c:pt idx="1">
                        <c:v>0.31940620842408629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22FE-4A2C-A6AF-458AECEFC122}"/>
                  </c:ext>
                </c:extLst>
              </c15:ser>
            </c15:filteredBarSeries>
            <c15:filteredBarSeries>
              <c15:ser>
                <c:idx val="0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'[2022-2023 Preliminary Annual Pass Rates on 8-24-2023.xlsx]New slides'!$B$2:$B$3</c15:sqref>
                        </c15:formulaRef>
                      </c:ext>
                    </c:extLst>
                    <c:strCache>
                      <c:ptCount val="2"/>
                      <c:pt idx="1">
                        <c:v>High Proficient/Advanced</c:v>
                      </c:pt>
                    </c:strCache>
                  </c:strRef>
                </c:tx>
                <c:spPr>
                  <a:solidFill>
                    <a:srgbClr val="00B050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2000" b="1" i="0" u="none" strike="noStrike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'[2022-2023 Preliminary Annual Pass Rates on 8-24-2023.xlsx]New slides'!$A$4:$A$12</c15:sqref>
                        </c15:formulaRef>
                      </c:ext>
                    </c:extLst>
                    <c:strCache>
                      <c:ptCount val="2"/>
                      <c:pt idx="0">
                        <c:v>2018-2019</c:v>
                      </c:pt>
                      <c:pt idx="1">
                        <c:v>2022-2023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'[2022-2023 Preliminary Annual Pass Rates on 8-24-2023.xlsx]New slides'!$B$4:$B$12</c15:sqref>
                        </c15:formulaRef>
                      </c:ext>
                    </c:extLst>
                    <c:numCache>
                      <c:formatCode>0%</c:formatCode>
                      <c:ptCount val="2"/>
                      <c:pt idx="0">
                        <c:v>0.76</c:v>
                      </c:pt>
                      <c:pt idx="1">
                        <c:v>0.38327233997073795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22FE-4A2C-A6AF-458AECEFC122}"/>
                  </c:ext>
                </c:extLst>
              </c15:ser>
            </c15:filteredBarSeries>
          </c:ext>
        </c:extLst>
      </c:barChart>
      <c:catAx>
        <c:axId val="12423910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2379519"/>
        <c:crosses val="autoZero"/>
        <c:auto val="1"/>
        <c:lblAlgn val="ctr"/>
        <c:lblOffset val="100"/>
        <c:noMultiLvlLbl val="0"/>
      </c:catAx>
      <c:valAx>
        <c:axId val="1242379519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1242391039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15864048993047367"/>
          <c:y val="0.89197651515622667"/>
          <c:w val="0.68271884608388933"/>
          <c:h val="5.44287507651631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Percentage</a:t>
            </a:r>
            <a:r>
              <a:rPr lang="en-US" sz="2000" baseline="0"/>
              <a:t> of Students Chroncially Absent</a:t>
            </a:r>
          </a:p>
          <a:p>
            <a:pPr>
              <a:defRPr sz="2000"/>
            </a:pPr>
            <a:r>
              <a:rPr lang="en-US" sz="2000" baseline="0"/>
              <a:t>Grades 3-8</a:t>
            </a:r>
            <a:endParaRPr lang="en-US" sz="20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'[2022-2023 Preliminary Annual Pass Rates on 8-24-2023.xlsx]Sheet6'!$A$2:$A$5</c:f>
              <c:strCache>
                <c:ptCount val="4"/>
                <c:pt idx="0">
                  <c:v>2018-2019</c:v>
                </c:pt>
                <c:pt idx="1">
                  <c:v>2020-2021</c:v>
                </c:pt>
                <c:pt idx="2">
                  <c:v>2021-2022</c:v>
                </c:pt>
                <c:pt idx="3">
                  <c:v>2022-2023</c:v>
                </c:pt>
              </c:strCache>
            </c:strRef>
          </c:cat>
          <c:val>
            <c:numRef>
              <c:f>'[2022-2023 Preliminary Annual Pass Rates on 8-24-2023.xlsx]Sheet6'!$B$2:$B$5</c:f>
              <c:numCache>
                <c:formatCode>0%</c:formatCode>
                <c:ptCount val="4"/>
                <c:pt idx="0">
                  <c:v>8.7300000000000003E-2</c:v>
                </c:pt>
                <c:pt idx="1">
                  <c:v>9.8699999999999996E-2</c:v>
                </c:pt>
                <c:pt idx="2">
                  <c:v>0.17</c:v>
                </c:pt>
                <c:pt idx="3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87-4294-A083-8806AA0AD3D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31345919"/>
        <c:axId val="1731343039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spPr>
                  <a:solidFill>
                    <a:srgbClr val="002060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'[2022-2023 Preliminary Annual Pass Rates on 8-24-2023.xlsx]Sheet6'!$A$2:$A$5</c15:sqref>
                        </c15:formulaRef>
                      </c:ext>
                    </c:extLst>
                    <c:strCache>
                      <c:ptCount val="4"/>
                      <c:pt idx="0">
                        <c:v>2018-2019</c:v>
                      </c:pt>
                      <c:pt idx="1">
                        <c:v>2020-2021</c:v>
                      </c:pt>
                      <c:pt idx="2">
                        <c:v>2021-2022</c:v>
                      </c:pt>
                      <c:pt idx="3">
                        <c:v>2022-2023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'[2022-2023 Preliminary Annual Pass Rates on 8-24-2023.xlsx]Sheet6'!$C$2:$C$5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0">
                        <c:v>0.91269999999999996</c:v>
                      </c:pt>
                      <c:pt idx="1">
                        <c:v>0.90129999999999999</c:v>
                      </c:pt>
                      <c:pt idx="2">
                        <c:v>0.82830000000000004</c:v>
                      </c:pt>
                      <c:pt idx="3">
                        <c:v>0.83460000000000001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2987-4294-A083-8806AA0AD3D8}"/>
                  </c:ext>
                </c:extLst>
              </c15:ser>
            </c15:filteredBarSeries>
          </c:ext>
        </c:extLst>
      </c:barChart>
      <c:catAx>
        <c:axId val="17313459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1343039"/>
        <c:crosses val="autoZero"/>
        <c:auto val="1"/>
        <c:lblAlgn val="ctr"/>
        <c:lblOffset val="100"/>
        <c:noMultiLvlLbl val="0"/>
      </c:catAx>
      <c:valAx>
        <c:axId val="1731343039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7313459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Reading Pass Rates based on Attendance</a:t>
            </a:r>
          </a:p>
          <a:p>
            <a:pPr>
              <a:defRPr/>
            </a:pPr>
            <a:r>
              <a:rPr lang="en-US" sz="1800"/>
              <a:t>Grades</a:t>
            </a:r>
            <a:r>
              <a:rPr lang="en-US" sz="1800" baseline="0"/>
              <a:t> 3-8</a:t>
            </a:r>
            <a:endParaRPr lang="en-US" sz="18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'[2022-2023 Preliminary Annual Pass Rates on 8-24-2023.xlsx]Sheet4'!$A$2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'[2022-2023 Preliminary Annual Pass Rates on 8-24-2023.xlsx]Sheet4'!$B$1:$F$1</c:f>
              <c:strCache>
                <c:ptCount val="5"/>
                <c:pt idx="0">
                  <c:v>Missed Less than 18 days</c:v>
                </c:pt>
                <c:pt idx="1">
                  <c:v>Missed 18 days</c:v>
                </c:pt>
                <c:pt idx="2">
                  <c:v>Missed 27 days</c:v>
                </c:pt>
                <c:pt idx="3">
                  <c:v>Missed 36 days</c:v>
                </c:pt>
                <c:pt idx="4">
                  <c:v>Missed 54 days</c:v>
                </c:pt>
              </c:strCache>
            </c:strRef>
          </c:cat>
          <c:val>
            <c:numRef>
              <c:f>'[2022-2023 Preliminary Annual Pass Rates on 8-24-2023.xlsx]Sheet4'!$B$2:$F$2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0-A295-4AAB-9280-CB4E1EDFF012}"/>
            </c:ext>
          </c:extLst>
        </c:ser>
        <c:ser>
          <c:idx val="1"/>
          <c:order val="1"/>
          <c:tx>
            <c:strRef>
              <c:f>'[2022-2023 Preliminary Annual Pass Rates on 8-24-2023.xlsx]Sheet4'!$A$3</c:f>
              <c:strCache>
                <c:ptCount val="1"/>
                <c:pt idx="0">
                  <c:v>All Students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'[2022-2023 Preliminary Annual Pass Rates on 8-24-2023.xlsx]Sheet4'!$B$1:$F$1</c:f>
              <c:strCache>
                <c:ptCount val="5"/>
                <c:pt idx="0">
                  <c:v>Missed Less than 18 days</c:v>
                </c:pt>
                <c:pt idx="1">
                  <c:v>Missed 18 days</c:v>
                </c:pt>
                <c:pt idx="2">
                  <c:v>Missed 27 days</c:v>
                </c:pt>
                <c:pt idx="3">
                  <c:v>Missed 36 days</c:v>
                </c:pt>
                <c:pt idx="4">
                  <c:v>Missed 54 days</c:v>
                </c:pt>
              </c:strCache>
            </c:strRef>
          </c:cat>
          <c:val>
            <c:numRef>
              <c:f>'[2022-2023 Preliminary Annual Pass Rates on 8-24-2023.xlsx]Sheet4'!$B$3:$F$3</c:f>
              <c:numCache>
                <c:formatCode>0%</c:formatCode>
                <c:ptCount val="5"/>
                <c:pt idx="0">
                  <c:v>0.73</c:v>
                </c:pt>
                <c:pt idx="1">
                  <c:v>0.54600000000000004</c:v>
                </c:pt>
                <c:pt idx="2">
                  <c:v>0.46600000000000003</c:v>
                </c:pt>
                <c:pt idx="3">
                  <c:v>0.41599999999999998</c:v>
                </c:pt>
                <c:pt idx="4">
                  <c:v>0.374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95-4AAB-9280-CB4E1EDFF0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62492287"/>
        <c:axId val="1662491327"/>
      </c:barChart>
      <c:catAx>
        <c:axId val="16624922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62491327"/>
        <c:crosses val="autoZero"/>
        <c:auto val="1"/>
        <c:lblAlgn val="ctr"/>
        <c:lblOffset val="100"/>
        <c:noMultiLvlLbl val="0"/>
      </c:catAx>
      <c:valAx>
        <c:axId val="166249132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624922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Math </a:t>
            </a:r>
            <a:r>
              <a:rPr lang="en-US" sz="20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</a:rPr>
              <a:t>Pass Rates based on Attendance</a:t>
            </a:r>
          </a:p>
          <a:p>
            <a:pPr>
              <a:defRPr/>
            </a:pPr>
            <a:r>
              <a:rPr lang="en-US" sz="20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</a:rPr>
              <a:t>Grades 3-8</a:t>
            </a:r>
            <a:endParaRPr lang="en-US" sz="20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'[2022-2023 Preliminary Annual Pass Rates on 8-24-2023.xlsx]Sheet5'!$B$1:$F$1</c:f>
              <c:strCache>
                <c:ptCount val="5"/>
                <c:pt idx="0">
                  <c:v>Missed Less than 18 days</c:v>
                </c:pt>
                <c:pt idx="1">
                  <c:v>Missed 18 days</c:v>
                </c:pt>
                <c:pt idx="2">
                  <c:v>Missed 27 days</c:v>
                </c:pt>
                <c:pt idx="3">
                  <c:v>Missed 36 days</c:v>
                </c:pt>
                <c:pt idx="4">
                  <c:v>Missed 54 days</c:v>
                </c:pt>
              </c:strCache>
            </c:strRef>
          </c:cat>
          <c:val>
            <c:numRef>
              <c:f>'[2022-2023 Preliminary Annual Pass Rates on 8-24-2023.xlsx]Sheet5'!$B$2:$F$2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0-A2C2-4300-AD0A-4B4BF9358D6E}"/>
            </c:ext>
          </c:extLst>
        </c:ser>
        <c:ser>
          <c:idx val="1"/>
          <c:order val="1"/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'[2022-2023 Preliminary Annual Pass Rates on 8-24-2023.xlsx]Sheet5'!$B$1:$F$1</c:f>
              <c:strCache>
                <c:ptCount val="5"/>
                <c:pt idx="0">
                  <c:v>Missed Less than 18 days</c:v>
                </c:pt>
                <c:pt idx="1">
                  <c:v>Missed 18 days</c:v>
                </c:pt>
                <c:pt idx="2">
                  <c:v>Missed 27 days</c:v>
                </c:pt>
                <c:pt idx="3">
                  <c:v>Missed 36 days</c:v>
                </c:pt>
                <c:pt idx="4">
                  <c:v>Missed 54 days</c:v>
                </c:pt>
              </c:strCache>
            </c:strRef>
          </c:cat>
          <c:val>
            <c:numRef>
              <c:f>'[2022-2023 Preliminary Annual Pass Rates on 8-24-2023.xlsx]Sheet5'!$B$3:$F$3</c:f>
              <c:numCache>
                <c:formatCode>0%</c:formatCode>
                <c:ptCount val="5"/>
                <c:pt idx="0">
                  <c:v>0.68700000000000006</c:v>
                </c:pt>
                <c:pt idx="1">
                  <c:v>0.438</c:v>
                </c:pt>
                <c:pt idx="2">
                  <c:v>0.32800000000000001</c:v>
                </c:pt>
                <c:pt idx="3">
                  <c:v>0.26300000000000001</c:v>
                </c:pt>
                <c:pt idx="4">
                  <c:v>0.20499999999999999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C2-4300-AD0A-4B4BF9358D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14627551"/>
        <c:axId val="1514611231"/>
      </c:barChart>
      <c:catAx>
        <c:axId val="15146275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14611231"/>
        <c:crosses val="autoZero"/>
        <c:auto val="1"/>
        <c:lblAlgn val="ctr"/>
        <c:lblOffset val="100"/>
        <c:noMultiLvlLbl val="0"/>
      </c:catAx>
      <c:valAx>
        <c:axId val="151461123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146275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Percentage of Students</a:t>
            </a:r>
            <a:r>
              <a:rPr lang="en-US" sz="2000" baseline="0"/>
              <a:t> Chronically Absent by Student Group</a:t>
            </a:r>
            <a:endParaRPr lang="en-US" sz="20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'[2022-2023 Preliminary Annual Pass Rates on 8-24-2023.xlsx]Sheet7'!$B$4:$B$5</c:f>
              <c:strCache>
                <c:ptCount val="2"/>
                <c:pt idx="0">
                  <c:v>2018-2019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'[2022-2023 Preliminary Annual Pass Rates on 8-24-2023.xlsx]Sheet7'!$A$6:$A$14</c:f>
              <c:strCache>
                <c:ptCount val="5"/>
                <c:pt idx="0">
                  <c:v>All Students</c:v>
                </c:pt>
                <c:pt idx="1">
                  <c:v>Black</c:v>
                </c:pt>
                <c:pt idx="2">
                  <c:v>Economically Disadvantaged</c:v>
                </c:pt>
                <c:pt idx="3">
                  <c:v>Hispanic</c:v>
                </c:pt>
                <c:pt idx="4">
                  <c:v>Students with Disabilities</c:v>
                </c:pt>
              </c:strCache>
              <c:extLst/>
            </c:strRef>
          </c:cat>
          <c:val>
            <c:numRef>
              <c:f>'[2022-2023 Preliminary Annual Pass Rates on 8-24-2023.xlsx]Sheet7'!$B$6:$B$14</c:f>
              <c:numCache>
                <c:formatCode>0%</c:formatCode>
                <c:ptCount val="5"/>
                <c:pt idx="0">
                  <c:v>8.6999999999999994E-2</c:v>
                </c:pt>
                <c:pt idx="1">
                  <c:v>0.108</c:v>
                </c:pt>
                <c:pt idx="2">
                  <c:v>0.13600000000000001</c:v>
                </c:pt>
                <c:pt idx="3">
                  <c:v>8.8999999999999996E-2</c:v>
                </c:pt>
                <c:pt idx="4">
                  <c:v>0.14000000000000001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2E8B-484B-95A0-03026DF0F148}"/>
            </c:ext>
          </c:extLst>
        </c:ser>
        <c:ser>
          <c:idx val="1"/>
          <c:order val="1"/>
          <c:tx>
            <c:strRef>
              <c:f>'[2022-2023 Preliminary Annual Pass Rates on 8-24-2023.xlsx]Sheet7'!$C$4:$C$5</c:f>
              <c:strCache>
                <c:ptCount val="2"/>
                <c:pt idx="0">
                  <c:v>2022-2023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'[2022-2023 Preliminary Annual Pass Rates on 8-24-2023.xlsx]Sheet7'!$A$6:$A$14</c:f>
              <c:strCache>
                <c:ptCount val="5"/>
                <c:pt idx="0">
                  <c:v>All Students</c:v>
                </c:pt>
                <c:pt idx="1">
                  <c:v>Black</c:v>
                </c:pt>
                <c:pt idx="2">
                  <c:v>Economically Disadvantaged</c:v>
                </c:pt>
                <c:pt idx="3">
                  <c:v>Hispanic</c:v>
                </c:pt>
                <c:pt idx="4">
                  <c:v>Students with Disabilities</c:v>
                </c:pt>
              </c:strCache>
              <c:extLst/>
            </c:strRef>
          </c:cat>
          <c:val>
            <c:numRef>
              <c:f>'[2022-2023 Preliminary Annual Pass Rates on 8-24-2023.xlsx]Sheet7'!$C$6:$C$14</c:f>
              <c:numCache>
                <c:formatCode>0%</c:formatCode>
                <c:ptCount val="5"/>
                <c:pt idx="0">
                  <c:v>0.16500000000000001</c:v>
                </c:pt>
                <c:pt idx="1">
                  <c:v>0.19600000000000001</c:v>
                </c:pt>
                <c:pt idx="2">
                  <c:v>0.23799999999999999</c:v>
                </c:pt>
                <c:pt idx="3">
                  <c:v>0.19700000000000001</c:v>
                </c:pt>
                <c:pt idx="4">
                  <c:v>0.22500000000000001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2E8B-484B-95A0-03026DF0F14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02503503"/>
        <c:axId val="1602502063"/>
      </c:barChart>
      <c:catAx>
        <c:axId val="16025035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2502063"/>
        <c:crosses val="autoZero"/>
        <c:auto val="1"/>
        <c:lblAlgn val="ctr"/>
        <c:lblOffset val="100"/>
        <c:noMultiLvlLbl val="0"/>
      </c:catAx>
      <c:valAx>
        <c:axId val="1602502063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6025035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4384017758046847E-2"/>
          <c:y val="0.10331702011963018"/>
          <c:w val="0.93007769145394004"/>
          <c:h val="0.8597063621533446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4472C4">
                <a:lumMod val="60000"/>
                <a:lumOff val="40000"/>
              </a:srgb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6787-4E78-8D98-6D99EFC8192A}"/>
              </c:ext>
            </c:extLst>
          </c:dPt>
          <c:dPt>
            <c:idx val="1"/>
            <c:invertIfNegative val="0"/>
            <c:bubble3D val="0"/>
            <c:spPr>
              <a:solidFill>
                <a:srgbClr val="8FAADC"/>
              </a:solidFill>
            </c:spPr>
            <c:extLst>
              <c:ext xmlns:c16="http://schemas.microsoft.com/office/drawing/2014/chart" uri="{C3380CC4-5D6E-409C-BE32-E72D297353CC}">
                <c16:uniqueId val="{00000003-6787-4E78-8D98-6D99EFC8192A}"/>
              </c:ext>
            </c:extLst>
          </c:dPt>
          <c:dPt>
            <c:idx val="2"/>
            <c:invertIfNegative val="0"/>
            <c:bubble3D val="0"/>
            <c:spPr>
              <a:solidFill>
                <a:srgbClr val="8FAADC"/>
              </a:solidFill>
            </c:spPr>
            <c:extLst>
              <c:ext xmlns:c16="http://schemas.microsoft.com/office/drawing/2014/chart" uri="{C3380CC4-5D6E-409C-BE32-E72D297353CC}">
                <c16:uniqueId val="{00000005-6787-4E78-8D98-6D99EFC8192A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6787-4E78-8D98-6D99EFC8192A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6787-4E78-8D98-6D99EFC8192A}"/>
              </c:ext>
            </c:extLst>
          </c:dPt>
          <c:dPt>
            <c:idx val="5"/>
            <c:invertIfNegative val="0"/>
            <c:bubble3D val="0"/>
            <c:spPr>
              <a:solidFill>
                <a:srgbClr val="8FAADC"/>
              </a:solidFill>
            </c:spPr>
            <c:extLst>
              <c:ext xmlns:c16="http://schemas.microsoft.com/office/drawing/2014/chart" uri="{C3380CC4-5D6E-409C-BE32-E72D297353CC}">
                <c16:uniqueId val="{00000009-6787-4E78-8D98-6D99EFC8192A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6787-4E78-8D98-6D99EFC8192A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6787-4E78-8D98-6D99EFC8192A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6787-4E78-8D98-6D99EFC8192A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6787-4E78-8D98-6D99EFC8192A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6787-4E78-8D98-6D99EFC8192A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6787-4E78-8D98-6D99EFC8192A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6787-4E78-8D98-6D99EFC8192A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6787-4E78-8D98-6D99EFC8192A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6787-4E78-8D98-6D99EFC8192A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6787-4E78-8D98-6D99EFC8192A}"/>
              </c:ext>
            </c:extLst>
          </c:dPt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4-6787-4E78-8D98-6D99EFC8192A}"/>
              </c:ext>
            </c:extLst>
          </c:dPt>
          <c:dPt>
            <c:idx val="2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5-6787-4E78-8D98-6D99EFC8192A}"/>
              </c:ext>
            </c:extLst>
          </c:dPt>
          <c:dPt>
            <c:idx val="27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17-6787-4E78-8D98-6D99EFC8192A}"/>
              </c:ext>
            </c:extLst>
          </c:dPt>
          <c:dPt>
            <c:idx val="2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8-6787-4E78-8D98-6D99EFC8192A}"/>
              </c:ext>
            </c:extLst>
          </c:dPt>
          <c:dPt>
            <c:idx val="2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9-6787-4E78-8D98-6D99EFC8192A}"/>
              </c:ext>
            </c:extLst>
          </c:dPt>
          <c:dPt>
            <c:idx val="3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A-6787-4E78-8D98-6D99EFC8192A}"/>
              </c:ext>
            </c:extLst>
          </c:dPt>
          <c:dPt>
            <c:idx val="3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B-6787-4E78-8D98-6D99EFC8192A}"/>
              </c:ext>
            </c:extLst>
          </c:dPt>
          <c:dPt>
            <c:idx val="3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C-6787-4E78-8D98-6D99EFC8192A}"/>
              </c:ext>
            </c:extLst>
          </c:dPt>
          <c:dPt>
            <c:idx val="3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D-6787-4E78-8D98-6D99EFC8192A}"/>
              </c:ext>
            </c:extLst>
          </c:dPt>
          <c:dPt>
            <c:idx val="4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E-6787-4E78-8D98-6D99EFC8192A}"/>
              </c:ext>
            </c:extLst>
          </c:dPt>
          <c:dPt>
            <c:idx val="4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F-6787-4E78-8D98-6D99EFC8192A}"/>
              </c:ext>
            </c:extLst>
          </c:dPt>
          <c:dPt>
            <c:idx val="4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0-6787-4E78-8D98-6D99EFC8192A}"/>
              </c:ext>
            </c:extLst>
          </c:dPt>
          <c:dPt>
            <c:idx val="4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1-6787-4E78-8D98-6D99EFC8192A}"/>
              </c:ext>
            </c:extLst>
          </c:dPt>
          <c:dPt>
            <c:idx val="4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2-6787-4E78-8D98-6D99EFC8192A}"/>
              </c:ext>
            </c:extLst>
          </c:dPt>
          <c:dPt>
            <c:idx val="4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3-6787-4E78-8D98-6D99EFC8192A}"/>
              </c:ext>
            </c:extLst>
          </c:dPt>
          <c:dPt>
            <c:idx val="4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4-6787-4E78-8D98-6D99EFC8192A}"/>
              </c:ext>
            </c:extLst>
          </c:dPt>
          <c:dPt>
            <c:idx val="4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5-6787-4E78-8D98-6D99EFC8192A}"/>
              </c:ext>
            </c:extLst>
          </c:dPt>
          <c:dPt>
            <c:idx val="4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6-6787-4E78-8D98-6D99EFC8192A}"/>
              </c:ext>
            </c:extLst>
          </c:dPt>
          <c:dPt>
            <c:idx val="4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7-6787-4E78-8D98-6D99EFC8192A}"/>
              </c:ext>
            </c:extLst>
          </c:dPt>
          <c:dPt>
            <c:idx val="5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8-6787-4E78-8D98-6D99EFC8192A}"/>
              </c:ext>
            </c:extLst>
          </c:dPt>
          <c:dPt>
            <c:idx val="5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9-6787-4E78-8D98-6D99EFC8192A}"/>
              </c:ext>
            </c:extLst>
          </c:dPt>
          <c:dPt>
            <c:idx val="5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A-6787-4E78-8D98-6D99EFC8192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Table!$I$2:$I$54</c:f>
              <c:strCache>
                <c:ptCount val="53"/>
                <c:pt idx="0">
                  <c:v>VA</c:v>
                </c:pt>
                <c:pt idx="1">
                  <c:v>MD</c:v>
                </c:pt>
                <c:pt idx="2">
                  <c:v>DE</c:v>
                </c:pt>
                <c:pt idx="3">
                  <c:v>WV</c:v>
                </c:pt>
                <c:pt idx="4">
                  <c:v>MN</c:v>
                </c:pt>
                <c:pt idx="5">
                  <c:v>DC</c:v>
                </c:pt>
                <c:pt idx="6">
                  <c:v>NJ</c:v>
                </c:pt>
                <c:pt idx="7">
                  <c:v>NY</c:v>
                </c:pt>
                <c:pt idx="8">
                  <c:v>NM</c:v>
                </c:pt>
                <c:pt idx="9">
                  <c:v>OK</c:v>
                </c:pt>
                <c:pt idx="10">
                  <c:v>MA</c:v>
                </c:pt>
                <c:pt idx="11">
                  <c:v>IN</c:v>
                </c:pt>
                <c:pt idx="12">
                  <c:v>MO</c:v>
                </c:pt>
                <c:pt idx="13">
                  <c:v>ME</c:v>
                </c:pt>
                <c:pt idx="14">
                  <c:v>WA</c:v>
                </c:pt>
                <c:pt idx="15">
                  <c:v>VT</c:v>
                </c:pt>
                <c:pt idx="16">
                  <c:v>KS</c:v>
                </c:pt>
                <c:pt idx="17">
                  <c:v>NH</c:v>
                </c:pt>
                <c:pt idx="18">
                  <c:v>AR</c:v>
                </c:pt>
                <c:pt idx="19">
                  <c:v>FL</c:v>
                </c:pt>
                <c:pt idx="20">
                  <c:v>KY</c:v>
                </c:pt>
                <c:pt idx="21">
                  <c:v>NC</c:v>
                </c:pt>
                <c:pt idx="22">
                  <c:v>OR</c:v>
                </c:pt>
                <c:pt idx="23">
                  <c:v>WY</c:v>
                </c:pt>
                <c:pt idx="24">
                  <c:v>AK</c:v>
                </c:pt>
                <c:pt idx="25">
                  <c:v>CO</c:v>
                </c:pt>
                <c:pt idx="26">
                  <c:v>NP</c:v>
                </c:pt>
                <c:pt idx="27">
                  <c:v>ND</c:v>
                </c:pt>
                <c:pt idx="28">
                  <c:v>PA</c:v>
                </c:pt>
                <c:pt idx="29">
                  <c:v>NE</c:v>
                </c:pt>
                <c:pt idx="30">
                  <c:v>ID</c:v>
                </c:pt>
                <c:pt idx="31">
                  <c:v>RI</c:v>
                </c:pt>
                <c:pt idx="32">
                  <c:v>MI</c:v>
                </c:pt>
                <c:pt idx="33">
                  <c:v>IA</c:v>
                </c:pt>
                <c:pt idx="34">
                  <c:v>OH</c:v>
                </c:pt>
                <c:pt idx="35">
                  <c:v>CT</c:v>
                </c:pt>
                <c:pt idx="36">
                  <c:v>UT</c:v>
                </c:pt>
                <c:pt idx="37">
                  <c:v>SD</c:v>
                </c:pt>
                <c:pt idx="38">
                  <c:v>AZ</c:v>
                </c:pt>
                <c:pt idx="39">
                  <c:v>TX</c:v>
                </c:pt>
                <c:pt idx="40">
                  <c:v>NV</c:v>
                </c:pt>
                <c:pt idx="41">
                  <c:v>MT</c:v>
                </c:pt>
                <c:pt idx="42">
                  <c:v>AL</c:v>
                </c:pt>
                <c:pt idx="43">
                  <c:v>CA</c:v>
                </c:pt>
                <c:pt idx="44">
                  <c:v>GA</c:v>
                </c:pt>
                <c:pt idx="45">
                  <c:v>HI</c:v>
                </c:pt>
                <c:pt idx="46">
                  <c:v>MS</c:v>
                </c:pt>
                <c:pt idx="47">
                  <c:v>IL</c:v>
                </c:pt>
                <c:pt idx="48">
                  <c:v>LA</c:v>
                </c:pt>
                <c:pt idx="49">
                  <c:v>TN</c:v>
                </c:pt>
                <c:pt idx="50">
                  <c:v>WI</c:v>
                </c:pt>
                <c:pt idx="51">
                  <c:v>SC</c:v>
                </c:pt>
                <c:pt idx="52">
                  <c:v>DD</c:v>
                </c:pt>
              </c:strCache>
            </c:strRef>
          </c:cat>
          <c:val>
            <c:numRef>
              <c:f>Table!$J$2:$J$54</c:f>
              <c:numCache>
                <c:formatCode>0</c:formatCode>
                <c:ptCount val="53"/>
                <c:pt idx="0">
                  <c:v>-12</c:v>
                </c:pt>
                <c:pt idx="1">
                  <c:v>-12</c:v>
                </c:pt>
                <c:pt idx="2">
                  <c:v>-10.548959791865002</c:v>
                </c:pt>
                <c:pt idx="3">
                  <c:v>-10.089456888487007</c:v>
                </c:pt>
                <c:pt idx="4">
                  <c:v>-9.7965624219430083</c:v>
                </c:pt>
                <c:pt idx="5">
                  <c:v>-8.6742594376540012</c:v>
                </c:pt>
                <c:pt idx="6">
                  <c:v>-8.624621743397995</c:v>
                </c:pt>
                <c:pt idx="7">
                  <c:v>-8.4583228312069991</c:v>
                </c:pt>
                <c:pt idx="8">
                  <c:v>-8.4506925382009968</c:v>
                </c:pt>
                <c:pt idx="9">
                  <c:v>-7.8386707328500052</c:v>
                </c:pt>
                <c:pt idx="10">
                  <c:v>-7.3709117553560191</c:v>
                </c:pt>
                <c:pt idx="11">
                  <c:v>-7.3604561909609743</c:v>
                </c:pt>
                <c:pt idx="12">
                  <c:v>-7.1229907711559974</c:v>
                </c:pt>
                <c:pt idx="13">
                  <c:v>-6.8256795921590196</c:v>
                </c:pt>
                <c:pt idx="14">
                  <c:v>-6.7682023655689818</c:v>
                </c:pt>
                <c:pt idx="15">
                  <c:v>-6.5989356884549863</c:v>
                </c:pt>
                <c:pt idx="16">
                  <c:v>-6.1795971345890166</c:v>
                </c:pt>
                <c:pt idx="17">
                  <c:v>-5.9256870693530175</c:v>
                </c:pt>
                <c:pt idx="18">
                  <c:v>-5.7088100145179794</c:v>
                </c:pt>
                <c:pt idx="19">
                  <c:v>-5.5372001067989913</c:v>
                </c:pt>
                <c:pt idx="20">
                  <c:v>-5.3747759820790009</c:v>
                </c:pt>
                <c:pt idx="21">
                  <c:v>-4.9937653597239944</c:v>
                </c:pt>
                <c:pt idx="22">
                  <c:v>-4.9407338089030191</c:v>
                </c:pt>
                <c:pt idx="23">
                  <c:v>-4.674877427752989</c:v>
                </c:pt>
                <c:pt idx="24">
                  <c:v>-4.5336790411649872</c:v>
                </c:pt>
                <c:pt idx="25">
                  <c:v>-4.5222086633640117</c:v>
                </c:pt>
                <c:pt idx="26">
                  <c:v>-4.3039150172719758</c:v>
                </c:pt>
                <c:pt idx="27">
                  <c:v>-4.1623909300350022</c:v>
                </c:pt>
                <c:pt idx="28">
                  <c:v>-4.1335553980800057</c:v>
                </c:pt>
                <c:pt idx="29">
                  <c:v>-4.0319651101609963</c:v>
                </c:pt>
                <c:pt idx="30">
                  <c:v>-3.7722817160770035</c:v>
                </c:pt>
                <c:pt idx="31">
                  <c:v>-3.4250819383929922</c:v>
                </c:pt>
                <c:pt idx="32">
                  <c:v>-3.3580697748739965</c:v>
                </c:pt>
                <c:pt idx="33">
                  <c:v>-3.274063789749988</c:v>
                </c:pt>
                <c:pt idx="34">
                  <c:v>-3.1695153653439831</c:v>
                </c:pt>
                <c:pt idx="35">
                  <c:v>-2.8813276349499972</c:v>
                </c:pt>
                <c:pt idx="36">
                  <c:v>-2.8666801225609788</c:v>
                </c:pt>
                <c:pt idx="37">
                  <c:v>-2.5822754054809991</c:v>
                </c:pt>
                <c:pt idx="38">
                  <c:v>-2.4552285032779935</c:v>
                </c:pt>
                <c:pt idx="39">
                  <c:v>-2.3678470531980054</c:v>
                </c:pt>
                <c:pt idx="40">
                  <c:v>-2.3369189765249985</c:v>
                </c:pt>
                <c:pt idx="41">
                  <c:v>-2.20273947965498</c:v>
                </c:pt>
                <c:pt idx="42">
                  <c:v>-2.1302960273389999</c:v>
                </c:pt>
                <c:pt idx="43">
                  <c:v>-1.9035258598460132</c:v>
                </c:pt>
                <c:pt idx="44">
                  <c:v>-1.4740790533680013</c:v>
                </c:pt>
                <c:pt idx="45">
                  <c:v>-1.4160883296090105</c:v>
                </c:pt>
                <c:pt idx="46">
                  <c:v>-1.1352335079400007</c:v>
                </c:pt>
                <c:pt idx="47">
                  <c:v>-1.0431565053870031</c:v>
                </c:pt>
                <c:pt idx="48">
                  <c:v>-0.40163788847200976</c:v>
                </c:pt>
                <c:pt idx="49">
                  <c:v>-0.33841033031799839</c:v>
                </c:pt>
                <c:pt idx="50">
                  <c:v>-0.13142689277302111</c:v>
                </c:pt>
                <c:pt idx="51">
                  <c:v>0.17964887424298581</c:v>
                </c:pt>
                <c:pt idx="52">
                  <c:v>1.0091830288259871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B-6787-4E78-8D98-6D99EFC819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407846784"/>
        <c:axId val="407851880"/>
      </c:barChart>
      <c:catAx>
        <c:axId val="4078467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407851880"/>
        <c:crosses val="autoZero"/>
        <c:auto val="1"/>
        <c:lblAlgn val="ctr"/>
        <c:lblOffset val="100"/>
        <c:noMultiLvlLbl val="0"/>
      </c:catAx>
      <c:valAx>
        <c:axId val="407851880"/>
        <c:scaling>
          <c:orientation val="minMax"/>
          <c:max val="2"/>
          <c:min val="-16"/>
        </c:scaling>
        <c:delete val="0"/>
        <c:axPos val="l"/>
        <c:majorGridlines>
          <c:spPr>
            <a:ln>
              <a:noFill/>
            </a:ln>
          </c:spPr>
        </c:majorGridlines>
        <c:minorGridlines/>
        <c:title>
          <c:tx>
            <c:rich>
              <a:bodyPr/>
              <a:lstStyle/>
              <a:p>
                <a:pPr>
                  <a:defRPr sz="11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r>
                  <a:rPr lang="en-US" sz="11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Change in Average Scale Score</a:t>
                </a:r>
              </a:p>
            </c:rich>
          </c:tx>
          <c:layout>
            <c:manualLayout>
              <c:xMode val="edge"/>
              <c:yMode val="edge"/>
              <c:x val="1.1160714285714285E-3"/>
              <c:y val="0.18681926789060146"/>
            </c:manualLayout>
          </c:layout>
          <c:overlay val="0"/>
        </c:title>
        <c:numFmt formatCode="0" sourceLinked="0"/>
        <c:majorTickMark val="none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407846784"/>
        <c:crosses val="autoZero"/>
        <c:crossBetween val="between"/>
        <c:majorUnit val="1"/>
        <c:minorUnit val="1"/>
      </c:valAx>
    </c:plotArea>
    <c:plotVisOnly val="1"/>
    <c:dispBlanksAs val="gap"/>
    <c:showDLblsOverMax val="0"/>
  </c:chart>
  <c:txPr>
    <a:bodyPr/>
    <a:lstStyle/>
    <a:p>
      <a:pPr>
        <a:defRPr>
          <a:solidFill>
            <a:schemeClr val="bg1"/>
          </a:solidFill>
          <a:latin typeface="+mj-lt"/>
        </a:defRPr>
      </a:pPr>
      <a:endParaRPr lang="en-US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Reading</a:t>
            </a:r>
            <a:r>
              <a:rPr lang="en-US" sz="2000" baseline="0"/>
              <a:t> Performance Rates Over Time Grades 3-8</a:t>
            </a:r>
            <a:endParaRPr lang="en-US" sz="20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2"/>
          <c:order val="0"/>
          <c:tx>
            <c:strRef>
              <c:f>'[2022-2023 Preliminary Annual Pass Rates on 8-24-2023.xlsx]Pass Progress with LP'!$D$2:$D$3</c:f>
              <c:strCache>
                <c:ptCount val="2"/>
                <c:pt idx="1">
                  <c:v>Fail Rates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'[2022-2023 Preliminary Annual Pass Rates on 8-24-2023.xlsx]Pass Progress with LP'!$A$4:$A$12</c:f>
              <c:strCache>
                <c:ptCount val="4"/>
                <c:pt idx="0">
                  <c:v>2018-2019</c:v>
                </c:pt>
                <c:pt idx="1">
                  <c:v>2020-2021</c:v>
                </c:pt>
                <c:pt idx="2">
                  <c:v>2021-2022</c:v>
                </c:pt>
                <c:pt idx="3">
                  <c:v>2022-2023</c:v>
                </c:pt>
              </c:strCache>
              <c:extLst/>
            </c:strRef>
          </c:cat>
          <c:val>
            <c:numRef>
              <c:f>'[2022-2023 Preliminary Annual Pass Rates on 8-24-2023.xlsx]Pass Progress with LP'!$D$4:$D$12</c:f>
              <c:numCache>
                <c:formatCode>0%</c:formatCode>
                <c:ptCount val="4"/>
                <c:pt idx="0">
                  <c:v>0.23966496343611488</c:v>
                </c:pt>
                <c:pt idx="1">
                  <c:v>0.32900985425717394</c:v>
                </c:pt>
                <c:pt idx="2">
                  <c:v>0.29116851575867969</c:v>
                </c:pt>
                <c:pt idx="3">
                  <c:v>0.29732145160517598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5522-46FC-9C18-23476A584FAD}"/>
            </c:ext>
          </c:extLst>
        </c:ser>
        <c:ser>
          <c:idx val="1"/>
          <c:order val="1"/>
          <c:tx>
            <c:strRef>
              <c:f>'[2022-2023 Preliminary Annual Pass Rates on 8-24-2023.xlsx]Pass Progress with LP'!$C$2:$C$3</c:f>
              <c:strCache>
                <c:ptCount val="2"/>
                <c:pt idx="1">
                  <c:v>Low Proficient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'[2022-2023 Preliminary Annual Pass Rates on 8-24-2023.xlsx]Pass Progress with LP'!$A$4:$A$12</c:f>
              <c:strCache>
                <c:ptCount val="4"/>
                <c:pt idx="0">
                  <c:v>2018-2019</c:v>
                </c:pt>
                <c:pt idx="1">
                  <c:v>2020-2021</c:v>
                </c:pt>
                <c:pt idx="2">
                  <c:v>2021-2022</c:v>
                </c:pt>
                <c:pt idx="3">
                  <c:v>2022-2023</c:v>
                </c:pt>
              </c:strCache>
              <c:extLst/>
            </c:strRef>
          </c:cat>
          <c:val>
            <c:numRef>
              <c:f>'[2022-2023 Preliminary Annual Pass Rates on 8-24-2023.xlsx]Pass Progress with LP'!$C$4:$C$12</c:f>
              <c:numCache>
                <c:formatCode>0%</c:formatCode>
                <c:ptCount val="4"/>
                <c:pt idx="1">
                  <c:v>0.29117740552724608</c:v>
                </c:pt>
                <c:pt idx="2">
                  <c:v>0.31622601240087578</c:v>
                </c:pt>
                <c:pt idx="3">
                  <c:v>0.31940620842408629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5522-46FC-9C18-23476A584FAD}"/>
            </c:ext>
          </c:extLst>
        </c:ser>
        <c:ser>
          <c:idx val="0"/>
          <c:order val="2"/>
          <c:tx>
            <c:strRef>
              <c:f>'[2022-2023 Preliminary Annual Pass Rates on 8-24-2023.xlsx]Pass Progress with LP'!$B$2:$B$3</c:f>
              <c:strCache>
                <c:ptCount val="2"/>
                <c:pt idx="1">
                  <c:v>High Proficient/Advanced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'[2022-2023 Preliminary Annual Pass Rates on 8-24-2023.xlsx]Pass Progress with LP'!$A$4:$A$12</c:f>
              <c:strCache>
                <c:ptCount val="4"/>
                <c:pt idx="0">
                  <c:v>2018-2019</c:v>
                </c:pt>
                <c:pt idx="1">
                  <c:v>2020-2021</c:v>
                </c:pt>
                <c:pt idx="2">
                  <c:v>2021-2022</c:v>
                </c:pt>
                <c:pt idx="3">
                  <c:v>2022-2023</c:v>
                </c:pt>
              </c:strCache>
              <c:extLst/>
            </c:strRef>
          </c:cat>
          <c:val>
            <c:numRef>
              <c:f>'[2022-2023 Preliminary Annual Pass Rates on 8-24-2023.xlsx]Pass Progress with LP'!$B$4:$B$12</c:f>
              <c:numCache>
                <c:formatCode>0%</c:formatCode>
                <c:ptCount val="4"/>
                <c:pt idx="0">
                  <c:v>0.76</c:v>
                </c:pt>
                <c:pt idx="1">
                  <c:v>0.37981274021557992</c:v>
                </c:pt>
                <c:pt idx="2">
                  <c:v>0.39260547184044453</c:v>
                </c:pt>
                <c:pt idx="3">
                  <c:v>0.38327233997073795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5522-46FC-9C18-23476A584FA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42391039"/>
        <c:axId val="1242379519"/>
        <c:extLst>
          <c:ext xmlns:c15="http://schemas.microsoft.com/office/drawing/2012/chart" uri="{02D57815-91ED-43cb-92C2-25804820EDAC}">
            <c15:filteredBarSeries>
              <c15:ser>
                <c:idx val="5"/>
                <c:order val="3"/>
                <c:tx>
                  <c:strRef>
                    <c:extLst>
                      <c:ext uri="{02D57815-91ED-43cb-92C2-25804820EDAC}">
                        <c15:formulaRef>
                          <c15:sqref>'[2022-2023 Preliminary Annual Pass Rates on 8-24-2023.xlsx]Pass Progress with LP'!$G$2:$G$3</c15:sqref>
                        </c15:formulaRef>
                      </c:ext>
                    </c:extLst>
                    <c:strCache>
                      <c:ptCount val="2"/>
                      <c:pt idx="1">
                        <c:v>Fail Rates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'[2022-2023 Preliminary Annual Pass Rates on 8-24-2023.xlsx]Pass Progress with LP'!$A$4:$A$12</c15:sqref>
                        </c15:formulaRef>
                      </c:ext>
                    </c:extLst>
                    <c:strCache>
                      <c:ptCount val="4"/>
                      <c:pt idx="0">
                        <c:v>2018-2019</c:v>
                      </c:pt>
                      <c:pt idx="1">
                        <c:v>2020-2021</c:v>
                      </c:pt>
                      <c:pt idx="2">
                        <c:v>2021-2022</c:v>
                      </c:pt>
                      <c:pt idx="3">
                        <c:v>2022-2023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'[2022-2023 Preliminary Annual Pass Rates on 8-24-2023.xlsx]Pass Progress with LP'!$G$4:$G$12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0">
                        <c:v>0.20509969826232649</c:v>
                      </c:pt>
                      <c:pt idx="1">
                        <c:v>0.51134524503139767</c:v>
                      </c:pt>
                      <c:pt idx="2">
                        <c:v>0.38660424773022051</c:v>
                      </c:pt>
                      <c:pt idx="3">
                        <c:v>0.35327525687792805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5522-46FC-9C18-23476A584FAD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'[2022-2023 Preliminary Annual Pass Rates on 8-24-2023.xlsx]Pass Progress with LP'!$F$2:$F$3</c15:sqref>
                        </c15:formulaRef>
                      </c:ext>
                    </c:extLst>
                    <c:strCache>
                      <c:ptCount val="2"/>
                      <c:pt idx="1">
                        <c:v>Low Proficient</c:v>
                      </c:pt>
                    </c:strCache>
                  </c:strRef>
                </c:tx>
                <c:spPr>
                  <a:solidFill>
                    <a:schemeClr val="accent4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'[2022-2023 Preliminary Annual Pass Rates on 8-24-2023.xlsx]Pass Progress with LP'!$A$4:$A$12</c15:sqref>
                        </c15:formulaRef>
                      </c:ext>
                    </c:extLst>
                    <c:strCache>
                      <c:ptCount val="4"/>
                      <c:pt idx="0">
                        <c:v>2018-2019</c:v>
                      </c:pt>
                      <c:pt idx="1">
                        <c:v>2020-2021</c:v>
                      </c:pt>
                      <c:pt idx="2">
                        <c:v>2021-2022</c:v>
                      </c:pt>
                      <c:pt idx="3">
                        <c:v>2022-2023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'[2022-2023 Preliminary Annual Pass Rates on 8-24-2023.xlsx]Pass Progress with LP'!$F$4:$F$12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1">
                        <c:v>0.25587222977492935</c:v>
                      </c:pt>
                      <c:pt idx="2">
                        <c:v>0.29808487354085605</c:v>
                      </c:pt>
                      <c:pt idx="3">
                        <c:v>0.31025871096194785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5522-46FC-9C18-23476A584FAD}"/>
                  </c:ext>
                </c:extLst>
              </c15:ser>
            </c15:filteredBarSeries>
            <c15:filteredBarSeries>
              <c15:ser>
                <c:idx val="3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'[2022-2023 Preliminary Annual Pass Rates on 8-24-2023.xlsx]Pass Progress with LP'!$E$2:$E$3</c15:sqref>
                        </c15:formulaRef>
                      </c:ext>
                    </c:extLst>
                    <c:strCache>
                      <c:ptCount val="2"/>
                      <c:pt idx="1">
                        <c:v>High Proficient/Advanced</c:v>
                      </c:pt>
                    </c:strCache>
                  </c:strRef>
                </c:tx>
                <c:spPr>
                  <a:solidFill>
                    <a:srgbClr val="00B050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1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'[2022-2023 Preliminary Annual Pass Rates on 8-24-2023.xlsx]Pass Progress with LP'!$A$4:$A$12</c15:sqref>
                        </c15:formulaRef>
                      </c:ext>
                    </c:extLst>
                    <c:strCache>
                      <c:ptCount val="4"/>
                      <c:pt idx="0">
                        <c:v>2018-2019</c:v>
                      </c:pt>
                      <c:pt idx="1">
                        <c:v>2020-2021</c:v>
                      </c:pt>
                      <c:pt idx="2">
                        <c:v>2021-2022</c:v>
                      </c:pt>
                      <c:pt idx="3">
                        <c:v>2022-2023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'[2022-2023 Preliminary Annual Pass Rates on 8-24-2023.xlsx]Pass Progress with LP'!$E$4:$E$12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0">
                        <c:v>0.8</c:v>
                      </c:pt>
                      <c:pt idx="1">
                        <c:v>0.23278252519367298</c:v>
                      </c:pt>
                      <c:pt idx="2">
                        <c:v>0.31531087872892349</c:v>
                      </c:pt>
                      <c:pt idx="3">
                        <c:v>0.33646603216012411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5522-46FC-9C18-23476A584FAD}"/>
                  </c:ext>
                </c:extLst>
              </c15:ser>
            </c15:filteredBarSeries>
          </c:ext>
        </c:extLst>
      </c:barChart>
      <c:catAx>
        <c:axId val="12423910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2379519"/>
        <c:crosses val="autoZero"/>
        <c:auto val="1"/>
        <c:lblAlgn val="ctr"/>
        <c:lblOffset val="100"/>
        <c:noMultiLvlLbl val="0"/>
      </c:catAx>
      <c:valAx>
        <c:axId val="1242379519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1242391039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Reading</a:t>
            </a:r>
            <a:r>
              <a:rPr lang="en-US" sz="2400" baseline="0"/>
              <a:t> Pass Rates by Student Group Over Time</a:t>
            </a:r>
          </a:p>
          <a:p>
            <a:pPr>
              <a:defRPr/>
            </a:pPr>
            <a:r>
              <a:rPr lang="en-US" sz="2400" baseline="0"/>
              <a:t>Grades 3-8</a:t>
            </a:r>
            <a:endParaRPr lang="en-US" sz="24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'[2022-2023 Preliminary Annual Pass Rates on 8-24-2023.xlsx]Sheet2'!$B$2</c:f>
              <c:strCache>
                <c:ptCount val="1"/>
                <c:pt idx="0">
                  <c:v>2018-2019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'[2022-2023 Preliminary Annual Pass Rates on 8-24-2023.xlsx]Sheet2'!$A$3:$A$11</c:f>
              <c:strCache>
                <c:ptCount val="5"/>
                <c:pt idx="0">
                  <c:v>All Students</c:v>
                </c:pt>
                <c:pt idx="1">
                  <c:v>Asian</c:v>
                </c:pt>
                <c:pt idx="2">
                  <c:v>Black</c:v>
                </c:pt>
                <c:pt idx="3">
                  <c:v>Hispanic</c:v>
                </c:pt>
                <c:pt idx="4">
                  <c:v>White</c:v>
                </c:pt>
              </c:strCache>
              <c:extLst/>
            </c:strRef>
          </c:cat>
          <c:val>
            <c:numRef>
              <c:f>'[2022-2023 Preliminary Annual Pass Rates on 8-24-2023.xlsx]Sheet2'!$B$3:$B$11</c:f>
              <c:numCache>
                <c:formatCode>0%</c:formatCode>
                <c:ptCount val="5"/>
                <c:pt idx="0">
                  <c:v>0.76</c:v>
                </c:pt>
                <c:pt idx="1">
                  <c:v>0.88600000000000001</c:v>
                </c:pt>
                <c:pt idx="2">
                  <c:v>0.625</c:v>
                </c:pt>
                <c:pt idx="3">
                  <c:v>0.64</c:v>
                </c:pt>
                <c:pt idx="4">
                  <c:v>0.83899999999999997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2E2A-4009-A1ED-0A0F6097398D}"/>
            </c:ext>
          </c:extLst>
        </c:ser>
        <c:ser>
          <c:idx val="1"/>
          <c:order val="1"/>
          <c:tx>
            <c:strRef>
              <c:f>'[2022-2023 Preliminary Annual Pass Rates on 8-24-2023.xlsx]Sheet2'!$C$2</c:f>
              <c:strCache>
                <c:ptCount val="1"/>
                <c:pt idx="0">
                  <c:v>2022-2023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'[2022-2023 Preliminary Annual Pass Rates on 8-24-2023.xlsx]Sheet2'!$A$3:$A$11</c:f>
              <c:strCache>
                <c:ptCount val="5"/>
                <c:pt idx="0">
                  <c:v>All Students</c:v>
                </c:pt>
                <c:pt idx="1">
                  <c:v>Asian</c:v>
                </c:pt>
                <c:pt idx="2">
                  <c:v>Black</c:v>
                </c:pt>
                <c:pt idx="3">
                  <c:v>Hispanic</c:v>
                </c:pt>
                <c:pt idx="4">
                  <c:v>White</c:v>
                </c:pt>
              </c:strCache>
              <c:extLst/>
            </c:strRef>
          </c:cat>
          <c:val>
            <c:numRef>
              <c:f>'[2022-2023 Preliminary Annual Pass Rates on 8-24-2023.xlsx]Sheet2'!$C$3:$C$11</c:f>
              <c:numCache>
                <c:formatCode>0%</c:formatCode>
                <c:ptCount val="5"/>
                <c:pt idx="0">
                  <c:v>0.70299999999999996</c:v>
                </c:pt>
                <c:pt idx="1">
                  <c:v>0.85599999999999998</c:v>
                </c:pt>
                <c:pt idx="2">
                  <c:v>0.56100000000000005</c:v>
                </c:pt>
                <c:pt idx="3">
                  <c:v>0.55500000000000005</c:v>
                </c:pt>
                <c:pt idx="4">
                  <c:v>0.79600000000000004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2E2A-4009-A1ED-0A0F609739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0545360"/>
        <c:axId val="370545840"/>
      </c:barChart>
      <c:catAx>
        <c:axId val="370545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0545840"/>
        <c:crosses val="autoZero"/>
        <c:auto val="1"/>
        <c:lblAlgn val="ctr"/>
        <c:lblOffset val="100"/>
        <c:noMultiLvlLbl val="0"/>
      </c:catAx>
      <c:valAx>
        <c:axId val="37054584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70545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Math Pass</a:t>
            </a:r>
            <a:r>
              <a:rPr lang="en-US" sz="1800" baseline="0"/>
              <a:t> Rates by Student Group Over Time</a:t>
            </a:r>
          </a:p>
          <a:p>
            <a:pPr>
              <a:defRPr/>
            </a:pPr>
            <a:r>
              <a:rPr lang="en-US" sz="1800" baseline="0"/>
              <a:t>Grades 3-8</a:t>
            </a:r>
            <a:endParaRPr lang="en-US" sz="18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'[2022-2023 Preliminary Annual Pass Rates on 8-24-2023.xlsx]Math SUbgroup'!$B$1</c:f>
              <c:strCache>
                <c:ptCount val="1"/>
                <c:pt idx="0">
                  <c:v>2018-2019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'[2022-2023 Preliminary Annual Pass Rates on 8-24-2023.xlsx]Math SUbgroup'!$A$2:$A$14</c:f>
              <c:strCache>
                <c:ptCount val="5"/>
                <c:pt idx="0">
                  <c:v>All Students</c:v>
                </c:pt>
                <c:pt idx="1">
                  <c:v>Asian</c:v>
                </c:pt>
                <c:pt idx="2">
                  <c:v>Black</c:v>
                </c:pt>
                <c:pt idx="3">
                  <c:v>Hispanic</c:v>
                </c:pt>
                <c:pt idx="4">
                  <c:v>White</c:v>
                </c:pt>
              </c:strCache>
              <c:extLst/>
            </c:strRef>
          </c:cat>
          <c:val>
            <c:numRef>
              <c:f>'[2022-2023 Preliminary Annual Pass Rates on 8-24-2023.xlsx]Math SUbgroup'!$B$2:$B$14</c:f>
              <c:numCache>
                <c:formatCode>0%</c:formatCode>
                <c:ptCount val="5"/>
                <c:pt idx="0">
                  <c:v>0.79500000000000004</c:v>
                </c:pt>
                <c:pt idx="1">
                  <c:v>0.92400000000000004</c:v>
                </c:pt>
                <c:pt idx="2">
                  <c:v>0.66500000000000004</c:v>
                </c:pt>
                <c:pt idx="3">
                  <c:v>0.70799999999999996</c:v>
                </c:pt>
                <c:pt idx="4">
                  <c:v>0.86799999999999999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F674-4EB4-BA0F-9445B9311DFD}"/>
            </c:ext>
          </c:extLst>
        </c:ser>
        <c:ser>
          <c:idx val="1"/>
          <c:order val="1"/>
          <c:tx>
            <c:strRef>
              <c:f>'[2022-2023 Preliminary Annual Pass Rates on 8-24-2023.xlsx]Math SUbgroup'!$C$1</c:f>
              <c:strCache>
                <c:ptCount val="1"/>
                <c:pt idx="0">
                  <c:v>2022-2023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'[2022-2023 Preliminary Annual Pass Rates on 8-24-2023.xlsx]Math SUbgroup'!$A$2:$A$14</c:f>
              <c:strCache>
                <c:ptCount val="5"/>
                <c:pt idx="0">
                  <c:v>All Students</c:v>
                </c:pt>
                <c:pt idx="1">
                  <c:v>Asian</c:v>
                </c:pt>
                <c:pt idx="2">
                  <c:v>Black</c:v>
                </c:pt>
                <c:pt idx="3">
                  <c:v>Hispanic</c:v>
                </c:pt>
                <c:pt idx="4">
                  <c:v>White</c:v>
                </c:pt>
              </c:strCache>
              <c:extLst/>
            </c:strRef>
          </c:cat>
          <c:val>
            <c:numRef>
              <c:f>'[2022-2023 Preliminary Annual Pass Rates on 8-24-2023.xlsx]Math SUbgroup'!$C$2:$C$14</c:f>
              <c:numCache>
                <c:formatCode>0%</c:formatCode>
                <c:ptCount val="5"/>
                <c:pt idx="0">
                  <c:v>0.64700000000000002</c:v>
                </c:pt>
                <c:pt idx="1">
                  <c:v>0.83799999999999997</c:v>
                </c:pt>
                <c:pt idx="2">
                  <c:v>0.47</c:v>
                </c:pt>
                <c:pt idx="3">
                  <c:v>0.505</c:v>
                </c:pt>
                <c:pt idx="4">
                  <c:v>0.75800000000000001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F674-4EB4-BA0F-9445B9311DF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62490367"/>
        <c:axId val="1693387263"/>
      </c:barChart>
      <c:catAx>
        <c:axId val="16624903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3387263"/>
        <c:crosses val="autoZero"/>
        <c:auto val="1"/>
        <c:lblAlgn val="ctr"/>
        <c:lblOffset val="100"/>
        <c:noMultiLvlLbl val="0"/>
      </c:catAx>
      <c:valAx>
        <c:axId val="1693387263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6624903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Reading</a:t>
            </a:r>
            <a:r>
              <a:rPr lang="en-US" sz="2000" baseline="0"/>
              <a:t> Pass Rates by Student Group Over Time</a:t>
            </a:r>
          </a:p>
          <a:p>
            <a:pPr>
              <a:defRPr/>
            </a:pPr>
            <a:r>
              <a:rPr lang="en-US" sz="2000" baseline="0"/>
              <a:t>Grades 3-8</a:t>
            </a:r>
            <a:endParaRPr lang="en-US" sz="20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'[2022-2023 Preliminary Annual Pass Rates on 8-24-2023.xlsx]Reading SUbgroup 2'!$B$2</c:f>
              <c:strCache>
                <c:ptCount val="1"/>
                <c:pt idx="0">
                  <c:v>2018-2019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'[2022-2023 Preliminary Annual Pass Rates on 8-24-2023.xlsx]Reading SUbgroup 2'!$A$3:$A$12</c:f>
              <c:strCache>
                <c:ptCount val="4"/>
                <c:pt idx="0">
                  <c:v>All Students</c:v>
                </c:pt>
                <c:pt idx="1">
                  <c:v>Economically Disadvantaged</c:v>
                </c:pt>
                <c:pt idx="2">
                  <c:v>English Learners</c:v>
                </c:pt>
                <c:pt idx="3">
                  <c:v>Students with Disabilities</c:v>
                </c:pt>
              </c:strCache>
              <c:extLst/>
            </c:strRef>
          </c:cat>
          <c:val>
            <c:numRef>
              <c:f>'[2022-2023 Preliminary Annual Pass Rates on 8-24-2023.xlsx]Reading SUbgroup 2'!$B$3:$B$12</c:f>
              <c:numCache>
                <c:formatCode>0%</c:formatCode>
                <c:ptCount val="4"/>
                <c:pt idx="0">
                  <c:v>0.76</c:v>
                </c:pt>
                <c:pt idx="1">
                  <c:v>0.629</c:v>
                </c:pt>
                <c:pt idx="2">
                  <c:v>0.34200000000000003</c:v>
                </c:pt>
                <c:pt idx="3">
                  <c:v>0.40899999999999997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F167-4BAE-A8B5-6D6BDDB1970A}"/>
            </c:ext>
          </c:extLst>
        </c:ser>
        <c:ser>
          <c:idx val="1"/>
          <c:order val="1"/>
          <c:tx>
            <c:strRef>
              <c:f>'[2022-2023 Preliminary Annual Pass Rates on 8-24-2023.xlsx]Reading SUbgroup 2'!$C$2</c:f>
              <c:strCache>
                <c:ptCount val="1"/>
                <c:pt idx="0">
                  <c:v>2022-2023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'[2022-2023 Preliminary Annual Pass Rates on 8-24-2023.xlsx]Reading SUbgroup 2'!$A$3:$A$12</c:f>
              <c:strCache>
                <c:ptCount val="4"/>
                <c:pt idx="0">
                  <c:v>All Students</c:v>
                </c:pt>
                <c:pt idx="1">
                  <c:v>Economically Disadvantaged</c:v>
                </c:pt>
                <c:pt idx="2">
                  <c:v>English Learners</c:v>
                </c:pt>
                <c:pt idx="3">
                  <c:v>Students with Disabilities</c:v>
                </c:pt>
              </c:strCache>
              <c:extLst/>
            </c:strRef>
          </c:cat>
          <c:val>
            <c:numRef>
              <c:f>'[2022-2023 Preliminary Annual Pass Rates on 8-24-2023.xlsx]Reading SUbgroup 2'!$C$3:$C$12</c:f>
              <c:numCache>
                <c:formatCode>0%</c:formatCode>
                <c:ptCount val="4"/>
                <c:pt idx="0">
                  <c:v>0.70299999999999996</c:v>
                </c:pt>
                <c:pt idx="1">
                  <c:v>0.56000000000000005</c:v>
                </c:pt>
                <c:pt idx="2">
                  <c:v>0.311</c:v>
                </c:pt>
                <c:pt idx="3">
                  <c:v>0.38400000000000001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F167-4BAE-A8B5-6D6BDDB197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0545360"/>
        <c:axId val="370545840"/>
      </c:barChart>
      <c:catAx>
        <c:axId val="370545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0545840"/>
        <c:crosses val="autoZero"/>
        <c:auto val="1"/>
        <c:lblAlgn val="ctr"/>
        <c:lblOffset val="100"/>
        <c:noMultiLvlLbl val="0"/>
      </c:catAx>
      <c:valAx>
        <c:axId val="37054584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70545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Math Pass</a:t>
            </a:r>
            <a:r>
              <a:rPr lang="en-US" sz="2000" baseline="0"/>
              <a:t> Rates by Student Group Over Time</a:t>
            </a:r>
          </a:p>
          <a:p>
            <a:pPr>
              <a:defRPr/>
            </a:pPr>
            <a:r>
              <a:rPr lang="en-US" sz="2000" baseline="0"/>
              <a:t>Grades 3-8</a:t>
            </a:r>
            <a:endParaRPr lang="en-US" sz="20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'[2022-2023 Preliminary Annual Pass Rates on 8-24-2023.xlsx]Math SUbgroup'!$B$1</c:f>
              <c:strCache>
                <c:ptCount val="1"/>
                <c:pt idx="0">
                  <c:v>2018-2019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'[2022-2023 Preliminary Annual Pass Rates on 8-24-2023.xlsx]Math SUbgroup'!$A$2:$A$15</c:f>
              <c:strCache>
                <c:ptCount val="4"/>
                <c:pt idx="0">
                  <c:v>All Students</c:v>
                </c:pt>
                <c:pt idx="1">
                  <c:v>Economically Disadvantaged</c:v>
                </c:pt>
                <c:pt idx="2">
                  <c:v>English Learners</c:v>
                </c:pt>
                <c:pt idx="3">
                  <c:v>Students with Disabilities</c:v>
                </c:pt>
              </c:strCache>
              <c:extLst/>
            </c:strRef>
          </c:cat>
          <c:val>
            <c:numRef>
              <c:f>'[2022-2023 Preliminary Annual Pass Rates on 8-24-2023.xlsx]Math SUbgroup'!$B$2:$B$15</c:f>
              <c:numCache>
                <c:formatCode>0%</c:formatCode>
                <c:ptCount val="4"/>
                <c:pt idx="0">
                  <c:v>0.79500000000000004</c:v>
                </c:pt>
                <c:pt idx="1">
                  <c:v>0.69299999999999995</c:v>
                </c:pt>
                <c:pt idx="2">
                  <c:v>0.54100000000000004</c:v>
                </c:pt>
                <c:pt idx="3">
                  <c:v>0.48299999999999998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0C88-4365-AE88-5C1CC41BD7AF}"/>
            </c:ext>
          </c:extLst>
        </c:ser>
        <c:ser>
          <c:idx val="1"/>
          <c:order val="1"/>
          <c:tx>
            <c:strRef>
              <c:f>'[2022-2023 Preliminary Annual Pass Rates on 8-24-2023.xlsx]Math SUbgroup'!$C$1</c:f>
              <c:strCache>
                <c:ptCount val="1"/>
                <c:pt idx="0">
                  <c:v>2022-2023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'[2022-2023 Preliminary Annual Pass Rates on 8-24-2023.xlsx]Math SUbgroup'!$A$2:$A$15</c:f>
              <c:strCache>
                <c:ptCount val="4"/>
                <c:pt idx="0">
                  <c:v>All Students</c:v>
                </c:pt>
                <c:pt idx="1">
                  <c:v>Economically Disadvantaged</c:v>
                </c:pt>
                <c:pt idx="2">
                  <c:v>English Learners</c:v>
                </c:pt>
                <c:pt idx="3">
                  <c:v>Students with Disabilities</c:v>
                </c:pt>
              </c:strCache>
              <c:extLst/>
            </c:strRef>
          </c:cat>
          <c:val>
            <c:numRef>
              <c:f>'[2022-2023 Preliminary Annual Pass Rates on 8-24-2023.xlsx]Math SUbgroup'!$C$2:$C$15</c:f>
              <c:numCache>
                <c:formatCode>0%</c:formatCode>
                <c:ptCount val="4"/>
                <c:pt idx="0">
                  <c:v>0.64700000000000002</c:v>
                </c:pt>
                <c:pt idx="1">
                  <c:v>0.502</c:v>
                </c:pt>
                <c:pt idx="2">
                  <c:v>0.35799999999999998</c:v>
                </c:pt>
                <c:pt idx="3">
                  <c:v>0.35299999999999998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0C88-4365-AE88-5C1CC41BD7A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62490367"/>
        <c:axId val="1693387263"/>
      </c:barChart>
      <c:catAx>
        <c:axId val="16624903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3387263"/>
        <c:crosses val="autoZero"/>
        <c:auto val="1"/>
        <c:lblAlgn val="ctr"/>
        <c:lblOffset val="100"/>
        <c:noMultiLvlLbl val="0"/>
      </c:catAx>
      <c:valAx>
        <c:axId val="1693387263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6624903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800" b="0" i="0" u="none" strike="noStrike" kern="1200" spc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>
                <a:solidFill>
                  <a:srgbClr val="000000"/>
                </a:solidFill>
              </a:rPr>
              <a:t>Reading EOC Pass Rates Over Time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800" b="0" i="0" u="none" strike="noStrike" kern="1200" spc="0" baseline="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671992723247798E-2"/>
          <c:y val="0.18317170528704133"/>
          <c:w val="0.90266072690809263"/>
          <c:h val="0.62927283525592781"/>
        </c:manualLayout>
      </c:layout>
      <c:barChart>
        <c:barDir val="col"/>
        <c:grouping val="clustered"/>
        <c:varyColors val="0"/>
        <c:ser>
          <c:idx val="6"/>
          <c:order val="6"/>
          <c:tx>
            <c:strRef>
              <c:f>'[2022-2023 Preliminary Annual Pass Rates on 8-24-2023.xlsx]State Level'!$A$18</c:f>
              <c:strCache>
                <c:ptCount val="1"/>
                <c:pt idx="0">
                  <c:v>Pass Rates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86%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E286-4420-A643-BF0242E7343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81%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E286-4420-A643-BF0242E7343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85%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E286-4420-A643-BF0242E7343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85%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E286-4420-A643-BF0242E7343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'[2022-2023 Preliminary Annual Pass Rates on 8-24-2023.xlsx]State Level'!$B$11:$E$11</c:f>
              <c:strCache>
                <c:ptCount val="4"/>
                <c:pt idx="0">
                  <c:v>2018-2019</c:v>
                </c:pt>
                <c:pt idx="1">
                  <c:v>2020-2021</c:v>
                </c:pt>
                <c:pt idx="2">
                  <c:v>2021-2022</c:v>
                </c:pt>
                <c:pt idx="3">
                  <c:v>2022-2023</c:v>
                </c:pt>
              </c:strCache>
            </c:strRef>
          </c:cat>
          <c:val>
            <c:numRef>
              <c:f>'[2022-2023 Preliminary Annual Pass Rates on 8-24-2023.xlsx]State Level'!$B$18:$E$18</c:f>
              <c:numCache>
                <c:formatCode>General</c:formatCode>
                <c:ptCount val="4"/>
                <c:pt idx="0">
                  <c:v>85.65</c:v>
                </c:pt>
                <c:pt idx="1">
                  <c:v>80.650000000000006</c:v>
                </c:pt>
                <c:pt idx="2">
                  <c:v>85.4</c:v>
                </c:pt>
                <c:pt idx="3" formatCode="0.00">
                  <c:v>85.13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8F-4EB7-998D-7CCA3A24DA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50453263"/>
        <c:axId val="1150453743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'[2022-2023 Preliminary Annual Pass Rates on 8-24-2023.xlsx]State Level'!$A$12</c15:sqref>
                        </c15:formulaRef>
                      </c:ext>
                    </c:extLst>
                    <c:strCache>
                      <c:ptCount val="1"/>
                      <c:pt idx="0">
                        <c:v>Grade 3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'[2022-2023 Preliminary Annual Pass Rates on 8-24-2023.xlsx]State Level'!$B$11:$E$11</c15:sqref>
                        </c15:formulaRef>
                      </c:ext>
                    </c:extLst>
                    <c:strCache>
                      <c:ptCount val="4"/>
                      <c:pt idx="0">
                        <c:v>2018-2019</c:v>
                      </c:pt>
                      <c:pt idx="1">
                        <c:v>2020-2021</c:v>
                      </c:pt>
                      <c:pt idx="2">
                        <c:v>2021-2022</c:v>
                      </c:pt>
                      <c:pt idx="3">
                        <c:v>2022-2023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'[2022-2023 Preliminary Annual Pass Rates on 8-24-2023.xlsx]State Level'!$B$12:$E$12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70.56</c:v>
                      </c:pt>
                      <c:pt idx="1">
                        <c:v>61.41</c:v>
                      </c:pt>
                      <c:pt idx="2">
                        <c:v>67.63</c:v>
                      </c:pt>
                      <c:pt idx="3" formatCode="0.00">
                        <c:v>66.3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B88F-4EB7-998D-7CCA3A24DAEC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'[2022-2023 Preliminary Annual Pass Rates on 8-24-2023.xlsx]State Level'!$A$13</c15:sqref>
                        </c15:formulaRef>
                      </c:ext>
                    </c:extLst>
                    <c:strCache>
                      <c:ptCount val="1"/>
                      <c:pt idx="0">
                        <c:v>Grade 4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'[2022-2023 Preliminary Annual Pass Rates on 8-24-2023.xlsx]State Level'!$B$11:$E$11</c15:sqref>
                        </c15:formulaRef>
                      </c:ext>
                    </c:extLst>
                    <c:strCache>
                      <c:ptCount val="4"/>
                      <c:pt idx="0">
                        <c:v>2018-2019</c:v>
                      </c:pt>
                      <c:pt idx="1">
                        <c:v>2020-2021</c:v>
                      </c:pt>
                      <c:pt idx="2">
                        <c:v>2021-2022</c:v>
                      </c:pt>
                      <c:pt idx="3">
                        <c:v>2022-2023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'[2022-2023 Preliminary Annual Pass Rates on 8-24-2023.xlsx]State Level'!$B$13:$E$13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75.349999999999994</c:v>
                      </c:pt>
                      <c:pt idx="1">
                        <c:v>67.930000000000007</c:v>
                      </c:pt>
                      <c:pt idx="2">
                        <c:v>71.819999999999993</c:v>
                      </c:pt>
                      <c:pt idx="3" formatCode="0.00">
                        <c:v>72.83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B88F-4EB7-998D-7CCA3A24DAEC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'[2022-2023 Preliminary Annual Pass Rates on 8-24-2023.xlsx]State Level'!$A$14</c15:sqref>
                        </c15:formulaRef>
                      </c:ext>
                    </c:extLst>
                    <c:strCache>
                      <c:ptCount val="1"/>
                      <c:pt idx="0">
                        <c:v>Grade 5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'[2022-2023 Preliminary Annual Pass Rates on 8-24-2023.xlsx]State Level'!$B$11:$E$11</c15:sqref>
                        </c15:formulaRef>
                      </c:ext>
                    </c:extLst>
                    <c:strCache>
                      <c:ptCount val="4"/>
                      <c:pt idx="0">
                        <c:v>2018-2019</c:v>
                      </c:pt>
                      <c:pt idx="1">
                        <c:v>2020-2021</c:v>
                      </c:pt>
                      <c:pt idx="2">
                        <c:v>2021-2022</c:v>
                      </c:pt>
                      <c:pt idx="3">
                        <c:v>2022-2023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'[2022-2023 Preliminary Annual Pass Rates on 8-24-2023.xlsx]State Level'!$B$14:$E$14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78.23</c:v>
                      </c:pt>
                      <c:pt idx="1">
                        <c:v>66.41</c:v>
                      </c:pt>
                      <c:pt idx="2">
                        <c:v>72.25</c:v>
                      </c:pt>
                      <c:pt idx="3" formatCode="0.00">
                        <c:v>71.489999999999995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B88F-4EB7-998D-7CCA3A24DAEC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'[2022-2023 Preliminary Annual Pass Rates on 8-24-2023.xlsx]State Level'!$A$15</c15:sqref>
                        </c15:formulaRef>
                      </c:ext>
                    </c:extLst>
                    <c:strCache>
                      <c:ptCount val="1"/>
                      <c:pt idx="0">
                        <c:v>Grade 6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'[2022-2023 Preliminary Annual Pass Rates on 8-24-2023.xlsx]State Level'!$B$11:$E$11</c15:sqref>
                        </c15:formulaRef>
                      </c:ext>
                    </c:extLst>
                    <c:strCache>
                      <c:ptCount val="4"/>
                      <c:pt idx="0">
                        <c:v>2018-2019</c:v>
                      </c:pt>
                      <c:pt idx="1">
                        <c:v>2020-2021</c:v>
                      </c:pt>
                      <c:pt idx="2">
                        <c:v>2021-2022</c:v>
                      </c:pt>
                      <c:pt idx="3">
                        <c:v>2022-2023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'[2022-2023 Preliminary Annual Pass Rates on 8-24-2023.xlsx]State Level'!$B$15:$E$15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77.44</c:v>
                      </c:pt>
                      <c:pt idx="1">
                        <c:v>68.97</c:v>
                      </c:pt>
                      <c:pt idx="2">
                        <c:v>70.23</c:v>
                      </c:pt>
                      <c:pt idx="3" formatCode="0.00">
                        <c:v>70.510000000000005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B88F-4EB7-998D-7CCA3A24DAEC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'[2022-2023 Preliminary Annual Pass Rates on 8-24-2023.xlsx]State Level'!$A$16</c15:sqref>
                        </c15:formulaRef>
                      </c:ext>
                    </c:extLst>
                    <c:strCache>
                      <c:ptCount val="1"/>
                      <c:pt idx="0">
                        <c:v>Grade 7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'[2022-2023 Preliminary Annual Pass Rates on 8-24-2023.xlsx]State Level'!$B$11:$E$11</c15:sqref>
                        </c15:formulaRef>
                      </c:ext>
                    </c:extLst>
                    <c:strCache>
                      <c:ptCount val="4"/>
                      <c:pt idx="0">
                        <c:v>2018-2019</c:v>
                      </c:pt>
                      <c:pt idx="1">
                        <c:v>2020-2021</c:v>
                      </c:pt>
                      <c:pt idx="2">
                        <c:v>2021-2022</c:v>
                      </c:pt>
                      <c:pt idx="3">
                        <c:v>2022-2023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'[2022-2023 Preliminary Annual Pass Rates on 8-24-2023.xlsx]State Level'!$B$16:$E$16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79.42</c:v>
                      </c:pt>
                      <c:pt idx="1">
                        <c:v>70.510000000000005</c:v>
                      </c:pt>
                      <c:pt idx="2">
                        <c:v>71.97</c:v>
                      </c:pt>
                      <c:pt idx="3" formatCode="0.00">
                        <c:v>70.400000000000006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B88F-4EB7-998D-7CCA3A24DAEC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'[2022-2023 Preliminary Annual Pass Rates on 8-24-2023.xlsx]State Level'!$A$17</c15:sqref>
                        </c15:formulaRef>
                      </c:ext>
                    </c:extLst>
                    <c:strCache>
                      <c:ptCount val="1"/>
                      <c:pt idx="0">
                        <c:v>Grade 8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'[2022-2023 Preliminary Annual Pass Rates on 8-24-2023.xlsx]State Level'!$B$11:$E$11</c15:sqref>
                        </c15:formulaRef>
                      </c:ext>
                    </c:extLst>
                    <c:strCache>
                      <c:ptCount val="4"/>
                      <c:pt idx="0">
                        <c:v>2018-2019</c:v>
                      </c:pt>
                      <c:pt idx="1">
                        <c:v>2020-2021</c:v>
                      </c:pt>
                      <c:pt idx="2">
                        <c:v>2021-2022</c:v>
                      </c:pt>
                      <c:pt idx="3">
                        <c:v>2022-2023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'[2022-2023 Preliminary Annual Pass Rates on 8-24-2023.xlsx]State Level'!$B$17:$E$17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76.09</c:v>
                      </c:pt>
                      <c:pt idx="1">
                        <c:v>69.209999999999994</c:v>
                      </c:pt>
                      <c:pt idx="2">
                        <c:v>71.58</c:v>
                      </c:pt>
                      <c:pt idx="3" formatCode="0.00">
                        <c:v>70.75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B88F-4EB7-998D-7CCA3A24DAEC}"/>
                  </c:ext>
                </c:extLst>
              </c15:ser>
            </c15:filteredBarSeries>
          </c:ext>
        </c:extLst>
      </c:barChart>
      <c:catAx>
        <c:axId val="1150453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>
                <a:lumMod val="40000"/>
                <a:lumOff val="6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453743"/>
        <c:crosses val="autoZero"/>
        <c:auto val="1"/>
        <c:lblAlgn val="ctr"/>
        <c:lblOffset val="100"/>
        <c:noMultiLvlLbl val="0"/>
      </c:catAx>
      <c:valAx>
        <c:axId val="1150453743"/>
        <c:scaling>
          <c:orientation val="minMax"/>
          <c:min val="74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4532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800">
                <a:solidFill>
                  <a:sysClr val="windowText" lastClr="000000"/>
                </a:solidFill>
              </a:rPr>
              <a:t>Math EOC Pass Rates Over</a:t>
            </a:r>
            <a:r>
              <a:rPr lang="en-US" sz="1800" baseline="0">
                <a:solidFill>
                  <a:sysClr val="windowText" lastClr="000000"/>
                </a:solidFill>
              </a:rPr>
              <a:t> Time</a:t>
            </a:r>
          </a:p>
        </c:rich>
      </c:tx>
      <c:layout>
        <c:manualLayout>
          <c:xMode val="edge"/>
          <c:yMode val="edge"/>
          <c:x val="0.25940966754155731"/>
          <c:y val="1.85185185185185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6"/>
          <c:order val="6"/>
          <c:tx>
            <c:strRef>
              <c:f>'[2022-2023 Preliminary Annual Pass Rates on 8-24-2023.xlsx]State Level'!$A$8</c:f>
              <c:strCache>
                <c:ptCount val="1"/>
                <c:pt idx="0">
                  <c:v>HS EOC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86%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2736-4A43-92EE-82BB7877727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67%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736-4A43-92EE-82BB7877727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81%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2736-4A43-92EE-82BB7877727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81%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2736-4A43-92EE-82BB787772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'[2022-2023 Preliminary Annual Pass Rates on 8-24-2023.xlsx]State Level'!$B$1:$E$1</c:f>
              <c:strCache>
                <c:ptCount val="4"/>
                <c:pt idx="0">
                  <c:v>2018-2019</c:v>
                </c:pt>
                <c:pt idx="1">
                  <c:v>2020-2021</c:v>
                </c:pt>
                <c:pt idx="2">
                  <c:v>2021-2022</c:v>
                </c:pt>
                <c:pt idx="3">
                  <c:v>2022-2023</c:v>
                </c:pt>
              </c:strCache>
            </c:strRef>
          </c:cat>
          <c:val>
            <c:numRef>
              <c:f>'[2022-2023 Preliminary Annual Pass Rates on 8-24-2023.xlsx]State Level'!$B$8:$E$8</c:f>
              <c:numCache>
                <c:formatCode>General</c:formatCode>
                <c:ptCount val="4"/>
                <c:pt idx="0">
                  <c:v>86</c:v>
                </c:pt>
                <c:pt idx="1">
                  <c:v>67</c:v>
                </c:pt>
                <c:pt idx="2">
                  <c:v>81</c:v>
                </c:pt>
                <c:pt idx="3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12-4554-8603-DE32572AC6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8874480"/>
        <c:axId val="22887352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'[2022-2023 Preliminary Annual Pass Rates on 8-24-2023.xlsx]State Level'!$A$2</c15:sqref>
                        </c15:formulaRef>
                      </c:ext>
                    </c:extLst>
                    <c:strCache>
                      <c:ptCount val="1"/>
                      <c:pt idx="0">
                        <c:v>Reading (Gr3 - EOC)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'[2022-2023 Preliminary Annual Pass Rates on 8-24-2023.xlsx]State Level'!$B$1:$E$1</c15:sqref>
                        </c15:formulaRef>
                      </c:ext>
                    </c:extLst>
                    <c:strCache>
                      <c:ptCount val="4"/>
                      <c:pt idx="0">
                        <c:v>2018-2019</c:v>
                      </c:pt>
                      <c:pt idx="1">
                        <c:v>2020-2021</c:v>
                      </c:pt>
                      <c:pt idx="2">
                        <c:v>2021-2022</c:v>
                      </c:pt>
                      <c:pt idx="3">
                        <c:v>2022-2023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'[2022-2023 Preliminary Annual Pass Rates on 8-24-2023.xlsx]State Level'!$B$2:$E$2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77.540000000000006</c:v>
                      </c:pt>
                      <c:pt idx="1">
                        <c:v>69.34</c:v>
                      </c:pt>
                      <c:pt idx="2">
                        <c:v>73.12</c:v>
                      </c:pt>
                      <c:pt idx="3" formatCode="0.00">
                        <c:v>72.599999999999994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5012-4554-8603-DE32572AC61F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'[2022-2023 Preliminary Annual Pass Rates on 8-24-2023.xlsx]State Level'!$A$3</c15:sqref>
                        </c15:formulaRef>
                      </c:ext>
                    </c:extLst>
                    <c:strCache>
                      <c:ptCount val="1"/>
                      <c:pt idx="0">
                        <c:v>Pass Rates</c:v>
                      </c:pt>
                    </c:strCache>
                  </c:strRef>
                </c:tx>
                <c:spPr>
                  <a:solidFill>
                    <a:srgbClr val="002060"/>
                  </a:solidFill>
                  <a:ln>
                    <a:solidFill>
                      <a:srgbClr val="002060"/>
                    </a:solidFill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'[2022-2023 Preliminary Annual Pass Rates on 8-24-2023.xlsx]State Level'!$B$1:$E$1</c15:sqref>
                        </c15:formulaRef>
                      </c:ext>
                    </c:extLst>
                    <c:strCache>
                      <c:ptCount val="4"/>
                      <c:pt idx="0">
                        <c:v>2018-2019</c:v>
                      </c:pt>
                      <c:pt idx="1">
                        <c:v>2020-2021</c:v>
                      </c:pt>
                      <c:pt idx="2">
                        <c:v>2021-2022</c:v>
                      </c:pt>
                      <c:pt idx="3">
                        <c:v>2022-2023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'[2022-2023 Preliminary Annual Pass Rates on 8-24-2023.xlsx]State Level'!$B$3:$E$3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76.22</c:v>
                      </c:pt>
                      <c:pt idx="1">
                        <c:v>67.33</c:v>
                      </c:pt>
                      <c:pt idx="2">
                        <c:v>70.930000000000007</c:v>
                      </c:pt>
                      <c:pt idx="3">
                        <c:v>70.39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5012-4554-8603-DE32572AC61F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'[2022-2023 Preliminary Annual Pass Rates on 8-24-2023.xlsx]State Level'!$A$4</c15:sqref>
                        </c15:formulaRef>
                      </c:ext>
                    </c:extLst>
                    <c:strCache>
                      <c:ptCount val="1"/>
                      <c:pt idx="0">
                        <c:v>Writing (Gr 8 and EOC)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'[2022-2023 Preliminary Annual Pass Rates on 8-24-2023.xlsx]State Level'!$B$1:$E$1</c15:sqref>
                        </c15:formulaRef>
                      </c:ext>
                    </c:extLst>
                    <c:strCache>
                      <c:ptCount val="4"/>
                      <c:pt idx="0">
                        <c:v>2018-2019</c:v>
                      </c:pt>
                      <c:pt idx="1">
                        <c:v>2020-2021</c:v>
                      </c:pt>
                      <c:pt idx="2">
                        <c:v>2021-2022</c:v>
                      </c:pt>
                      <c:pt idx="3">
                        <c:v>2022-2023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'[2022-2023 Preliminary Annual Pass Rates on 8-24-2023.xlsx]State Level'!$B$4:$E$4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75.7</c:v>
                      </c:pt>
                      <c:pt idx="1">
                        <c:v>68.959999999999994</c:v>
                      </c:pt>
                      <c:pt idx="2">
                        <c:v>64.73</c:v>
                      </c:pt>
                      <c:pt idx="3">
                        <c:v>64.59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5012-4554-8603-DE32572AC61F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'[2022-2023 Preliminary Annual Pass Rates on 8-24-2023.xlsx]State Level'!$A$5</c15:sqref>
                        </c15:formulaRef>
                      </c:ext>
                    </c:extLst>
                    <c:strCache>
                      <c:ptCount val="1"/>
                      <c:pt idx="0">
                        <c:v>History (CST - EOC)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'[2022-2023 Preliminary Annual Pass Rates on 8-24-2023.xlsx]State Level'!$B$1:$E$1</c15:sqref>
                        </c15:formulaRef>
                      </c:ext>
                    </c:extLst>
                    <c:strCache>
                      <c:ptCount val="4"/>
                      <c:pt idx="0">
                        <c:v>2018-2019</c:v>
                      </c:pt>
                      <c:pt idx="1">
                        <c:v>2020-2021</c:v>
                      </c:pt>
                      <c:pt idx="2">
                        <c:v>2021-2022</c:v>
                      </c:pt>
                      <c:pt idx="3">
                        <c:v>2022-2023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'[2022-2023 Preliminary Annual Pass Rates on 8-24-2023.xlsx]State Level'!$B$5:$E$5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79.95</c:v>
                      </c:pt>
                      <c:pt idx="1">
                        <c:v>54.49</c:v>
                      </c:pt>
                      <c:pt idx="2">
                        <c:v>65.72</c:v>
                      </c:pt>
                      <c:pt idx="3">
                        <c:v>65.31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5012-4554-8603-DE32572AC61F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'[2022-2023 Preliminary Annual Pass Rates on 8-24-2023.xlsx]State Level'!$A$6</c15:sqref>
                        </c15:formulaRef>
                      </c:ext>
                    </c:extLst>
                    <c:strCache>
                      <c:ptCount val="1"/>
                      <c:pt idx="0">
                        <c:v>Math (Gr3 - EOC)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'[2022-2023 Preliminary Annual Pass Rates on 8-24-2023.xlsx]State Level'!$B$1:$E$1</c15:sqref>
                        </c15:formulaRef>
                      </c:ext>
                    </c:extLst>
                    <c:strCache>
                      <c:ptCount val="4"/>
                      <c:pt idx="0">
                        <c:v>2018-2019</c:v>
                      </c:pt>
                      <c:pt idx="1">
                        <c:v>2020-2021</c:v>
                      </c:pt>
                      <c:pt idx="2">
                        <c:v>2021-2022</c:v>
                      </c:pt>
                      <c:pt idx="3">
                        <c:v>2022-2023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'[2022-2023 Preliminary Annual Pass Rates on 8-24-2023.xlsx]State Level'!$B$6:$E$6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81.7</c:v>
                      </c:pt>
                      <c:pt idx="1">
                        <c:v>54.17</c:v>
                      </c:pt>
                      <c:pt idx="2">
                        <c:v>66.36</c:v>
                      </c:pt>
                      <c:pt idx="3">
                        <c:v>69.11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5012-4554-8603-DE32572AC61F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'[2022-2023 Preliminary Annual Pass Rates on 8-24-2023.xlsx]State Level'!$A$7</c15:sqref>
                        </c15:formulaRef>
                      </c:ext>
                    </c:extLst>
                    <c:strCache>
                      <c:ptCount val="1"/>
                      <c:pt idx="0">
                        <c:v>School Year</c:v>
                      </c:pt>
                    </c:strCache>
                  </c:strRef>
                </c:tx>
                <c:spPr>
                  <a:solidFill>
                    <a:srgbClr val="002060"/>
                  </a:solidFill>
                  <a:ln>
                    <a:solidFill>
                      <a:srgbClr val="002060"/>
                    </a:solidFill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'[2022-2023 Preliminary Annual Pass Rates on 8-24-2023.xlsx]State Level'!$B$1:$E$1</c15:sqref>
                        </c15:formulaRef>
                      </c:ext>
                    </c:extLst>
                    <c:strCache>
                      <c:ptCount val="4"/>
                      <c:pt idx="0">
                        <c:v>2018-2019</c:v>
                      </c:pt>
                      <c:pt idx="1">
                        <c:v>2020-2021</c:v>
                      </c:pt>
                      <c:pt idx="2">
                        <c:v>2021-2022</c:v>
                      </c:pt>
                      <c:pt idx="3">
                        <c:v>2022-2023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'[2022-2023 Preliminary Annual Pass Rates on 8-24-2023.xlsx]State Level'!$B$7:$E$7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79.680000000000007</c:v>
                      </c:pt>
                      <c:pt idx="1">
                        <c:v>49.42</c:v>
                      </c:pt>
                      <c:pt idx="2">
                        <c:v>61.4</c:v>
                      </c:pt>
                      <c:pt idx="3">
                        <c:v>64.760000000000005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5012-4554-8603-DE32572AC61F}"/>
                  </c:ext>
                </c:extLst>
              </c15:ser>
            </c15:filteredBarSeries>
          </c:ext>
        </c:extLst>
      </c:barChart>
      <c:catAx>
        <c:axId val="228874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>
                <a:lumMod val="40000"/>
                <a:lumOff val="6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8873520"/>
        <c:crosses val="autoZero"/>
        <c:auto val="1"/>
        <c:lblAlgn val="ctr"/>
        <c:lblOffset val="100"/>
        <c:noMultiLvlLbl val="0"/>
      </c:catAx>
      <c:valAx>
        <c:axId val="228873520"/>
        <c:scaling>
          <c:orientation val="minMax"/>
          <c:min val="55"/>
        </c:scaling>
        <c:delete val="1"/>
        <c:axPos val="l"/>
        <c:numFmt formatCode="General" sourceLinked="1"/>
        <c:majorTickMark val="none"/>
        <c:minorTickMark val="none"/>
        <c:tickLblPos val="nextTo"/>
        <c:crossAx val="228874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9AFD6A-B16B-1E4A-85AD-2EA80CFCBC1D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 phldr="1"/>
      <dgm:spPr/>
    </dgm:pt>
    <dgm:pt modelId="{1633B359-1B90-CA43-8EE9-057BAFB711A0}">
      <dgm:prSet phldrT="[Text]"/>
      <dgm:spPr/>
      <dgm:t>
        <a:bodyPr/>
        <a:lstStyle/>
        <a:p>
          <a:r>
            <a:rPr lang="en-US" dirty="0">
              <a:solidFill>
                <a:srgbClr val="1F3768"/>
              </a:solidFill>
            </a:rPr>
            <a:t>Chronic Absenteeism Campaign</a:t>
          </a:r>
        </a:p>
      </dgm:t>
    </dgm:pt>
    <dgm:pt modelId="{84848236-4A28-764F-90F4-C77F6AD14ED6}" type="parTrans" cxnId="{D6CA1C3B-1259-B446-9FD0-00A5F00ABFDB}">
      <dgm:prSet/>
      <dgm:spPr/>
      <dgm:t>
        <a:bodyPr/>
        <a:lstStyle/>
        <a:p>
          <a:endParaRPr lang="en-US"/>
        </a:p>
      </dgm:t>
    </dgm:pt>
    <dgm:pt modelId="{602E98EA-5996-AF40-972D-8EFD213EB59A}" type="sibTrans" cxnId="{D6CA1C3B-1259-B446-9FD0-00A5F00ABFDB}">
      <dgm:prSet/>
      <dgm:spPr/>
      <dgm:t>
        <a:bodyPr/>
        <a:lstStyle/>
        <a:p>
          <a:endParaRPr lang="en-US"/>
        </a:p>
      </dgm:t>
    </dgm:pt>
    <dgm:pt modelId="{4C95EFA2-EA42-6447-B1B6-9F0D5ADD7F02}">
      <dgm:prSet phldrT="[Text]"/>
      <dgm:spPr/>
      <dgm:t>
        <a:bodyPr/>
        <a:lstStyle/>
        <a:p>
          <a:r>
            <a:rPr lang="en-US" dirty="0">
              <a:solidFill>
                <a:srgbClr val="1F3768"/>
              </a:solidFill>
            </a:rPr>
            <a:t>Chronic Absenteeism Task Force</a:t>
          </a:r>
        </a:p>
      </dgm:t>
    </dgm:pt>
    <dgm:pt modelId="{BE041BBD-1580-7E49-A4E4-4CA11EB075C3}" type="parTrans" cxnId="{E5F4E61A-8BB1-3D4C-AA67-BEA359753342}">
      <dgm:prSet/>
      <dgm:spPr/>
      <dgm:t>
        <a:bodyPr/>
        <a:lstStyle/>
        <a:p>
          <a:endParaRPr lang="en-US"/>
        </a:p>
      </dgm:t>
    </dgm:pt>
    <dgm:pt modelId="{FD7655F5-2DEA-E447-B3A5-56254E494D71}" type="sibTrans" cxnId="{E5F4E61A-8BB1-3D4C-AA67-BEA359753342}">
      <dgm:prSet/>
      <dgm:spPr/>
      <dgm:t>
        <a:bodyPr/>
        <a:lstStyle/>
        <a:p>
          <a:endParaRPr lang="en-US"/>
        </a:p>
      </dgm:t>
    </dgm:pt>
    <dgm:pt modelId="{0BF02D12-4D4B-3F4D-9DD4-594243D3EEB5}">
      <dgm:prSet phldrT="[Text]"/>
      <dgm:spPr/>
      <dgm:t>
        <a:bodyPr/>
        <a:lstStyle/>
        <a:p>
          <a:r>
            <a:rPr lang="en-US" dirty="0"/>
            <a:t>Chronic Absenteeism Playbook</a:t>
          </a:r>
        </a:p>
      </dgm:t>
    </dgm:pt>
    <dgm:pt modelId="{0255B4D5-F0AE-5842-B079-9AC13B381E2C}" type="parTrans" cxnId="{52A9BC85-B677-4947-80AE-8FA6967FBB2E}">
      <dgm:prSet/>
      <dgm:spPr/>
      <dgm:t>
        <a:bodyPr/>
        <a:lstStyle/>
        <a:p>
          <a:endParaRPr lang="en-US"/>
        </a:p>
      </dgm:t>
    </dgm:pt>
    <dgm:pt modelId="{50A221A5-2F0D-3849-9C9E-D9858D4FE3EE}" type="sibTrans" cxnId="{52A9BC85-B677-4947-80AE-8FA6967FBB2E}">
      <dgm:prSet/>
      <dgm:spPr/>
      <dgm:t>
        <a:bodyPr/>
        <a:lstStyle/>
        <a:p>
          <a:endParaRPr lang="en-US"/>
        </a:p>
      </dgm:t>
    </dgm:pt>
    <dgm:pt modelId="{ED04E5D8-A138-8A48-BAA5-4093CBFC9D93}" type="pres">
      <dgm:prSet presAssocID="{F79AFD6A-B16B-1E4A-85AD-2EA80CFCBC1D}" presName="CompostProcess" presStyleCnt="0">
        <dgm:presLayoutVars>
          <dgm:dir/>
          <dgm:resizeHandles val="exact"/>
        </dgm:presLayoutVars>
      </dgm:prSet>
      <dgm:spPr/>
    </dgm:pt>
    <dgm:pt modelId="{58715759-6C93-8E4B-B8D6-9FD69CE8986C}" type="pres">
      <dgm:prSet presAssocID="{F79AFD6A-B16B-1E4A-85AD-2EA80CFCBC1D}" presName="arrow" presStyleLbl="bgShp" presStyleIdx="0" presStyleCnt="1"/>
      <dgm:spPr/>
    </dgm:pt>
    <dgm:pt modelId="{A3B64467-E98E-6E4D-A4FD-D80FA5F55968}" type="pres">
      <dgm:prSet presAssocID="{F79AFD6A-B16B-1E4A-85AD-2EA80CFCBC1D}" presName="linearProcess" presStyleCnt="0"/>
      <dgm:spPr/>
    </dgm:pt>
    <dgm:pt modelId="{AC929229-194A-D546-98AE-E0FED4400361}" type="pres">
      <dgm:prSet presAssocID="{1633B359-1B90-CA43-8EE9-057BAFB711A0}" presName="textNode" presStyleLbl="node1" presStyleIdx="0" presStyleCnt="3">
        <dgm:presLayoutVars>
          <dgm:bulletEnabled val="1"/>
        </dgm:presLayoutVars>
      </dgm:prSet>
      <dgm:spPr/>
    </dgm:pt>
    <dgm:pt modelId="{12DE79AF-983E-B24C-8424-D8413754A620}" type="pres">
      <dgm:prSet presAssocID="{602E98EA-5996-AF40-972D-8EFD213EB59A}" presName="sibTrans" presStyleCnt="0"/>
      <dgm:spPr/>
    </dgm:pt>
    <dgm:pt modelId="{EA2B6FBA-AEB0-1D4D-BE9A-BE58003BC6F6}" type="pres">
      <dgm:prSet presAssocID="{4C95EFA2-EA42-6447-B1B6-9F0D5ADD7F02}" presName="textNode" presStyleLbl="node1" presStyleIdx="1" presStyleCnt="3">
        <dgm:presLayoutVars>
          <dgm:bulletEnabled val="1"/>
        </dgm:presLayoutVars>
      </dgm:prSet>
      <dgm:spPr/>
    </dgm:pt>
    <dgm:pt modelId="{45FEF5AE-78F1-114D-81DE-AFEE581F1A31}" type="pres">
      <dgm:prSet presAssocID="{FD7655F5-2DEA-E447-B3A5-56254E494D71}" presName="sibTrans" presStyleCnt="0"/>
      <dgm:spPr/>
    </dgm:pt>
    <dgm:pt modelId="{0978B802-335E-0341-9C53-3FD080A6D540}" type="pres">
      <dgm:prSet presAssocID="{0BF02D12-4D4B-3F4D-9DD4-594243D3EEB5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E5F4E61A-8BB1-3D4C-AA67-BEA359753342}" srcId="{F79AFD6A-B16B-1E4A-85AD-2EA80CFCBC1D}" destId="{4C95EFA2-EA42-6447-B1B6-9F0D5ADD7F02}" srcOrd="1" destOrd="0" parTransId="{BE041BBD-1580-7E49-A4E4-4CA11EB075C3}" sibTransId="{FD7655F5-2DEA-E447-B3A5-56254E494D71}"/>
    <dgm:cxn modelId="{D6CA1C3B-1259-B446-9FD0-00A5F00ABFDB}" srcId="{F79AFD6A-B16B-1E4A-85AD-2EA80CFCBC1D}" destId="{1633B359-1B90-CA43-8EE9-057BAFB711A0}" srcOrd="0" destOrd="0" parTransId="{84848236-4A28-764F-90F4-C77F6AD14ED6}" sibTransId="{602E98EA-5996-AF40-972D-8EFD213EB59A}"/>
    <dgm:cxn modelId="{658D825E-363E-8647-B484-EA32D85FF61B}" type="presOf" srcId="{1633B359-1B90-CA43-8EE9-057BAFB711A0}" destId="{AC929229-194A-D546-98AE-E0FED4400361}" srcOrd="0" destOrd="0" presId="urn:microsoft.com/office/officeart/2005/8/layout/hProcess9"/>
    <dgm:cxn modelId="{6F7BFC66-EF21-C24A-BF76-DA5AEA2E6627}" type="presOf" srcId="{4C95EFA2-EA42-6447-B1B6-9F0D5ADD7F02}" destId="{EA2B6FBA-AEB0-1D4D-BE9A-BE58003BC6F6}" srcOrd="0" destOrd="0" presId="urn:microsoft.com/office/officeart/2005/8/layout/hProcess9"/>
    <dgm:cxn modelId="{0FBC4B73-DF4A-4144-A295-57FAB1CA2C71}" type="presOf" srcId="{F79AFD6A-B16B-1E4A-85AD-2EA80CFCBC1D}" destId="{ED04E5D8-A138-8A48-BAA5-4093CBFC9D93}" srcOrd="0" destOrd="0" presId="urn:microsoft.com/office/officeart/2005/8/layout/hProcess9"/>
    <dgm:cxn modelId="{52A9BC85-B677-4947-80AE-8FA6967FBB2E}" srcId="{F79AFD6A-B16B-1E4A-85AD-2EA80CFCBC1D}" destId="{0BF02D12-4D4B-3F4D-9DD4-594243D3EEB5}" srcOrd="2" destOrd="0" parTransId="{0255B4D5-F0AE-5842-B079-9AC13B381E2C}" sibTransId="{50A221A5-2F0D-3849-9C9E-D9858D4FE3EE}"/>
    <dgm:cxn modelId="{5D8CF3E1-063B-FE4F-85FF-4322D90B4FB7}" type="presOf" srcId="{0BF02D12-4D4B-3F4D-9DD4-594243D3EEB5}" destId="{0978B802-335E-0341-9C53-3FD080A6D540}" srcOrd="0" destOrd="0" presId="urn:microsoft.com/office/officeart/2005/8/layout/hProcess9"/>
    <dgm:cxn modelId="{9B7AA456-11FF-E743-B320-14D49D29211E}" type="presParOf" srcId="{ED04E5D8-A138-8A48-BAA5-4093CBFC9D93}" destId="{58715759-6C93-8E4B-B8D6-9FD69CE8986C}" srcOrd="0" destOrd="0" presId="urn:microsoft.com/office/officeart/2005/8/layout/hProcess9"/>
    <dgm:cxn modelId="{D62FFEAD-57C7-4F42-97F4-4F532F48D854}" type="presParOf" srcId="{ED04E5D8-A138-8A48-BAA5-4093CBFC9D93}" destId="{A3B64467-E98E-6E4D-A4FD-D80FA5F55968}" srcOrd="1" destOrd="0" presId="urn:microsoft.com/office/officeart/2005/8/layout/hProcess9"/>
    <dgm:cxn modelId="{6E2EDF3E-9A77-8A40-90CA-EC89FCF2D5EA}" type="presParOf" srcId="{A3B64467-E98E-6E4D-A4FD-D80FA5F55968}" destId="{AC929229-194A-D546-98AE-E0FED4400361}" srcOrd="0" destOrd="0" presId="urn:microsoft.com/office/officeart/2005/8/layout/hProcess9"/>
    <dgm:cxn modelId="{D5E8A628-AEAF-C840-8D93-13386D2C16C0}" type="presParOf" srcId="{A3B64467-E98E-6E4D-A4FD-D80FA5F55968}" destId="{12DE79AF-983E-B24C-8424-D8413754A620}" srcOrd="1" destOrd="0" presId="urn:microsoft.com/office/officeart/2005/8/layout/hProcess9"/>
    <dgm:cxn modelId="{7B72AE40-6080-2B4D-86A8-8D45D4A84EFA}" type="presParOf" srcId="{A3B64467-E98E-6E4D-A4FD-D80FA5F55968}" destId="{EA2B6FBA-AEB0-1D4D-BE9A-BE58003BC6F6}" srcOrd="2" destOrd="0" presId="urn:microsoft.com/office/officeart/2005/8/layout/hProcess9"/>
    <dgm:cxn modelId="{105EAE1E-6E62-2043-ABA9-A808A0DE3428}" type="presParOf" srcId="{A3B64467-E98E-6E4D-A4FD-D80FA5F55968}" destId="{45FEF5AE-78F1-114D-81DE-AFEE581F1A31}" srcOrd="3" destOrd="0" presId="urn:microsoft.com/office/officeart/2005/8/layout/hProcess9"/>
    <dgm:cxn modelId="{6D104F98-428C-0240-BC82-AE4027B4CD22}" type="presParOf" srcId="{A3B64467-E98E-6E4D-A4FD-D80FA5F55968}" destId="{0978B802-335E-0341-9C53-3FD080A6D54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715759-6C93-8E4B-B8D6-9FD69CE8986C}">
      <dsp:nvSpPr>
        <dsp:cNvPr id="0" name=""/>
        <dsp:cNvSpPr/>
      </dsp:nvSpPr>
      <dsp:spPr>
        <a:xfrm>
          <a:off x="788669" y="0"/>
          <a:ext cx="8938260" cy="4718033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929229-194A-D546-98AE-E0FED4400361}">
      <dsp:nvSpPr>
        <dsp:cNvPr id="0" name=""/>
        <dsp:cNvSpPr/>
      </dsp:nvSpPr>
      <dsp:spPr>
        <a:xfrm>
          <a:off x="356339" y="1415409"/>
          <a:ext cx="3154680" cy="188721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srgbClr val="1F3768"/>
              </a:solidFill>
            </a:rPr>
            <a:t>Chronic Absenteeism Campaign</a:t>
          </a:r>
        </a:p>
      </dsp:txBody>
      <dsp:txXfrm>
        <a:off x="448465" y="1507535"/>
        <a:ext cx="2970428" cy="1702961"/>
      </dsp:txXfrm>
    </dsp:sp>
    <dsp:sp modelId="{EA2B6FBA-AEB0-1D4D-BE9A-BE58003BC6F6}">
      <dsp:nvSpPr>
        <dsp:cNvPr id="0" name=""/>
        <dsp:cNvSpPr/>
      </dsp:nvSpPr>
      <dsp:spPr>
        <a:xfrm>
          <a:off x="3680460" y="1415409"/>
          <a:ext cx="3154680" cy="1887213"/>
        </a:xfrm>
        <a:prstGeom prst="roundRect">
          <a:avLst/>
        </a:prstGeom>
        <a:solidFill>
          <a:schemeClr val="accent4">
            <a:hueOff val="4857548"/>
            <a:satOff val="-540"/>
            <a:lumOff val="-706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srgbClr val="1F3768"/>
              </a:solidFill>
            </a:rPr>
            <a:t>Chronic Absenteeism Task Force</a:t>
          </a:r>
        </a:p>
      </dsp:txBody>
      <dsp:txXfrm>
        <a:off x="3772586" y="1507535"/>
        <a:ext cx="2970428" cy="1702961"/>
      </dsp:txXfrm>
    </dsp:sp>
    <dsp:sp modelId="{0978B802-335E-0341-9C53-3FD080A6D540}">
      <dsp:nvSpPr>
        <dsp:cNvPr id="0" name=""/>
        <dsp:cNvSpPr/>
      </dsp:nvSpPr>
      <dsp:spPr>
        <a:xfrm>
          <a:off x="7004580" y="1415409"/>
          <a:ext cx="3154680" cy="1887213"/>
        </a:xfrm>
        <a:prstGeom prst="roundRect">
          <a:avLst/>
        </a:prstGeom>
        <a:solidFill>
          <a:schemeClr val="accent4">
            <a:hueOff val="9715096"/>
            <a:satOff val="-1080"/>
            <a:lumOff val="-1412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Chronic Absenteeism Playbook</a:t>
          </a:r>
        </a:p>
      </dsp:txBody>
      <dsp:txXfrm>
        <a:off x="7096706" y="1507535"/>
        <a:ext cx="2970428" cy="17029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0.30076</cdr:x>
      <cdr:y>0.78118</cdr:y>
    </cdr:from>
    <cdr:to>
      <cdr:x>0.69924</cdr:x>
      <cdr:y>0.93609</cdr:y>
    </cdr:to>
    <cdr:sp macro="" textlink="">
      <cdr:nvSpPr>
        <cdr:cNvPr id="2" name="TextBox 3">
          <a:extLst xmlns:a="http://schemas.openxmlformats.org/drawingml/2006/main">
            <a:ext uri="{FF2B5EF4-FFF2-40B4-BE49-F238E27FC236}">
              <a16:creationId xmlns:a16="http://schemas.microsoft.com/office/drawing/2014/main" id="{6C2F48A9-8396-A993-288D-C263B5EDFFE0}"/>
            </a:ext>
          </a:extLst>
        </cdr:cNvPr>
        <cdr:cNvSpPr txBox="1"/>
      </cdr:nvSpPr>
      <cdr:spPr>
        <a:xfrm xmlns:a="http://schemas.openxmlformats.org/drawingml/2006/main">
          <a:off x="3422440" y="2017659"/>
          <a:ext cx="4534318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-12.0 Point Change for Virginia Since 2017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0.62203</cdr:x>
      <cdr:y>0.32773</cdr:y>
    </cdr:from>
    <cdr:to>
      <cdr:x>0.77391</cdr:x>
      <cdr:y>0.54627</cdr:y>
    </cdr:to>
    <cdr:sp macro="" textlink="">
      <cdr:nvSpPr>
        <cdr:cNvPr id="2" name="Oval 1">
          <a:extLst xmlns:a="http://schemas.openxmlformats.org/drawingml/2006/main">
            <a:ext uri="{FF2B5EF4-FFF2-40B4-BE49-F238E27FC236}">
              <a16:creationId xmlns:a16="http://schemas.microsoft.com/office/drawing/2014/main" id="{6B9DFEAD-8CAA-6E17-ADFE-C9FBF38F07EC}"/>
            </a:ext>
          </a:extLst>
        </cdr:cNvPr>
        <cdr:cNvSpPr/>
      </cdr:nvSpPr>
      <cdr:spPr>
        <a:xfrm xmlns:a="http://schemas.openxmlformats.org/drawingml/2006/main">
          <a:off x="5450864" y="1813651"/>
          <a:ext cx="1330925" cy="1209433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38100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0.42406</cdr:x>
      <cdr:y>0.31671</cdr:y>
    </cdr:from>
    <cdr:to>
      <cdr:x>0.57594</cdr:x>
      <cdr:y>0.53526</cdr:y>
    </cdr:to>
    <cdr:sp macro="" textlink="">
      <cdr:nvSpPr>
        <cdr:cNvPr id="3" name="Oval 2">
          <a:extLst xmlns:a="http://schemas.openxmlformats.org/drawingml/2006/main">
            <a:ext uri="{FF2B5EF4-FFF2-40B4-BE49-F238E27FC236}">
              <a16:creationId xmlns:a16="http://schemas.microsoft.com/office/drawing/2014/main" id="{B428393F-05FB-1800-4CB9-31DACD0DE21C}"/>
            </a:ext>
          </a:extLst>
        </cdr:cNvPr>
        <cdr:cNvSpPr/>
      </cdr:nvSpPr>
      <cdr:spPr>
        <a:xfrm xmlns:a="http://schemas.openxmlformats.org/drawingml/2006/main">
          <a:off x="3716037" y="1752691"/>
          <a:ext cx="1330925" cy="1209433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38100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0.60406</cdr:x>
      <cdr:y>0.25576</cdr:y>
    </cdr:from>
    <cdr:to>
      <cdr:x>0.80003</cdr:x>
      <cdr:y>0.56163</cdr:y>
    </cdr:to>
    <cdr:sp macro="" textlink="">
      <cdr:nvSpPr>
        <cdr:cNvPr id="3" name="Oval 2">
          <a:extLst xmlns:a="http://schemas.openxmlformats.org/drawingml/2006/main">
            <a:ext uri="{FF2B5EF4-FFF2-40B4-BE49-F238E27FC236}">
              <a16:creationId xmlns:a16="http://schemas.microsoft.com/office/drawing/2014/main" id="{6B9DFEAD-8CAA-6E17-ADFE-C9FBF38F07EC}"/>
            </a:ext>
          </a:extLst>
        </cdr:cNvPr>
        <cdr:cNvSpPr/>
      </cdr:nvSpPr>
      <cdr:spPr>
        <a:xfrm xmlns:a="http://schemas.openxmlformats.org/drawingml/2006/main">
          <a:off x="5293360" y="1415400"/>
          <a:ext cx="1717294" cy="1692691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38100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0.39533</cdr:x>
      <cdr:y>0.27045</cdr:y>
    </cdr:from>
    <cdr:to>
      <cdr:x>0.5913</cdr:x>
      <cdr:y>0.57632</cdr:y>
    </cdr:to>
    <cdr:sp macro="" textlink="">
      <cdr:nvSpPr>
        <cdr:cNvPr id="4" name="Oval 3">
          <a:extLst xmlns:a="http://schemas.openxmlformats.org/drawingml/2006/main">
            <a:ext uri="{FF2B5EF4-FFF2-40B4-BE49-F238E27FC236}">
              <a16:creationId xmlns:a16="http://schemas.microsoft.com/office/drawing/2014/main" id="{A68B94E7-8538-3E17-2D56-2A499E57394F}"/>
            </a:ext>
          </a:extLst>
        </cdr:cNvPr>
        <cdr:cNvSpPr/>
      </cdr:nvSpPr>
      <cdr:spPr>
        <a:xfrm xmlns:a="http://schemas.openxmlformats.org/drawingml/2006/main">
          <a:off x="3464306" y="1496680"/>
          <a:ext cx="1717294" cy="1692691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38100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43343" cy="467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Futura Std Book" panose="020B0502020204020303" pitchFamily="34" charset="77"/>
                <a:ea typeface="Futura Std Book" panose="020B0502020204020303" pitchFamily="34" charset="77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8132" y="0"/>
            <a:ext cx="3043343" cy="467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Futura Std Book" panose="020B0502020204020303" pitchFamily="34" charset="77"/>
                <a:ea typeface="Futura Std Book" panose="020B0502020204020303" pitchFamily="34" charset="77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42030"/>
            <a:ext cx="3043343" cy="46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Futura Std Book" panose="020B0502020204020303" pitchFamily="34" charset="77"/>
                <a:ea typeface="Futura Std Book" panose="020B0502020204020303" pitchFamily="34" charset="77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b" anchorCtr="0">
            <a:noAutofit/>
          </a:bodyPr>
          <a:lstStyle>
            <a:lvl1pPr>
              <a:defRPr b="0" i="0">
                <a:latin typeface="Futura Std Book" panose="020B0502020204020303" pitchFamily="34" charset="77"/>
              </a:defRPr>
            </a:lvl1pPr>
          </a:lstStyle>
          <a:p>
            <a:pPr algn="r">
              <a:buSzPts val="12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pPr algn="r">
                <a:buSzPts val="1200"/>
              </a:pPr>
              <a:t>‹#›</a:t>
            </a:fld>
            <a:endParaRPr lang="en-US" sz="120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Futura Std Book" panose="020B0502020204020303" pitchFamily="34" charset="77"/>
        <a:ea typeface="Futura Std Book" panose="020B0502020204020303" pitchFamily="34" charset="77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t" anchorCtr="0">
            <a:noAutofit/>
          </a:bodyPr>
          <a:lstStyle/>
          <a:p>
            <a:pPr marL="0" indent="0"/>
            <a:endParaRPr sz="1400">
              <a:latin typeface="Futura Std Book" panose="020B0502020204020303" pitchFamily="34" charset="77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Futura Std Book" panose="020B0502020204020303" pitchFamily="34" charset="7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US" sz="1200">
                <a:solidFill>
                  <a:schemeClr val="dk1"/>
                </a:solidFill>
                <a:ea typeface="Calibri"/>
                <a:cs typeface="Calibri"/>
                <a:sym typeface="Calibri"/>
              </a:rPr>
              <a:pPr algn="r">
                <a:buSzPts val="1200"/>
              </a:pPr>
              <a:t>16</a:t>
            </a:fld>
            <a:endParaRPr lang="en-US" sz="120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12031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pPr algn="r">
                <a:buSzPts val="1200"/>
              </a:pPr>
              <a:t>19</a:t>
            </a:fld>
            <a:endParaRPr lang="en-US" sz="120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1431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pPr algn="r">
                <a:buSzPts val="1200"/>
              </a:pPr>
              <a:t>3</a:t>
            </a:fld>
            <a:endParaRPr lang="en-US" sz="120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1311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pPr algn="r">
                <a:buSzPts val="1200"/>
              </a:pPr>
              <a:t>5</a:t>
            </a:fld>
            <a:endParaRPr lang="en-US" sz="120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282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pPr algn="r">
                <a:buSzPts val="1200"/>
              </a:pPr>
              <a:t>7</a:t>
            </a:fld>
            <a:endParaRPr lang="en-US" sz="120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6948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1775" indent="-11557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pPr algn="r">
                <a:buSzPts val="1200"/>
              </a:pPr>
              <a:t>10</a:t>
            </a:fld>
            <a:endParaRPr lang="en-US" sz="120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66082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US" sz="1200">
                <a:solidFill>
                  <a:schemeClr val="dk1"/>
                </a:solidFill>
                <a:ea typeface="Calibri"/>
                <a:cs typeface="Calibri"/>
                <a:sym typeface="Calibri"/>
              </a:rPr>
              <a:pPr algn="r">
                <a:buSzPts val="1200"/>
              </a:pPr>
              <a:t>11</a:t>
            </a:fld>
            <a:endParaRPr lang="en-US" sz="120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16335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Futura Std Book" panose="020B0502020204020303" pitchFamily="34" charset="7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US" sz="1200">
                <a:solidFill>
                  <a:schemeClr val="dk1"/>
                </a:solidFill>
                <a:ea typeface="Calibri"/>
                <a:cs typeface="Calibri"/>
                <a:sym typeface="Calibri"/>
              </a:rPr>
              <a:pPr algn="r">
                <a:buSzPts val="1200"/>
              </a:pPr>
              <a:t>13</a:t>
            </a:fld>
            <a:endParaRPr lang="en-US" sz="120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10672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Futura Std Book" panose="020B0502020204020303" pitchFamily="34" charset="7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US" sz="1200">
                <a:solidFill>
                  <a:schemeClr val="dk1"/>
                </a:solidFill>
                <a:ea typeface="Calibri"/>
                <a:cs typeface="Calibri"/>
                <a:sym typeface="Calibri"/>
              </a:rPr>
              <a:pPr algn="r">
                <a:buSzPts val="1200"/>
              </a:pPr>
              <a:t>14</a:t>
            </a:fld>
            <a:endParaRPr lang="en-US" sz="120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13234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Futura Std Book" panose="020B0502020204020303" pitchFamily="34" charset="7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US" sz="1200">
                <a:solidFill>
                  <a:schemeClr val="dk1"/>
                </a:solidFill>
                <a:ea typeface="Calibri"/>
                <a:cs typeface="Calibri"/>
                <a:sym typeface="Calibri"/>
              </a:rPr>
              <a:pPr algn="r">
                <a:buSzPts val="1200"/>
              </a:pPr>
              <a:t>15</a:t>
            </a:fld>
            <a:endParaRPr lang="en-US" sz="120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3485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>
            <a:spLocks noGrp="1"/>
          </p:cNvSpPr>
          <p:nvPr>
            <p:ph type="ctrTitle"/>
          </p:nvPr>
        </p:nvSpPr>
        <p:spPr>
          <a:xfrm>
            <a:off x="838200" y="1130909"/>
            <a:ext cx="5254951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 cap="small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3"/>
          <p:cNvSpPr txBox="1">
            <a:spLocks noGrp="1"/>
          </p:cNvSpPr>
          <p:nvPr>
            <p:ph type="subTitle" idx="1"/>
          </p:nvPr>
        </p:nvSpPr>
        <p:spPr>
          <a:xfrm>
            <a:off x="838200" y="3636221"/>
            <a:ext cx="5254951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 i="0">
                <a:latin typeface="Futura Std Book" panose="020B0502020204020303" pitchFamily="34" charset="77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9" name="Google Shape;1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0" name="Google Shape;2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Futura Std Book" panose="020B0502020204020303" pitchFamily="34" charset="77"/>
                <a:ea typeface="Futura Std Book" panose="020B0502020204020303" pitchFamily="34" charset="77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Google Shape;21;p13" descr="VDOE Logo"/>
          <p:cNvSpPr/>
          <p:nvPr/>
        </p:nvSpPr>
        <p:spPr>
          <a:xfrm>
            <a:off x="2020701" y="919537"/>
            <a:ext cx="10893915" cy="5938463"/>
          </a:xfrm>
          <a:prstGeom prst="rect">
            <a:avLst/>
          </a:prstGeom>
          <a:blipFill rotWithShape="1">
            <a:blip r:embed="rId2">
              <a:alphaModFix amt="20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Futura Std Book" panose="020B0502020204020303" pitchFamily="34" charset="77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13"/>
          <p:cNvSpPr txBox="1"/>
          <p:nvPr/>
        </p:nvSpPr>
        <p:spPr>
          <a:xfrm>
            <a:off x="2178121" y="5751826"/>
            <a:ext cx="9513869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lang="en-US" sz="3900" b="0" i="0" u="none" strike="noStrike" cap="none">
                <a:solidFill>
                  <a:schemeClr val="dk1"/>
                </a:solidFill>
                <a:latin typeface="Futura Std Book" panose="020B0502020204020303" pitchFamily="34" charset="77"/>
                <a:ea typeface="Trebuchet MS"/>
                <a:cs typeface="Trebuchet MS"/>
                <a:sym typeface="Trebuchet MS"/>
              </a:rPr>
              <a:t>VIRGINIA DEPARTMENT OF EDUCATION</a:t>
            </a:r>
            <a:endParaRPr sz="1400" b="0" i="0" u="none" strike="noStrike" cap="none">
              <a:solidFill>
                <a:srgbClr val="000000"/>
              </a:solidFill>
              <a:latin typeface="Futura Std Book" panose="020B0502020204020303" pitchFamily="34" charset="77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2" name="Google Shape;82;p2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0" i="0">
                <a:latin typeface="Futura Std Book" panose="020B0502020204020303" pitchFamily="34" charset="77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78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3" name="Google Shape;83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84" name="Google Shape;84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85" name="Google Shape;85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Futura Std Book" panose="020B0502020204020303" pitchFamily="34" charset="77"/>
                <a:ea typeface="Futura Std Book" panose="020B0502020204020303" pitchFamily="34" charset="77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icture with Caption">
  <p:cSld name="1_Picture with 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2259209"/>
          </a:xfrm>
          <a:prstGeom prst="rect">
            <a:avLst/>
          </a:prstGeom>
          <a:noFill/>
          <a:ln>
            <a:noFill/>
          </a:ln>
        </p:spPr>
      </p:sp>
      <p:sp>
        <p:nvSpPr>
          <p:cNvPr id="89" name="Google Shape;89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0" i="0">
                <a:latin typeface="Futura Std Book" panose="020B0502020204020303" pitchFamily="34" charset="77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78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0" name="Google Shape;90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91" name="Google Shape;91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92" name="Google Shape;92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Futura Std Book" panose="020B0502020204020303" pitchFamily="34" charset="77"/>
                <a:ea typeface="Futura Std Book" panose="020B0502020204020303" pitchFamily="34" charset="77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3" name="Google Shape;93;p25"/>
          <p:cNvSpPr>
            <a:spLocks noGrp="1"/>
          </p:cNvSpPr>
          <p:nvPr>
            <p:ph type="pic" idx="3"/>
          </p:nvPr>
        </p:nvSpPr>
        <p:spPr>
          <a:xfrm>
            <a:off x="5183188" y="3451509"/>
            <a:ext cx="2970212" cy="2259209"/>
          </a:xfrm>
          <a:prstGeom prst="rect">
            <a:avLst/>
          </a:prstGeom>
          <a:noFill/>
          <a:ln>
            <a:noFill/>
          </a:ln>
        </p:spPr>
      </p:sp>
      <p:sp>
        <p:nvSpPr>
          <p:cNvPr id="94" name="Google Shape;94;p25"/>
          <p:cNvSpPr>
            <a:spLocks noGrp="1"/>
          </p:cNvSpPr>
          <p:nvPr>
            <p:ph type="pic" idx="4"/>
          </p:nvPr>
        </p:nvSpPr>
        <p:spPr>
          <a:xfrm>
            <a:off x="8383588" y="3451508"/>
            <a:ext cx="2970212" cy="225920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6"/>
          <p:cNvSpPr txBox="1">
            <a:spLocks noGrp="1"/>
          </p:cNvSpPr>
          <p:nvPr>
            <p:ph type="ctrTitle"/>
          </p:nvPr>
        </p:nvSpPr>
        <p:spPr>
          <a:xfrm>
            <a:off x="838201" y="1130909"/>
            <a:ext cx="105156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 cap="small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6"/>
          <p:cNvSpPr txBox="1">
            <a:spLocks noGrp="1"/>
          </p:cNvSpPr>
          <p:nvPr>
            <p:ph type="subTitle" idx="1"/>
          </p:nvPr>
        </p:nvSpPr>
        <p:spPr>
          <a:xfrm>
            <a:off x="838200" y="3636221"/>
            <a:ext cx="105156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 i="0">
                <a:latin typeface="Futura Std Book" panose="020B0502020204020303" pitchFamily="34" charset="77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8" name="Google Shape;98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99" name="Google Shape;99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00" name="Google Shape;100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Futura Std Book" panose="020B0502020204020303" pitchFamily="34" charset="77"/>
                <a:ea typeface="Futura Std Book" panose="020B0502020204020303" pitchFamily="34" charset="77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gradFill>
          <a:gsLst>
            <a:gs pos="0">
              <a:srgbClr val="3E588E"/>
            </a:gs>
            <a:gs pos="50000">
              <a:srgbClr val="1D417D"/>
            </a:gs>
            <a:gs pos="100000">
              <a:srgbClr val="003064"/>
            </a:gs>
          </a:gsLst>
          <a:lin ang="5400000" scaled="0"/>
        </a:gra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838200" y="1130909"/>
            <a:ext cx="5254951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Georgia"/>
              <a:buNone/>
              <a:defRPr sz="6000" cap="small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838200" y="3636221"/>
            <a:ext cx="5254951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 i="0">
                <a:solidFill>
                  <a:schemeClr val="lt1"/>
                </a:solidFill>
                <a:latin typeface="Futura Std Book" panose="020B0502020204020303" pitchFamily="34" charset="77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05" name="Google Shape;105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06" name="Google Shape;106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Futura Std Book" panose="020B0502020204020303" pitchFamily="34" charset="77"/>
                <a:ea typeface="Futura Std Book" panose="020B0502020204020303" pitchFamily="34" charset="77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7" name="Google Shape;107;p15" descr="VDOE Logo"/>
          <p:cNvSpPr/>
          <p:nvPr/>
        </p:nvSpPr>
        <p:spPr>
          <a:xfrm>
            <a:off x="2020701" y="919537"/>
            <a:ext cx="10893915" cy="5938463"/>
          </a:xfrm>
          <a:prstGeom prst="rect">
            <a:avLst/>
          </a:prstGeom>
          <a:blipFill rotWithShape="1">
            <a:blip r:embed="rId2">
              <a:alphaModFix amt="6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Futura Std Book" panose="020B0502020204020303" pitchFamily="34" charset="77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5"/>
          <p:cNvSpPr txBox="1"/>
          <p:nvPr/>
        </p:nvSpPr>
        <p:spPr>
          <a:xfrm>
            <a:off x="2178121" y="5751826"/>
            <a:ext cx="9513869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lang="en-US" sz="3900" b="0" i="0" u="none" strike="noStrike" cap="none">
                <a:solidFill>
                  <a:schemeClr val="lt1"/>
                </a:solidFill>
                <a:latin typeface="Futura Std Book" panose="020B0502020204020303" pitchFamily="34" charset="77"/>
                <a:ea typeface="Trebuchet MS"/>
                <a:cs typeface="Trebuchet MS"/>
                <a:sym typeface="Trebuchet MS"/>
              </a:rPr>
              <a:t>VIRGINIA DEPARTMENT OF EDUCATION</a:t>
            </a:r>
            <a:endParaRPr sz="1400" b="0" i="0" u="none" strike="noStrike" cap="none">
              <a:solidFill>
                <a:srgbClr val="000000"/>
              </a:solidFill>
              <a:latin typeface="Futura Std Book" panose="020B0502020204020303" pitchFamily="34" charset="77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>
  <p:cSld name="1_Two Conten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8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32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95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 cap="small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18" name="Google Shape;118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19" name="Google Shape;119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Futura Std Book" panose="020B0502020204020303" pitchFamily="34" charset="77"/>
                <a:ea typeface="Futura Std Book" panose="020B0502020204020303" pitchFamily="34" charset="77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0" name="Google Shape;120;p28"/>
          <p:cNvSpPr txBox="1">
            <a:spLocks noGrp="1"/>
          </p:cNvSpPr>
          <p:nvPr>
            <p:ph type="body" idx="1"/>
          </p:nvPr>
        </p:nvSpPr>
        <p:spPr>
          <a:xfrm>
            <a:off x="838200" y="1548622"/>
            <a:ext cx="5181600" cy="4628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 b="0" i="0">
                <a:latin typeface="Futura Std Book" panose="020B0502020204020303" pitchFamily="34" charset="77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028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2"/>
          </p:nvPr>
        </p:nvSpPr>
        <p:spPr>
          <a:xfrm>
            <a:off x="6172200" y="1548622"/>
            <a:ext cx="5181600" cy="4628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 b="0" i="0">
                <a:latin typeface="Futura Std Book" panose="020B0502020204020303" pitchFamily="34" charset="77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028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0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32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95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 cap="small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25" name="Google Shape;125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26" name="Google Shape;126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Futura Std Book" panose="020B0502020204020303" pitchFamily="34" charset="77"/>
                <a:ea typeface="Futura Std Book" panose="020B0502020204020303" pitchFamily="34" charset="77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29" name="Google Shape;129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30" name="Google Shape;130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Futura Std Book" panose="020B0502020204020303" pitchFamily="34" charset="77"/>
                <a:ea typeface="Futura Std Book" panose="020B0502020204020303" pitchFamily="34" charset="77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8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32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95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 cap="small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body" idx="1"/>
          </p:nvPr>
        </p:nvSpPr>
        <p:spPr>
          <a:xfrm>
            <a:off x="838200" y="1458930"/>
            <a:ext cx="10515600" cy="4718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 b="0" i="0">
                <a:latin typeface="Futura Std Book" panose="020B0502020204020303" pitchFamily="34" charset="77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028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7" name="Google Shape;27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8" name="Google Shape;28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Futura Std Book" panose="020B0502020204020303" pitchFamily="34" charset="77"/>
                <a:ea typeface="Futura Std Book" panose="020B0502020204020303" pitchFamily="34" charset="77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9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32397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82295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Georgia"/>
              <a:buNone/>
              <a:defRPr sz="4800" cap="small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9"/>
          <p:cNvSpPr txBox="1">
            <a:spLocks noGrp="1"/>
          </p:cNvSpPr>
          <p:nvPr>
            <p:ph type="body" idx="1"/>
          </p:nvPr>
        </p:nvSpPr>
        <p:spPr>
          <a:xfrm>
            <a:off x="839788" y="1525199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 i="0">
                <a:solidFill>
                  <a:schemeClr val="dk1"/>
                </a:solidFill>
                <a:latin typeface="Futura Std Book" panose="020B0502020204020303" pitchFamily="34" charset="77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2" name="Google Shape;32;p2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 b="0" i="0">
                <a:latin typeface="Futura Std Book" panose="020B0502020204020303" pitchFamily="34" charset="77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028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body" idx="3"/>
          </p:nvPr>
        </p:nvSpPr>
        <p:spPr>
          <a:xfrm>
            <a:off x="6172200" y="1525199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 i="0">
                <a:solidFill>
                  <a:schemeClr val="dk1"/>
                </a:solidFill>
                <a:latin typeface="Futura Std Book" panose="020B0502020204020303" pitchFamily="34" charset="77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 b="0" i="0">
                <a:latin typeface="Futura Std Book" panose="020B0502020204020303" pitchFamily="34" charset="77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028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6" name="Google Shape;36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7" name="Google Shape;37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Futura Std Book" panose="020B0502020204020303" pitchFamily="34" charset="77"/>
                <a:ea typeface="Futura Std Book" panose="020B0502020204020303" pitchFamily="34" charset="77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7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32397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82295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Georgia"/>
              <a:buNone/>
              <a:defRPr sz="4800" cap="small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1" name="Google Shape;41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2" name="Google Shape;42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Futura Std Book" panose="020B0502020204020303" pitchFamily="34" charset="77"/>
                <a:ea typeface="Futura Std Book" panose="020B0502020204020303" pitchFamily="34" charset="77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3" name="Google Shape;43;p17"/>
          <p:cNvSpPr txBox="1">
            <a:spLocks noGrp="1"/>
          </p:cNvSpPr>
          <p:nvPr>
            <p:ph type="body" idx="1"/>
          </p:nvPr>
        </p:nvSpPr>
        <p:spPr>
          <a:xfrm>
            <a:off x="838200" y="1458930"/>
            <a:ext cx="10515600" cy="4718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 b="0" i="0">
                <a:latin typeface="Futura Std Book" panose="020B0502020204020303" pitchFamily="34" charset="77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028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 i="0">
                <a:solidFill>
                  <a:schemeClr val="accent3"/>
                </a:solidFill>
                <a:latin typeface="Futura Std Book" panose="020B0502020204020303" pitchFamily="34" charset="77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FA3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None/>
              <a:defRPr sz="1800">
                <a:solidFill>
                  <a:srgbClr val="888FA3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FA3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FA3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FA3"/>
              </a:buClr>
              <a:buSzPts val="1600"/>
              <a:buNone/>
              <a:defRPr sz="1600">
                <a:solidFill>
                  <a:srgbClr val="888FA3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FA3"/>
              </a:buClr>
              <a:buSzPts val="1600"/>
              <a:buNone/>
              <a:defRPr sz="1600">
                <a:solidFill>
                  <a:srgbClr val="888FA3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FA3"/>
              </a:buClr>
              <a:buSzPts val="1600"/>
              <a:buNone/>
              <a:defRPr sz="1600">
                <a:solidFill>
                  <a:srgbClr val="888FA3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FA3"/>
              </a:buClr>
              <a:buSzPts val="1600"/>
              <a:buNone/>
              <a:defRPr sz="1600">
                <a:solidFill>
                  <a:srgbClr val="888FA3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9" name="Google Shape;4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Futura Std Book" panose="020B0502020204020303" pitchFamily="34" charset="77"/>
                <a:ea typeface="Futura Std Book" panose="020B0502020204020303" pitchFamily="34" charset="77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bg>
      <p:bgPr>
        <a:gradFill>
          <a:gsLst>
            <a:gs pos="0">
              <a:schemeClr val="dk1"/>
            </a:gs>
            <a:gs pos="50000">
              <a:srgbClr val="1A4480"/>
            </a:gs>
            <a:gs pos="100000">
              <a:srgbClr val="3E5B91"/>
            </a:gs>
          </a:gsLst>
          <a:lin ang="16200000" scaled="0"/>
        </a:gra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Georgia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 i="0">
                <a:solidFill>
                  <a:schemeClr val="lt1"/>
                </a:solidFill>
                <a:latin typeface="Futura Std Book" panose="020B0502020204020303" pitchFamily="34" charset="77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FA3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None/>
              <a:defRPr sz="1800">
                <a:solidFill>
                  <a:srgbClr val="888FA3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FA3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FA3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FA3"/>
              </a:buClr>
              <a:buSzPts val="1600"/>
              <a:buNone/>
              <a:defRPr sz="1600">
                <a:solidFill>
                  <a:srgbClr val="888FA3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FA3"/>
              </a:buClr>
              <a:buSzPts val="1600"/>
              <a:buNone/>
              <a:defRPr sz="1600">
                <a:solidFill>
                  <a:srgbClr val="888FA3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FA3"/>
              </a:buClr>
              <a:buSzPts val="1600"/>
              <a:buNone/>
              <a:defRPr sz="1600">
                <a:solidFill>
                  <a:srgbClr val="888FA3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FA3"/>
              </a:buClr>
              <a:buSzPts val="1600"/>
              <a:buNone/>
              <a:defRPr sz="1600">
                <a:solidFill>
                  <a:srgbClr val="888FA3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54" name="Google Shape;54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55" name="Google Shape;55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Futura Std Book" panose="020B0502020204020303" pitchFamily="34" charset="77"/>
                <a:ea typeface="Futura Std Book" panose="020B0502020204020303" pitchFamily="34" charset="77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1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32397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82295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Georgia"/>
              <a:buNone/>
              <a:defRPr sz="4800" cap="small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body" idx="1"/>
          </p:nvPr>
        </p:nvSpPr>
        <p:spPr>
          <a:xfrm>
            <a:off x="838200" y="1548622"/>
            <a:ext cx="5181600" cy="4628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 b="0" i="0">
                <a:latin typeface="Futura Std Book" panose="020B0502020204020303" pitchFamily="34" charset="77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028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body" idx="2"/>
          </p:nvPr>
        </p:nvSpPr>
        <p:spPr>
          <a:xfrm>
            <a:off x="6172200" y="1548622"/>
            <a:ext cx="5181600" cy="4628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 b="0" i="0">
                <a:latin typeface="Futura Std Book" panose="020B0502020204020303" pitchFamily="34" charset="77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028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61" name="Google Shape;61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62" name="Google Shape;62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Futura Std Book" panose="020B0502020204020303" pitchFamily="34" charset="77"/>
                <a:ea typeface="Futura Std Book" panose="020B0502020204020303" pitchFamily="34" charset="77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mparison">
  <p:cSld name="1_Comparison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2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32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95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 cap="small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2"/>
          <p:cNvSpPr txBox="1">
            <a:spLocks noGrp="1"/>
          </p:cNvSpPr>
          <p:nvPr>
            <p:ph type="body" idx="1"/>
          </p:nvPr>
        </p:nvSpPr>
        <p:spPr>
          <a:xfrm>
            <a:off x="839788" y="1525199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 i="0">
                <a:solidFill>
                  <a:schemeClr val="dk1"/>
                </a:solidFill>
                <a:latin typeface="Futura Std Book" panose="020B0502020204020303" pitchFamily="34" charset="77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6" name="Google Shape;66;p2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 b="0" i="0">
                <a:latin typeface="Futura Std Book" panose="020B0502020204020303" pitchFamily="34" charset="77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028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 txBox="1">
            <a:spLocks noGrp="1"/>
          </p:cNvSpPr>
          <p:nvPr>
            <p:ph type="body" idx="3"/>
          </p:nvPr>
        </p:nvSpPr>
        <p:spPr>
          <a:xfrm>
            <a:off x="6172200" y="1525199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 i="0">
                <a:solidFill>
                  <a:schemeClr val="dk1"/>
                </a:solidFill>
                <a:latin typeface="Futura Std Book" panose="020B0502020204020303" pitchFamily="34" charset="77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 b="0" i="0">
                <a:latin typeface="Futura Std Book" panose="020B0502020204020303" pitchFamily="34" charset="77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028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70" name="Google Shape;70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71" name="Google Shape;71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Futura Std Book" panose="020B0502020204020303" pitchFamily="34" charset="77"/>
                <a:ea typeface="Futura Std Book" panose="020B0502020204020303" pitchFamily="34" charset="77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  <a:defRPr sz="3200" b="0" i="0">
                <a:latin typeface="Futura Std Book" panose="020B0502020204020303" pitchFamily="34" charset="77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Char char="-"/>
              <a:defRPr sz="2800"/>
            </a:lvl2pPr>
            <a:lvl3pPr marL="1371600" lvl="2" indent="-3276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60"/>
              <a:buChar char="o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5" name="Google Shape;75;p2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0" i="0">
                <a:latin typeface="Futura Std Book" panose="020B0502020204020303" pitchFamily="34" charset="77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78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77" name="Google Shape;77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78" name="Google Shape;78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Futura Std Book" panose="020B0502020204020303" pitchFamily="34" charset="77"/>
                <a:ea typeface="Futura Std Book" panose="020B0502020204020303" pitchFamily="34" charset="77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55555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Char char="-"/>
              <a:defRPr sz="2400" b="0" i="0" u="none" strike="noStrike" cap="none">
                <a:solidFill>
                  <a:srgbClr val="55555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11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ourier New"/>
              <a:buChar char="o"/>
              <a:defRPr sz="2000" b="0" i="0" u="none" strike="noStrike" cap="none">
                <a:solidFill>
                  <a:srgbClr val="55555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5555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-"/>
              <a:defRPr sz="1800" b="0" i="0" u="none" strike="noStrike" cap="none">
                <a:solidFill>
                  <a:srgbClr val="55555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Futura Std Book" panose="020B0502020204020303" pitchFamily="34" charset="77"/>
                <a:ea typeface="Futura Std Book" panose="020B0502020204020303" pitchFamily="34" charset="77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13" name="Google Shape;1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Futura Std Book" panose="020B0502020204020303" pitchFamily="34" charset="77"/>
                <a:ea typeface="Futura Std Book" panose="020B0502020204020303" pitchFamily="34" charset="77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14" name="Google Shape;1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Futura Std Book" panose="020B0502020204020303" pitchFamily="34" charset="77"/>
                <a:ea typeface="Futura Std Book" panose="020B0502020204020303" pitchFamily="34" charset="77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  <p:sldLayoutId id="2147483664" r:id="rId15"/>
    <p:sldLayoutId id="2147483665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Futura Std Book" panose="020B0502020204020303" pitchFamily="34" charset="77"/>
          <a:ea typeface="Futura Std Book" panose="020B0502020204020303" pitchFamily="34" charset="77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0.sv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school supplies and a calendar&#10;&#10;Description automatically generated">
            <a:extLst>
              <a:ext uri="{FF2B5EF4-FFF2-40B4-BE49-F238E27FC236}">
                <a16:creationId xmlns:a16="http://schemas.microsoft.com/office/drawing/2014/main" id="{EA75ED26-C634-19F7-9AEA-944E367FAB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9142" y="-263020"/>
            <a:ext cx="9142720" cy="712102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A060DE91-A46B-358E-C806-6A9C0763E76B}"/>
              </a:ext>
            </a:extLst>
          </p:cNvPr>
          <p:cNvSpPr/>
          <p:nvPr/>
        </p:nvSpPr>
        <p:spPr>
          <a:xfrm>
            <a:off x="-6590083" y="-2218194"/>
            <a:ext cx="14713358" cy="14793237"/>
          </a:xfrm>
          <a:prstGeom prst="ellipse">
            <a:avLst/>
          </a:prstGeom>
          <a:solidFill>
            <a:srgbClr val="1F37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Google Shape;135;p4"/>
          <p:cNvSpPr txBox="1">
            <a:spLocks noGrp="1"/>
          </p:cNvSpPr>
          <p:nvPr>
            <p:ph type="ctrTitle"/>
          </p:nvPr>
        </p:nvSpPr>
        <p:spPr>
          <a:xfrm>
            <a:off x="-360733" y="1570037"/>
            <a:ext cx="8971333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950" tIns="45700" rIns="91425" bIns="45700" anchor="b" anchorCtr="0">
            <a:normAutofit/>
          </a:bodyPr>
          <a:lstStyle/>
          <a:p>
            <a:r>
              <a:rPr lang="en-US" sz="8900" kern="1200" cap="none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ALL</a:t>
            </a:r>
            <a:r>
              <a:rPr lang="en-US" sz="7300" kern="1200" cap="none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IN </a:t>
            </a:r>
            <a:r>
              <a:rPr lang="en-US" sz="8900" kern="1200" cap="none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VA</a:t>
            </a:r>
            <a:br>
              <a:rPr lang="en-US" sz="8900" cap="none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5600" cap="none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D9E89C5-8D93-64F3-F199-3CA1117B9D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001" y="4086222"/>
            <a:ext cx="5254951" cy="1655762"/>
          </a:xfrm>
        </p:spPr>
        <p:txBody>
          <a:bodyPr/>
          <a:lstStyle/>
          <a:p>
            <a:pPr marL="0"/>
            <a:r>
              <a:rPr lang="en-US">
                <a:solidFill>
                  <a:srgbClr val="FEC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2023 Annual Standards of Learning Assessment Rates</a:t>
            </a:r>
          </a:p>
        </p:txBody>
      </p:sp>
      <p:sp>
        <p:nvSpPr>
          <p:cNvPr id="136" name="Google Shape;136;p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1F56DD6-68BD-1595-E468-5430005BC2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9435" y="5620544"/>
            <a:ext cx="3594100" cy="5461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7F9BD-14A1-B3B3-6497-159F5D528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cap="none" dirty="0">
                <a:latin typeface="Calibri"/>
                <a:cs typeface="Calibri"/>
              </a:rPr>
              <a:t>High School Pass Rates are </a:t>
            </a:r>
            <a:r>
              <a:rPr lang="en-US" cap="none" dirty="0">
                <a:latin typeface="Calibri"/>
                <a:cs typeface="Calibri"/>
              </a:rPr>
              <a:t>Near</a:t>
            </a:r>
            <a:r>
              <a:rPr lang="en-US" sz="4800" cap="none" dirty="0">
                <a:latin typeface="Calibri"/>
                <a:cs typeface="Calibri"/>
              </a:rPr>
              <a:t> </a:t>
            </a:r>
            <a:r>
              <a:rPr lang="en-US" cap="none" dirty="0">
                <a:latin typeface="Calibri"/>
                <a:cs typeface="Calibri"/>
              </a:rPr>
              <a:t>Pre-Pandemic</a:t>
            </a:r>
            <a:r>
              <a:rPr lang="en-US" sz="4800" cap="none" dirty="0">
                <a:latin typeface="Calibri"/>
                <a:cs typeface="Calibri"/>
              </a:rPr>
              <a:t> rates</a:t>
            </a:r>
            <a:endParaRPr lang="en-US" dirty="0">
              <a:latin typeface="Calibri"/>
              <a:cs typeface="Calibri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7F8BE6A-0D86-D6FE-4AA9-592B211179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7537810"/>
              </p:ext>
            </p:extLst>
          </p:nvPr>
        </p:nvGraphicFramePr>
        <p:xfrm>
          <a:off x="289243" y="1757445"/>
          <a:ext cx="5197158" cy="4678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0EC02E5-2722-1F2A-BDA0-28BF0AAFFF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5288839"/>
              </p:ext>
            </p:extLst>
          </p:nvPr>
        </p:nvGraphicFramePr>
        <p:xfrm>
          <a:off x="6705600" y="1635325"/>
          <a:ext cx="4648200" cy="4409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C357376-3134-C144-602E-36D8B4D3C4AC}"/>
              </a:ext>
            </a:extLst>
          </p:cNvPr>
          <p:cNvSpPr txBox="1"/>
          <p:nvPr/>
        </p:nvSpPr>
        <p:spPr>
          <a:xfrm>
            <a:off x="530577" y="6084711"/>
            <a:ext cx="5068711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Students taking the high school End of Course (EOC) test are </a:t>
            </a:r>
            <a:r>
              <a:rPr lang="en-US" b="1">
                <a:latin typeface="Calibri" panose="020F0502020204030204" pitchFamily="34" charset="0"/>
                <a:cs typeface="Calibri" panose="020F0502020204030204" pitchFamily="34" charset="0"/>
              </a:rPr>
              <a:t>one point behind 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pre-pandemic trends and are demonstrating </a:t>
            </a:r>
            <a:r>
              <a:rPr lang="en-US" b="1">
                <a:latin typeface="Calibri" panose="020F0502020204030204" pitchFamily="34" charset="0"/>
                <a:cs typeface="Calibri" panose="020F0502020204030204" pitchFamily="34" charset="0"/>
              </a:rPr>
              <a:t>adequate learning recovery.</a:t>
            </a: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8514C6-7E0F-F96C-B41D-5A9ECA14E99F}"/>
              </a:ext>
            </a:extLst>
          </p:cNvPr>
          <p:cNvSpPr txBox="1"/>
          <p:nvPr/>
        </p:nvSpPr>
        <p:spPr>
          <a:xfrm>
            <a:off x="6705599" y="6084711"/>
            <a:ext cx="5068711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/>
                <a:cs typeface="Calibri"/>
              </a:rPr>
              <a:t>Students taking the high school End of Course (EOC) tests are </a:t>
            </a:r>
            <a:r>
              <a:rPr lang="en-US" b="1">
                <a:latin typeface="Calibri"/>
                <a:cs typeface="Calibri"/>
              </a:rPr>
              <a:t>five points behind </a:t>
            </a:r>
            <a:r>
              <a:rPr lang="en-US">
                <a:latin typeface="Calibri"/>
                <a:cs typeface="Calibri"/>
              </a:rPr>
              <a:t>pre-pandemic trends and have remained stable for two years in a row.</a:t>
            </a:r>
            <a:endParaRPr lang="en-US" b="1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5051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842E5-A827-13BD-C758-B8550B726A8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 anchor="ctr">
            <a:normAutofit/>
          </a:bodyPr>
          <a:lstStyle/>
          <a:p>
            <a:r>
              <a:rPr lang="en-US" sz="4000" cap="none" dirty="0">
                <a:latin typeface="Calibri" panose="020F0502020204030204" pitchFamily="34" charset="0"/>
                <a:cs typeface="Calibri" panose="020F0502020204030204" pitchFamily="34" charset="0"/>
              </a:rPr>
              <a:t>More Than Half of Virginia’s Students Are Not Meeting Proficiency </a:t>
            </a:r>
            <a:r>
              <a:rPr lang="en-US" sz="4000" cap="none">
                <a:latin typeface="Calibri" panose="020F0502020204030204" pitchFamily="34" charset="0"/>
                <a:cs typeface="Calibri" panose="020F0502020204030204" pitchFamily="34" charset="0"/>
              </a:rPr>
              <a:t>Benchmarks In </a:t>
            </a:r>
            <a:r>
              <a:rPr lang="en-US" sz="4000" cap="none" dirty="0">
                <a:latin typeface="Calibri" panose="020F0502020204030204" pitchFamily="34" charset="0"/>
                <a:cs typeface="Calibri" panose="020F0502020204030204" pitchFamily="34" charset="0"/>
              </a:rPr>
              <a:t>Reading and Math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77E251-0476-67F1-39F3-A5CAF3C23F3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11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50149DA-0CED-8181-9191-1BB168B951BD}"/>
              </a:ext>
            </a:extLst>
          </p:cNvPr>
          <p:cNvCxnSpPr/>
          <p:nvPr/>
        </p:nvCxnSpPr>
        <p:spPr>
          <a:xfrm>
            <a:off x="5972175" y="1590675"/>
            <a:ext cx="0" cy="43815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8F56151-FB72-CC53-9A8E-702C4663CB6C}"/>
              </a:ext>
            </a:extLst>
          </p:cNvPr>
          <p:cNvSpPr txBox="1"/>
          <p:nvPr/>
        </p:nvSpPr>
        <p:spPr>
          <a:xfrm>
            <a:off x="6334936" y="5661877"/>
            <a:ext cx="5524500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In 2022-23,</a:t>
            </a:r>
            <a:r>
              <a:rPr lang="en-US" sz="2000" b="1">
                <a:latin typeface="Calibri" panose="020F0502020204030204" pitchFamily="34" charset="0"/>
                <a:cs typeface="Calibri" panose="020F0502020204030204" pitchFamily="34" charset="0"/>
              </a:rPr>
              <a:t> two thirds of all 3rd through 8th graders </a:t>
            </a: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are at risk or failed the Math SOL.</a:t>
            </a:r>
          </a:p>
          <a:p>
            <a:pPr algn="ctr"/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3C037B-6FA6-42B0-4F10-F51138AF6545}"/>
              </a:ext>
            </a:extLst>
          </p:cNvPr>
          <p:cNvSpPr txBox="1"/>
          <p:nvPr/>
        </p:nvSpPr>
        <p:spPr>
          <a:xfrm>
            <a:off x="266295" y="5661877"/>
            <a:ext cx="5524500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>
                <a:latin typeface="Calibri"/>
                <a:cs typeface="Calibri"/>
              </a:rPr>
              <a:t>In 2022-23,</a:t>
            </a:r>
            <a:r>
              <a:rPr lang="en-US" sz="2000" b="1">
                <a:latin typeface="Calibri"/>
                <a:cs typeface="Calibri"/>
              </a:rPr>
              <a:t> more than half of all 3rd through 8th graders </a:t>
            </a:r>
            <a:r>
              <a:rPr lang="en-US" sz="2000">
                <a:latin typeface="Calibri"/>
                <a:cs typeface="Calibri"/>
              </a:rPr>
              <a:t>are at risk or failed the Reading SOL.</a:t>
            </a:r>
            <a:endParaRPr lang="en-US" sz="2000">
              <a:solidFill>
                <a:schemeClr val="tx1"/>
              </a:solidFill>
              <a:latin typeface="Calibri"/>
              <a:cs typeface="Calibri"/>
            </a:endParaRPr>
          </a:p>
          <a:p>
            <a:pPr algn="ctr"/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5966D1F4-6698-4ADE-905D-329918E5DA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7323515"/>
              </p:ext>
            </p:extLst>
          </p:nvPr>
        </p:nvGraphicFramePr>
        <p:xfrm>
          <a:off x="332564" y="1323975"/>
          <a:ext cx="5458230" cy="4381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">
            <a:extLst>
              <a:ext uri="{FF2B5EF4-FFF2-40B4-BE49-F238E27FC236}">
                <a16:creationId xmlns:a16="http://schemas.microsoft.com/office/drawing/2014/main" id="{39627F8D-3A97-ACCC-D638-3051EC22E685}"/>
              </a:ext>
            </a:extLst>
          </p:cNvPr>
          <p:cNvSpPr txBox="1"/>
          <p:nvPr/>
        </p:nvSpPr>
        <p:spPr>
          <a:xfrm>
            <a:off x="3835336" y="2866332"/>
            <a:ext cx="991588" cy="35477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>
                <a:latin typeface="Calibri" panose="020F0502020204030204" pitchFamily="34" charset="0"/>
                <a:cs typeface="Calibri" panose="020F0502020204030204" pitchFamily="34" charset="0"/>
              </a:rPr>
              <a:t>207,995</a:t>
            </a:r>
            <a:r>
              <a:rPr lang="en-US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1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7399E0FA-CC40-37EE-D379-78C3C461AF3C}"/>
              </a:ext>
            </a:extLst>
          </p:cNvPr>
          <p:cNvSpPr txBox="1"/>
          <p:nvPr/>
        </p:nvSpPr>
        <p:spPr>
          <a:xfrm>
            <a:off x="3835336" y="3814896"/>
            <a:ext cx="991588" cy="35477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b="1"/>
              <a:t> </a:t>
            </a:r>
            <a:r>
              <a:rPr lang="en-US" sz="1600" b="1">
                <a:latin typeface="Calibri" panose="020F0502020204030204" pitchFamily="34" charset="0"/>
                <a:cs typeface="Calibri" panose="020F0502020204030204" pitchFamily="34" charset="0"/>
              </a:rPr>
              <a:t>173,336</a:t>
            </a:r>
            <a:r>
              <a:rPr lang="en-US" b="1"/>
              <a:t> </a:t>
            </a:r>
            <a:endParaRPr lang="en-US" sz="1100" b="1"/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82A68262-BA3E-CB90-1047-519E29E042F3}"/>
              </a:ext>
            </a:extLst>
          </p:cNvPr>
          <p:cNvSpPr txBox="1"/>
          <p:nvPr/>
        </p:nvSpPr>
        <p:spPr>
          <a:xfrm>
            <a:off x="3835336" y="4704154"/>
            <a:ext cx="991588" cy="35477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6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161,351</a:t>
            </a:r>
            <a:r>
              <a:rPr lang="en-US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lang="en-US" sz="1100" b="1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966D1F4-6698-4ADE-905D-329918E5DA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2408514"/>
              </p:ext>
            </p:extLst>
          </p:nvPr>
        </p:nvGraphicFramePr>
        <p:xfrm>
          <a:off x="6224533" y="1323975"/>
          <a:ext cx="5745305" cy="4502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">
            <a:extLst>
              <a:ext uri="{FF2B5EF4-FFF2-40B4-BE49-F238E27FC236}">
                <a16:creationId xmlns:a16="http://schemas.microsoft.com/office/drawing/2014/main" id="{E89C5B17-1471-5393-0D95-0D94A36DE22B}"/>
              </a:ext>
            </a:extLst>
          </p:cNvPr>
          <p:cNvSpPr txBox="1"/>
          <p:nvPr/>
        </p:nvSpPr>
        <p:spPr>
          <a:xfrm>
            <a:off x="7213597" y="3514725"/>
            <a:ext cx="991588" cy="35477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/>
              <a:t> 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407,543</a:t>
            </a:r>
            <a:r>
              <a:rPr lang="en-US" sz="1600" b="1" dirty="0"/>
              <a:t>  </a:t>
            </a: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BDBE65F0-C104-B6B5-3F88-AB7AE65652F7}"/>
              </a:ext>
            </a:extLst>
          </p:cNvPr>
          <p:cNvSpPr txBox="1"/>
          <p:nvPr/>
        </p:nvSpPr>
        <p:spPr>
          <a:xfrm>
            <a:off x="7179022" y="4780443"/>
            <a:ext cx="991588" cy="35477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>
                <a:latin typeface="Calibri" panose="020F0502020204030204" pitchFamily="34" charset="0"/>
                <a:cs typeface="Calibri" panose="020F0502020204030204" pitchFamily="34" charset="0"/>
              </a:rPr>
              <a:t>105,154</a:t>
            </a:r>
            <a:endParaRPr lang="en-US" sz="11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">
            <a:extLst>
              <a:ext uri="{FF2B5EF4-FFF2-40B4-BE49-F238E27FC236}">
                <a16:creationId xmlns:a16="http://schemas.microsoft.com/office/drawing/2014/main" id="{E532E896-6CA9-EF77-6EC7-D080C3F46BBC}"/>
              </a:ext>
            </a:extLst>
          </p:cNvPr>
          <p:cNvSpPr txBox="1"/>
          <p:nvPr/>
        </p:nvSpPr>
        <p:spPr>
          <a:xfrm>
            <a:off x="9974010" y="2836678"/>
            <a:ext cx="991588" cy="35477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b="1"/>
              <a:t> </a:t>
            </a:r>
            <a:r>
              <a:rPr lang="en-US" sz="1600" b="1">
                <a:latin typeface="Calibri" panose="020F0502020204030204" pitchFamily="34" charset="0"/>
                <a:cs typeface="Calibri" panose="020F0502020204030204" pitchFamily="34" charset="0"/>
              </a:rPr>
              <a:t>166,119</a:t>
            </a:r>
            <a:r>
              <a:rPr lang="en-US" b="1"/>
              <a:t> </a:t>
            </a:r>
            <a:endParaRPr lang="en-US" sz="1100" b="1"/>
          </a:p>
        </p:txBody>
      </p:sp>
      <p:sp>
        <p:nvSpPr>
          <p:cNvPr id="18" name="TextBox 1">
            <a:extLst>
              <a:ext uri="{FF2B5EF4-FFF2-40B4-BE49-F238E27FC236}">
                <a16:creationId xmlns:a16="http://schemas.microsoft.com/office/drawing/2014/main" id="{BCB4462F-A547-8199-64E7-8495126972D9}"/>
              </a:ext>
            </a:extLst>
          </p:cNvPr>
          <p:cNvSpPr txBox="1"/>
          <p:nvPr/>
        </p:nvSpPr>
        <p:spPr>
          <a:xfrm>
            <a:off x="9974010" y="3683415"/>
            <a:ext cx="991588" cy="35477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b="1"/>
              <a:t> </a:t>
            </a:r>
            <a:r>
              <a:rPr lang="en-US" sz="1600" b="1">
                <a:latin typeface="Calibri" panose="020F0502020204030204" pitchFamily="34" charset="0"/>
                <a:cs typeface="Calibri" panose="020F0502020204030204" pitchFamily="34" charset="0"/>
              </a:rPr>
              <a:t>153,180</a:t>
            </a:r>
            <a:r>
              <a:rPr lang="en-US" b="1"/>
              <a:t> </a:t>
            </a:r>
            <a:endParaRPr lang="en-US" sz="1100" b="1"/>
          </a:p>
        </p:txBody>
      </p:sp>
      <p:sp>
        <p:nvSpPr>
          <p:cNvPr id="19" name="TextBox 1">
            <a:extLst>
              <a:ext uri="{FF2B5EF4-FFF2-40B4-BE49-F238E27FC236}">
                <a16:creationId xmlns:a16="http://schemas.microsoft.com/office/drawing/2014/main" id="{E7E34CFB-8765-AA56-6380-DF623F933162}"/>
              </a:ext>
            </a:extLst>
          </p:cNvPr>
          <p:cNvSpPr txBox="1"/>
          <p:nvPr/>
        </p:nvSpPr>
        <p:spPr>
          <a:xfrm>
            <a:off x="9995318" y="4675814"/>
            <a:ext cx="991588" cy="35477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 sz="1100" b="1"/>
          </a:p>
        </p:txBody>
      </p:sp>
      <p:sp>
        <p:nvSpPr>
          <p:cNvPr id="21" name="TextBox 1">
            <a:extLst>
              <a:ext uri="{FF2B5EF4-FFF2-40B4-BE49-F238E27FC236}">
                <a16:creationId xmlns:a16="http://schemas.microsoft.com/office/drawing/2014/main" id="{63B1BBF0-FF2B-070A-68C3-DBDDD3D6714D}"/>
              </a:ext>
            </a:extLst>
          </p:cNvPr>
          <p:cNvSpPr txBox="1"/>
          <p:nvPr/>
        </p:nvSpPr>
        <p:spPr>
          <a:xfrm>
            <a:off x="10022452" y="4675814"/>
            <a:ext cx="991588" cy="35477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>
                <a:latin typeface="Calibri" panose="020F0502020204030204" pitchFamily="34" charset="0"/>
                <a:cs typeface="Calibri" panose="020F0502020204030204" pitchFamily="34" charset="0"/>
              </a:rPr>
              <a:t>174,418</a:t>
            </a:r>
            <a:endParaRPr lang="en-US" sz="11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331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3A500"/>
            </a:gs>
            <a:gs pos="100000">
              <a:srgbClr val="FEC900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87A1C2A-7ABF-FD1C-03A6-6F22DF79A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977" y="2114292"/>
            <a:ext cx="10515600" cy="1133475"/>
          </a:xfrm>
        </p:spPr>
        <p:txBody>
          <a:bodyPr>
            <a:normAutofit fontScale="90000"/>
          </a:bodyPr>
          <a:lstStyle/>
          <a:p>
            <a:r>
              <a:rPr lang="en-US" sz="7300" b="1">
                <a:latin typeface="Calibri" panose="020F0502020204030204" pitchFamily="34" charset="0"/>
                <a:cs typeface="Calibri" panose="020F0502020204030204" pitchFamily="34" charset="0"/>
              </a:rPr>
              <a:t>Attendance</a:t>
            </a:r>
            <a:br>
              <a:rPr lang="en-US" sz="7300" b="1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7300" b="1">
                <a:latin typeface="Calibri" panose="020F0502020204030204" pitchFamily="34" charset="0"/>
                <a:cs typeface="Calibri" panose="020F0502020204030204" pitchFamily="34" charset="0"/>
              </a:rPr>
              <a:t>Matters</a:t>
            </a:r>
            <a:endParaRPr lang="en-US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4C3B96-A6E7-0327-826A-1794FF8208B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76AC6A1-7A65-05FB-F980-836D890A30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56824">
            <a:off x="8917569" y="-251843"/>
            <a:ext cx="5123081" cy="66838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5CD9BE5-BB4D-30E9-54DD-DB6C2C294E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81174">
            <a:off x="6795263" y="2774825"/>
            <a:ext cx="4192748" cy="4192748"/>
          </a:xfrm>
          <a:prstGeom prst="rect">
            <a:avLst/>
          </a:prstGeom>
        </p:spPr>
      </p:pic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8929ECDC-590A-E715-5984-CA6E120147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09" y="159434"/>
            <a:ext cx="2938690" cy="570818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002800F-23E0-0DCF-2238-348638BB8B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754097"/>
            <a:ext cx="7887607" cy="1500187"/>
          </a:xfr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indent="58420">
              <a:spcBef>
                <a:spcPts val="0"/>
              </a:spcBef>
              <a:buClr>
                <a:schemeClr val="lt1"/>
              </a:buClr>
              <a:buSzPts val="6000"/>
              <a:buFont typeface="Georgia"/>
            </a:pPr>
            <a:r>
              <a:rPr lang="en-US" sz="3600">
                <a:latin typeface="Futura Std Book"/>
                <a:sym typeface="Georgia"/>
              </a:rPr>
              <a:t>#</a:t>
            </a:r>
            <a:r>
              <a:rPr lang="en-US" sz="3600" err="1">
                <a:latin typeface="Futura Std Book"/>
                <a:sym typeface="Georgia"/>
              </a:rPr>
              <a:t>AttendanceMattersVA</a:t>
            </a:r>
            <a:endParaRPr lang="en-US" sz="3600">
              <a:latin typeface="Futura Std Book"/>
            </a:endParaRPr>
          </a:p>
          <a:p>
            <a:pPr marL="0" indent="58420">
              <a:spcBef>
                <a:spcPts val="0"/>
              </a:spcBef>
              <a:buSzPts val="6000"/>
              <a:buFont typeface="Georgia"/>
            </a:pPr>
            <a:endParaRPr lang="en-US" sz="3600">
              <a:latin typeface="Futura Std Book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890015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3B67A7A-84D9-C794-A4FE-8F2E3D9642BC}"/>
              </a:ext>
            </a:extLst>
          </p:cNvPr>
          <p:cNvSpPr txBox="1"/>
          <p:nvPr/>
        </p:nvSpPr>
        <p:spPr>
          <a:xfrm>
            <a:off x="0" y="1378857"/>
            <a:ext cx="3429000" cy="55162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37160" tIns="91440" rIns="457200" bIns="457200" rtlCol="0" anchor="t" anchorCtr="0">
            <a:noAutofit/>
          </a:bodyPr>
          <a:lstStyle/>
          <a:p>
            <a:pPr lvl="1" algn="ctr">
              <a:spcAft>
                <a:spcPts val="600"/>
              </a:spcAft>
            </a:pPr>
            <a:endParaRPr lang="en-US" sz="1800" b="1" dirty="0">
              <a:solidFill>
                <a:srgbClr val="E3A500"/>
              </a:solidFill>
              <a:effectLst/>
              <a:latin typeface="Calibri"/>
              <a:cs typeface="Calibri"/>
            </a:endParaRPr>
          </a:p>
          <a:p>
            <a:pPr lvl="1" algn="ctr">
              <a:spcAft>
                <a:spcPts val="600"/>
              </a:spcAft>
            </a:pPr>
            <a:r>
              <a:rPr lang="en-US" sz="1800" b="1" dirty="0">
                <a:solidFill>
                  <a:srgbClr val="1F3768"/>
                </a:solidFill>
                <a:effectLst/>
                <a:latin typeface="Calibri"/>
                <a:cs typeface="Calibri"/>
              </a:rPr>
              <a:t>KEY TAKE-AWAYS</a:t>
            </a:r>
            <a:endParaRPr lang="en-US" sz="1800" dirty="0">
              <a:solidFill>
                <a:srgbClr val="1F376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6" indent="-118745"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Calibri"/>
                <a:cs typeface="Calibri"/>
              </a:rPr>
              <a:t>In 2018-2019, 1 in 10 students were chronically absent.</a:t>
            </a:r>
          </a:p>
          <a:p>
            <a:pPr marL="228600" lvl="6" indent="-118745">
              <a:buFont typeface="Arial" panose="020B0604020202020204" pitchFamily="34" charset="0"/>
              <a:buChar char="•"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6" indent="-118745"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Calibri"/>
                <a:cs typeface="Calibri"/>
              </a:rPr>
              <a:t>In 2022-2023, the number of chronically absent students nearly doubled.</a:t>
            </a:r>
          </a:p>
          <a:p>
            <a:pPr marL="109855" lvl="6"/>
            <a:endParaRPr lang="en-US" sz="16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6" indent="-118745">
              <a:buFont typeface="Arial" panose="020B0604020202020204" pitchFamily="34" charset="0"/>
              <a:buChar char="•"/>
            </a:pPr>
            <a:r>
              <a:rPr lang="en-US" sz="1600" dirty="0">
                <a:latin typeface="Calibri"/>
                <a:cs typeface="Calibri"/>
              </a:rPr>
              <a:t>41,159 more students were chronically absent compared to their 2018-2019 peers.</a:t>
            </a:r>
            <a:endParaRPr lang="en-US" sz="1600" dirty="0">
              <a:effectLst/>
              <a:latin typeface="Calibri"/>
              <a:cs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3BD88D-C56B-7A39-21BD-E943582E3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78857"/>
          </a:xfrm>
          <a:solidFill>
            <a:schemeClr val="tx1"/>
          </a:solidFill>
        </p:spPr>
        <p:txBody>
          <a:bodyPr anchor="ctr">
            <a:normAutofit/>
          </a:bodyPr>
          <a:lstStyle/>
          <a:p>
            <a:r>
              <a:rPr lang="en-US" sz="3600" cap="none">
                <a:latin typeface="Calibri" panose="020F0502020204030204" pitchFamily="34" charset="0"/>
                <a:cs typeface="Calibri" panose="020F0502020204030204" pitchFamily="34" charset="0"/>
              </a:rPr>
              <a:t>COVID-19 Closures and Student Attendance Impact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51E080-437F-91A7-E7CD-620B2C2C754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7D074BC-DBD9-0365-D15E-70740E62F8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9982264"/>
              </p:ext>
            </p:extLst>
          </p:nvPr>
        </p:nvGraphicFramePr>
        <p:xfrm>
          <a:off x="3429000" y="1845164"/>
          <a:ext cx="8691880" cy="5012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47538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3B67A7A-84D9-C794-A4FE-8F2E3D9642BC}"/>
              </a:ext>
            </a:extLst>
          </p:cNvPr>
          <p:cNvSpPr txBox="1"/>
          <p:nvPr/>
        </p:nvSpPr>
        <p:spPr>
          <a:xfrm>
            <a:off x="0" y="1378858"/>
            <a:ext cx="3429000" cy="55052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37160" tIns="91440" rIns="457200" bIns="457200" rtlCol="0" anchor="t" anchorCtr="0">
            <a:noAutofit/>
          </a:bodyPr>
          <a:lstStyle/>
          <a:p>
            <a:pPr lvl="1" algn="ctr">
              <a:spcAft>
                <a:spcPts val="600"/>
              </a:spcAft>
            </a:pPr>
            <a:endParaRPr lang="en-US" sz="1600" b="1">
              <a:latin typeface="Futura Std Book"/>
            </a:endParaRPr>
          </a:p>
          <a:p>
            <a:pPr lvl="1" algn="ctr">
              <a:spcAft>
                <a:spcPts val="600"/>
              </a:spcAft>
            </a:pPr>
            <a:r>
              <a:rPr lang="en-US" sz="1800" b="1">
                <a:solidFill>
                  <a:srgbClr val="1F3768"/>
                </a:solidFill>
                <a:effectLst/>
                <a:latin typeface="Calibri"/>
                <a:cs typeface="Calibri"/>
              </a:rPr>
              <a:t>KEY TAKE-AWAYS</a:t>
            </a:r>
            <a:endParaRPr lang="en-US" sz="1800" b="1">
              <a:solidFill>
                <a:srgbClr val="1F3768"/>
              </a:solidFill>
              <a:latin typeface="Calibri"/>
              <a:cs typeface="Calibri"/>
            </a:endParaRPr>
          </a:p>
          <a:p>
            <a:pPr marL="285750" lvl="2" indent="-285750">
              <a:spcAft>
                <a:spcPts val="600"/>
              </a:spcAft>
              <a:buChar char="•"/>
            </a:pPr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Students who missed 18+ days of school scored 18% lower than students with regular attendance.</a:t>
            </a:r>
          </a:p>
          <a:p>
            <a:pPr marL="285750" lvl="1" indent="-285750">
              <a:spcAft>
                <a:spcPts val="600"/>
              </a:spcAft>
              <a:buChar char="•"/>
            </a:pPr>
            <a:endParaRPr lang="en-US" sz="16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1" indent="-285750">
              <a:spcAft>
                <a:spcPts val="600"/>
              </a:spcAft>
              <a:buChar char="•"/>
            </a:pPr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Students who missed 36+ days (2 months of school) scored 31% lower than students with regular attendance.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3BD88D-C56B-7A39-21BD-E943582E3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78857"/>
          </a:xfrm>
          <a:solidFill>
            <a:schemeClr val="tx1"/>
          </a:solidFill>
        </p:spPr>
        <p:txBody>
          <a:bodyPr anchor="ctr">
            <a:normAutofit/>
          </a:bodyPr>
          <a:lstStyle/>
          <a:p>
            <a:r>
              <a:rPr lang="en-US" sz="3600" cap="none">
                <a:latin typeface="Calibri" panose="020F0502020204030204" pitchFamily="34" charset="0"/>
                <a:cs typeface="Calibri" panose="020F0502020204030204" pitchFamily="34" charset="0"/>
              </a:rPr>
              <a:t>COVID-19 Closures and Grade 3-8 Student Attendance Impact on Reading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51E080-437F-91A7-E7CD-620B2C2C754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ACE7CB3-E504-4FE1-F5C7-194B67013C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8364726"/>
              </p:ext>
            </p:extLst>
          </p:nvPr>
        </p:nvGraphicFramePr>
        <p:xfrm>
          <a:off x="3429000" y="1834591"/>
          <a:ext cx="8763000" cy="5023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731981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3B67A7A-84D9-C794-A4FE-8F2E3D9642BC}"/>
              </a:ext>
            </a:extLst>
          </p:cNvPr>
          <p:cNvSpPr txBox="1"/>
          <p:nvPr/>
        </p:nvSpPr>
        <p:spPr>
          <a:xfrm>
            <a:off x="0" y="1378858"/>
            <a:ext cx="3429000" cy="55052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37160" tIns="91440" rIns="457200" bIns="457200" rtlCol="0" anchor="t" anchorCtr="0">
            <a:noAutofit/>
          </a:bodyPr>
          <a:lstStyle/>
          <a:p>
            <a:pPr lvl="1" algn="ctr">
              <a:spcAft>
                <a:spcPts val="600"/>
              </a:spcAft>
            </a:pPr>
            <a:endParaRPr lang="en-US" sz="1600" b="1">
              <a:effectLst/>
              <a:latin typeface="Calibri"/>
              <a:cs typeface="Calibri"/>
            </a:endParaRPr>
          </a:p>
          <a:p>
            <a:pPr lvl="1" algn="ctr">
              <a:spcAft>
                <a:spcPts val="600"/>
              </a:spcAft>
            </a:pPr>
            <a:r>
              <a:rPr lang="en-US" sz="1800" b="1">
                <a:solidFill>
                  <a:srgbClr val="1F3768"/>
                </a:solidFill>
                <a:effectLst/>
                <a:latin typeface="Calibri"/>
                <a:cs typeface="Calibri"/>
              </a:rPr>
              <a:t>KEY TAKE-AWAYS</a:t>
            </a:r>
            <a:endParaRPr lang="en-US" sz="1800">
              <a:solidFill>
                <a:srgbClr val="1F3768"/>
              </a:solidFill>
              <a:latin typeface="Calibri"/>
              <a:cs typeface="Calibri"/>
            </a:endParaRPr>
          </a:p>
          <a:p>
            <a:pPr marL="285750" lvl="2" indent="-285750">
              <a:spcAft>
                <a:spcPts val="600"/>
              </a:spcAft>
              <a:buFont typeface="Arial,Sans-Serif"/>
              <a:buChar char="•"/>
            </a:pPr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Students who missed 18+ days of school scored 25% lower than students with regular attendance.</a:t>
            </a:r>
          </a:p>
          <a:p>
            <a:pPr marL="285750" lvl="1" indent="-285750">
              <a:spcAft>
                <a:spcPts val="600"/>
              </a:spcAft>
              <a:buFont typeface="Arial,Sans-Serif"/>
              <a:buChar char="•"/>
            </a:pPr>
            <a:endParaRPr lang="en-US" sz="16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1" indent="-285750">
              <a:spcAft>
                <a:spcPts val="600"/>
              </a:spcAft>
              <a:buFont typeface="Arial,Sans-Serif"/>
              <a:buChar char="•"/>
            </a:pPr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Students who missed 36+ days (2 months of school) scored 43% lower than students with regular attendance.</a:t>
            </a:r>
          </a:p>
          <a:p>
            <a:pPr lvl="1">
              <a:spcAft>
                <a:spcPts val="600"/>
              </a:spcAft>
            </a:pPr>
            <a:endParaRPr lang="en-US" sz="1500">
              <a:solidFill>
                <a:srgbClr val="1F3768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3BD88D-C56B-7A39-21BD-E943582E3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78857"/>
          </a:xfrm>
          <a:solidFill>
            <a:schemeClr val="tx1"/>
          </a:solidFill>
        </p:spPr>
        <p:txBody>
          <a:bodyPr anchor="ctr">
            <a:normAutofit/>
          </a:bodyPr>
          <a:lstStyle/>
          <a:p>
            <a:r>
              <a:rPr lang="en-US" sz="3600" cap="none" dirty="0">
                <a:latin typeface="Calibri" panose="020F0502020204030204" pitchFamily="34" charset="0"/>
                <a:cs typeface="Calibri" panose="020F0502020204030204" pitchFamily="34" charset="0"/>
              </a:rPr>
              <a:t>COVID-19 Closures and Grade 3-8 Student Attendance Impact on Mathematics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51E080-437F-91A7-E7CD-620B2C2C754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FFAA5149-6469-50A4-FAD3-67E16066E4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8692580"/>
              </p:ext>
            </p:extLst>
          </p:nvPr>
        </p:nvGraphicFramePr>
        <p:xfrm>
          <a:off x="3429000" y="1845164"/>
          <a:ext cx="8569960" cy="4789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039307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3B67A7A-84D9-C794-A4FE-8F2E3D9642BC}"/>
              </a:ext>
            </a:extLst>
          </p:cNvPr>
          <p:cNvSpPr txBox="1"/>
          <p:nvPr/>
        </p:nvSpPr>
        <p:spPr>
          <a:xfrm>
            <a:off x="0" y="1378857"/>
            <a:ext cx="3542270" cy="54743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37160" tIns="91440" rIns="457200" bIns="457200" rtlCol="0" anchor="t" anchorCtr="0">
            <a:noAutofit/>
          </a:bodyPr>
          <a:lstStyle/>
          <a:p>
            <a:pPr lvl="1" algn="ctr">
              <a:spcAft>
                <a:spcPts val="600"/>
              </a:spcAft>
            </a:pPr>
            <a:endParaRPr lang="en-US" sz="1800" b="1">
              <a:solidFill>
                <a:srgbClr val="E3A500"/>
              </a:solidFill>
              <a:latin typeface="Calibri"/>
            </a:endParaRPr>
          </a:p>
          <a:p>
            <a:pPr lvl="1" algn="ctr">
              <a:spcAft>
                <a:spcPts val="600"/>
              </a:spcAft>
            </a:pPr>
            <a:r>
              <a:rPr lang="en-US" sz="1800" b="1">
                <a:solidFill>
                  <a:srgbClr val="1F3768"/>
                </a:solidFill>
                <a:effectLst/>
                <a:latin typeface="Calibri"/>
                <a:cs typeface="Calibri"/>
              </a:rPr>
              <a:t>KEY TAKE-AWAYS</a:t>
            </a:r>
            <a:endParaRPr lang="en-US" sz="1800" b="1">
              <a:solidFill>
                <a:srgbClr val="1F3768"/>
              </a:solidFill>
              <a:latin typeface="Calibri"/>
              <a:cs typeface="Calibri"/>
            </a:endParaRPr>
          </a:p>
          <a:p>
            <a:pPr marL="285750" lvl="1" indent="-285750">
              <a:spcAft>
                <a:spcPts val="600"/>
              </a:spcAft>
              <a:buChar char="•"/>
            </a:pPr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1 in 4 Economically Disadvantaged and Student with Disabilities are chronically absent.</a:t>
            </a:r>
          </a:p>
          <a:p>
            <a:pPr marL="285750" lvl="1" indent="-285750">
              <a:spcAft>
                <a:spcPts val="600"/>
              </a:spcAft>
              <a:buChar char="•"/>
            </a:pPr>
            <a:endParaRPr lang="en-US" sz="16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1" indent="-285750">
              <a:spcAft>
                <a:spcPts val="600"/>
              </a:spcAft>
              <a:buChar char="•"/>
            </a:pPr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1 in 5 Black students are chronically absent.</a:t>
            </a:r>
          </a:p>
          <a:p>
            <a:pPr marL="285750" lvl="1" indent="-285750">
              <a:spcAft>
                <a:spcPts val="600"/>
              </a:spcAft>
              <a:buChar char="•"/>
            </a:pPr>
            <a:endParaRPr lang="en-US" sz="16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1" indent="-285750">
              <a:spcAft>
                <a:spcPts val="600"/>
              </a:spcAft>
              <a:buChar char="•"/>
            </a:pPr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1 in 5 Hispanic students are chronically absent.</a:t>
            </a:r>
          </a:p>
          <a:p>
            <a:pPr marL="285750" lvl="1" indent="-285750">
              <a:spcAft>
                <a:spcPts val="600"/>
              </a:spcAft>
              <a:buChar char="•"/>
            </a:pPr>
            <a:endParaRPr lang="en-US" sz="16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1" indent="-285750">
              <a:spcAft>
                <a:spcPts val="600"/>
              </a:spcAft>
              <a:buChar char="•"/>
            </a:pPr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These groups missing the most school are the same groups that are suffering the most from learning loss.</a:t>
            </a:r>
          </a:p>
          <a:p>
            <a:pPr marL="285750" lvl="1" indent="-285750">
              <a:spcAft>
                <a:spcPts val="600"/>
              </a:spcAft>
              <a:buChar char="•"/>
            </a:pPr>
            <a:endParaRPr lang="en-US" sz="1500"/>
          </a:p>
          <a:p>
            <a:pPr lvl="1">
              <a:spcAft>
                <a:spcPts val="600"/>
              </a:spcAft>
            </a:pPr>
            <a:r>
              <a:rPr lang="en-US" sz="1500">
                <a:solidFill>
                  <a:srgbClr val="1F3768"/>
                </a:solidFill>
              </a:rPr>
              <a:t>.</a:t>
            </a:r>
          </a:p>
          <a:p>
            <a:pPr lvl="1">
              <a:spcAft>
                <a:spcPts val="600"/>
              </a:spcAft>
            </a:pPr>
            <a:endParaRPr lang="en-US" sz="1500">
              <a:solidFill>
                <a:srgbClr val="1F3768"/>
              </a:solidFill>
            </a:endParaRPr>
          </a:p>
          <a:p>
            <a:pPr lvl="1">
              <a:spcAft>
                <a:spcPts val="600"/>
              </a:spcAft>
            </a:pPr>
            <a:endParaRPr lang="en-US" sz="1500">
              <a:solidFill>
                <a:srgbClr val="1F3768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3BD88D-C56B-7A39-21BD-E943582E3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78857"/>
          </a:xfrm>
          <a:solidFill>
            <a:schemeClr val="tx1"/>
          </a:solidFill>
        </p:spPr>
        <p:txBody>
          <a:bodyPr anchor="ctr">
            <a:normAutofit/>
          </a:bodyPr>
          <a:lstStyle/>
          <a:p>
            <a:r>
              <a:rPr lang="en-US" sz="3600" cap="none">
                <a:latin typeface="Calibri" panose="020F0502020204030204" pitchFamily="34" charset="0"/>
                <a:cs typeface="Calibri" panose="020F0502020204030204" pitchFamily="34" charset="0"/>
              </a:rPr>
              <a:t>COVID-19 Closures and Impact on Student Groups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51E080-437F-91A7-E7CD-620B2C2C754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4F46FED7-61F3-9F52-661C-A30EB6D9B3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6584076"/>
              </p:ext>
            </p:extLst>
          </p:nvPr>
        </p:nvGraphicFramePr>
        <p:xfrm>
          <a:off x="3752335" y="2017030"/>
          <a:ext cx="8229600" cy="466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926591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3C105-1C96-1AAF-7333-1186DF298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Action 1: High Intensity Tutoring (70%)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4F320D-9CE9-1BBC-955D-EF4128EC25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5" descr="A blue and white poster with text and images&#10;&#10;Description automatically generated">
            <a:extLst>
              <a:ext uri="{FF2B5EF4-FFF2-40B4-BE49-F238E27FC236}">
                <a16:creationId xmlns:a16="http://schemas.microsoft.com/office/drawing/2014/main" id="{B81D93AF-8B01-6130-1F8E-BAB9E2A97F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75"/>
          <a:stretch/>
        </p:blipFill>
        <p:spPr>
          <a:xfrm>
            <a:off x="1720850" y="1587500"/>
            <a:ext cx="8750300" cy="495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7805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BCD05-1F4B-03F9-9BED-0B3D4DEB9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Action 2: Expand &amp; Accelerate VLA (20%)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FAF310-60CD-66E8-8F5B-AF38BC753F3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AC8AE19-DD32-8466-6734-A28BF549F7BB}"/>
              </a:ext>
            </a:extLst>
          </p:cNvPr>
          <p:cNvGrpSpPr/>
          <p:nvPr/>
        </p:nvGrpSpPr>
        <p:grpSpPr>
          <a:xfrm>
            <a:off x="3628266" y="1372144"/>
            <a:ext cx="5709658" cy="5701680"/>
            <a:chOff x="3628266" y="1372144"/>
            <a:chExt cx="5709658" cy="5701680"/>
          </a:xfrm>
        </p:grpSpPr>
        <p:sp>
          <p:nvSpPr>
            <p:cNvPr id="15" name="Shape 14">
              <a:extLst>
                <a:ext uri="{FF2B5EF4-FFF2-40B4-BE49-F238E27FC236}">
                  <a16:creationId xmlns:a16="http://schemas.microsoft.com/office/drawing/2014/main" id="{E6E67241-4E5C-3EBE-1AB3-B496F44F175D}"/>
                </a:ext>
              </a:extLst>
            </p:cNvPr>
            <p:cNvSpPr/>
            <p:nvPr/>
          </p:nvSpPr>
          <p:spPr>
            <a:xfrm>
              <a:off x="3628266" y="1372144"/>
              <a:ext cx="5709658" cy="4010884"/>
            </a:xfrm>
            <a:prstGeom prst="funnel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35400"/>
            </a:sp3d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6638F95-734E-427D-8166-52852F7702DA}"/>
                </a:ext>
              </a:extLst>
            </p:cNvPr>
            <p:cNvSpPr/>
            <p:nvPr/>
          </p:nvSpPr>
          <p:spPr>
            <a:xfrm>
              <a:off x="3844275" y="1547587"/>
              <a:ext cx="5263145" cy="1623445"/>
            </a:xfrm>
            <a:prstGeom prst="ellipse">
              <a:avLst/>
            </a:prstGeom>
            <a:sp3d z="-152400" prstMaterial="matte"/>
          </p:spPr>
          <p:style>
            <a:lnRef idx="0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50000"/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50000"/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Down Arrow 9">
              <a:extLst>
                <a:ext uri="{FF2B5EF4-FFF2-40B4-BE49-F238E27FC236}">
                  <a16:creationId xmlns:a16="http://schemas.microsoft.com/office/drawing/2014/main" id="{43299F8C-5ED2-25AD-F31F-7698504BD010}"/>
                </a:ext>
              </a:extLst>
            </p:cNvPr>
            <p:cNvSpPr/>
            <p:nvPr/>
          </p:nvSpPr>
          <p:spPr>
            <a:xfrm>
              <a:off x="6030125" y="5522854"/>
              <a:ext cx="905940" cy="579802"/>
            </a:xfrm>
            <a:prstGeom prst="downArrow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matte">
              <a:bevelT w="50800" h="19050" prst="relaxedIns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16314120-0A64-6142-0C28-73A14D609175}"/>
                </a:ext>
              </a:extLst>
            </p:cNvPr>
            <p:cNvSpPr/>
            <p:nvPr/>
          </p:nvSpPr>
          <p:spPr>
            <a:xfrm>
              <a:off x="4308838" y="5986696"/>
              <a:ext cx="4348515" cy="1087128"/>
            </a:xfrm>
            <a:custGeom>
              <a:avLst/>
              <a:gdLst>
                <a:gd name="connsiteX0" fmla="*/ 0 w 4348515"/>
                <a:gd name="connsiteY0" fmla="*/ 0 h 1087128"/>
                <a:gd name="connsiteX1" fmla="*/ 4348515 w 4348515"/>
                <a:gd name="connsiteY1" fmla="*/ 0 h 1087128"/>
                <a:gd name="connsiteX2" fmla="*/ 4348515 w 4348515"/>
                <a:gd name="connsiteY2" fmla="*/ 1087128 h 1087128"/>
                <a:gd name="connsiteX3" fmla="*/ 0 w 4348515"/>
                <a:gd name="connsiteY3" fmla="*/ 1087128 h 1087128"/>
                <a:gd name="connsiteX4" fmla="*/ 0 w 4348515"/>
                <a:gd name="connsiteY4" fmla="*/ 0 h 108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48515" h="1087128">
                  <a:moveTo>
                    <a:pt x="0" y="0"/>
                  </a:moveTo>
                  <a:lnTo>
                    <a:pt x="4348515" y="0"/>
                  </a:lnTo>
                  <a:lnTo>
                    <a:pt x="4348515" y="1087128"/>
                  </a:lnTo>
                  <a:lnTo>
                    <a:pt x="0" y="108712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6" tIns="199136" rIns="199136" bIns="199136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b="1" kern="1200" dirty="0">
                  <a:solidFill>
                    <a:schemeClr val="tx1"/>
                  </a:solidFill>
                </a:rPr>
                <a:t>VLA Preparation </a:t>
              </a: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F78A467F-BDF9-8205-D202-FA039916FFC0}"/>
                </a:ext>
              </a:extLst>
            </p:cNvPr>
            <p:cNvSpPr/>
            <p:nvPr/>
          </p:nvSpPr>
          <p:spPr>
            <a:xfrm>
              <a:off x="5597542" y="3190488"/>
              <a:ext cx="2103120" cy="1805937"/>
            </a:xfrm>
            <a:custGeom>
              <a:avLst/>
              <a:gdLst>
                <a:gd name="connsiteX0" fmla="*/ 0 w 1630693"/>
                <a:gd name="connsiteY0" fmla="*/ 815347 h 1630693"/>
                <a:gd name="connsiteX1" fmla="*/ 815347 w 1630693"/>
                <a:gd name="connsiteY1" fmla="*/ 0 h 1630693"/>
                <a:gd name="connsiteX2" fmla="*/ 1630694 w 1630693"/>
                <a:gd name="connsiteY2" fmla="*/ 815347 h 1630693"/>
                <a:gd name="connsiteX3" fmla="*/ 815347 w 1630693"/>
                <a:gd name="connsiteY3" fmla="*/ 1630694 h 1630693"/>
                <a:gd name="connsiteX4" fmla="*/ 0 w 1630693"/>
                <a:gd name="connsiteY4" fmla="*/ 815347 h 1630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0693" h="1630693">
                  <a:moveTo>
                    <a:pt x="0" y="815347"/>
                  </a:moveTo>
                  <a:cubicBezTo>
                    <a:pt x="0" y="365043"/>
                    <a:pt x="365043" y="0"/>
                    <a:pt x="815347" y="0"/>
                  </a:cubicBezTo>
                  <a:cubicBezTo>
                    <a:pt x="1265651" y="0"/>
                    <a:pt x="1630694" y="365043"/>
                    <a:pt x="1630694" y="815347"/>
                  </a:cubicBezTo>
                  <a:cubicBezTo>
                    <a:pt x="1630694" y="1265651"/>
                    <a:pt x="1265651" y="1630694"/>
                    <a:pt x="815347" y="1630694"/>
                  </a:cubicBezTo>
                  <a:cubicBezTo>
                    <a:pt x="365043" y="1630694"/>
                    <a:pt x="0" y="1265651"/>
                    <a:pt x="0" y="815347"/>
                  </a:cubicBez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9129" tIns="259129" rIns="259129" bIns="259129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kern="1200" dirty="0">
                  <a:solidFill>
                    <a:schemeClr val="tx1"/>
                  </a:solidFill>
                </a:rPr>
                <a:t>Implementation/Leadership  Network</a:t>
              </a: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2B2D8431-178C-EFA3-6D07-504067215B46}"/>
                </a:ext>
              </a:extLst>
            </p:cNvPr>
            <p:cNvSpPr/>
            <p:nvPr/>
          </p:nvSpPr>
          <p:spPr>
            <a:xfrm>
              <a:off x="4525506" y="2073032"/>
              <a:ext cx="1776402" cy="1701668"/>
            </a:xfrm>
            <a:custGeom>
              <a:avLst/>
              <a:gdLst>
                <a:gd name="connsiteX0" fmla="*/ 0 w 1630693"/>
                <a:gd name="connsiteY0" fmla="*/ 815347 h 1630693"/>
                <a:gd name="connsiteX1" fmla="*/ 815347 w 1630693"/>
                <a:gd name="connsiteY1" fmla="*/ 0 h 1630693"/>
                <a:gd name="connsiteX2" fmla="*/ 1630694 w 1630693"/>
                <a:gd name="connsiteY2" fmla="*/ 815347 h 1630693"/>
                <a:gd name="connsiteX3" fmla="*/ 815347 w 1630693"/>
                <a:gd name="connsiteY3" fmla="*/ 1630694 h 1630693"/>
                <a:gd name="connsiteX4" fmla="*/ 0 w 1630693"/>
                <a:gd name="connsiteY4" fmla="*/ 815347 h 1630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0693" h="1630693">
                  <a:moveTo>
                    <a:pt x="0" y="815347"/>
                  </a:moveTo>
                  <a:cubicBezTo>
                    <a:pt x="0" y="365043"/>
                    <a:pt x="365043" y="0"/>
                    <a:pt x="815347" y="0"/>
                  </a:cubicBezTo>
                  <a:cubicBezTo>
                    <a:pt x="1265651" y="0"/>
                    <a:pt x="1630694" y="365043"/>
                    <a:pt x="1630694" y="815347"/>
                  </a:cubicBezTo>
                  <a:cubicBezTo>
                    <a:pt x="1630694" y="1265651"/>
                    <a:pt x="1265651" y="1630694"/>
                    <a:pt x="815347" y="1630694"/>
                  </a:cubicBezTo>
                  <a:cubicBezTo>
                    <a:pt x="365043" y="1630694"/>
                    <a:pt x="0" y="1265651"/>
                    <a:pt x="0" y="815347"/>
                  </a:cubicBez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4857548"/>
                <a:satOff val="-540"/>
                <a:lumOff val="-7060"/>
                <a:alphaOff val="0"/>
              </a:schemeClr>
            </a:fillRef>
            <a:effectRef idx="2">
              <a:schemeClr val="accent4">
                <a:hueOff val="4857548"/>
                <a:satOff val="-540"/>
                <a:lumOff val="-706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9129" tIns="259129" rIns="259129" bIns="259129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kern="1200" dirty="0">
                  <a:solidFill>
                    <a:schemeClr val="tx1"/>
                  </a:solidFill>
                </a:rPr>
                <a:t>G4-8 Reading Specialists</a:t>
              </a: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9700F15D-6B7F-2E9C-1FB9-50CED67A1F44}"/>
                </a:ext>
              </a:extLst>
            </p:cNvPr>
            <p:cNvSpPr/>
            <p:nvPr/>
          </p:nvSpPr>
          <p:spPr>
            <a:xfrm>
              <a:off x="6301907" y="1528131"/>
              <a:ext cx="2101148" cy="1845912"/>
            </a:xfrm>
            <a:custGeom>
              <a:avLst/>
              <a:gdLst>
                <a:gd name="connsiteX0" fmla="*/ 0 w 2101148"/>
                <a:gd name="connsiteY0" fmla="*/ 922956 h 1845912"/>
                <a:gd name="connsiteX1" fmla="*/ 1050574 w 2101148"/>
                <a:gd name="connsiteY1" fmla="*/ 0 h 1845912"/>
                <a:gd name="connsiteX2" fmla="*/ 2101148 w 2101148"/>
                <a:gd name="connsiteY2" fmla="*/ 922956 h 1845912"/>
                <a:gd name="connsiteX3" fmla="*/ 1050574 w 2101148"/>
                <a:gd name="connsiteY3" fmla="*/ 1845912 h 1845912"/>
                <a:gd name="connsiteX4" fmla="*/ 0 w 2101148"/>
                <a:gd name="connsiteY4" fmla="*/ 922956 h 1845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1148" h="1845912">
                  <a:moveTo>
                    <a:pt x="0" y="922956"/>
                  </a:moveTo>
                  <a:cubicBezTo>
                    <a:pt x="0" y="413221"/>
                    <a:pt x="470358" y="0"/>
                    <a:pt x="1050574" y="0"/>
                  </a:cubicBezTo>
                  <a:cubicBezTo>
                    <a:pt x="1630790" y="0"/>
                    <a:pt x="2101148" y="413221"/>
                    <a:pt x="2101148" y="922956"/>
                  </a:cubicBezTo>
                  <a:cubicBezTo>
                    <a:pt x="2101148" y="1432691"/>
                    <a:pt x="1630790" y="1845912"/>
                    <a:pt x="1050574" y="1845912"/>
                  </a:cubicBezTo>
                  <a:cubicBezTo>
                    <a:pt x="470358" y="1845912"/>
                    <a:pt x="0" y="1432691"/>
                    <a:pt x="0" y="922956"/>
                  </a:cubicBez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9715096"/>
                <a:satOff val="-1080"/>
                <a:lumOff val="-14120"/>
                <a:alphaOff val="0"/>
              </a:schemeClr>
            </a:fillRef>
            <a:effectRef idx="2">
              <a:schemeClr val="accent4">
                <a:hueOff val="9715096"/>
                <a:satOff val="-1080"/>
                <a:lumOff val="-1412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8026" tIns="290648" rIns="328026" bIns="290648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kern="1200" dirty="0">
                  <a:solidFill>
                    <a:schemeClr val="tx1"/>
                  </a:solidFill>
                </a:rPr>
                <a:t>Instructional Materials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41074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BCD05-1F4B-03F9-9BED-0B3D4DEB9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Action 3: ALL In on Attendance (10%)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FAF310-60CD-66E8-8F5B-AF38BC753F3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8E84D720-28E1-2A36-81C7-D04341C069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7266000"/>
              </p:ext>
            </p:extLst>
          </p:nvPr>
        </p:nvGraphicFramePr>
        <p:xfrm>
          <a:off x="838200" y="1458930"/>
          <a:ext cx="10515600" cy="4718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36763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9430C2-F1A5-4C67-432D-34F2AAD52D22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873254" y="6356350"/>
            <a:ext cx="247749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 indent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Futura Std Book" panose="020B0502020204020303" pitchFamily="34" charset="77"/>
                <a:ea typeface="+mn-ea"/>
                <a:cs typeface="+mn-cs"/>
              </a:rPr>
              <a:pPr lvl="0" indent="0">
                <a:spcBef>
                  <a:spcPts val="0"/>
                </a:spcBef>
                <a:spcAft>
                  <a:spcPts val="600"/>
                </a:spcAft>
                <a:buNone/>
              </a:pPr>
              <a:t>2</a:t>
            </a:fld>
            <a:endParaRPr lang="en-US" kern="1200">
              <a:solidFill>
                <a:schemeClr val="tx1">
                  <a:lumMod val="50000"/>
                  <a:lumOff val="50000"/>
                </a:schemeClr>
              </a:solidFill>
              <a:latin typeface="Futura Std Book" panose="020B0502020204020303" pitchFamily="34" charset="77"/>
              <a:ea typeface="+mn-ea"/>
              <a:cs typeface="+mn-cs"/>
            </a:endParaRP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FBA27E54-30B5-E763-8DFC-B6794406FAB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323975"/>
          </a:xfrm>
          <a:prstGeom prst="rect">
            <a:avLst/>
          </a:prstGeom>
          <a:solidFill>
            <a:srgbClr val="1F3768"/>
          </a:solidFill>
          <a:ln>
            <a:noFill/>
          </a:ln>
        </p:spPr>
        <p:txBody>
          <a:bodyPr spcFirstLastPara="1" wrap="square" lIns="822950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Georgia"/>
              <a:buNone/>
              <a:defRPr sz="4800" b="0" i="0" u="none" strike="noStrike" cap="small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300" kern="1200" cap="none">
                <a:solidFill>
                  <a:schemeClr val="bg1"/>
                </a:solidFill>
                <a:latin typeface="Calibri"/>
                <a:cs typeface="Calibri"/>
              </a:rPr>
              <a:t>2022-23 Key Findings</a:t>
            </a:r>
            <a:endParaRPr lang="en-US" sz="430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EFF261-E80F-8286-BF6E-145658D64E0D}"/>
              </a:ext>
            </a:extLst>
          </p:cNvPr>
          <p:cNvSpPr txBox="1"/>
          <p:nvPr/>
        </p:nvSpPr>
        <p:spPr>
          <a:xfrm>
            <a:off x="2532324" y="6259484"/>
            <a:ext cx="66382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>
                <a:solidFill>
                  <a:srgbClr val="F286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When it comes to our students, we are ALL in VA. </a:t>
            </a:r>
            <a:endParaRPr lang="en-US" sz="1800">
              <a:solidFill>
                <a:srgbClr val="F2861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3EB5558-4DF2-E336-486B-35C600814C73}"/>
              </a:ext>
            </a:extLst>
          </p:cNvPr>
          <p:cNvGrpSpPr/>
          <p:nvPr/>
        </p:nvGrpSpPr>
        <p:grpSpPr>
          <a:xfrm>
            <a:off x="835152" y="1559190"/>
            <a:ext cx="10515600" cy="4467709"/>
            <a:chOff x="835152" y="1477107"/>
            <a:chExt cx="10515600" cy="4467709"/>
          </a:xfrm>
        </p:grpSpPr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id="{87197E19-4D39-3805-5E7E-71C6C0A54209}"/>
                </a:ext>
              </a:extLst>
            </p:cNvPr>
            <p:cNvSpPr/>
            <p:nvPr/>
          </p:nvSpPr>
          <p:spPr>
            <a:xfrm>
              <a:off x="835152" y="1477107"/>
              <a:ext cx="10515600" cy="725119"/>
            </a:xfrm>
            <a:prstGeom prst="roundRect">
              <a:avLst>
                <a:gd name="adj" fmla="val 10000"/>
              </a:avLst>
            </a:prstGeom>
            <a:solidFill>
              <a:srgbClr val="1F3768"/>
            </a:solidFill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/>
            <a:lstStyle/>
            <a:p>
              <a:pPr marL="822325"/>
              <a:r>
                <a:rPr lang="en-US" sz="1600" b="1" i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2022 NAEP results indicated a consequential drop. </a:t>
              </a:r>
              <a:r>
                <a:rPr lang="en-US" sz="1600" b="0" i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Virginia's drop in performance ranking across the country was the first flag that the honesty gap and transparency of SOL scores were flawed.</a:t>
              </a:r>
            </a:p>
          </p:txBody>
        </p: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3944DBCD-FB6D-20E2-9547-A6B8A4CA2ADF}"/>
                </a:ext>
              </a:extLst>
            </p:cNvPr>
            <p:cNvSpPr/>
            <p:nvPr/>
          </p:nvSpPr>
          <p:spPr>
            <a:xfrm>
              <a:off x="835152" y="2355358"/>
              <a:ext cx="10515600" cy="725119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91440" tIns="45720" rIns="91440" bIns="45720" anchor="t"/>
            <a:lstStyle/>
            <a:p>
              <a:pPr marL="822325">
                <a:buClrTx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cs typeface="Calibri"/>
                </a:rPr>
                <a:t>Changes in proficiency </a:t>
              </a:r>
              <a:r>
                <a:rPr lang="en-US" sz="1600" b="1">
                  <a:solidFill>
                    <a:schemeClr val="bg1"/>
                  </a:solidFill>
                  <a:latin typeface="Calibri"/>
                  <a:cs typeface="Calibri"/>
                </a:rPr>
                <a:t>cut scores</a:t>
              </a: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cs typeface="Calibri"/>
                </a:rPr>
                <a:t> mattered.</a:t>
              </a: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cs typeface="Calibri"/>
                </a:rPr>
                <a:t> The lowered proficiency cuts for the 2020-21 SOL assessments masked the dramatic drops in post-pandemic student performance. 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C6C86683-8AA0-03E4-8757-943306FA9D44}"/>
                </a:ext>
              </a:extLst>
            </p:cNvPr>
            <p:cNvSpPr/>
            <p:nvPr/>
          </p:nvSpPr>
          <p:spPr>
            <a:xfrm>
              <a:off x="835152" y="3233609"/>
              <a:ext cx="10515600" cy="725119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91440" tIns="45720" rIns="91440" bIns="45720" anchor="t"/>
            <a:lstStyle/>
            <a:p>
              <a:pPr marL="822325"/>
              <a:r>
                <a:rPr lang="en-US" sz="1600" b="1">
                  <a:solidFill>
                    <a:schemeClr val="bg1"/>
                  </a:solidFill>
                  <a:latin typeface="Calibri"/>
                  <a:ea typeface="+mn-lt"/>
                  <a:cs typeface="+mn-lt"/>
                </a:rPr>
                <a:t>Grade 3-8 reading </a:t>
              </a:r>
              <a:r>
                <a:rPr lang="en-US" sz="1600" b="1" i="0">
                  <a:solidFill>
                    <a:schemeClr val="bg1"/>
                  </a:solidFill>
                  <a:latin typeface="Calibri"/>
                  <a:ea typeface="+mn-lt"/>
                  <a:cs typeface="+mn-lt"/>
                </a:rPr>
                <a:t>and math scores </a:t>
              </a:r>
              <a:r>
                <a:rPr lang="en-US" sz="1600" b="1">
                  <a:solidFill>
                    <a:schemeClr val="bg1"/>
                  </a:solidFill>
                  <a:latin typeface="Calibri"/>
                  <a:ea typeface="+mn-lt"/>
                  <a:cs typeface="+mn-lt"/>
                </a:rPr>
                <a:t>demand action</a:t>
              </a:r>
              <a:r>
                <a:rPr lang="en-US" sz="1600" b="1" i="0">
                  <a:solidFill>
                    <a:schemeClr val="bg1"/>
                  </a:solidFill>
                  <a:latin typeface="Calibri"/>
                  <a:ea typeface="+mn-lt"/>
                  <a:cs typeface="+mn-lt"/>
                </a:rPr>
                <a:t>.</a:t>
              </a:r>
              <a:r>
                <a:rPr lang="en-US" sz="1600">
                  <a:solidFill>
                    <a:schemeClr val="bg1"/>
                  </a:solidFill>
                  <a:latin typeface="Calibri"/>
                  <a:ea typeface="+mn-lt"/>
                  <a:cs typeface="+mn-lt"/>
                </a:rPr>
                <a:t> </a:t>
              </a:r>
              <a:r>
                <a:rPr lang="en-US" sz="1600" b="0" i="0">
                  <a:solidFill>
                    <a:schemeClr val="bg1"/>
                  </a:solidFill>
                  <a:latin typeface="Calibri"/>
                  <a:cs typeface="Calibri"/>
                </a:rPr>
                <a:t>2022-23 reading and math pass rates remain well behind their 2018-19 peers for both elementary and middle school students. </a:t>
              </a:r>
              <a:endParaRPr lang="en-US" sz="160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65C4EB4A-CCA4-897C-2034-4A3C8D48BEE9}"/>
                </a:ext>
              </a:extLst>
            </p:cNvPr>
            <p:cNvSpPr/>
            <p:nvPr/>
          </p:nvSpPr>
          <p:spPr>
            <a:xfrm>
              <a:off x="835152" y="4111860"/>
              <a:ext cx="10515600" cy="866830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91440" tIns="45720" rIns="91440" bIns="45720" anchor="t"/>
            <a:lstStyle/>
            <a:p>
              <a:pPr marL="868045"/>
              <a:r>
                <a:rPr lang="en-US" sz="1600" b="1">
                  <a:solidFill>
                    <a:schemeClr val="bg1"/>
                  </a:solidFill>
                  <a:latin typeface="Calibri"/>
                  <a:cs typeface="Arial"/>
                </a:rPr>
                <a:t> High school students are recovering from COVID-19 learning loss. </a:t>
              </a:r>
              <a:r>
                <a:rPr lang="en-US" sz="1600">
                  <a:solidFill>
                    <a:schemeClr val="bg1"/>
                  </a:solidFill>
                  <a:latin typeface="Calibri"/>
                  <a:cs typeface="Arial"/>
                </a:rPr>
                <a:t>While school divisions must monitor student's continued recovery, high school students have reasonably bounced back from missed learning experiences. 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04616273-0466-8786-3DB1-70CD51D808E6}"/>
                </a:ext>
              </a:extLst>
            </p:cNvPr>
            <p:cNvSpPr/>
            <p:nvPr/>
          </p:nvSpPr>
          <p:spPr>
            <a:xfrm>
              <a:off x="835152" y="5097955"/>
              <a:ext cx="10515600" cy="846861"/>
            </a:xfrm>
            <a:prstGeom prst="roundRect">
              <a:avLst>
                <a:gd name="adj" fmla="val 10000"/>
              </a:avLst>
            </a:prstGeom>
            <a:solidFill>
              <a:srgbClr val="05B050"/>
            </a:solidFill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91440" tIns="45720" rIns="91440" bIns="45720" anchor="t"/>
            <a:lstStyle/>
            <a:p>
              <a:pPr marL="934720"/>
              <a:r>
                <a:rPr lang="en-US" sz="1600" b="1">
                  <a:solidFill>
                    <a:schemeClr val="bg1"/>
                  </a:solidFill>
                  <a:latin typeface="Calibri"/>
                  <a:ea typeface="+mn-lt"/>
                  <a:cs typeface="+mn-lt"/>
                </a:rPr>
                <a:t>Chronically absent students suffer substantially compared to their peers. </a:t>
              </a:r>
              <a:r>
                <a:rPr lang="en-US" sz="1600">
                  <a:solidFill>
                    <a:schemeClr val="bg1"/>
                  </a:solidFill>
                  <a:latin typeface="Calibri"/>
                  <a:ea typeface="+mn-lt"/>
                  <a:cs typeface="+mn-lt"/>
                </a:rPr>
                <a:t>During the 2022-23 school year, chronically absent students performed 18% lower in reading and 25% lower in math than their peers.</a:t>
              </a:r>
              <a:r>
                <a:rPr lang="en-US" sz="1600">
                  <a:solidFill>
                    <a:schemeClr val="bg1"/>
                  </a:solidFill>
                  <a:latin typeface="Futura Std Book"/>
                  <a:ea typeface="+mn-lt"/>
                  <a:cs typeface="+mn-lt"/>
                </a:rPr>
                <a:t> </a:t>
              </a:r>
              <a:endParaRPr lang="en-US">
                <a:solidFill>
                  <a:schemeClr val="bg1"/>
                </a:solidFill>
                <a:latin typeface="Futura Std Book"/>
                <a:cs typeface="Arial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902BAE13-B0AE-66E4-2B07-E4AF81DAD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570" y="1681889"/>
            <a:ext cx="653262" cy="41148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87D3BE3-29BD-9D2D-EC59-EE222D19BC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366" y="3381797"/>
            <a:ext cx="888798" cy="41148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47AC74E-A264-6FEF-AC3D-4E22EB05D5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156" y="4308527"/>
            <a:ext cx="737125" cy="50219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BF0C7F0-AFCD-2636-BC71-14CCDB8ACE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691" y="5191096"/>
            <a:ext cx="827676" cy="644311"/>
          </a:xfrm>
          <a:prstGeom prst="rect">
            <a:avLst/>
          </a:prstGeom>
        </p:spPr>
      </p:pic>
      <p:pic>
        <p:nvPicPr>
          <p:cNvPr id="21" name="Graphic 20" descr="Clipboard Mixed outline">
            <a:extLst>
              <a:ext uri="{FF2B5EF4-FFF2-40B4-BE49-F238E27FC236}">
                <a16:creationId xmlns:a16="http://schemas.microsoft.com/office/drawing/2014/main" id="{FD5B7DD9-3498-86B8-7360-200272BF0C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8288" y="2484346"/>
            <a:ext cx="589979" cy="58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8629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A2C309-9D95-7712-F3ED-DBB51CACEE4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3" name="Picture 2" descr="A group of people putting their hands together&#10;&#10;Description automatically generated">
            <a:extLst>
              <a:ext uri="{FF2B5EF4-FFF2-40B4-BE49-F238E27FC236}">
                <a16:creationId xmlns:a16="http://schemas.microsoft.com/office/drawing/2014/main" id="{880E9F3C-2CB3-8517-F3B3-D90A941B38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305" y="202498"/>
            <a:ext cx="7772400" cy="633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7073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3D545A-0E19-5FBF-AF14-10D18ED4B6F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21</a:t>
            </a:fld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AC5731C-E8BA-2650-9A05-206BD7F27ECA}"/>
              </a:ext>
            </a:extLst>
          </p:cNvPr>
          <p:cNvSpPr/>
          <p:nvPr/>
        </p:nvSpPr>
        <p:spPr>
          <a:xfrm>
            <a:off x="-4651761" y="-8179529"/>
            <a:ext cx="17139654" cy="17139654"/>
          </a:xfrm>
          <a:prstGeom prst="ellipse">
            <a:avLst/>
          </a:prstGeom>
          <a:solidFill>
            <a:srgbClr val="1F37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156C331-248C-7D40-C8BE-F3E2C6B1EDAB}"/>
              </a:ext>
            </a:extLst>
          </p:cNvPr>
          <p:cNvSpPr/>
          <p:nvPr/>
        </p:nvSpPr>
        <p:spPr>
          <a:xfrm>
            <a:off x="5129656" y="5273505"/>
            <a:ext cx="10235255" cy="10235255"/>
          </a:xfrm>
          <a:prstGeom prst="ellipse">
            <a:avLst/>
          </a:prstGeom>
          <a:gradFill flip="none" rotWithShape="1">
            <a:gsLst>
              <a:gs pos="26000">
                <a:srgbClr val="F1861E"/>
              </a:gs>
              <a:gs pos="46000">
                <a:srgbClr val="EC6234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9768D742-73E8-E5A8-CAD8-2D1FEE152A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20" y="2057969"/>
            <a:ext cx="10058420" cy="195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963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DE3D2-2E44-1C82-6E3E-F5BA543FA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kern="1200" cap="none">
                <a:solidFill>
                  <a:schemeClr val="bg1"/>
                </a:solidFill>
                <a:latin typeface="Calibri"/>
                <a:cs typeface="Calibri"/>
              </a:rPr>
              <a:t>Virginia NAEP Performance 2017-2022</a:t>
            </a: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3C922B-ADA0-BEEA-339A-965C04D2D4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2A12508-549F-E2EC-A564-A137E10649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4371713"/>
              </p:ext>
            </p:extLst>
          </p:nvPr>
        </p:nvGraphicFramePr>
        <p:xfrm>
          <a:off x="518160" y="1350146"/>
          <a:ext cx="11379199" cy="238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A8D0929-15B7-078B-3DD4-2038122243E7}"/>
              </a:ext>
            </a:extLst>
          </p:cNvPr>
          <p:cNvSpPr txBox="1"/>
          <p:nvPr/>
        </p:nvSpPr>
        <p:spPr>
          <a:xfrm>
            <a:off x="3048000" y="1350147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NAEP Grade-4 Reading: </a:t>
            </a:r>
            <a:br>
              <a:rPr kumimoji="0" lang="en-US" sz="2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r>
              <a:rPr kumimoji="0" lang="it-IT" sz="2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Change in Average Scale Score 2017-2022</a:t>
            </a:r>
            <a:endParaRPr lang="en-US" sz="8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7ABD54C2-00C0-5FAA-A950-FD9ACA1F13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8202395"/>
              </p:ext>
            </p:extLst>
          </p:nvPr>
        </p:nvGraphicFramePr>
        <p:xfrm>
          <a:off x="518160" y="4138636"/>
          <a:ext cx="11379199" cy="2582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itle 1">
            <a:extLst>
              <a:ext uri="{FF2B5EF4-FFF2-40B4-BE49-F238E27FC236}">
                <a16:creationId xmlns:a16="http://schemas.microsoft.com/office/drawing/2014/main" id="{3BA5CEF7-1055-6DA4-5C60-E5357AE17BE8}"/>
              </a:ext>
            </a:extLst>
          </p:cNvPr>
          <p:cNvSpPr txBox="1">
            <a:spLocks/>
          </p:cNvSpPr>
          <p:nvPr/>
        </p:nvSpPr>
        <p:spPr>
          <a:xfrm>
            <a:off x="838200" y="3929644"/>
            <a:ext cx="10515600" cy="6922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NAEP Grade-4 Math: </a:t>
            </a:r>
            <a:br>
              <a:rPr kumimoji="0" lang="en-US" sz="20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it-IT" sz="20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Change in Average Scale Score 2017-2022</a:t>
            </a:r>
            <a:endParaRPr kumimoji="0" lang="en-US" sz="200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F69B0B-ACDA-4035-7FA0-1E225FC45965}"/>
              </a:ext>
            </a:extLst>
          </p:cNvPr>
          <p:cNvSpPr txBox="1"/>
          <p:nvPr/>
        </p:nvSpPr>
        <p:spPr>
          <a:xfrm>
            <a:off x="3940600" y="3338429"/>
            <a:ext cx="4534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2000" kern="120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-13.6 Point Change for Virginia Since 2017</a:t>
            </a:r>
          </a:p>
        </p:txBody>
      </p:sp>
    </p:spTree>
    <p:extLst>
      <p:ext uri="{BB962C8B-B14F-4D97-AF65-F5344CB8AC3E}">
        <p14:creationId xmlns:p14="http://schemas.microsoft.com/office/powerpoint/2010/main" val="257689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CA7BB-1F62-41C1-45A9-5CFFB86A4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58616"/>
            <a:ext cx="12192000" cy="1323975"/>
          </a:xfrm>
        </p:spPr>
        <p:txBody>
          <a:bodyPr anchor="ctr">
            <a:normAutofit/>
          </a:bodyPr>
          <a:lstStyle/>
          <a:p>
            <a:r>
              <a:rPr lang="en-US" sz="4000" cap="none">
                <a:latin typeface="Calibri"/>
              </a:rPr>
              <a:t>In Grades 3-8, over half of students are at-risk or have failed their Reading SOL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6F725A-C2E5-2EC0-D1B7-9D4769D18F4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18BA3B-5B3E-20B8-C4BE-CFA66CD9B867}"/>
              </a:ext>
            </a:extLst>
          </p:cNvPr>
          <p:cNvSpPr txBox="1"/>
          <p:nvPr/>
        </p:nvSpPr>
        <p:spPr>
          <a:xfrm>
            <a:off x="4087055" y="6143310"/>
            <a:ext cx="7446889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1200" i="1">
              <a:latin typeface="Futura Std Book" panose="020B0502020204020303" pitchFamily="34" charset="77"/>
              <a:cs typeface="Calibri" panose="020F0502020204030204" pitchFamily="34" charset="0"/>
            </a:endParaRPr>
          </a:p>
          <a:p>
            <a:endParaRPr lang="en-US" sz="12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5F2807C-0E68-5305-B32B-E26DFD74AA0B}"/>
              </a:ext>
            </a:extLst>
          </p:cNvPr>
          <p:cNvSpPr txBox="1"/>
          <p:nvPr/>
        </p:nvSpPr>
        <p:spPr>
          <a:xfrm>
            <a:off x="0" y="1265358"/>
            <a:ext cx="3429000" cy="55926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37160" tIns="91440" rIns="457200" bIns="457200" rtlCol="0" anchor="t" anchorCtr="0">
            <a:noAutofit/>
          </a:bodyPr>
          <a:lstStyle/>
          <a:p>
            <a:pPr algn="ctr">
              <a:lnSpc>
                <a:spcPct val="200000"/>
              </a:lnSpc>
              <a:spcAft>
                <a:spcPts val="600"/>
              </a:spcAft>
            </a:pPr>
            <a:r>
              <a:rPr lang="en-US" sz="1800" b="1">
                <a:solidFill>
                  <a:srgbClr val="1F3768"/>
                </a:solidFill>
                <a:latin typeface="Calibri"/>
                <a:cs typeface="Calibri"/>
              </a:rPr>
              <a:t>KEY TAKE-AWAYS</a:t>
            </a:r>
            <a:endParaRPr lang="en-US"/>
          </a:p>
          <a:p>
            <a:pPr marL="231775" indent="-11557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The lowering of proficiency cut scores resulted in students passing at "low proficient" rates who otherwise would have likely failed if the cut scores had not been lowered. </a:t>
            </a:r>
          </a:p>
          <a:p>
            <a:pPr marL="231775" indent="-11557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31775" indent="-11557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173,336 students were "low proficient/at risk" and 161,351 students did not pass reading in 2022-23, totaling 334,687 students.</a:t>
            </a:r>
            <a:endParaRPr lang="en-US" sz="1200" i="1">
              <a:latin typeface="Calibri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F0255E2-E7B5-4EB4-91F3-90E7FB77E9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5730697"/>
              </p:ext>
            </p:extLst>
          </p:nvPr>
        </p:nvGraphicFramePr>
        <p:xfrm>
          <a:off x="3657600" y="1473200"/>
          <a:ext cx="8534400" cy="5248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4B80911-92C6-2327-6726-273BF0C42ECA}"/>
              </a:ext>
            </a:extLst>
          </p:cNvPr>
          <p:cNvCxnSpPr/>
          <p:nvPr/>
        </p:nvCxnSpPr>
        <p:spPr>
          <a:xfrm flipV="1">
            <a:off x="5244029" y="3569465"/>
            <a:ext cx="1255923" cy="1531345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6F452BA-C443-B825-31BD-0B406FA0DD3E}"/>
              </a:ext>
            </a:extLst>
          </p:cNvPr>
          <p:cNvCxnSpPr>
            <a:cxnSpLocks/>
          </p:cNvCxnSpPr>
          <p:nvPr/>
        </p:nvCxnSpPr>
        <p:spPr>
          <a:xfrm>
            <a:off x="6499952" y="3569465"/>
            <a:ext cx="4913522" cy="32071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1367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CA7BB-1F62-41C1-45A9-5CFFB86A4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4000" cap="none">
                <a:latin typeface="Calibri"/>
              </a:rPr>
              <a:t>In Grades 3-8, two-thirds of students are at-risk or have failed their Math SOL</a:t>
            </a:r>
            <a:endParaRPr lang="en-US" sz="4000">
              <a:latin typeface="Calibri"/>
              <a:cs typeface="Calibri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6F725A-C2E5-2EC0-D1B7-9D4769D18F4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18BA3B-5B3E-20B8-C4BE-CFA66CD9B867}"/>
              </a:ext>
            </a:extLst>
          </p:cNvPr>
          <p:cNvSpPr txBox="1"/>
          <p:nvPr/>
        </p:nvSpPr>
        <p:spPr>
          <a:xfrm>
            <a:off x="3871186" y="6190644"/>
            <a:ext cx="7446889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1200" i="1">
              <a:latin typeface="Futura Std Book" panose="020B0502020204020303" pitchFamily="34" charset="77"/>
              <a:cs typeface="Calibri" panose="020F0502020204030204" pitchFamily="34" charset="0"/>
            </a:endParaRPr>
          </a:p>
          <a:p>
            <a:endParaRPr lang="en-US" sz="12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5F2807C-0E68-5305-B32B-E26DFD74AA0B}"/>
              </a:ext>
            </a:extLst>
          </p:cNvPr>
          <p:cNvSpPr txBox="1"/>
          <p:nvPr/>
        </p:nvSpPr>
        <p:spPr>
          <a:xfrm>
            <a:off x="0" y="1354213"/>
            <a:ext cx="3043238" cy="554760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37160" tIns="91440" rIns="457200" bIns="457200" rtlCol="0" anchor="t" anchorCtr="0">
            <a:noAutofit/>
          </a:bodyPr>
          <a:lstStyle/>
          <a:p>
            <a:pPr algn="ctr">
              <a:lnSpc>
                <a:spcPct val="200000"/>
              </a:lnSpc>
              <a:spcAft>
                <a:spcPts val="600"/>
              </a:spcAft>
            </a:pPr>
            <a:r>
              <a:rPr lang="en-US" sz="1800" b="1">
                <a:solidFill>
                  <a:srgbClr val="1F3768"/>
                </a:solidFill>
                <a:latin typeface="Calibri"/>
                <a:cs typeface="Calibri"/>
              </a:rPr>
              <a:t>KEY TAKE-AWAYS</a:t>
            </a:r>
            <a:endParaRPr lang="en-US" sz="1800"/>
          </a:p>
          <a:p>
            <a:pPr marL="285750" lvl="2" indent="-285750">
              <a:buChar char="•"/>
            </a:pPr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Math pass rates have increased just 4 points in 2022-23 from the prior year, which is not on-track to regain the learning loss from the pandemic.</a:t>
            </a:r>
          </a:p>
          <a:p>
            <a:pPr marL="285750" lvl="2" indent="-285750">
              <a:buChar char="•"/>
            </a:pPr>
            <a:endParaRPr lang="en-US" sz="16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2" indent="-285750">
              <a:buChar char="•"/>
            </a:pPr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153,180 students were at "low proficient/at risk" and 174,418 students did not pass mathematics in 2022-23, totaling </a:t>
            </a:r>
            <a:r>
              <a:rPr lang="en-US" sz="16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327,598.</a:t>
            </a:r>
            <a:endParaRPr lang="en-US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graph showing a number of students&#10;&#10;Description automatically generated">
            <a:extLst>
              <a:ext uri="{FF2B5EF4-FFF2-40B4-BE49-F238E27FC236}">
                <a16:creationId xmlns:a16="http://schemas.microsoft.com/office/drawing/2014/main" id="{2464D479-E111-739D-CB84-5C27EA9342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8430" y="1714012"/>
            <a:ext cx="7772400" cy="464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467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7844A-B74B-6CEA-42D0-5978B0C2A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cap="none">
                <a:latin typeface="Calibri"/>
              </a:rPr>
              <a:t>Some Student Groups Experienced Significant Declines in Reading</a:t>
            </a:r>
            <a:endParaRPr lang="en-US" sz="4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BB420C-D261-AE1A-1407-49AFB052948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888FA3"/>
                </a:solidFill>
                <a:effectLst/>
                <a:uLnTx/>
                <a:uFillTx/>
                <a:latin typeface="Futura Std Book" panose="020B0502020204020303" pitchFamily="34" charset="77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6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888FA3"/>
              </a:solidFill>
              <a:effectLst/>
              <a:uLnTx/>
              <a:uFillTx/>
              <a:latin typeface="Futura Std Book" panose="020B0502020204020303" pitchFamily="34" charset="77"/>
              <a:cs typeface="Calibri"/>
              <a:sym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8CA569-0471-799A-EDD0-5EC38E01D7FB}"/>
              </a:ext>
            </a:extLst>
          </p:cNvPr>
          <p:cNvSpPr txBox="1"/>
          <p:nvPr/>
        </p:nvSpPr>
        <p:spPr>
          <a:xfrm>
            <a:off x="0" y="1325516"/>
            <a:ext cx="3429000" cy="55324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37160" tIns="91440" rIns="457200" bIns="457200" rtlCol="0" anchor="t" anchorCtr="0">
            <a:noAutofit/>
          </a:bodyPr>
          <a:lstStyle/>
          <a:p>
            <a:pPr algn="ctr">
              <a:lnSpc>
                <a:spcPct val="200000"/>
              </a:lnSpc>
              <a:spcAft>
                <a:spcPts val="600"/>
              </a:spcAft>
              <a:defRPr/>
            </a:pPr>
            <a:r>
              <a:rPr lang="en-US" sz="1800" b="1">
                <a:solidFill>
                  <a:srgbClr val="1F3768"/>
                </a:solidFill>
                <a:latin typeface="Calibri"/>
                <a:cs typeface="Calibri"/>
              </a:rPr>
              <a:t>KEY TAKE-AWAYS</a:t>
            </a:r>
            <a:endParaRPr lang="en-US" sz="1500">
              <a:solidFill>
                <a:srgbClr val="1F376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har char="•"/>
              <a:defRPr/>
            </a:pPr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44,259 Hispanic students failed, and 31,400 Hispanic students are in the "low proficient/at-risk" student group in Reading in 2022-23.</a:t>
            </a:r>
            <a:endParaRPr lang="en-US" sz="16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US" sz="16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har char="•"/>
              <a:defRPr/>
            </a:pPr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51,124 Black students failed, and 29,232 Black students are in the "low proficient/at-risk" student group in Reading in 2022-23.</a:t>
            </a:r>
          </a:p>
          <a:p>
            <a:pPr>
              <a:defRPr/>
            </a:pPr>
            <a:endParaRPr lang="en-US" sz="1600">
              <a:solidFill>
                <a:srgbClr val="1F3768"/>
              </a:solidFill>
              <a:cs typeface="Calibri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617308BE-2C07-A93A-EA5F-F83907DA16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1259042"/>
              </p:ext>
            </p:extLst>
          </p:nvPr>
        </p:nvGraphicFramePr>
        <p:xfrm>
          <a:off x="3429000" y="1224189"/>
          <a:ext cx="8763000" cy="5534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32119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5A374-E3F1-4890-E8BE-98C4899C675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4000" cap="none">
                <a:latin typeface="Calibri"/>
              </a:rPr>
              <a:t>Black and Hispanic Students Experienced Significant Declines in Math</a:t>
            </a:r>
            <a:endParaRPr lang="en-US" sz="4000">
              <a:latin typeface="Futura Std Book" panose="020B0502020204020303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EDAF88-1D19-6BB5-731D-E2F4A0B82E5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888FA3"/>
                </a:solidFill>
                <a:effectLst/>
                <a:uLnTx/>
                <a:uFillTx/>
                <a:latin typeface="Futura Std Book" panose="020B0502020204020303" pitchFamily="34" charset="77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7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888FA3"/>
              </a:solidFill>
              <a:effectLst/>
              <a:uLnTx/>
              <a:uFillTx/>
              <a:latin typeface="Futura Std Book" panose="020B0502020204020303" pitchFamily="34" charset="77"/>
              <a:cs typeface="Calibri"/>
              <a:sym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AC5897-5C4A-879C-CC71-7C012AC8749F}"/>
              </a:ext>
            </a:extLst>
          </p:cNvPr>
          <p:cNvSpPr txBox="1"/>
          <p:nvPr/>
        </p:nvSpPr>
        <p:spPr>
          <a:xfrm>
            <a:off x="0" y="1323975"/>
            <a:ext cx="3429000" cy="55324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37160" tIns="91440" rIns="457200" bIns="457200" rtlCol="0" anchor="t" anchorCtr="0">
            <a:noAutofit/>
          </a:bodyPr>
          <a:lstStyle/>
          <a:p>
            <a:pPr marL="0" marR="0" lvl="0" indent="0" algn="ctr" defTabSz="91440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1F3768"/>
                </a:solidFill>
                <a:effectLst/>
                <a:uLnTx/>
                <a:uFillTx/>
                <a:latin typeface="Calibri"/>
                <a:cs typeface="Calibri"/>
                <a:sym typeface="Arial"/>
              </a:rPr>
              <a:t>KEY TAKE-AWAYS</a:t>
            </a:r>
            <a:endParaRPr lang="en-US" sz="1800">
              <a:latin typeface="Calibri"/>
            </a:endParaRPr>
          </a:p>
          <a:p>
            <a:pPr marL="285750" indent="-285750">
              <a:buChar char="•"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Black and Hispanic students experienced the largest drops of </a:t>
            </a:r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20 to 21</a:t>
            </a: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percentage points</a:t>
            </a: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between 2018-19 and 2022-23, which</a:t>
            </a: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is much larger than the </a:t>
            </a:r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14-percentage point</a:t>
            </a: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performance gap for all</a:t>
            </a: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 </a:t>
            </a:r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students</a:t>
            </a: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 </a:t>
            </a:r>
            <a:endParaRPr lang="en-US" sz="16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US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284CF28-C6C7-4D8B-B3A3-F2170D099A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4312543"/>
              </p:ext>
            </p:extLst>
          </p:nvPr>
        </p:nvGraphicFramePr>
        <p:xfrm>
          <a:off x="3429000" y="1323975"/>
          <a:ext cx="8763000" cy="5534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94958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7844A-B74B-6CEA-42D0-5978B0C2A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cap="none">
                <a:latin typeface="Calibri"/>
              </a:rPr>
              <a:t>Many Student Groups Experienced Significant Declines in Reading due to COVID-19</a:t>
            </a:r>
            <a:endParaRPr lang="en-US" sz="40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BB420C-D261-AE1A-1407-49AFB052948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888FA3"/>
                </a:solidFill>
                <a:effectLst/>
                <a:uLnTx/>
                <a:uFillTx/>
                <a:latin typeface="Futura Std Book" panose="020B0502020204020303" pitchFamily="34" charset="77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8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888FA3"/>
              </a:solidFill>
              <a:effectLst/>
              <a:uLnTx/>
              <a:uFillTx/>
              <a:latin typeface="Futura Std Book" panose="020B0502020204020303" pitchFamily="34" charset="77"/>
              <a:cs typeface="Calibri"/>
              <a:sym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8CA569-0471-799A-EDD0-5EC38E01D7FB}"/>
              </a:ext>
            </a:extLst>
          </p:cNvPr>
          <p:cNvSpPr txBox="1"/>
          <p:nvPr/>
        </p:nvSpPr>
        <p:spPr>
          <a:xfrm>
            <a:off x="0" y="1325516"/>
            <a:ext cx="3429000" cy="55324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37160" tIns="91440" rIns="457200" bIns="457200" rtlCol="0" anchor="t" anchorCtr="0">
            <a:noAutofit/>
          </a:bodyPr>
          <a:lstStyle/>
          <a:p>
            <a:pPr marL="0" marR="0" lvl="0" indent="0" algn="ctr" defTabSz="91440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1F3768"/>
                </a:solidFill>
                <a:effectLst/>
                <a:uLnTx/>
                <a:uFillTx/>
                <a:latin typeface="Calibri"/>
                <a:cs typeface="Calibri"/>
                <a:sym typeface="Arial"/>
              </a:rPr>
              <a:t>KEY TAKE-AWAYS</a:t>
            </a:r>
            <a:endParaRPr lang="en-US" sz="16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Aft>
                <a:spcPts val="600"/>
              </a:spcAft>
              <a:buChar char="•"/>
              <a:defRPr/>
            </a:pPr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104,439 Economically Disadvantaged students have failed, and 80,072 Economically Disadvantaged students are in the "low proficient/at-risk" student group in Reading.</a:t>
            </a:r>
          </a:p>
          <a:p>
            <a:pPr>
              <a:spcAft>
                <a:spcPts val="600"/>
              </a:spcAft>
              <a:defRPr/>
            </a:pPr>
            <a:endParaRPr lang="en-US" sz="16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Aft>
                <a:spcPts val="600"/>
              </a:spcAft>
              <a:buChar char="•"/>
              <a:defRPr/>
            </a:pPr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7 in 10 English Learner students failed their Reading SOL.</a:t>
            </a:r>
          </a:p>
          <a:p>
            <a:pPr>
              <a:spcAft>
                <a:spcPts val="600"/>
              </a:spcAft>
              <a:defRPr/>
            </a:pPr>
            <a:endParaRPr lang="en-US" sz="16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Aft>
                <a:spcPts val="600"/>
              </a:spcAft>
              <a:buChar char="•"/>
              <a:defRPr/>
            </a:pPr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6 in 10 Students with Disabilities failed their Reading SOL.</a:t>
            </a:r>
          </a:p>
          <a:p>
            <a:pPr>
              <a:lnSpc>
                <a:spcPct val="200000"/>
              </a:lnSpc>
              <a:spcAft>
                <a:spcPts val="600"/>
              </a:spcAft>
              <a:defRPr/>
            </a:pPr>
            <a:endParaRPr lang="en-US" sz="1800" b="1">
              <a:solidFill>
                <a:srgbClr val="1F3768"/>
              </a:solidFill>
              <a:latin typeface="Futura Std Book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1F3768"/>
                </a:solidFill>
                <a:effectLst/>
                <a:uLnTx/>
                <a:uFillTx/>
                <a:latin typeface="Futura Std Book"/>
                <a:cs typeface="Calibri"/>
                <a:sym typeface="Arial"/>
              </a:rPr>
              <a:t>  </a:t>
            </a:r>
            <a:endParaRPr lang="en-US" sz="1600" b="0" i="0" u="none" strike="noStrike" kern="0" cap="none" spc="0" normalizeH="0" baseline="0" noProof="0">
              <a:ln>
                <a:noFill/>
              </a:ln>
              <a:solidFill>
                <a:srgbClr val="1F3768"/>
              </a:solidFill>
              <a:effectLst/>
              <a:uLnTx/>
              <a:uFillTx/>
              <a:latin typeface="Futura Std Book"/>
              <a:cs typeface="Calibri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17308BE-2C07-A93A-EA5F-F83907DA16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5292198"/>
              </p:ext>
            </p:extLst>
          </p:nvPr>
        </p:nvGraphicFramePr>
        <p:xfrm>
          <a:off x="3429000" y="1498599"/>
          <a:ext cx="8763000" cy="5359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45219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EDAF88-1D19-6BB5-731D-E2F4A0B82E5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888FA3"/>
                </a:solidFill>
                <a:effectLst/>
                <a:uLnTx/>
                <a:uFillTx/>
                <a:latin typeface="Futura Std Book" panose="020B0502020204020303" pitchFamily="34" charset="77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9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888FA3"/>
              </a:solidFill>
              <a:effectLst/>
              <a:uLnTx/>
              <a:uFillTx/>
              <a:latin typeface="Futura Std Book" panose="020B0502020204020303" pitchFamily="34" charset="77"/>
              <a:cs typeface="Calibri"/>
              <a:sym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AC5897-5C4A-879C-CC71-7C012AC8749F}"/>
              </a:ext>
            </a:extLst>
          </p:cNvPr>
          <p:cNvSpPr txBox="1"/>
          <p:nvPr/>
        </p:nvSpPr>
        <p:spPr>
          <a:xfrm>
            <a:off x="0" y="1322492"/>
            <a:ext cx="3533205" cy="55355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37160" tIns="91440" rIns="457200" bIns="45720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1F3768"/>
                </a:solidFill>
                <a:effectLst/>
                <a:uLnTx/>
                <a:uFillTx/>
                <a:latin typeface="Calibri"/>
                <a:cs typeface="Calibri"/>
                <a:sym typeface="Arial"/>
              </a:rPr>
              <a:t>KEY TAKE-AWAYS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Calibri"/>
                <a:cs typeface="Calibri"/>
              </a:rPr>
              <a:t>112,516 Economically Disadvantaged students have failed, and 70,725 Economically Disadvantaged students are in the "low proficient/at-risk" student group in Math.</a:t>
            </a:r>
          </a:p>
          <a:p>
            <a:pPr>
              <a:defRPr/>
            </a:pPr>
            <a:endParaRPr lang="en-US" sz="16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Aft>
                <a:spcPts val="600"/>
              </a:spcAft>
              <a:buChar char="•"/>
              <a:defRPr/>
            </a:pPr>
            <a:r>
              <a:rPr lang="en-US" sz="1600" dirty="0">
                <a:latin typeface="Calibri"/>
                <a:cs typeface="Calibri"/>
              </a:rPr>
              <a:t>64% of English Learner students failed their Math SOL.</a:t>
            </a:r>
          </a:p>
          <a:p>
            <a:pPr>
              <a:spcAft>
                <a:spcPts val="600"/>
              </a:spcAft>
              <a:defRPr/>
            </a:pPr>
            <a:endParaRPr lang="en-US" sz="16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Aft>
                <a:spcPts val="600"/>
              </a:spcAft>
              <a:buChar char="•"/>
              <a:defRPr/>
            </a:pPr>
            <a:r>
              <a:rPr lang="en-US" sz="1600" dirty="0">
                <a:latin typeface="Calibri"/>
                <a:cs typeface="Calibri"/>
              </a:rPr>
              <a:t>65% of Students with Disabilities failed their Math SOL.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600">
              <a:solidFill>
                <a:srgbClr val="1F3768"/>
              </a:solidFill>
              <a:latin typeface="Futura Std Book"/>
              <a:cs typeface="Calibri"/>
            </a:endParaRPr>
          </a:p>
          <a:p>
            <a:pPr>
              <a:defRPr/>
            </a:pPr>
            <a:endParaRPr lang="en-US" sz="1600">
              <a:solidFill>
                <a:srgbClr val="1F3768"/>
              </a:solidFill>
              <a:latin typeface="Futura Std Book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1E1A083-0387-B446-69B0-EAA6B0192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cap="none">
                <a:latin typeface="Calibri"/>
              </a:rPr>
              <a:t>Many Student Groups Experienced Significant Declines in Math due to COVID-19</a:t>
            </a:r>
            <a:endParaRPr lang="en-US" sz="4000">
              <a:latin typeface="Calibri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284CF28-C6C7-4D8B-B3A3-F2170D099A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5988784"/>
              </p:ext>
            </p:extLst>
          </p:nvPr>
        </p:nvGraphicFramePr>
        <p:xfrm>
          <a:off x="3429000" y="1322493"/>
          <a:ext cx="8763000" cy="5535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20693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DOE New">
      <a:dk1>
        <a:srgbClr val="003C71"/>
      </a:dk1>
      <a:lt1>
        <a:srgbClr val="FFFFFF"/>
      </a:lt1>
      <a:dk2>
        <a:srgbClr val="003C71"/>
      </a:dk2>
      <a:lt2>
        <a:srgbClr val="FFFFFF"/>
      </a:lt2>
      <a:accent1>
        <a:srgbClr val="003C71"/>
      </a:accent1>
      <a:accent2>
        <a:srgbClr val="FF6A39"/>
      </a:accent2>
      <a:accent3>
        <a:srgbClr val="555555"/>
      </a:accent3>
      <a:accent4>
        <a:srgbClr val="FFC600"/>
      </a:accent4>
      <a:accent5>
        <a:srgbClr val="0160B6"/>
      </a:accent5>
      <a:accent6>
        <a:srgbClr val="279989"/>
      </a:accent6>
      <a:hlink>
        <a:srgbClr val="0563C1"/>
      </a:hlink>
      <a:folHlink>
        <a:srgbClr val="8496B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BOE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BOE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1150</Words>
  <Application>Microsoft Office PowerPoint</Application>
  <PresentationFormat>Widescreen</PresentationFormat>
  <Paragraphs>168</Paragraphs>
  <Slides>21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Arial,Sans-Serif</vt:lpstr>
      <vt:lpstr>Calibri</vt:lpstr>
      <vt:lpstr>Courier New</vt:lpstr>
      <vt:lpstr>Futura Std Book</vt:lpstr>
      <vt:lpstr>Georgia</vt:lpstr>
      <vt:lpstr>Office Theme</vt:lpstr>
      <vt:lpstr>ALL IN VA </vt:lpstr>
      <vt:lpstr>PowerPoint Presentation</vt:lpstr>
      <vt:lpstr>Virginia NAEP Performance 2017-2022</vt:lpstr>
      <vt:lpstr>In Grades 3-8, over half of students are at-risk or have failed their Reading SOL</vt:lpstr>
      <vt:lpstr>In Grades 3-8, two-thirds of students are at-risk or have failed their Math SOL</vt:lpstr>
      <vt:lpstr>Some Student Groups Experienced Significant Declines in Reading</vt:lpstr>
      <vt:lpstr>Black and Hispanic Students Experienced Significant Declines in Math</vt:lpstr>
      <vt:lpstr>Many Student Groups Experienced Significant Declines in Reading due to COVID-19</vt:lpstr>
      <vt:lpstr>Many Student Groups Experienced Significant Declines in Math due to COVID-19</vt:lpstr>
      <vt:lpstr>High School Pass Rates are Near Pre-Pandemic rates</vt:lpstr>
      <vt:lpstr>More Than Half of Virginia’s Students Are Not Meeting Proficiency Benchmarks In Reading and Math</vt:lpstr>
      <vt:lpstr>Attendance Matters</vt:lpstr>
      <vt:lpstr>COVID-19 Closures and Student Attendance Impact</vt:lpstr>
      <vt:lpstr>COVID-19 Closures and Grade 3-8 Student Attendance Impact on Reading</vt:lpstr>
      <vt:lpstr>COVID-19 Closures and Grade 3-8 Student Attendance Impact on Mathematics</vt:lpstr>
      <vt:lpstr>COVID-19 Closures and Impact on Student Groups</vt:lpstr>
      <vt:lpstr>Action 1: High Intensity Tutoring (70%)</vt:lpstr>
      <vt:lpstr>Action 2: Expand &amp; Accelerate VLA (20%)</vt:lpstr>
      <vt:lpstr>Action 3: ALL In on Attendance (10%)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2023-09-11T20:53:41Z</dcterms:created>
  <dcterms:modified xsi:type="dcterms:W3CDTF">2023-09-11T20:54:00Z</dcterms:modified>
</cp:coreProperties>
</file>