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08" r:id="rId1"/>
    <p:sldMasterId id="2147483726" r:id="rId2"/>
  </p:sldMasterIdLst>
  <p:notesMasterIdLst>
    <p:notesMasterId r:id="rId6"/>
  </p:notesMasterIdLst>
  <p:sldIdLst>
    <p:sldId id="513" r:id="rId3"/>
    <p:sldId id="327" r:id="rId4"/>
    <p:sldId id="311" r:id="rId5"/>
  </p:sldIdLst>
  <p:sldSz cx="9144000" cy="5143500" type="screen16x9"/>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Georgia" panose="02040502050405020303" pitchFamily="18"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3864"/>
    <a:srgbClr val="B2B2B2"/>
    <a:srgbClr val="CAC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2C17B-E60B-47C2-B505-B314B2CE4589}" v="6" dt="2023-08-25T13:20:08.976"/>
    <p1510:client id="{35746057-3310-4BC2-B838-D88F88193284}" v="1" dt="2023-08-25T19:37:17.006"/>
    <p1510:client id="{63287B29-4527-F10B-994D-F6B5C49C1F1C}" v="199" dt="2023-09-02T15:26:35.144"/>
    <p1510:client id="{6F015BFE-DD07-4571-A833-5BCC9F33B3B4}" v="25" vWet="27" dt="2023-08-24T15:22:56.115"/>
    <p1510:client id="{BD553249-4E01-8DA2-D1E8-33E5EF181705}" v="68" dt="2023-08-25T17:13:49.962"/>
    <p1510:client id="{CD238E1D-4BE3-4DA1-BB20-E1E9F6DD0370}" v="378" dt="2023-08-24T18:04:08.179"/>
    <p1510:client id="{DAE142BE-D2B8-473A-8CB7-6037FD7ABC46}" v="55" dt="2023-08-24T13:26:34.465"/>
  </p1510:revLst>
</p1510:revInfo>
</file>

<file path=ppt/tableStyles.xml><?xml version="1.0" encoding="utf-8"?>
<a:tblStyleLst xmlns:a="http://schemas.openxmlformats.org/drawingml/2006/main" def="{64C8BA91-00B2-47A3-B945-543557C1B41E}">
  <a:tblStyle styleId="{64C8BA91-00B2-47A3-B945-543557C1B41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D55F8-5821-4D35-B8C6-648A3882D135}" type="doc">
      <dgm:prSet loTypeId="urn:microsoft.com/office/officeart/2005/8/layout/hProcess9" loCatId="process" qsTypeId="urn:microsoft.com/office/officeart/2005/8/quickstyle/simple1" qsCatId="simple" csTypeId="urn:microsoft.com/office/officeart/2005/8/colors/accent1_2" csCatId="accent1" phldr="1"/>
      <dgm:spPr/>
    </dgm:pt>
    <dgm:pt modelId="{2F16A4B2-3831-43F1-B3D0-AB019748CD7C}">
      <dgm:prSet phldrT="[Text]"/>
      <dgm:spPr/>
      <dgm:t>
        <a:bodyPr/>
        <a:lstStyle/>
        <a:p>
          <a:r>
            <a:rPr lang="en-US" dirty="0">
              <a:solidFill>
                <a:schemeClr val="tx1"/>
              </a:solidFill>
            </a:rPr>
            <a:t>BOE approves schedule for Textbook Approval Process</a:t>
          </a:r>
        </a:p>
      </dgm:t>
    </dgm:pt>
    <dgm:pt modelId="{990116A5-D77C-4541-A509-73F7355B7CB6}" type="parTrans" cxnId="{71B4BA56-5953-405E-8409-1C971E7B04C1}">
      <dgm:prSet/>
      <dgm:spPr/>
      <dgm:t>
        <a:bodyPr/>
        <a:lstStyle/>
        <a:p>
          <a:endParaRPr lang="en-US"/>
        </a:p>
      </dgm:t>
    </dgm:pt>
    <dgm:pt modelId="{5274DEC9-9FD3-489F-AA95-9B128FAA71AC}" type="sibTrans" cxnId="{71B4BA56-5953-405E-8409-1C971E7B04C1}">
      <dgm:prSet/>
      <dgm:spPr/>
      <dgm:t>
        <a:bodyPr/>
        <a:lstStyle/>
        <a:p>
          <a:endParaRPr lang="en-US"/>
        </a:p>
      </dgm:t>
    </dgm:pt>
    <dgm:pt modelId="{147E1ADE-86FB-486C-AD13-7613D9BA9760}">
      <dgm:prSet phldrT="[Text]"/>
      <dgm:spPr>
        <a:solidFill>
          <a:schemeClr val="accent1">
            <a:lumMod val="40000"/>
            <a:lumOff val="60000"/>
          </a:schemeClr>
        </a:solidFill>
      </dgm:spPr>
      <dgm:t>
        <a:bodyPr/>
        <a:lstStyle/>
        <a:p>
          <a:r>
            <a:rPr lang="en-US" dirty="0">
              <a:solidFill>
                <a:schemeClr val="tx1"/>
              </a:solidFill>
            </a:rPr>
            <a:t>VDOE invites publishers to submit textbooks for review</a:t>
          </a:r>
        </a:p>
      </dgm:t>
    </dgm:pt>
    <dgm:pt modelId="{E643A8D3-3644-458D-B872-134C8F60A071}" type="parTrans" cxnId="{17208ABA-5A59-4F0D-82A8-B045BC455B18}">
      <dgm:prSet/>
      <dgm:spPr/>
      <dgm:t>
        <a:bodyPr/>
        <a:lstStyle/>
        <a:p>
          <a:endParaRPr lang="en-US"/>
        </a:p>
      </dgm:t>
    </dgm:pt>
    <dgm:pt modelId="{9E4FDA91-6CED-4345-806C-5A2B1AD33EFA}" type="sibTrans" cxnId="{17208ABA-5A59-4F0D-82A8-B045BC455B18}">
      <dgm:prSet/>
      <dgm:spPr/>
      <dgm:t>
        <a:bodyPr/>
        <a:lstStyle/>
        <a:p>
          <a:endParaRPr lang="en-US"/>
        </a:p>
      </dgm:t>
    </dgm:pt>
    <dgm:pt modelId="{95521FF1-9F07-41BA-AF4B-A63FD0EF4239}">
      <dgm:prSet phldrT="[Text]"/>
      <dgm:spPr>
        <a:solidFill>
          <a:schemeClr val="accent1">
            <a:lumMod val="40000"/>
            <a:lumOff val="60000"/>
          </a:schemeClr>
        </a:solidFill>
      </dgm:spPr>
      <dgm:t>
        <a:bodyPr/>
        <a:lstStyle/>
        <a:p>
          <a:r>
            <a:rPr lang="en-US" dirty="0">
              <a:solidFill>
                <a:schemeClr val="tx1"/>
              </a:solidFill>
            </a:rPr>
            <a:t>Review Committees of </a:t>
          </a:r>
          <a:br>
            <a:rPr lang="en-US" dirty="0">
              <a:solidFill>
                <a:schemeClr val="tx1"/>
              </a:solidFill>
            </a:rPr>
          </a:br>
          <a:r>
            <a:rPr lang="en-US" dirty="0">
              <a:solidFill>
                <a:schemeClr val="tx1"/>
              </a:solidFill>
            </a:rPr>
            <a:t>K-12 Educators review textbooks  </a:t>
          </a:r>
        </a:p>
      </dgm:t>
    </dgm:pt>
    <dgm:pt modelId="{14729FCC-A540-412D-BE61-7F27C82AEA87}" type="parTrans" cxnId="{0AF0C4DA-1B06-4DCD-B120-F59DECAE4C19}">
      <dgm:prSet/>
      <dgm:spPr/>
      <dgm:t>
        <a:bodyPr/>
        <a:lstStyle/>
        <a:p>
          <a:endParaRPr lang="en-US"/>
        </a:p>
      </dgm:t>
    </dgm:pt>
    <dgm:pt modelId="{CAA49BA6-F413-4376-9858-5115C7EA15B9}" type="sibTrans" cxnId="{0AF0C4DA-1B06-4DCD-B120-F59DECAE4C19}">
      <dgm:prSet/>
      <dgm:spPr/>
      <dgm:t>
        <a:bodyPr/>
        <a:lstStyle/>
        <a:p>
          <a:endParaRPr lang="en-US"/>
        </a:p>
      </dgm:t>
    </dgm:pt>
    <dgm:pt modelId="{4417EF56-8421-4B38-A3F2-9830DE5DE400}">
      <dgm:prSet/>
      <dgm:spPr>
        <a:solidFill>
          <a:schemeClr val="accent1">
            <a:lumMod val="40000"/>
            <a:lumOff val="60000"/>
          </a:schemeClr>
        </a:solidFill>
      </dgm:spPr>
      <dgm:t>
        <a:bodyPr/>
        <a:lstStyle/>
        <a:p>
          <a:r>
            <a:rPr lang="en-US" dirty="0">
              <a:solidFill>
                <a:schemeClr val="tx1"/>
              </a:solidFill>
            </a:rPr>
            <a:t>Publishers receive evaluations and can respond to committee’s reviews and recommendations </a:t>
          </a:r>
        </a:p>
      </dgm:t>
    </dgm:pt>
    <dgm:pt modelId="{95DD31D5-9EBA-4F78-8D3E-475E22FD08AB}" type="parTrans" cxnId="{C431A2B3-5FA2-4DE7-BB44-52A52E5DD3F6}">
      <dgm:prSet/>
      <dgm:spPr/>
      <dgm:t>
        <a:bodyPr/>
        <a:lstStyle/>
        <a:p>
          <a:endParaRPr lang="en-US"/>
        </a:p>
      </dgm:t>
    </dgm:pt>
    <dgm:pt modelId="{7704BCBA-55FD-42FA-9473-CDD323563FBB}" type="sibTrans" cxnId="{C431A2B3-5FA2-4DE7-BB44-52A52E5DD3F6}">
      <dgm:prSet/>
      <dgm:spPr/>
      <dgm:t>
        <a:bodyPr/>
        <a:lstStyle/>
        <a:p>
          <a:endParaRPr lang="en-US"/>
        </a:p>
      </dgm:t>
    </dgm:pt>
    <dgm:pt modelId="{F8739F98-3B48-4240-A738-4D3903C3FCCE}">
      <dgm:prSet/>
      <dgm:spPr/>
      <dgm:t>
        <a:bodyPr/>
        <a:lstStyle/>
        <a:p>
          <a:r>
            <a:rPr lang="en-US" dirty="0">
              <a:solidFill>
                <a:schemeClr val="tx1"/>
              </a:solidFill>
            </a:rPr>
            <a:t>BOE receives proposed list of textbooks for first review. 30-day public comment period ensues</a:t>
          </a:r>
        </a:p>
      </dgm:t>
    </dgm:pt>
    <dgm:pt modelId="{A32A116F-488C-4C39-86B0-B3DE622CDF53}" type="parTrans" cxnId="{827B5388-ADB4-40BF-ADE9-07F647267280}">
      <dgm:prSet/>
      <dgm:spPr/>
      <dgm:t>
        <a:bodyPr/>
        <a:lstStyle/>
        <a:p>
          <a:endParaRPr lang="en-US"/>
        </a:p>
      </dgm:t>
    </dgm:pt>
    <dgm:pt modelId="{26156B77-7FE1-4977-8667-214AA68EEFD6}" type="sibTrans" cxnId="{827B5388-ADB4-40BF-ADE9-07F647267280}">
      <dgm:prSet/>
      <dgm:spPr/>
      <dgm:t>
        <a:bodyPr/>
        <a:lstStyle/>
        <a:p>
          <a:endParaRPr lang="en-US"/>
        </a:p>
      </dgm:t>
    </dgm:pt>
    <dgm:pt modelId="{EFCD9504-2A76-4DCA-8D71-EF06C764CA84}">
      <dgm:prSet/>
      <dgm:spPr/>
      <dgm:t>
        <a:bodyPr/>
        <a:lstStyle/>
        <a:p>
          <a:r>
            <a:rPr lang="en-US" dirty="0">
              <a:solidFill>
                <a:schemeClr val="tx1"/>
              </a:solidFill>
            </a:rPr>
            <a:t>BOE reviews public comment, considers list of textbooks, and approves</a:t>
          </a:r>
        </a:p>
      </dgm:t>
    </dgm:pt>
    <dgm:pt modelId="{AA722649-538F-45B9-8EA2-36390470CB99}" type="parTrans" cxnId="{33DCB98A-F311-4728-A50D-E92571CB8098}">
      <dgm:prSet/>
      <dgm:spPr/>
      <dgm:t>
        <a:bodyPr/>
        <a:lstStyle/>
        <a:p>
          <a:endParaRPr lang="en-US"/>
        </a:p>
      </dgm:t>
    </dgm:pt>
    <dgm:pt modelId="{E6C27F04-14C7-4AD7-A9CB-86A290FEA4E0}" type="sibTrans" cxnId="{33DCB98A-F311-4728-A50D-E92571CB8098}">
      <dgm:prSet/>
      <dgm:spPr/>
      <dgm:t>
        <a:bodyPr/>
        <a:lstStyle/>
        <a:p>
          <a:endParaRPr lang="en-US"/>
        </a:p>
      </dgm:t>
    </dgm:pt>
    <dgm:pt modelId="{E643CE07-28E6-48CC-8C7B-E32096582AA3}">
      <dgm:prSet/>
      <dgm:spPr>
        <a:solidFill>
          <a:schemeClr val="accent1">
            <a:lumMod val="40000"/>
            <a:lumOff val="60000"/>
          </a:schemeClr>
        </a:solidFill>
      </dgm:spPr>
      <dgm:t>
        <a:bodyPr/>
        <a:lstStyle/>
        <a:p>
          <a:r>
            <a:rPr lang="en-US" dirty="0">
              <a:solidFill>
                <a:schemeClr val="tx1"/>
              </a:solidFill>
            </a:rPr>
            <a:t>VDOE posts a list of approved textbooks with prices and publisher information</a:t>
          </a:r>
        </a:p>
      </dgm:t>
    </dgm:pt>
    <dgm:pt modelId="{573E0C55-4FFC-4D12-858E-7E88967E2F2E}" type="parTrans" cxnId="{98A5FEE1-739B-49A6-93EC-FDDD59B98171}">
      <dgm:prSet/>
      <dgm:spPr/>
      <dgm:t>
        <a:bodyPr/>
        <a:lstStyle/>
        <a:p>
          <a:endParaRPr lang="en-US"/>
        </a:p>
      </dgm:t>
    </dgm:pt>
    <dgm:pt modelId="{64EAF442-04C3-49AA-B29F-858FB491A353}" type="sibTrans" cxnId="{98A5FEE1-739B-49A6-93EC-FDDD59B98171}">
      <dgm:prSet/>
      <dgm:spPr/>
      <dgm:t>
        <a:bodyPr/>
        <a:lstStyle/>
        <a:p>
          <a:endParaRPr lang="en-US"/>
        </a:p>
      </dgm:t>
    </dgm:pt>
    <dgm:pt modelId="{FDF8E878-FD8F-4816-A0E4-7424CD31BCD9}" type="pres">
      <dgm:prSet presAssocID="{570D55F8-5821-4D35-B8C6-648A3882D135}" presName="CompostProcess" presStyleCnt="0">
        <dgm:presLayoutVars>
          <dgm:dir/>
          <dgm:resizeHandles val="exact"/>
        </dgm:presLayoutVars>
      </dgm:prSet>
      <dgm:spPr/>
    </dgm:pt>
    <dgm:pt modelId="{D599C111-B0F5-4953-9AAB-38576267CF6E}" type="pres">
      <dgm:prSet presAssocID="{570D55F8-5821-4D35-B8C6-648A3882D135}" presName="arrow" presStyleLbl="bgShp" presStyleIdx="0" presStyleCnt="1"/>
      <dgm:spPr/>
    </dgm:pt>
    <dgm:pt modelId="{0CAE0654-FD84-457E-A774-102AA0097B0A}" type="pres">
      <dgm:prSet presAssocID="{570D55F8-5821-4D35-B8C6-648A3882D135}" presName="linearProcess" presStyleCnt="0"/>
      <dgm:spPr/>
    </dgm:pt>
    <dgm:pt modelId="{32336874-688A-47DA-9518-DC4543C8AD64}" type="pres">
      <dgm:prSet presAssocID="{2F16A4B2-3831-43F1-B3D0-AB019748CD7C}" presName="textNode" presStyleLbl="node1" presStyleIdx="0" presStyleCnt="7">
        <dgm:presLayoutVars>
          <dgm:bulletEnabled val="1"/>
        </dgm:presLayoutVars>
      </dgm:prSet>
      <dgm:spPr/>
    </dgm:pt>
    <dgm:pt modelId="{05F94069-72A8-4304-96FB-D80679ED826A}" type="pres">
      <dgm:prSet presAssocID="{5274DEC9-9FD3-489F-AA95-9B128FAA71AC}" presName="sibTrans" presStyleCnt="0"/>
      <dgm:spPr/>
    </dgm:pt>
    <dgm:pt modelId="{12401C3D-61BC-4746-BC0D-9C3FF17293BC}" type="pres">
      <dgm:prSet presAssocID="{147E1ADE-86FB-486C-AD13-7613D9BA9760}" presName="textNode" presStyleLbl="node1" presStyleIdx="1" presStyleCnt="7">
        <dgm:presLayoutVars>
          <dgm:bulletEnabled val="1"/>
        </dgm:presLayoutVars>
      </dgm:prSet>
      <dgm:spPr/>
    </dgm:pt>
    <dgm:pt modelId="{0098FEC6-9079-4514-9FBB-CD7E8F670143}" type="pres">
      <dgm:prSet presAssocID="{9E4FDA91-6CED-4345-806C-5A2B1AD33EFA}" presName="sibTrans" presStyleCnt="0"/>
      <dgm:spPr/>
    </dgm:pt>
    <dgm:pt modelId="{029AF224-E029-4492-BF02-113C9FC30CE6}" type="pres">
      <dgm:prSet presAssocID="{95521FF1-9F07-41BA-AF4B-A63FD0EF4239}" presName="textNode" presStyleLbl="node1" presStyleIdx="2" presStyleCnt="7">
        <dgm:presLayoutVars>
          <dgm:bulletEnabled val="1"/>
        </dgm:presLayoutVars>
      </dgm:prSet>
      <dgm:spPr/>
    </dgm:pt>
    <dgm:pt modelId="{3C4D0814-25BD-40EE-8076-8E46767E7375}" type="pres">
      <dgm:prSet presAssocID="{CAA49BA6-F413-4376-9858-5115C7EA15B9}" presName="sibTrans" presStyleCnt="0"/>
      <dgm:spPr/>
    </dgm:pt>
    <dgm:pt modelId="{59DA9B6C-255F-4A31-8F87-D142B94B4B21}" type="pres">
      <dgm:prSet presAssocID="{4417EF56-8421-4B38-A3F2-9830DE5DE400}" presName="textNode" presStyleLbl="node1" presStyleIdx="3" presStyleCnt="7">
        <dgm:presLayoutVars>
          <dgm:bulletEnabled val="1"/>
        </dgm:presLayoutVars>
      </dgm:prSet>
      <dgm:spPr/>
    </dgm:pt>
    <dgm:pt modelId="{148B1573-59D1-41CA-A563-0B8E69D3A507}" type="pres">
      <dgm:prSet presAssocID="{7704BCBA-55FD-42FA-9473-CDD323563FBB}" presName="sibTrans" presStyleCnt="0"/>
      <dgm:spPr/>
    </dgm:pt>
    <dgm:pt modelId="{3E936489-BD33-48D8-874B-8C6FE43CD5BF}" type="pres">
      <dgm:prSet presAssocID="{F8739F98-3B48-4240-A738-4D3903C3FCCE}" presName="textNode" presStyleLbl="node1" presStyleIdx="4" presStyleCnt="7">
        <dgm:presLayoutVars>
          <dgm:bulletEnabled val="1"/>
        </dgm:presLayoutVars>
      </dgm:prSet>
      <dgm:spPr/>
    </dgm:pt>
    <dgm:pt modelId="{33548107-0D70-4FF0-B1D6-8EC42AF124FD}" type="pres">
      <dgm:prSet presAssocID="{26156B77-7FE1-4977-8667-214AA68EEFD6}" presName="sibTrans" presStyleCnt="0"/>
      <dgm:spPr/>
    </dgm:pt>
    <dgm:pt modelId="{94D12BDD-2FA0-42F0-9934-C01F036FA6DB}" type="pres">
      <dgm:prSet presAssocID="{EFCD9504-2A76-4DCA-8D71-EF06C764CA84}" presName="textNode" presStyleLbl="node1" presStyleIdx="5" presStyleCnt="7">
        <dgm:presLayoutVars>
          <dgm:bulletEnabled val="1"/>
        </dgm:presLayoutVars>
      </dgm:prSet>
      <dgm:spPr/>
    </dgm:pt>
    <dgm:pt modelId="{4CC8CCB0-CACE-49DB-94C6-75EA73972608}" type="pres">
      <dgm:prSet presAssocID="{E6C27F04-14C7-4AD7-A9CB-86A290FEA4E0}" presName="sibTrans" presStyleCnt="0"/>
      <dgm:spPr/>
    </dgm:pt>
    <dgm:pt modelId="{6AFF1923-49FB-4315-B6F8-F651C800ED87}" type="pres">
      <dgm:prSet presAssocID="{E643CE07-28E6-48CC-8C7B-E32096582AA3}" presName="textNode" presStyleLbl="node1" presStyleIdx="6" presStyleCnt="7">
        <dgm:presLayoutVars>
          <dgm:bulletEnabled val="1"/>
        </dgm:presLayoutVars>
      </dgm:prSet>
      <dgm:spPr/>
    </dgm:pt>
  </dgm:ptLst>
  <dgm:cxnLst>
    <dgm:cxn modelId="{360C2603-3E57-4F7D-BBB1-F374F4AFAF79}" type="presOf" srcId="{147E1ADE-86FB-486C-AD13-7613D9BA9760}" destId="{12401C3D-61BC-4746-BC0D-9C3FF17293BC}" srcOrd="0" destOrd="0" presId="urn:microsoft.com/office/officeart/2005/8/layout/hProcess9"/>
    <dgm:cxn modelId="{D186FE0F-07AD-4FF2-91C6-B4F5604E2E88}" type="presOf" srcId="{E643CE07-28E6-48CC-8C7B-E32096582AA3}" destId="{6AFF1923-49FB-4315-B6F8-F651C800ED87}" srcOrd="0" destOrd="0" presId="urn:microsoft.com/office/officeart/2005/8/layout/hProcess9"/>
    <dgm:cxn modelId="{B646CA2A-1C34-4529-AB45-BE1C657D0B17}" type="presOf" srcId="{95521FF1-9F07-41BA-AF4B-A63FD0EF4239}" destId="{029AF224-E029-4492-BF02-113C9FC30CE6}" srcOrd="0" destOrd="0" presId="urn:microsoft.com/office/officeart/2005/8/layout/hProcess9"/>
    <dgm:cxn modelId="{356DB160-DD61-4267-9D1A-D63F8C0861F2}" type="presOf" srcId="{EFCD9504-2A76-4DCA-8D71-EF06C764CA84}" destId="{94D12BDD-2FA0-42F0-9934-C01F036FA6DB}" srcOrd="0" destOrd="0" presId="urn:microsoft.com/office/officeart/2005/8/layout/hProcess9"/>
    <dgm:cxn modelId="{08082D41-DCEF-4823-9DA2-B2BF3AC50184}" type="presOf" srcId="{4417EF56-8421-4B38-A3F2-9830DE5DE400}" destId="{59DA9B6C-255F-4A31-8F87-D142B94B4B21}" srcOrd="0" destOrd="0" presId="urn:microsoft.com/office/officeart/2005/8/layout/hProcess9"/>
    <dgm:cxn modelId="{71B4BA56-5953-405E-8409-1C971E7B04C1}" srcId="{570D55F8-5821-4D35-B8C6-648A3882D135}" destId="{2F16A4B2-3831-43F1-B3D0-AB019748CD7C}" srcOrd="0" destOrd="0" parTransId="{990116A5-D77C-4541-A509-73F7355B7CB6}" sibTransId="{5274DEC9-9FD3-489F-AA95-9B128FAA71AC}"/>
    <dgm:cxn modelId="{827B5388-ADB4-40BF-ADE9-07F647267280}" srcId="{570D55F8-5821-4D35-B8C6-648A3882D135}" destId="{F8739F98-3B48-4240-A738-4D3903C3FCCE}" srcOrd="4" destOrd="0" parTransId="{A32A116F-488C-4C39-86B0-B3DE622CDF53}" sibTransId="{26156B77-7FE1-4977-8667-214AA68EEFD6}"/>
    <dgm:cxn modelId="{33DCB98A-F311-4728-A50D-E92571CB8098}" srcId="{570D55F8-5821-4D35-B8C6-648A3882D135}" destId="{EFCD9504-2A76-4DCA-8D71-EF06C764CA84}" srcOrd="5" destOrd="0" parTransId="{AA722649-538F-45B9-8EA2-36390470CB99}" sibTransId="{E6C27F04-14C7-4AD7-A9CB-86A290FEA4E0}"/>
    <dgm:cxn modelId="{55596492-1B1F-4A26-A5CF-6D075E89A783}" type="presOf" srcId="{570D55F8-5821-4D35-B8C6-648A3882D135}" destId="{FDF8E878-FD8F-4816-A0E4-7424CD31BCD9}" srcOrd="0" destOrd="0" presId="urn:microsoft.com/office/officeart/2005/8/layout/hProcess9"/>
    <dgm:cxn modelId="{7DCA95AD-248C-42DE-9DCE-79BE2BF27655}" type="presOf" srcId="{F8739F98-3B48-4240-A738-4D3903C3FCCE}" destId="{3E936489-BD33-48D8-874B-8C6FE43CD5BF}" srcOrd="0" destOrd="0" presId="urn:microsoft.com/office/officeart/2005/8/layout/hProcess9"/>
    <dgm:cxn modelId="{C431A2B3-5FA2-4DE7-BB44-52A52E5DD3F6}" srcId="{570D55F8-5821-4D35-B8C6-648A3882D135}" destId="{4417EF56-8421-4B38-A3F2-9830DE5DE400}" srcOrd="3" destOrd="0" parTransId="{95DD31D5-9EBA-4F78-8D3E-475E22FD08AB}" sibTransId="{7704BCBA-55FD-42FA-9473-CDD323563FBB}"/>
    <dgm:cxn modelId="{17208ABA-5A59-4F0D-82A8-B045BC455B18}" srcId="{570D55F8-5821-4D35-B8C6-648A3882D135}" destId="{147E1ADE-86FB-486C-AD13-7613D9BA9760}" srcOrd="1" destOrd="0" parTransId="{E643A8D3-3644-458D-B872-134C8F60A071}" sibTransId="{9E4FDA91-6CED-4345-806C-5A2B1AD33EFA}"/>
    <dgm:cxn modelId="{79F65BD7-C5E4-437E-BFAD-D819125063FE}" type="presOf" srcId="{2F16A4B2-3831-43F1-B3D0-AB019748CD7C}" destId="{32336874-688A-47DA-9518-DC4543C8AD64}" srcOrd="0" destOrd="0" presId="urn:microsoft.com/office/officeart/2005/8/layout/hProcess9"/>
    <dgm:cxn modelId="{0AF0C4DA-1B06-4DCD-B120-F59DECAE4C19}" srcId="{570D55F8-5821-4D35-B8C6-648A3882D135}" destId="{95521FF1-9F07-41BA-AF4B-A63FD0EF4239}" srcOrd="2" destOrd="0" parTransId="{14729FCC-A540-412D-BE61-7F27C82AEA87}" sibTransId="{CAA49BA6-F413-4376-9858-5115C7EA15B9}"/>
    <dgm:cxn modelId="{98A5FEE1-739B-49A6-93EC-FDDD59B98171}" srcId="{570D55F8-5821-4D35-B8C6-648A3882D135}" destId="{E643CE07-28E6-48CC-8C7B-E32096582AA3}" srcOrd="6" destOrd="0" parTransId="{573E0C55-4FFC-4D12-858E-7E88967E2F2E}" sibTransId="{64EAF442-04C3-49AA-B29F-858FB491A353}"/>
    <dgm:cxn modelId="{33808E56-C06C-4685-B7A6-419473AF069C}" type="presParOf" srcId="{FDF8E878-FD8F-4816-A0E4-7424CD31BCD9}" destId="{D599C111-B0F5-4953-9AAB-38576267CF6E}" srcOrd="0" destOrd="0" presId="urn:microsoft.com/office/officeart/2005/8/layout/hProcess9"/>
    <dgm:cxn modelId="{9A9C0F52-BCBA-40EB-8857-94475750EB9D}" type="presParOf" srcId="{FDF8E878-FD8F-4816-A0E4-7424CD31BCD9}" destId="{0CAE0654-FD84-457E-A774-102AA0097B0A}" srcOrd="1" destOrd="0" presId="urn:microsoft.com/office/officeart/2005/8/layout/hProcess9"/>
    <dgm:cxn modelId="{5C5FF020-477B-4ED4-9EB4-595F6CF51702}" type="presParOf" srcId="{0CAE0654-FD84-457E-A774-102AA0097B0A}" destId="{32336874-688A-47DA-9518-DC4543C8AD64}" srcOrd="0" destOrd="0" presId="urn:microsoft.com/office/officeart/2005/8/layout/hProcess9"/>
    <dgm:cxn modelId="{7870E40F-4494-44CC-9BE2-43A960344C19}" type="presParOf" srcId="{0CAE0654-FD84-457E-A774-102AA0097B0A}" destId="{05F94069-72A8-4304-96FB-D80679ED826A}" srcOrd="1" destOrd="0" presId="urn:microsoft.com/office/officeart/2005/8/layout/hProcess9"/>
    <dgm:cxn modelId="{4859DA6F-94AE-4591-8F17-BB0888045CA1}" type="presParOf" srcId="{0CAE0654-FD84-457E-A774-102AA0097B0A}" destId="{12401C3D-61BC-4746-BC0D-9C3FF17293BC}" srcOrd="2" destOrd="0" presId="urn:microsoft.com/office/officeart/2005/8/layout/hProcess9"/>
    <dgm:cxn modelId="{8BF64287-C360-4056-AF4B-43911006C448}" type="presParOf" srcId="{0CAE0654-FD84-457E-A774-102AA0097B0A}" destId="{0098FEC6-9079-4514-9FBB-CD7E8F670143}" srcOrd="3" destOrd="0" presId="urn:microsoft.com/office/officeart/2005/8/layout/hProcess9"/>
    <dgm:cxn modelId="{112F4D50-8FF6-477A-94EA-65B556C4B4EA}" type="presParOf" srcId="{0CAE0654-FD84-457E-A774-102AA0097B0A}" destId="{029AF224-E029-4492-BF02-113C9FC30CE6}" srcOrd="4" destOrd="0" presId="urn:microsoft.com/office/officeart/2005/8/layout/hProcess9"/>
    <dgm:cxn modelId="{BC3AB00F-060E-4295-A5E6-1F0AF60CE171}" type="presParOf" srcId="{0CAE0654-FD84-457E-A774-102AA0097B0A}" destId="{3C4D0814-25BD-40EE-8076-8E46767E7375}" srcOrd="5" destOrd="0" presId="urn:microsoft.com/office/officeart/2005/8/layout/hProcess9"/>
    <dgm:cxn modelId="{4FBC06C8-FF8A-483A-A056-AEC5A9224435}" type="presParOf" srcId="{0CAE0654-FD84-457E-A774-102AA0097B0A}" destId="{59DA9B6C-255F-4A31-8F87-D142B94B4B21}" srcOrd="6" destOrd="0" presId="urn:microsoft.com/office/officeart/2005/8/layout/hProcess9"/>
    <dgm:cxn modelId="{611B4E57-B343-40FB-B927-FFC8B81F6DB3}" type="presParOf" srcId="{0CAE0654-FD84-457E-A774-102AA0097B0A}" destId="{148B1573-59D1-41CA-A563-0B8E69D3A507}" srcOrd="7" destOrd="0" presId="urn:microsoft.com/office/officeart/2005/8/layout/hProcess9"/>
    <dgm:cxn modelId="{17AE5828-57C3-4B54-892E-EBDD9D456EF2}" type="presParOf" srcId="{0CAE0654-FD84-457E-A774-102AA0097B0A}" destId="{3E936489-BD33-48D8-874B-8C6FE43CD5BF}" srcOrd="8" destOrd="0" presId="urn:microsoft.com/office/officeart/2005/8/layout/hProcess9"/>
    <dgm:cxn modelId="{7BA7FE36-B535-435D-9732-F24FA7EADFE1}" type="presParOf" srcId="{0CAE0654-FD84-457E-A774-102AA0097B0A}" destId="{33548107-0D70-4FF0-B1D6-8EC42AF124FD}" srcOrd="9" destOrd="0" presId="urn:microsoft.com/office/officeart/2005/8/layout/hProcess9"/>
    <dgm:cxn modelId="{482896C2-7D6E-42F1-9F3E-C73C6C237DCE}" type="presParOf" srcId="{0CAE0654-FD84-457E-A774-102AA0097B0A}" destId="{94D12BDD-2FA0-42F0-9934-C01F036FA6DB}" srcOrd="10" destOrd="0" presId="urn:microsoft.com/office/officeart/2005/8/layout/hProcess9"/>
    <dgm:cxn modelId="{56476002-691A-4E1C-8AE9-1B089057D354}" type="presParOf" srcId="{0CAE0654-FD84-457E-A774-102AA0097B0A}" destId="{4CC8CCB0-CACE-49DB-94C6-75EA73972608}" srcOrd="11" destOrd="0" presId="urn:microsoft.com/office/officeart/2005/8/layout/hProcess9"/>
    <dgm:cxn modelId="{52F3130D-2B9C-44BA-ACF0-F24B4E473335}" type="presParOf" srcId="{0CAE0654-FD84-457E-A774-102AA0097B0A}" destId="{6AFF1923-49FB-4315-B6F8-F651C800ED87}" srcOrd="12"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9C111-B0F5-4953-9AAB-38576267CF6E}">
      <dsp:nvSpPr>
        <dsp:cNvPr id="0" name=""/>
        <dsp:cNvSpPr/>
      </dsp:nvSpPr>
      <dsp:spPr>
        <a:xfrm>
          <a:off x="646083" y="0"/>
          <a:ext cx="7322281" cy="15934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36874-688A-47DA-9518-DC4543C8AD64}">
      <dsp:nvSpPr>
        <dsp:cNvPr id="0" name=""/>
        <dsp:cNvSpPr/>
      </dsp:nvSpPr>
      <dsp:spPr>
        <a:xfrm>
          <a:off x="736" y="478027"/>
          <a:ext cx="1179859" cy="63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BOE approves schedule for Textbook Approval Process</a:t>
          </a:r>
        </a:p>
      </dsp:txBody>
      <dsp:txXfrm>
        <a:off x="31850" y="509141"/>
        <a:ext cx="1117631" cy="575142"/>
      </dsp:txXfrm>
    </dsp:sp>
    <dsp:sp modelId="{12401C3D-61BC-4746-BC0D-9C3FF17293BC}">
      <dsp:nvSpPr>
        <dsp:cNvPr id="0" name=""/>
        <dsp:cNvSpPr/>
      </dsp:nvSpPr>
      <dsp:spPr>
        <a:xfrm>
          <a:off x="1239588" y="478027"/>
          <a:ext cx="1179859" cy="63737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VDOE invites publishers to submit textbooks for review</a:t>
          </a:r>
        </a:p>
      </dsp:txBody>
      <dsp:txXfrm>
        <a:off x="1270702" y="509141"/>
        <a:ext cx="1117631" cy="575142"/>
      </dsp:txXfrm>
    </dsp:sp>
    <dsp:sp modelId="{029AF224-E029-4492-BF02-113C9FC30CE6}">
      <dsp:nvSpPr>
        <dsp:cNvPr id="0" name=""/>
        <dsp:cNvSpPr/>
      </dsp:nvSpPr>
      <dsp:spPr>
        <a:xfrm>
          <a:off x="2478441" y="478027"/>
          <a:ext cx="1179859" cy="63737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Review Committees of </a:t>
          </a:r>
          <a:br>
            <a:rPr lang="en-US" sz="700" kern="1200" dirty="0">
              <a:solidFill>
                <a:schemeClr val="tx1"/>
              </a:solidFill>
            </a:rPr>
          </a:br>
          <a:r>
            <a:rPr lang="en-US" sz="700" kern="1200" dirty="0">
              <a:solidFill>
                <a:schemeClr val="tx1"/>
              </a:solidFill>
            </a:rPr>
            <a:t>K-12 Educators review textbooks  </a:t>
          </a:r>
        </a:p>
      </dsp:txBody>
      <dsp:txXfrm>
        <a:off x="2509555" y="509141"/>
        <a:ext cx="1117631" cy="575142"/>
      </dsp:txXfrm>
    </dsp:sp>
    <dsp:sp modelId="{59DA9B6C-255F-4A31-8F87-D142B94B4B21}">
      <dsp:nvSpPr>
        <dsp:cNvPr id="0" name=""/>
        <dsp:cNvSpPr/>
      </dsp:nvSpPr>
      <dsp:spPr>
        <a:xfrm>
          <a:off x="3717294" y="478027"/>
          <a:ext cx="1179859" cy="63737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Publishers receive evaluations and can respond to committee’s reviews and recommendations </a:t>
          </a:r>
        </a:p>
      </dsp:txBody>
      <dsp:txXfrm>
        <a:off x="3748408" y="509141"/>
        <a:ext cx="1117631" cy="575142"/>
      </dsp:txXfrm>
    </dsp:sp>
    <dsp:sp modelId="{3E936489-BD33-48D8-874B-8C6FE43CD5BF}">
      <dsp:nvSpPr>
        <dsp:cNvPr id="0" name=""/>
        <dsp:cNvSpPr/>
      </dsp:nvSpPr>
      <dsp:spPr>
        <a:xfrm>
          <a:off x="4956147" y="478027"/>
          <a:ext cx="1179859" cy="63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BOE receives proposed list of textbooks for first review. 30-day public comment period ensues</a:t>
          </a:r>
        </a:p>
      </dsp:txBody>
      <dsp:txXfrm>
        <a:off x="4987261" y="509141"/>
        <a:ext cx="1117631" cy="575142"/>
      </dsp:txXfrm>
    </dsp:sp>
    <dsp:sp modelId="{94D12BDD-2FA0-42F0-9934-C01F036FA6DB}">
      <dsp:nvSpPr>
        <dsp:cNvPr id="0" name=""/>
        <dsp:cNvSpPr/>
      </dsp:nvSpPr>
      <dsp:spPr>
        <a:xfrm>
          <a:off x="6195000" y="478027"/>
          <a:ext cx="1179859" cy="63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BOE reviews public comment, considers list of textbooks, and approves</a:t>
          </a:r>
        </a:p>
      </dsp:txBody>
      <dsp:txXfrm>
        <a:off x="6226114" y="509141"/>
        <a:ext cx="1117631" cy="575142"/>
      </dsp:txXfrm>
    </dsp:sp>
    <dsp:sp modelId="{6AFF1923-49FB-4315-B6F8-F651C800ED87}">
      <dsp:nvSpPr>
        <dsp:cNvPr id="0" name=""/>
        <dsp:cNvSpPr/>
      </dsp:nvSpPr>
      <dsp:spPr>
        <a:xfrm>
          <a:off x="7433853" y="478027"/>
          <a:ext cx="1179859" cy="63737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VDOE posts a list of approved textbooks with prices and publisher information</a:t>
          </a:r>
        </a:p>
      </dsp:txBody>
      <dsp:txXfrm>
        <a:off x="7464967" y="509141"/>
        <a:ext cx="1117631" cy="5751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5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922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225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993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latin typefac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89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748635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344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014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392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296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617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111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27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644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53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622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724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Georgia"/>
              <a:buNone/>
              <a:defRPr sz="3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8038677"/>
      </p:ext>
    </p:extLst>
  </p:cSld>
  <p:clrMap bg1="lt1" tx1="dk1" bg2="dk2" tx2="lt2" accent1="accent1" accent2="accent2" accent3="accent3" accent4="accent4" accent5="accent5" accent6="accent6" hlink="hlink" folHlink="folHlink"/>
  <p:sldLayoutIdLst>
    <p:sldLayoutId id="2147483727" r:id="rId1"/>
    <p:sldLayoutId id="214748372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law.lis.virginia.gov/constitution/article8/section5/" TargetMode="External"/><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hyperlink" Target="https://law.lis.virginia.gov/vacode/title22.1/chapter13/section22.1-238/" TargetMode="Externa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ctrTitle"/>
          </p:nvPr>
        </p:nvSpPr>
        <p:spPr>
          <a:xfrm>
            <a:off x="487790" y="2384962"/>
            <a:ext cx="6777600" cy="1241700"/>
          </a:xfrm>
          <a:prstGeom prst="rect">
            <a:avLst/>
          </a:prstGeom>
          <a:noFill/>
          <a:ln>
            <a:noFill/>
          </a:ln>
        </p:spPr>
        <p:txBody>
          <a:bodyPr spcFirstLastPara="1" wrap="square" lIns="68575" tIns="34275" rIns="68575" bIns="34275" anchor="b" anchorCtr="0">
            <a:normAutofit fontScale="90000"/>
          </a:bodyPr>
          <a:lstStyle/>
          <a:p>
            <a:pPr>
              <a:buSzPct val="100000"/>
            </a:pPr>
            <a:r>
              <a:rPr lang="en-US" sz="5300" dirty="0">
                <a:solidFill>
                  <a:schemeClr val="bg1"/>
                </a:solidFill>
              </a:rPr>
              <a:t>Overview of State Textbook Approval Process</a:t>
            </a:r>
            <a:endParaRPr sz="3277" cap="none" dirty="0">
              <a:solidFill>
                <a:schemeClr val="bg1"/>
              </a:solidFill>
            </a:endParaRPr>
          </a:p>
        </p:txBody>
      </p:sp>
      <p:sp>
        <p:nvSpPr>
          <p:cNvPr id="221" name="Google Shape;22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a:t>
            </a:fld>
            <a:endParaRPr kumimoji="0" sz="9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a:extLst>
              <a:ext uri="{C183D7F6-B498-43B3-948B-1728B52AA6E4}">
                <adec:decorative xmlns:adec="http://schemas.microsoft.com/office/drawing/2017/decorative" val="0"/>
              </a:ext>
            </a:extLst>
          </p:cNvPr>
          <p:cNvSpPr txBox="1">
            <a:spLocks noGrp="1"/>
          </p:cNvSpPr>
          <p:nvPr>
            <p:ph type="title"/>
          </p:nvPr>
        </p:nvSpPr>
        <p:spPr>
          <a:xfrm>
            <a:off x="0" y="-1"/>
            <a:ext cx="9144000" cy="699339"/>
          </a:xfrm>
          <a:prstGeom prst="rect">
            <a:avLst/>
          </a:prstGeom>
          <a:solidFill>
            <a:schemeClr val="accent1">
              <a:lumMod val="50000"/>
            </a:schemeClr>
          </a:solidFill>
          <a:ln>
            <a:noFill/>
          </a:ln>
        </p:spPr>
        <p:txBody>
          <a:bodyPr spcFirstLastPara="1" wrap="square" lIns="617213" tIns="34275" rIns="68569" bIns="34275" anchor="b" anchorCtr="0">
            <a:normAutofit fontScale="90000"/>
          </a:bodyPr>
          <a:lstStyle/>
          <a:p>
            <a:pPr algn="ctr"/>
            <a:r>
              <a:rPr lang="en-US" dirty="0">
                <a:solidFill>
                  <a:schemeClr val="bg1"/>
                </a:solidFill>
                <a:latin typeface="Georgia" panose="02040502050405020303" pitchFamily="18" charset="0"/>
              </a:rPr>
              <a:t>Legislative Policy and General Process </a:t>
            </a:r>
          </a:p>
        </p:txBody>
      </p:sp>
      <p:sp>
        <p:nvSpPr>
          <p:cNvPr id="157" name="Google Shape;157;p2">
            <a:extLst>
              <a:ext uri="{C183D7F6-B498-43B3-948B-1728B52AA6E4}">
                <adec:decorative xmlns:adec="http://schemas.microsoft.com/office/drawing/2017/decorative" val="0"/>
              </a:ext>
            </a:extLst>
          </p:cNvPr>
          <p:cNvSpPr txBox="1">
            <a:spLocks noGrp="1"/>
          </p:cNvSpPr>
          <p:nvPr>
            <p:ph type="body" idx="1"/>
          </p:nvPr>
        </p:nvSpPr>
        <p:spPr>
          <a:xfrm>
            <a:off x="397239" y="905661"/>
            <a:ext cx="8327036" cy="2542077"/>
          </a:xfrm>
          <a:prstGeom prst="rect">
            <a:avLst/>
          </a:prstGeom>
          <a:noFill/>
          <a:ln>
            <a:noFill/>
          </a:ln>
        </p:spPr>
        <p:txBody>
          <a:bodyPr spcFirstLastPara="1" wrap="square" lIns="68569" tIns="34275" rIns="68569" bIns="34275" anchor="t" anchorCtr="0">
            <a:noAutofit/>
          </a:bodyPr>
          <a:lstStyle/>
          <a:p>
            <a:pPr marL="0" marR="0" indent="0">
              <a:spcBef>
                <a:spcPts val="0"/>
              </a:spcBef>
              <a:spcAft>
                <a:spcPts val="0"/>
              </a:spcAft>
              <a:buNone/>
            </a:pPr>
            <a:r>
              <a:rPr lang="en-US" sz="1800" b="1" i="1" dirty="0">
                <a:effectLst/>
                <a:latin typeface="Georgia" panose="02040502050405020303" pitchFamily="18" charset="0"/>
                <a:ea typeface="Times New Roman" panose="02020603050405020304" pitchFamily="18" charset="0"/>
                <a:cs typeface="Times New Roman" panose="02020603050405020304" pitchFamily="18" charset="0"/>
                <a:hlinkClick r:id="rId3"/>
              </a:rPr>
              <a:t>Virginia Constitution, Article VIII, § 5 (d)</a:t>
            </a:r>
            <a:endParaRPr lang="en-US" sz="1800" b="1" dirty="0">
              <a:effectLst/>
              <a:latin typeface="Georgia" panose="02040502050405020303" pitchFamily="18" charset="0"/>
              <a:ea typeface="Times New Roman" panose="02020603050405020304" pitchFamily="18" charset="0"/>
              <a:cs typeface="Times New Roman" panose="02020603050405020304" pitchFamily="18" charset="0"/>
            </a:endParaRPr>
          </a:p>
          <a:p>
            <a:pPr marL="457200" lvl="1" indent="0">
              <a:spcBef>
                <a:spcPts val="0"/>
              </a:spcBef>
              <a:buNone/>
            </a:pPr>
            <a:r>
              <a:rPr lang="en-US" sz="1400" dirty="0">
                <a:effectLst/>
                <a:latin typeface="Georgia" panose="02040502050405020303" pitchFamily="18" charset="0"/>
                <a:ea typeface="Times New Roman" panose="02020603050405020304" pitchFamily="18" charset="0"/>
                <a:cs typeface="Times New Roman" panose="02020603050405020304" pitchFamily="18" charset="0"/>
              </a:rPr>
              <a:t>It [the Board of Education] shall have authority to approve textbooks and instructional aids and materials for use in courses in the public schools of the Commonwealth.</a:t>
            </a:r>
          </a:p>
          <a:p>
            <a:pPr marL="0" marR="0" indent="0">
              <a:spcBef>
                <a:spcPts val="0"/>
              </a:spcBef>
              <a:spcAft>
                <a:spcPts val="0"/>
              </a:spcAft>
              <a:buNone/>
            </a:pPr>
            <a:r>
              <a:rPr lang="en-US" sz="1800" b="1" i="1" dirty="0">
                <a:effectLst/>
                <a:latin typeface="Georgia" panose="02040502050405020303" pitchFamily="18" charset="0"/>
                <a:ea typeface="Times New Roman" panose="02020603050405020304" pitchFamily="18" charset="0"/>
                <a:cs typeface="Times New Roman" panose="02020603050405020304" pitchFamily="18" charset="0"/>
                <a:hlinkClick r:id="rId4"/>
              </a:rPr>
              <a:t>Code of Virginia</a:t>
            </a:r>
            <a:r>
              <a:rPr lang="en-US" sz="1800" b="1" dirty="0">
                <a:effectLst/>
                <a:latin typeface="Georgia" panose="02040502050405020303" pitchFamily="18" charset="0"/>
                <a:ea typeface="Times New Roman" panose="02020603050405020304" pitchFamily="18" charset="0"/>
                <a:cs typeface="Times New Roman" panose="02020603050405020304" pitchFamily="18" charset="0"/>
                <a:hlinkClick r:id="rId4"/>
              </a:rPr>
              <a:t>, § 22.1-238</a:t>
            </a:r>
            <a:endParaRPr lang="en-US" sz="1800" b="1" dirty="0">
              <a:effectLst/>
              <a:latin typeface="Georgia" panose="02040502050405020303" pitchFamily="18" charset="0"/>
              <a:ea typeface="Times New Roman" panose="02020603050405020304" pitchFamily="18" charset="0"/>
              <a:cs typeface="Times New Roman" panose="02020603050405020304" pitchFamily="18" charset="0"/>
            </a:endParaRPr>
          </a:p>
          <a:p>
            <a:pPr marL="800100" lvl="1" indent="-342900">
              <a:spcBef>
                <a:spcPts val="0"/>
              </a:spcBef>
              <a:buFont typeface="+mj-lt"/>
              <a:buAutoNum type="alphaUcPeriod"/>
            </a:pPr>
            <a:r>
              <a:rPr lang="en-US" sz="1400" dirty="0">
                <a:effectLst/>
                <a:latin typeface="Georgia" panose="02040502050405020303" pitchFamily="18" charset="0"/>
                <a:ea typeface="Times New Roman" panose="02020603050405020304" pitchFamily="18" charset="0"/>
                <a:cs typeface="Times New Roman" panose="02020603050405020304" pitchFamily="18" charset="0"/>
              </a:rPr>
              <a:t>The Board of Education shall have the authority to approve textbooks suitable for use in the public schools and shall have authority to approve instructional aids and materials for use in the public schools. The Board shall publish a list of all approved textbooks on its website and shall list the publisher and the current lowest wholesale price of such textbooks. </a:t>
            </a:r>
          </a:p>
          <a:p>
            <a:pPr marL="800100" lvl="1" indent="-342900">
              <a:spcBef>
                <a:spcPts val="0"/>
              </a:spcBef>
              <a:buFont typeface="+mj-lt"/>
              <a:buAutoNum type="alphaUcPeriod"/>
            </a:pPr>
            <a:r>
              <a:rPr lang="en-US" sz="1400" dirty="0">
                <a:effectLst/>
                <a:latin typeface="Georgia" panose="02040502050405020303" pitchFamily="18" charset="0"/>
                <a:ea typeface="Times New Roman" panose="02020603050405020304" pitchFamily="18" charset="0"/>
                <a:cs typeface="Times New Roman" panose="02020603050405020304" pitchFamily="18" charset="0"/>
              </a:rPr>
              <a:t>Any school board may use textbooks not approved by the Board provided the school board selects such books in accordance with regulations promulgated by the Board. </a:t>
            </a:r>
          </a:p>
          <a:p>
            <a:pPr marL="800100" lvl="1" indent="-342900">
              <a:spcBef>
                <a:spcPts val="0"/>
              </a:spcBef>
              <a:buFont typeface="+mj-lt"/>
              <a:buAutoNum type="alphaUcPeriod"/>
            </a:pPr>
            <a:r>
              <a:rPr lang="en-US" sz="1400" dirty="0">
                <a:effectLst/>
                <a:latin typeface="Georgia" panose="02040502050405020303" pitchFamily="18" charset="0"/>
                <a:ea typeface="Times New Roman" panose="02020603050405020304" pitchFamily="18" charset="0"/>
                <a:cs typeface="Times New Roman" panose="02020603050405020304" pitchFamily="18" charset="0"/>
              </a:rPr>
              <a:t>For the purposes of this chapter, the term "textbooks" means print or electronic media for student use that serve as the primary curriculum basis for a grade-level subject or course.</a:t>
            </a:r>
          </a:p>
          <a:p>
            <a:pPr marL="85725" indent="0">
              <a:lnSpc>
                <a:spcPct val="150000"/>
              </a:lnSpc>
              <a:spcBef>
                <a:spcPts val="0"/>
              </a:spcBef>
              <a:buNone/>
            </a:pPr>
            <a:endParaRPr lang="en-US" sz="1800" dirty="0">
              <a:solidFill>
                <a:schemeClr val="bg1">
                  <a:lumMod val="85000"/>
                </a:schemeClr>
              </a:solidFill>
              <a:latin typeface="Georgia"/>
            </a:endParaRPr>
          </a:p>
        </p:txBody>
      </p:sp>
      <p:sp>
        <p:nvSpPr>
          <p:cNvPr id="156" name="Google Shape;156;p2">
            <a:extLst>
              <a:ext uri="{C183D7F6-B498-43B3-948B-1728B52AA6E4}">
                <adec:decorative xmlns:adec="http://schemas.microsoft.com/office/drawing/2017/decorative" val="0"/>
              </a:ext>
            </a:extLst>
          </p:cNvPr>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a:pPr defTabSz="685800"/>
              <a:t>2</a:t>
            </a:fld>
            <a:endParaRPr/>
          </a:p>
        </p:txBody>
      </p:sp>
      <p:pic>
        <p:nvPicPr>
          <p:cNvPr id="3" name="Picture 2">
            <a:extLst>
              <a:ext uri="{FF2B5EF4-FFF2-40B4-BE49-F238E27FC236}">
                <a16:creationId xmlns:a16="http://schemas.microsoft.com/office/drawing/2014/main" id="{BB8246B2-A775-6A12-F5E8-C3AE717F1363}"/>
              </a:ext>
            </a:extLst>
          </p:cNvPr>
          <p:cNvPicPr>
            <a:picLocks noChangeAspect="1"/>
          </p:cNvPicPr>
          <p:nvPr/>
        </p:nvPicPr>
        <p:blipFill>
          <a:blip r:embed="rId5"/>
          <a:stretch>
            <a:fillRect/>
          </a:stretch>
        </p:blipFill>
        <p:spPr>
          <a:xfrm>
            <a:off x="6885432" y="4767302"/>
            <a:ext cx="2231136" cy="345489"/>
          </a:xfrm>
          <a:prstGeom prst="rect">
            <a:avLst/>
          </a:prstGeom>
        </p:spPr>
      </p:pic>
      <p:graphicFrame>
        <p:nvGraphicFramePr>
          <p:cNvPr id="2" name="Diagram 1">
            <a:extLst>
              <a:ext uri="{FF2B5EF4-FFF2-40B4-BE49-F238E27FC236}">
                <a16:creationId xmlns:a16="http://schemas.microsoft.com/office/drawing/2014/main" id="{93EF13D9-48C5-AB3C-4E96-0672F9E06FAB}"/>
              </a:ext>
            </a:extLst>
          </p:cNvPr>
          <p:cNvGraphicFramePr/>
          <p:nvPr>
            <p:extLst>
              <p:ext uri="{D42A27DB-BD31-4B8C-83A1-F6EECF244321}">
                <p14:modId xmlns:p14="http://schemas.microsoft.com/office/powerpoint/2010/main" val="3471645421"/>
              </p:ext>
            </p:extLst>
          </p:nvPr>
        </p:nvGraphicFramePr>
        <p:xfrm>
          <a:off x="319689" y="3310769"/>
          <a:ext cx="8614449" cy="15934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50B680D0-E435-BB45-2E1C-8550EF272C16}"/>
              </a:ext>
            </a:extLst>
          </p:cNvPr>
          <p:cNvSpPr txBox="1"/>
          <p:nvPr/>
        </p:nvSpPr>
        <p:spPr>
          <a:xfrm>
            <a:off x="2013629" y="3372705"/>
            <a:ext cx="4871803" cy="307777"/>
          </a:xfrm>
          <a:prstGeom prst="rect">
            <a:avLst/>
          </a:prstGeom>
          <a:noFill/>
        </p:spPr>
        <p:txBody>
          <a:bodyPr wrap="square" rtlCol="0">
            <a:spAutoFit/>
          </a:bodyPr>
          <a:lstStyle/>
          <a:p>
            <a:pPr algn="ctr"/>
            <a:r>
              <a:rPr lang="en-US" b="1" dirty="0">
                <a:latin typeface="Georgia" panose="02040502050405020303" pitchFamily="18" charset="0"/>
              </a:rPr>
              <a:t>Steps for Textbook Approval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2"/>
          <p:cNvSpPr txBox="1">
            <a:spLocks noGrp="1"/>
          </p:cNvSpPr>
          <p:nvPr>
            <p:ph type="title"/>
          </p:nvPr>
        </p:nvSpPr>
        <p:spPr>
          <a:xfrm>
            <a:off x="0" y="-12491"/>
            <a:ext cx="9144000" cy="572434"/>
          </a:xfrm>
          <a:prstGeom prst="rect">
            <a:avLst/>
          </a:prstGeom>
          <a:solidFill>
            <a:schemeClr val="accent1">
              <a:lumMod val="50000"/>
            </a:schemeClr>
          </a:solidFill>
          <a:ln>
            <a:solidFill>
              <a:schemeClr val="bg2"/>
            </a:solid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2800" b="0" i="0" u="none" strike="noStrike" kern="0" cap="small" spc="0" normalizeH="0" baseline="0" noProof="0" dirty="0">
                <a:ln>
                  <a:noFill/>
                </a:ln>
                <a:solidFill>
                  <a:schemeClr val="bg1"/>
                </a:solidFill>
                <a:effectLst/>
                <a:uLnTx/>
                <a:uFillTx/>
                <a:latin typeface="Georgia"/>
                <a:ea typeface="Georgia"/>
                <a:cs typeface="Georgia"/>
                <a:sym typeface="Georgia"/>
              </a:rPr>
              <a:t>Sample Timeline and Detailed Steps in Process</a:t>
            </a:r>
          </a:p>
        </p:txBody>
      </p:sp>
      <p:sp>
        <p:nvSpPr>
          <p:cNvPr id="240" name="Google Shape;240;p42"/>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pic>
        <p:nvPicPr>
          <p:cNvPr id="4" name="Picture 3">
            <a:extLst>
              <a:ext uri="{FF2B5EF4-FFF2-40B4-BE49-F238E27FC236}">
                <a16:creationId xmlns:a16="http://schemas.microsoft.com/office/drawing/2014/main" id="{3BD1CAAC-4F05-C9FA-B0F5-E811664C9D58}"/>
              </a:ext>
            </a:extLst>
          </p:cNvPr>
          <p:cNvPicPr>
            <a:picLocks noChangeAspect="1"/>
          </p:cNvPicPr>
          <p:nvPr/>
        </p:nvPicPr>
        <p:blipFill>
          <a:blip r:embed="rId3"/>
          <a:stretch>
            <a:fillRect/>
          </a:stretch>
        </p:blipFill>
        <p:spPr>
          <a:xfrm>
            <a:off x="6885432" y="4767302"/>
            <a:ext cx="2231136" cy="345489"/>
          </a:xfrm>
          <a:prstGeom prst="rect">
            <a:avLst/>
          </a:prstGeom>
        </p:spPr>
      </p:pic>
      <p:graphicFrame>
        <p:nvGraphicFramePr>
          <p:cNvPr id="2" name="Table 2">
            <a:extLst>
              <a:ext uri="{FF2B5EF4-FFF2-40B4-BE49-F238E27FC236}">
                <a16:creationId xmlns:a16="http://schemas.microsoft.com/office/drawing/2014/main" id="{4895DEF8-4ED6-5FEF-2F6D-CE89F2E65A1C}"/>
              </a:ext>
            </a:extLst>
          </p:cNvPr>
          <p:cNvGraphicFramePr>
            <a:graphicFrameLocks noGrp="1"/>
          </p:cNvGraphicFramePr>
          <p:nvPr>
            <p:extLst>
              <p:ext uri="{D42A27DB-BD31-4B8C-83A1-F6EECF244321}">
                <p14:modId xmlns:p14="http://schemas.microsoft.com/office/powerpoint/2010/main" val="400395409"/>
              </p:ext>
            </p:extLst>
          </p:nvPr>
        </p:nvGraphicFramePr>
        <p:xfrm>
          <a:off x="355445" y="606347"/>
          <a:ext cx="8574190" cy="4164473"/>
        </p:xfrm>
        <a:graphic>
          <a:graphicData uri="http://schemas.openxmlformats.org/drawingml/2006/table">
            <a:tbl>
              <a:tblPr firstRow="1" bandRow="1">
                <a:tableStyleId>{64C8BA91-00B2-47A3-B945-543557C1B41E}</a:tableStyleId>
              </a:tblPr>
              <a:tblGrid>
                <a:gridCol w="1393902">
                  <a:extLst>
                    <a:ext uri="{9D8B030D-6E8A-4147-A177-3AD203B41FA5}">
                      <a16:colId xmlns:a16="http://schemas.microsoft.com/office/drawing/2014/main" val="3655138166"/>
                    </a:ext>
                  </a:extLst>
                </a:gridCol>
                <a:gridCol w="7180288">
                  <a:extLst>
                    <a:ext uri="{9D8B030D-6E8A-4147-A177-3AD203B41FA5}">
                      <a16:colId xmlns:a16="http://schemas.microsoft.com/office/drawing/2014/main" val="1944308136"/>
                    </a:ext>
                  </a:extLst>
                </a:gridCol>
              </a:tblGrid>
              <a:tr h="303618">
                <a:tc>
                  <a:txBody>
                    <a:bodyPr/>
                    <a:lstStyle/>
                    <a:p>
                      <a:pPr algn="ctr"/>
                      <a:r>
                        <a:rPr lang="en-US" sz="1200" b="1" dirty="0"/>
                        <a:t>Sample Dates</a:t>
                      </a:r>
                    </a:p>
                  </a:txBody>
                  <a:tcPr>
                    <a:solidFill>
                      <a:schemeClr val="accent1">
                        <a:lumMod val="60000"/>
                        <a:lumOff val="40000"/>
                      </a:schemeClr>
                    </a:solidFill>
                  </a:tcPr>
                </a:tc>
                <a:tc>
                  <a:txBody>
                    <a:bodyPr/>
                    <a:lstStyle/>
                    <a:p>
                      <a:pPr algn="ctr"/>
                      <a:r>
                        <a:rPr lang="en-US" sz="1200" b="1" dirty="0"/>
                        <a:t>Steps in Textbook Approval Process</a:t>
                      </a:r>
                    </a:p>
                  </a:txBody>
                  <a:tcPr>
                    <a:solidFill>
                      <a:schemeClr val="accent1">
                        <a:lumMod val="60000"/>
                        <a:lumOff val="40000"/>
                      </a:schemeClr>
                    </a:solidFill>
                  </a:tcPr>
                </a:tc>
                <a:extLst>
                  <a:ext uri="{0D108BD9-81ED-4DB2-BD59-A6C34878D82A}">
                    <a16:rowId xmlns:a16="http://schemas.microsoft.com/office/drawing/2014/main" val="1717793441"/>
                  </a:ext>
                </a:extLst>
              </a:tr>
              <a:tr h="318572">
                <a:tc>
                  <a:txBody>
                    <a:bodyPr/>
                    <a:lstStyle/>
                    <a:p>
                      <a:r>
                        <a:rPr lang="en-US" sz="1200" b="1" i="0" kern="1200">
                          <a:solidFill>
                            <a:srgbClr val="000000"/>
                          </a:solidFill>
                          <a:effectLst/>
                          <a:latin typeface="Arial"/>
                          <a:ea typeface="Arial"/>
                          <a:cs typeface="Arial"/>
                        </a:rPr>
                        <a:t>September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Arial"/>
                          <a:ea typeface="Arial"/>
                          <a:cs typeface="Arial"/>
                        </a:rPr>
                        <a:t>The Board of Education (Board) approves the textbook schedule for the approval of K-12 textbooks.</a:t>
                      </a:r>
                    </a:p>
                  </a:txBody>
                  <a:tcPr/>
                </a:tc>
                <a:extLst>
                  <a:ext uri="{0D108BD9-81ED-4DB2-BD59-A6C34878D82A}">
                    <a16:rowId xmlns:a16="http://schemas.microsoft.com/office/drawing/2014/main" val="1039255934"/>
                  </a:ext>
                </a:extLst>
              </a:tr>
              <a:tr h="779524">
                <a:tc>
                  <a:txBody>
                    <a:bodyPr/>
                    <a:lstStyle/>
                    <a:p>
                      <a:r>
                        <a:rPr lang="en-US" sz="1200" b="1"/>
                        <a:t>October 2023</a:t>
                      </a:r>
                    </a:p>
                    <a:p>
                      <a:pPr lvl="0">
                        <a:buNone/>
                      </a:pPr>
                      <a:endParaRPr lang="en-US" sz="1200" b="1" i="0" kern="1200" dirty="0">
                        <a:solidFill>
                          <a:srgbClr val="000000"/>
                        </a:solidFill>
                        <a:effectLst/>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Arial"/>
                          <a:ea typeface="Arial"/>
                          <a:cs typeface="Arial"/>
                        </a:rPr>
                        <a:t>The Virginia Department of Education (VDOE) invites publishers to submit textbooks for review.</a:t>
                      </a:r>
                    </a:p>
                    <a:p>
                      <a:pPr lvl="0">
                        <a:buNone/>
                      </a:pPr>
                      <a:r>
                        <a:rPr lang="en-US" sz="1200" b="0" i="0" kern="1200" dirty="0">
                          <a:solidFill>
                            <a:srgbClr val="000000"/>
                          </a:solidFill>
                          <a:effectLst/>
                          <a:latin typeface="Arial"/>
                          <a:cs typeface="Arial"/>
                        </a:rPr>
                        <a:t>Review committees of K-12 educators and content experts with advanced degrees in the field are </a:t>
                      </a:r>
                      <a:r>
                        <a:rPr lang="en-US" sz="1200" b="0" i="0" kern="1200">
                          <a:solidFill>
                            <a:srgbClr val="000000"/>
                          </a:solidFill>
                          <a:effectLst/>
                          <a:latin typeface="Arial"/>
                          <a:cs typeface="Arial"/>
                        </a:rPr>
                        <a:t>determined. VDOE reviews publisher certifications and agreements and works with publishers to address concerns. </a:t>
                      </a:r>
                      <a:endParaRPr lang="en-US"/>
                    </a:p>
                  </a:txBody>
                  <a:tcPr/>
                </a:tc>
                <a:extLst>
                  <a:ext uri="{0D108BD9-81ED-4DB2-BD59-A6C34878D82A}">
                    <a16:rowId xmlns:a16="http://schemas.microsoft.com/office/drawing/2014/main" val="3292582077"/>
                  </a:ext>
                </a:extLst>
              </a:tr>
              <a:tr h="479721">
                <a:tc>
                  <a:txBody>
                    <a:bodyPr/>
                    <a:lstStyle/>
                    <a:p>
                      <a:r>
                        <a:rPr lang="en-US" sz="1200" b="1"/>
                        <a:t>October – November 2023</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Arial"/>
                          <a:ea typeface="Arial"/>
                          <a:cs typeface="Arial"/>
                        </a:rPr>
                        <a:t>VDOE notifies the publishers of the evaluation committee members for the purpose of sending all the textbooks under consideration for approval to these reviewers</a:t>
                      </a:r>
                      <a:r>
                        <a:rPr lang="en-US" sz="1200" b="1" i="0" kern="1200" dirty="0">
                          <a:solidFill>
                            <a:srgbClr val="000000"/>
                          </a:solidFill>
                          <a:effectLst/>
                          <a:latin typeface="Arial"/>
                          <a:ea typeface="Arial"/>
                          <a:cs typeface="Arial"/>
                        </a:rPr>
                        <a:t>.</a:t>
                      </a:r>
                      <a:endParaRPr lang="en-US" sz="1200" b="0" i="0" kern="1200" dirty="0">
                        <a:solidFill>
                          <a:srgbClr val="000000"/>
                        </a:solidFill>
                        <a:effectLst/>
                        <a:latin typeface="Arial"/>
                        <a:ea typeface="Arial"/>
                        <a:cs typeface="Arial"/>
                      </a:endParaRPr>
                    </a:p>
                  </a:txBody>
                  <a:tcPr/>
                </a:tc>
                <a:extLst>
                  <a:ext uri="{0D108BD9-81ED-4DB2-BD59-A6C34878D82A}">
                    <a16:rowId xmlns:a16="http://schemas.microsoft.com/office/drawing/2014/main" val="2205368134"/>
                  </a:ext>
                </a:extLst>
              </a:tr>
              <a:tr h="479721">
                <a:tc>
                  <a:txBody>
                    <a:bodyPr/>
                    <a:lstStyle/>
                    <a:p>
                      <a:r>
                        <a:rPr lang="en-US" sz="1200" b="1"/>
                        <a:t>November 2023 – January 2024</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Arial"/>
                          <a:ea typeface="Arial"/>
                          <a:cs typeface="Arial"/>
                        </a:rPr>
                        <a:t>Committee members use the evaluation criteria to review the textbooks independently for Standards of Learning (SOL) correlations, content, bias, and design for instructional planning and support. Committee member submit individual analysis to VDOE and then convene to come to consensus.</a:t>
                      </a:r>
                    </a:p>
                  </a:txBody>
                  <a:tcPr/>
                </a:tc>
                <a:extLst>
                  <a:ext uri="{0D108BD9-81ED-4DB2-BD59-A6C34878D82A}">
                    <a16:rowId xmlns:a16="http://schemas.microsoft.com/office/drawing/2014/main" val="1384542297"/>
                  </a:ext>
                </a:extLst>
              </a:tr>
              <a:tr h="479721">
                <a:tc>
                  <a:txBody>
                    <a:bodyPr/>
                    <a:lstStyle/>
                    <a:p>
                      <a:r>
                        <a:rPr lang="en-US" sz="1200" b="1"/>
                        <a:t>January</a:t>
                      </a:r>
                      <a:r>
                        <a:rPr lang="en-US" sz="1200" b="1" dirty="0"/>
                        <a:t> 2024</a:t>
                      </a:r>
                    </a:p>
                  </a:txBody>
                  <a:tcPr/>
                </a:tc>
                <a:tc>
                  <a:txBody>
                    <a:bodyPr/>
                    <a:lstStyle/>
                    <a:p>
                      <a:r>
                        <a:rPr lang="en-US" sz="1200" dirty="0"/>
                        <a:t>Consensus evaluations are shared with publishers. Publishers are given the opportunity to respond to the committee’s reviews and recommendations.</a:t>
                      </a:r>
                    </a:p>
                  </a:txBody>
                  <a:tcPr/>
                </a:tc>
                <a:extLst>
                  <a:ext uri="{0D108BD9-81ED-4DB2-BD59-A6C34878D82A}">
                    <a16:rowId xmlns:a16="http://schemas.microsoft.com/office/drawing/2014/main" val="3623851835"/>
                  </a:ext>
                </a:extLst>
              </a:tr>
              <a:tr h="479721">
                <a:tc>
                  <a:txBody>
                    <a:bodyPr/>
                    <a:lstStyle/>
                    <a:p>
                      <a:r>
                        <a:rPr lang="en-US" sz="1200" b="1" dirty="0"/>
                        <a:t>February–</a:t>
                      </a:r>
                      <a:r>
                        <a:rPr lang="en-US" sz="1200" b="1"/>
                        <a:t>March 2024</a:t>
                      </a:r>
                    </a:p>
                  </a:txBody>
                  <a:tcPr/>
                </a:tc>
                <a:tc>
                  <a:txBody>
                    <a:bodyPr/>
                    <a:lstStyle/>
                    <a:p>
                      <a:r>
                        <a:rPr lang="en-US" sz="1200" dirty="0"/>
                        <a:t>The Board receives the proposed list of textbooks for first review, along with information from the textbook publishers’ certifications and agreements. A 30-day public comment period ensues during which the public is invited to review copies of the books.</a:t>
                      </a:r>
                    </a:p>
                  </a:txBody>
                  <a:tcPr/>
                </a:tc>
                <a:extLst>
                  <a:ext uri="{0D108BD9-81ED-4DB2-BD59-A6C34878D82A}">
                    <a16:rowId xmlns:a16="http://schemas.microsoft.com/office/drawing/2014/main" val="1540463448"/>
                  </a:ext>
                </a:extLst>
              </a:tr>
              <a:tr h="479721">
                <a:tc>
                  <a:txBody>
                    <a:bodyPr/>
                    <a:lstStyle/>
                    <a:p>
                      <a:r>
                        <a:rPr lang="en-US" sz="1200" b="1"/>
                        <a:t>March 2024</a:t>
                      </a:r>
                      <a:endParaRPr lang="en-US" sz="1200" b="1" dirty="0"/>
                    </a:p>
                  </a:txBody>
                  <a:tcPr/>
                </a:tc>
                <a:tc>
                  <a:txBody>
                    <a:bodyPr/>
                    <a:lstStyle/>
                    <a:p>
                      <a:r>
                        <a:rPr lang="en-US" sz="1200" dirty="0"/>
                        <a:t>The Board reviews all public comment, considers the list, and approves the textbooks. VDOE posts a list of approved textbooks with prices and information about publishers. </a:t>
                      </a:r>
                    </a:p>
                  </a:txBody>
                  <a:tcPr/>
                </a:tc>
                <a:extLst>
                  <a:ext uri="{0D108BD9-81ED-4DB2-BD59-A6C34878D82A}">
                    <a16:rowId xmlns:a16="http://schemas.microsoft.com/office/drawing/2014/main" val="3617511166"/>
                  </a:ext>
                </a:extLst>
              </a:tr>
            </a:tbl>
          </a:graphicData>
        </a:graphic>
      </p:graphicFrame>
    </p:spTree>
    <p:extLst>
      <p:ext uri="{BB962C8B-B14F-4D97-AF65-F5344CB8AC3E}">
        <p14:creationId xmlns:p14="http://schemas.microsoft.com/office/powerpoint/2010/main" val="3896437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5" ma:contentTypeDescription="Create a new document." ma:contentTypeScope="" ma:versionID="f928762306c5a502c2a0a846661488d3">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3730662b02fc00ae5e980e446709117c"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D84689-0588-4E97-AC9F-2A5410796C73}"/>
</file>

<file path=customXml/itemProps2.xml><?xml version="1.0" encoding="utf-8"?>
<ds:datastoreItem xmlns:ds="http://schemas.openxmlformats.org/officeDocument/2006/customXml" ds:itemID="{7C8EB951-EE03-4515-8F39-B76E4A6539E5}"/>
</file>

<file path=customXml/itemProps3.xml><?xml version="1.0" encoding="utf-8"?>
<ds:datastoreItem xmlns:ds="http://schemas.openxmlformats.org/officeDocument/2006/customXml" ds:itemID="{CD8E7851-4963-4598-A75E-8B370A56F333}"/>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On-screen Show (16:9)</PresentationFormat>
  <Paragraphs>37</Paragraphs>
  <Slides>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Georgia</vt:lpstr>
      <vt:lpstr>Calibri</vt:lpstr>
      <vt:lpstr>Arial</vt:lpstr>
      <vt:lpstr>Courier New</vt:lpstr>
      <vt:lpstr>Trebuchet MS</vt:lpstr>
      <vt:lpstr>Calibri Light</vt:lpstr>
      <vt:lpstr>Office Theme</vt:lpstr>
      <vt:lpstr>1_Office Theme</vt:lpstr>
      <vt:lpstr>Overview of State Textbook Approval Process</vt:lpstr>
      <vt:lpstr>Legislative Policy and General Process </vt:lpstr>
      <vt:lpstr>Sample Timeline and Detailed Steps in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modified xsi:type="dcterms:W3CDTF">2023-09-07T23:04:42Z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