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66" r:id="rId2"/>
    <p:sldId id="267" r:id="rId3"/>
    <p:sldId id="289" r:id="rId4"/>
    <p:sldId id="290" r:id="rId5"/>
    <p:sldId id="291" r:id="rId6"/>
    <p:sldId id="292" r:id="rId7"/>
    <p:sldId id="288" r:id="rId8"/>
    <p:sldId id="29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23" roundtripDataSignature="AMtx7mj+kATN+8vjgpSu1KcEycJoQyJR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3D7BB1-93FB-EFCE-96CE-0B654B516A89}" v="4" dt="2023-09-11T18:15:52.237"/>
  </p1510:revLst>
</p1510:revInfo>
</file>

<file path=ppt/tableStyles.xml><?xml version="1.0" encoding="utf-8"?>
<a:tblStyleLst xmlns:a="http://schemas.openxmlformats.org/drawingml/2006/main" def="{4AC93BE6-24F2-4D38-9EE1-789EC3756C38}">
  <a:tblStyle styleId="{4AC93BE6-24F2-4D38-9EE1-789EC3756C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28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13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20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0" name="Google Shape;90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25"/>
          <p:cNvSpPr>
            <a:spLocks noGrp="1"/>
          </p:cNvSpPr>
          <p:nvPr>
            <p:ph type="pic" idx="3"/>
          </p:nvPr>
        </p:nvSpPr>
        <p:spPr>
          <a:xfrm>
            <a:off x="5183188" y="3451509"/>
            <a:ext cx="2970212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25"/>
          <p:cNvSpPr>
            <a:spLocks noGrp="1"/>
          </p:cNvSpPr>
          <p:nvPr>
            <p:ph type="pic" idx="4"/>
          </p:nvPr>
        </p:nvSpPr>
        <p:spPr>
          <a:xfrm>
            <a:off x="8383588" y="3451508"/>
            <a:ext cx="2970212" cy="22592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rgbClr val="3E588E"/>
            </a:gs>
            <a:gs pos="50000">
              <a:srgbClr val="1D417D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5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6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bg>
      <p:bgPr>
        <a:gradFill>
          <a:gsLst>
            <a:gs pos="0">
              <a:srgbClr val="3E5B91"/>
            </a:gs>
            <a:gs pos="50000">
              <a:srgbClr val="1A4480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2" name="Google Shape;11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bg>
      <p:bgPr>
        <a:gradFill>
          <a:gsLst>
            <a:gs pos="0">
              <a:schemeClr val="dk1"/>
            </a:gs>
            <a:gs pos="50000">
              <a:srgbClr val="1A4480"/>
            </a:gs>
            <a:gs pos="100000">
              <a:srgbClr val="3E5B91"/>
            </a:gs>
          </a:gsLst>
          <a:lin ang="16200000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FA3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>
                <a:solidFill>
                  <a:srgbClr val="888FA3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marL="1371600" lvl="2" indent="-32766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60"/>
              <a:buChar char="o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Char char="-"/>
              <a:defRPr sz="24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Courier New"/>
              <a:buChar char="o"/>
              <a:defRPr sz="20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-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0E16E0-3CF4-42BA-A7B3-D3315F51D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394" y="491812"/>
            <a:ext cx="6309851" cy="2387600"/>
          </a:xfrm>
        </p:spPr>
        <p:txBody>
          <a:bodyPr anchor="ctr">
            <a:normAutofit fontScale="90000"/>
          </a:bodyPr>
          <a:lstStyle/>
          <a:p>
            <a:r>
              <a:rPr lang="en-US" sz="4800">
                <a:latin typeface="Calibri"/>
                <a:cs typeface="Times New Roman"/>
              </a:rPr>
              <a:t>High School Redesign:  Innovative Pathways for All Learners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C47C86A-00D0-4542-8E3B-D0488C395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1195" y="2854060"/>
            <a:ext cx="4472247" cy="1680829"/>
          </a:xfrm>
        </p:spPr>
        <p:txBody>
          <a:bodyPr>
            <a:noAutofit/>
          </a:bodyPr>
          <a:lstStyle/>
          <a:p>
            <a:pPr marL="55245" indent="-4445" algn="ctr"/>
            <a:r>
              <a:rPr lang="en-US">
                <a:cs typeface="Times New Roman"/>
              </a:rPr>
              <a:t>Virginia Board of Education</a:t>
            </a:r>
          </a:p>
          <a:p>
            <a:pPr marL="55245" indent="-4445" algn="ctr"/>
            <a:r>
              <a:rPr lang="en-US">
                <a:cs typeface="Times New Roman"/>
              </a:rPr>
              <a:t>Work Session</a:t>
            </a:r>
          </a:p>
          <a:p>
            <a:pPr marL="55245" indent="-4445" algn="ctr"/>
            <a:r>
              <a:rPr lang="en-US">
                <a:cs typeface="Times New Roman"/>
              </a:rPr>
              <a:t>September 13,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0FB50-26E4-49B0-BF46-6401E8A55B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Calibri"/>
                <a:cs typeface="Times New Roman"/>
              </a:rPr>
              <a:t>Overview of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8930"/>
            <a:ext cx="10515600" cy="5116041"/>
          </a:xfrm>
        </p:spPr>
        <p:txBody>
          <a:bodyPr>
            <a:noAutofit/>
          </a:bodyPr>
          <a:lstStyle/>
          <a:p>
            <a:pPr marL="114300" indent="0">
              <a:lnSpc>
                <a:spcPct val="124000"/>
              </a:lnSpc>
              <a:buNone/>
            </a:pPr>
            <a:r>
              <a:rPr lang="en-US" sz="2400">
                <a:solidFill>
                  <a:srgbClr val="000000"/>
                </a:solidFill>
                <a:cs typeface="Times New Roman"/>
              </a:rPr>
              <a:t>An overview of work in progress to reshape the high school landscape for every learner toward experiences, knowledge, and skills needed for students to be successful in college, career, and life.</a:t>
            </a:r>
          </a:p>
          <a:p>
            <a:pPr marL="1028700" lvl="1" indent="-457200">
              <a:lnSpc>
                <a:spcPct val="124000"/>
              </a:lnSpc>
              <a:buAutoNum type="arabicPeriod"/>
            </a:pPr>
            <a:r>
              <a:rPr lang="en-US">
                <a:solidFill>
                  <a:srgbClr val="000000"/>
                </a:solidFill>
                <a:cs typeface="Times New Roman"/>
              </a:rPr>
              <a:t>EPSOs</a:t>
            </a:r>
          </a:p>
          <a:p>
            <a:pPr marL="1028700" lvl="1" indent="-457200">
              <a:lnSpc>
                <a:spcPct val="124000"/>
              </a:lnSpc>
              <a:buAutoNum type="arabicPeriod"/>
            </a:pPr>
            <a:r>
              <a:rPr lang="en-US">
                <a:solidFill>
                  <a:srgbClr val="000000"/>
                </a:solidFill>
                <a:cs typeface="Times New Roman"/>
              </a:rPr>
              <a:t>Industry Recognized Credentials </a:t>
            </a:r>
          </a:p>
          <a:p>
            <a:pPr marL="1028700" lvl="1" indent="-457200">
              <a:lnSpc>
                <a:spcPct val="124000"/>
              </a:lnSpc>
              <a:buAutoNum type="arabicPeriod"/>
            </a:pPr>
            <a:r>
              <a:rPr lang="en-US">
                <a:solidFill>
                  <a:srgbClr val="000000"/>
                </a:solidFill>
                <a:cs typeface="Times New Roman"/>
              </a:rPr>
              <a:t>College Readiness</a:t>
            </a:r>
          </a:p>
          <a:p>
            <a:pPr marL="1028700" lvl="1" indent="-457200">
              <a:lnSpc>
                <a:spcPct val="124000"/>
              </a:lnSpc>
              <a:buAutoNum type="arabicPeriod"/>
            </a:pPr>
            <a:r>
              <a:rPr lang="en-US">
                <a:solidFill>
                  <a:srgbClr val="000000"/>
                </a:solidFill>
                <a:cs typeface="Times New Roman"/>
              </a:rPr>
              <a:t>Military Readiness</a:t>
            </a: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5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>
                <a:latin typeface="Calibri"/>
                <a:cs typeface="Times New Roman"/>
              </a:rPr>
              <a:t>Early Post-Secondary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58931"/>
            <a:ext cx="10217727" cy="4594398"/>
          </a:xfrm>
          <a:ln>
            <a:noFill/>
          </a:ln>
        </p:spPr>
        <p:txBody>
          <a:bodyPr>
            <a:normAutofit fontScale="92500"/>
          </a:bodyPr>
          <a:lstStyle/>
          <a:p>
            <a:pPr marL="114300" indent="0">
              <a:lnSpc>
                <a:spcPct val="124000"/>
              </a:lnSpc>
              <a:buNone/>
            </a:pPr>
            <a:r>
              <a:rPr lang="en-US" sz="24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/>
              </a:rPr>
              <a:t>Research shows improved student likelihood for success in postsecondary education after exposure to early postsecondary opportunities (EPSOs).</a:t>
            </a:r>
            <a:r>
              <a:rPr lang="en-US" sz="24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  </a:t>
            </a:r>
            <a:endParaRPr lang="en-US" sz="240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24000"/>
              </a:lnSpc>
              <a:buNone/>
            </a:pPr>
            <a:r>
              <a:rPr lang="en-US" sz="24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How do we expand opportunities across the Commonwealth for exposure to EPSOs?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/>
              </a:rPr>
              <a:t>Advanced Placement (AP)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Dual Enrollment and Concurrent Enrollment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/>
              </a:rPr>
              <a:t>International </a:t>
            </a:r>
            <a:r>
              <a:rPr lang="en-US" sz="24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Baccalaureate programs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400" i="1">
                <a:solidFill>
                  <a:schemeClr val="tx1">
                    <a:lumMod val="60000"/>
                    <a:lumOff val="40000"/>
                  </a:schemeClr>
                </a:solidFill>
                <a:effectLst/>
                <a:ea typeface="Times New Roman" panose="02020603050405020304" pitchFamily="18" charset="0"/>
                <a:cs typeface="Times New Roman"/>
              </a:rPr>
              <a:t>Cambridge International Examinations (CIE)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400" i="1">
                <a:solidFill>
                  <a:schemeClr val="tx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Times New Roman"/>
              </a:rPr>
              <a:t>College Level Exam Program (CLEP)</a:t>
            </a:r>
            <a:endParaRPr lang="en-US" sz="2400" i="1">
              <a:solidFill>
                <a:schemeClr val="tx1">
                  <a:lumMod val="60000"/>
                  <a:lumOff val="40000"/>
                </a:schemeClr>
              </a:solidFill>
              <a:effectLst/>
              <a:ea typeface="Times New Roman" panose="02020603050405020304" pitchFamily="18" charset="0"/>
              <a:cs typeface="Times New Roman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61257" y="141514"/>
            <a:ext cx="12453257" cy="1008290"/>
          </a:xfrm>
        </p:spPr>
        <p:txBody>
          <a:bodyPr>
            <a:noAutofit/>
          </a:bodyPr>
          <a:lstStyle/>
          <a:p>
            <a:r>
              <a:rPr lang="en-US" sz="4600" i="1">
                <a:solidFill>
                  <a:schemeClr val="tx1"/>
                </a:solidFill>
                <a:latin typeface="Calibri"/>
                <a:cs typeface="Times New Roman"/>
              </a:rPr>
              <a:t>Meaningful </a:t>
            </a:r>
            <a:r>
              <a:rPr lang="en-US" sz="4600">
                <a:solidFill>
                  <a:schemeClr val="tx1"/>
                </a:solidFill>
                <a:latin typeface="Calibri"/>
                <a:cs typeface="Times New Roman"/>
              </a:rPr>
              <a:t>Industry Recognized Credentials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9970" y="1273874"/>
            <a:ext cx="10217727" cy="4757683"/>
          </a:xfrm>
          <a:ln>
            <a:noFill/>
          </a:ln>
        </p:spPr>
        <p:txBody>
          <a:bodyPr>
            <a:noAutofit/>
          </a:bodyPr>
          <a:lstStyle/>
          <a:p>
            <a:pPr marL="114300" indent="0">
              <a:lnSpc>
                <a:spcPct val="124000"/>
              </a:lnSpc>
              <a:buNone/>
            </a:pPr>
            <a:r>
              <a:rPr lang="en-US" sz="22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/>
              </a:rPr>
              <a:t>Alig</a:t>
            </a: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nment among credentials earned, employer demand, and programs and policies impacting credential attainment in Virginia is low.</a:t>
            </a:r>
            <a:endParaRPr lang="en-US" sz="220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/>
            </a:endParaRPr>
          </a:p>
          <a:p>
            <a:pPr marL="114300" indent="0">
              <a:lnSpc>
                <a:spcPct val="124000"/>
              </a:lnSpc>
              <a:buNone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How do we expand access to and equity in high-value career pathway and credential offerings?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Bring industry and business to the table to establish clear definitions and criteria for credentials of value.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Collect relevant data on credential offerings across secondary and postsecondary systems.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Evaluate and provide transparent reporting of student outcomes and credential attainment.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>
                <a:latin typeface="Calibri"/>
                <a:cs typeface="Times New Roman"/>
              </a:rPr>
              <a:t>Preparing for College Success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58931"/>
            <a:ext cx="10217727" cy="4594398"/>
          </a:xfrm>
          <a:ln>
            <a:noFill/>
          </a:ln>
        </p:spPr>
        <p:txBody>
          <a:bodyPr>
            <a:normAutofit/>
          </a:bodyPr>
          <a:lstStyle/>
          <a:p>
            <a:pPr marL="114300" indent="0">
              <a:lnSpc>
                <a:spcPct val="124000"/>
              </a:lnSpc>
              <a:buNone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How can the high school experience reduce the need for remediation for Virginia high school students attending college?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Establish robust data reporting to inform efforts to target learning needs in high school for future Virginia college students.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Support the adaptation of curriculum and practice accordingly.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Provide transparent reporting among both secondary and post-secondary systems toward collaboration to reduce the need for remediation.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2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>
                <a:latin typeface="Calibri"/>
                <a:cs typeface="Times New Roman"/>
              </a:rPr>
              <a:t>Military Readiness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58931"/>
            <a:ext cx="10217727" cy="4594398"/>
          </a:xfrm>
          <a:ln>
            <a:noFill/>
          </a:ln>
        </p:spPr>
        <p:txBody>
          <a:bodyPr>
            <a:normAutofit/>
          </a:bodyPr>
          <a:lstStyle/>
          <a:p>
            <a:pPr marL="114300" indent="0">
              <a:lnSpc>
                <a:spcPct val="124000"/>
              </a:lnSpc>
              <a:buNone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Virginia is among the top 5 states in the U.S. for total active-duty and reserve members of the military and home to 27 military bases.  </a:t>
            </a:r>
            <a:endParaRPr lang="en-US" sz="220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24000"/>
              </a:lnSpc>
              <a:buNone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How can we support student interest and preparation for a career in the armed services?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Include ASVAB achievement as a component of accountability and monitor postsecondary outcomes.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Expand partnerships through JROTC programming and local units to provide education and information to students with interest in a military career.</a:t>
            </a:r>
          </a:p>
          <a:p>
            <a:pPr marL="114300" indent="0">
              <a:lnSpc>
                <a:spcPct val="124000"/>
              </a:lnSpc>
              <a:buNone/>
            </a:pPr>
            <a:endParaRPr lang="en-US" sz="240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2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>
                <a:latin typeface="Calibri"/>
                <a:cs typeface="Times New Roman"/>
              </a:rPr>
              <a:t>Key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8931"/>
            <a:ext cx="10346653" cy="4594398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4000"/>
              </a:lnSpc>
            </a:pPr>
            <a:r>
              <a:rPr lang="en-US" sz="24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Do we have the information we need-data and feedback-to make informed decisions on behalf of Virginia students?</a:t>
            </a:r>
            <a:endParaRPr lang="en-US" sz="240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/>
            </a:endParaRPr>
          </a:p>
          <a:p>
            <a:pPr>
              <a:lnSpc>
                <a:spcPct val="124000"/>
              </a:lnSpc>
            </a:pPr>
            <a:endParaRPr lang="en-US" sz="2400">
              <a:solidFill>
                <a:srgbClr val="000000"/>
              </a:solidFill>
              <a:ea typeface="Times New Roman" panose="02020603050405020304" pitchFamily="18" charset="0"/>
              <a:cs typeface="Times New Roman"/>
            </a:endParaRPr>
          </a:p>
          <a:p>
            <a:pPr>
              <a:lnSpc>
                <a:spcPct val="124000"/>
              </a:lnSpc>
            </a:pPr>
            <a:r>
              <a:rPr lang="en-US" sz="24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Does the high school experience align with the character and the demands of the post-secondary experience?</a:t>
            </a:r>
          </a:p>
          <a:p>
            <a:pPr>
              <a:lnSpc>
                <a:spcPct val="124000"/>
              </a:lnSpc>
            </a:pPr>
            <a:endParaRPr lang="en-US" sz="2400">
              <a:solidFill>
                <a:srgbClr val="000000"/>
              </a:solidFill>
              <a:ea typeface="Times New Roman" panose="02020603050405020304" pitchFamily="18" charset="0"/>
              <a:cs typeface="Times New Roman"/>
            </a:endParaRPr>
          </a:p>
          <a:p>
            <a:pPr>
              <a:lnSpc>
                <a:spcPct val="124000"/>
              </a:lnSpc>
            </a:pPr>
            <a:r>
              <a:rPr lang="en-US" sz="24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/>
              </a:rPr>
              <a:t>Do our accreditation and accountability models reflect our strategic priorities related to the high school experience?</a:t>
            </a:r>
          </a:p>
          <a:p>
            <a:pPr>
              <a:lnSpc>
                <a:spcPct val="124000"/>
              </a:lnSpc>
            </a:pPr>
            <a:endParaRPr lang="en-US" sz="240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7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>
                <a:latin typeface="Calibri"/>
                <a:cs typeface="Times New Roman"/>
              </a:rPr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58931"/>
            <a:ext cx="10217727" cy="4594398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Establish and maintain reliable and robust data to identify priority areas for growth across systems:  secondary, postsecondary, workforce, higher education.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Reach beyond the walls of the K12 education system:  engage business and industry partners.</a:t>
            </a:r>
          </a:p>
          <a:p>
            <a:pPr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ea typeface="Times New Roman" panose="02020603050405020304" pitchFamily="18" charset="0"/>
                <a:cs typeface="Times New Roman"/>
              </a:rPr>
              <a:t>Listen and learn:  understand the perspective and experience of educators, celebrate, build, and replicate current successes, anticipate the challenges and work to dismantle them before you run into them.  </a:t>
            </a:r>
            <a:endParaRPr lang="en-US" sz="240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Times New Roman</vt:lpstr>
      <vt:lpstr>Trebuchet MS</vt:lpstr>
      <vt:lpstr>Office Theme</vt:lpstr>
      <vt:lpstr>High School Redesign:  Innovative Pathways for All Learners</vt:lpstr>
      <vt:lpstr>Overview of Presentation</vt:lpstr>
      <vt:lpstr>Early Post-Secondary Opportunities</vt:lpstr>
      <vt:lpstr>Meaningful Industry Recognized Credentials</vt:lpstr>
      <vt:lpstr>Preparing for College Success</vt:lpstr>
      <vt:lpstr>Military Readiness</vt:lpstr>
      <vt:lpstr>Key Questions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2023-09-11T19:59:19Z</dcterms:created>
  <dcterms:modified xsi:type="dcterms:W3CDTF">2023-09-11T19:59:27Z</dcterms:modified>
</cp:coreProperties>
</file>