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1"/>
  </p:sldMasterIdLst>
  <p:notesMasterIdLst>
    <p:notesMasterId r:id="rId8"/>
  </p:notesMasterIdLst>
  <p:sldIdLst>
    <p:sldId id="256" r:id="rId2"/>
    <p:sldId id="270" r:id="rId3"/>
    <p:sldId id="286" r:id="rId4"/>
    <p:sldId id="292" r:id="rId5"/>
    <p:sldId id="291" r:id="rId6"/>
    <p:sldId id="297"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A4480"/>
    <a:srgbClr val="3E5B91"/>
    <a:srgbClr val="55555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2EA2C8F-0C6C-48C3-8782-7D155935874B}" v="5" dt="2023-09-08T00:32:00.77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790" autoAdjust="0"/>
    <p:restoredTop sz="96327"/>
  </p:normalViewPr>
  <p:slideViewPr>
    <p:cSldViewPr snapToGrid="0">
      <p:cViewPr varScale="1">
        <p:scale>
          <a:sx n="56" d="100"/>
          <a:sy n="56" d="100"/>
        </p:scale>
        <p:origin x="700" y="44"/>
      </p:cViewPr>
      <p:guideLst>
        <p:guide orient="horz" pos="2160"/>
        <p:guide pos="3840"/>
      </p:guideLst>
    </p:cSldViewPr>
  </p:slideViewPr>
  <p:outlineViewPr>
    <p:cViewPr>
      <p:scale>
        <a:sx n="33" d="100"/>
        <a:sy n="33" d="100"/>
      </p:scale>
      <p:origin x="0" y="-1512"/>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customXml" Target="../customXml/item2.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270128E-993C-4902-8012-4837AFDCDFE9}" type="datetimeFigureOut">
              <a:rPr lang="en-US" smtClean="0"/>
              <a:t>9/7/2023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DDDA28-A9E5-470C-8A90-D17729306CEC}" type="slidenum">
              <a:rPr lang="en-US" smtClean="0"/>
              <a:t>‹#›</a:t>
            </a:fld>
            <a:endParaRPr lang="en-US" dirty="0"/>
          </a:p>
        </p:txBody>
      </p:sp>
    </p:spTree>
    <p:extLst>
      <p:ext uri="{BB962C8B-B14F-4D97-AF65-F5344CB8AC3E}">
        <p14:creationId xmlns:p14="http://schemas.microsoft.com/office/powerpoint/2010/main" val="38347010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38200" y="1130909"/>
            <a:ext cx="5254951" cy="2387600"/>
          </a:xfrm>
        </p:spPr>
        <p:txBody>
          <a:bodyPr anchor="b"/>
          <a:lstStyle>
            <a:lvl1pPr algn="l">
              <a:defRPr sz="6000" cap="small" baseline="0"/>
            </a:lvl1pPr>
          </a:lstStyle>
          <a:p>
            <a:r>
              <a:rPr lang="en-US" dirty="0"/>
              <a:t>Click to edit Master title style</a:t>
            </a:r>
          </a:p>
        </p:txBody>
      </p:sp>
      <p:sp>
        <p:nvSpPr>
          <p:cNvPr id="3" name="Subtitle 2"/>
          <p:cNvSpPr>
            <a:spLocks noGrp="1"/>
          </p:cNvSpPr>
          <p:nvPr>
            <p:ph type="subTitle" idx="1"/>
          </p:nvPr>
        </p:nvSpPr>
        <p:spPr>
          <a:xfrm>
            <a:off x="838200" y="3636221"/>
            <a:ext cx="5254951"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5410D7D0-E191-4C83-8A0F-12414189B1E3}" type="datetime1">
              <a:rPr lang="en-US" smtClean="0"/>
              <a:t>9/7/2023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2102BAA-C61A-4A39-BDF1-4340D572B82C}" type="slidenum">
              <a:rPr lang="en-US" smtClean="0"/>
              <a:t>‹#›</a:t>
            </a:fld>
            <a:endParaRPr lang="en-US" dirty="0"/>
          </a:p>
        </p:txBody>
      </p:sp>
      <p:pic>
        <p:nvPicPr>
          <p:cNvPr id="9" name="Picture 8" descr="Virginia Department of Education Logo">
            <a:extLst>
              <a:ext uri="{FF2B5EF4-FFF2-40B4-BE49-F238E27FC236}">
                <a16:creationId xmlns:a16="http://schemas.microsoft.com/office/drawing/2014/main" id="{E906BC5D-AD27-F662-9404-B2ABC255B9A8}"/>
              </a:ext>
            </a:extLst>
          </p:cNvPr>
          <p:cNvPicPr>
            <a:picLocks noChangeAspect="1"/>
          </p:cNvPicPr>
          <p:nvPr userDrawn="1"/>
        </p:nvPicPr>
        <p:blipFill>
          <a:blip r:embed="rId2" cstate="print">
            <a:alphaModFix amt="20000"/>
            <a:extLst>
              <a:ext uri="{28A0092B-C50C-407E-A947-70E740481C1C}">
                <a14:useLocalDpi xmlns:a14="http://schemas.microsoft.com/office/drawing/2010/main" val="0"/>
              </a:ext>
            </a:extLst>
          </a:blip>
          <a:srcRect/>
          <a:stretch/>
        </p:blipFill>
        <p:spPr>
          <a:xfrm>
            <a:off x="4748713" y="1870364"/>
            <a:ext cx="6809373" cy="4668548"/>
          </a:xfrm>
          <a:prstGeom prst="rect">
            <a:avLst/>
          </a:prstGeom>
        </p:spPr>
      </p:pic>
    </p:spTree>
    <p:extLst>
      <p:ext uri="{BB962C8B-B14F-4D97-AF65-F5344CB8AC3E}">
        <p14:creationId xmlns:p14="http://schemas.microsoft.com/office/powerpoint/2010/main" val="10540306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2BD541-267A-DAF0-C4B8-B92F657E07DD}"/>
              </a:ext>
            </a:extLst>
          </p:cNvPr>
          <p:cNvSpPr>
            <a:spLocks noGrp="1"/>
          </p:cNvSpPr>
          <p:nvPr>
            <p:ph type="title"/>
          </p:nvPr>
        </p:nvSpPr>
        <p:spPr>
          <a:xfrm>
            <a:off x="0" y="0"/>
            <a:ext cx="12192000" cy="1323975"/>
          </a:xfrm>
          <a:noFill/>
        </p:spPr>
        <p:txBody>
          <a:bodyPr lIns="822960" anchor="b">
            <a:normAutofit/>
          </a:bodyPr>
          <a:lstStyle>
            <a:lvl1pPr>
              <a:defRPr sz="4800" cap="small" baseline="0">
                <a:solidFill>
                  <a:schemeClr val="tx1"/>
                </a:solidFill>
              </a:defRPr>
            </a:lvl1pPr>
          </a:lstStyle>
          <a:p>
            <a:r>
              <a:rPr lang="en-US" dirty="0"/>
              <a:t>Click to edit Master title style</a:t>
            </a:r>
          </a:p>
        </p:txBody>
      </p:sp>
      <p:sp>
        <p:nvSpPr>
          <p:cNvPr id="5" name="Date Placeholder 4"/>
          <p:cNvSpPr>
            <a:spLocks noGrp="1"/>
          </p:cNvSpPr>
          <p:nvPr>
            <p:ph type="dt" sz="half" idx="10"/>
          </p:nvPr>
        </p:nvSpPr>
        <p:spPr/>
        <p:txBody>
          <a:bodyPr/>
          <a:lstStyle/>
          <a:p>
            <a:fld id="{F06C96A5-1280-4BBD-93AB-AD67D678B93B}" type="datetime1">
              <a:rPr lang="en-US" smtClean="0"/>
              <a:t>9/7/2023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2102BAA-C61A-4A39-BDF1-4340D572B82C}" type="slidenum">
              <a:rPr lang="en-US" smtClean="0"/>
              <a:t>‹#›</a:t>
            </a:fld>
            <a:endParaRPr lang="en-US" dirty="0"/>
          </a:p>
        </p:txBody>
      </p:sp>
      <p:sp>
        <p:nvSpPr>
          <p:cNvPr id="9" name="Content Placeholder 2"/>
          <p:cNvSpPr>
            <a:spLocks noGrp="1"/>
          </p:cNvSpPr>
          <p:nvPr>
            <p:ph sz="half" idx="1"/>
          </p:nvPr>
        </p:nvSpPr>
        <p:spPr>
          <a:xfrm>
            <a:off x="838200" y="1548622"/>
            <a:ext cx="5181600" cy="4628341"/>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3"/>
          <p:cNvSpPr>
            <a:spLocks noGrp="1"/>
          </p:cNvSpPr>
          <p:nvPr>
            <p:ph sz="half" idx="2"/>
          </p:nvPr>
        </p:nvSpPr>
        <p:spPr>
          <a:xfrm>
            <a:off x="6172200" y="1548622"/>
            <a:ext cx="5181600" cy="4628341"/>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939118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E2590-EA3D-2431-8ECC-6E434A51295E}"/>
              </a:ext>
            </a:extLst>
          </p:cNvPr>
          <p:cNvSpPr>
            <a:spLocks noGrp="1"/>
          </p:cNvSpPr>
          <p:nvPr>
            <p:ph type="title"/>
          </p:nvPr>
        </p:nvSpPr>
        <p:spPr>
          <a:xfrm>
            <a:off x="0" y="0"/>
            <a:ext cx="12192000" cy="1323975"/>
          </a:xfrm>
          <a:solidFill>
            <a:schemeClr val="tx1"/>
          </a:solidFill>
        </p:spPr>
        <p:txBody>
          <a:bodyPr lIns="822960" anchor="b">
            <a:normAutofit/>
          </a:bodyPr>
          <a:lstStyle>
            <a:lvl1pPr>
              <a:defRPr sz="4800" cap="small" baseline="0">
                <a:solidFill>
                  <a:schemeClr val="bg1"/>
                </a:solidFill>
              </a:defRPr>
            </a:lvl1pPr>
          </a:lstStyle>
          <a:p>
            <a:r>
              <a:rPr lang="en-US" dirty="0"/>
              <a:t>Click to edit Master title style</a:t>
            </a:r>
          </a:p>
        </p:txBody>
      </p:sp>
      <p:sp>
        <p:nvSpPr>
          <p:cNvPr id="3" name="Text Placeholder 2"/>
          <p:cNvSpPr>
            <a:spLocks noGrp="1"/>
          </p:cNvSpPr>
          <p:nvPr>
            <p:ph type="body" idx="1"/>
          </p:nvPr>
        </p:nvSpPr>
        <p:spPr>
          <a:xfrm>
            <a:off x="839788" y="1525199"/>
            <a:ext cx="5157787" cy="823912"/>
          </a:xfrm>
        </p:spPr>
        <p:txBody>
          <a:bodyPr anchor="b"/>
          <a:lstStyle>
            <a:lvl1pPr marL="0" indent="0">
              <a:buNone/>
              <a:defRPr sz="24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525199"/>
            <a:ext cx="5183188" cy="823912"/>
          </a:xfrm>
        </p:spPr>
        <p:txBody>
          <a:bodyPr anchor="b"/>
          <a:lstStyle>
            <a:lvl1pPr marL="0" indent="0">
              <a:buNone/>
              <a:defRPr sz="24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5380D8FE-4F26-421C-BC9E-A31C57605D1F}" type="datetime1">
              <a:rPr lang="en-US" smtClean="0"/>
              <a:t>9/7/2023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2102BAA-C61A-4A39-BDF1-4340D572B82C}" type="slidenum">
              <a:rPr lang="en-US" smtClean="0"/>
              <a:t>‹#›</a:t>
            </a:fld>
            <a:endParaRPr lang="en-US" dirty="0"/>
          </a:p>
        </p:txBody>
      </p:sp>
    </p:spTree>
    <p:extLst>
      <p:ext uri="{BB962C8B-B14F-4D97-AF65-F5344CB8AC3E}">
        <p14:creationId xmlns:p14="http://schemas.microsoft.com/office/powerpoint/2010/main" val="33441651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C1B387-EEF6-85E8-878F-7654D7B03C94}"/>
              </a:ext>
            </a:extLst>
          </p:cNvPr>
          <p:cNvSpPr>
            <a:spLocks noGrp="1"/>
          </p:cNvSpPr>
          <p:nvPr>
            <p:ph type="title"/>
          </p:nvPr>
        </p:nvSpPr>
        <p:spPr>
          <a:xfrm>
            <a:off x="0" y="0"/>
            <a:ext cx="12192000" cy="1323975"/>
          </a:xfrm>
          <a:noFill/>
        </p:spPr>
        <p:txBody>
          <a:bodyPr lIns="822960" anchor="b">
            <a:normAutofit/>
          </a:bodyPr>
          <a:lstStyle>
            <a:lvl1pPr>
              <a:defRPr sz="4800" cap="small" baseline="0">
                <a:solidFill>
                  <a:schemeClr val="tx1"/>
                </a:solidFill>
              </a:defRPr>
            </a:lvl1pPr>
          </a:lstStyle>
          <a:p>
            <a:r>
              <a:rPr lang="en-US" dirty="0"/>
              <a:t>Click to edit Master title style</a:t>
            </a:r>
          </a:p>
        </p:txBody>
      </p:sp>
      <p:sp>
        <p:nvSpPr>
          <p:cNvPr id="3" name="Text Placeholder 2"/>
          <p:cNvSpPr>
            <a:spLocks noGrp="1"/>
          </p:cNvSpPr>
          <p:nvPr>
            <p:ph type="body" idx="1"/>
          </p:nvPr>
        </p:nvSpPr>
        <p:spPr>
          <a:xfrm>
            <a:off x="839788" y="1525199"/>
            <a:ext cx="5157787" cy="823912"/>
          </a:xfrm>
        </p:spPr>
        <p:txBody>
          <a:bodyPr anchor="b"/>
          <a:lstStyle>
            <a:lvl1pPr marL="0" indent="0">
              <a:buNone/>
              <a:defRPr sz="24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525199"/>
            <a:ext cx="5183188" cy="823912"/>
          </a:xfrm>
        </p:spPr>
        <p:txBody>
          <a:bodyPr anchor="b"/>
          <a:lstStyle>
            <a:lvl1pPr marL="0" indent="0">
              <a:buNone/>
              <a:defRPr sz="24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5380D8FE-4F26-421C-BC9E-A31C57605D1F}" type="datetime1">
              <a:rPr lang="en-US" smtClean="0"/>
              <a:t>9/7/2023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2102BAA-C61A-4A39-BDF1-4340D572B82C}" type="slidenum">
              <a:rPr lang="en-US" smtClean="0"/>
              <a:t>‹#›</a:t>
            </a:fld>
            <a:endParaRPr lang="en-US" dirty="0"/>
          </a:p>
        </p:txBody>
      </p:sp>
    </p:spTree>
    <p:extLst>
      <p:ext uri="{BB962C8B-B14F-4D97-AF65-F5344CB8AC3E}">
        <p14:creationId xmlns:p14="http://schemas.microsoft.com/office/powerpoint/2010/main" val="38323586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B5D157-36F0-A5D1-DE89-F14DFFE208CB}"/>
              </a:ext>
            </a:extLst>
          </p:cNvPr>
          <p:cNvSpPr>
            <a:spLocks noGrp="1"/>
          </p:cNvSpPr>
          <p:nvPr>
            <p:ph type="title"/>
          </p:nvPr>
        </p:nvSpPr>
        <p:spPr>
          <a:xfrm>
            <a:off x="0" y="0"/>
            <a:ext cx="12192000" cy="1323975"/>
          </a:xfrm>
          <a:noFill/>
        </p:spPr>
        <p:txBody>
          <a:bodyPr lIns="822960" anchor="b">
            <a:normAutofit/>
          </a:bodyPr>
          <a:lstStyle>
            <a:lvl1pPr>
              <a:defRPr sz="4800" cap="small" baseline="0">
                <a:solidFill>
                  <a:schemeClr val="tx1"/>
                </a:solidFill>
              </a:defRPr>
            </a:lvl1pPr>
          </a:lstStyle>
          <a:p>
            <a:r>
              <a:rPr lang="en-US" dirty="0"/>
              <a:t>Click to edit Master title style</a:t>
            </a:r>
          </a:p>
        </p:txBody>
      </p:sp>
      <p:sp>
        <p:nvSpPr>
          <p:cNvPr id="3" name="Date Placeholder 2"/>
          <p:cNvSpPr>
            <a:spLocks noGrp="1"/>
          </p:cNvSpPr>
          <p:nvPr>
            <p:ph type="dt" sz="half" idx="10"/>
          </p:nvPr>
        </p:nvSpPr>
        <p:spPr/>
        <p:txBody>
          <a:bodyPr/>
          <a:lstStyle/>
          <a:p>
            <a:fld id="{17859DFB-BBD1-424E-8E61-D0F07BC8954A}" type="datetime1">
              <a:rPr lang="en-US" smtClean="0"/>
              <a:t>9/7/2023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2102BAA-C61A-4A39-BDF1-4340D572B82C}" type="slidenum">
              <a:rPr lang="en-US" smtClean="0"/>
              <a:t>‹#›</a:t>
            </a:fld>
            <a:endParaRPr lang="en-US" dirty="0"/>
          </a:p>
        </p:txBody>
      </p:sp>
    </p:spTree>
    <p:extLst>
      <p:ext uri="{BB962C8B-B14F-4D97-AF65-F5344CB8AC3E}">
        <p14:creationId xmlns:p14="http://schemas.microsoft.com/office/powerpoint/2010/main" val="41266679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11DC38-4FAD-4906-B701-8C1D07FFDAE2}" type="datetime1">
              <a:rPr lang="en-US" smtClean="0"/>
              <a:t>9/7/2023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2102BAA-C61A-4A39-BDF1-4340D572B82C}" type="slidenum">
              <a:rPr lang="en-US" smtClean="0"/>
              <a:t>‹#›</a:t>
            </a:fld>
            <a:endParaRPr lang="en-US" dirty="0"/>
          </a:p>
        </p:txBody>
      </p:sp>
    </p:spTree>
    <p:extLst>
      <p:ext uri="{BB962C8B-B14F-4D97-AF65-F5344CB8AC3E}">
        <p14:creationId xmlns:p14="http://schemas.microsoft.com/office/powerpoint/2010/main" val="1643180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5C962E0-DFCC-480B-934F-571908404525}" type="datetime1">
              <a:rPr lang="en-US" smtClean="0"/>
              <a:t>9/7/2023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2102BAA-C61A-4A39-BDF1-4340D572B82C}" type="slidenum">
              <a:rPr lang="en-US" smtClean="0"/>
              <a:t>‹#›</a:t>
            </a:fld>
            <a:endParaRPr lang="en-US" dirty="0"/>
          </a:p>
        </p:txBody>
      </p:sp>
    </p:spTree>
    <p:extLst>
      <p:ext uri="{BB962C8B-B14F-4D97-AF65-F5344CB8AC3E}">
        <p14:creationId xmlns:p14="http://schemas.microsoft.com/office/powerpoint/2010/main" val="36113987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E2DB1A3-8D5C-47DE-BDB0-FBDB82B09CF6}" type="datetime1">
              <a:rPr lang="en-US" smtClean="0"/>
              <a:t>9/7/2023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2102BAA-C61A-4A39-BDF1-4340D572B82C}" type="slidenum">
              <a:rPr lang="en-US" smtClean="0"/>
              <a:t>‹#›</a:t>
            </a:fld>
            <a:endParaRPr lang="en-US" dirty="0"/>
          </a:p>
        </p:txBody>
      </p:sp>
    </p:spTree>
    <p:extLst>
      <p:ext uri="{BB962C8B-B14F-4D97-AF65-F5344CB8AC3E}">
        <p14:creationId xmlns:p14="http://schemas.microsoft.com/office/powerpoint/2010/main" val="16867716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225920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E2DB1A3-8D5C-47DE-BDB0-FBDB82B09CF6}" type="datetime1">
              <a:rPr lang="en-US" smtClean="0"/>
              <a:t>9/7/2023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2102BAA-C61A-4A39-BDF1-4340D572B82C}" type="slidenum">
              <a:rPr lang="en-US" smtClean="0"/>
              <a:t>‹#›</a:t>
            </a:fld>
            <a:endParaRPr lang="en-US" dirty="0"/>
          </a:p>
        </p:txBody>
      </p:sp>
      <p:sp>
        <p:nvSpPr>
          <p:cNvPr id="9" name="Picture Placeholder 2"/>
          <p:cNvSpPr>
            <a:spLocks noGrp="1"/>
          </p:cNvSpPr>
          <p:nvPr>
            <p:ph type="pic" idx="13"/>
          </p:nvPr>
        </p:nvSpPr>
        <p:spPr>
          <a:xfrm>
            <a:off x="5183188" y="3451509"/>
            <a:ext cx="2970212" cy="225920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10" name="Picture Placeholder 2"/>
          <p:cNvSpPr>
            <a:spLocks noGrp="1"/>
          </p:cNvSpPr>
          <p:nvPr>
            <p:ph type="pic" idx="14"/>
          </p:nvPr>
        </p:nvSpPr>
        <p:spPr>
          <a:xfrm>
            <a:off x="8383588" y="3451508"/>
            <a:ext cx="2970212" cy="225920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Tree>
    <p:extLst>
      <p:ext uri="{BB962C8B-B14F-4D97-AF65-F5344CB8AC3E}">
        <p14:creationId xmlns:p14="http://schemas.microsoft.com/office/powerpoint/2010/main" val="7768318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2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838201" y="1130909"/>
            <a:ext cx="10515600" cy="2387600"/>
          </a:xfrm>
        </p:spPr>
        <p:txBody>
          <a:bodyPr anchor="b"/>
          <a:lstStyle>
            <a:lvl1pPr algn="ctr">
              <a:defRPr sz="6000" cap="small" baseline="0"/>
            </a:lvl1pPr>
          </a:lstStyle>
          <a:p>
            <a:r>
              <a:rPr lang="en-US" dirty="0"/>
              <a:t>Click to Edit Master title style</a:t>
            </a:r>
          </a:p>
        </p:txBody>
      </p:sp>
      <p:sp>
        <p:nvSpPr>
          <p:cNvPr id="3" name="Subtitle 2"/>
          <p:cNvSpPr>
            <a:spLocks noGrp="1"/>
          </p:cNvSpPr>
          <p:nvPr>
            <p:ph type="subTitle" idx="1"/>
          </p:nvPr>
        </p:nvSpPr>
        <p:spPr>
          <a:xfrm>
            <a:off x="838200" y="3636221"/>
            <a:ext cx="105156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404C249E-D282-4660-885A-F74A817FB28E}" type="datetime1">
              <a:rPr lang="en-US" smtClean="0"/>
              <a:t>9/7/2023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2102BAA-C61A-4A39-BDF1-4340D572B82C}" type="slidenum">
              <a:rPr lang="en-US" smtClean="0"/>
              <a:t>‹#›</a:t>
            </a:fld>
            <a:endParaRPr lang="en-US" dirty="0"/>
          </a:p>
        </p:txBody>
      </p:sp>
    </p:spTree>
    <p:extLst>
      <p:ext uri="{BB962C8B-B14F-4D97-AF65-F5344CB8AC3E}">
        <p14:creationId xmlns:p14="http://schemas.microsoft.com/office/powerpoint/2010/main" val="28173965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1_Title Slide">
    <p:bg>
      <p:bgRef idx="1003">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838200" y="1130909"/>
            <a:ext cx="5254951" cy="2387600"/>
          </a:xfrm>
        </p:spPr>
        <p:txBody>
          <a:bodyPr anchor="b"/>
          <a:lstStyle>
            <a:lvl1pPr algn="l">
              <a:defRPr sz="6000" cap="small" baseline="0"/>
            </a:lvl1pPr>
          </a:lstStyle>
          <a:p>
            <a:r>
              <a:rPr lang="en-US" dirty="0"/>
              <a:t>Click to edit Master title style</a:t>
            </a:r>
          </a:p>
        </p:txBody>
      </p:sp>
      <p:sp>
        <p:nvSpPr>
          <p:cNvPr id="3" name="Subtitle 2"/>
          <p:cNvSpPr>
            <a:spLocks noGrp="1"/>
          </p:cNvSpPr>
          <p:nvPr>
            <p:ph type="subTitle" idx="1"/>
          </p:nvPr>
        </p:nvSpPr>
        <p:spPr>
          <a:xfrm>
            <a:off x="838200" y="3636221"/>
            <a:ext cx="5254951" cy="1655762"/>
          </a:xfrm>
        </p:spPr>
        <p:txBody>
          <a:bodyPr/>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9E2D3C0D-AEE8-4C37-B586-2E02B9B135CF}" type="datetime1">
              <a:rPr lang="en-US" smtClean="0"/>
              <a:t>9/7/2023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2102BAA-C61A-4A39-BDF1-4340D572B82C}" type="slidenum">
              <a:rPr lang="en-US" smtClean="0"/>
              <a:t>‹#›</a:t>
            </a:fld>
            <a:endParaRPr lang="en-US" dirty="0"/>
          </a:p>
        </p:txBody>
      </p:sp>
      <p:pic>
        <p:nvPicPr>
          <p:cNvPr id="10" name="Picture 9" descr="Virginia Department of Education Logo">
            <a:extLst>
              <a:ext uri="{FF2B5EF4-FFF2-40B4-BE49-F238E27FC236}">
                <a16:creationId xmlns:a16="http://schemas.microsoft.com/office/drawing/2014/main" id="{E76F52DC-2E4B-4FD5-C42F-3F0A82DA81A1}"/>
              </a:ext>
            </a:extLst>
          </p:cNvPr>
          <p:cNvPicPr>
            <a:picLocks noChangeAspect="1"/>
          </p:cNvPicPr>
          <p:nvPr userDrawn="1"/>
        </p:nvPicPr>
        <p:blipFill>
          <a:blip r:embed="rId2" cstate="print">
            <a:alphaModFix amt="20000"/>
            <a:extLst>
              <a:ext uri="{28A0092B-C50C-407E-A947-70E740481C1C}">
                <a14:useLocalDpi xmlns:a14="http://schemas.microsoft.com/office/drawing/2010/main" val="0"/>
              </a:ext>
            </a:extLst>
          </a:blip>
          <a:stretch>
            <a:fillRect/>
          </a:stretch>
        </p:blipFill>
        <p:spPr>
          <a:xfrm>
            <a:off x="4710544" y="1513195"/>
            <a:ext cx="6982767" cy="4787427"/>
          </a:xfrm>
          <a:prstGeom prst="rect">
            <a:avLst/>
          </a:prstGeom>
        </p:spPr>
      </p:pic>
    </p:spTree>
    <p:extLst>
      <p:ext uri="{BB962C8B-B14F-4D97-AF65-F5344CB8AC3E}">
        <p14:creationId xmlns:p14="http://schemas.microsoft.com/office/powerpoint/2010/main" val="1158173876"/>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3_Title Slide">
    <p:bg>
      <p:bgPr>
        <a:gradFill rotWithShape="1">
          <a:gsLst>
            <a:gs pos="0">
              <a:srgbClr val="3E5B91"/>
            </a:gs>
            <a:gs pos="50000">
              <a:srgbClr val="1A4480"/>
            </a:gs>
            <a:gs pos="100000">
              <a:schemeClr val="bg1">
                <a:shade val="63000"/>
                <a:satMod val="12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838200" y="1130909"/>
            <a:ext cx="10515600" cy="2387600"/>
          </a:xfrm>
        </p:spPr>
        <p:txBody>
          <a:bodyPr anchor="b"/>
          <a:lstStyle>
            <a:lvl1pPr algn="ctr">
              <a:defRPr sz="6000" cap="small" baseline="0"/>
            </a:lvl1pPr>
          </a:lstStyle>
          <a:p>
            <a:r>
              <a:rPr lang="en-US" dirty="0"/>
              <a:t>Click to edit Master title style</a:t>
            </a:r>
          </a:p>
        </p:txBody>
      </p:sp>
      <p:sp>
        <p:nvSpPr>
          <p:cNvPr id="3" name="Subtitle 2"/>
          <p:cNvSpPr>
            <a:spLocks noGrp="1"/>
          </p:cNvSpPr>
          <p:nvPr>
            <p:ph type="subTitle" idx="1"/>
          </p:nvPr>
        </p:nvSpPr>
        <p:spPr>
          <a:xfrm>
            <a:off x="838200" y="3636221"/>
            <a:ext cx="10515600" cy="1655762"/>
          </a:xfrm>
        </p:spPr>
        <p:txBody>
          <a:bodyPr/>
          <a:lstStyle>
            <a:lvl1pPr marL="0" indent="0" algn="ctr">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0181799C-EA78-4FD4-8B5A-E18EB096E5C6}" type="datetime1">
              <a:rPr lang="en-US" smtClean="0"/>
              <a:t>9/7/2023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2102BAA-C61A-4A39-BDF1-4340D572B82C}" type="slidenum">
              <a:rPr lang="en-US" smtClean="0"/>
              <a:t>‹#›</a:t>
            </a:fld>
            <a:endParaRPr lang="en-US" dirty="0"/>
          </a:p>
        </p:txBody>
      </p:sp>
    </p:spTree>
    <p:extLst>
      <p:ext uri="{BB962C8B-B14F-4D97-AF65-F5344CB8AC3E}">
        <p14:creationId xmlns:p14="http://schemas.microsoft.com/office/powerpoint/2010/main" val="387849773"/>
      </p:ext>
    </p:extLst>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7BD67D3E-DC23-56D0-E49A-79F87FFEB4C8}"/>
              </a:ext>
            </a:extLst>
          </p:cNvPr>
          <p:cNvSpPr>
            <a:spLocks noGrp="1"/>
          </p:cNvSpPr>
          <p:nvPr>
            <p:ph type="title"/>
          </p:nvPr>
        </p:nvSpPr>
        <p:spPr>
          <a:xfrm>
            <a:off x="0" y="0"/>
            <a:ext cx="12192000" cy="1323975"/>
          </a:xfrm>
          <a:solidFill>
            <a:schemeClr val="tx1"/>
          </a:solidFill>
        </p:spPr>
        <p:txBody>
          <a:bodyPr lIns="822960" anchor="b">
            <a:normAutofit/>
          </a:bodyPr>
          <a:lstStyle>
            <a:lvl1pPr>
              <a:defRPr sz="4800" cap="small" baseline="0">
                <a:solidFill>
                  <a:schemeClr val="bg1"/>
                </a:solidFill>
              </a:defRPr>
            </a:lvl1pPr>
          </a:lstStyle>
          <a:p>
            <a:r>
              <a:rPr lang="en-US" dirty="0"/>
              <a:t>Click to edit Master title style</a:t>
            </a:r>
          </a:p>
        </p:txBody>
      </p:sp>
      <p:sp>
        <p:nvSpPr>
          <p:cNvPr id="4" name="Date Placeholder 3"/>
          <p:cNvSpPr>
            <a:spLocks noGrp="1"/>
          </p:cNvSpPr>
          <p:nvPr>
            <p:ph type="dt" sz="half" idx="10"/>
          </p:nvPr>
        </p:nvSpPr>
        <p:spPr/>
        <p:txBody>
          <a:bodyPr/>
          <a:lstStyle/>
          <a:p>
            <a:fld id="{2A720E70-56EB-42D6-915F-EA4C717EB9E4}" type="datetime1">
              <a:rPr lang="en-US" smtClean="0"/>
              <a:t>9/7/2023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2102BAA-C61A-4A39-BDF1-4340D572B82C}" type="slidenum">
              <a:rPr lang="en-US" smtClean="0"/>
              <a:t>‹#›</a:t>
            </a:fld>
            <a:endParaRPr lang="en-US" dirty="0"/>
          </a:p>
        </p:txBody>
      </p:sp>
      <p:sp>
        <p:nvSpPr>
          <p:cNvPr id="8" name="Content Placeholder 2"/>
          <p:cNvSpPr>
            <a:spLocks noGrp="1"/>
          </p:cNvSpPr>
          <p:nvPr>
            <p:ph idx="1"/>
          </p:nvPr>
        </p:nvSpPr>
        <p:spPr>
          <a:xfrm>
            <a:off x="838200" y="1458930"/>
            <a:ext cx="10515600" cy="4718033"/>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2161242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28566EF1-4ABD-9736-83E3-A0AB60E23EF0}"/>
              </a:ext>
            </a:extLst>
          </p:cNvPr>
          <p:cNvSpPr>
            <a:spLocks noGrp="1"/>
          </p:cNvSpPr>
          <p:nvPr>
            <p:ph type="title"/>
          </p:nvPr>
        </p:nvSpPr>
        <p:spPr>
          <a:xfrm>
            <a:off x="0" y="0"/>
            <a:ext cx="12192000" cy="1323975"/>
          </a:xfrm>
          <a:noFill/>
        </p:spPr>
        <p:txBody>
          <a:bodyPr lIns="822960" anchor="b">
            <a:normAutofit/>
          </a:bodyPr>
          <a:lstStyle>
            <a:lvl1pPr>
              <a:defRPr sz="4800" cap="small" baseline="0">
                <a:solidFill>
                  <a:schemeClr val="tx1"/>
                </a:solidFill>
              </a:defRPr>
            </a:lvl1pPr>
          </a:lstStyle>
          <a:p>
            <a:r>
              <a:rPr lang="en-US" dirty="0"/>
              <a:t>Click to edit Master title style</a:t>
            </a:r>
          </a:p>
        </p:txBody>
      </p:sp>
      <p:sp>
        <p:nvSpPr>
          <p:cNvPr id="3" name="Content Placeholder 2"/>
          <p:cNvSpPr>
            <a:spLocks noGrp="1"/>
          </p:cNvSpPr>
          <p:nvPr>
            <p:ph idx="1"/>
          </p:nvPr>
        </p:nvSpPr>
        <p:spPr>
          <a:xfrm>
            <a:off x="838200" y="1458930"/>
            <a:ext cx="10515600" cy="471803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720E70-56EB-42D6-915F-EA4C717EB9E4}" type="datetime1">
              <a:rPr lang="en-US" smtClean="0"/>
              <a:t>9/7/2023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2102BAA-C61A-4A39-BDF1-4340D572B82C}" type="slidenum">
              <a:rPr lang="en-US" smtClean="0"/>
              <a:t>‹#›</a:t>
            </a:fld>
            <a:endParaRPr lang="en-US" dirty="0"/>
          </a:p>
        </p:txBody>
      </p:sp>
    </p:spTree>
    <p:extLst>
      <p:ext uri="{BB962C8B-B14F-4D97-AF65-F5344CB8AC3E}">
        <p14:creationId xmlns:p14="http://schemas.microsoft.com/office/powerpoint/2010/main" val="40886962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accent3"/>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 name="Date Placeholder 3"/>
          <p:cNvSpPr>
            <a:spLocks noGrp="1"/>
          </p:cNvSpPr>
          <p:nvPr>
            <p:ph type="dt" sz="half" idx="10"/>
          </p:nvPr>
        </p:nvSpPr>
        <p:spPr/>
        <p:txBody>
          <a:bodyPr/>
          <a:lstStyle/>
          <a:p>
            <a:fld id="{171AC85E-EDEC-42A1-88DA-B1145C21F245}" type="datetime1">
              <a:rPr lang="en-US" smtClean="0"/>
              <a:t>9/7/2023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2102BAA-C61A-4A39-BDF1-4340D572B82C}" type="slidenum">
              <a:rPr lang="en-US" smtClean="0"/>
              <a:t>‹#›</a:t>
            </a:fld>
            <a:endParaRPr lang="en-US" dirty="0"/>
          </a:p>
        </p:txBody>
      </p:sp>
    </p:spTree>
    <p:extLst>
      <p:ext uri="{BB962C8B-B14F-4D97-AF65-F5344CB8AC3E}">
        <p14:creationId xmlns:p14="http://schemas.microsoft.com/office/powerpoint/2010/main" val="33696115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1_Section Header">
    <p:bg>
      <p:bgPr>
        <a:gradFill flip="none" rotWithShape="1">
          <a:gsLst>
            <a:gs pos="0">
              <a:schemeClr val="tx1"/>
            </a:gs>
            <a:gs pos="50000">
              <a:srgbClr val="1A4480"/>
            </a:gs>
            <a:gs pos="100000">
              <a:srgbClr val="3E5B91"/>
            </a:gs>
          </a:gsLst>
          <a:lin ang="162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solidFill>
                  <a:schemeClr val="bg1"/>
                </a:solidFill>
              </a:defRPr>
            </a:lvl1pPr>
          </a:lstStyle>
          <a:p>
            <a:r>
              <a:rPr lang="en-US" dirty="0"/>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 name="Date Placeholder 3"/>
          <p:cNvSpPr>
            <a:spLocks noGrp="1"/>
          </p:cNvSpPr>
          <p:nvPr>
            <p:ph type="dt" sz="half" idx="10"/>
          </p:nvPr>
        </p:nvSpPr>
        <p:spPr/>
        <p:txBody>
          <a:bodyPr/>
          <a:lstStyle/>
          <a:p>
            <a:fld id="{171AC85E-EDEC-42A1-88DA-B1145C21F245}" type="datetime1">
              <a:rPr lang="en-US" smtClean="0"/>
              <a:t>9/7/2023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2102BAA-C61A-4A39-BDF1-4340D572B82C}" type="slidenum">
              <a:rPr lang="en-US" smtClean="0"/>
              <a:t>‹#›</a:t>
            </a:fld>
            <a:endParaRPr lang="en-US" dirty="0"/>
          </a:p>
        </p:txBody>
      </p:sp>
    </p:spTree>
    <p:extLst>
      <p:ext uri="{BB962C8B-B14F-4D97-AF65-F5344CB8AC3E}">
        <p14:creationId xmlns:p14="http://schemas.microsoft.com/office/powerpoint/2010/main" val="25699196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DE0B6B-6944-E12E-832D-39E6B070307C}"/>
              </a:ext>
            </a:extLst>
          </p:cNvPr>
          <p:cNvSpPr>
            <a:spLocks noGrp="1"/>
          </p:cNvSpPr>
          <p:nvPr>
            <p:ph type="title"/>
          </p:nvPr>
        </p:nvSpPr>
        <p:spPr>
          <a:xfrm>
            <a:off x="0" y="0"/>
            <a:ext cx="12192000" cy="1323975"/>
          </a:xfrm>
          <a:solidFill>
            <a:schemeClr val="tx1"/>
          </a:solidFill>
        </p:spPr>
        <p:txBody>
          <a:bodyPr lIns="822960" anchor="b">
            <a:normAutofit/>
          </a:bodyPr>
          <a:lstStyle>
            <a:lvl1pPr>
              <a:defRPr sz="4800" cap="small" baseline="0">
                <a:solidFill>
                  <a:schemeClr val="bg1"/>
                </a:solidFill>
              </a:defRPr>
            </a:lvl1pPr>
          </a:lstStyle>
          <a:p>
            <a:r>
              <a:rPr lang="en-US" dirty="0"/>
              <a:t>Click to edit Master title style</a:t>
            </a:r>
          </a:p>
        </p:txBody>
      </p:sp>
      <p:sp>
        <p:nvSpPr>
          <p:cNvPr id="3" name="Content Placeholder 2"/>
          <p:cNvSpPr>
            <a:spLocks noGrp="1"/>
          </p:cNvSpPr>
          <p:nvPr>
            <p:ph sz="half" idx="1"/>
          </p:nvPr>
        </p:nvSpPr>
        <p:spPr>
          <a:xfrm>
            <a:off x="838200" y="1548622"/>
            <a:ext cx="5181600" cy="4628341"/>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72200" y="1548622"/>
            <a:ext cx="5181600" cy="4628341"/>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F06C96A5-1280-4BBD-93AB-AD67D678B93B}" type="datetime1">
              <a:rPr lang="en-US" smtClean="0"/>
              <a:t>9/7/2023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2102BAA-C61A-4A39-BDF1-4340D572B82C}" type="slidenum">
              <a:rPr lang="en-US" smtClean="0"/>
              <a:t>‹#›</a:t>
            </a:fld>
            <a:endParaRPr lang="en-US" dirty="0"/>
          </a:p>
        </p:txBody>
      </p:sp>
    </p:spTree>
    <p:extLst>
      <p:ext uri="{BB962C8B-B14F-4D97-AF65-F5344CB8AC3E}">
        <p14:creationId xmlns:p14="http://schemas.microsoft.com/office/powerpoint/2010/main" val="5952607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8F71C4-ABB1-43BF-A1B6-165F4DBACD94}" type="datetime1">
              <a:rPr lang="en-US" smtClean="0"/>
              <a:t>9/7/2023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102BAA-C61A-4A39-BDF1-4340D572B82C}" type="slidenum">
              <a:rPr lang="en-US" smtClean="0"/>
              <a:t>‹#›</a:t>
            </a:fld>
            <a:endParaRPr lang="en-US" dirty="0"/>
          </a:p>
        </p:txBody>
      </p:sp>
    </p:spTree>
    <p:extLst>
      <p:ext uri="{BB962C8B-B14F-4D97-AF65-F5344CB8AC3E}">
        <p14:creationId xmlns:p14="http://schemas.microsoft.com/office/powerpoint/2010/main" val="2468087798"/>
      </p:ext>
    </p:extLst>
  </p:cSld>
  <p:clrMap bg1="lt1" tx1="dk1" bg2="lt2" tx2="dk2" accent1="accent1" accent2="accent2" accent3="accent3" accent4="accent4" accent5="accent5" accent6="accent6" hlink="hlink" folHlink="folHlink"/>
  <p:sldLayoutIdLst>
    <p:sldLayoutId id="2147483673" r:id="rId1"/>
    <p:sldLayoutId id="2147483685" r:id="rId2"/>
    <p:sldLayoutId id="2147483684" r:id="rId3"/>
    <p:sldLayoutId id="2147483686" r:id="rId4"/>
    <p:sldLayoutId id="2147483674" r:id="rId5"/>
    <p:sldLayoutId id="2147483687" r:id="rId6"/>
    <p:sldLayoutId id="2147483675" r:id="rId7"/>
    <p:sldLayoutId id="2147483691" r:id="rId8"/>
    <p:sldLayoutId id="2147483676" r:id="rId9"/>
    <p:sldLayoutId id="2147483689" r:id="rId10"/>
    <p:sldLayoutId id="2147483677" r:id="rId11"/>
    <p:sldLayoutId id="2147483690" r:id="rId12"/>
    <p:sldLayoutId id="2147483678" r:id="rId13"/>
    <p:sldLayoutId id="2147483679" r:id="rId14"/>
    <p:sldLayoutId id="2147483680" r:id="rId15"/>
    <p:sldLayoutId id="2147483681" r:id="rId16"/>
    <p:sldLayoutId id="2147483688" r:id="rId17"/>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Clr>
          <a:schemeClr val="accent1"/>
        </a:buClr>
        <a:buFont typeface="Arial" panose="020B0604020202020204" pitchFamily="34" charset="0"/>
        <a:buChar char="•"/>
        <a:defRPr sz="2800" kern="1200">
          <a:solidFill>
            <a:srgbClr val="555555"/>
          </a:solidFill>
          <a:latin typeface="+mn-lt"/>
          <a:ea typeface="+mn-ea"/>
          <a:cs typeface="+mn-cs"/>
        </a:defRPr>
      </a:lvl1pPr>
      <a:lvl2pPr marL="685800" indent="-228600" algn="l" defTabSz="914400" rtl="0" eaLnBrk="1" latinLnBrk="0" hangingPunct="1">
        <a:lnSpc>
          <a:spcPct val="90000"/>
        </a:lnSpc>
        <a:spcBef>
          <a:spcPts val="500"/>
        </a:spcBef>
        <a:buClr>
          <a:schemeClr val="accent1"/>
        </a:buClr>
        <a:buFont typeface="Calibri" panose="020F0502020204030204" pitchFamily="34" charset="0"/>
        <a:buChar char="-"/>
        <a:defRPr sz="2400" kern="1200">
          <a:solidFill>
            <a:srgbClr val="555555"/>
          </a:solidFill>
          <a:latin typeface="+mn-lt"/>
          <a:ea typeface="+mn-ea"/>
          <a:cs typeface="+mn-cs"/>
        </a:defRPr>
      </a:lvl2pPr>
      <a:lvl3pPr marL="1143000" indent="-228600" algn="l" defTabSz="914400" rtl="0" eaLnBrk="1" latinLnBrk="0" hangingPunct="1">
        <a:lnSpc>
          <a:spcPct val="90000"/>
        </a:lnSpc>
        <a:spcBef>
          <a:spcPts val="500"/>
        </a:spcBef>
        <a:buClr>
          <a:schemeClr val="accent1"/>
        </a:buClr>
        <a:buSzPct val="65000"/>
        <a:buFont typeface="Courier New" panose="02070309020205020404" pitchFamily="49" charset="0"/>
        <a:buChar char="o"/>
        <a:defRPr sz="2000" kern="1200">
          <a:solidFill>
            <a:srgbClr val="555555"/>
          </a:solidFill>
          <a:latin typeface="+mn-lt"/>
          <a:ea typeface="+mn-ea"/>
          <a:cs typeface="+mn-cs"/>
        </a:defRPr>
      </a:lvl3pPr>
      <a:lvl4pPr marL="1600200" indent="-228600" algn="l" defTabSz="914400" rtl="0" eaLnBrk="1" latinLnBrk="0" hangingPunct="1">
        <a:lnSpc>
          <a:spcPct val="90000"/>
        </a:lnSpc>
        <a:spcBef>
          <a:spcPts val="500"/>
        </a:spcBef>
        <a:buClr>
          <a:schemeClr val="accent1"/>
        </a:buClr>
        <a:buFont typeface="Arial" panose="020B0604020202020204" pitchFamily="34" charset="0"/>
        <a:buChar char="•"/>
        <a:defRPr sz="1800" kern="1200">
          <a:solidFill>
            <a:srgbClr val="555555"/>
          </a:solidFill>
          <a:latin typeface="+mn-lt"/>
          <a:ea typeface="+mn-ea"/>
          <a:cs typeface="+mn-cs"/>
        </a:defRPr>
      </a:lvl4pPr>
      <a:lvl5pPr marL="2057400" indent="-228600" algn="l" defTabSz="914400" rtl="0" eaLnBrk="1" latinLnBrk="0" hangingPunct="1">
        <a:lnSpc>
          <a:spcPct val="90000"/>
        </a:lnSpc>
        <a:spcBef>
          <a:spcPts val="500"/>
        </a:spcBef>
        <a:buClr>
          <a:schemeClr val="accent1"/>
        </a:buClr>
        <a:buFont typeface="Calibri" panose="020F0502020204030204" pitchFamily="34" charset="0"/>
        <a:buChar char="-"/>
        <a:defRPr sz="1800" kern="1200">
          <a:solidFill>
            <a:srgbClr val="555555"/>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810869"/>
            <a:ext cx="6184392" cy="2387600"/>
          </a:xfrm>
        </p:spPr>
        <p:txBody>
          <a:bodyPr>
            <a:noAutofit/>
          </a:bodyPr>
          <a:lstStyle/>
          <a:p>
            <a:r>
              <a:rPr lang="en-US" sz="4400" b="1" i="1" dirty="0"/>
              <a:t>Overview of Virginia School Facilities and SB 1124 Requirements</a:t>
            </a:r>
          </a:p>
        </p:txBody>
      </p:sp>
      <p:sp>
        <p:nvSpPr>
          <p:cNvPr id="3" name="Subtitle 2"/>
          <p:cNvSpPr>
            <a:spLocks noGrp="1"/>
          </p:cNvSpPr>
          <p:nvPr>
            <p:ph type="subTitle" idx="1"/>
          </p:nvPr>
        </p:nvSpPr>
        <p:spPr>
          <a:xfrm>
            <a:off x="838200" y="3636221"/>
            <a:ext cx="5809488" cy="1655762"/>
          </a:xfrm>
        </p:spPr>
        <p:txBody>
          <a:bodyPr>
            <a:normAutofit/>
          </a:bodyPr>
          <a:lstStyle/>
          <a:p>
            <a:r>
              <a:rPr lang="en-US" sz="2800" dirty="0"/>
              <a:t>Presentation to the Board of Education</a:t>
            </a:r>
          </a:p>
          <a:p>
            <a:r>
              <a:rPr lang="en-US" sz="2800" dirty="0"/>
              <a:t>September 13, 2023</a:t>
            </a:r>
          </a:p>
        </p:txBody>
      </p:sp>
      <p:sp>
        <p:nvSpPr>
          <p:cNvPr id="4" name="Slide Number Placeholder 3"/>
          <p:cNvSpPr>
            <a:spLocks noGrp="1"/>
          </p:cNvSpPr>
          <p:nvPr>
            <p:ph type="sldNum" sz="quarter" idx="12"/>
          </p:nvPr>
        </p:nvSpPr>
        <p:spPr/>
        <p:txBody>
          <a:bodyPr/>
          <a:lstStyle/>
          <a:p>
            <a:fld id="{B2102BAA-C61A-4A39-BDF1-4340D572B82C}" type="slidenum">
              <a:rPr lang="en-US" smtClean="0"/>
              <a:t>1</a:t>
            </a:fld>
            <a:endParaRPr lang="en-US" dirty="0"/>
          </a:p>
        </p:txBody>
      </p:sp>
    </p:spTree>
    <p:extLst>
      <p:ext uri="{BB962C8B-B14F-4D97-AF65-F5344CB8AC3E}">
        <p14:creationId xmlns:p14="http://schemas.microsoft.com/office/powerpoint/2010/main" val="6314998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F2D9BA-3A55-9D63-9537-E769A530E3C9}"/>
              </a:ext>
            </a:extLst>
          </p:cNvPr>
          <p:cNvSpPr>
            <a:spLocks noGrp="1"/>
          </p:cNvSpPr>
          <p:nvPr>
            <p:ph type="title"/>
          </p:nvPr>
        </p:nvSpPr>
        <p:spPr/>
        <p:txBody>
          <a:bodyPr>
            <a:normAutofit fontScale="90000"/>
          </a:bodyPr>
          <a:lstStyle/>
          <a:p>
            <a:r>
              <a:rPr lang="en-US" dirty="0"/>
              <a:t>Number of PK-12 School Buildings by Type</a:t>
            </a:r>
          </a:p>
        </p:txBody>
      </p:sp>
      <p:sp>
        <p:nvSpPr>
          <p:cNvPr id="3" name="Slide Number Placeholder 2">
            <a:extLst>
              <a:ext uri="{FF2B5EF4-FFF2-40B4-BE49-F238E27FC236}">
                <a16:creationId xmlns:a16="http://schemas.microsoft.com/office/drawing/2014/main" id="{C94EE79C-62C1-1C68-39BB-04C8839D119F}"/>
              </a:ext>
            </a:extLst>
          </p:cNvPr>
          <p:cNvSpPr>
            <a:spLocks noGrp="1"/>
          </p:cNvSpPr>
          <p:nvPr>
            <p:ph type="sldNum" sz="quarter" idx="12"/>
          </p:nvPr>
        </p:nvSpPr>
        <p:spPr/>
        <p:txBody>
          <a:bodyPr/>
          <a:lstStyle/>
          <a:p>
            <a:fld id="{B2102BAA-C61A-4A39-BDF1-4340D572B82C}" type="slidenum">
              <a:rPr lang="en-US" smtClean="0"/>
              <a:t>2</a:t>
            </a:fld>
            <a:endParaRPr lang="en-US" dirty="0"/>
          </a:p>
        </p:txBody>
      </p:sp>
      <p:graphicFrame>
        <p:nvGraphicFramePr>
          <p:cNvPr id="13" name="Table 13">
            <a:extLst>
              <a:ext uri="{FF2B5EF4-FFF2-40B4-BE49-F238E27FC236}">
                <a16:creationId xmlns:a16="http://schemas.microsoft.com/office/drawing/2014/main" id="{3504B3C4-2A53-59AB-6AFF-1BE847905819}"/>
              </a:ext>
            </a:extLst>
          </p:cNvPr>
          <p:cNvGraphicFramePr>
            <a:graphicFrameLocks noGrp="1"/>
          </p:cNvGraphicFramePr>
          <p:nvPr>
            <p:ph idx="1"/>
            <p:extLst>
              <p:ext uri="{D42A27DB-BD31-4B8C-83A1-F6EECF244321}">
                <p14:modId xmlns:p14="http://schemas.microsoft.com/office/powerpoint/2010/main" val="885744503"/>
              </p:ext>
            </p:extLst>
          </p:nvPr>
        </p:nvGraphicFramePr>
        <p:xfrm>
          <a:off x="838201" y="1830071"/>
          <a:ext cx="9302496" cy="4450080"/>
        </p:xfrm>
        <a:graphic>
          <a:graphicData uri="http://schemas.openxmlformats.org/drawingml/2006/table">
            <a:tbl>
              <a:tblPr firstRow="1" bandRow="1">
                <a:tableStyleId>{5C22544A-7EE6-4342-B048-85BDC9FD1C3A}</a:tableStyleId>
              </a:tblPr>
              <a:tblGrid>
                <a:gridCol w="2499910">
                  <a:extLst>
                    <a:ext uri="{9D8B030D-6E8A-4147-A177-3AD203B41FA5}">
                      <a16:colId xmlns:a16="http://schemas.microsoft.com/office/drawing/2014/main" val="4130235300"/>
                    </a:ext>
                  </a:extLst>
                </a:gridCol>
                <a:gridCol w="6802586">
                  <a:extLst>
                    <a:ext uri="{9D8B030D-6E8A-4147-A177-3AD203B41FA5}">
                      <a16:colId xmlns:a16="http://schemas.microsoft.com/office/drawing/2014/main" val="3002280104"/>
                    </a:ext>
                  </a:extLst>
                </a:gridCol>
              </a:tblGrid>
              <a:tr h="370840">
                <a:tc>
                  <a:txBody>
                    <a:bodyPr/>
                    <a:lstStyle/>
                    <a:p>
                      <a:r>
                        <a:rPr lang="en-US" sz="2400" dirty="0"/>
                        <a:t>School Type</a:t>
                      </a:r>
                    </a:p>
                  </a:txBody>
                  <a:tcPr/>
                </a:tc>
                <a:tc>
                  <a:txBody>
                    <a:bodyPr/>
                    <a:lstStyle/>
                    <a:p>
                      <a:r>
                        <a:rPr lang="en-US" sz="2400" dirty="0"/>
                        <a:t>Number of Schools</a:t>
                      </a:r>
                    </a:p>
                  </a:txBody>
                  <a:tcPr/>
                </a:tc>
                <a:extLst>
                  <a:ext uri="{0D108BD9-81ED-4DB2-BD59-A6C34878D82A}">
                    <a16:rowId xmlns:a16="http://schemas.microsoft.com/office/drawing/2014/main" val="128483784"/>
                  </a:ext>
                </a:extLst>
              </a:tr>
              <a:tr h="370840">
                <a:tc>
                  <a:txBody>
                    <a:bodyPr/>
                    <a:lstStyle/>
                    <a:p>
                      <a:r>
                        <a:rPr lang="en-US" sz="2400" dirty="0"/>
                        <a:t>Elementary</a:t>
                      </a:r>
                    </a:p>
                  </a:txBody>
                  <a:tcPr/>
                </a:tc>
                <a:tc>
                  <a:txBody>
                    <a:bodyPr/>
                    <a:lstStyle/>
                    <a:p>
                      <a:r>
                        <a:rPr lang="en-US" sz="2400" dirty="0"/>
                        <a:t>1,192</a:t>
                      </a:r>
                    </a:p>
                  </a:txBody>
                  <a:tcPr/>
                </a:tc>
                <a:extLst>
                  <a:ext uri="{0D108BD9-81ED-4DB2-BD59-A6C34878D82A}">
                    <a16:rowId xmlns:a16="http://schemas.microsoft.com/office/drawing/2014/main" val="119468814"/>
                  </a:ext>
                </a:extLst>
              </a:tr>
              <a:tr h="370840">
                <a:tc>
                  <a:txBody>
                    <a:bodyPr/>
                    <a:lstStyle/>
                    <a:p>
                      <a:r>
                        <a:rPr lang="en-US" sz="2400" dirty="0"/>
                        <a:t>Middle</a:t>
                      </a:r>
                    </a:p>
                  </a:txBody>
                  <a:tcPr/>
                </a:tc>
                <a:tc>
                  <a:txBody>
                    <a:bodyPr/>
                    <a:lstStyle/>
                    <a:p>
                      <a:r>
                        <a:rPr lang="en-US" sz="2400" dirty="0"/>
                        <a:t>312</a:t>
                      </a:r>
                    </a:p>
                  </a:txBody>
                  <a:tcPr/>
                </a:tc>
                <a:extLst>
                  <a:ext uri="{0D108BD9-81ED-4DB2-BD59-A6C34878D82A}">
                    <a16:rowId xmlns:a16="http://schemas.microsoft.com/office/drawing/2014/main" val="1079761975"/>
                  </a:ext>
                </a:extLst>
              </a:tr>
              <a:tr h="370840">
                <a:tc>
                  <a:txBody>
                    <a:bodyPr/>
                    <a:lstStyle/>
                    <a:p>
                      <a:r>
                        <a:rPr lang="en-US" sz="2400" dirty="0"/>
                        <a:t>High</a:t>
                      </a:r>
                    </a:p>
                  </a:txBody>
                  <a:tcPr/>
                </a:tc>
                <a:tc>
                  <a:txBody>
                    <a:bodyPr/>
                    <a:lstStyle/>
                    <a:p>
                      <a:r>
                        <a:rPr lang="en-US" sz="2400" dirty="0"/>
                        <a:t>312</a:t>
                      </a:r>
                    </a:p>
                  </a:txBody>
                  <a:tcPr/>
                </a:tc>
                <a:extLst>
                  <a:ext uri="{0D108BD9-81ED-4DB2-BD59-A6C34878D82A}">
                    <a16:rowId xmlns:a16="http://schemas.microsoft.com/office/drawing/2014/main" val="2235400101"/>
                  </a:ext>
                </a:extLst>
              </a:tr>
              <a:tr h="370840">
                <a:tc>
                  <a:txBody>
                    <a:bodyPr/>
                    <a:lstStyle/>
                    <a:p>
                      <a:r>
                        <a:rPr lang="en-US" sz="2400" dirty="0"/>
                        <a:t>Combined Grades</a:t>
                      </a:r>
                    </a:p>
                  </a:txBody>
                  <a:tcPr/>
                </a:tc>
                <a:tc>
                  <a:txBody>
                    <a:bodyPr/>
                    <a:lstStyle/>
                    <a:p>
                      <a:r>
                        <a:rPr lang="en-US" sz="2400" dirty="0"/>
                        <a:t>124</a:t>
                      </a:r>
                    </a:p>
                  </a:txBody>
                  <a:tcPr/>
                </a:tc>
                <a:extLst>
                  <a:ext uri="{0D108BD9-81ED-4DB2-BD59-A6C34878D82A}">
                    <a16:rowId xmlns:a16="http://schemas.microsoft.com/office/drawing/2014/main" val="1928535601"/>
                  </a:ext>
                </a:extLst>
              </a:tr>
              <a:tr h="370840">
                <a:tc>
                  <a:txBody>
                    <a:bodyPr/>
                    <a:lstStyle/>
                    <a:p>
                      <a:pPr lvl="0" algn="r"/>
                      <a:r>
                        <a:rPr lang="en-US" sz="2400" b="1" dirty="0"/>
                        <a:t>Total =</a:t>
                      </a:r>
                    </a:p>
                  </a:txBody>
                  <a:tcPr/>
                </a:tc>
                <a:tc>
                  <a:txBody>
                    <a:bodyPr/>
                    <a:lstStyle/>
                    <a:p>
                      <a:r>
                        <a:rPr lang="en-US" sz="2400" b="1" dirty="0"/>
                        <a:t>1,940</a:t>
                      </a:r>
                    </a:p>
                  </a:txBody>
                  <a:tcPr/>
                </a:tc>
                <a:extLst>
                  <a:ext uri="{0D108BD9-81ED-4DB2-BD59-A6C34878D82A}">
                    <a16:rowId xmlns:a16="http://schemas.microsoft.com/office/drawing/2014/main" val="284714842"/>
                  </a:ext>
                </a:extLst>
              </a:tr>
              <a:tr h="370840">
                <a:tc gridSpan="2">
                  <a:txBody>
                    <a:bodyPr/>
                    <a:lstStyle/>
                    <a:p>
                      <a:r>
                        <a:rPr lang="en-US" sz="2000" i="1" dirty="0"/>
                        <a:t>*Divisions also operate various types of division and regional centers in standalone buildings not included in the totals above.</a:t>
                      </a:r>
                    </a:p>
                  </a:txBody>
                  <a:tcPr/>
                </a:tc>
                <a:tc hMerge="1">
                  <a:txBody>
                    <a:bodyPr/>
                    <a:lstStyle/>
                    <a:p>
                      <a:endParaRPr lang="en-US" i="1" dirty="0"/>
                    </a:p>
                  </a:txBody>
                  <a:tcPr/>
                </a:tc>
                <a:extLst>
                  <a:ext uri="{0D108BD9-81ED-4DB2-BD59-A6C34878D82A}">
                    <a16:rowId xmlns:a16="http://schemas.microsoft.com/office/drawing/2014/main" val="1103124643"/>
                  </a:ext>
                </a:extLst>
              </a:tr>
              <a:tr h="370840">
                <a:tc gridSpan="2">
                  <a:txBody>
                    <a:bodyPr/>
                    <a:lstStyle/>
                    <a:p>
                      <a:r>
                        <a:rPr lang="en-US" sz="2000" i="1" dirty="0"/>
                        <a:t>**In FY22, divisions reported $1.043 billion in school facility capital costs, $1.660 billion in operations and maintenance costs, $680.8 million in debt service costs, and $10.235 billion in outstanding debt on school facilities.</a:t>
                      </a:r>
                      <a:endParaRPr lang="en-US" sz="2400" i="1" dirty="0"/>
                    </a:p>
                  </a:txBody>
                  <a:tcPr/>
                </a:tc>
                <a:tc hMerge="1">
                  <a:txBody>
                    <a:bodyPr/>
                    <a:lstStyle/>
                    <a:p>
                      <a:endParaRPr lang="en-US"/>
                    </a:p>
                  </a:txBody>
                  <a:tcPr/>
                </a:tc>
                <a:extLst>
                  <a:ext uri="{0D108BD9-81ED-4DB2-BD59-A6C34878D82A}">
                    <a16:rowId xmlns:a16="http://schemas.microsoft.com/office/drawing/2014/main" val="2223059008"/>
                  </a:ext>
                </a:extLst>
              </a:tr>
            </a:tbl>
          </a:graphicData>
        </a:graphic>
      </p:graphicFrame>
    </p:spTree>
    <p:extLst>
      <p:ext uri="{BB962C8B-B14F-4D97-AF65-F5344CB8AC3E}">
        <p14:creationId xmlns:p14="http://schemas.microsoft.com/office/powerpoint/2010/main" val="24519673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564800-0C2C-D871-D4CB-9C01BE34B56C}"/>
              </a:ext>
            </a:extLst>
          </p:cNvPr>
          <p:cNvSpPr>
            <a:spLocks noGrp="1"/>
          </p:cNvSpPr>
          <p:nvPr>
            <p:ph type="title"/>
          </p:nvPr>
        </p:nvSpPr>
        <p:spPr/>
        <p:txBody>
          <a:bodyPr>
            <a:normAutofit fontScale="90000"/>
          </a:bodyPr>
          <a:lstStyle/>
          <a:p>
            <a:r>
              <a:rPr lang="en-US" dirty="0"/>
              <a:t>School Construction Funding in the 2022-2024 Budget ($1.25B in grants &amp; loans)</a:t>
            </a:r>
          </a:p>
        </p:txBody>
      </p:sp>
      <p:sp>
        <p:nvSpPr>
          <p:cNvPr id="3" name="Slide Number Placeholder 2">
            <a:extLst>
              <a:ext uri="{FF2B5EF4-FFF2-40B4-BE49-F238E27FC236}">
                <a16:creationId xmlns:a16="http://schemas.microsoft.com/office/drawing/2014/main" id="{DC840F24-5D2B-1F91-3AE3-B1B1411936D5}"/>
              </a:ext>
            </a:extLst>
          </p:cNvPr>
          <p:cNvSpPr>
            <a:spLocks noGrp="1"/>
          </p:cNvSpPr>
          <p:nvPr>
            <p:ph type="sldNum" sz="quarter" idx="12"/>
          </p:nvPr>
        </p:nvSpPr>
        <p:spPr/>
        <p:txBody>
          <a:bodyPr/>
          <a:lstStyle/>
          <a:p>
            <a:fld id="{B2102BAA-C61A-4A39-BDF1-4340D572B82C}" type="slidenum">
              <a:rPr lang="en-US" smtClean="0"/>
              <a:t>3</a:t>
            </a:fld>
            <a:endParaRPr lang="en-US" dirty="0"/>
          </a:p>
        </p:txBody>
      </p:sp>
      <p:sp>
        <p:nvSpPr>
          <p:cNvPr id="4" name="Content Placeholder 3">
            <a:extLst>
              <a:ext uri="{FF2B5EF4-FFF2-40B4-BE49-F238E27FC236}">
                <a16:creationId xmlns:a16="http://schemas.microsoft.com/office/drawing/2014/main" id="{32700D12-9D5B-9CFA-CA9D-656A1FE7C4FB}"/>
              </a:ext>
            </a:extLst>
          </p:cNvPr>
          <p:cNvSpPr>
            <a:spLocks noGrp="1"/>
          </p:cNvSpPr>
          <p:nvPr>
            <p:ph idx="1"/>
          </p:nvPr>
        </p:nvSpPr>
        <p:spPr/>
        <p:txBody>
          <a:bodyPr>
            <a:normAutofit fontScale="92500" lnSpcReduction="20000"/>
          </a:bodyPr>
          <a:lstStyle/>
          <a:p>
            <a:r>
              <a:rPr lang="en-US" dirty="0"/>
              <a:t>Formula Grants: </a:t>
            </a:r>
            <a:r>
              <a:rPr lang="en-US" i="1" dirty="0"/>
              <a:t>School Construction Grants Program</a:t>
            </a:r>
          </a:p>
          <a:p>
            <a:pPr lvl="1"/>
            <a:r>
              <a:rPr lang="en-US" dirty="0"/>
              <a:t>$400.0 million</a:t>
            </a:r>
          </a:p>
          <a:p>
            <a:pPr lvl="1"/>
            <a:r>
              <a:rPr lang="en-US" dirty="0"/>
              <a:t>Formula allocation to each school division (paid in FY23)</a:t>
            </a:r>
          </a:p>
          <a:p>
            <a:pPr lvl="1"/>
            <a:r>
              <a:rPr lang="en-US" dirty="0"/>
              <a:t>Flexible uses, including debt service, and funds can be carried forward by divisions</a:t>
            </a:r>
          </a:p>
          <a:p>
            <a:pPr marL="228600" lvl="1">
              <a:spcBef>
                <a:spcPts val="1000"/>
              </a:spcBef>
              <a:buFont typeface="Arial" panose="020B0604020202020204" pitchFamily="34" charset="0"/>
              <a:buChar char="•"/>
            </a:pPr>
            <a:r>
              <a:rPr lang="en-US" sz="2800" dirty="0"/>
              <a:t>Competitive Grants: </a:t>
            </a:r>
            <a:r>
              <a:rPr lang="en-US" sz="2800" i="1" dirty="0"/>
              <a:t>School Construction Assistance Program</a:t>
            </a:r>
          </a:p>
          <a:p>
            <a:pPr lvl="1"/>
            <a:r>
              <a:rPr lang="en-US" dirty="0"/>
              <a:t>$450.0 million in FY23 funds</a:t>
            </a:r>
          </a:p>
          <a:p>
            <a:pPr lvl="1"/>
            <a:r>
              <a:rPr lang="en-US" dirty="0"/>
              <a:t>Prioritizes grants to divisions with poor building conditions and higher fiscal need</a:t>
            </a:r>
          </a:p>
          <a:p>
            <a:pPr lvl="1"/>
            <a:r>
              <a:rPr lang="en-US" dirty="0"/>
              <a:t>Up-front grant to lower the overall project cost</a:t>
            </a:r>
          </a:p>
          <a:p>
            <a:pPr lvl="1"/>
            <a:r>
              <a:rPr lang="en-US" dirty="0"/>
              <a:t>Board has awarded $365 million in grants to date</a:t>
            </a:r>
          </a:p>
          <a:p>
            <a:pPr marL="228600" lvl="1">
              <a:spcBef>
                <a:spcPts val="1000"/>
              </a:spcBef>
              <a:buFont typeface="Arial" panose="020B0604020202020204" pitchFamily="34" charset="0"/>
              <a:buChar char="•"/>
            </a:pPr>
            <a:r>
              <a:rPr lang="en-US" sz="2800" dirty="0"/>
              <a:t>Loans: </a:t>
            </a:r>
            <a:r>
              <a:rPr lang="en-US" sz="2800" i="1" dirty="0"/>
              <a:t>Literary Fund</a:t>
            </a:r>
          </a:p>
          <a:p>
            <a:pPr lvl="1"/>
            <a:r>
              <a:rPr lang="en-US" dirty="0"/>
              <a:t>$400.0 million over the biennium</a:t>
            </a:r>
          </a:p>
          <a:p>
            <a:pPr lvl="1"/>
            <a:r>
              <a:rPr lang="en-US" dirty="0"/>
              <a:t>Provides low interest rate loans based on local composite index</a:t>
            </a:r>
          </a:p>
          <a:p>
            <a:pPr lvl="1"/>
            <a:r>
              <a:rPr lang="en-US" dirty="0"/>
              <a:t>Funds revolve back to the fund</a:t>
            </a:r>
          </a:p>
          <a:p>
            <a:pPr lvl="1"/>
            <a:r>
              <a:rPr lang="en-US" dirty="0"/>
              <a:t>$153 million in applications approved to date, pending Board release of loans</a:t>
            </a:r>
          </a:p>
        </p:txBody>
      </p:sp>
    </p:spTree>
    <p:extLst>
      <p:ext uri="{BB962C8B-B14F-4D97-AF65-F5344CB8AC3E}">
        <p14:creationId xmlns:p14="http://schemas.microsoft.com/office/powerpoint/2010/main" val="34716376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D23645-3538-20D6-DEB3-3DD4CB35ABA3}"/>
              </a:ext>
            </a:extLst>
          </p:cNvPr>
          <p:cNvSpPr>
            <a:spLocks noGrp="1"/>
          </p:cNvSpPr>
          <p:nvPr>
            <p:ph type="title"/>
          </p:nvPr>
        </p:nvSpPr>
        <p:spPr/>
        <p:txBody>
          <a:bodyPr>
            <a:normAutofit/>
          </a:bodyPr>
          <a:lstStyle/>
          <a:p>
            <a:pPr>
              <a:tabLst>
                <a:tab pos="858838" algn="l"/>
              </a:tabLst>
            </a:pPr>
            <a:r>
              <a:rPr lang="en-US" dirty="0"/>
              <a:t>SB 1124 (Chapter 752) - 2023 Session</a:t>
            </a:r>
          </a:p>
        </p:txBody>
      </p:sp>
      <p:sp>
        <p:nvSpPr>
          <p:cNvPr id="3" name="Slide Number Placeholder 2">
            <a:extLst>
              <a:ext uri="{FF2B5EF4-FFF2-40B4-BE49-F238E27FC236}">
                <a16:creationId xmlns:a16="http://schemas.microsoft.com/office/drawing/2014/main" id="{B8C2557A-D986-11FA-5667-2386909B8A46}"/>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2102BAA-C61A-4A39-BDF1-4340D572B82C}" type="slidenum">
              <a:rPr kumimoji="0" lang="en-US" sz="1200" b="0" i="0" u="none" strike="noStrike" kern="1200" cap="none" spc="0" normalizeH="0" baseline="0" noProof="0" smtClean="0">
                <a:ln>
                  <a:noFill/>
                </a:ln>
                <a:solidFill>
                  <a:srgbClr val="003C71">
                    <a:tint val="75000"/>
                  </a:srgb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srgbClr val="003C71">
                  <a:tint val="75000"/>
                </a:srgbClr>
              </a:solidFill>
              <a:effectLst/>
              <a:uLnTx/>
              <a:uFillTx/>
              <a:latin typeface="Calibri"/>
              <a:ea typeface="+mn-ea"/>
              <a:cs typeface="+mn-cs"/>
            </a:endParaRPr>
          </a:p>
        </p:txBody>
      </p:sp>
      <p:sp>
        <p:nvSpPr>
          <p:cNvPr id="4" name="Content Placeholder 3">
            <a:extLst>
              <a:ext uri="{FF2B5EF4-FFF2-40B4-BE49-F238E27FC236}">
                <a16:creationId xmlns:a16="http://schemas.microsoft.com/office/drawing/2014/main" id="{3C642568-F7C4-DB9C-52C1-6BEC81DFADE4}"/>
              </a:ext>
            </a:extLst>
          </p:cNvPr>
          <p:cNvSpPr>
            <a:spLocks noGrp="1"/>
          </p:cNvSpPr>
          <p:nvPr>
            <p:ph idx="1"/>
          </p:nvPr>
        </p:nvSpPr>
        <p:spPr/>
        <p:txBody>
          <a:bodyPr>
            <a:normAutofit lnSpcReduction="10000"/>
          </a:bodyPr>
          <a:lstStyle/>
          <a:p>
            <a:pPr marL="0" indent="0">
              <a:buNone/>
            </a:pPr>
            <a:r>
              <a:rPr lang="en-US" i="1" dirty="0"/>
              <a:t>“§ 1. The Board of Education (the Board) shall make recommendations to the General Assembly for amendments to the Standards of Quality to establish standards for the maintenance and operations, renovation, and new construction of public elementary and secondary school buildings. Such recommendations shall include standards for the percentage of the current replacement value of a public school building that a school board should budget for the maintenance and operations of the building and such other standards as the Board deems appropriate. In developing such recommendations, the Board shall solicit the input of relevant stakeholders and the public. The Board shall submit its recommendations to the Chairmen of the House Committee on Education and the Senate Committee on Education and Health no later than July 1, 2024.”</a:t>
            </a:r>
          </a:p>
        </p:txBody>
      </p:sp>
    </p:spTree>
    <p:extLst>
      <p:ext uri="{BB962C8B-B14F-4D97-AF65-F5344CB8AC3E}">
        <p14:creationId xmlns:p14="http://schemas.microsoft.com/office/powerpoint/2010/main" val="22457971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56071A-EADC-5E6C-7DC8-67E26E8D8957}"/>
              </a:ext>
            </a:extLst>
          </p:cNvPr>
          <p:cNvSpPr>
            <a:spLocks noGrp="1"/>
          </p:cNvSpPr>
          <p:nvPr>
            <p:ph type="title"/>
          </p:nvPr>
        </p:nvSpPr>
        <p:spPr/>
        <p:txBody>
          <a:bodyPr>
            <a:normAutofit fontScale="90000"/>
          </a:bodyPr>
          <a:lstStyle/>
          <a:p>
            <a:r>
              <a:rPr lang="en-US" dirty="0"/>
              <a:t>SB 1124 - Board to Make SOQ Recommendations RE School Facilities</a:t>
            </a:r>
          </a:p>
        </p:txBody>
      </p:sp>
      <p:sp>
        <p:nvSpPr>
          <p:cNvPr id="3" name="Slide Number Placeholder 2">
            <a:extLst>
              <a:ext uri="{FF2B5EF4-FFF2-40B4-BE49-F238E27FC236}">
                <a16:creationId xmlns:a16="http://schemas.microsoft.com/office/drawing/2014/main" id="{A1F185C9-210B-5092-9655-FE922CFC3555}"/>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2102BAA-C61A-4A39-BDF1-4340D572B82C}" type="slidenum">
              <a:rPr kumimoji="0" lang="en-US" sz="1200" b="0" i="0" u="none" strike="noStrike" kern="1200" cap="none" spc="0" normalizeH="0" baseline="0" noProof="0" smtClean="0">
                <a:ln>
                  <a:noFill/>
                </a:ln>
                <a:solidFill>
                  <a:srgbClr val="003C71">
                    <a:tint val="75000"/>
                  </a:srgb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dirty="0">
              <a:ln>
                <a:noFill/>
              </a:ln>
              <a:solidFill>
                <a:srgbClr val="003C71">
                  <a:tint val="75000"/>
                </a:srgbClr>
              </a:solidFill>
              <a:effectLst/>
              <a:uLnTx/>
              <a:uFillTx/>
              <a:latin typeface="Calibri"/>
              <a:ea typeface="+mn-ea"/>
              <a:cs typeface="+mn-cs"/>
            </a:endParaRPr>
          </a:p>
        </p:txBody>
      </p:sp>
      <p:sp>
        <p:nvSpPr>
          <p:cNvPr id="4" name="Content Placeholder 3">
            <a:extLst>
              <a:ext uri="{FF2B5EF4-FFF2-40B4-BE49-F238E27FC236}">
                <a16:creationId xmlns:a16="http://schemas.microsoft.com/office/drawing/2014/main" id="{037E1187-42F2-44EE-B69F-1791D0BFEB3D}"/>
              </a:ext>
            </a:extLst>
          </p:cNvPr>
          <p:cNvSpPr>
            <a:spLocks noGrp="1"/>
          </p:cNvSpPr>
          <p:nvPr>
            <p:ph idx="1"/>
          </p:nvPr>
        </p:nvSpPr>
        <p:spPr/>
        <p:txBody>
          <a:bodyPr>
            <a:noAutofit/>
          </a:bodyPr>
          <a:lstStyle/>
          <a:p>
            <a:r>
              <a:rPr lang="en-US" sz="2000" dirty="0"/>
              <a:t>Board to make recommendations to the General Assembly on standards in the SOQ for the maintenance and operations, renovation, and construction of public school buildings</a:t>
            </a:r>
          </a:p>
          <a:p>
            <a:endParaRPr lang="en-US" sz="2000" dirty="0"/>
          </a:p>
          <a:p>
            <a:r>
              <a:rPr lang="en-US" sz="2000" dirty="0"/>
              <a:t>Recommendations must include standards for the percentage of current replacement value of  buildings that a school board should budget for the maintenance and operations of buildings and such other standards as the Board deems appropriate</a:t>
            </a:r>
          </a:p>
          <a:p>
            <a:endParaRPr lang="en-US" sz="2000" dirty="0"/>
          </a:p>
          <a:p>
            <a:r>
              <a:rPr lang="en-US" sz="2000" dirty="0"/>
              <a:t>In developing recommendations, the Board must solicit input from relevant stakeholders/public. DOE is creating a stakeholder workgroup to include various state organizations/subject matter experts and scheduling workgroup meetings. Public comment planned as part of the process. Draft recommendations in the spring timeframe.</a:t>
            </a:r>
          </a:p>
          <a:p>
            <a:endParaRPr lang="en-US" sz="2000" dirty="0"/>
          </a:p>
          <a:p>
            <a:r>
              <a:rPr lang="en-US" sz="2000" dirty="0"/>
              <a:t>Board must submit its recommendations to the Chairmen of the House Committee on Education and the Senate Committee on Education and Health no later than July 1, 2024</a:t>
            </a:r>
          </a:p>
        </p:txBody>
      </p:sp>
    </p:spTree>
    <p:extLst>
      <p:ext uri="{BB962C8B-B14F-4D97-AF65-F5344CB8AC3E}">
        <p14:creationId xmlns:p14="http://schemas.microsoft.com/office/powerpoint/2010/main" val="3682686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B273FA-0349-30A6-A819-4EBCF366DBC1}"/>
              </a:ext>
            </a:extLst>
          </p:cNvPr>
          <p:cNvSpPr>
            <a:spLocks noGrp="1"/>
          </p:cNvSpPr>
          <p:nvPr>
            <p:ph type="title"/>
          </p:nvPr>
        </p:nvSpPr>
        <p:spPr/>
        <p:txBody>
          <a:bodyPr>
            <a:normAutofit fontScale="90000"/>
          </a:bodyPr>
          <a:lstStyle/>
          <a:p>
            <a:r>
              <a:rPr lang="en-US" dirty="0"/>
              <a:t>Possible Areas for Board to Consider Recommendations - SB 1124</a:t>
            </a:r>
          </a:p>
        </p:txBody>
      </p:sp>
      <p:sp>
        <p:nvSpPr>
          <p:cNvPr id="3" name="Slide Number Placeholder 2">
            <a:extLst>
              <a:ext uri="{FF2B5EF4-FFF2-40B4-BE49-F238E27FC236}">
                <a16:creationId xmlns:a16="http://schemas.microsoft.com/office/drawing/2014/main" id="{284FF370-D77A-D6BD-D737-6272CC01D3A5}"/>
              </a:ext>
            </a:extLst>
          </p:cNvPr>
          <p:cNvSpPr>
            <a:spLocks noGrp="1"/>
          </p:cNvSpPr>
          <p:nvPr>
            <p:ph type="sldNum" sz="quarter" idx="12"/>
          </p:nvPr>
        </p:nvSpPr>
        <p:spPr/>
        <p:txBody>
          <a:bodyPr/>
          <a:lstStyle/>
          <a:p>
            <a:fld id="{B2102BAA-C61A-4A39-BDF1-4340D572B82C}" type="slidenum">
              <a:rPr lang="en-US" smtClean="0"/>
              <a:t>6</a:t>
            </a:fld>
            <a:endParaRPr lang="en-US" dirty="0"/>
          </a:p>
        </p:txBody>
      </p:sp>
      <p:sp>
        <p:nvSpPr>
          <p:cNvPr id="4" name="Content Placeholder 3">
            <a:extLst>
              <a:ext uri="{FF2B5EF4-FFF2-40B4-BE49-F238E27FC236}">
                <a16:creationId xmlns:a16="http://schemas.microsoft.com/office/drawing/2014/main" id="{629F95AC-850C-947B-A1DE-5C9E9960A472}"/>
              </a:ext>
            </a:extLst>
          </p:cNvPr>
          <p:cNvSpPr>
            <a:spLocks noGrp="1"/>
          </p:cNvSpPr>
          <p:nvPr>
            <p:ph idx="1"/>
          </p:nvPr>
        </p:nvSpPr>
        <p:spPr/>
        <p:txBody>
          <a:bodyPr>
            <a:normAutofit fontScale="70000" lnSpcReduction="20000"/>
          </a:bodyPr>
          <a:lstStyle/>
          <a:p>
            <a:r>
              <a:rPr lang="en-US" dirty="0"/>
              <a:t>Standards for building Planning and Design:</a:t>
            </a:r>
          </a:p>
          <a:p>
            <a:pPr lvl="1"/>
            <a:r>
              <a:rPr lang="en-US" dirty="0"/>
              <a:t>Periodic division wide facilities assessments to identify long-term needs (enrollment driving new schools, school consolidation opportunities, renovate-rebuild decisions for old buildings, etc.)</a:t>
            </a:r>
          </a:p>
          <a:p>
            <a:pPr lvl="1"/>
            <a:r>
              <a:rPr lang="en-US" dirty="0"/>
              <a:t>Incorporate existing Virginia Public School Facilities Guidelines which establish specific design/construction elements</a:t>
            </a:r>
          </a:p>
          <a:p>
            <a:pPr lvl="1"/>
            <a:r>
              <a:rPr lang="en-US" dirty="0"/>
              <a:t>Capital Improvement Plans (CIPs) to include community stakeholder process, formal cost projections, and identified financing methods, etc.</a:t>
            </a:r>
          </a:p>
          <a:p>
            <a:pPr lvl="1"/>
            <a:r>
              <a:rPr lang="en-US" dirty="0"/>
              <a:t>Building systems life-cycle and total cost of ownership analysis as part of building design and as planning tools</a:t>
            </a:r>
          </a:p>
          <a:p>
            <a:endParaRPr lang="en-US" dirty="0"/>
          </a:p>
          <a:p>
            <a:r>
              <a:rPr lang="en-US" dirty="0"/>
              <a:t>Standards for building Construction/Renovation:</a:t>
            </a:r>
          </a:p>
          <a:p>
            <a:pPr lvl="1"/>
            <a:r>
              <a:rPr lang="en-US" dirty="0"/>
              <a:t>All-in cost analysis to include A/E fees, site development, construction, and furnishings/fixtures/equipment</a:t>
            </a:r>
          </a:p>
          <a:p>
            <a:pPr lvl="1"/>
            <a:r>
              <a:rPr lang="en-US" dirty="0"/>
              <a:t>Energy efficiency and school security standards</a:t>
            </a:r>
          </a:p>
          <a:p>
            <a:endParaRPr lang="en-US" dirty="0"/>
          </a:p>
          <a:p>
            <a:r>
              <a:rPr lang="en-US" dirty="0"/>
              <a:t>Standards for post-construction Operations and Maintenance:</a:t>
            </a:r>
          </a:p>
          <a:p>
            <a:pPr lvl="1"/>
            <a:r>
              <a:rPr lang="en-US" dirty="0"/>
              <a:t>Annual building assessments and use of § 22.1-138.3 data tool to document maintenance reserve needs</a:t>
            </a:r>
          </a:p>
          <a:p>
            <a:pPr lvl="1"/>
            <a:r>
              <a:rPr lang="en-US" dirty="0"/>
              <a:t>Annual local facilities maintenance budget funded at certain percentage of Current Replacement Values (CRV)</a:t>
            </a:r>
          </a:p>
          <a:p>
            <a:pPr lvl="1"/>
            <a:r>
              <a:rPr lang="en-US" dirty="0"/>
              <a:t>Develop building maintenance standards to supplement existing School Facilities Guidelines</a:t>
            </a:r>
          </a:p>
        </p:txBody>
      </p:sp>
    </p:spTree>
    <p:extLst>
      <p:ext uri="{BB962C8B-B14F-4D97-AF65-F5344CB8AC3E}">
        <p14:creationId xmlns:p14="http://schemas.microsoft.com/office/powerpoint/2010/main" val="942307617"/>
      </p:ext>
    </p:extLst>
  </p:cSld>
  <p:clrMapOvr>
    <a:masterClrMapping/>
  </p:clrMapOvr>
</p:sld>
</file>

<file path=ppt/theme/theme1.xml><?xml version="1.0" encoding="utf-8"?>
<a:theme xmlns:a="http://schemas.openxmlformats.org/drawingml/2006/main" name="Office Theme">
  <a:themeElements>
    <a:clrScheme name="VDOE New">
      <a:dk1>
        <a:srgbClr val="003C71"/>
      </a:dk1>
      <a:lt1>
        <a:srgbClr val="FFFFFF"/>
      </a:lt1>
      <a:dk2>
        <a:srgbClr val="003C71"/>
      </a:dk2>
      <a:lt2>
        <a:srgbClr val="FFFFFF"/>
      </a:lt2>
      <a:accent1>
        <a:srgbClr val="003C71"/>
      </a:accent1>
      <a:accent2>
        <a:srgbClr val="FF6A39"/>
      </a:accent2>
      <a:accent3>
        <a:srgbClr val="555555"/>
      </a:accent3>
      <a:accent4>
        <a:srgbClr val="FFC600"/>
      </a:accent4>
      <a:accent5>
        <a:srgbClr val="0160B6"/>
      </a:accent5>
      <a:accent6>
        <a:srgbClr val="279989"/>
      </a:accent6>
      <a:hlink>
        <a:srgbClr val="0563C1"/>
      </a:hlink>
      <a:folHlink>
        <a:srgbClr val="8496B0"/>
      </a:folHlink>
    </a:clrScheme>
    <a:fontScheme name="VDOE-New">
      <a:majorFont>
        <a:latin typeface="Georgia"/>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7E7C583ACDFCF4DB30CA959DC5287DA" ma:contentTypeVersion="5" ma:contentTypeDescription="Create a new document." ma:contentTypeScope="" ma:versionID="f928762306c5a502c2a0a846661488d3">
  <xsd:schema xmlns:xsd="http://www.w3.org/2001/XMLSchema" xmlns:xs="http://www.w3.org/2001/XMLSchema" xmlns:p="http://schemas.microsoft.com/office/2006/metadata/properties" xmlns:ns2="049005b6-5a38-4419-91fa-ebdf32acfed3" xmlns:ns3="4c2c5aab-b472-4b8f-a7fa-721e1e86a722" targetNamespace="http://schemas.microsoft.com/office/2006/metadata/properties" ma:root="true" ma:fieldsID="3730662b02fc00ae5e980e446709117c" ns2:_="" ns3:_="">
    <xsd:import namespace="049005b6-5a38-4419-91fa-ebdf32acfed3"/>
    <xsd:import namespace="4c2c5aab-b472-4b8f-a7fa-721e1e86a722"/>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49005b6-5a38-4419-91fa-ebdf32acfed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c2c5aab-b472-4b8f-a7fa-721e1e86a722"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3131749-9D86-4AFC-938D-F3BB0B20B828}"/>
</file>

<file path=customXml/itemProps2.xml><?xml version="1.0" encoding="utf-8"?>
<ds:datastoreItem xmlns:ds="http://schemas.openxmlformats.org/officeDocument/2006/customXml" ds:itemID="{67379CFB-4DCD-4335-9F52-FEFA825FB88D}"/>
</file>

<file path=customXml/itemProps3.xml><?xml version="1.0" encoding="utf-8"?>
<ds:datastoreItem xmlns:ds="http://schemas.openxmlformats.org/officeDocument/2006/customXml" ds:itemID="{C8F75D91-5721-4CBC-88DE-FC6953373C1D}"/>
</file>

<file path=docProps/app.xml><?xml version="1.0" encoding="utf-8"?>
<Properties xmlns="http://schemas.openxmlformats.org/officeDocument/2006/extended-properties" xmlns:vt="http://schemas.openxmlformats.org/officeDocument/2006/docPropsVTypes">
  <Template/>
  <TotalTime>0</TotalTime>
  <Words>727</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Courier New</vt:lpstr>
      <vt:lpstr>Georgia</vt:lpstr>
      <vt:lpstr>Office Theme</vt:lpstr>
      <vt:lpstr>Overview of Virginia School Facilities and SB 1124 Requirements</vt:lpstr>
      <vt:lpstr>Number of PK-12 School Buildings by Type</vt:lpstr>
      <vt:lpstr>School Construction Funding in the 2022-2024 Budget ($1.25B in grants &amp; loans)</vt:lpstr>
      <vt:lpstr>SB 1124 (Chapter 752) - 2023 Session</vt:lpstr>
      <vt:lpstr>SB 1124 - Board to Make SOQ Recommendations RE School Facilities</vt:lpstr>
      <vt:lpstr>Possible Areas for Board to Consider Recommendations - SB 1124</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
  <cp:lastModifiedBy/>
  <cp:revision>1</cp:revision>
  <dcterms:created xsi:type="dcterms:W3CDTF">2023-09-08T00:32:00Z</dcterms:created>
  <dcterms:modified xsi:type="dcterms:W3CDTF">2023-09-08T00:32:11Z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0x01010037E7C583ACDFCF4DB30CA959DC5287DA</vt:lpwstr>
  </property>
</Properties>
</file>