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66" r:id="rId2"/>
    <p:sldId id="267" r:id="rId3"/>
    <p:sldId id="288" r:id="rId4"/>
    <p:sldId id="289" r:id="rId5"/>
    <p:sldId id="290" r:id="rId6"/>
    <p:sldId id="293" r:id="rId7"/>
    <p:sldId id="292" r:id="rId8"/>
    <p:sldId id="29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+kATN+8vjgpSu1KcEycJoQyJR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B07CD-6223-438D-8B75-38ED85D82BBE}" v="5" dt="2023-08-25T18:29:48.477"/>
    <p1510:client id="{391B34BF-F089-65A5-62A9-227E82E433E8}" v="94" dt="2023-08-24T19:40:16.495"/>
    <p1510:client id="{98ABC916-F953-3F03-E8DB-19683BAAF99C}" v="21" dt="2023-08-25T01:53:00.082"/>
    <p1510:client id="{C4CB3A37-92C2-5A4A-BE38-E6FD0367770E}" v="1118" dt="2023-08-24T19:47:05.985"/>
  </p1510:revLst>
</p1510:revInfo>
</file>

<file path=ppt/tableStyles.xml><?xml version="1.0" encoding="utf-8"?>
<a:tblStyleLst xmlns:a="http://schemas.openxmlformats.org/drawingml/2006/main" def="{4AC93BE6-24F2-4D38-9EE1-789EC3756C38}">
  <a:tblStyle styleId="{4AC93BE6-24F2-4D38-9EE1-789EC3756C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28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13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 cap="small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0E16E0-3CF4-42BA-A7B3-D3315F51D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394" y="491812"/>
            <a:ext cx="6309851" cy="2387600"/>
          </a:xfrm>
        </p:spPr>
        <p:txBody>
          <a:bodyPr anchor="ctr">
            <a:normAutofit fontScale="90000"/>
          </a:bodyPr>
          <a:lstStyle/>
          <a:p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Revisions to the Board of Education’s Comprehensive Plan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C47C86A-00D0-4542-8E3B-D0488C395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105" y="3049206"/>
            <a:ext cx="4472247" cy="1402048"/>
          </a:xfrm>
        </p:spPr>
        <p:txBody>
          <a:bodyPr>
            <a:noAutofit/>
          </a:bodyPr>
          <a:lstStyle/>
          <a:p>
            <a:pPr marL="55245" indent="-4445" algn="ctr"/>
            <a:r>
              <a:rPr lang="en-US" dirty="0">
                <a:latin typeface="Times New Roman"/>
                <a:cs typeface="Times New Roman"/>
              </a:rPr>
              <a:t>Virginia Board of Education</a:t>
            </a:r>
          </a:p>
          <a:p>
            <a:pPr marL="55245" indent="-4445" algn="ctr"/>
            <a:r>
              <a:rPr lang="en-US" dirty="0">
                <a:latin typeface="Times New Roman"/>
                <a:cs typeface="Times New Roman"/>
              </a:rPr>
              <a:t>Special Meeting</a:t>
            </a:r>
          </a:p>
          <a:p>
            <a:pPr marL="55245" indent="-4445" algn="ctr"/>
            <a:r>
              <a:rPr lang="en-US" dirty="0">
                <a:latin typeface="Times New Roman"/>
                <a:cs typeface="Times New Roman"/>
              </a:rPr>
              <a:t>August 31,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0FB50-26E4-49B0-BF46-6401E8A55B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Presentation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930"/>
            <a:ext cx="10515600" cy="5116041"/>
          </a:xfrm>
        </p:spPr>
        <p:txBody>
          <a:bodyPr>
            <a:noAutofit/>
          </a:bodyPr>
          <a:lstStyle/>
          <a:p>
            <a:pPr>
              <a:lnSpc>
                <a:spcPct val="124000"/>
              </a:lnSpc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Statutory Requirements for the Board’s Comprehensive Plan</a:t>
            </a:r>
          </a:p>
          <a:p>
            <a:pPr>
              <a:lnSpc>
                <a:spcPct val="124000"/>
              </a:lnSpc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The Board's Priorities and Goals in the Current Plan</a:t>
            </a:r>
          </a:p>
          <a:p>
            <a:pPr>
              <a:lnSpc>
                <a:spcPct val="124000"/>
              </a:lnSpc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Discussion of the Board's Priorities and Goals for the Revised Comprehensive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5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300"/>
            <a:ext cx="12192000" cy="1323975"/>
          </a:xfrm>
        </p:spPr>
        <p:txBody>
          <a:bodyPr>
            <a:no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Statutory Requirements for the Board’s Comprehensive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24000"/>
              </a:lnSpc>
              <a:buNone/>
            </a:pPr>
            <a:endParaRPr lang="en-US" sz="240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4000"/>
              </a:lnSpc>
            </a:pPr>
            <a:r>
              <a:rPr lang="en-US" sz="240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 22.1-253.13:6(A) states that “[t]he Board shall adopt a statewide comprehensive, unified, long-range plan based on data collection, analysis, and evaluation.”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300"/>
            <a:ext cx="12192000" cy="1323975"/>
          </a:xfrm>
        </p:spPr>
        <p:txBody>
          <a:bodyPr>
            <a:no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Statutory Requirements for the Board’s Comprehensive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>
                <a:solidFill>
                  <a:schemeClr val="tx1"/>
                </a:solidFill>
                <a:latin typeface="Georgia" panose="02040502050405020303" pitchFamily="18" charset="0"/>
              </a:rPr>
              <a:t>The plan must include the following elements: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the objectives of public education in Virginia, including strategies for first improving student achievement, particularly the achievement of educationally at-risk students, then maintaining high levels of student achievement;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an assessment of the extent to which these objectives are being achieved;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a forecast of enrollment changes;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an assessment of the needs of public education in the Commonwealth;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an analysis of the extent to which the Standards of Quality have been achieved and the objectives of the statewide comprehensive plan have been met; and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2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a long-range plan to integrate educational technology into the SOL and curricula, including career and technical education programs.</a:t>
            </a: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1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300"/>
            <a:ext cx="12192000" cy="1323975"/>
          </a:xfrm>
        </p:spPr>
        <p:txBody>
          <a:bodyPr>
            <a:noAutofit/>
          </a:bodyPr>
          <a:lstStyle/>
          <a:p>
            <a:r>
              <a:rPr lang="en-US">
                <a:latin typeface="Times New Roman"/>
                <a:cs typeface="Times New Roman"/>
              </a:rPr>
              <a:t>The Objectives of Education in the Current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400">
                <a:solidFill>
                  <a:schemeClr val="tx1"/>
                </a:solidFill>
                <a:latin typeface="Georgia"/>
              </a:rPr>
              <a:t>Objective 1: Allow for the development of the individual</a:t>
            </a:r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en-US" sz="2400">
              <a:solidFill>
                <a:schemeClr val="tx1"/>
              </a:solidFill>
              <a:latin typeface="Georgia"/>
            </a:endParaRPr>
          </a:p>
          <a:p>
            <a:r>
              <a:rPr lang="en-US" sz="2400">
                <a:solidFill>
                  <a:schemeClr val="tx1"/>
                </a:solidFill>
                <a:latin typeface="Georgia"/>
              </a:rPr>
              <a:t>Objective 2: Perpetuation of free government</a:t>
            </a:r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400">
                <a:solidFill>
                  <a:schemeClr val="tx1"/>
                </a:solidFill>
                <a:latin typeface="Georgia"/>
              </a:rPr>
              <a:t>Objective</a:t>
            </a:r>
            <a:r>
              <a:rPr lang="en-US" sz="2400" b="0" i="0">
                <a:solidFill>
                  <a:schemeClr val="tx1"/>
                </a:solidFill>
                <a:effectLst/>
                <a:latin typeface="Georgia"/>
              </a:rPr>
              <a:t> 3: </a:t>
            </a:r>
            <a:r>
              <a:rPr lang="en-US" sz="2400">
                <a:solidFill>
                  <a:schemeClr val="tx1"/>
                </a:solidFill>
                <a:latin typeface="Georgia"/>
              </a:rPr>
              <a:t>Provision of skills that allow each student to participate in the economic health of the Commonwealth</a:t>
            </a:r>
            <a:endParaRPr lang="en-US" i="1">
              <a:solidFill>
                <a:schemeClr val="tx1"/>
              </a:solidFill>
              <a:latin typeface="Georgi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5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A82B-D3A1-4414-89EB-6461ECF5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300"/>
            <a:ext cx="12192000" cy="1323975"/>
          </a:xfrm>
        </p:spPr>
        <p:txBody>
          <a:bodyPr>
            <a:noAutofit/>
          </a:bodyPr>
          <a:lstStyle/>
          <a:p>
            <a:r>
              <a:rPr lang="en-US">
                <a:latin typeface="Times New Roman"/>
                <a:cs typeface="Times New Roman"/>
              </a:rPr>
              <a:t>The Board's Priorities and Goals in the Current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AC7C0-4DD6-456A-9544-9BFB2C089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400">
                <a:solidFill>
                  <a:schemeClr val="tx1"/>
                </a:solidFill>
                <a:latin typeface="Georgia" panose="02040502050405020303" pitchFamily="18" charset="0"/>
              </a:rPr>
              <a:t>Priority 1: Provide high-quality, effective learning environments for all students.</a:t>
            </a:r>
          </a:p>
          <a:p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4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Priority 2: Advance </a:t>
            </a:r>
            <a:r>
              <a:rPr lang="en-US" sz="2400">
                <a:solidFill>
                  <a:schemeClr val="tx1"/>
                </a:solidFill>
                <a:latin typeface="Georgia" panose="02040502050405020303" pitchFamily="18" charset="0"/>
              </a:rPr>
              <a:t>policies that increase the number of candidates entering the teaching profession and encourage and support the recruitment, development, and retention of well-prepared and skilled teachers and school leaders.</a:t>
            </a:r>
          </a:p>
          <a:p>
            <a:endParaRPr lang="en-US" sz="240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en-US" sz="2400" b="0" i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Priority 3: Ensure successful implementation of the </a:t>
            </a:r>
            <a:r>
              <a:rPr lang="en-US" sz="2400" b="0" i="1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Profile of a Virginia Graduate</a:t>
            </a:r>
            <a:r>
              <a:rPr lang="en-US" sz="2400" b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and the accountability system for school quality as embodied in revisions to the </a:t>
            </a:r>
            <a:r>
              <a:rPr lang="en-US" sz="2400" b="0" i="1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Standards of Accreditation</a:t>
            </a:r>
            <a:endParaRPr lang="en-US" sz="2400" b="0" i="0"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66BD-61EF-488C-944F-24B13100E9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2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E81AF0-7380-C958-528E-9E194AB21C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A graphic of strategic initiatives.  There are 4 initiatives pictured.  In no particular order the say the following: Set High Expectations for Every Learner; Ensure a High-Quality, Licensed Teacher for Every K-12 Learner; Create Innovative Pathways for Every Learner; and Invest in Safe and Healthy Schools and Early Learning Centers. There is a statement that spans across all four initiatives: Empowering Parents as Partners to Serve the Children of Virginia #EveryChildEveryDay">
            <a:extLst>
              <a:ext uri="{FF2B5EF4-FFF2-40B4-BE49-F238E27FC236}">
                <a16:creationId xmlns:a16="http://schemas.microsoft.com/office/drawing/2014/main" id="{5AAB3E69-90CB-57C0-5E3A-90CA9DEE6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470" y="0"/>
            <a:ext cx="88750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2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BD098-53A1-BA09-1B20-EC78900DC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784560"/>
            <a:ext cx="10515600" cy="4718033"/>
          </a:xfrm>
        </p:spPr>
        <p:txBody>
          <a:bodyPr anchor="ctr">
            <a:normAutofit/>
          </a:bodyPr>
          <a:lstStyle/>
          <a:p>
            <a:pPr marL="114300" indent="0" algn="ctr">
              <a:buNone/>
            </a:pPr>
            <a:r>
              <a:rPr lang="en-US" sz="4000">
                <a:solidFill>
                  <a:schemeClr val="tx1"/>
                </a:solidFill>
                <a:latin typeface="Georgia" panose="02040502050405020303" pitchFamily="18" charset="0"/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EB067-FA27-73B2-4352-649D3558B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5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E7C583ACDFCF4DB30CA959DC5287DA" ma:contentTypeVersion="5" ma:contentTypeDescription="Create a new document." ma:contentTypeScope="" ma:versionID="f928762306c5a502c2a0a846661488d3">
  <xsd:schema xmlns:xsd="http://www.w3.org/2001/XMLSchema" xmlns:xs="http://www.w3.org/2001/XMLSchema" xmlns:p="http://schemas.microsoft.com/office/2006/metadata/properties" xmlns:ns2="049005b6-5a38-4419-91fa-ebdf32acfed3" xmlns:ns3="4c2c5aab-b472-4b8f-a7fa-721e1e86a722" targetNamespace="http://schemas.microsoft.com/office/2006/metadata/properties" ma:root="true" ma:fieldsID="3730662b02fc00ae5e980e446709117c" ns2:_="" ns3:_="">
    <xsd:import namespace="049005b6-5a38-4419-91fa-ebdf32acfed3"/>
    <xsd:import namespace="4c2c5aab-b472-4b8f-a7fa-721e1e86a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05b6-5a38-4419-91fa-ebdf32acf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C8E933-241A-4C30-8D5C-82C2CD2D64B9}"/>
</file>

<file path=customXml/itemProps2.xml><?xml version="1.0" encoding="utf-8"?>
<ds:datastoreItem xmlns:ds="http://schemas.openxmlformats.org/officeDocument/2006/customXml" ds:itemID="{488BC26E-8718-4665-B369-F27C0C75A8A8}"/>
</file>

<file path=customXml/itemProps3.xml><?xml version="1.0" encoding="utf-8"?>
<ds:datastoreItem xmlns:ds="http://schemas.openxmlformats.org/officeDocument/2006/customXml" ds:itemID="{D5BD330A-AF31-450E-B886-05DEE072E0D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Times New Roman</vt:lpstr>
      <vt:lpstr>Trebuchet MS</vt:lpstr>
      <vt:lpstr>Office Theme</vt:lpstr>
      <vt:lpstr>Overview of Revisions to the Board of Education’s Comprehensive Plan</vt:lpstr>
      <vt:lpstr>Overview of Presentation</vt:lpstr>
      <vt:lpstr>Statutory Requirements for the Board’s Comprehensive Plan</vt:lpstr>
      <vt:lpstr>Statutory Requirements for the Board’s Comprehensive Plan</vt:lpstr>
      <vt:lpstr>The Objectives of Education in the Current Plan</vt:lpstr>
      <vt:lpstr>The Board's Priorities and Goals in the Current Plan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2023-08-25T18:29:48Z</dcterms:created>
  <dcterms:modified xsi:type="dcterms:W3CDTF">2023-08-25T18:29:58Z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roval">
    <vt:lpwstr>Needs SOPI Review</vt:lpwstr>
  </property>
  <property fmtid="{D5CDD505-2E9C-101B-9397-08002B2CF9AE}" pid="3" name="ContentTypeId">
    <vt:lpwstr>0x01010037E7C583ACDFCF4DB30CA959DC5287DA</vt:lpwstr>
  </property>
</Properties>
</file>