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  <p:sldMasterId id="2147483676" r:id="rId2"/>
    <p:sldMasterId id="2147483689" r:id="rId3"/>
    <p:sldMasterId id="2147483702" r:id="rId4"/>
  </p:sldMasterIdLst>
  <p:notesMasterIdLst>
    <p:notesMasterId r:id="rId16"/>
  </p:notesMasterIdLst>
  <p:sldIdLst>
    <p:sldId id="2147477451" r:id="rId5"/>
    <p:sldId id="267" r:id="rId6"/>
    <p:sldId id="279" r:id="rId7"/>
    <p:sldId id="263" r:id="rId8"/>
    <p:sldId id="2147477483" r:id="rId9"/>
    <p:sldId id="2147477478" r:id="rId10"/>
    <p:sldId id="2147477453" r:id="rId11"/>
    <p:sldId id="269" r:id="rId12"/>
    <p:sldId id="2147477456" r:id="rId13"/>
    <p:sldId id="2147477477" r:id="rId14"/>
    <p:sldId id="2147477458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8242B-A166-468A-9DFF-E209FF31F2B2}" v="5" dt="2023-08-25T18:27:3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732370-8679-6346-839B-FA0BA57B325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D6230C9-331E-9645-97C8-45CFF8252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0B1B7-9726-4833-A3AE-C7928EAB80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3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618">
              <a:defRPr/>
            </a:pPr>
            <a:fld id="{91E0B1B7-9726-4833-A3AE-C7928EAB80B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08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230C9-331E-9645-97C8-45CFF8252D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618">
              <a:defRPr/>
            </a:pPr>
            <a:fld id="{91E0B1B7-9726-4833-A3AE-C7928EAB80B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661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6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533" y="5517984"/>
            <a:ext cx="1711268" cy="7050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798304"/>
            <a:ext cx="8082481" cy="923330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955" y="1792914"/>
            <a:ext cx="8082481" cy="6155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accent3"/>
                </a:solidFill>
              </a:defRPr>
            </a:lvl1pPr>
            <a:lvl2pPr marL="243852" indent="0">
              <a:buNone/>
              <a:defRPr>
                <a:solidFill>
                  <a:schemeClr val="accent3"/>
                </a:solidFill>
              </a:defRPr>
            </a:lvl2pPr>
            <a:lvl3pPr marL="487704" indent="0">
              <a:buNone/>
              <a:defRPr>
                <a:solidFill>
                  <a:schemeClr val="accent3"/>
                </a:solidFill>
              </a:defRPr>
            </a:lvl3pPr>
            <a:lvl4pPr marL="1371669" indent="0">
              <a:buNone/>
              <a:defRPr>
                <a:solidFill>
                  <a:schemeClr val="accent3"/>
                </a:solidFill>
              </a:defRPr>
            </a:lvl4pPr>
            <a:lvl5pPr marL="1828891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955" y="5517985"/>
            <a:ext cx="8082481" cy="705015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67">
                <a:solidFill>
                  <a:schemeClr val="accent3"/>
                </a:solidFill>
              </a:defRPr>
            </a:lvl1pPr>
            <a:lvl2pPr marL="243852" indent="0">
              <a:buNone/>
              <a:defRPr sz="1467">
                <a:solidFill>
                  <a:schemeClr val="accent3"/>
                </a:solidFill>
              </a:defRPr>
            </a:lvl2pPr>
            <a:lvl3pPr marL="487704" indent="0">
              <a:buNone/>
              <a:defRPr sz="1400">
                <a:solidFill>
                  <a:schemeClr val="accent3"/>
                </a:solidFill>
              </a:defRPr>
            </a:lvl3pPr>
            <a:lvl4pPr marL="1371669" indent="0">
              <a:buNone/>
              <a:defRPr sz="1333">
                <a:solidFill>
                  <a:schemeClr val="accent3"/>
                </a:solidFill>
              </a:defRPr>
            </a:lvl4pPr>
            <a:lvl5pPr marL="1828891" indent="0">
              <a:buNone/>
              <a:defRPr sz="133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6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227584" y="-1"/>
            <a:ext cx="666496" cy="194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>
              <a:latin typeface="Anova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0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17439" y="6344362"/>
            <a:ext cx="741875" cy="307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1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2" y="256032"/>
            <a:ext cx="10521696" cy="6096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835152" y="853440"/>
            <a:ext cx="10521696" cy="36576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33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835152" y="1355280"/>
            <a:ext cx="10521696" cy="4857137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 or click an icon to add other content types.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64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F7EC-F933-2644-8240-551965779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7E61B-E453-D5FD-B124-5795A98F7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13CE-D4AF-AE8C-5B3A-4353B3B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1F01-566C-964E-9288-3F9A365DE1E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C12AE-30E3-E58B-9A7E-EDE1911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37DDD-9A96-46E3-20EA-3594D23C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6474-85B3-3349-9296-D90B2BF12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533" y="5517984"/>
            <a:ext cx="1711268" cy="7050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798304"/>
            <a:ext cx="8082481" cy="923330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955" y="1792914"/>
            <a:ext cx="8082481" cy="6155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accent3"/>
                </a:solidFill>
              </a:defRPr>
            </a:lvl1pPr>
            <a:lvl2pPr marL="243852" indent="0">
              <a:buNone/>
              <a:defRPr>
                <a:solidFill>
                  <a:schemeClr val="accent3"/>
                </a:solidFill>
              </a:defRPr>
            </a:lvl2pPr>
            <a:lvl3pPr marL="487704" indent="0">
              <a:buNone/>
              <a:defRPr>
                <a:solidFill>
                  <a:schemeClr val="accent3"/>
                </a:solidFill>
              </a:defRPr>
            </a:lvl3pPr>
            <a:lvl4pPr marL="1371669" indent="0">
              <a:buNone/>
              <a:defRPr>
                <a:solidFill>
                  <a:schemeClr val="accent3"/>
                </a:solidFill>
              </a:defRPr>
            </a:lvl4pPr>
            <a:lvl5pPr marL="1828891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955" y="5517985"/>
            <a:ext cx="8082481" cy="705015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67">
                <a:solidFill>
                  <a:schemeClr val="accent3"/>
                </a:solidFill>
              </a:defRPr>
            </a:lvl1pPr>
            <a:lvl2pPr marL="243852" indent="0">
              <a:buNone/>
              <a:defRPr sz="1467">
                <a:solidFill>
                  <a:schemeClr val="accent3"/>
                </a:solidFill>
              </a:defRPr>
            </a:lvl2pPr>
            <a:lvl3pPr marL="487704" indent="0">
              <a:buNone/>
              <a:defRPr sz="1400">
                <a:solidFill>
                  <a:schemeClr val="accent3"/>
                </a:solidFill>
              </a:defRPr>
            </a:lvl3pPr>
            <a:lvl4pPr marL="1371669" indent="0">
              <a:buNone/>
              <a:defRPr sz="1333">
                <a:solidFill>
                  <a:schemeClr val="accent3"/>
                </a:solidFill>
              </a:defRPr>
            </a:lvl4pPr>
            <a:lvl5pPr marL="1828891" indent="0">
              <a:buNone/>
              <a:defRPr sz="133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3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2505670"/>
            <a:ext cx="8082481" cy="923330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955" y="3561836"/>
            <a:ext cx="8082481" cy="615553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243852" indent="0">
              <a:buNone/>
              <a:defRPr>
                <a:solidFill>
                  <a:schemeClr val="accent3"/>
                </a:solidFill>
              </a:defRPr>
            </a:lvl2pPr>
            <a:lvl3pPr marL="487704" indent="0">
              <a:buNone/>
              <a:defRPr>
                <a:solidFill>
                  <a:schemeClr val="accent3"/>
                </a:solidFill>
              </a:defRPr>
            </a:lvl3pPr>
            <a:lvl4pPr marL="1371669" indent="0">
              <a:buNone/>
              <a:defRPr>
                <a:solidFill>
                  <a:schemeClr val="accent3"/>
                </a:solidFill>
              </a:defRPr>
            </a:lvl4pPr>
            <a:lvl5pPr marL="1828891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17439" y="6344362"/>
            <a:ext cx="741875" cy="307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7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5928"/>
            <a:ext cx="10515600" cy="5170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5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25"/>
            <a:ext cx="10515600" cy="3828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8226"/>
            <a:ext cx="5161231" cy="3828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2571" y="2068226"/>
            <a:ext cx="5161232" cy="3828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2505670"/>
            <a:ext cx="8082481" cy="923330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955" y="3561836"/>
            <a:ext cx="8082481" cy="615553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243852" indent="0">
              <a:buNone/>
              <a:defRPr>
                <a:solidFill>
                  <a:schemeClr val="accent3"/>
                </a:solidFill>
              </a:defRPr>
            </a:lvl2pPr>
            <a:lvl3pPr marL="487704" indent="0">
              <a:buNone/>
              <a:defRPr>
                <a:solidFill>
                  <a:schemeClr val="accent3"/>
                </a:solidFill>
              </a:defRPr>
            </a:lvl3pPr>
            <a:lvl4pPr marL="1371669" indent="0">
              <a:buNone/>
              <a:defRPr>
                <a:solidFill>
                  <a:schemeClr val="accent3"/>
                </a:solidFill>
              </a:defRPr>
            </a:lvl4pPr>
            <a:lvl5pPr marL="1828891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17439" y="6344362"/>
            <a:ext cx="741875" cy="307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1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11937"/>
            <a:ext cx="2952184" cy="1034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7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47330"/>
            <a:ext cx="3336233" cy="36625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5E6FB2-C498-7DB4-4DF1-587F88563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68821"/>
            <a:ext cx="3336233" cy="103438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734" b="1" i="0" dirty="0">
                <a:solidFill>
                  <a:schemeClr val="accent5"/>
                </a:solidFill>
                <a:latin typeface="Anova Bold" panose="020B0503020203020204" pitchFamily="34" charset="0"/>
                <a:ea typeface="+mj-ea"/>
                <a:cs typeface="+mj-cs"/>
              </a:defRPr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3070674"/>
            <a:ext cx="8708755" cy="923330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533" y="5517984"/>
            <a:ext cx="1711268" cy="705016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955" y="5517985"/>
            <a:ext cx="8082481" cy="705015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67">
                <a:solidFill>
                  <a:schemeClr val="accent3"/>
                </a:solidFill>
              </a:defRPr>
            </a:lvl1pPr>
            <a:lvl2pPr marL="243852" indent="0">
              <a:buNone/>
              <a:defRPr sz="1467">
                <a:solidFill>
                  <a:schemeClr val="accent3"/>
                </a:solidFill>
              </a:defRPr>
            </a:lvl2pPr>
            <a:lvl3pPr marL="487704" indent="0">
              <a:buNone/>
              <a:defRPr sz="1400">
                <a:solidFill>
                  <a:schemeClr val="accent3"/>
                </a:solidFill>
              </a:defRPr>
            </a:lvl3pPr>
            <a:lvl4pPr marL="1371669" indent="0">
              <a:buNone/>
              <a:defRPr sz="1333">
                <a:solidFill>
                  <a:schemeClr val="accent3"/>
                </a:solidFill>
              </a:defRPr>
            </a:lvl4pPr>
            <a:lvl5pPr marL="1828891" indent="0">
              <a:buNone/>
              <a:defRPr sz="133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2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227584" y="-1"/>
            <a:ext cx="666496" cy="194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0" i="0">
              <a:latin typeface="Anova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6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814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4E90-7A55-E993-DA18-0A2E73426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40AA-1BFF-64DF-6AC7-930BBD1DD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20F5E-91D2-F00C-63F7-A9BA2613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4E286-BD68-96D1-F301-9BD3271B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3A2A-57A2-0F0F-4CE6-2F96313C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8054-D6F9-6A7F-C804-4CFCD9F6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A2F9-4B86-17C1-87FC-F9978919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00409-6AE9-662C-63A3-A324FDD8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2E8FE-DD55-9A45-8A47-F68DEB04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78C4-A592-0858-C327-C099D681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5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ED5-28C9-A1EF-A8B4-C6F09E06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65109-2788-34C6-0487-D8B2614A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00A78-60CB-24E4-E8E3-B802CEC4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FDA20-A298-E838-312D-8398794E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A240F-1C76-2FA9-A13E-F37FC449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5F05-4238-A189-C105-549F934C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2AC8-9496-87A3-BD1D-1964CEC1C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C190E-BF4B-02D0-CCFA-A399C3423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A129-9EC7-23AB-B937-6334272B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76E6-9AF7-0D5C-9BC9-321D6C91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20ABA-B0C4-F2C4-62CA-8A2778A3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4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EEA5-1EB6-E81B-2AEC-F1223E7C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8E2ED-D541-488E-515A-7593CAF1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EADB7-8618-9A44-50A2-EE2A0F14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95EE3-A266-94A4-96FB-DD07CED9B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08E7-39C5-13E5-B2BF-16EA74629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F3B4C-47CD-6858-8EBB-EBF1793A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76238-9833-436F-7D76-3E9A041E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C09C9-18F2-C626-AC8A-C7EED8E5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55928"/>
            <a:ext cx="10515600" cy="5170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4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67FA-53D8-E74A-362D-21D0A7F0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05F3E-8195-9AF1-2D3B-4DA595B2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B8C8C-456C-E260-FA97-486E80AA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98242-7CA6-2840-5ABC-146A78C7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8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DCA12-59FD-2EE6-EB55-1E176735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4B04F-4F52-3D20-63D6-BB9A778B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0EA78-D683-F33C-9BAE-7F12F16C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5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9C9A-A76B-09A8-A820-8F166422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5D17-433A-B2CC-9E1C-F18191CD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8BD6C-C46C-5DED-C616-780CBEC50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37B51-7303-7977-7235-395289D8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C7BE9-07CE-84DB-C864-37DDF2F8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58476-A7D9-8DDD-999D-1BFCAEB4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6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2F79-9A4D-E10E-3796-A19C8C6D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6180-5B7A-AE29-662B-F1ABA3B1B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4B7FF-4F2D-1802-7FEE-9419C9E59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B5BC7-075F-34D9-304F-311DF919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9D47E-3C77-B10C-2DC2-81DC7731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C9410-5727-15A7-075C-A36515D2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04E5-B742-4FA9-A129-F90E59DB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E202E-10D4-7773-0833-67919AE8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F1A4D-6D74-A0AA-FF9E-66CE6485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7380B-2F5F-E928-8935-5F27F600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D3EF-FF5F-575F-1B34-E1762E01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A7621-330D-1739-39A9-CC49A9A9B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6AFE-AFBF-613D-52CE-55EE0FE54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70BB-ABA4-B6C1-7F20-F056EC90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7FAA-572F-0977-C9F7-91F37A27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C9F8-41A1-4554-AAA0-93F57E12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97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1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3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6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73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5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5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4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4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25"/>
            <a:ext cx="10515600" cy="4108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1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8226"/>
            <a:ext cx="5161231" cy="410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2571" y="2068226"/>
            <a:ext cx="5161232" cy="410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  <a:lvl2pPr>
              <a:defRPr sz="1867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65810"/>
            <a:ext cx="10515600" cy="366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8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11937"/>
            <a:ext cx="2952184" cy="1034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47330"/>
            <a:ext cx="3336233" cy="36625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243852" indent="0">
              <a:buNone/>
              <a:defRPr/>
            </a:lvl2pPr>
            <a:lvl3pPr marL="487704" indent="0">
              <a:buNone/>
              <a:defRPr/>
            </a:lvl3pPr>
            <a:lvl4pPr marL="1371669" indent="0">
              <a:buNone/>
              <a:defRPr/>
            </a:lvl4pPr>
            <a:lvl5pPr marL="1828891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5E6FB2-C498-7DB4-4DF1-587F88563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68821"/>
            <a:ext cx="3336233" cy="103438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734" b="1" i="0" dirty="0">
                <a:solidFill>
                  <a:schemeClr val="accent5"/>
                </a:solidFill>
                <a:latin typeface="Anova Bold" panose="020B0503020203020204" pitchFamily="34" charset="0"/>
                <a:ea typeface="+mj-ea"/>
                <a:cs typeface="+mj-cs"/>
              </a:defRPr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3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955" y="3070674"/>
            <a:ext cx="8708755" cy="923330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533" y="5517984"/>
            <a:ext cx="1711268" cy="705016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955" y="5517985"/>
            <a:ext cx="8082481" cy="705015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67">
                <a:solidFill>
                  <a:schemeClr val="accent3"/>
                </a:solidFill>
              </a:defRPr>
            </a:lvl1pPr>
            <a:lvl2pPr marL="243852" indent="0">
              <a:buNone/>
              <a:defRPr sz="1467">
                <a:solidFill>
                  <a:schemeClr val="accent3"/>
                </a:solidFill>
              </a:defRPr>
            </a:lvl2pPr>
            <a:lvl3pPr marL="487704" indent="0">
              <a:buNone/>
              <a:defRPr sz="1400">
                <a:solidFill>
                  <a:schemeClr val="accent3"/>
                </a:solidFill>
              </a:defRPr>
            </a:lvl3pPr>
            <a:lvl4pPr marL="1371669" indent="0">
              <a:buNone/>
              <a:defRPr sz="1333">
                <a:solidFill>
                  <a:schemeClr val="accent3"/>
                </a:solidFill>
              </a:defRPr>
            </a:lvl4pPr>
            <a:lvl5pPr marL="1828891" indent="0">
              <a:buNone/>
              <a:defRPr sz="133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955" y="2068225"/>
            <a:ext cx="10515600" cy="4108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955" y="755928"/>
            <a:ext cx="10515600" cy="517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217439" y="6344362"/>
            <a:ext cx="741875" cy="307948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2012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8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734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243852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704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Calibri Light" panose="020F0302020204030204" pitchFamily="34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57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0984752" y="6096000"/>
            <a:ext cx="1207248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96000"/>
            <a:ext cx="10984752" cy="762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955" y="2068225"/>
            <a:ext cx="10515600" cy="3828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955" y="755928"/>
            <a:ext cx="10515600" cy="517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834955" y="6180007"/>
            <a:ext cx="5725995" cy="420564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300" cap="none" spc="67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Calibri" charset="0"/>
                <a:cs typeface="Arial" panose="020B0604020202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834955" y="6539393"/>
            <a:ext cx="3352800" cy="194990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36576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300" cap="none" spc="67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217439" y="6344362"/>
            <a:ext cx="741875" cy="307948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90189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734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243852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704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Calibri Light" panose="020F0302020204030204" pitchFamily="34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57" indent="-243852" algn="l" defTabSz="914446" rtl="0" eaLnBrk="1" latinLnBrk="0" hangingPunct="1">
        <a:lnSpc>
          <a:spcPct val="85000"/>
        </a:lnSpc>
        <a:spcBef>
          <a:spcPts val="1067"/>
        </a:spcBef>
        <a:buClr>
          <a:schemeClr val="accent5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j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274C3-A23A-8F38-6622-1ED09BF8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E698B-FC1C-B03E-13FA-D7B4BDFC9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3D549-65F2-FA32-EC82-1D14ED83D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05FB-4D3F-4732-A104-0FF76A58B85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60C7-7AE3-17C7-1C43-98727E0A7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4704-B9AB-75A8-01B9-78C8405BA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32E7-3CA3-4CE4-B4DD-81A04724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B71646-C7F9-433B-BCF1-313A9404FDE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E0C86-B992-4404-BB4C-1D5762CCFEA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92C3-1C37-E356-3734-483DCC430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Promoting Readiness through Accountability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F8663-6BCC-ADF0-494A-BCB0C61D1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Virginia State Board of Education</a:t>
            </a:r>
          </a:p>
          <a:p>
            <a:r>
              <a:rPr lang="en-US"/>
              <a:t>Alissa </a:t>
            </a:r>
            <a:r>
              <a:rPr lang="en-US" err="1"/>
              <a:t>Peltzman</a:t>
            </a:r>
            <a:endParaRPr lang="en-US"/>
          </a:p>
          <a:p>
            <a:r>
              <a:rPr lang="en-US"/>
              <a:t>August 31,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8C57-8DB7-0396-BF08-77215FFC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br>
              <a:rPr lang="en-US"/>
            </a:br>
            <a:r>
              <a:rPr lang="en-US"/>
              <a:t>State Example: Tennessee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167D-4B47-3721-DA22-10798FD81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8975150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Ready Graduate indicator</a:t>
            </a:r>
          </a:p>
          <a:p>
            <a:pPr marL="0" indent="0">
              <a:buNone/>
            </a:pPr>
            <a:r>
              <a:rPr lang="en-US"/>
              <a:t>Divides the number of on-time graduates meeting at least one Ready Graduate criterion by the total number of students in the cohort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be considered </a:t>
            </a:r>
            <a:r>
              <a:rPr lang="en-US" i="1"/>
              <a:t>Ready Graduates, </a:t>
            </a:r>
            <a:r>
              <a:rPr lang="en-US"/>
              <a:t>students must meet at least one of the following four criteria: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Score a 21 or higher on the ACT (or 1060 or higher on the SAT)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Complete 4 early postsecondary opportunities (EPSOs)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Complete 2 EPSOs and earn an industry credential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Complete 2 EPSOs and early a score of military readiness on ASVAB AFQT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94F17-A9D6-50A5-7950-28306078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429" y="5405890"/>
            <a:ext cx="1238423" cy="571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F72A8-A7E8-D936-6472-D4CA91EA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24" y="2768625"/>
            <a:ext cx="450595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56DA-B874-35CE-1E35-B447C9B6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Readiness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5489F-C31D-BD96-21C2-44790BA98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1B730-E390-2A8D-77A0-3B4B898B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81" y="6123294"/>
            <a:ext cx="1976437" cy="6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9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B615-6A97-AAB7-9DC1-1879FCD2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“Learn more, earn more”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D018DD-D518-CCB0-1B2D-211CFB55C7A6}"/>
              </a:ext>
            </a:extLst>
          </p:cNvPr>
          <p:cNvGrpSpPr/>
          <p:nvPr/>
        </p:nvGrpSpPr>
        <p:grpSpPr>
          <a:xfrm>
            <a:off x="220156" y="1873098"/>
            <a:ext cx="11858379" cy="3621269"/>
            <a:chOff x="220156" y="1873098"/>
            <a:chExt cx="11858379" cy="36212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CBB577-D977-BB8E-A8C3-1C9A3326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156" y="2426889"/>
              <a:ext cx="5906324" cy="3010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C3029C-7399-5EE9-4492-4C0249E5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426889"/>
              <a:ext cx="5982535" cy="30674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878E8F-4FBB-551F-A4F7-360F4111B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9841" y="2182226"/>
              <a:ext cx="1228896" cy="247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FA7FC9-63F0-E3B8-1FB4-DF494B0E6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7631" y="2184083"/>
              <a:ext cx="1695687" cy="2095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1E48EF-F30E-AF69-DAEA-D6C93836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4477" y="1873098"/>
              <a:ext cx="4344006" cy="14289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9B627F-0199-5902-948A-52D580B799DD}"/>
              </a:ext>
            </a:extLst>
          </p:cNvPr>
          <p:cNvSpPr txBox="1"/>
          <p:nvPr/>
        </p:nvSpPr>
        <p:spPr>
          <a:xfrm>
            <a:off x="8298482" y="5988937"/>
            <a:ext cx="389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Bureau of Labor Statistics, 2022</a:t>
            </a:r>
          </a:p>
        </p:txBody>
      </p:sp>
    </p:spTree>
    <p:extLst>
      <p:ext uri="{BB962C8B-B14F-4D97-AF65-F5344CB8AC3E}">
        <p14:creationId xmlns:p14="http://schemas.microsoft.com/office/powerpoint/2010/main" val="364306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54CA-8643-FA49-281F-1B85BA00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Virginia currently measure Career Readiness?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0661-86D6-3E43-6E3D-A5DCC2ABA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637362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/>
              <a:t>Accreditation</a:t>
            </a:r>
            <a:r>
              <a:rPr lang="en-US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effectLst/>
              </a:rPr>
              <a:t>An index that measures, for the graduating cohort, student preparation for college and careers while in high school. Credit is given for:</a:t>
            </a: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b="0" i="0">
                <a:effectLst/>
              </a:rPr>
              <a:t>Advanced coursework</a:t>
            </a:r>
            <a:r>
              <a:rPr lang="en-US"/>
              <a:t> (College level courses)</a:t>
            </a: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b="0" i="0">
                <a:effectLst/>
              </a:rPr>
              <a:t>CTE courses and credentials</a:t>
            </a: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b="0" i="0">
                <a:effectLst/>
              </a:rPr>
              <a:t>JROTC coursework</a:t>
            </a: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b="0" i="0">
                <a:effectLst/>
              </a:rPr>
              <a:t>Credentials, work-based learning, and service learning</a:t>
            </a:r>
            <a:endParaRPr lang="en-US" b="0" i="0">
              <a:effectLst/>
              <a:cs typeface="Calibri" panose="020F0502020204030204"/>
            </a:endParaRPr>
          </a:p>
          <a:p>
            <a:pPr marL="5778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b="0" i="0">
                <a:effectLst/>
              </a:rPr>
              <a:t>Chronic absenteeism is also included in accreditation system (percent of students missing 10% or more of days)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0E87-1D7A-E4F8-7D16-C98D19A20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/>
              <a:t>Federal Accountability</a:t>
            </a:r>
            <a:endParaRPr lang="en-US" sz="1100" b="1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Chronic absenteeism (percent of students missing 10% or more of days)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05892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C3336-6E04-E65E-7B01-ADA19572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Non-academic Options: Connected to Career Readiness </a:t>
            </a:r>
            <a:endParaRPr lang="en-US" sz="46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F5F5F7BD-FDD5-20F4-1694-33529523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28" y="232059"/>
            <a:ext cx="6329054" cy="587019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420B4BB-C2E5-0F0E-1A4A-321EF46BD8D4}"/>
              </a:ext>
            </a:extLst>
          </p:cNvPr>
          <p:cNvSpPr/>
          <p:nvPr/>
        </p:nvSpPr>
        <p:spPr>
          <a:xfrm rot="17493645">
            <a:off x="773718" y="644614"/>
            <a:ext cx="395447" cy="1063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AE346CA-F00A-24C8-C950-D8EA75EBC38B}"/>
              </a:ext>
            </a:extLst>
          </p:cNvPr>
          <p:cNvSpPr/>
          <p:nvPr/>
        </p:nvSpPr>
        <p:spPr>
          <a:xfrm rot="17493645">
            <a:off x="708304" y="4418829"/>
            <a:ext cx="395447" cy="1063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7211F-45A2-EDBD-B5C2-71B0F9750955}"/>
              </a:ext>
            </a:extLst>
          </p:cNvPr>
          <p:cNvSpPr txBox="1"/>
          <p:nvPr/>
        </p:nvSpPr>
        <p:spPr>
          <a:xfrm rot="1371006">
            <a:off x="404858" y="1015557"/>
            <a:ext cx="1117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Attendance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B3F803-E561-D6A1-22E2-E7928FA5D17E}"/>
              </a:ext>
            </a:extLst>
          </p:cNvPr>
          <p:cNvSpPr txBox="1"/>
          <p:nvPr/>
        </p:nvSpPr>
        <p:spPr>
          <a:xfrm rot="1371006">
            <a:off x="503029" y="4825580"/>
            <a:ext cx="94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Literacy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EBD18-4F3D-7B37-28F7-2FD8CA91A50A}"/>
              </a:ext>
            </a:extLst>
          </p:cNvPr>
          <p:cNvSpPr txBox="1"/>
          <p:nvPr/>
        </p:nvSpPr>
        <p:spPr>
          <a:xfrm>
            <a:off x="9346019" y="5988937"/>
            <a:ext cx="25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Future-Ed</a:t>
            </a:r>
          </a:p>
        </p:txBody>
      </p:sp>
    </p:spTree>
    <p:extLst>
      <p:ext uri="{BB962C8B-B14F-4D97-AF65-F5344CB8AC3E}">
        <p14:creationId xmlns:p14="http://schemas.microsoft.com/office/powerpoint/2010/main" val="114103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2968-EDEB-EADD-D227-D0547D79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E404A-7E47-B348-74F3-A5E95FFC1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r>
              <a:rPr lang="en-US" b="1"/>
              <a:t>Measuring Attendance/Chronic Absenteeism: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27 states measure how many students are missing more than 10% of school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1 state measure students missing 5% or fewer days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1 state measures how many students attend 97% or more of school days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/>
              <a:t>4 states and DC are measure how many students attend at least 90% of school days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/>
          </a:p>
          <a:p>
            <a:pPr marL="384048" lvl="2" indent="0">
              <a:buNone/>
            </a:pPr>
            <a:r>
              <a:rPr lang="en-US" sz="2000"/>
              <a:t>Attendance is a measure that can be included across all school levels (elementary, middle, and high schools).</a:t>
            </a:r>
          </a:p>
          <a:p>
            <a:pPr marL="384048" lvl="2" indent="0">
              <a:buNone/>
            </a:pPr>
            <a:endParaRPr lang="en-US" sz="2000"/>
          </a:p>
          <a:p>
            <a:pPr marL="384048" lvl="2" indent="0">
              <a:buNone/>
            </a:pPr>
            <a:r>
              <a:rPr lang="en-US" sz="2000"/>
              <a:t>Attendance is also a measure that can be inclusive of grades K-2 in elementary school. (CCSSO, 2017)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6608-7DC7-6924-CC2A-84071EE0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and Middle School</a:t>
            </a:r>
            <a:br>
              <a:rPr lang="en-US"/>
            </a:br>
            <a:r>
              <a:rPr lang="en-US"/>
              <a:t>Skill Development: Literacy and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8D27-7A58-9A97-D8FF-570D91208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057400"/>
            <a:ext cx="4937760" cy="3811694"/>
          </a:xfrm>
        </p:spPr>
        <p:txBody>
          <a:bodyPr>
            <a:normAutofit/>
          </a:bodyPr>
          <a:lstStyle/>
          <a:p>
            <a:r>
              <a:rPr lang="en-US" b="1"/>
              <a:t>Measuring Literacy in Elementary School: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Three states are measuring the percentage of students who are reading at the appropriate grade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Often associated with 3</a:t>
            </a:r>
            <a:r>
              <a:rPr lang="en-US" baseline="30000"/>
              <a:t>rd</a:t>
            </a:r>
            <a:r>
              <a:rPr lang="en-US"/>
              <a:t> Grade</a:t>
            </a:r>
          </a:p>
          <a:p>
            <a:pPr marL="384048" lvl="2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DCD3D-1470-3CB7-562C-DE390A393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4937760" cy="3811694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000" b="1"/>
              <a:t>Measuring Math in Middle School:</a:t>
            </a:r>
          </a:p>
          <a:p>
            <a:pPr lvl="1"/>
            <a:r>
              <a:rPr lang="en-US"/>
              <a:t>High school credit attainment in middle school (Career Readiness Metric Framework)</a:t>
            </a:r>
          </a:p>
          <a:p>
            <a:pPr lvl="1"/>
            <a:r>
              <a:rPr lang="en-US"/>
              <a:t>Often associated with 7</a:t>
            </a:r>
            <a:r>
              <a:rPr lang="en-US" baseline="30000"/>
              <a:t>th</a:t>
            </a:r>
            <a:r>
              <a:rPr lang="en-US"/>
              <a:t> or 8</a:t>
            </a:r>
            <a:r>
              <a:rPr lang="en-US" baseline="30000"/>
              <a:t>th</a:t>
            </a:r>
            <a:r>
              <a:rPr lang="en-US"/>
              <a:t> grade advanced mathematics (Algebra 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941E6-0A21-C5C6-D13E-F79E980B572B}"/>
              </a:ext>
            </a:extLst>
          </p:cNvPr>
          <p:cNvSpPr txBox="1"/>
          <p:nvPr/>
        </p:nvSpPr>
        <p:spPr>
          <a:xfrm>
            <a:off x="6096000" y="5946702"/>
            <a:ext cx="619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Future-Ed, Advance CTE and Education Strategy Group</a:t>
            </a:r>
          </a:p>
        </p:txBody>
      </p:sp>
    </p:spTree>
    <p:extLst>
      <p:ext uri="{BB962C8B-B14F-4D97-AF65-F5344CB8AC3E}">
        <p14:creationId xmlns:p14="http://schemas.microsoft.com/office/powerpoint/2010/main" val="317942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60D3-FEDC-1D93-2E08-AECFF07B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Readiness Metric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1E3E0-68C1-044B-9C7C-6342F0A3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994" y="1847000"/>
            <a:ext cx="8420971" cy="4152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4A9B6-0B71-BC58-EEB7-11C290B6EBFF}"/>
              </a:ext>
            </a:extLst>
          </p:cNvPr>
          <p:cNvSpPr txBox="1"/>
          <p:nvPr/>
        </p:nvSpPr>
        <p:spPr>
          <a:xfrm>
            <a:off x="6315740" y="5999808"/>
            <a:ext cx="601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Advance CTE and Education Strategy Group, 2021</a:t>
            </a:r>
          </a:p>
        </p:txBody>
      </p:sp>
    </p:spTree>
    <p:extLst>
      <p:ext uri="{BB962C8B-B14F-4D97-AF65-F5344CB8AC3E}">
        <p14:creationId xmlns:p14="http://schemas.microsoft.com/office/powerpoint/2010/main" val="21296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EACB-9CB9-EC8B-9CD3-D7D6E25D08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431" y="367003"/>
            <a:ext cx="10058400" cy="484188"/>
          </a:xfrm>
        </p:spPr>
        <p:txBody>
          <a:bodyPr>
            <a:normAutofit fontScale="90000"/>
          </a:bodyPr>
          <a:lstStyle/>
          <a:p>
            <a:r>
              <a:rPr lang="en-US" dirty="0"/>
              <a:t>High School State Example: Louisiana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679FD-54F5-D300-93D0-89D2AE41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112" y="156977"/>
            <a:ext cx="2550161" cy="904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13300-C12F-07B1-6AEA-7190E935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6" y="1044199"/>
            <a:ext cx="11840547" cy="55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33CD-24BC-2F3E-D0E7-99D42D704A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848" y="783774"/>
            <a:ext cx="3115148" cy="1492898"/>
          </a:xfrm>
        </p:spPr>
        <p:txBody>
          <a:bodyPr>
            <a:normAutofit fontScale="90000"/>
          </a:bodyPr>
          <a:lstStyle/>
          <a:p>
            <a:r>
              <a:rPr lang="en-US" dirty="0"/>
              <a:t>High School State Example: Georgia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65BA4-A2E1-E6D9-EE56-ECD23CD3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92" y="233216"/>
            <a:ext cx="8421156" cy="6391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F2865-A3EB-AB91-1ED8-6B85B97F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93" y="5681676"/>
            <a:ext cx="182905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47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64F9704B-69C1-48F7-A69C-6A72F738AA44}" vid="{B07DA9AD-B1E8-4DD4-ACAC-8E4A6A0BF2A9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64F9704B-69C1-48F7-A69C-6A72F738AA44}" vid="{CC48BB7B-ABED-46A6-98DA-78095AE0C9E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7C583ACDFCF4DB30CA959DC5287DA" ma:contentTypeVersion="5" ma:contentTypeDescription="Create a new document." ma:contentTypeScope="" ma:versionID="f928762306c5a502c2a0a846661488d3">
  <xsd:schema xmlns:xsd="http://www.w3.org/2001/XMLSchema" xmlns:xs="http://www.w3.org/2001/XMLSchema" xmlns:p="http://schemas.microsoft.com/office/2006/metadata/properties" xmlns:ns2="049005b6-5a38-4419-91fa-ebdf32acfed3" xmlns:ns3="4c2c5aab-b472-4b8f-a7fa-721e1e86a722" targetNamespace="http://schemas.microsoft.com/office/2006/metadata/properties" ma:root="true" ma:fieldsID="3730662b02fc00ae5e980e446709117c" ns2:_="" ns3:_="">
    <xsd:import namespace="049005b6-5a38-4419-91fa-ebdf32acfed3"/>
    <xsd:import namespace="4c2c5aab-b472-4b8f-a7fa-721e1e86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05b6-5a38-4419-91fa-ebdf32acf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0AFF64-A4AB-44E0-A24A-21DE82F2AAB4}"/>
</file>

<file path=customXml/itemProps2.xml><?xml version="1.0" encoding="utf-8"?>
<ds:datastoreItem xmlns:ds="http://schemas.openxmlformats.org/officeDocument/2006/customXml" ds:itemID="{07A953E0-5E32-4419-9443-E851E752A193}"/>
</file>

<file path=customXml/itemProps3.xml><?xml version="1.0" encoding="utf-8"?>
<ds:datastoreItem xmlns:ds="http://schemas.openxmlformats.org/officeDocument/2006/customXml" ds:itemID="{216C1683-3462-4E94-9B99-A101AD260F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Anova</vt:lpstr>
      <vt:lpstr>Anova Bold</vt:lpstr>
      <vt:lpstr>Anova Light</vt:lpstr>
      <vt:lpstr>Arial</vt:lpstr>
      <vt:lpstr>Calibri</vt:lpstr>
      <vt:lpstr>Calibri Light</vt:lpstr>
      <vt:lpstr>SAS - EXTERNAL</vt:lpstr>
      <vt:lpstr>SAS - EXTERNAL - NDA</vt:lpstr>
      <vt:lpstr>1_Office Theme</vt:lpstr>
      <vt:lpstr>Retrospect</vt:lpstr>
      <vt:lpstr>Promoting Readiness through Accountability Systems</vt:lpstr>
      <vt:lpstr>“Learn more, earn more”</vt:lpstr>
      <vt:lpstr>How does Virginia currently measure Career Readiness?</vt:lpstr>
      <vt:lpstr>Non-academic Options: Connected to Career Readiness </vt:lpstr>
      <vt:lpstr>Attendance</vt:lpstr>
      <vt:lpstr>Elementary and Middle School Skill Development: Literacy and Math</vt:lpstr>
      <vt:lpstr>Career Readiness Metric Framework</vt:lpstr>
      <vt:lpstr>High School State Example: Louisiana</vt:lpstr>
      <vt:lpstr>High School State Example: Georgia</vt:lpstr>
      <vt:lpstr>High School State Example: Tennessee</vt:lpstr>
      <vt:lpstr>Career Readiness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2023-08-25T18:27:36Z</dcterms:created>
  <dcterms:modified xsi:type="dcterms:W3CDTF">2023-08-25T18:27:46Z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0x01010037E7C583ACDFCF4DB30CA959DC5287DA</vt:lpwstr>
  </property>
  <property fmtid="{D5CDD505-2E9C-101B-9397-08002B2CF9AE}" pid="3" name="Approval">
    <vt:lpwstr>Finalized - Copied to Board Book</vt:lpwstr>
  </property>
</Properties>
</file>