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1" r:id="rId4"/>
    <p:sldMasterId id="2147483676" r:id="rId5"/>
    <p:sldMasterId id="2147483689" r:id="rId6"/>
  </p:sldMasterIdLst>
  <p:notesMasterIdLst>
    <p:notesMasterId r:id="rId26"/>
  </p:notesMasterIdLst>
  <p:sldIdLst>
    <p:sldId id="2147477484" r:id="rId7"/>
    <p:sldId id="2147477505" r:id="rId8"/>
    <p:sldId id="2147477506" r:id="rId9"/>
    <p:sldId id="2147477485" r:id="rId10"/>
    <p:sldId id="2147477486" r:id="rId11"/>
    <p:sldId id="2147477487" r:id="rId12"/>
    <p:sldId id="2147477488" r:id="rId13"/>
    <p:sldId id="2147477474" r:id="rId14"/>
    <p:sldId id="2147477498" r:id="rId15"/>
    <p:sldId id="2147477490" r:id="rId16"/>
    <p:sldId id="2147477491" r:id="rId17"/>
    <p:sldId id="2147477492" r:id="rId18"/>
    <p:sldId id="301" r:id="rId19"/>
    <p:sldId id="2147477499" r:id="rId20"/>
    <p:sldId id="2147477494" r:id="rId21"/>
    <p:sldId id="2147477495" r:id="rId22"/>
    <p:sldId id="2147477496" r:id="rId23"/>
    <p:sldId id="2147477497" r:id="rId24"/>
    <p:sldId id="2147477450" r:id="rId2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AF7155-F69A-F813-39D1-E2FD7C4BDB61}" v="9" dt="2023-08-31T04:44:56.950"/>
    <p1510:client id="{35E91EA6-4064-27F0-1897-D5E369CC8AB7}" v="5" dt="2023-08-29T12:31:24.161"/>
    <p1510:client id="{3AE5A0EF-6C99-4B73-8E68-8214F9D78680}" v="13" dt="2023-08-29T12:33:02.681"/>
    <p1510:client id="{DD634763-256E-3678-F194-462DDEB37EBD}" v="4" dt="2023-08-31T04:40:57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b="0" dirty="0"/>
              <a:t>Virginia School Accreditation Summary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Virginia School Accreditation Summary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Accredited</c:v>
                </c:pt>
                <c:pt idx="1">
                  <c:v>Accredited with Condition</c:v>
                </c:pt>
                <c:pt idx="2">
                  <c:v>Accredited Alternative Plan</c:v>
                </c:pt>
                <c:pt idx="3">
                  <c:v>New School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0.89205479452054792</c:v>
                </c:pt>
                <c:pt idx="1">
                  <c:v>0.10410958904109589</c:v>
                </c:pt>
                <c:pt idx="2" formatCode="0.00%">
                  <c:v>1.6438356164383563E-3</c:v>
                </c:pt>
                <c:pt idx="3" formatCode="0.00%">
                  <c:v>4.9315068493150684E-3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5F-4EE8-802F-FBD9326C32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19497792"/>
        <c:axId val="1019498776"/>
      </c:barChart>
      <c:catAx>
        <c:axId val="101949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19498776"/>
        <c:crosses val="autoZero"/>
        <c:auto val="1"/>
        <c:lblAlgn val="ctr"/>
        <c:lblOffset val="100"/>
        <c:noMultiLvlLbl val="0"/>
      </c:catAx>
      <c:valAx>
        <c:axId val="1019498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1949779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C732370-8679-6346-839B-FA0BA57B3257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D6230C9-331E-9645-97C8-45CFF825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67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4232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defTabSz="9332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Tx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332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847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933237">
              <a:buClr>
                <a:srgbClr val="000000"/>
              </a:buClr>
              <a:buSzPts val="1200"/>
              <a:defRPr/>
            </a:pPr>
            <a:fld id="{00000000-1234-1234-1234-123412341234}" type="slidenum">
              <a:rPr lang="en-US">
                <a:solidFill>
                  <a:prstClr val="black"/>
                </a:solidFill>
                <a:latin typeface="Calibri"/>
                <a:ea typeface="Calibri"/>
                <a:cs typeface="Calibri"/>
                <a:sym typeface="Calibri"/>
              </a:rPr>
              <a:pPr defTabSz="933237">
                <a:buClr>
                  <a:srgbClr val="000000"/>
                </a:buClr>
                <a:buSzPts val="1200"/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7511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230C9-331E-9645-97C8-45CFF8252D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35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6655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953E84B9-2424-4947-BBA2-20274DA8FCA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2368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6655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33237">
              <a:defRPr/>
            </a:pPr>
            <a:fld id="{953E84B9-2424-4947-BBA2-20274DA8FCA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44448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230C9-331E-9645-97C8-45CFF8252DF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4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6230C9-331E-9645-97C8-45CFF8252D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37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7.sv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5.sv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S - Tit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F1FD6A3-53F9-5AA7-7099-CFD8CF29E4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42533" y="5517984"/>
            <a:ext cx="1711268" cy="705016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B679E91-B2F1-7013-ED34-D7763B6530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4955" y="798304"/>
            <a:ext cx="8082481" cy="923330"/>
          </a:xfrm>
          <a:prstGeom prst="rect">
            <a:avLst/>
          </a:prstGeom>
        </p:spPr>
        <p:txBody>
          <a:bodyPr vert="horz" wrap="square" lIns="0" tIns="0" rIns="0" bIns="182880" rtlCol="0" anchor="t" anchorCtr="0">
            <a:sp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Slideshow Title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A390F57-72E5-BAC5-624C-175BE96B85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4955" y="1792914"/>
            <a:ext cx="8082481" cy="615553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3200">
                <a:solidFill>
                  <a:schemeClr val="accent3"/>
                </a:solidFill>
              </a:defRPr>
            </a:lvl1pPr>
            <a:lvl2pPr marL="243852" indent="0">
              <a:buNone/>
              <a:defRPr>
                <a:solidFill>
                  <a:schemeClr val="accent3"/>
                </a:solidFill>
              </a:defRPr>
            </a:lvl2pPr>
            <a:lvl3pPr marL="487704" indent="0">
              <a:buNone/>
              <a:defRPr>
                <a:solidFill>
                  <a:schemeClr val="accent3"/>
                </a:solidFill>
              </a:defRPr>
            </a:lvl3pPr>
            <a:lvl4pPr marL="1371669" indent="0">
              <a:buNone/>
              <a:defRPr>
                <a:solidFill>
                  <a:schemeClr val="accent3"/>
                </a:solidFill>
              </a:defRPr>
            </a:lvl4pPr>
            <a:lvl5pPr marL="1828891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Add Slideshow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0273A50-3E84-0E24-0D4A-64F939D590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4955" y="5517985"/>
            <a:ext cx="8082481" cy="705015"/>
          </a:xfrm>
        </p:spPr>
        <p:txBody>
          <a:bodyPr wrap="square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67">
                <a:solidFill>
                  <a:schemeClr val="accent3"/>
                </a:solidFill>
              </a:defRPr>
            </a:lvl1pPr>
            <a:lvl2pPr marL="243852" indent="0">
              <a:buNone/>
              <a:defRPr sz="1467">
                <a:solidFill>
                  <a:schemeClr val="accent3"/>
                </a:solidFill>
              </a:defRPr>
            </a:lvl2pPr>
            <a:lvl3pPr marL="487704" indent="0">
              <a:buNone/>
              <a:defRPr sz="1400">
                <a:solidFill>
                  <a:schemeClr val="accent3"/>
                </a:solidFill>
              </a:defRPr>
            </a:lvl3pPr>
            <a:lvl4pPr marL="1371669" indent="0">
              <a:buNone/>
              <a:defRPr sz="1333">
                <a:solidFill>
                  <a:schemeClr val="accent3"/>
                </a:solidFill>
              </a:defRPr>
            </a:lvl4pPr>
            <a:lvl5pPr marL="1828891" indent="0">
              <a:buNone/>
              <a:defRPr sz="1333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Add Presenter Info</a:t>
            </a: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7F487846-7C90-09E0-AF50-CA2DB82BFEFD}"/>
              </a:ext>
            </a:extLst>
          </p:cNvPr>
          <p:cNvSpPr txBox="1"/>
          <p:nvPr userDrawn="1"/>
        </p:nvSpPr>
        <p:spPr>
          <a:xfrm>
            <a:off x="834955" y="6539393"/>
            <a:ext cx="3352800" cy="194990"/>
          </a:xfrm>
          <a:prstGeom prst="rect">
            <a:avLst/>
          </a:prstGeom>
          <a:noFill/>
        </p:spPr>
        <p:txBody>
          <a:bodyPr wrap="square" lIns="0" anchor="b" anchorCtr="0">
            <a:spAutoFit/>
          </a:bodyPr>
          <a:lstStyle/>
          <a:p>
            <a:pPr marL="0" marR="0" lvl="0" indent="0" algn="l" defTabSz="36576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7" b="0" i="0" u="none" strike="noStrike" kern="300" cap="none" spc="67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nova Light" panose="020B0403020203020204" pitchFamily="34" charset="0"/>
                <a:ea typeface="Calibri" charset="0"/>
                <a:cs typeface="Arial" panose="020B0604020202020204" pitchFamily="34" charset="0"/>
              </a:rPr>
              <a:t>Copyright © SAS Institute Inc.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969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AS - Blank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214DE9-CDD2-3C22-E128-264FF9EB0EA3}"/>
              </a:ext>
            </a:extLst>
          </p:cNvPr>
          <p:cNvSpPr/>
          <p:nvPr userDrawn="1"/>
        </p:nvSpPr>
        <p:spPr>
          <a:xfrm>
            <a:off x="227584" y="-1"/>
            <a:ext cx="666496" cy="1945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0" i="0">
              <a:latin typeface="Anova" panose="020B05030202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4048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AS - Video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>
            <a:extLst>
              <a:ext uri="{FF2B5EF4-FFF2-40B4-BE49-F238E27FC236}">
                <a16:creationId xmlns:a16="http://schemas.microsoft.com/office/drawing/2014/main" id="{D68E8285-3BE2-9990-FA54-E6AF741CC812}"/>
              </a:ext>
            </a:extLst>
          </p:cNvPr>
          <p:cNvSpPr txBox="1"/>
          <p:nvPr userDrawn="1"/>
        </p:nvSpPr>
        <p:spPr>
          <a:xfrm>
            <a:off x="834955" y="6539393"/>
            <a:ext cx="3352800" cy="194990"/>
          </a:xfrm>
          <a:prstGeom prst="rect">
            <a:avLst/>
          </a:prstGeom>
          <a:noFill/>
        </p:spPr>
        <p:txBody>
          <a:bodyPr wrap="square" lIns="0" anchor="b" anchorCtr="0">
            <a:spAutoFit/>
          </a:bodyPr>
          <a:lstStyle/>
          <a:p>
            <a:pPr marL="0" marR="0" lvl="0" indent="0" algn="l" defTabSz="36576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7" b="0" i="0" u="none" strike="noStrike" kern="300" cap="none" spc="67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nova Light" panose="020B0403020203020204" pitchFamily="34" charset="0"/>
                <a:ea typeface="Calibri" charset="0"/>
                <a:cs typeface="Arial" panose="020B0604020202020204" pitchFamily="34" charset="0"/>
              </a:rPr>
              <a:t>Copyright © SAS Institute Inc. All rights reserved.</a:t>
            </a:r>
          </a:p>
        </p:txBody>
      </p:sp>
      <p:pic>
        <p:nvPicPr>
          <p:cNvPr id="2" name="Picture 6">
            <a:extLst>
              <a:ext uri="{FF2B5EF4-FFF2-40B4-BE49-F238E27FC236}">
                <a16:creationId xmlns:a16="http://schemas.microsoft.com/office/drawing/2014/main" id="{9DCBE7B6-1449-C2E2-1508-3F2B78AA27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17439" y="6344362"/>
            <a:ext cx="741875" cy="3079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2718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5152" y="256032"/>
            <a:ext cx="10521696" cy="609600"/>
          </a:xfrm>
        </p:spPr>
        <p:txBody>
          <a:bodyPr anchor="ctr" anchorCtr="0">
            <a:noAutofit/>
          </a:bodyPr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2" hasCustomPrompt="1"/>
          </p:nvPr>
        </p:nvSpPr>
        <p:spPr>
          <a:xfrm flipH="1">
            <a:off x="835152" y="853440"/>
            <a:ext cx="10521696" cy="365760"/>
          </a:xfr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itchFamily="34" charset="0"/>
              <a:buNone/>
              <a:defRPr sz="2933" b="0" cap="none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835152" y="1355280"/>
            <a:ext cx="10521696" cy="4857137"/>
          </a:xfrm>
        </p:spPr>
        <p:txBody>
          <a:bodyPr wrap="square" anchor="t" anchorCtr="0">
            <a:norm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tx1">
                  <a:lumMod val="65000"/>
                  <a:lumOff val="35000"/>
                </a:schemeClr>
              </a:buCl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add text or click an icon to add other content types.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4976208B-6111-490B-8CEC-FFB249DB21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06649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0F7EC-F933-2644-8240-551965779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27E61B-E453-D5FD-B124-5795A98F7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113CE-D4AF-AE8C-5B3A-4353B3B5E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41F01-566C-964E-9288-3F9A365DE1E0}" type="datetime1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C12AE-30E3-E58B-9A7E-EDE19115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37DDD-9A96-46E3-20EA-3594D23CF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76474-85B3-3349-9296-D90B2BF12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34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S - Tit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F1FD6A3-53F9-5AA7-7099-CFD8CF29E4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42533" y="5517984"/>
            <a:ext cx="1711268" cy="705016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B679E91-B2F1-7013-ED34-D7763B6530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4955" y="798304"/>
            <a:ext cx="8082481" cy="923330"/>
          </a:xfrm>
          <a:prstGeom prst="rect">
            <a:avLst/>
          </a:prstGeom>
        </p:spPr>
        <p:txBody>
          <a:bodyPr vert="horz" wrap="square" lIns="0" tIns="0" rIns="0" bIns="182880" rtlCol="0" anchor="t" anchorCtr="0">
            <a:sp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Slideshow Title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A390F57-72E5-BAC5-624C-175BE96B85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4955" y="1792914"/>
            <a:ext cx="8082481" cy="615553"/>
          </a:xfrm>
        </p:spPr>
        <p:txBody>
          <a:bodyPr wrap="square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3200">
                <a:solidFill>
                  <a:schemeClr val="accent3"/>
                </a:solidFill>
              </a:defRPr>
            </a:lvl1pPr>
            <a:lvl2pPr marL="243852" indent="0">
              <a:buNone/>
              <a:defRPr>
                <a:solidFill>
                  <a:schemeClr val="accent3"/>
                </a:solidFill>
              </a:defRPr>
            </a:lvl2pPr>
            <a:lvl3pPr marL="487704" indent="0">
              <a:buNone/>
              <a:defRPr>
                <a:solidFill>
                  <a:schemeClr val="accent3"/>
                </a:solidFill>
              </a:defRPr>
            </a:lvl3pPr>
            <a:lvl4pPr marL="1371669" indent="0">
              <a:buNone/>
              <a:defRPr>
                <a:solidFill>
                  <a:schemeClr val="accent3"/>
                </a:solidFill>
              </a:defRPr>
            </a:lvl4pPr>
            <a:lvl5pPr marL="1828891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Add Slideshow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0273A50-3E84-0E24-0D4A-64F939D590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4955" y="5517985"/>
            <a:ext cx="8082481" cy="705015"/>
          </a:xfrm>
        </p:spPr>
        <p:txBody>
          <a:bodyPr wrap="square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67">
                <a:solidFill>
                  <a:schemeClr val="accent3"/>
                </a:solidFill>
              </a:defRPr>
            </a:lvl1pPr>
            <a:lvl2pPr marL="243852" indent="0">
              <a:buNone/>
              <a:defRPr sz="1467">
                <a:solidFill>
                  <a:schemeClr val="accent3"/>
                </a:solidFill>
              </a:defRPr>
            </a:lvl2pPr>
            <a:lvl3pPr marL="487704" indent="0">
              <a:buNone/>
              <a:defRPr sz="1400">
                <a:solidFill>
                  <a:schemeClr val="accent3"/>
                </a:solidFill>
              </a:defRPr>
            </a:lvl3pPr>
            <a:lvl4pPr marL="1371669" indent="0">
              <a:buNone/>
              <a:defRPr sz="1333">
                <a:solidFill>
                  <a:schemeClr val="accent3"/>
                </a:solidFill>
              </a:defRPr>
            </a:lvl4pPr>
            <a:lvl5pPr marL="1828891" indent="0">
              <a:buNone/>
              <a:defRPr sz="1333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Add Presenter Info</a:t>
            </a: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B30C0FC0-2C2C-10CE-0594-84811DEFE33B}"/>
              </a:ext>
            </a:extLst>
          </p:cNvPr>
          <p:cNvSpPr txBox="1"/>
          <p:nvPr userDrawn="1"/>
        </p:nvSpPr>
        <p:spPr>
          <a:xfrm>
            <a:off x="834955" y="6539393"/>
            <a:ext cx="3352800" cy="194990"/>
          </a:xfrm>
          <a:prstGeom prst="rect">
            <a:avLst/>
          </a:prstGeom>
          <a:noFill/>
        </p:spPr>
        <p:txBody>
          <a:bodyPr wrap="square" lIns="0" anchor="b" anchorCtr="0">
            <a:spAutoFit/>
          </a:bodyPr>
          <a:lstStyle/>
          <a:p>
            <a:pPr marL="0" marR="0" lvl="0" indent="0" algn="l" defTabSz="36576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7" b="0" i="0" u="none" strike="noStrike" kern="300" cap="none" spc="67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nova Light" panose="020B0403020203020204" pitchFamily="34" charset="0"/>
                <a:ea typeface="Calibri" charset="0"/>
                <a:cs typeface="Arial" panose="020B0604020202020204" pitchFamily="34" charset="0"/>
              </a:rPr>
              <a:t>Copyright © SAS Institute Inc.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932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S - Sectio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B679E91-B2F1-7013-ED34-D7763B6530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4955" y="2505670"/>
            <a:ext cx="8082481" cy="923330"/>
          </a:xfrm>
          <a:prstGeom prst="rect">
            <a:avLst/>
          </a:prstGeom>
        </p:spPr>
        <p:txBody>
          <a:bodyPr vert="horz" wrap="square" lIns="0" tIns="0" rIns="0" bIns="182880" rtlCol="0" anchor="b" anchorCtr="0">
            <a:sp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Section Title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A390F57-72E5-BAC5-624C-175BE96B85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4955" y="3561836"/>
            <a:ext cx="8082481" cy="615553"/>
          </a:xfrm>
        </p:spPr>
        <p:txBody>
          <a:bodyPr wrap="square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3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  <a:lvl2pPr marL="243852" indent="0">
              <a:buNone/>
              <a:defRPr>
                <a:solidFill>
                  <a:schemeClr val="accent3"/>
                </a:solidFill>
              </a:defRPr>
            </a:lvl2pPr>
            <a:lvl3pPr marL="487704" indent="0">
              <a:buNone/>
              <a:defRPr>
                <a:solidFill>
                  <a:schemeClr val="accent3"/>
                </a:solidFill>
              </a:defRPr>
            </a:lvl3pPr>
            <a:lvl4pPr marL="1371669" indent="0">
              <a:buNone/>
              <a:defRPr>
                <a:solidFill>
                  <a:schemeClr val="accent3"/>
                </a:solidFill>
              </a:defRPr>
            </a:lvl4pPr>
            <a:lvl5pPr marL="1828891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Add Section Subtitle</a:t>
            </a: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D4FEAADD-6A43-A3AD-C613-62CE351F3456}"/>
              </a:ext>
            </a:extLst>
          </p:cNvPr>
          <p:cNvSpPr txBox="1"/>
          <p:nvPr userDrawn="1"/>
        </p:nvSpPr>
        <p:spPr>
          <a:xfrm>
            <a:off x="834955" y="6539393"/>
            <a:ext cx="3352800" cy="194990"/>
          </a:xfrm>
          <a:prstGeom prst="rect">
            <a:avLst/>
          </a:prstGeom>
          <a:noFill/>
        </p:spPr>
        <p:txBody>
          <a:bodyPr wrap="square" lIns="0" anchor="b" anchorCtr="0">
            <a:spAutoFit/>
          </a:bodyPr>
          <a:lstStyle/>
          <a:p>
            <a:pPr marL="0" marR="0" lvl="0" indent="0" algn="l" defTabSz="36576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7" b="0" i="0" u="none" strike="noStrike" kern="300" cap="none" spc="67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Anova Light" panose="020B0403020203020204" pitchFamily="34" charset="0"/>
                <a:ea typeface="Calibri" charset="0"/>
                <a:cs typeface="Arial" panose="020B0604020202020204" pitchFamily="34" charset="0"/>
              </a:rPr>
              <a:t>Copyright © SAS Institute Inc. All rights reserved.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D65EAAE1-A5CA-D245-874C-7FB6F8D56FA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17439" y="6344362"/>
            <a:ext cx="741875" cy="3079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570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S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6F060396-EEE3-A20F-EF3B-666AF65526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55928"/>
            <a:ext cx="10515600" cy="51706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en-US"/>
              <a:t>Click to Add Slide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3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S - 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Add Slide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40EF35-062A-4CF7-B99A-D6EF688F370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65810"/>
            <a:ext cx="10515600" cy="3662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  <a:lvl2pPr marL="243852" indent="0">
              <a:buNone/>
              <a:defRPr/>
            </a:lvl2pPr>
            <a:lvl3pPr marL="487704" indent="0">
              <a:buNone/>
              <a:defRPr/>
            </a:lvl3pPr>
            <a:lvl4pPr marL="1371669" indent="0">
              <a:buNone/>
              <a:defRPr/>
            </a:lvl4pPr>
            <a:lvl5pPr marL="1828891" indent="0">
              <a:buNone/>
              <a:defRPr/>
            </a:lvl5pPr>
          </a:lstStyle>
          <a:p>
            <a:pPr lvl="0"/>
            <a:r>
              <a:rPr lang="en-US"/>
              <a:t>Click to Add Subtitle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459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S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Add Slide Title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4E85CBA-188F-58DF-65B2-BD90C57AB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225"/>
            <a:ext cx="10515600" cy="382815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400"/>
            </a:lvl1pPr>
            <a:lvl2pPr>
              <a:defRPr sz="1867"/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9A71ABFD-7D9E-8B81-8F10-AD3B259CD5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65810"/>
            <a:ext cx="10515600" cy="3662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>
                <a:solidFill>
                  <a:schemeClr val="accent1"/>
                </a:solidFill>
              </a:defRPr>
            </a:lvl1pPr>
            <a:lvl2pPr marL="243852" indent="0">
              <a:buNone/>
              <a:defRPr/>
            </a:lvl2pPr>
            <a:lvl3pPr marL="487704" indent="0">
              <a:buNone/>
              <a:defRPr/>
            </a:lvl3pPr>
            <a:lvl4pPr marL="1371669" indent="0">
              <a:buNone/>
              <a:defRPr/>
            </a:lvl4pPr>
            <a:lvl5pPr marL="1828891" indent="0">
              <a:buNone/>
              <a:defRPr/>
            </a:lvl5pPr>
          </a:lstStyle>
          <a:p>
            <a:pPr lvl="0"/>
            <a:r>
              <a:rPr lang="en-US"/>
              <a:t>Click to Add Subtitle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26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S -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Add Slide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37A3D09-8DDB-0D78-49A3-63D553286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68226"/>
            <a:ext cx="5161231" cy="38281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400"/>
            </a:lvl1pPr>
            <a:lvl2pPr>
              <a:defRPr sz="1867">
                <a:latin typeface="+mn-lt"/>
              </a:defRPr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EB0C531-8D77-DB91-D733-89B75593C43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92571" y="2068226"/>
            <a:ext cx="5161232" cy="38281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400"/>
            </a:lvl1pPr>
            <a:lvl2pPr>
              <a:defRPr sz="1867">
                <a:latin typeface="+mn-lt"/>
              </a:defRPr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28E5A1D-0F7C-C89E-926C-359A1E6C4B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65810"/>
            <a:ext cx="10515600" cy="3662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  <a:lvl2pPr marL="243852" indent="0">
              <a:buNone/>
              <a:defRPr/>
            </a:lvl2pPr>
            <a:lvl3pPr marL="487704" indent="0">
              <a:buNone/>
              <a:defRPr/>
            </a:lvl3pPr>
            <a:lvl4pPr marL="1371669" indent="0">
              <a:buNone/>
              <a:defRPr/>
            </a:lvl4pPr>
            <a:lvl5pPr marL="1828891" indent="0">
              <a:buNone/>
              <a:defRPr/>
            </a:lvl5pPr>
          </a:lstStyle>
          <a:p>
            <a:pPr lvl="0"/>
            <a:r>
              <a:rPr lang="en-US"/>
              <a:t>Click to Add Subtitle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336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S - Sectio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B679E91-B2F1-7013-ED34-D7763B6530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4955" y="2505670"/>
            <a:ext cx="8082481" cy="923330"/>
          </a:xfrm>
          <a:prstGeom prst="rect">
            <a:avLst/>
          </a:prstGeom>
        </p:spPr>
        <p:txBody>
          <a:bodyPr vert="horz" wrap="square" lIns="0" tIns="0" rIns="0" bIns="182880" rtlCol="0" anchor="b" anchorCtr="0">
            <a:sp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Section Title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A390F57-72E5-BAC5-624C-175BE96B85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4955" y="3561836"/>
            <a:ext cx="8082481" cy="615553"/>
          </a:xfrm>
        </p:spPr>
        <p:txBody>
          <a:bodyPr wrap="square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3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  <a:lvl2pPr marL="243852" indent="0">
              <a:buNone/>
              <a:defRPr>
                <a:solidFill>
                  <a:schemeClr val="accent3"/>
                </a:solidFill>
              </a:defRPr>
            </a:lvl2pPr>
            <a:lvl3pPr marL="487704" indent="0">
              <a:buNone/>
              <a:defRPr>
                <a:solidFill>
                  <a:schemeClr val="accent3"/>
                </a:solidFill>
              </a:defRPr>
            </a:lvl3pPr>
            <a:lvl4pPr marL="1371669" indent="0">
              <a:buNone/>
              <a:defRPr>
                <a:solidFill>
                  <a:schemeClr val="accent3"/>
                </a:solidFill>
              </a:defRPr>
            </a:lvl4pPr>
            <a:lvl5pPr marL="1828891" indent="0"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Add Section Subtitle</a:t>
            </a: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BBE5A171-53B6-5D64-1680-262B90DACFE5}"/>
              </a:ext>
            </a:extLst>
          </p:cNvPr>
          <p:cNvSpPr txBox="1"/>
          <p:nvPr userDrawn="1"/>
        </p:nvSpPr>
        <p:spPr>
          <a:xfrm>
            <a:off x="834955" y="6539393"/>
            <a:ext cx="3352800" cy="194990"/>
          </a:xfrm>
          <a:prstGeom prst="rect">
            <a:avLst/>
          </a:prstGeom>
          <a:noFill/>
        </p:spPr>
        <p:txBody>
          <a:bodyPr wrap="square" lIns="0" anchor="b" anchorCtr="0">
            <a:spAutoFit/>
          </a:bodyPr>
          <a:lstStyle/>
          <a:p>
            <a:pPr marL="0" marR="0" lvl="0" indent="0" algn="l" defTabSz="36576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7" b="0" i="0" u="none" strike="noStrike" kern="300" cap="none" spc="67" normalizeH="0" baseline="0" noProof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Anova Light" panose="020B0403020203020204" pitchFamily="34" charset="0"/>
                <a:ea typeface="Calibri" charset="0"/>
                <a:cs typeface="Arial" panose="020B0604020202020204" pitchFamily="34" charset="0"/>
              </a:rPr>
              <a:t>Copyright © SAS Institute Inc. All rights reserved.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27780B26-6E86-E2AF-35C7-7B8BF24892A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217439" y="6344362"/>
            <a:ext cx="741875" cy="30794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3212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S - Title Only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932B69-D114-4F04-8825-FD80DE780B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911937"/>
            <a:ext cx="2952184" cy="103412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/>
              <a:t>Click to Add Slide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675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S - Title &amp; Subtitle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DCB0DC36-25B4-46CA-542D-A6308DDA0A4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947330"/>
            <a:ext cx="3336233" cy="366255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  <a:lvl2pPr marL="243852" indent="0">
              <a:buNone/>
              <a:defRPr/>
            </a:lvl2pPr>
            <a:lvl3pPr marL="487704" indent="0">
              <a:buNone/>
              <a:defRPr/>
            </a:lvl3pPr>
            <a:lvl4pPr marL="1371669" indent="0">
              <a:buNone/>
              <a:defRPr/>
            </a:lvl4pPr>
            <a:lvl5pPr marL="1828891" indent="0">
              <a:buNone/>
              <a:defRPr/>
            </a:lvl5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F15E6FB2-C498-7DB4-4DF1-587F885631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768821"/>
            <a:ext cx="3336233" cy="103438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sz="3734" b="1" i="0" dirty="0">
                <a:solidFill>
                  <a:schemeClr val="accent5"/>
                </a:solidFill>
                <a:latin typeface="Anova Bold" panose="020B0503020203020204" pitchFamily="34" charset="0"/>
                <a:ea typeface="+mj-ea"/>
                <a:cs typeface="+mj-cs"/>
              </a:defRPr>
            </a:lvl1pPr>
          </a:lstStyle>
          <a:p>
            <a:pPr marL="0" lvl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/>
              <a:t>Click to Add Slide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811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S - Closing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B679E91-B2F1-7013-ED34-D7763B6530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4955" y="3070674"/>
            <a:ext cx="8708755" cy="923330"/>
          </a:xfrm>
          <a:prstGeom prst="rect">
            <a:avLst/>
          </a:prstGeom>
        </p:spPr>
        <p:txBody>
          <a:bodyPr vert="horz" wrap="square" lIns="0" tIns="0" rIns="0" bIns="182880" rtlCol="0" anchor="ctr" anchorCtr="0">
            <a:sp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Slideshow Closing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D7352C-47D5-1179-1891-95A57F7DA1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42533" y="5517984"/>
            <a:ext cx="1711268" cy="705016"/>
          </a:xfrm>
          <a:prstGeom prst="rect">
            <a:avLst/>
          </a:prstGeom>
        </p:spPr>
      </p:pic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2F6DB731-09D4-08B5-8614-68F3501B51F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4955" y="5517985"/>
            <a:ext cx="8082481" cy="705015"/>
          </a:xfrm>
        </p:spPr>
        <p:txBody>
          <a:bodyPr wrap="square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67">
                <a:solidFill>
                  <a:schemeClr val="accent3"/>
                </a:solidFill>
              </a:defRPr>
            </a:lvl1pPr>
            <a:lvl2pPr marL="243852" indent="0">
              <a:buNone/>
              <a:defRPr sz="1467">
                <a:solidFill>
                  <a:schemeClr val="accent3"/>
                </a:solidFill>
              </a:defRPr>
            </a:lvl2pPr>
            <a:lvl3pPr marL="487704" indent="0">
              <a:buNone/>
              <a:defRPr sz="1400">
                <a:solidFill>
                  <a:schemeClr val="accent3"/>
                </a:solidFill>
              </a:defRPr>
            </a:lvl3pPr>
            <a:lvl4pPr marL="1371669" indent="0">
              <a:buNone/>
              <a:defRPr sz="1333">
                <a:solidFill>
                  <a:schemeClr val="accent3"/>
                </a:solidFill>
              </a:defRPr>
            </a:lvl4pPr>
            <a:lvl5pPr marL="1828891" indent="0">
              <a:buNone/>
              <a:defRPr sz="1333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add a website or email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F763AC1A-EE13-FF0B-9CAB-4F6421B970D6}"/>
              </a:ext>
            </a:extLst>
          </p:cNvPr>
          <p:cNvSpPr txBox="1"/>
          <p:nvPr userDrawn="1"/>
        </p:nvSpPr>
        <p:spPr>
          <a:xfrm>
            <a:off x="834955" y="6539393"/>
            <a:ext cx="3352800" cy="194990"/>
          </a:xfrm>
          <a:prstGeom prst="rect">
            <a:avLst/>
          </a:prstGeom>
          <a:noFill/>
        </p:spPr>
        <p:txBody>
          <a:bodyPr wrap="square" lIns="0" anchor="b" anchorCtr="0">
            <a:spAutoFit/>
          </a:bodyPr>
          <a:lstStyle/>
          <a:p>
            <a:pPr marL="0" marR="0" lvl="0" indent="0" algn="l" defTabSz="36576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7" b="0" i="0" u="none" strike="noStrike" kern="300" cap="none" spc="67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nova Light" panose="020B0403020203020204" pitchFamily="34" charset="0"/>
                <a:ea typeface="Calibri" charset="0"/>
                <a:cs typeface="Arial" panose="020B0604020202020204" pitchFamily="34" charset="0"/>
              </a:rPr>
              <a:t>Copyright © SAS Institute Inc.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122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AS - Blank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214DE9-CDD2-3C22-E128-264FF9EB0EA3}"/>
              </a:ext>
            </a:extLst>
          </p:cNvPr>
          <p:cNvSpPr/>
          <p:nvPr userDrawn="1"/>
        </p:nvSpPr>
        <p:spPr>
          <a:xfrm>
            <a:off x="227584" y="-1"/>
            <a:ext cx="666496" cy="1945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0" i="0">
              <a:latin typeface="Anova" panose="020B05030202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264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S - Video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381460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E4E90-7A55-E993-DA18-0A2E73426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040AA-1BFF-64DF-6AC7-930BBD1D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20F5E-91D2-F00C-63F7-A9BA26132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4E286-BD68-96D1-F301-9BD3271B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83A2A-57A2-0F0F-4CE6-2F96313C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7384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48054-D6F9-6A7F-C804-4CFCD9F68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0A2F9-4B86-17C1-87FC-F99789190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00409-6AE9-662C-63A3-A324FDD8A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2E8FE-DD55-9A45-8A47-F68DEB04D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D78C4-A592-0858-C327-C099D681C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754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51ED5-28C9-A1EF-A8B4-C6F09E06D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265109-2788-34C6-0487-D8B2614A6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00A78-60CB-24E4-E8E3-B802CEC43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FDA20-A298-E838-312D-8398794EF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A240F-1C76-2FA9-A13E-F37FC449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04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65F05-4238-A189-C105-549F934C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2AC8-9496-87A3-BD1D-1964CEC1C3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EC190E-BF4B-02D0-CCFA-A399C34235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0AA129-9EC7-23AB-B937-6334272B2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2276E6-9AF7-0D5C-9BC9-321D6C91D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D20ABA-B0C4-F2C4-62CA-8A2778A3B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74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FEEA5-1EB6-E81B-2AEC-F1223E7C7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88E2ED-D541-488E-515A-7593CAF1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EADB7-8618-9A44-50A2-EE2A0F14A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195EE3-A266-94A4-96FB-DD07CED9B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CF08E7-39C5-13E5-B2BF-16EA74629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5F3B4C-47CD-6858-8EBB-EBF1793AD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C76238-9833-436F-7D76-3E9A041E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CC09C9-18F2-C626-AC8A-C7EED8E56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2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S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6F060396-EEE3-A20F-EF3B-666AF65526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55928"/>
            <a:ext cx="10515600" cy="517064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en-US"/>
              <a:t>Click to Add Slide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8421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267FA-53D8-E74A-362D-21D0A7F05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C05F3E-8195-9AF1-2D3B-4DA595B29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FB8C8C-456C-E260-FA97-486E80AA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98242-7CA6-2840-5ABC-146A78C72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189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6DCA12-59FD-2EE6-EB55-1E176735C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D4B04F-4F52-3D20-63D6-BB9A778B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80EA78-D683-F33C-9BAE-7F12F16C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5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19C9A-A76B-09A8-A820-8F166422F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85D17-433A-B2CC-9E1C-F18191CD4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8BD6C-C46C-5DED-C616-780CBEC50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37B51-7303-7977-7235-395289D8A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C7BE9-07CE-84DB-C864-37DDF2F8F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58476-A7D9-8DDD-999D-1BFCAEB4D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62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62F79-9A4D-E10E-3796-A19C8C6D9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456180-5B7A-AE29-662B-F1ABA3B1BA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4B7FF-4F2D-1802-7FEE-9419C9E59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B5BC7-075F-34D9-304F-311DF9197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9D47E-3C77-B10C-2DC2-81DC77318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C9410-5727-15A7-075C-A36515D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806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704E5-B742-4FA9-A129-F90E59DB7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8E202E-10D4-7773-0833-67919AE88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F1A4D-6D74-A0AA-FF9E-66CE64854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7380B-2F5F-E928-8935-5F27F6002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5D3EF-FF5F-575F-1B34-E1762E01E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796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6A7621-330D-1739-39A9-CC49A9A9B4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E76AFE-AFBF-613D-52CE-55EE0FE54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170BB-ABA4-B6C1-7F20-F056EC90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27FAA-572F-0977-C9F7-91F37A27A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2C9F8-41A1-4554-AAA0-93F57E12D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641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2000" cy="1323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2950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Georgia"/>
              <a:buNone/>
              <a:defRPr sz="4800" cap="small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body" idx="1"/>
          </p:nvPr>
        </p:nvSpPr>
        <p:spPr>
          <a:xfrm>
            <a:off x="838200" y="1458930"/>
            <a:ext cx="10515600" cy="471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0289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Char char="o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Google Shape;2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Google Shape;2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FA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888FA3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888FA3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6497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S - 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Add Slide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40EF35-062A-4CF7-B99A-D6EF688F370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65810"/>
            <a:ext cx="10515600" cy="3662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  <a:lvl2pPr marL="243852" indent="0">
              <a:buNone/>
              <a:defRPr/>
            </a:lvl2pPr>
            <a:lvl3pPr marL="487704" indent="0">
              <a:buNone/>
              <a:defRPr/>
            </a:lvl3pPr>
            <a:lvl4pPr marL="1371669" indent="0">
              <a:buNone/>
              <a:defRPr/>
            </a:lvl4pPr>
            <a:lvl5pPr marL="1828891" indent="0">
              <a:buNone/>
              <a:defRPr/>
            </a:lvl5pPr>
          </a:lstStyle>
          <a:p>
            <a:pPr lvl="0"/>
            <a:r>
              <a:rPr lang="en-US"/>
              <a:t>Click to Add Subtitle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338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S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Add Slide Title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4E85CBA-188F-58DF-65B2-BD90C57AB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225"/>
            <a:ext cx="10515600" cy="4108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400"/>
            </a:lvl1pPr>
            <a:lvl2pPr>
              <a:defRPr sz="1867"/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9A71ABFD-7D9E-8B81-8F10-AD3B259CD5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65810"/>
            <a:ext cx="10515600" cy="3662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  <a:lvl2pPr marL="243852" indent="0">
              <a:buNone/>
              <a:defRPr/>
            </a:lvl2pPr>
            <a:lvl3pPr marL="487704" indent="0">
              <a:buNone/>
              <a:defRPr/>
            </a:lvl3pPr>
            <a:lvl4pPr marL="1371669" indent="0">
              <a:buNone/>
              <a:defRPr/>
            </a:lvl4pPr>
            <a:lvl5pPr marL="1828891" indent="0">
              <a:buNone/>
              <a:defRPr/>
            </a:lvl5pPr>
          </a:lstStyle>
          <a:p>
            <a:pPr lvl="0"/>
            <a:r>
              <a:rPr lang="en-US"/>
              <a:t>Click to Add Subtitle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916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S -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Add Slide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37A3D09-8DDB-0D78-49A3-63D553286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68226"/>
            <a:ext cx="5161231" cy="41087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400"/>
            </a:lvl1pPr>
            <a:lvl2pPr>
              <a:defRPr sz="1867">
                <a:latin typeface="+mn-lt"/>
              </a:defRPr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9EB0C531-8D77-DB91-D733-89B75593C43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92571" y="2068226"/>
            <a:ext cx="5161232" cy="41087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400"/>
            </a:lvl1pPr>
            <a:lvl2pPr>
              <a:defRPr sz="1867">
                <a:latin typeface="+mn-lt"/>
              </a:defRPr>
            </a:lvl2pPr>
            <a:lvl3pPr>
              <a:defRPr sz="1600">
                <a:latin typeface="+mn-lt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28E5A1D-0F7C-C89E-926C-359A1E6C4B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365810"/>
            <a:ext cx="10515600" cy="36625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  <a:lvl2pPr marL="243852" indent="0">
              <a:buNone/>
              <a:defRPr/>
            </a:lvl2pPr>
            <a:lvl3pPr marL="487704" indent="0">
              <a:buNone/>
              <a:defRPr/>
            </a:lvl3pPr>
            <a:lvl4pPr marL="1371669" indent="0">
              <a:buNone/>
              <a:defRPr/>
            </a:lvl4pPr>
            <a:lvl5pPr marL="1828891" indent="0">
              <a:buNone/>
              <a:defRPr/>
            </a:lvl5pPr>
          </a:lstStyle>
          <a:p>
            <a:pPr lvl="0"/>
            <a:r>
              <a:rPr lang="en-US"/>
              <a:t>Click to Add Subtitle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188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S - Title Only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932B69-D114-4F04-8825-FD80DE780B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911937"/>
            <a:ext cx="2952184" cy="103412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/>
              <a:t>Click to Add Slide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779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S - Title &amp; Subtitle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DCB0DC36-25B4-46CA-542D-A6308DDA0A4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3947330"/>
            <a:ext cx="3336233" cy="366255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  <a:lvl2pPr marL="243852" indent="0">
              <a:buNone/>
              <a:defRPr/>
            </a:lvl2pPr>
            <a:lvl3pPr marL="487704" indent="0">
              <a:buNone/>
              <a:defRPr/>
            </a:lvl3pPr>
            <a:lvl4pPr marL="1371669" indent="0">
              <a:buNone/>
              <a:defRPr/>
            </a:lvl4pPr>
            <a:lvl5pPr marL="1828891" indent="0">
              <a:buNone/>
              <a:defRPr/>
            </a:lvl5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F15E6FB2-C498-7DB4-4DF1-587F885631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768821"/>
            <a:ext cx="3336233" cy="103438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>
              <a:defRPr lang="en-US" sz="3734" b="1" i="0" dirty="0">
                <a:solidFill>
                  <a:schemeClr val="accent5"/>
                </a:solidFill>
                <a:latin typeface="Anova Bold" panose="020B0503020203020204" pitchFamily="34" charset="0"/>
                <a:ea typeface="+mj-ea"/>
                <a:cs typeface="+mj-cs"/>
              </a:defRPr>
            </a:lvl1pPr>
          </a:lstStyle>
          <a:p>
            <a:pPr marL="0" lvl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/>
              <a:t>Click to Add Slide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731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S - Closing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B679E91-B2F1-7013-ED34-D7763B6530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4955" y="3070674"/>
            <a:ext cx="8708755" cy="923330"/>
          </a:xfrm>
          <a:prstGeom prst="rect">
            <a:avLst/>
          </a:prstGeom>
        </p:spPr>
        <p:txBody>
          <a:bodyPr vert="horz" wrap="square" lIns="0" tIns="0" rIns="0" bIns="182880" rtlCol="0" anchor="ctr" anchorCtr="0">
            <a:spAutoFit/>
          </a:bodyPr>
          <a:lstStyle>
            <a:lvl1pPr>
              <a:lnSpc>
                <a:spcPct val="100000"/>
              </a:lnSpc>
              <a:spcBef>
                <a:spcPts val="400"/>
              </a:spcBef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Slideshow Closing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D7352C-47D5-1179-1891-95A57F7DA1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42533" y="5517984"/>
            <a:ext cx="1711268" cy="705016"/>
          </a:xfrm>
          <a:prstGeom prst="rect">
            <a:avLst/>
          </a:prstGeom>
        </p:spPr>
      </p:pic>
      <p:sp>
        <p:nvSpPr>
          <p:cNvPr id="2" name="Text Placeholder 15">
            <a:extLst>
              <a:ext uri="{FF2B5EF4-FFF2-40B4-BE49-F238E27FC236}">
                <a16:creationId xmlns:a16="http://schemas.microsoft.com/office/drawing/2014/main" id="{514B8423-CFFD-1921-7480-8BEC78F05F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4955" y="5517985"/>
            <a:ext cx="8082481" cy="705015"/>
          </a:xfrm>
        </p:spPr>
        <p:txBody>
          <a:bodyPr wrap="square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67">
                <a:solidFill>
                  <a:schemeClr val="accent3"/>
                </a:solidFill>
              </a:defRPr>
            </a:lvl1pPr>
            <a:lvl2pPr marL="243852" indent="0">
              <a:buNone/>
              <a:defRPr sz="1467">
                <a:solidFill>
                  <a:schemeClr val="accent3"/>
                </a:solidFill>
              </a:defRPr>
            </a:lvl2pPr>
            <a:lvl3pPr marL="487704" indent="0">
              <a:buNone/>
              <a:defRPr sz="1400">
                <a:solidFill>
                  <a:schemeClr val="accent3"/>
                </a:solidFill>
              </a:defRPr>
            </a:lvl3pPr>
            <a:lvl4pPr marL="1371669" indent="0">
              <a:buNone/>
              <a:defRPr sz="1333">
                <a:solidFill>
                  <a:schemeClr val="accent3"/>
                </a:solidFill>
              </a:defRPr>
            </a:lvl4pPr>
            <a:lvl5pPr marL="1828891" indent="0">
              <a:buNone/>
              <a:defRPr sz="1333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add a website or email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50615BBA-3709-50D7-A61C-9CF9B79E7B6F}"/>
              </a:ext>
            </a:extLst>
          </p:cNvPr>
          <p:cNvSpPr txBox="1"/>
          <p:nvPr userDrawn="1"/>
        </p:nvSpPr>
        <p:spPr>
          <a:xfrm>
            <a:off x="834955" y="6539393"/>
            <a:ext cx="3352800" cy="194990"/>
          </a:xfrm>
          <a:prstGeom prst="rect">
            <a:avLst/>
          </a:prstGeom>
          <a:noFill/>
        </p:spPr>
        <p:txBody>
          <a:bodyPr wrap="square" lIns="0" anchor="b" anchorCtr="0">
            <a:spAutoFit/>
          </a:bodyPr>
          <a:lstStyle/>
          <a:p>
            <a:pPr marL="0" marR="0" lvl="0" indent="0" algn="l" defTabSz="36576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7" b="0" i="0" u="none" strike="noStrike" kern="300" cap="none" spc="67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nova Light" panose="020B0403020203020204" pitchFamily="34" charset="0"/>
                <a:ea typeface="Calibri" charset="0"/>
                <a:cs typeface="Arial" panose="020B0604020202020204" pitchFamily="34" charset="0"/>
              </a:rPr>
              <a:t>Copyright © SAS Institute Inc.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160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7.sv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8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4">
            <a:extLst>
              <a:ext uri="{FF2B5EF4-FFF2-40B4-BE49-F238E27FC236}">
                <a16:creationId xmlns:a16="http://schemas.microsoft.com/office/drawing/2014/main" id="{1E37FEA7-CA51-4399-92F6-AB705B7FF650}"/>
              </a:ext>
            </a:extLst>
          </p:cNvPr>
          <p:cNvSpPr txBox="1"/>
          <p:nvPr userDrawn="1"/>
        </p:nvSpPr>
        <p:spPr>
          <a:xfrm>
            <a:off x="834955" y="6539393"/>
            <a:ext cx="3352800" cy="194990"/>
          </a:xfrm>
          <a:prstGeom prst="rect">
            <a:avLst/>
          </a:prstGeom>
          <a:noFill/>
        </p:spPr>
        <p:txBody>
          <a:bodyPr wrap="square" lIns="0" anchor="b" anchorCtr="0">
            <a:spAutoFit/>
          </a:bodyPr>
          <a:lstStyle/>
          <a:p>
            <a:pPr marL="0" marR="0" lvl="0" indent="0" algn="l" defTabSz="36576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7" b="0" i="0" u="none" strike="noStrike" kern="300" cap="none" spc="67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nova Light" panose="020B0403020203020204" pitchFamily="34" charset="0"/>
                <a:ea typeface="Calibri" charset="0"/>
                <a:cs typeface="Arial" panose="020B0604020202020204" pitchFamily="34" charset="0"/>
              </a:rPr>
              <a:t>Copyright © SAS Institute Inc. All rights reserved.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4955" y="2068225"/>
            <a:ext cx="10515600" cy="4108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4955" y="755928"/>
            <a:ext cx="10515600" cy="517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Add Slide Title</a:t>
            </a:r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DCAC5147-3BF8-9198-FA11-9363F87D0F1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11217439" y="6344362"/>
            <a:ext cx="741875" cy="307948"/>
          </a:xfrm>
          <a:prstGeom prst="rect">
            <a:avLst/>
          </a:prstGeom>
        </p:spPr>
      </p:pic>
    </p:spTree>
    <p:custDataLst>
      <p:tags r:id="rId15"/>
    </p:custDataLst>
    <p:extLst>
      <p:ext uri="{BB962C8B-B14F-4D97-AF65-F5344CB8AC3E}">
        <p14:creationId xmlns:p14="http://schemas.microsoft.com/office/powerpoint/2010/main" val="20122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5" r:id="rId12"/>
    <p:sldLayoutId id="2147483688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3734" b="1" i="0" kern="1200">
          <a:solidFill>
            <a:schemeClr val="accent5"/>
          </a:solidFill>
          <a:latin typeface="Anova Bold" panose="020B0503020203020204" pitchFamily="34" charset="0"/>
          <a:ea typeface="+mj-ea"/>
          <a:cs typeface="+mj-cs"/>
        </a:defRPr>
      </a:lvl1pPr>
    </p:titleStyle>
    <p:bodyStyle>
      <a:lvl1pPr marL="243852" indent="-243852" algn="l" defTabSz="914446" rtl="0" eaLnBrk="1" latinLnBrk="0" hangingPunct="1">
        <a:lnSpc>
          <a:spcPct val="85000"/>
        </a:lnSpc>
        <a:spcBef>
          <a:spcPts val="1067"/>
        </a:spcBef>
        <a:buClr>
          <a:schemeClr val="accent5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487704" indent="-243852" algn="l" defTabSz="914446" rtl="0" eaLnBrk="1" latinLnBrk="0" hangingPunct="1">
        <a:lnSpc>
          <a:spcPct val="85000"/>
        </a:lnSpc>
        <a:spcBef>
          <a:spcPts val="1067"/>
        </a:spcBef>
        <a:buClr>
          <a:schemeClr val="accent5"/>
        </a:buClr>
        <a:buFont typeface="Calibri Light" panose="020F0302020204030204" pitchFamily="34" charset="0"/>
        <a:buChar char="–"/>
        <a:defRPr sz="1867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731557" indent="-243852" algn="l" defTabSz="914446" rtl="0" eaLnBrk="1" latinLnBrk="0" hangingPunct="1">
        <a:lnSpc>
          <a:spcPct val="85000"/>
        </a:lnSpc>
        <a:spcBef>
          <a:spcPts val="1067"/>
        </a:spcBef>
        <a:buClr>
          <a:schemeClr val="accent5"/>
        </a:buClr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j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j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8DBA1A5-F11E-586C-AE20-3947111EA4AC}"/>
              </a:ext>
            </a:extLst>
          </p:cNvPr>
          <p:cNvSpPr/>
          <p:nvPr userDrawn="1"/>
        </p:nvSpPr>
        <p:spPr>
          <a:xfrm>
            <a:off x="10984752" y="6096000"/>
            <a:ext cx="1207248" cy="7620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C7363F-AF69-28E6-1F57-D691A99669F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096000"/>
            <a:ext cx="10984752" cy="762001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4955" y="2068225"/>
            <a:ext cx="10515600" cy="382815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4955" y="755928"/>
            <a:ext cx="10515600" cy="517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Add Slide Title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C16FACEF-10C6-6BB8-EE57-ACF39B01B1D3}"/>
              </a:ext>
            </a:extLst>
          </p:cNvPr>
          <p:cNvSpPr txBox="1"/>
          <p:nvPr userDrawn="1"/>
        </p:nvSpPr>
        <p:spPr>
          <a:xfrm>
            <a:off x="834955" y="6180007"/>
            <a:ext cx="5725995" cy="420564"/>
          </a:xfrm>
          <a:prstGeom prst="rect">
            <a:avLst/>
          </a:prstGeom>
          <a:noFill/>
        </p:spPr>
        <p:txBody>
          <a:bodyPr wrap="square" lIns="0" anchor="b" anchorCtr="0">
            <a:spAutoFit/>
          </a:bodyPr>
          <a:lstStyle/>
          <a:p>
            <a:pPr marL="0" marR="0" lvl="0" indent="0" algn="l" defTabSz="36576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300" cap="none" spc="67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nova Bold" panose="020B0503020203020204" pitchFamily="34" charset="0"/>
                <a:ea typeface="Calibri" charset="0"/>
                <a:cs typeface="Arial" panose="020B0604020202020204" pitchFamily="34" charset="0"/>
              </a:rPr>
              <a:t>CONFIDENTIAL — DO NOT DISCLOSE</a:t>
            </a:r>
          </a:p>
        </p:txBody>
      </p:sp>
      <p:sp>
        <p:nvSpPr>
          <p:cNvPr id="10" name="TextBox 4">
            <a:extLst>
              <a:ext uri="{FF2B5EF4-FFF2-40B4-BE49-F238E27FC236}">
                <a16:creationId xmlns:a16="http://schemas.microsoft.com/office/drawing/2014/main" id="{73378641-98C0-74B8-EDAB-E5E4E2EEB661}"/>
              </a:ext>
            </a:extLst>
          </p:cNvPr>
          <p:cNvSpPr txBox="1"/>
          <p:nvPr userDrawn="1"/>
        </p:nvSpPr>
        <p:spPr>
          <a:xfrm>
            <a:off x="834955" y="6539393"/>
            <a:ext cx="3352800" cy="194990"/>
          </a:xfrm>
          <a:prstGeom prst="rect">
            <a:avLst/>
          </a:prstGeom>
          <a:noFill/>
        </p:spPr>
        <p:txBody>
          <a:bodyPr wrap="square" lIns="0" anchor="b" anchorCtr="0">
            <a:spAutoFit/>
          </a:bodyPr>
          <a:lstStyle/>
          <a:p>
            <a:pPr marL="0" marR="0" lvl="0" indent="0" algn="l" defTabSz="36576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7" b="0" i="0" u="none" strike="noStrike" kern="300" cap="none" spc="67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nova Light" panose="020B0403020203020204" pitchFamily="34" charset="0"/>
                <a:ea typeface="Calibri" charset="0"/>
                <a:cs typeface="Arial" panose="020B0604020202020204" pitchFamily="34" charset="0"/>
              </a:rPr>
              <a:t>Copyright © SAS Institute Inc. All rights reserved.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A68AF4A5-1947-70D5-1EEC-327485090EC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11217439" y="6344362"/>
            <a:ext cx="741875" cy="307948"/>
          </a:xfrm>
          <a:prstGeom prst="rect">
            <a:avLst/>
          </a:prstGeom>
        </p:spPr>
      </p:pic>
    </p:spTree>
    <p:custDataLst>
      <p:tags r:id="rId13"/>
    </p:custDataLst>
    <p:extLst>
      <p:ext uri="{BB962C8B-B14F-4D97-AF65-F5344CB8AC3E}">
        <p14:creationId xmlns:p14="http://schemas.microsoft.com/office/powerpoint/2010/main" val="190189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3734" b="1" i="0" kern="1200">
          <a:solidFill>
            <a:schemeClr val="accent5"/>
          </a:solidFill>
          <a:latin typeface="Anova Bold" panose="020B0503020203020204" pitchFamily="34" charset="0"/>
          <a:ea typeface="+mj-ea"/>
          <a:cs typeface="+mj-cs"/>
        </a:defRPr>
      </a:lvl1pPr>
    </p:titleStyle>
    <p:bodyStyle>
      <a:lvl1pPr marL="243852" indent="-243852" algn="l" defTabSz="914446" rtl="0" eaLnBrk="1" latinLnBrk="0" hangingPunct="1">
        <a:lnSpc>
          <a:spcPct val="85000"/>
        </a:lnSpc>
        <a:spcBef>
          <a:spcPts val="1067"/>
        </a:spcBef>
        <a:buClr>
          <a:schemeClr val="accent5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487704" indent="-243852" algn="l" defTabSz="914446" rtl="0" eaLnBrk="1" latinLnBrk="0" hangingPunct="1">
        <a:lnSpc>
          <a:spcPct val="85000"/>
        </a:lnSpc>
        <a:spcBef>
          <a:spcPts val="1067"/>
        </a:spcBef>
        <a:buClr>
          <a:schemeClr val="accent5"/>
        </a:buClr>
        <a:buFont typeface="Calibri Light" panose="020F0302020204030204" pitchFamily="34" charset="0"/>
        <a:buChar char="–"/>
        <a:defRPr sz="1867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731557" indent="-243852" algn="l" defTabSz="914446" rtl="0" eaLnBrk="1" latinLnBrk="0" hangingPunct="1">
        <a:lnSpc>
          <a:spcPct val="85000"/>
        </a:lnSpc>
        <a:spcBef>
          <a:spcPts val="1067"/>
        </a:spcBef>
        <a:buClr>
          <a:schemeClr val="accent5"/>
        </a:buClr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j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j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C274C3-A23A-8F38-6622-1ED09BF8B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E698B-FC1C-B03E-13FA-D7B4BDFC9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3D549-65F2-FA32-EC82-1D14ED83D0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B05FB-4D3F-4732-A104-0FF76A58B85E}" type="datetimeFigureOut">
              <a:rPr lang="en-US" smtClean="0"/>
              <a:t>8/30/2023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E60C7-7AE3-17C7-1C43-98727E0A7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A4704-B9AB-75A8-01B9-78C8405BA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332E7-3CA3-4CE4-B4DD-81A04724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1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18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hyperlink" Target="https://doe.virginia.gov/statistics_reports/accreditation_federal_reports/accreditation/index.s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Relationship Id="rId5" Type="http://schemas.openxmlformats.org/officeDocument/2006/relationships/hyperlink" Target="https://all4ed.org/publication/when-equity-is-optional/" TargetMode="Externa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6.xml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4FD4F-76F7-09FF-C23F-8477DE801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83787"/>
            <a:ext cx="9144000" cy="2387600"/>
          </a:xfrm>
        </p:spPr>
        <p:txBody>
          <a:bodyPr/>
          <a:lstStyle/>
          <a:p>
            <a:r>
              <a:rPr lang="en-US" cap="small"/>
              <a:t>Achievement Measures in Accountability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755AF-AA56-F231-01C6-4D4F34868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0797"/>
            <a:ext cx="9144000" cy="1655762"/>
          </a:xfrm>
        </p:spPr>
        <p:txBody>
          <a:bodyPr>
            <a:normAutofit lnSpcReduction="10000"/>
          </a:bodyPr>
          <a:lstStyle/>
          <a:p>
            <a:pPr marL="55245" indent="-4445"/>
            <a:r>
              <a:rPr lang="en-US"/>
              <a:t>Anne Hyslop</a:t>
            </a:r>
          </a:p>
          <a:p>
            <a:pPr marL="55245" indent="-4445"/>
            <a:endParaRPr lang="en-US"/>
          </a:p>
          <a:p>
            <a:pPr marL="55245" indent="-4445"/>
            <a:r>
              <a:rPr lang="en-US"/>
              <a:t>Virginia Board of Education Work Session</a:t>
            </a:r>
          </a:p>
          <a:p>
            <a:pPr marL="55245" indent="-4445"/>
            <a:r>
              <a:rPr lang="en-US"/>
              <a:t>August 31, 2023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3E76B8F-679F-A50D-605A-4019316A007C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9B2FD5F-8B3B-FEA2-1E21-9686C1267CD8}"/>
              </a:ext>
            </a:extLst>
          </p:cNvPr>
          <p:cNvCxnSpPr>
            <a:cxnSpLocks/>
          </p:cNvCxnSpPr>
          <p:nvPr/>
        </p:nvCxnSpPr>
        <p:spPr>
          <a:xfrm>
            <a:off x="3267307" y="3559098"/>
            <a:ext cx="760513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B3FCD66-206C-3CA3-E25A-91130B9308AC}"/>
              </a:ext>
            </a:extLst>
          </p:cNvPr>
          <p:cNvCxnSpPr>
            <a:cxnSpLocks/>
          </p:cNvCxnSpPr>
          <p:nvPr/>
        </p:nvCxnSpPr>
        <p:spPr>
          <a:xfrm>
            <a:off x="6456556" y="3678043"/>
            <a:ext cx="571685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8E362C-7B06-502C-6FCF-60C10022D2BC}"/>
              </a:ext>
            </a:extLst>
          </p:cNvPr>
          <p:cNvCxnSpPr>
            <a:cxnSpLocks/>
          </p:cNvCxnSpPr>
          <p:nvPr/>
        </p:nvCxnSpPr>
        <p:spPr>
          <a:xfrm>
            <a:off x="524107" y="3804424"/>
            <a:ext cx="8575288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791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9DCE-966E-BA53-6689-87641C16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Index: Benefits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9A2E0-F8D2-43D6-6225-651641CEB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920"/>
            <a:ext cx="10515600" cy="4718033"/>
          </a:xfrm>
        </p:spPr>
        <p:txBody>
          <a:bodyPr>
            <a:normAutofit fontScale="92500"/>
          </a:bodyPr>
          <a:lstStyle/>
          <a:p>
            <a:pPr>
              <a:buSzPct val="100000"/>
              <a:defRPr/>
            </a:pPr>
            <a:r>
              <a:rPr lang="en-US" dirty="0">
                <a:latin typeface="Calibri" panose="020F0502020204030204"/>
              </a:rPr>
              <a:t>Recognize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performance at all levels of achievement, but provides schools greater credit for students meeting and exceeding grade-level proficiency</a:t>
            </a:r>
          </a:p>
          <a:p>
            <a:pPr marL="4572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Calibri" panose="020F0502020204030204" pitchFamily="34" charset="0"/>
              <a:buChar char="+"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buSzPct val="100000"/>
              <a:defRPr/>
            </a:pPr>
            <a:r>
              <a:rPr lang="en-US" dirty="0">
                <a:latin typeface="Calibri" panose="020F0502020204030204"/>
              </a:rPr>
              <a:t>Emphasize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proficiency in all subject areas</a:t>
            </a:r>
            <a:r>
              <a:rPr lang="en-US" dirty="0">
                <a:latin typeface="Calibri" panose="020F0502020204030204"/>
              </a:rPr>
              <a:t> 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114300" indent="0">
              <a:buSzPct val="100000"/>
              <a:buNone/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  <a:p>
            <a:pPr>
              <a:buSzPct val="100000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Calculation can easily be shown based on number of tests and weighting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cs typeface="Calibri"/>
            </a:endParaRPr>
          </a:p>
          <a:p>
            <a:pPr>
              <a:buSzPct val="100000"/>
              <a:defRPr/>
            </a:pPr>
            <a:endParaRPr lang="en-US">
              <a:solidFill>
                <a:prstClr val="black"/>
              </a:solidFill>
              <a:latin typeface="Calibri" panose="020F0502020204030204"/>
            </a:endParaRPr>
          </a:p>
          <a:p>
            <a:pPr>
              <a:buSzPct val="100000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Stakeholders can digest the meaning of the weighted calculation, especially when it’s paired with contextual information</a:t>
            </a:r>
            <a:endParaRPr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cs typeface="Calibri"/>
            </a:endParaRPr>
          </a:p>
          <a:p>
            <a:pPr>
              <a:buSzPct val="100000"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879BC4-AA5E-CE82-6131-80C6EC402984}"/>
              </a:ext>
            </a:extLst>
          </p:cNvPr>
          <p:cNvCxnSpPr>
            <a:cxnSpLocks/>
          </p:cNvCxnSpPr>
          <p:nvPr/>
        </p:nvCxnSpPr>
        <p:spPr>
          <a:xfrm>
            <a:off x="-20444" y="1335126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212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23818AE-430D-610C-BD20-2B87F5A4B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2753" y="1501645"/>
            <a:ext cx="2743583" cy="6382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B80987-29AE-98EC-7E16-5B96BAC6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Index: State Example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2F81F3-78AD-4369-B59D-0661E86FFC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0542" y="2070542"/>
            <a:ext cx="5068007" cy="3105583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C9575A5-DCE4-7262-BFB2-879CBD685462}"/>
              </a:ext>
            </a:extLst>
          </p:cNvPr>
          <p:cNvSpPr txBox="1">
            <a:spLocks/>
          </p:cNvSpPr>
          <p:nvPr/>
        </p:nvSpPr>
        <p:spPr>
          <a:xfrm>
            <a:off x="838200" y="1458930"/>
            <a:ext cx="4733260" cy="517604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 fontScale="92500"/>
          </a:bodyPr>
          <a:lstStyle>
            <a:lvl1pPr marL="457200" lvl="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lvl="1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302894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Font typeface="Arial" panose="020B0604020202020204" pitchFamily="34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Each school is assigned a score on a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performance index. </a:t>
            </a:r>
          </a:p>
          <a:p>
            <a:pPr marL="4572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percentage of tests taken in a school that fall into each of seven performance levels is determined.</a:t>
            </a:r>
          </a:p>
          <a:p>
            <a:pPr marL="4572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 percentages are multiplied by a corresponding weight: proficient results are weighted 1, while results below proficient are weighted 0.6 or 0.3 and results above proficient are weighted 1.1, 1.2, or 1.3.</a:t>
            </a:r>
          </a:p>
          <a:p>
            <a:pPr marL="4572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Weighted scores at each performance level are summed and compared to the maximum possible score to create an overall index score, which is then translated into a 1-5 star rating.</a:t>
            </a:r>
          </a:p>
          <a:p>
            <a:pPr marL="4572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497DD01-A84A-0E7F-3A4D-741C056909F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3287"/>
          <a:stretch/>
        </p:blipFill>
        <p:spPr>
          <a:xfrm>
            <a:off x="10364389" y="5534024"/>
            <a:ext cx="1324160" cy="952633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E1EDE77-18AE-E234-930C-8E0E08B89BA5}"/>
              </a:ext>
            </a:extLst>
          </p:cNvPr>
          <p:cNvCxnSpPr>
            <a:cxnSpLocks/>
          </p:cNvCxnSpPr>
          <p:nvPr/>
        </p:nvCxnSpPr>
        <p:spPr>
          <a:xfrm>
            <a:off x="-20444" y="1323975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66B21DB-80DC-CCC7-035F-C366AA8724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45683" y="5534025"/>
            <a:ext cx="3315163" cy="95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75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2277E8-0493-8601-30B5-F812D2FC8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3040" y="1582112"/>
            <a:ext cx="2743583" cy="6382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B80987-29AE-98EC-7E16-5B96BAC6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Index: Reporting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C9575A5-DCE4-7262-BFB2-879CBD685462}"/>
              </a:ext>
            </a:extLst>
          </p:cNvPr>
          <p:cNvSpPr txBox="1">
            <a:spLocks/>
          </p:cNvSpPr>
          <p:nvPr/>
        </p:nvSpPr>
        <p:spPr>
          <a:xfrm>
            <a:off x="865631" y="1443981"/>
            <a:ext cx="4733260" cy="517604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457200" lvl="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lvl="1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-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302894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70"/>
              <a:buFont typeface="Arial" panose="020B0604020202020204" pitchFamily="34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lvl="3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lvl="4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lvl="5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0400" lvl="6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lvl="7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4800" lvl="8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None/>
              <a:tabLst/>
              <a:defRPr/>
            </a:pPr>
            <a:endParaRPr kumimoji="0" lang="en-US" sz="2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5249D6B-51E0-9168-46FA-7B938F3C8A81}"/>
              </a:ext>
            </a:extLst>
          </p:cNvPr>
          <p:cNvCxnSpPr>
            <a:cxnSpLocks/>
          </p:cNvCxnSpPr>
          <p:nvPr/>
        </p:nvCxnSpPr>
        <p:spPr>
          <a:xfrm>
            <a:off x="-20444" y="1323975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ECCD66CB-7643-1682-8570-6F1DE0FAC5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28" t="17519" r="128" b="-2325"/>
          <a:stretch/>
        </p:blipFill>
        <p:spPr>
          <a:xfrm>
            <a:off x="1360341" y="1443982"/>
            <a:ext cx="7708140" cy="54140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96AB13-32A8-A7CB-267C-C7F314DE88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633" y="1443980"/>
            <a:ext cx="1324160" cy="1552792"/>
          </a:xfrm>
          <a:prstGeom prst="rect">
            <a:avLst/>
          </a:prstGeom>
        </p:spPr>
      </p:pic>
      <p:sp>
        <p:nvSpPr>
          <p:cNvPr id="13" name="Arrow: Circular 12">
            <a:extLst>
              <a:ext uri="{FF2B5EF4-FFF2-40B4-BE49-F238E27FC236}">
                <a16:creationId xmlns:a16="http://schemas.microsoft.com/office/drawing/2014/main" id="{3CE9A49F-E0BB-4224-A428-60CAC06AA932}"/>
              </a:ext>
            </a:extLst>
          </p:cNvPr>
          <p:cNvSpPr/>
          <p:nvPr/>
        </p:nvSpPr>
        <p:spPr>
          <a:xfrm rot="3336706" flipH="1">
            <a:off x="4837739" y="5298476"/>
            <a:ext cx="1127051" cy="1036453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594291"/>
              <a:gd name="adj5" fmla="val 125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0DCA2D-EB94-EC0B-0F6E-7A5AA933137B}"/>
              </a:ext>
            </a:extLst>
          </p:cNvPr>
          <p:cNvSpPr txBox="1"/>
          <p:nvPr/>
        </p:nvSpPr>
        <p:spPr>
          <a:xfrm>
            <a:off x="5401339" y="5816703"/>
            <a:ext cx="4508205" cy="9233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/>
              <a:t>Performance Index: </a:t>
            </a:r>
            <a:r>
              <a:rPr lang="en-US"/>
              <a:t>breakdown of weighted calculation by number of students at each performance level; used for accountability</a:t>
            </a:r>
          </a:p>
        </p:txBody>
      </p:sp>
      <p:sp>
        <p:nvSpPr>
          <p:cNvPr id="14" name="Arrow: Circular 13">
            <a:extLst>
              <a:ext uri="{FF2B5EF4-FFF2-40B4-BE49-F238E27FC236}">
                <a16:creationId xmlns:a16="http://schemas.microsoft.com/office/drawing/2014/main" id="{F7AC9D76-D700-A582-CD12-41A44405D3BE}"/>
              </a:ext>
            </a:extLst>
          </p:cNvPr>
          <p:cNvSpPr/>
          <p:nvPr/>
        </p:nvSpPr>
        <p:spPr>
          <a:xfrm rot="18845759" flipH="1" flipV="1">
            <a:off x="8504955" y="3835473"/>
            <a:ext cx="1127051" cy="122144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594291"/>
              <a:gd name="adj5" fmla="val 125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D25CAF-D8D3-D8C6-5938-75027CFEEE2A}"/>
              </a:ext>
            </a:extLst>
          </p:cNvPr>
          <p:cNvSpPr txBox="1"/>
          <p:nvPr/>
        </p:nvSpPr>
        <p:spPr>
          <a:xfrm>
            <a:off x="9223040" y="3418375"/>
            <a:ext cx="2895383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/>
              <a:t>Proficiency Rates: </a:t>
            </a:r>
            <a:r>
              <a:rPr lang="en-US"/>
              <a:t>reported for each grade level and subject; not used for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617450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80987-29AE-98EC-7E16-5B96BAC6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Proficiency Rates: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68B39-7DFD-AAEC-66BA-ABA15CA4D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7839" y="1782316"/>
            <a:ext cx="10335545" cy="4948093"/>
          </a:xfrm>
        </p:spPr>
        <p:txBody>
          <a:bodyPr>
            <a:normAutofit/>
          </a:bodyPr>
          <a:lstStyle/>
          <a:p>
            <a:pPr>
              <a:buSzPct val="100000"/>
            </a:pPr>
            <a:r>
              <a:rPr lang="en-US" dirty="0"/>
              <a:t>Unweighted percentage of students meeting or exceeding grade-level proficiency</a:t>
            </a:r>
          </a:p>
          <a:p>
            <a:pPr lvl="1">
              <a:buSzPct val="100000"/>
            </a:pPr>
            <a:r>
              <a:rPr lang="en-US" dirty="0"/>
              <a:t>Only students that attain proficiency are included in the numerator.</a:t>
            </a:r>
          </a:p>
          <a:p>
            <a:pPr lvl="1">
              <a:buSzPct val="100000"/>
            </a:pPr>
            <a:r>
              <a:rPr lang="en-US" dirty="0"/>
              <a:t>Schools do not receive “extra” credit for students at the highest achievement levels, nor “partial” credit for students scoring below proficient levels.</a:t>
            </a:r>
          </a:p>
          <a:p>
            <a:pPr marL="114300" indent="0">
              <a:buSzPct val="100000"/>
              <a:buNone/>
            </a:pPr>
            <a:endParaRPr lang="en-US" sz="26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545467-5454-8428-4E11-61CED2307CE7}"/>
              </a:ext>
            </a:extLst>
          </p:cNvPr>
          <p:cNvCxnSpPr>
            <a:cxnSpLocks/>
          </p:cNvCxnSpPr>
          <p:nvPr/>
        </p:nvCxnSpPr>
        <p:spPr>
          <a:xfrm>
            <a:off x="-20444" y="1323975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3864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9DCE-966E-BA53-6689-87641C16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Proficiency Rates: Overview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879BC4-AA5E-CE82-6131-80C6EC402984}"/>
              </a:ext>
            </a:extLst>
          </p:cNvPr>
          <p:cNvCxnSpPr>
            <a:cxnSpLocks/>
          </p:cNvCxnSpPr>
          <p:nvPr/>
        </p:nvCxnSpPr>
        <p:spPr>
          <a:xfrm>
            <a:off x="-20444" y="1335126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59F4378-24F7-E524-7F20-4AD4E6B01F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961"/>
          <a:stretch/>
        </p:blipFill>
        <p:spPr>
          <a:xfrm>
            <a:off x="3592068" y="3675112"/>
            <a:ext cx="1661621" cy="20402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A1BAAA4-5FFD-926F-F153-3EDE9882A3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55055" t="1998" r="14188" b="-1998"/>
          <a:stretch/>
        </p:blipFill>
        <p:spPr>
          <a:xfrm>
            <a:off x="6763947" y="3675111"/>
            <a:ext cx="1508930" cy="204026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6D5F811-4563-CF5B-FFDE-46114E25D5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54" r="44918"/>
          <a:stretch/>
        </p:blipFill>
        <p:spPr>
          <a:xfrm>
            <a:off x="1007283" y="3656222"/>
            <a:ext cx="1031359" cy="204026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07E9717-C075-3352-B2DE-0E04B6E0FBD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l="2796" t="7944" r="53870"/>
          <a:stretch/>
        </p:blipFill>
        <p:spPr>
          <a:xfrm>
            <a:off x="9813422" y="3663430"/>
            <a:ext cx="1173866" cy="2040261"/>
          </a:xfrm>
          <a:prstGeom prst="rect">
            <a:avLst/>
          </a:prstGeom>
        </p:spPr>
      </p:pic>
      <p:grpSp>
        <p:nvGrpSpPr>
          <p:cNvPr id="1051" name="Group 1050">
            <a:extLst>
              <a:ext uri="{FF2B5EF4-FFF2-40B4-BE49-F238E27FC236}">
                <a16:creationId xmlns:a16="http://schemas.microsoft.com/office/drawing/2014/main" id="{DA1876E8-1B27-C66B-FD17-E47A111A0643}"/>
              </a:ext>
            </a:extLst>
          </p:cNvPr>
          <p:cNvGrpSpPr/>
          <p:nvPr/>
        </p:nvGrpSpPr>
        <p:grpSpPr>
          <a:xfrm>
            <a:off x="729984" y="1591155"/>
            <a:ext cx="4674402" cy="1258364"/>
            <a:chOff x="1639927" y="1465219"/>
            <a:chExt cx="4674402" cy="125836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71D5EF2-AE33-9F9D-CE15-4C4C1931C68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39927" y="1465219"/>
              <a:ext cx="3313001" cy="1258364"/>
              <a:chOff x="4468049" y="425185"/>
              <a:chExt cx="5371566" cy="2040261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E382E346-66C6-58C0-5543-BDE69059DB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468049" y="425185"/>
                <a:ext cx="4881514" cy="2040261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66D39395-079D-BE87-D82C-C7C40F13BC9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3613" t="7571" r="54000" b="537"/>
              <a:stretch/>
            </p:blipFill>
            <p:spPr>
              <a:xfrm>
                <a:off x="8689382" y="425185"/>
                <a:ext cx="1150233" cy="2040261"/>
              </a:xfrm>
              <a:prstGeom prst="rect">
                <a:avLst/>
              </a:prstGeom>
            </p:spPr>
          </p:pic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CE60638-D559-7CFB-7B1B-348DFA0E6D14}"/>
                </a:ext>
              </a:extLst>
            </p:cNvPr>
            <p:cNvSpPr txBox="1"/>
            <p:nvPr/>
          </p:nvSpPr>
          <p:spPr>
            <a:xfrm>
              <a:off x="4952928" y="1494236"/>
              <a:ext cx="1361401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prstClr val="black"/>
                  </a:solidFill>
                  <a:latin typeface="Calibri" panose="020F0502020204030204"/>
                </a:rPr>
                <a:t>100 students in grades 3-5 at a school</a:t>
              </a:r>
              <a:endParaRPr lang="en-US" b="1" dirty="0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CD6C8DA-666D-792F-4EE2-E6ACB14E2D80}"/>
              </a:ext>
            </a:extLst>
          </p:cNvPr>
          <p:cNvSpPr txBox="1"/>
          <p:nvPr/>
        </p:nvSpPr>
        <p:spPr>
          <a:xfrm>
            <a:off x="745516" y="3105834"/>
            <a:ext cx="16616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20 score at the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Advanced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level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5E9B62-1F5C-3990-CCE0-1208C5439BBA}"/>
              </a:ext>
            </a:extLst>
          </p:cNvPr>
          <p:cNvSpPr txBox="1"/>
          <p:nvPr/>
        </p:nvSpPr>
        <p:spPr>
          <a:xfrm>
            <a:off x="3579187" y="3106034"/>
            <a:ext cx="16616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30 score at the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Proficient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level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5AD4413-A501-0C8D-C0C4-A5FA3B8F1CF7}"/>
              </a:ext>
            </a:extLst>
          </p:cNvPr>
          <p:cNvSpPr txBox="1"/>
          <p:nvPr/>
        </p:nvSpPr>
        <p:spPr>
          <a:xfrm>
            <a:off x="6537475" y="3105548"/>
            <a:ext cx="19199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Calibri" panose="020F0502020204030204"/>
              </a:rPr>
              <a:t>30 score at the </a:t>
            </a:r>
            <a:r>
              <a:rPr lang="en-US" b="1" dirty="0">
                <a:solidFill>
                  <a:schemeClr val="accent3"/>
                </a:solidFill>
                <a:latin typeface="Calibri" panose="020F0502020204030204"/>
              </a:rPr>
              <a:t>Approaching</a:t>
            </a:r>
            <a:r>
              <a:rPr lang="en-US" dirty="0">
                <a:solidFill>
                  <a:schemeClr val="accent3"/>
                </a:solidFill>
                <a:latin typeface="Calibri" panose="020F0502020204030204"/>
              </a:rPr>
              <a:t> level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B6A6F1-BACB-BF3C-E991-5A8D0482D79F}"/>
              </a:ext>
            </a:extLst>
          </p:cNvPr>
          <p:cNvSpPr txBox="1"/>
          <p:nvPr/>
        </p:nvSpPr>
        <p:spPr>
          <a:xfrm>
            <a:off x="9569544" y="3105548"/>
            <a:ext cx="16616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accent3"/>
                </a:solidFill>
                <a:latin typeface="Calibri" panose="020F0502020204030204"/>
              </a:rPr>
              <a:t>20 score at the </a:t>
            </a:r>
            <a:r>
              <a:rPr lang="en-US" b="1" dirty="0">
                <a:solidFill>
                  <a:schemeClr val="accent3"/>
                </a:solidFill>
                <a:latin typeface="Calibri" panose="020F0502020204030204"/>
              </a:rPr>
              <a:t>Basic</a:t>
            </a:r>
            <a:r>
              <a:rPr lang="en-US" dirty="0">
                <a:solidFill>
                  <a:schemeClr val="accent3"/>
                </a:solidFill>
                <a:latin typeface="Calibri" panose="020F0502020204030204"/>
              </a:rPr>
              <a:t> level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F61F2184-2F6D-5F83-232B-248F4FDBFB2C}"/>
              </a:ext>
            </a:extLst>
          </p:cNvPr>
          <p:cNvSpPr txBox="1"/>
          <p:nvPr/>
        </p:nvSpPr>
        <p:spPr>
          <a:xfrm>
            <a:off x="4006726" y="5923683"/>
            <a:ext cx="23369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Calibri" panose="020F0502020204030204"/>
              </a:rPr>
              <a:t>20 + 30</a:t>
            </a:r>
            <a:endParaRPr lang="en-US" sz="2400" b="1" dirty="0"/>
          </a:p>
        </p:txBody>
      </p:sp>
      <p:cxnSp>
        <p:nvCxnSpPr>
          <p:cNvPr id="1056" name="Straight Connector 1055">
            <a:extLst>
              <a:ext uri="{FF2B5EF4-FFF2-40B4-BE49-F238E27FC236}">
                <a16:creationId xmlns:a16="http://schemas.microsoft.com/office/drawing/2014/main" id="{2779EF80-4159-80E8-7F45-1C11F7EF3C7C}"/>
              </a:ext>
            </a:extLst>
          </p:cNvPr>
          <p:cNvCxnSpPr>
            <a:cxnSpLocks/>
          </p:cNvCxnSpPr>
          <p:nvPr/>
        </p:nvCxnSpPr>
        <p:spPr>
          <a:xfrm>
            <a:off x="326266" y="2996286"/>
            <a:ext cx="11374244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6C04C51E-E913-CC69-4F4E-843E8DA59E28}"/>
              </a:ext>
            </a:extLst>
          </p:cNvPr>
          <p:cNvGrpSpPr/>
          <p:nvPr/>
        </p:nvGrpSpPr>
        <p:grpSpPr>
          <a:xfrm>
            <a:off x="8185837" y="1751985"/>
            <a:ext cx="2546933" cy="914400"/>
            <a:chOff x="8185837" y="1751985"/>
            <a:chExt cx="2546933" cy="91440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827937A-D373-6886-E465-658BAF82D86E}"/>
                </a:ext>
              </a:extLst>
            </p:cNvPr>
            <p:cNvSpPr txBox="1"/>
            <p:nvPr/>
          </p:nvSpPr>
          <p:spPr>
            <a:xfrm>
              <a:off x="8185837" y="1757035"/>
              <a:ext cx="2546933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prstClr val="black"/>
                  </a:solidFill>
                  <a:latin typeface="Calibri" panose="020F0502020204030204"/>
                </a:rPr>
                <a:t>No Weights</a:t>
              </a:r>
            </a:p>
            <a:p>
              <a:r>
                <a:rPr lang="en-US" b="1" dirty="0">
                  <a:solidFill>
                    <a:prstClr val="black"/>
                  </a:solidFill>
                  <a:latin typeface="Calibri" panose="020F0502020204030204"/>
                </a:rPr>
                <a:t>Applied</a:t>
              </a:r>
            </a:p>
          </p:txBody>
        </p:sp>
        <p:pic>
          <p:nvPicPr>
            <p:cNvPr id="5" name="Graphic 4" descr="Dumbbell with solid fill">
              <a:extLst>
                <a:ext uri="{FF2B5EF4-FFF2-40B4-BE49-F238E27FC236}">
                  <a16:creationId xmlns:a16="http://schemas.microsoft.com/office/drawing/2014/main" id="{C17E6CD5-EED8-24EF-5DEB-1280C926005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722236" y="1751985"/>
              <a:ext cx="914400" cy="914400"/>
            </a:xfrm>
            <a:prstGeom prst="rect">
              <a:avLst/>
            </a:prstGeom>
          </p:spPr>
        </p:pic>
      </p:grpSp>
      <p:sp>
        <p:nvSpPr>
          <p:cNvPr id="7" name="&quot;Not Allowed&quot; Symbol 6">
            <a:extLst>
              <a:ext uri="{FF2B5EF4-FFF2-40B4-BE49-F238E27FC236}">
                <a16:creationId xmlns:a16="http://schemas.microsoft.com/office/drawing/2014/main" id="{0F8148D3-2327-54A1-6405-A97F4BAF6827}"/>
              </a:ext>
            </a:extLst>
          </p:cNvPr>
          <p:cNvSpPr/>
          <p:nvPr/>
        </p:nvSpPr>
        <p:spPr>
          <a:xfrm>
            <a:off x="9498735" y="1572645"/>
            <a:ext cx="1361401" cy="1295382"/>
          </a:xfrm>
          <a:prstGeom prst="noSmoking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889F27-EACB-438C-AC68-EC01363C41D0}"/>
              </a:ext>
            </a:extLst>
          </p:cNvPr>
          <p:cNvSpPr txBox="1"/>
          <p:nvPr/>
        </p:nvSpPr>
        <p:spPr>
          <a:xfrm>
            <a:off x="3983866" y="6360245"/>
            <a:ext cx="23369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Calibri" panose="020F0502020204030204"/>
              </a:rPr>
              <a:t>100</a:t>
            </a:r>
            <a:endParaRPr lang="en-US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971298-8E03-AA60-C3EE-1474A4216718}"/>
              </a:ext>
            </a:extLst>
          </p:cNvPr>
          <p:cNvSpPr txBox="1"/>
          <p:nvPr/>
        </p:nvSpPr>
        <p:spPr>
          <a:xfrm>
            <a:off x="5606137" y="6163364"/>
            <a:ext cx="23369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Calibri" panose="020F0502020204030204"/>
              </a:rPr>
              <a:t>= 50% Proficient</a:t>
            </a:r>
            <a:endParaRPr lang="en-US" sz="2400" b="1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7469BCC-A229-D252-8A5B-911FAC062208}"/>
              </a:ext>
            </a:extLst>
          </p:cNvPr>
          <p:cNvCxnSpPr>
            <a:cxnSpLocks/>
          </p:cNvCxnSpPr>
          <p:nvPr/>
        </p:nvCxnSpPr>
        <p:spPr>
          <a:xfrm>
            <a:off x="4592258" y="6373918"/>
            <a:ext cx="11201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199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80987-29AE-98EC-7E16-5B96BAC6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Proficiency Rates: Benefits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68B39-7DFD-AAEC-66BA-ABA15CA4D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7839" y="1782316"/>
            <a:ext cx="10335545" cy="4718033"/>
          </a:xfrm>
        </p:spPr>
        <p:txBody>
          <a:bodyPr>
            <a:normAutofit/>
          </a:bodyPr>
          <a:lstStyle/>
          <a:p>
            <a:pPr>
              <a:buSzPct val="100000"/>
            </a:pPr>
            <a:r>
              <a:rPr lang="en-US" sz="2600" dirty="0"/>
              <a:t>Focuses on students meeting or exceeding grade-level proficiency</a:t>
            </a:r>
          </a:p>
          <a:p>
            <a:pPr>
              <a:buSzPct val="100000"/>
            </a:pPr>
            <a:endParaRPr lang="en-US" sz="2600"/>
          </a:p>
          <a:p>
            <a:pPr>
              <a:buSzPct val="100000"/>
            </a:pPr>
            <a:r>
              <a:rPr lang="en-US" sz="2600" dirty="0"/>
              <a:t>Emphasize proficiency in all subject areas </a:t>
            </a:r>
            <a:endParaRPr lang="en-US" sz="2600" dirty="0">
              <a:cs typeface="Calibri"/>
            </a:endParaRPr>
          </a:p>
          <a:p>
            <a:pPr marL="114300" indent="0">
              <a:buSzPct val="100000"/>
              <a:buNone/>
            </a:pPr>
            <a:endParaRPr lang="en-US" sz="2600"/>
          </a:p>
          <a:p>
            <a:pPr>
              <a:buSzPct val="100000"/>
            </a:pPr>
            <a:r>
              <a:rPr lang="en-US" sz="2600" dirty="0"/>
              <a:t>Straightforward calculation that is easy to understand</a:t>
            </a:r>
            <a:endParaRPr lang="en-US" sz="2600" dirty="0">
              <a:cs typeface="Calibri"/>
            </a:endParaRPr>
          </a:p>
          <a:p>
            <a:pPr>
              <a:buSzPct val="100000"/>
            </a:pPr>
            <a:endParaRPr lang="en-US" sz="2600"/>
          </a:p>
          <a:p>
            <a:pPr>
              <a:buSzPct val="100000"/>
            </a:pPr>
            <a:r>
              <a:rPr lang="en-US" sz="2600" dirty="0"/>
              <a:t>Students attaining “advanced” levels don’t mask or compensate for the performance of non-proficient students </a:t>
            </a:r>
            <a:endParaRPr lang="en-US" sz="2600" dirty="0">
              <a:cs typeface="Calibri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545467-5454-8428-4E11-61CED2307CE7}"/>
              </a:ext>
            </a:extLst>
          </p:cNvPr>
          <p:cNvCxnSpPr>
            <a:cxnSpLocks/>
          </p:cNvCxnSpPr>
          <p:nvPr/>
        </p:nvCxnSpPr>
        <p:spPr>
          <a:xfrm>
            <a:off x="-20444" y="1323975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074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CD3E137-8E60-72AA-8D98-D13DCFF1B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6615" y="1428032"/>
            <a:ext cx="2934863" cy="9806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B80987-29AE-98EC-7E16-5B96BAC6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Proficiency Rates: State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68B39-7DFD-AAEC-66BA-ABA15CA4D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9847" y="1704916"/>
            <a:ext cx="4446181" cy="471803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/>
              <a:t>Each achievement indicator is worth 100 points, based on a </a:t>
            </a:r>
            <a:r>
              <a:rPr lang="en-US" sz="2400" b="1"/>
              <a:t>simple proficiency rate</a:t>
            </a:r>
            <a:r>
              <a:rPr lang="en-US" sz="2400"/>
              <a:t>.</a:t>
            </a:r>
          </a:p>
          <a:p>
            <a:r>
              <a:rPr lang="en-US" sz="2000"/>
              <a:t>If 70% of students pass the state test in math, a school receives 70 points on that indicator; points across all indicators are summed and translated to an A-F grade</a:t>
            </a:r>
          </a:p>
          <a:p>
            <a:r>
              <a:rPr lang="en-US" sz="2000"/>
              <a:t>Student growth is measured separately in “learning gains” indicators.</a:t>
            </a:r>
          </a:p>
          <a:p>
            <a:r>
              <a:rPr lang="en-US" sz="2000"/>
              <a:t>Proficiency and growth indicators receive equal weight: 400 points each.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A18AC6-06CE-7998-3C5E-95B468980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6094" y="2104216"/>
            <a:ext cx="6775906" cy="455909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DA8DDAC-2A71-922B-1790-1C44B7F3B6A8}"/>
              </a:ext>
            </a:extLst>
          </p:cNvPr>
          <p:cNvCxnSpPr>
            <a:cxnSpLocks/>
          </p:cNvCxnSpPr>
          <p:nvPr/>
        </p:nvCxnSpPr>
        <p:spPr>
          <a:xfrm>
            <a:off x="-20444" y="1323975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67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186CDEA-92F8-FBB2-B359-8FD61E29C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6137" y="1434314"/>
            <a:ext cx="2934863" cy="9806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B80987-29AE-98EC-7E16-5B96BAC68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Proficiency Rates: reporting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5545467-5454-8428-4E11-61CED2307CE7}"/>
              </a:ext>
            </a:extLst>
          </p:cNvPr>
          <p:cNvCxnSpPr>
            <a:cxnSpLocks/>
          </p:cNvCxnSpPr>
          <p:nvPr/>
        </p:nvCxnSpPr>
        <p:spPr>
          <a:xfrm>
            <a:off x="-20444" y="1323975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B4AFA16-4E33-A979-60B1-329C98DCC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" y="2328542"/>
            <a:ext cx="12118848" cy="445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558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9DCE-966E-BA53-6689-87641C16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879BC4-AA5E-CE82-6131-80C6EC402984}"/>
              </a:ext>
            </a:extLst>
          </p:cNvPr>
          <p:cNvCxnSpPr>
            <a:cxnSpLocks/>
          </p:cNvCxnSpPr>
          <p:nvPr/>
        </p:nvCxnSpPr>
        <p:spPr>
          <a:xfrm>
            <a:off x="-20444" y="1335126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B1BA87-FAA1-A3B9-EBF9-0138C1D3D3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777967"/>
              </p:ext>
            </p:extLst>
          </p:nvPr>
        </p:nvGraphicFramePr>
        <p:xfrm>
          <a:off x="1107948" y="1823720"/>
          <a:ext cx="9976104" cy="44856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325368">
                  <a:extLst>
                    <a:ext uri="{9D8B030D-6E8A-4147-A177-3AD203B41FA5}">
                      <a16:colId xmlns:a16="http://schemas.microsoft.com/office/drawing/2014/main" val="3521453073"/>
                    </a:ext>
                  </a:extLst>
                </a:gridCol>
                <a:gridCol w="3325368">
                  <a:extLst>
                    <a:ext uri="{9D8B030D-6E8A-4147-A177-3AD203B41FA5}">
                      <a16:colId xmlns:a16="http://schemas.microsoft.com/office/drawing/2014/main" val="1610740841"/>
                    </a:ext>
                  </a:extLst>
                </a:gridCol>
                <a:gridCol w="3325368">
                  <a:extLst>
                    <a:ext uri="{9D8B030D-6E8A-4147-A177-3AD203B41FA5}">
                      <a16:colId xmlns:a16="http://schemas.microsoft.com/office/drawing/2014/main" val="8808437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Virginia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Ohio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Florida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607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Complex </a:t>
                      </a:r>
                      <a:r>
                        <a:rPr lang="en-US" b="1"/>
                        <a:t>combined rate </a:t>
                      </a:r>
                      <a:r>
                        <a:rPr lang="en-US"/>
                        <a:t>of achievement and growth, does not measure proficiency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Performance index </a:t>
                      </a:r>
                      <a:r>
                        <a:rPr lang="en-US"/>
                        <a:t>based on achievement levels, with results that are proficient or above receiving a higher weight to generate a weighted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Straightforward </a:t>
                      </a:r>
                      <a:r>
                        <a:rPr lang="en-US" b="1"/>
                        <a:t>proficiency rate; </a:t>
                      </a:r>
                      <a:r>
                        <a:rPr lang="en-US"/>
                        <a:t>if </a:t>
                      </a:r>
                      <a:r>
                        <a:rPr lang="en-US" sz="1800"/>
                        <a:t>70% of students pass the state test in math, a school receives 70 out of 100 points on the math achievement indicator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91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Difficult to understand, with multiple ways to “earn” points not based on proficiency</a:t>
                      </a:r>
                    </a:p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Becomes easy to understand when description of weights and calculation are shown, and additional context provided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Simplest to understand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144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Masks the percentage of students that are proficient by giving equal credit for non-proficient students who show gains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Recognizes performance at all levels by providing greater credit for students exceeding proficiency and partial credit for students below proficient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Focuses solely on attaining grade-level proficiency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385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816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056DA-B874-35CE-1E35-B447C9B64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Achievement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E5489F-C31D-BD96-21C2-44790BA988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B1B730-E390-2A8D-77A0-3B4B898BB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7781" y="6123294"/>
            <a:ext cx="1976437" cy="642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45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0588B-B52A-4EF0-B42A-794AC282A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Accreditation Does Not Differentiate Schools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A16C833-D88C-DA23-3142-A9EDA0E484DA}"/>
              </a:ext>
            </a:extLst>
          </p:cNvPr>
          <p:cNvCxnSpPr>
            <a:cxnSpLocks/>
          </p:cNvCxnSpPr>
          <p:nvPr/>
        </p:nvCxnSpPr>
        <p:spPr>
          <a:xfrm>
            <a:off x="-20444" y="1323975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1731B08-603B-CF1F-C0F0-A25C3E4C855F}"/>
              </a:ext>
            </a:extLst>
          </p:cNvPr>
          <p:cNvGraphicFramePr/>
          <p:nvPr/>
        </p:nvGraphicFramePr>
        <p:xfrm>
          <a:off x="2877722" y="2647950"/>
          <a:ext cx="5948777" cy="408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601DA45-F090-7BEE-65BB-FFF78B9CED61}"/>
              </a:ext>
            </a:extLst>
          </p:cNvPr>
          <p:cNvSpPr txBox="1"/>
          <p:nvPr/>
        </p:nvSpPr>
        <p:spPr>
          <a:xfrm>
            <a:off x="568325" y="1570463"/>
            <a:ext cx="110553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 Virginia, the system produces the same result for 90% of schools – accredited –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and virtually all schools are either accredited or accredited with condition.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2734FD-3DFE-6652-2CDC-7852ECEF731F}"/>
              </a:ext>
            </a:extLst>
          </p:cNvPr>
          <p:cNvSpPr txBox="1"/>
          <p:nvPr/>
        </p:nvSpPr>
        <p:spPr>
          <a:xfrm>
            <a:off x="298450" y="6550223"/>
            <a:ext cx="101536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>
                <a:hlinkClick r:id="rId4"/>
              </a:rPr>
              <a:t>Virginia Department of Education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33227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0588B-B52A-4EF0-B42A-794AC282A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Accreditation Does Not Differentiate Schools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A16C833-D88C-DA23-3142-A9EDA0E484DA}"/>
              </a:ext>
            </a:extLst>
          </p:cNvPr>
          <p:cNvCxnSpPr>
            <a:cxnSpLocks/>
          </p:cNvCxnSpPr>
          <p:nvPr/>
        </p:nvCxnSpPr>
        <p:spPr>
          <a:xfrm>
            <a:off x="-20444" y="1323975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601DA45-F090-7BEE-65BB-FFF78B9CED61}"/>
              </a:ext>
            </a:extLst>
          </p:cNvPr>
          <p:cNvSpPr txBox="1"/>
          <p:nvPr/>
        </p:nvSpPr>
        <p:spPr>
          <a:xfrm>
            <a:off x="652445" y="1469790"/>
            <a:ext cx="109424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Other states do a better job differentiating between school performance.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3981FB-0D11-C1CB-329A-6539073AF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604" y="2024617"/>
            <a:ext cx="4186943" cy="3335697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D03A1A-37CB-2F20-7246-F358925E0D9F}"/>
              </a:ext>
            </a:extLst>
          </p:cNvPr>
          <p:cNvSpPr txBox="1"/>
          <p:nvPr/>
        </p:nvSpPr>
        <p:spPr>
          <a:xfrm>
            <a:off x="496062" y="5381307"/>
            <a:ext cx="514602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Mississippi: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5 possible ratings, distributed fairly consistently, and no more than 27% of schools received the same result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DD9A80-065E-77C1-E9B7-33D4C03EC4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4000" y="2083710"/>
            <a:ext cx="4990889" cy="3277395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3DEBC8B-E6EE-A490-F385-8A8E1E9F91CA}"/>
              </a:ext>
            </a:extLst>
          </p:cNvPr>
          <p:cNvSpPr txBox="1"/>
          <p:nvPr/>
        </p:nvSpPr>
        <p:spPr>
          <a:xfrm>
            <a:off x="6716931" y="5436644"/>
            <a:ext cx="463686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Michigan: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0-100 point index, with an average score of 65 and a median score of 70 points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9D6B70-3AC5-81AF-4BA2-8D8AABEAE62D}"/>
              </a:ext>
            </a:extLst>
          </p:cNvPr>
          <p:cNvSpPr txBox="1"/>
          <p:nvPr/>
        </p:nvSpPr>
        <p:spPr>
          <a:xfrm>
            <a:off x="298450" y="6550223"/>
            <a:ext cx="101536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>
                <a:hlinkClick r:id="rId5"/>
              </a:rPr>
              <a:t>All4Ed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49778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0588B-B52A-4EF0-B42A-794AC282A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Role of Achievement in Accountability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A16C833-D88C-DA23-3142-A9EDA0E484DA}"/>
              </a:ext>
            </a:extLst>
          </p:cNvPr>
          <p:cNvCxnSpPr>
            <a:cxnSpLocks/>
          </p:cNvCxnSpPr>
          <p:nvPr/>
        </p:nvCxnSpPr>
        <p:spPr>
          <a:xfrm>
            <a:off x="-20444" y="1323975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38C53E8-2B85-847B-3D0E-DEFFBDB4DB88}"/>
              </a:ext>
            </a:extLst>
          </p:cNvPr>
          <p:cNvSpPr txBox="1"/>
          <p:nvPr/>
        </p:nvSpPr>
        <p:spPr>
          <a:xfrm>
            <a:off x="1021080" y="2456253"/>
            <a:ext cx="101498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en-US" sz="2400">
                <a:solidFill>
                  <a:srgbClr val="000000"/>
                </a:solidFill>
              </a:rPr>
              <a:t>Measuring and improving student academic outcomes – namely, whether students are meeting grade-level standards in core subject areas – has been a bedrock of school accountability systems for three decades.</a:t>
            </a:r>
          </a:p>
        </p:txBody>
      </p:sp>
    </p:spTree>
    <p:extLst>
      <p:ext uri="{BB962C8B-B14F-4D97-AF65-F5344CB8AC3E}">
        <p14:creationId xmlns:p14="http://schemas.microsoft.com/office/powerpoint/2010/main" val="138464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FC919-33B1-5C94-CB2E-41798BC4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Virginia’s Current “Achievement” Indicators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92E49-5468-CD18-70CC-D7576456A8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200" b="1">
                <a:cs typeface="Calibri" panose="020F0502020204030204" pitchFamily="34" charset="0"/>
              </a:rPr>
              <a:t>Most of Virginia’s “achievement” indicators do not measure the percentage of students in a school who are proficient because they use a “combined rate.”</a:t>
            </a: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r>
              <a:rPr lang="en-US" sz="1800">
                <a:solidFill>
                  <a:srgbClr val="000000"/>
                </a:solidFill>
              </a:rPr>
              <a:t>Academic Achievement: Mathematics</a:t>
            </a: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r>
              <a:rPr lang="en-US" sz="1800">
                <a:solidFill>
                  <a:srgbClr val="000000"/>
                </a:solidFill>
              </a:rPr>
              <a:t>Academic Achievement: English (reading and writing)</a:t>
            </a: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r>
              <a:rPr lang="en-US" sz="1800">
                <a:solidFill>
                  <a:srgbClr val="000000"/>
                </a:solidFill>
              </a:rPr>
              <a:t>Achievement Gap: Mathematics</a:t>
            </a: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r>
              <a:rPr lang="en-US" sz="1800">
                <a:solidFill>
                  <a:srgbClr val="000000"/>
                </a:solidFill>
              </a:rPr>
              <a:t>Achievement Gap: English (reading and writing)</a:t>
            </a: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endParaRPr lang="en-US" sz="1800">
              <a:solidFill>
                <a:srgbClr val="000000"/>
              </a:solidFill>
            </a:endParaRP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endParaRPr lang="en-US" sz="1800">
              <a:solidFill>
                <a:srgbClr val="000000"/>
              </a:solidFill>
            </a:endParaRP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endParaRPr lang="en-US" sz="1800">
              <a:solidFill>
                <a:srgbClr val="000000"/>
              </a:solidFill>
            </a:endParaRP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endParaRPr lang="en-US" sz="1800">
              <a:solidFill>
                <a:srgbClr val="000000"/>
              </a:solidFill>
            </a:endParaRP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endParaRPr lang="en-US" sz="1800">
              <a:solidFill>
                <a:srgbClr val="000000"/>
              </a:solidFill>
            </a:endParaRP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endParaRPr lang="en-US" sz="1800">
              <a:solidFill>
                <a:srgbClr val="000000"/>
              </a:solidFill>
            </a:endParaRP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endParaRPr lang="en-US" sz="1800">
              <a:solidFill>
                <a:srgbClr val="000000"/>
              </a:solidFill>
            </a:endParaRP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endParaRPr lang="en-US" sz="1800">
              <a:solidFill>
                <a:srgbClr val="000000"/>
              </a:solidFill>
            </a:endParaRPr>
          </a:p>
          <a:p>
            <a:pPr marL="571500" lvl="1" indent="0">
              <a:buSzPct val="100000"/>
              <a:buNone/>
            </a:pPr>
            <a:endParaRPr lang="en-US" sz="1800">
              <a:solidFill>
                <a:srgbClr val="000000"/>
              </a:solidFill>
            </a:endParaRPr>
          </a:p>
          <a:p>
            <a:pPr lvl="1">
              <a:buSzPct val="100000"/>
              <a:buFont typeface="Calibri" panose="020F0502020204030204" pitchFamily="34" charset="0"/>
              <a:buChar char="₋"/>
            </a:pPr>
            <a:r>
              <a:rPr lang="en-US" sz="1800">
                <a:solidFill>
                  <a:srgbClr val="000000"/>
                </a:solidFill>
              </a:rPr>
              <a:t>The Academic Achievement indicator in Science is measured based on pass rates alone.</a:t>
            </a:r>
          </a:p>
          <a:p>
            <a:endParaRPr lang="en-US" sz="2200">
              <a:cs typeface="Calibri" panose="020F0502020204030204" pitchFamily="34" charset="0"/>
            </a:endParaRPr>
          </a:p>
          <a:p>
            <a:endParaRPr lang="en-US" sz="1800"/>
          </a:p>
        </p:txBody>
      </p:sp>
      <p:graphicFrame>
        <p:nvGraphicFramePr>
          <p:cNvPr id="4" name="Table 3" descr="The columns are School and Indicator, Annual Pass Rate for 2021-2022, Accreditation Combined rate for 2021-2022 and Accreditation Performance Level for 2021-2022. &#10;School A: Math Pass rate of 56%, combined rate 88%, Level 1&#10;School A: Reading pass rate 66%,combined rate 86%, Level 1&#10;School B: Math pass rate 40%,combined rate 82%, Level 1&#10;School B: Reading pass rate 58%,combined rate 82%, Level 1&#10;School C: Math Pass rate of 91%, combined rate 97%, Level 1&#10;School C: Reading pass rate 93%,combined rate 98%, Level 1" title="Annual Pass Rate Versus Combined Rate">
            <a:extLst>
              <a:ext uri="{FF2B5EF4-FFF2-40B4-BE49-F238E27FC236}">
                <a16:creationId xmlns:a16="http://schemas.microsoft.com/office/drawing/2014/main" id="{A7D85B75-88D1-6C6F-0106-709696753A0C}"/>
              </a:ext>
            </a:extLst>
          </p:cNvPr>
          <p:cNvGraphicFramePr>
            <a:graphicFrameLocks noGrp="1"/>
          </p:cNvGraphicFramePr>
          <p:nvPr/>
        </p:nvGraphicFramePr>
        <p:xfrm>
          <a:off x="1026042" y="3620651"/>
          <a:ext cx="10139916" cy="2513784"/>
        </p:xfrm>
        <a:graphic>
          <a:graphicData uri="http://schemas.openxmlformats.org/drawingml/2006/table">
            <a:tbl>
              <a:tblPr firstRow="1" firstCol="1" bandRow="1"/>
              <a:tblGrid>
                <a:gridCol w="3379972">
                  <a:extLst>
                    <a:ext uri="{9D8B030D-6E8A-4147-A177-3AD203B41FA5}">
                      <a16:colId xmlns:a16="http://schemas.microsoft.com/office/drawing/2014/main" val="663185709"/>
                    </a:ext>
                  </a:extLst>
                </a:gridCol>
                <a:gridCol w="3379972">
                  <a:extLst>
                    <a:ext uri="{9D8B030D-6E8A-4147-A177-3AD203B41FA5}">
                      <a16:colId xmlns:a16="http://schemas.microsoft.com/office/drawing/2014/main" val="1349095763"/>
                    </a:ext>
                  </a:extLst>
                </a:gridCol>
                <a:gridCol w="3379972">
                  <a:extLst>
                    <a:ext uri="{9D8B030D-6E8A-4147-A177-3AD203B41FA5}">
                      <a16:colId xmlns:a16="http://schemas.microsoft.com/office/drawing/2014/main" val="2894873062"/>
                    </a:ext>
                  </a:extLst>
                </a:gridCol>
              </a:tblGrid>
              <a:tr h="4345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 and Indicator</a:t>
                      </a:r>
                      <a:endParaRPr lang="en-US" sz="20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Annual Pass Rate</a:t>
                      </a:r>
                      <a:endParaRPr lang="en-US" sz="20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Accreditation Combined Rate</a:t>
                      </a:r>
                      <a:endParaRPr lang="en-US" sz="2000" b="1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8065641"/>
                  </a:ext>
                </a:extLst>
              </a:tr>
              <a:tr h="3465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 A: Math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6968379"/>
                  </a:ext>
                </a:extLst>
              </a:tr>
              <a:tr h="3465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 A: Reading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4545757"/>
                  </a:ext>
                </a:extLst>
              </a:tr>
              <a:tr h="3465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 B: Math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4397246"/>
                  </a:ext>
                </a:extLst>
              </a:tr>
              <a:tr h="3465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 B: Reading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05028550"/>
                  </a:ext>
                </a:extLst>
              </a:tr>
              <a:tr h="3465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 C: Math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8452582"/>
                  </a:ext>
                </a:extLst>
              </a:tr>
              <a:tr h="3465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School C: Reading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93%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accent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98%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Arial" panose="020B060402020202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9833918"/>
                  </a:ext>
                </a:extLst>
              </a:tr>
            </a:tbl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3EFB903-FE94-8980-5506-A59F97260A72}"/>
              </a:ext>
            </a:extLst>
          </p:cNvPr>
          <p:cNvCxnSpPr>
            <a:cxnSpLocks/>
          </p:cNvCxnSpPr>
          <p:nvPr/>
        </p:nvCxnSpPr>
        <p:spPr>
          <a:xfrm>
            <a:off x="-20444" y="1323975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08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9DCE-966E-BA53-6689-87641C16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Drawbacks of Using a Combined Rate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9A2E0-F8D2-43D6-6225-651641CEB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920"/>
            <a:ext cx="10515600" cy="4718033"/>
          </a:xfrm>
        </p:spPr>
        <p:txBody>
          <a:bodyPr/>
          <a:lstStyle/>
          <a:p>
            <a:r>
              <a:rPr lang="en-US" dirty="0"/>
              <a:t>Lacks transparency for the public</a:t>
            </a:r>
          </a:p>
          <a:p>
            <a:pPr lvl="1"/>
            <a:r>
              <a:rPr lang="en-US" dirty="0"/>
              <a:t>Unclear what is being measured: reading and math proficiency, reading and math growth, English language proficiency?</a:t>
            </a:r>
          </a:p>
          <a:p>
            <a:pPr lvl="1"/>
            <a:r>
              <a:rPr lang="en-US" dirty="0"/>
              <a:t>On occasion, students can be counted twice, distorting the rate</a:t>
            </a:r>
          </a:p>
          <a:p>
            <a:r>
              <a:rPr lang="en-US" dirty="0"/>
              <a:t>Not a particularly valid measure of achievement</a:t>
            </a:r>
          </a:p>
          <a:p>
            <a:pPr lvl="1"/>
            <a:r>
              <a:rPr lang="en-US" dirty="0"/>
              <a:t>Achievement (proficiency) rates often will be inflated because non-proficient students are counted for making progress.</a:t>
            </a:r>
          </a:p>
          <a:p>
            <a:pPr lvl="1"/>
            <a:r>
              <a:rPr lang="en-US" dirty="0"/>
              <a:t>Student progress and growth can be recognized and rewarded in other ways in the accreditation system (i.e., by creating separate indicators just to measure growth).</a:t>
            </a:r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879BC4-AA5E-CE82-6131-80C6EC402984}"/>
              </a:ext>
            </a:extLst>
          </p:cNvPr>
          <p:cNvCxnSpPr>
            <a:cxnSpLocks/>
          </p:cNvCxnSpPr>
          <p:nvPr/>
        </p:nvCxnSpPr>
        <p:spPr>
          <a:xfrm>
            <a:off x="-20444" y="1335126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465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9DCE-966E-BA53-6689-87641C16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Trends In Achievement Indicators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9A2E0-F8D2-43D6-6225-651641CEB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920"/>
            <a:ext cx="10515600" cy="4718033"/>
          </a:xfrm>
        </p:spPr>
        <p:txBody>
          <a:bodyPr>
            <a:normAutofit lnSpcReduction="10000"/>
          </a:bodyPr>
          <a:lstStyle/>
          <a:p>
            <a:r>
              <a:rPr lang="en-US"/>
              <a:t>All states use achievement indicators in reading and math for accountability, but there are options:</a:t>
            </a:r>
          </a:p>
          <a:p>
            <a:pPr marL="114300" indent="0">
              <a:buNone/>
            </a:pPr>
            <a:endParaRPr lang="en-US" sz="1800"/>
          </a:p>
          <a:p>
            <a:pPr lvl="1"/>
            <a:r>
              <a:rPr lang="en-US"/>
              <a:t>Performance Index</a:t>
            </a:r>
          </a:p>
          <a:p>
            <a:pPr lvl="1"/>
            <a:endParaRPr lang="en-US"/>
          </a:p>
          <a:p>
            <a:pPr lvl="1"/>
            <a:r>
              <a:rPr lang="en-US"/>
              <a:t>Proficiency or “pass” rates</a:t>
            </a:r>
          </a:p>
          <a:p>
            <a:pPr lvl="1"/>
            <a:endParaRPr lang="en-US"/>
          </a:p>
          <a:p>
            <a:pPr lvl="1"/>
            <a:r>
              <a:rPr lang="en-US"/>
              <a:t>Performance against proficiency “targets”</a:t>
            </a:r>
          </a:p>
          <a:p>
            <a:pPr lvl="1"/>
            <a:endParaRPr lang="en-US"/>
          </a:p>
          <a:p>
            <a:pPr lvl="1"/>
            <a:r>
              <a:rPr lang="en-US"/>
              <a:t>Average scale scores</a:t>
            </a:r>
          </a:p>
          <a:p>
            <a:pPr lvl="1"/>
            <a:endParaRPr lang="en-US"/>
          </a:p>
          <a:p>
            <a:pPr lvl="1"/>
            <a:r>
              <a:rPr lang="en-US"/>
              <a:t>Combined approaches (performance index and proficiency rates)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879BC4-AA5E-CE82-6131-80C6EC402984}"/>
              </a:ext>
            </a:extLst>
          </p:cNvPr>
          <p:cNvCxnSpPr>
            <a:cxnSpLocks/>
          </p:cNvCxnSpPr>
          <p:nvPr/>
        </p:nvCxnSpPr>
        <p:spPr>
          <a:xfrm>
            <a:off x="-20444" y="1335126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817437F-47CA-5D45-B96D-FDAB7662F102}"/>
              </a:ext>
            </a:extLst>
          </p:cNvPr>
          <p:cNvSpPr txBox="1"/>
          <p:nvPr/>
        </p:nvSpPr>
        <p:spPr>
          <a:xfrm>
            <a:off x="6096000" y="2995090"/>
            <a:ext cx="2462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/>
              <a:t>The Most Popular Methods Across States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AAC13B93-69F1-0E4E-B29B-85012E8976D3}"/>
              </a:ext>
            </a:extLst>
          </p:cNvPr>
          <p:cNvSpPr/>
          <p:nvPr/>
        </p:nvSpPr>
        <p:spPr>
          <a:xfrm>
            <a:off x="5241851" y="2995090"/>
            <a:ext cx="574159" cy="1190846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9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9DCE-966E-BA53-6689-87641C16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Index: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9A2E0-F8D2-43D6-6225-651641CEB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6920"/>
            <a:ext cx="10515600" cy="4718033"/>
          </a:xfrm>
        </p:spPr>
        <p:txBody>
          <a:bodyPr>
            <a:normAutofit/>
          </a:bodyPr>
          <a:lstStyle/>
          <a:p>
            <a:pPr>
              <a:buSzPct val="100000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Weighted calculation based on the achievement level attained by a student on a test</a:t>
            </a:r>
          </a:p>
          <a:p>
            <a:pPr lvl="1">
              <a:buSzPct val="100000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students can be included, even if they are not yet proficient.</a:t>
            </a:r>
          </a:p>
          <a:p>
            <a:pPr lvl="1">
              <a:buSzPct val="100000"/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buSzPct val="100000"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Students scoring proficient are typically “unweighted.” In other words, they count as 1 in the calculation and schools receive full credit for each proficient student.</a:t>
            </a:r>
          </a:p>
          <a:p>
            <a:pPr lvl="1">
              <a:buSzPct val="100000"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Students scoring above proficiency net bonus points or extra credit—for example, 1.1.</a:t>
            </a:r>
          </a:p>
          <a:p>
            <a:pPr lvl="1">
              <a:buSzPct val="100000"/>
              <a:defRPr/>
            </a:pPr>
            <a:r>
              <a:rPr lang="en-US" noProof="0" dirty="0">
                <a:solidFill>
                  <a:prstClr val="black"/>
                </a:solidFill>
                <a:latin typeface="Calibri" panose="020F0502020204030204"/>
              </a:rPr>
              <a:t>Students who are not yet proficient yield partial credit and could be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assigned a weight of 0.5 or 0.25. </a:t>
            </a:r>
            <a:endParaRPr lang="en-US" noProof="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879BC4-AA5E-CE82-6131-80C6EC402984}"/>
              </a:ext>
            </a:extLst>
          </p:cNvPr>
          <p:cNvCxnSpPr>
            <a:cxnSpLocks/>
          </p:cNvCxnSpPr>
          <p:nvPr/>
        </p:nvCxnSpPr>
        <p:spPr>
          <a:xfrm>
            <a:off x="-20444" y="1335126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5059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99DCE-966E-BA53-6689-87641C161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Index: Overview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879BC4-AA5E-CE82-6131-80C6EC402984}"/>
              </a:ext>
            </a:extLst>
          </p:cNvPr>
          <p:cNvCxnSpPr>
            <a:cxnSpLocks/>
          </p:cNvCxnSpPr>
          <p:nvPr/>
        </p:nvCxnSpPr>
        <p:spPr>
          <a:xfrm>
            <a:off x="-20444" y="1335126"/>
            <a:ext cx="113742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59F4378-24F7-E524-7F20-4AD4E6B01F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961"/>
          <a:stretch/>
        </p:blipFill>
        <p:spPr>
          <a:xfrm>
            <a:off x="3592068" y="3675112"/>
            <a:ext cx="1661621" cy="204026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A1BAAA4-5FFD-926F-F153-3EDE9882A3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055" t="1998" r="14188" b="-1998"/>
          <a:stretch/>
        </p:blipFill>
        <p:spPr>
          <a:xfrm>
            <a:off x="6763947" y="3675111"/>
            <a:ext cx="1508930" cy="204026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6D5F811-4563-CF5B-FFDE-46114E25D5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954" r="44918"/>
          <a:stretch/>
        </p:blipFill>
        <p:spPr>
          <a:xfrm>
            <a:off x="1007283" y="3656222"/>
            <a:ext cx="1031359" cy="204026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07E9717-C075-3352-B2DE-0E04B6E0FB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96" t="7944" r="53870"/>
          <a:stretch/>
        </p:blipFill>
        <p:spPr>
          <a:xfrm>
            <a:off x="9813422" y="3663430"/>
            <a:ext cx="1173866" cy="2040261"/>
          </a:xfrm>
          <a:prstGeom prst="rect">
            <a:avLst/>
          </a:prstGeom>
        </p:spPr>
      </p:pic>
      <p:grpSp>
        <p:nvGrpSpPr>
          <p:cNvPr id="1051" name="Group 1050">
            <a:extLst>
              <a:ext uri="{FF2B5EF4-FFF2-40B4-BE49-F238E27FC236}">
                <a16:creationId xmlns:a16="http://schemas.microsoft.com/office/drawing/2014/main" id="{DA1876E8-1B27-C66B-FD17-E47A111A0643}"/>
              </a:ext>
            </a:extLst>
          </p:cNvPr>
          <p:cNvGrpSpPr/>
          <p:nvPr/>
        </p:nvGrpSpPr>
        <p:grpSpPr>
          <a:xfrm>
            <a:off x="729984" y="1591155"/>
            <a:ext cx="4674402" cy="1258364"/>
            <a:chOff x="1639927" y="1465219"/>
            <a:chExt cx="4674402" cy="1258364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71D5EF2-AE33-9F9D-CE15-4C4C1931C68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39927" y="1465219"/>
              <a:ext cx="3313001" cy="1258364"/>
              <a:chOff x="4468049" y="425185"/>
              <a:chExt cx="5371566" cy="2040261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E382E346-66C6-58C0-5543-BDE69059DB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468049" y="425185"/>
                <a:ext cx="4881514" cy="2040261"/>
              </a:xfrm>
              <a:prstGeom prst="rect">
                <a:avLst/>
              </a:prstGeom>
            </p:spPr>
          </p:pic>
          <p:pic>
            <p:nvPicPr>
              <p:cNvPr id="19" name="Picture 18">
                <a:extLst>
                  <a:ext uri="{FF2B5EF4-FFF2-40B4-BE49-F238E27FC236}">
                    <a16:creationId xmlns:a16="http://schemas.microsoft.com/office/drawing/2014/main" id="{66D39395-079D-BE87-D82C-C7C40F13BC9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l="3613" t="7571" r="54000" b="537"/>
              <a:stretch/>
            </p:blipFill>
            <p:spPr>
              <a:xfrm>
                <a:off x="8689382" y="425185"/>
                <a:ext cx="1150233" cy="2040261"/>
              </a:xfrm>
              <a:prstGeom prst="rect">
                <a:avLst/>
              </a:prstGeom>
            </p:spPr>
          </p:pic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CE60638-D559-7CFB-7B1B-348DFA0E6D14}"/>
                </a:ext>
              </a:extLst>
            </p:cNvPr>
            <p:cNvSpPr txBox="1"/>
            <p:nvPr/>
          </p:nvSpPr>
          <p:spPr>
            <a:xfrm>
              <a:off x="4952928" y="1494236"/>
              <a:ext cx="1361401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 dirty="0">
                  <a:solidFill>
                    <a:prstClr val="black"/>
                  </a:solidFill>
                  <a:latin typeface="Calibri" panose="020F0502020204030204"/>
                </a:rPr>
                <a:t>100 students in grades 3-5 at a school</a:t>
              </a:r>
              <a:endParaRPr lang="en-US" b="1" dirty="0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CD6C8DA-666D-792F-4EE2-E6ACB14E2D80}"/>
              </a:ext>
            </a:extLst>
          </p:cNvPr>
          <p:cNvSpPr txBox="1"/>
          <p:nvPr/>
        </p:nvSpPr>
        <p:spPr>
          <a:xfrm>
            <a:off x="745516" y="3105834"/>
            <a:ext cx="16616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20 score at the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Advanced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level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35E9B62-1F5C-3990-CCE0-1208C5439BBA}"/>
              </a:ext>
            </a:extLst>
          </p:cNvPr>
          <p:cNvSpPr txBox="1"/>
          <p:nvPr/>
        </p:nvSpPr>
        <p:spPr>
          <a:xfrm>
            <a:off x="3579187" y="3106034"/>
            <a:ext cx="16616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30 score at the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Proficient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level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5AD4413-A501-0C8D-C0C4-A5FA3B8F1CF7}"/>
              </a:ext>
            </a:extLst>
          </p:cNvPr>
          <p:cNvSpPr txBox="1"/>
          <p:nvPr/>
        </p:nvSpPr>
        <p:spPr>
          <a:xfrm>
            <a:off x="6537475" y="3105548"/>
            <a:ext cx="19199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30 score at the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Approaching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level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B6A6F1-BACB-BF3C-E991-5A8D0482D79F}"/>
              </a:ext>
            </a:extLst>
          </p:cNvPr>
          <p:cNvSpPr txBox="1"/>
          <p:nvPr/>
        </p:nvSpPr>
        <p:spPr>
          <a:xfrm>
            <a:off x="9569544" y="3105548"/>
            <a:ext cx="16616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20 score at the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Basic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level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82E440E-D92F-D10E-96DD-4E2FF441C72F}"/>
              </a:ext>
            </a:extLst>
          </p:cNvPr>
          <p:cNvSpPr txBox="1"/>
          <p:nvPr/>
        </p:nvSpPr>
        <p:spPr>
          <a:xfrm>
            <a:off x="729984" y="5671951"/>
            <a:ext cx="1508929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latin typeface="Calibri" panose="020F0502020204030204"/>
              </a:rPr>
              <a:t>20 x </a:t>
            </a:r>
            <a:r>
              <a:rPr lang="en-US" b="1" dirty="0">
                <a:latin typeface="Calibri" panose="020F0502020204030204"/>
              </a:rPr>
              <a:t>1.25</a:t>
            </a:r>
            <a:r>
              <a:rPr lang="en-US" dirty="0">
                <a:latin typeface="Calibri" panose="020F0502020204030204"/>
              </a:rPr>
              <a:t> = 25</a:t>
            </a:r>
            <a:endParaRPr lang="en-US" dirty="0"/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FF5A3C47-371C-6BD4-2D7E-48BD75CA0A28}"/>
              </a:ext>
            </a:extLst>
          </p:cNvPr>
          <p:cNvSpPr txBox="1"/>
          <p:nvPr/>
        </p:nvSpPr>
        <p:spPr>
          <a:xfrm>
            <a:off x="3728658" y="5696483"/>
            <a:ext cx="15089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30 x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1.0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= 30</a:t>
            </a:r>
            <a:endParaRPr lang="en-US" dirty="0"/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74B12133-EE19-EFCB-AA47-5BAA14403DEB}"/>
              </a:ext>
            </a:extLst>
          </p:cNvPr>
          <p:cNvSpPr txBox="1"/>
          <p:nvPr/>
        </p:nvSpPr>
        <p:spPr>
          <a:xfrm>
            <a:off x="6667088" y="5715744"/>
            <a:ext cx="17994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30 x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0.75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= 22.5</a:t>
            </a:r>
            <a:endParaRPr lang="en-US" dirty="0"/>
          </a:p>
        </p:txBody>
      </p:sp>
      <p:sp>
        <p:nvSpPr>
          <p:cNvPr id="1027" name="TextBox 1026">
            <a:extLst>
              <a:ext uri="{FF2B5EF4-FFF2-40B4-BE49-F238E27FC236}">
                <a16:creationId xmlns:a16="http://schemas.microsoft.com/office/drawing/2014/main" id="{96272A26-12A3-1C1A-0CC2-FD452EAC988C}"/>
              </a:ext>
            </a:extLst>
          </p:cNvPr>
          <p:cNvSpPr txBox="1"/>
          <p:nvPr/>
        </p:nvSpPr>
        <p:spPr>
          <a:xfrm>
            <a:off x="9722236" y="5715372"/>
            <a:ext cx="15089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20 x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0.25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= 5</a:t>
            </a:r>
            <a:endParaRPr lang="en-US" dirty="0"/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F61F2184-2F6D-5F83-232B-248F4FDBFB2C}"/>
              </a:ext>
            </a:extLst>
          </p:cNvPr>
          <p:cNvSpPr txBox="1"/>
          <p:nvPr/>
        </p:nvSpPr>
        <p:spPr>
          <a:xfrm>
            <a:off x="1996578" y="6284450"/>
            <a:ext cx="81988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Calibri" panose="020F0502020204030204"/>
              </a:rPr>
              <a:t>25 + 30 + 22.5 + 5 = 82.5 points</a:t>
            </a:r>
            <a:endParaRPr lang="en-US" sz="2400" b="1" dirty="0"/>
          </a:p>
        </p:txBody>
      </p:sp>
      <p:grpSp>
        <p:nvGrpSpPr>
          <p:cNvPr id="1055" name="Group 1054">
            <a:extLst>
              <a:ext uri="{FF2B5EF4-FFF2-40B4-BE49-F238E27FC236}">
                <a16:creationId xmlns:a16="http://schemas.microsoft.com/office/drawing/2014/main" id="{8EB69699-0BE2-B9D6-0DE3-8447E1813BC9}"/>
              </a:ext>
            </a:extLst>
          </p:cNvPr>
          <p:cNvGrpSpPr/>
          <p:nvPr/>
        </p:nvGrpSpPr>
        <p:grpSpPr>
          <a:xfrm>
            <a:off x="7900087" y="1553762"/>
            <a:ext cx="2736549" cy="1354217"/>
            <a:chOff x="7900087" y="1553762"/>
            <a:chExt cx="2736549" cy="1354217"/>
          </a:xfrm>
        </p:grpSpPr>
        <p:sp>
          <p:nvSpPr>
            <p:cNvPr id="1049" name="TextBox 1048">
              <a:extLst>
                <a:ext uri="{FF2B5EF4-FFF2-40B4-BE49-F238E27FC236}">
                  <a16:creationId xmlns:a16="http://schemas.microsoft.com/office/drawing/2014/main" id="{DBBA10B3-CFD2-70A4-56D1-D8B625276A7D}"/>
                </a:ext>
              </a:extLst>
            </p:cNvPr>
            <p:cNvSpPr txBox="1"/>
            <p:nvPr/>
          </p:nvSpPr>
          <p:spPr>
            <a:xfrm>
              <a:off x="7900087" y="1553762"/>
              <a:ext cx="2546933" cy="135421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r>
                <a:rPr lang="en-US" b="1" dirty="0">
                  <a:solidFill>
                    <a:prstClr val="black"/>
                  </a:solidFill>
                  <a:latin typeface="Calibri" panose="020F0502020204030204"/>
                </a:rPr>
                <a:t>Weights:</a:t>
              </a:r>
            </a:p>
            <a:p>
              <a:r>
                <a:rPr lang="en-US" sz="1600" dirty="0">
                  <a:latin typeface="Calibri" panose="020F0502020204030204"/>
                </a:rPr>
                <a:t>1.25 for Advanced</a:t>
              </a:r>
              <a:endParaRPr lang="en-US" sz="1600" dirty="0">
                <a:latin typeface="Calibri" panose="020F0502020204030204"/>
                <a:cs typeface="Calibri"/>
              </a:endParaRPr>
            </a:p>
            <a:p>
              <a:r>
                <a:rPr lang="en-US" sz="1600" dirty="0">
                  <a:solidFill>
                    <a:prstClr val="black"/>
                  </a:solidFill>
                  <a:latin typeface="Calibri" panose="020F0502020204030204"/>
                </a:rPr>
                <a:t>1.0 for Proficient</a:t>
              </a:r>
            </a:p>
            <a:p>
              <a:r>
                <a:rPr lang="en-US" sz="1600" dirty="0">
                  <a:solidFill>
                    <a:prstClr val="black"/>
                  </a:solidFill>
                  <a:latin typeface="Calibri" panose="020F0502020204030204"/>
                </a:rPr>
                <a:t>0.75 for Approaching</a:t>
              </a:r>
            </a:p>
            <a:p>
              <a:r>
                <a:rPr lang="en-US" sz="1600" dirty="0">
                  <a:solidFill>
                    <a:prstClr val="black"/>
                  </a:solidFill>
                  <a:latin typeface="Calibri" panose="020F0502020204030204"/>
                </a:rPr>
                <a:t>0.5 for Basic</a:t>
              </a:r>
              <a:endParaRPr lang="en-US" sz="1600" dirty="0"/>
            </a:p>
          </p:txBody>
        </p:sp>
        <p:pic>
          <p:nvPicPr>
            <p:cNvPr id="1054" name="Graphic 1053" descr="Dumbbell with solid fill">
              <a:extLst>
                <a:ext uri="{FF2B5EF4-FFF2-40B4-BE49-F238E27FC236}">
                  <a16:creationId xmlns:a16="http://schemas.microsoft.com/office/drawing/2014/main" id="{2D82B593-8DDB-BD38-774D-6A4E8FE188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9722236" y="1751985"/>
              <a:ext cx="914400" cy="914400"/>
            </a:xfrm>
            <a:prstGeom prst="rect">
              <a:avLst/>
            </a:prstGeom>
          </p:spPr>
        </p:pic>
      </p:grpSp>
      <p:cxnSp>
        <p:nvCxnSpPr>
          <p:cNvPr id="1056" name="Straight Connector 1055">
            <a:extLst>
              <a:ext uri="{FF2B5EF4-FFF2-40B4-BE49-F238E27FC236}">
                <a16:creationId xmlns:a16="http://schemas.microsoft.com/office/drawing/2014/main" id="{2779EF80-4159-80E8-7F45-1C11F7EF3C7C}"/>
              </a:ext>
            </a:extLst>
          </p:cNvPr>
          <p:cNvCxnSpPr>
            <a:cxnSpLocks/>
          </p:cNvCxnSpPr>
          <p:nvPr/>
        </p:nvCxnSpPr>
        <p:spPr>
          <a:xfrm>
            <a:off x="326266" y="2996286"/>
            <a:ext cx="11374244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9937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AS - EXTERNAL">
  <a:themeElements>
    <a:clrScheme name="SAS-2023">
      <a:dk1>
        <a:srgbClr val="000000"/>
      </a:dk1>
      <a:lt1>
        <a:srgbClr val="FFFFFF"/>
      </a:lt1>
      <a:dk2>
        <a:srgbClr val="032954"/>
      </a:dk2>
      <a:lt2>
        <a:srgbClr val="0766D1"/>
      </a:lt2>
      <a:accent1>
        <a:srgbClr val="0766D1"/>
      </a:accent1>
      <a:accent2>
        <a:srgbClr val="4398F9"/>
      </a:accent2>
      <a:accent3>
        <a:srgbClr val="C4DEFD"/>
      </a:accent3>
      <a:accent4>
        <a:srgbClr val="032954"/>
      </a:accent4>
      <a:accent5>
        <a:srgbClr val="7E889A"/>
      </a:accent5>
      <a:accent6>
        <a:srgbClr val="BAC0C9"/>
      </a:accent6>
      <a:hlink>
        <a:srgbClr val="4398F9"/>
      </a:hlink>
      <a:folHlink>
        <a:srgbClr val="C4DEFD"/>
      </a:folHlink>
    </a:clrScheme>
    <a:fontScheme name="Anova">
      <a:majorFont>
        <a:latin typeface="Anova Bold"/>
        <a:ea typeface=""/>
        <a:cs typeface=""/>
      </a:majorFont>
      <a:minorFont>
        <a:latin typeface="Anova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XTERNAL_Template_2023.potx" id="{64F9704B-69C1-48F7-A69C-6A72F738AA44}" vid="{B07DA9AD-B1E8-4DD4-ACAC-8E4A6A0BF2A9}"/>
    </a:ext>
  </a:extLst>
</a:theme>
</file>

<file path=ppt/theme/theme2.xml><?xml version="1.0" encoding="utf-8"?>
<a:theme xmlns:a="http://schemas.openxmlformats.org/drawingml/2006/main" name="SAS - EXTERNAL - NDA">
  <a:themeElements>
    <a:clrScheme name="SAS-2023">
      <a:dk1>
        <a:srgbClr val="000000"/>
      </a:dk1>
      <a:lt1>
        <a:srgbClr val="FFFFFF"/>
      </a:lt1>
      <a:dk2>
        <a:srgbClr val="032954"/>
      </a:dk2>
      <a:lt2>
        <a:srgbClr val="0766D1"/>
      </a:lt2>
      <a:accent1>
        <a:srgbClr val="0766D1"/>
      </a:accent1>
      <a:accent2>
        <a:srgbClr val="4398F9"/>
      </a:accent2>
      <a:accent3>
        <a:srgbClr val="C4DEFD"/>
      </a:accent3>
      <a:accent4>
        <a:srgbClr val="032954"/>
      </a:accent4>
      <a:accent5>
        <a:srgbClr val="7E889A"/>
      </a:accent5>
      <a:accent6>
        <a:srgbClr val="BAC0C9"/>
      </a:accent6>
      <a:hlink>
        <a:srgbClr val="4398F9"/>
      </a:hlink>
      <a:folHlink>
        <a:srgbClr val="C4DEFD"/>
      </a:folHlink>
    </a:clrScheme>
    <a:fontScheme name="Anova">
      <a:majorFont>
        <a:latin typeface="Anova Bold"/>
        <a:ea typeface=""/>
        <a:cs typeface=""/>
      </a:majorFont>
      <a:minorFont>
        <a:latin typeface="Anova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XTERNAL_Template_2023.potx" id="{64F9704B-69C1-48F7-A69C-6A72F738AA44}" vid="{CC48BB7B-ABED-46A6-98DA-78095AE0C9ED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E7C583ACDFCF4DB30CA959DC5287DA" ma:contentTypeVersion="5" ma:contentTypeDescription="Create a new document." ma:contentTypeScope="" ma:versionID="f928762306c5a502c2a0a846661488d3">
  <xsd:schema xmlns:xsd="http://www.w3.org/2001/XMLSchema" xmlns:xs="http://www.w3.org/2001/XMLSchema" xmlns:p="http://schemas.microsoft.com/office/2006/metadata/properties" xmlns:ns2="049005b6-5a38-4419-91fa-ebdf32acfed3" xmlns:ns3="4c2c5aab-b472-4b8f-a7fa-721e1e86a722" targetNamespace="http://schemas.microsoft.com/office/2006/metadata/properties" ma:root="true" ma:fieldsID="3730662b02fc00ae5e980e446709117c" ns2:_="" ns3:_="">
    <xsd:import namespace="049005b6-5a38-4419-91fa-ebdf32acfed3"/>
    <xsd:import namespace="4c2c5aab-b472-4b8f-a7fa-721e1e86a7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005b6-5a38-4419-91fa-ebdf32acf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c5aab-b472-4b8f-a7fa-721e1e86a7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B5B9A8-94E9-429D-BE46-BCFDBDE279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9005b6-5a38-4419-91fa-ebdf32acfed3"/>
    <ds:schemaRef ds:uri="4c2c5aab-b472-4b8f-a7fa-721e1e86a7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4C5484-FB2F-46DF-9C1E-8751B01DB8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A6A01C-00EF-4C15-B4B9-71D9D2519F2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1199</Words>
  <Application>Microsoft Office PowerPoint</Application>
  <PresentationFormat>Widescreen</PresentationFormat>
  <Paragraphs>164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SAS - EXTERNAL</vt:lpstr>
      <vt:lpstr>SAS - EXTERNAL - NDA</vt:lpstr>
      <vt:lpstr>1_Office Theme</vt:lpstr>
      <vt:lpstr>Achievement Measures in Accountability Systems</vt:lpstr>
      <vt:lpstr>Accreditation Does Not Differentiate Schools</vt:lpstr>
      <vt:lpstr>Accreditation Does Not Differentiate Schools</vt:lpstr>
      <vt:lpstr>The Role of Achievement in Accountability</vt:lpstr>
      <vt:lpstr>Virginia’s Current “Achievement” Indicators</vt:lpstr>
      <vt:lpstr>Drawbacks of Using a Combined Rate</vt:lpstr>
      <vt:lpstr>Current Trends In Achievement Indicators</vt:lpstr>
      <vt:lpstr>Performance Index: Overview</vt:lpstr>
      <vt:lpstr>Performance Index: Overview</vt:lpstr>
      <vt:lpstr>Performance Index: Benefits</vt:lpstr>
      <vt:lpstr>Performance Index: State Example</vt:lpstr>
      <vt:lpstr>Performance Index: Reporting</vt:lpstr>
      <vt:lpstr>Proficiency Rates: Overview</vt:lpstr>
      <vt:lpstr>Proficiency Rates: Overview</vt:lpstr>
      <vt:lpstr>Proficiency Rates: Benefits</vt:lpstr>
      <vt:lpstr>Proficiency Rates: State Example</vt:lpstr>
      <vt:lpstr>Proficiency Rates: reporting</vt:lpstr>
      <vt:lpstr>Summary</vt:lpstr>
      <vt:lpstr>Achievement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Achievement Measures in Accountability Systems</dc:title>
  <dc:creator/>
  <cp:lastModifiedBy/>
  <cp:revision>8</cp:revision>
  <dcterms:created xsi:type="dcterms:W3CDTF">2023-08-29T12:33:02Z</dcterms:created>
  <dcterms:modified xsi:type="dcterms:W3CDTF">2023-08-31T04:45:05Z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0x01010037E7C583ACDFCF4DB30CA959DC5287DA</vt:lpwstr>
  </property>
</Properties>
</file>