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334" r:id="rId2"/>
    <p:sldId id="269" r:id="rId3"/>
    <p:sldId id="276" r:id="rId4"/>
    <p:sldId id="337" r:id="rId5"/>
    <p:sldId id="339" r:id="rId6"/>
    <p:sldId id="329" r:id="rId7"/>
    <p:sldId id="336" r:id="rId8"/>
    <p:sldId id="330" r:id="rId9"/>
    <p:sldId id="316" r:id="rId10"/>
    <p:sldId id="333" r:id="rId11"/>
    <p:sldId id="338" r:id="rId12"/>
    <p:sldId id="319" r:id="rId13"/>
    <p:sldId id="304" r:id="rId14"/>
    <p:sldId id="305" r:id="rId15"/>
    <p:sldId id="309" r:id="rId16"/>
    <p:sldId id="3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64D5C1-14A9-6BEF-909C-1687E2C7A684}" name="Wells Bazzichi, Carol (DOE)" initials="WBC(" userId="S::Carol.WellsBazzichi@doe.virginia.gov::8a2176d2-1860-4ace-bd98-fcd26aba3008" providerId="AD"/>
  <p188:author id="{9B2AA7C6-AFF9-1BB9-E307-FD84E26E394F}" name="Wells Bazzichi, Carol (DOE)" initials="W(" userId="S::carol.wellsbazzichi@doe.virginia.gov::8a2176d2-1860-4ace-bd98-fcd26aba30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3"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A4480"/>
    <a:srgbClr val="3E5B91"/>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10" autoAdjust="0"/>
  </p:normalViewPr>
  <p:slideViewPr>
    <p:cSldViewPr snapToGrid="0">
      <p:cViewPr varScale="1">
        <p:scale>
          <a:sx n="57" d="100"/>
          <a:sy n="57" d="100"/>
        </p:scale>
        <p:origin x="1651"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40DDDA28-A9E5-470C-8A90-D17729306CEC}" type="slidenum">
              <a:rPr lang="en-US" smtClean="0"/>
              <a:t>1</a:t>
            </a:fld>
            <a:endParaRPr lang="en-US"/>
          </a:p>
        </p:txBody>
      </p:sp>
    </p:spTree>
    <p:extLst>
      <p:ext uri="{BB962C8B-B14F-4D97-AF65-F5344CB8AC3E}">
        <p14:creationId xmlns:p14="http://schemas.microsoft.com/office/powerpoint/2010/main" val="3271822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14300">
              <a:lnSpc>
                <a:spcPct val="90000"/>
              </a:lnSpc>
              <a:spcBef>
                <a:spcPts val="1000"/>
              </a:spcBef>
            </a:pPr>
            <a:r>
              <a:rPr lang="en-US" dirty="0"/>
              <a:t>SEDF must have an explanation submitted, </a:t>
            </a:r>
            <a:r>
              <a:rPr lang="en-US" b="1" dirty="0"/>
              <a:t>even if teachers aren't over the threshold</a:t>
            </a:r>
            <a:r>
              <a:rPr lang="en-US" dirty="0"/>
              <a:t>, before the approval link is active. </a:t>
            </a:r>
          </a:p>
          <a:p>
            <a:pPr marL="114300">
              <a:lnSpc>
                <a:spcPct val="90000"/>
              </a:lnSpc>
              <a:spcBef>
                <a:spcPts val="1000"/>
              </a:spcBef>
            </a:pPr>
            <a:endParaRPr lang="en-US" dirty="0"/>
          </a:p>
          <a:p>
            <a:pPr marL="114300">
              <a:lnSpc>
                <a:spcPct val="90000"/>
              </a:lnSpc>
              <a:spcBef>
                <a:spcPts val="1000"/>
              </a:spcBef>
            </a:pPr>
            <a:r>
              <a:rPr lang="en-US" dirty="0"/>
              <a:t>Click Send Explanations twice, once to save the list and the second time to send the explanations to VDOE for approval. </a:t>
            </a:r>
          </a:p>
          <a:p>
            <a:endParaRPr lang="en-US" dirty="0">
              <a:cs typeface="Calibri" panose="020F0502020204030204"/>
            </a:endParaRPr>
          </a:p>
        </p:txBody>
      </p:sp>
      <p:sp>
        <p:nvSpPr>
          <p:cNvPr id="459" name="Google Shape;45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19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100"/>
            </a:pPr>
            <a:r>
              <a:rPr lang="en-US" dirty="0">
                <a:cs typeface="Calibri" panose="020F0502020204030204"/>
              </a:rPr>
              <a:t>Secondary Courses</a:t>
            </a:r>
          </a:p>
          <a:p>
            <a:pPr marL="171450" indent="-171450">
              <a:buSzPts val="1100"/>
              <a:buFont typeface="Arial" panose="020B0604020202020204" pitchFamily="34" charset="0"/>
              <a:buChar char="•"/>
            </a:pPr>
            <a:r>
              <a:rPr lang="en-US" dirty="0">
                <a:cs typeface="Calibri" panose="020F0502020204030204"/>
              </a:rPr>
              <a:t>The one thing to keep in mind is </a:t>
            </a:r>
            <a:r>
              <a:rPr lang="en-US" b="1" dirty="0">
                <a:cs typeface="Calibri" panose="020F0502020204030204"/>
              </a:rPr>
              <a:t>secondary or transcript like courses </a:t>
            </a:r>
            <a:r>
              <a:rPr lang="en-US" dirty="0">
                <a:cs typeface="Calibri" panose="020F0502020204030204"/>
              </a:rPr>
              <a:t>require the lead teacher to be endorsed in the content.</a:t>
            </a:r>
          </a:p>
          <a:p>
            <a:pPr marL="171450" indent="-171450">
              <a:buSzPts val="1100"/>
              <a:buFont typeface="Arial" panose="020B0604020202020204" pitchFamily="34" charset="0"/>
              <a:buChar char="•"/>
            </a:pPr>
            <a:r>
              <a:rPr lang="en-US" dirty="0">
                <a:cs typeface="Calibri" panose="020F0502020204030204"/>
              </a:rPr>
              <a:t>Use the transcript column on the SCED list to determine if a SCED is secondary.</a:t>
            </a:r>
            <a:endParaRPr lang="en-US" dirty="0"/>
          </a:p>
          <a:p>
            <a:pPr marL="171450" indent="-171450">
              <a:buSzPts val="1100"/>
              <a:buFont typeface="Arial" panose="020B0604020202020204" pitchFamily="34" charset="0"/>
              <a:buChar char="•"/>
            </a:pPr>
            <a:r>
              <a:rPr lang="en-US" dirty="0">
                <a:cs typeface="Calibri" panose="020F0502020204030204"/>
              </a:rPr>
              <a:t>A special education teacher in a self contained special ed class must be endorsed in the content, not the DCT reported in a secondary course.</a:t>
            </a:r>
          </a:p>
          <a:p>
            <a:pPr marL="171450" indent="-171450">
              <a:buSzPts val="1100"/>
              <a:buFont typeface="Arial" panose="020B0604020202020204" pitchFamily="34" charset="0"/>
              <a:buChar char="•"/>
            </a:pPr>
            <a:r>
              <a:rPr lang="en-US" dirty="0">
                <a:cs typeface="Calibri" panose="020F0502020204030204"/>
              </a:rPr>
              <a:t>The DCT is only use to determine endorsement if a teacher is reported as an additional teacher.</a:t>
            </a:r>
          </a:p>
          <a:p>
            <a:pPr>
              <a:buSzPts val="1100"/>
            </a:pPr>
            <a:endParaRPr lang="en-US" dirty="0">
              <a:cs typeface="Calibri" panose="020F0502020204030204"/>
            </a:endParaRPr>
          </a:p>
          <a:p>
            <a:pPr>
              <a:buSzPts val="1100"/>
            </a:pPr>
            <a:r>
              <a:rPr lang="en-US" dirty="0">
                <a:cs typeface="Calibri" panose="020F0502020204030204"/>
              </a:rPr>
              <a:t>Non-secondary Courses:</a:t>
            </a:r>
          </a:p>
          <a:p>
            <a:pPr marL="171450" indent="-171450">
              <a:buSzPts val="1100"/>
              <a:buFont typeface="Arial" panose="020B0604020202020204" pitchFamily="34" charset="0"/>
              <a:buChar char="•"/>
            </a:pPr>
            <a:r>
              <a:rPr lang="en-US" dirty="0">
                <a:cs typeface="Calibri" panose="020F0502020204030204"/>
              </a:rPr>
              <a:t>Line 5 and 6 - Elementary teachers can be endorsed in the content or the DCT reported. </a:t>
            </a:r>
          </a:p>
          <a:p>
            <a:pPr marL="171450" indent="-171450">
              <a:buSzPts val="1100"/>
              <a:buFont typeface="Arial" panose="020B0604020202020204" pitchFamily="34" charset="0"/>
              <a:buChar char="•"/>
            </a:pPr>
            <a:r>
              <a:rPr lang="en-US" dirty="0"/>
              <a:t>Teacher of Record in a non-high school class taught to students in a self-contained special education classrooms who is not endorsed in the content but hold an endorsement for the DCT reported is allowed.</a:t>
            </a:r>
            <a:endParaRPr lang="en-US" dirty="0">
              <a:cs typeface="Calibri" panose="020F0502020204030204"/>
            </a:endParaRPr>
          </a:p>
          <a:p>
            <a:pPr>
              <a:buSzPts val="1100"/>
            </a:pPr>
            <a:endParaRPr lang="en-US" dirty="0">
              <a:cs typeface="Calibri" panose="020F0502020204030204"/>
            </a:endParaRPr>
          </a:p>
          <a:p>
            <a:pPr>
              <a:buSzPts val="1100"/>
            </a:pPr>
            <a:r>
              <a:rPr lang="en-US" dirty="0">
                <a:cs typeface="Calibri" panose="020F0502020204030204"/>
              </a:rPr>
              <a:t>Line 7 - Reading Specialist, Gifted or Math Specialist must be endorsed in the content even if a DCT is reported.  This is for secondary and non-secondary courses.</a:t>
            </a:r>
          </a:p>
          <a:p>
            <a:pPr>
              <a:buSzPts val="1100"/>
            </a:pPr>
            <a:r>
              <a:rPr lang="en-US" dirty="0">
                <a:cs typeface="Calibri" panose="020F0502020204030204"/>
              </a:rPr>
              <a:t>This is different than the requirements for a special education teachers.</a:t>
            </a:r>
          </a:p>
          <a:p>
            <a:r>
              <a:rPr lang="en-US" dirty="0"/>
              <a:t>         </a:t>
            </a:r>
            <a:endParaRPr lang="en-US" dirty="0">
              <a:cs typeface="Calibri"/>
            </a:endParaRPr>
          </a:p>
          <a:p>
            <a:r>
              <a:rPr lang="en-US" dirty="0">
                <a:cs typeface="Calibri"/>
              </a:rPr>
              <a:t>This information is posted in SSWS under the </a:t>
            </a:r>
            <a:r>
              <a:rPr lang="en-US" dirty="0" err="1">
                <a:cs typeface="Calibri"/>
              </a:rPr>
              <a:t>Va</a:t>
            </a:r>
            <a:r>
              <a:rPr lang="en-US" dirty="0">
                <a:cs typeface="Calibri"/>
              </a:rPr>
              <a:t> Active SCED link in the right-side menu and under the IPAL application</a:t>
            </a:r>
          </a:p>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11</a:t>
            </a:fld>
            <a:endParaRPr lang="en-US"/>
          </a:p>
        </p:txBody>
      </p:sp>
    </p:spTree>
    <p:extLst>
      <p:ext uri="{BB962C8B-B14F-4D97-AF65-F5344CB8AC3E}">
        <p14:creationId xmlns:p14="http://schemas.microsoft.com/office/powerpoint/2010/main" val="1029439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 </a:t>
            </a:r>
            <a:endParaRPr dirty="0"/>
          </a:p>
        </p:txBody>
      </p:sp>
      <p:sp>
        <p:nvSpPr>
          <p:cNvPr id="420" name="Google Shape;42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54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dirty="0">
                <a:solidFill>
                  <a:srgbClr val="FF0000"/>
                </a:solidFill>
                <a:effectLst/>
                <a:latin typeface="Calibri"/>
                <a:ea typeface="Calibri" panose="020F0502020204030204" pitchFamily="34" charset="0"/>
                <a:cs typeface="Calibri"/>
              </a:rPr>
              <a:t>In addition to the VVAAS tool, Fall MSC data is used for state and federal reporting such as CTE grant funding, teacher licensure, and private day schools for special education placement. Timely and accurate submission of the data is essential for program implementation and funding.</a:t>
            </a:r>
          </a:p>
          <a:p>
            <a:pPr marL="0" lvl="0" indent="0" algn="l" rtl="0">
              <a:spcBef>
                <a:spcPts val="0"/>
              </a:spcBef>
              <a:spcAft>
                <a:spcPts val="0"/>
              </a:spcAft>
              <a:buNone/>
            </a:pPr>
            <a:endParaRPr lang="en-US" sz="1200" b="0" dirty="0">
              <a:solidFill>
                <a:srgbClr val="FF0000"/>
              </a:solidFill>
              <a:effectLst/>
              <a:latin typeface="Calibri"/>
              <a:cs typeface="Calibri"/>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br>
              <a:rPr lang="en-US" sz="1200" dirty="0">
                <a:effectLst/>
                <a:latin typeface="Calibri" panose="020F0502020204030204" pitchFamily="34" charset="0"/>
                <a:ea typeface="Times New Roman" panose="02020603050405020304" pitchFamily="18" charset="0"/>
                <a:cs typeface="Calibri" panose="020F0502020204030204" pitchFamily="34"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b="1" dirty="0">
              <a:latin typeface="Calibri"/>
              <a:cs typeface="Calibri"/>
            </a:endParaRPr>
          </a:p>
        </p:txBody>
      </p:sp>
      <p:sp>
        <p:nvSpPr>
          <p:cNvPr id="476" name="Google Shape;47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40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indent="-228600">
              <a:buClr>
                <a:srgbClr val="000000"/>
              </a:buClr>
              <a:buSzPts val="1100"/>
            </a:pPr>
            <a:r>
              <a:rPr lang="en-US" dirty="0">
                <a:cs typeface="Calibri" panose="020F0502020204030204"/>
              </a:rPr>
              <a:t> </a:t>
            </a:r>
          </a:p>
        </p:txBody>
      </p:sp>
      <p:sp>
        <p:nvSpPr>
          <p:cNvPr id="484" name="Google Shape;484;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58693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40DDDA28-A9E5-470C-8A90-D17729306CEC}" type="slidenum">
              <a:rPr lang="en-US" smtClean="0"/>
              <a:t>15</a:t>
            </a:fld>
            <a:endParaRPr lang="en-US"/>
          </a:p>
        </p:txBody>
      </p:sp>
    </p:spTree>
    <p:extLst>
      <p:ext uri="{BB962C8B-B14F-4D97-AF65-F5344CB8AC3E}">
        <p14:creationId xmlns:p14="http://schemas.microsoft.com/office/powerpoint/2010/main" val="1146837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dirty="0"/>
              <a:t> </a:t>
            </a:r>
            <a:endParaRPr dirty="0"/>
          </a:p>
        </p:txBody>
      </p:sp>
      <p:sp>
        <p:nvSpPr>
          <p:cNvPr id="492" name="Google Shape;492;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3099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sz="1200" kern="1200" dirty="0">
                <a:solidFill>
                  <a:schemeClr val="tx1"/>
                </a:solidFill>
                <a:effectLst/>
                <a:latin typeface="+mn-lt"/>
                <a:ea typeface="+mn-ea"/>
                <a:cs typeface="+mn-cs"/>
              </a:rPr>
              <a:t> </a:t>
            </a:r>
          </a:p>
        </p:txBody>
      </p:sp>
      <p:sp>
        <p:nvSpPr>
          <p:cNvPr id="239" name="Google Shape;239;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2329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1" indent="0">
              <a:buSzPts val="1800"/>
              <a:buFont typeface="Arial" panose="020B0604020202020204" pitchFamily="34" charset="0"/>
              <a:buNone/>
            </a:pPr>
            <a:r>
              <a:rPr lang="en-US" b="0" dirty="0">
                <a:solidFill>
                  <a:srgbClr val="000000"/>
                </a:solidFill>
                <a:latin typeface="+mn-lt"/>
                <a:ea typeface="Calibri" panose="020F0502020204030204" pitchFamily="34" charset="0"/>
                <a:cs typeface="Arial"/>
                <a:sym typeface="Arial"/>
              </a:rPr>
              <a:t>Students that transfer from one division to another, each division should determine if the student was enrolled in the course 50% of the time while attending their division</a:t>
            </a:r>
            <a:endParaRPr lang="en-US" b="0" dirty="0">
              <a:solidFill>
                <a:srgbClr val="000000"/>
              </a:solidFill>
              <a:effectLst/>
              <a:latin typeface="+mn-lt"/>
              <a:ea typeface="Calibri" panose="020F0502020204030204" pitchFamily="34" charset="0"/>
              <a:cs typeface="Times New Roman" panose="02020603050405020304" pitchFamily="18" charset="0"/>
            </a:endParaRPr>
          </a:p>
          <a:p>
            <a:pPr marL="457200" lvl="1" indent="0">
              <a:lnSpc>
                <a:spcPct val="115000"/>
              </a:lnSpc>
              <a:spcBef>
                <a:spcPts val="0"/>
              </a:spcBef>
              <a:spcAft>
                <a:spcPts val="600"/>
              </a:spcAft>
              <a:buNone/>
            </a:pPr>
            <a:endParaRPr lang="en-US" sz="1200" b="0" dirty="0">
              <a:solidFill>
                <a:srgbClr val="000000"/>
              </a:solidFill>
              <a:effectLst/>
              <a:latin typeface="+mn-lt"/>
              <a:ea typeface="Times New Roman" panose="02020603050405020304" pitchFamily="18" charset="0"/>
            </a:endParaRPr>
          </a:p>
          <a:p>
            <a:pPr marL="457200" lvl="1" indent="0">
              <a:lnSpc>
                <a:spcPct val="115000"/>
              </a:lnSpc>
              <a:spcAft>
                <a:spcPts val="600"/>
              </a:spcAft>
              <a:buFont typeface="Arial" panose="020B0604020202020204" pitchFamily="34" charset="0"/>
              <a:buNone/>
            </a:pPr>
            <a:r>
              <a:rPr lang="en-US" sz="1200" b="0" strike="noStrike" baseline="0" dirty="0">
                <a:solidFill>
                  <a:srgbClr val="000000"/>
                </a:solidFill>
                <a:effectLst/>
                <a:latin typeface="+mn-lt"/>
                <a:cs typeface="Calibri"/>
              </a:rPr>
              <a:t>A student who transfers from one period to another, same course, the total amount of time enrolled in the course should be used.  Add the amount of time enrolled in each section to determine if the student was enrolled 50% of the time that the course was offered.</a:t>
            </a:r>
          </a:p>
          <a:p>
            <a:pPr marL="0" lvl="0" indent="0">
              <a:buSzPts val="1800"/>
              <a:buNone/>
            </a:pPr>
            <a:endParaRPr lang="en-US" sz="2700" b="1" dirty="0">
              <a:solidFill>
                <a:srgbClr val="000000"/>
              </a:solidFill>
              <a:latin typeface="Arial"/>
              <a:ea typeface="Arial"/>
              <a:cs typeface="Aria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48561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a:t>
            </a:r>
            <a:endParaRPr dirty="0"/>
          </a:p>
        </p:txBody>
      </p:sp>
    </p:spTree>
    <p:extLst>
      <p:ext uri="{BB962C8B-B14F-4D97-AF65-F5344CB8AC3E}">
        <p14:creationId xmlns:p14="http://schemas.microsoft.com/office/powerpoint/2010/main" val="253701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0DDDA28-A9E5-470C-8A90-D17729306CEC}" type="slidenum">
              <a:rPr lang="en-US" smtClean="0"/>
              <a:t>5</a:t>
            </a:fld>
            <a:endParaRPr lang="en-US"/>
          </a:p>
        </p:txBody>
      </p:sp>
    </p:spTree>
    <p:extLst>
      <p:ext uri="{BB962C8B-B14F-4D97-AF65-F5344CB8AC3E}">
        <p14:creationId xmlns:p14="http://schemas.microsoft.com/office/powerpoint/2010/main" val="337049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0DDDA28-A9E5-470C-8A90-D17729306CEC}" type="slidenum">
              <a:rPr lang="en-US" smtClean="0"/>
              <a:t>6</a:t>
            </a:fld>
            <a:endParaRPr lang="en-US"/>
          </a:p>
        </p:txBody>
      </p:sp>
    </p:spTree>
    <p:extLst>
      <p:ext uri="{BB962C8B-B14F-4D97-AF65-F5344CB8AC3E}">
        <p14:creationId xmlns:p14="http://schemas.microsoft.com/office/powerpoint/2010/main" val="361676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i="1" dirty="0">
                <a:solidFill>
                  <a:srgbClr val="000000"/>
                </a:solidFill>
              </a:rPr>
              <a:t>Divisions will not be allowed to submit ABG records only. </a:t>
            </a:r>
          </a:p>
          <a:p>
            <a:pPr marL="457200" lvl="1" indent="0">
              <a:buNone/>
            </a:pPr>
            <a:endParaRPr lang="en-US" dirty="0">
              <a:solidFill>
                <a:srgbClr val="000000"/>
              </a:solidFill>
            </a:endParaRPr>
          </a:p>
          <a:p>
            <a:pPr lvl="1"/>
            <a:r>
              <a:rPr lang="en-US" i="1" dirty="0">
                <a:solidFill>
                  <a:srgbClr val="000000"/>
                </a:solidFill>
              </a:rPr>
              <a:t>Both a license number and SSN shouldn’t be report in the B record</a:t>
            </a:r>
          </a:p>
          <a:p>
            <a:pPr marL="457200" lvl="1" indent="0">
              <a:buNone/>
            </a:pPr>
            <a:endParaRPr lang="en-US" dirty="0">
              <a:solidFill>
                <a:srgbClr val="000000"/>
              </a:solidFill>
            </a:endParaRPr>
          </a:p>
        </p:txBody>
      </p:sp>
      <p:sp>
        <p:nvSpPr>
          <p:cNvPr id="4" name="Slide Number Placeholder 3"/>
          <p:cNvSpPr>
            <a:spLocks noGrp="1"/>
          </p:cNvSpPr>
          <p:nvPr>
            <p:ph type="sldNum" sz="quarter" idx="5"/>
          </p:nvPr>
        </p:nvSpPr>
        <p:spPr/>
        <p:txBody>
          <a:bodyPr/>
          <a:lstStyle/>
          <a:p>
            <a:fld id="{40DDDA28-A9E5-470C-8A90-D17729306CEC}" type="slidenum">
              <a:rPr lang="en-US" smtClean="0"/>
              <a:t>7</a:t>
            </a:fld>
            <a:endParaRPr lang="en-US"/>
          </a:p>
        </p:txBody>
      </p:sp>
    </p:spTree>
    <p:extLst>
      <p:ext uri="{BB962C8B-B14F-4D97-AF65-F5344CB8AC3E}">
        <p14:creationId xmlns:p14="http://schemas.microsoft.com/office/powerpoint/2010/main" val="3216919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solidFill>
                  <a:srgbClr val="000000"/>
                </a:solidFill>
              </a:rPr>
              <a:t>Divisions should continue to report students attending:</a:t>
            </a:r>
          </a:p>
          <a:p>
            <a:pPr lvl="2"/>
            <a:r>
              <a:rPr lang="en-US" sz="1200" dirty="0">
                <a:solidFill>
                  <a:srgbClr val="000000"/>
                </a:solidFill>
              </a:rPr>
              <a:t>New Community (0701)</a:t>
            </a:r>
          </a:p>
          <a:p>
            <a:pPr lvl="2"/>
            <a:r>
              <a:rPr lang="en-US" sz="1200" dirty="0">
                <a:solidFill>
                  <a:srgbClr val="000000"/>
                </a:solidFill>
              </a:rPr>
              <a:t>St. Mary’s (1241)</a:t>
            </a:r>
          </a:p>
          <a:p>
            <a:pPr lvl="2"/>
            <a:r>
              <a:rPr lang="en-US" sz="1200" dirty="0">
                <a:solidFill>
                  <a:srgbClr val="000000"/>
                </a:solidFill>
              </a:rPr>
              <a:t>The Auburn School (1251)</a:t>
            </a:r>
          </a:p>
          <a:p>
            <a:pPr lvl="2"/>
            <a:endParaRPr lang="en-US" sz="1200" dirty="0">
              <a:solidFill>
                <a:srgbClr val="000000"/>
              </a:solidFill>
            </a:endParaRPr>
          </a:p>
          <a:p>
            <a:pPr lvl="1"/>
            <a:r>
              <a:rPr lang="en-US" sz="1200" dirty="0">
                <a:solidFill>
                  <a:srgbClr val="000000"/>
                </a:solidFill>
              </a:rPr>
              <a:t>Division should continue to report SRC and SBAR data for all funded students </a:t>
            </a:r>
            <a:r>
              <a:rPr lang="en-US" sz="1200" b="0" dirty="0">
                <a:solidFill>
                  <a:srgbClr val="000000"/>
                </a:solidFill>
              </a:rPr>
              <a:t>regardless of their placement</a:t>
            </a:r>
            <a:endParaRPr lang="en-US" sz="1200" b="0" dirty="0">
              <a:solidFill>
                <a:srgbClr val="000000"/>
              </a:solidFill>
              <a:cs typeface="Calibri"/>
            </a:endParaRPr>
          </a:p>
          <a:p>
            <a:pPr lvl="1"/>
            <a:endParaRPr lang="en-US" sz="1200" dirty="0">
              <a:highlight>
                <a:srgbClr val="FFFF00"/>
              </a:highlight>
              <a:latin typeface="Calibri" panose="020F0502020204030204"/>
              <a:ea typeface="Calibri" panose="020F0502020204030204" pitchFamily="34" charset="0"/>
              <a:cs typeface="Calibri" panose="020F0502020204030204"/>
            </a:endParaRPr>
          </a:p>
          <a:p>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40DDDA28-A9E5-470C-8A90-D17729306CEC}" type="slidenum">
              <a:rPr lang="en-US" smtClean="0"/>
              <a:t>8</a:t>
            </a:fld>
            <a:endParaRPr lang="en-US"/>
          </a:p>
        </p:txBody>
      </p:sp>
    </p:spTree>
    <p:extLst>
      <p:ext uri="{BB962C8B-B14F-4D97-AF65-F5344CB8AC3E}">
        <p14:creationId xmlns:p14="http://schemas.microsoft.com/office/powerpoint/2010/main" val="1552478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dirty="0">
                <a:cs typeface="Calibri"/>
              </a:rPr>
              <a:t>ERA and MSC must match</a:t>
            </a:r>
          </a:p>
          <a:p>
            <a:r>
              <a:rPr lang="en-US" b="0" dirty="0">
                <a:cs typeface="Calibri"/>
              </a:rPr>
              <a:t>     If a MOP is </a:t>
            </a:r>
            <a:r>
              <a:rPr lang="en-US" b="0" u="sng" dirty="0">
                <a:cs typeface="Calibri"/>
              </a:rPr>
              <a:t>not selected</a:t>
            </a:r>
            <a:r>
              <a:rPr lang="en-US" b="0" dirty="0">
                <a:cs typeface="Calibri"/>
              </a:rPr>
              <a:t> in ERA then it can't be reported on MSC</a:t>
            </a:r>
          </a:p>
          <a:p>
            <a:r>
              <a:rPr lang="en-US" b="0" dirty="0">
                <a:cs typeface="Calibri"/>
              </a:rPr>
              <a:t>    If a MOP is </a:t>
            </a:r>
            <a:r>
              <a:rPr lang="en-US" b="0" u="sng" dirty="0">
                <a:cs typeface="Calibri"/>
              </a:rPr>
              <a:t>selected</a:t>
            </a:r>
            <a:r>
              <a:rPr lang="en-US" b="0" dirty="0">
                <a:cs typeface="Calibri"/>
              </a:rPr>
              <a:t> in ERA then it must be reported on MSC</a:t>
            </a:r>
          </a:p>
        </p:txBody>
      </p:sp>
      <p:sp>
        <p:nvSpPr>
          <p:cNvPr id="459" name="Google Shape;45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4861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C96A5-1280-4BBD-93AB-AD67D678B93B}" type="datetime1">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29391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334416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3832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9DFB-BBD1-424E-8E61-D0F07BC8954A}" type="datetime1">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a:p>
        </p:txBody>
      </p:sp>
      <p:sp>
        <p:nvSpPr>
          <p:cNvPr id="7"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12666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431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61139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867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7683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
        <p:cNvGrpSpPr/>
        <p:nvPr/>
      </p:nvGrpSpPr>
      <p:grpSpPr>
        <a:xfrm>
          <a:off x="0" y="0"/>
          <a:ext cx="0" cy="0"/>
          <a:chOff x="0" y="0"/>
          <a:chExt cx="0" cy="0"/>
        </a:xfrm>
      </p:grpSpPr>
      <p:pic>
        <p:nvPicPr>
          <p:cNvPr id="13" name="Google Shape;13;p2"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1" cy="6854653"/>
          </a:xfrm>
          <a:prstGeom prst="rect">
            <a:avLst/>
          </a:prstGeom>
          <a:noFill/>
          <a:ln>
            <a:noFill/>
          </a:ln>
        </p:spPr>
      </p:pic>
      <p:sp>
        <p:nvSpPr>
          <p:cNvPr id="14" name="Google Shape;14;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
          <p:cNvSpPr txBox="1">
            <a:spLocks noGrp="1"/>
          </p:cNvSpPr>
          <p:nvPr>
            <p:ph type="ctrTitle"/>
          </p:nvPr>
        </p:nvSpPr>
        <p:spPr>
          <a:xfrm>
            <a:off x="1524000" y="2235199"/>
            <a:ext cx="9144000" cy="23877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79216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1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18" name="Google Shape;118;p15" descr="VDOE Logo&#10;"/>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375617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81739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39" name="Google Shape;39;p5" descr="VDOE Logo"/>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97295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720E70-56EB-42D6-915F-EA4C717EB9E4}"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221612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08869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6961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56991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C96A5-1280-4BBD-93AB-AD67D678B93B}" type="datetime1">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59526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8/15/2023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 id="2147483692" r:id="rId18"/>
    <p:sldLayoutId id="2147483693" r:id="rId19"/>
    <p:sldLayoutId id="214748369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mailto:Dana.Ratcliffe@doe.virginia.gov" TargetMode="External"/><Relationship Id="rId7" Type="http://schemas.openxmlformats.org/officeDocument/2006/relationships/hyperlink" Target="mailto:susanna.wells@doe.virginia.gov"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mailto:JosephRyder@doe.virginia.gov" TargetMode="External"/><Relationship Id="rId5" Type="http://schemas.openxmlformats.org/officeDocument/2006/relationships/hyperlink" Target="mailto:Carol.WellsBazzichi@doe.virginia.gov" TargetMode="External"/><Relationship Id="rId4" Type="http://schemas.openxmlformats.org/officeDocument/2006/relationships/hyperlink" Target="mailto:resultshelp@doe.Virgini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6560127" cy="2387600"/>
          </a:xfrm>
        </p:spPr>
        <p:txBody>
          <a:bodyPr>
            <a:noAutofit/>
          </a:bodyPr>
          <a:lstStyle/>
          <a:p>
            <a:r>
              <a:rPr lang="en-US" sz="4400" dirty="0"/>
              <a:t>Master Schedule Data Collection</a:t>
            </a:r>
            <a:br>
              <a:rPr lang="en-US" sz="4400" dirty="0"/>
            </a:br>
            <a:endParaRPr lang="en-US" sz="4400" dirty="0"/>
          </a:p>
        </p:txBody>
      </p:sp>
      <p:sp>
        <p:nvSpPr>
          <p:cNvPr id="3" name="Subtitle 2"/>
          <p:cNvSpPr>
            <a:spLocks noGrp="1"/>
          </p:cNvSpPr>
          <p:nvPr>
            <p:ph type="subTitle" idx="1"/>
          </p:nvPr>
        </p:nvSpPr>
        <p:spPr/>
        <p:txBody>
          <a:bodyPr/>
          <a:lstStyle/>
          <a:p>
            <a:r>
              <a:rPr lang="en-US" b="1" dirty="0">
                <a:solidFill>
                  <a:srgbClr val="1A4480"/>
                </a:solidFill>
              </a:rPr>
              <a:t>2023-2024 </a:t>
            </a:r>
          </a:p>
        </p:txBody>
      </p:sp>
      <p:sp>
        <p:nvSpPr>
          <p:cNvPr id="4" name="Slide Number Placeholder 3"/>
          <p:cNvSpPr>
            <a:spLocks noGrp="1"/>
          </p:cNvSpPr>
          <p:nvPr>
            <p:ph type="sldNum" sz="quarter" idx="12"/>
          </p:nvPr>
        </p:nvSpPr>
        <p:spPr/>
        <p:txBody>
          <a:bodyPr/>
          <a:lstStyle/>
          <a:p>
            <a:fld id="{B2102BAA-C61A-4A39-BDF1-4340D572B82C}" type="slidenum">
              <a:rPr lang="en-US" smtClean="0"/>
              <a:t>1</a:t>
            </a:fld>
            <a:endParaRPr lang="en-US"/>
          </a:p>
        </p:txBody>
      </p:sp>
      <p:sp>
        <p:nvSpPr>
          <p:cNvPr id="5" name="TextBox 4">
            <a:extLst>
              <a:ext uri="{FF2B5EF4-FFF2-40B4-BE49-F238E27FC236}">
                <a16:creationId xmlns:a16="http://schemas.microsoft.com/office/drawing/2014/main" id="{001E244A-5EDA-EA38-616B-D85F526AB806}"/>
              </a:ext>
            </a:extLst>
          </p:cNvPr>
          <p:cNvSpPr txBox="1"/>
          <p:nvPr/>
        </p:nvSpPr>
        <p:spPr>
          <a:xfrm>
            <a:off x="9587753" y="6356350"/>
            <a:ext cx="1355499" cy="369332"/>
          </a:xfrm>
          <a:prstGeom prst="rect">
            <a:avLst/>
          </a:prstGeom>
          <a:noFill/>
        </p:spPr>
        <p:txBody>
          <a:bodyPr wrap="none" rtlCol="0">
            <a:spAutoFit/>
          </a:bodyPr>
          <a:lstStyle/>
          <a:p>
            <a:r>
              <a:rPr lang="en-US" dirty="0"/>
              <a:t>August 2023</a:t>
            </a:r>
          </a:p>
        </p:txBody>
      </p:sp>
    </p:spTree>
    <p:extLst>
      <p:ext uri="{BB962C8B-B14F-4D97-AF65-F5344CB8AC3E}">
        <p14:creationId xmlns:p14="http://schemas.microsoft.com/office/powerpoint/2010/main" val="1053285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0"/>
        <p:cNvGrpSpPr/>
        <p:nvPr/>
      </p:nvGrpSpPr>
      <p:grpSpPr>
        <a:xfrm>
          <a:off x="0" y="0"/>
          <a:ext cx="0" cy="0"/>
          <a:chOff x="0" y="0"/>
          <a:chExt cx="0" cy="0"/>
        </a:xfrm>
      </p:grpSpPr>
      <p:sp>
        <p:nvSpPr>
          <p:cNvPr id="461" name="Google Shape;461;p59"/>
          <p:cNvSpPr txBox="1">
            <a:spLocks noGrp="1"/>
          </p:cNvSpPr>
          <p:nvPr>
            <p:ph type="title" idx="4294967295"/>
          </p:nvPr>
        </p:nvSpPr>
        <p:spPr>
          <a:xfrm>
            <a:off x="0" y="0"/>
            <a:ext cx="12192000" cy="1504950"/>
          </a:xfrm>
          <a:prstGeom prst="rect">
            <a:avLst/>
          </a:prstGeom>
          <a:solidFill>
            <a:schemeClr val="tx1"/>
          </a:solidFill>
          <a:ln>
            <a:noFill/>
          </a:ln>
        </p:spPr>
        <p:txBody>
          <a:bodyPr spcFirstLastPara="1" wrap="square" lIns="91425" tIns="45700" rIns="91425" bIns="45700" anchor="ctr" anchorCtr="0">
            <a:normAutofit/>
          </a:bodyPr>
          <a:lstStyle/>
          <a:p>
            <a:pPr>
              <a:spcBef>
                <a:spcPts val="0"/>
              </a:spcBef>
              <a:buClr>
                <a:schemeClr val="accent2"/>
              </a:buClr>
              <a:buSzPts val="1800"/>
            </a:pPr>
            <a:r>
              <a:rPr lang="en-US" sz="4000">
                <a:solidFill>
                  <a:schemeClr val="bg1"/>
                </a:solidFill>
              </a:rPr>
              <a:t>     IPAL and SEDF Verification Report </a:t>
            </a:r>
          </a:p>
        </p:txBody>
      </p:sp>
      <p:sp>
        <p:nvSpPr>
          <p:cNvPr id="2" name="TextBox 1">
            <a:extLst>
              <a:ext uri="{FF2B5EF4-FFF2-40B4-BE49-F238E27FC236}">
                <a16:creationId xmlns:a16="http://schemas.microsoft.com/office/drawing/2014/main" id="{C7390C5C-17AF-45B7-1850-627D3BE3B1C9}"/>
              </a:ext>
            </a:extLst>
          </p:cNvPr>
          <p:cNvSpPr txBox="1"/>
          <p:nvPr/>
        </p:nvSpPr>
        <p:spPr>
          <a:xfrm>
            <a:off x="420680" y="1629877"/>
            <a:ext cx="11498604"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t>IPAL and SEDF use data from MSC but are separate applications in SSWS that contain their own verification reports.</a:t>
            </a:r>
            <a:endParaRPr lang="en-US" sz="2400" dirty="0">
              <a:ea typeface="Calibri"/>
              <a:cs typeface="Calibri"/>
            </a:endParaRPr>
          </a:p>
          <a:p>
            <a:pPr marL="342900" indent="-342900">
              <a:buFont typeface="Arial" panose="020B0604020202020204" pitchFamily="34" charset="0"/>
              <a:buChar char="•"/>
            </a:pPr>
            <a:r>
              <a:rPr lang="en-US" sz="2400" dirty="0">
                <a:ea typeface="Calibri"/>
                <a:cs typeface="Calibri"/>
              </a:rPr>
              <a:t>The SEDF approval link will not be active until an explanation is submitted and approved by DOE.</a:t>
            </a:r>
          </a:p>
          <a:p>
            <a:endParaRPr lang="en-US" sz="2800" dirty="0">
              <a:ea typeface="Calibri"/>
              <a:cs typeface="Calibri"/>
            </a:endParaRPr>
          </a:p>
        </p:txBody>
      </p:sp>
      <p:sp>
        <p:nvSpPr>
          <p:cNvPr id="7" name="Text Placeholder 6">
            <a:extLst>
              <a:ext uri="{FF2B5EF4-FFF2-40B4-BE49-F238E27FC236}">
                <a16:creationId xmlns:a16="http://schemas.microsoft.com/office/drawing/2014/main" id="{C81AEB81-C4D8-2216-40B4-5ABB15CECDC3}"/>
              </a:ext>
            </a:extLst>
          </p:cNvPr>
          <p:cNvSpPr>
            <a:spLocks noGrp="1"/>
          </p:cNvSpPr>
          <p:nvPr>
            <p:ph type="body" sz="quarter" idx="13"/>
          </p:nvPr>
        </p:nvSpPr>
        <p:spPr/>
        <p:txBody>
          <a:bodyPr/>
          <a:lstStyle/>
          <a:p>
            <a:r>
              <a:rPr lang="en-US" dirty="0"/>
              <a:t>IPAL and SEDF</a:t>
            </a:r>
          </a:p>
        </p:txBody>
      </p:sp>
      <p:pic>
        <p:nvPicPr>
          <p:cNvPr id="6" name="Picture 5">
            <a:extLst>
              <a:ext uri="{FF2B5EF4-FFF2-40B4-BE49-F238E27FC236}">
                <a16:creationId xmlns:a16="http://schemas.microsoft.com/office/drawing/2014/main" id="{D81CA627-4EAB-3E1A-7F78-EFA05186DA1B}"/>
              </a:ext>
            </a:extLst>
          </p:cNvPr>
          <p:cNvPicPr>
            <a:picLocks noChangeAspect="1"/>
          </p:cNvPicPr>
          <p:nvPr/>
        </p:nvPicPr>
        <p:blipFill>
          <a:blip r:embed="rId3"/>
          <a:stretch>
            <a:fillRect/>
          </a:stretch>
        </p:blipFill>
        <p:spPr>
          <a:xfrm>
            <a:off x="853595" y="3222257"/>
            <a:ext cx="10484809" cy="3517268"/>
          </a:xfrm>
          <a:prstGeom prst="rect">
            <a:avLst/>
          </a:prstGeom>
        </p:spPr>
      </p:pic>
    </p:spTree>
    <p:extLst>
      <p:ext uri="{BB962C8B-B14F-4D97-AF65-F5344CB8AC3E}">
        <p14:creationId xmlns:p14="http://schemas.microsoft.com/office/powerpoint/2010/main" val="1830177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BD24E8-207D-71C0-1A97-340E754FDA76}"/>
              </a:ext>
            </a:extLst>
          </p:cNvPr>
          <p:cNvSpPr>
            <a:spLocks noGrp="1"/>
          </p:cNvSpPr>
          <p:nvPr>
            <p:ph type="sldNum" sz="quarter" idx="12"/>
          </p:nvPr>
        </p:nvSpPr>
        <p:spPr/>
        <p:txBody>
          <a:bodyPr/>
          <a:lstStyle/>
          <a:p>
            <a:fld id="{B2102BAA-C61A-4A39-BDF1-4340D572B82C}" type="slidenum">
              <a:rPr lang="en-US" smtClean="0"/>
              <a:t>11</a:t>
            </a:fld>
            <a:endParaRPr lang="en-US"/>
          </a:p>
        </p:txBody>
      </p:sp>
      <p:sp>
        <p:nvSpPr>
          <p:cNvPr id="4" name="Text Placeholder 3">
            <a:extLst>
              <a:ext uri="{FF2B5EF4-FFF2-40B4-BE49-F238E27FC236}">
                <a16:creationId xmlns:a16="http://schemas.microsoft.com/office/drawing/2014/main" id="{53B74AA5-795A-81E8-0ABA-9D8C215A8E60}"/>
              </a:ext>
            </a:extLst>
          </p:cNvPr>
          <p:cNvSpPr>
            <a:spLocks noGrp="1"/>
          </p:cNvSpPr>
          <p:nvPr>
            <p:ph type="body" sz="quarter" idx="13"/>
          </p:nvPr>
        </p:nvSpPr>
        <p:spPr/>
        <p:txBody>
          <a:bodyPr/>
          <a:lstStyle/>
          <a:p>
            <a:r>
              <a:rPr lang="en-US" dirty="0"/>
              <a:t>IPAL Rules</a:t>
            </a:r>
          </a:p>
          <a:p>
            <a:endParaRPr lang="en-US" dirty="0"/>
          </a:p>
        </p:txBody>
      </p:sp>
      <p:pic>
        <p:nvPicPr>
          <p:cNvPr id="5" name="Picture 3">
            <a:extLst>
              <a:ext uri="{FF2B5EF4-FFF2-40B4-BE49-F238E27FC236}">
                <a16:creationId xmlns:a16="http://schemas.microsoft.com/office/drawing/2014/main" id="{EE0FFFEF-A7A9-29B9-7723-D369F9641679}"/>
              </a:ext>
            </a:extLst>
          </p:cNvPr>
          <p:cNvPicPr>
            <a:picLocks noGrp="1" noChangeAspect="1"/>
          </p:cNvPicPr>
          <p:nvPr>
            <p:ph idx="1"/>
          </p:nvPr>
        </p:nvPicPr>
        <p:blipFill>
          <a:blip r:embed="rId3"/>
          <a:stretch>
            <a:fillRect/>
          </a:stretch>
        </p:blipFill>
        <p:spPr>
          <a:xfrm>
            <a:off x="3392152" y="1458913"/>
            <a:ext cx="5407695" cy="4718050"/>
          </a:xfrm>
          <a:prstGeom prst="rect">
            <a:avLst/>
          </a:prstGeom>
        </p:spPr>
      </p:pic>
      <p:sp>
        <p:nvSpPr>
          <p:cNvPr id="6" name="Arrow: Right 5">
            <a:extLst>
              <a:ext uri="{FF2B5EF4-FFF2-40B4-BE49-F238E27FC236}">
                <a16:creationId xmlns:a16="http://schemas.microsoft.com/office/drawing/2014/main" id="{9385211F-87B0-1BAA-C91A-810B117DE772}"/>
              </a:ext>
            </a:extLst>
          </p:cNvPr>
          <p:cNvSpPr/>
          <p:nvPr/>
        </p:nvSpPr>
        <p:spPr>
          <a:xfrm>
            <a:off x="2133986" y="3135938"/>
            <a:ext cx="1107055" cy="445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89551F4C-68E3-8D01-C16A-0BD3A37199F3}"/>
              </a:ext>
            </a:extLst>
          </p:cNvPr>
          <p:cNvSpPr/>
          <p:nvPr/>
        </p:nvSpPr>
        <p:spPr>
          <a:xfrm>
            <a:off x="2134252" y="4098689"/>
            <a:ext cx="1107055" cy="445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3D25EE-8B07-EC9D-1580-A2F60B0CED42}"/>
              </a:ext>
            </a:extLst>
          </p:cNvPr>
          <p:cNvSpPr/>
          <p:nvPr/>
        </p:nvSpPr>
        <p:spPr>
          <a:xfrm>
            <a:off x="2133986" y="3251524"/>
            <a:ext cx="289144" cy="11931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29A8D5A-F36B-4E91-D59B-9F56CBB28BD2}"/>
              </a:ext>
            </a:extLst>
          </p:cNvPr>
          <p:cNvSpPr/>
          <p:nvPr/>
        </p:nvSpPr>
        <p:spPr>
          <a:xfrm>
            <a:off x="2134253" y="4744507"/>
            <a:ext cx="1107055" cy="445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2E5F7EE-03B9-6283-50FD-271471742604}"/>
              </a:ext>
            </a:extLst>
          </p:cNvPr>
          <p:cNvSpPr txBox="1"/>
          <p:nvPr/>
        </p:nvSpPr>
        <p:spPr>
          <a:xfrm>
            <a:off x="2316257" y="3174120"/>
            <a:ext cx="742511" cy="369332"/>
          </a:xfrm>
          <a:prstGeom prst="rect">
            <a:avLst/>
          </a:prstGeom>
          <a:noFill/>
        </p:spPr>
        <p:txBody>
          <a:bodyPr wrap="none" rtlCol="0">
            <a:spAutoFit/>
          </a:bodyPr>
          <a:lstStyle/>
          <a:p>
            <a:r>
              <a:rPr lang="en-US" dirty="0">
                <a:solidFill>
                  <a:schemeClr val="bg1"/>
                </a:solidFill>
              </a:rPr>
              <a:t>Line 5</a:t>
            </a:r>
          </a:p>
        </p:txBody>
      </p:sp>
      <p:sp>
        <p:nvSpPr>
          <p:cNvPr id="14" name="TextBox 13">
            <a:extLst>
              <a:ext uri="{FF2B5EF4-FFF2-40B4-BE49-F238E27FC236}">
                <a16:creationId xmlns:a16="http://schemas.microsoft.com/office/drawing/2014/main" id="{DFFFB2EA-521F-EAF9-A9E4-45B8F37F9727}"/>
              </a:ext>
            </a:extLst>
          </p:cNvPr>
          <p:cNvSpPr txBox="1"/>
          <p:nvPr/>
        </p:nvSpPr>
        <p:spPr>
          <a:xfrm>
            <a:off x="2423130" y="4125188"/>
            <a:ext cx="742511" cy="369332"/>
          </a:xfrm>
          <a:prstGeom prst="rect">
            <a:avLst/>
          </a:prstGeom>
          <a:noFill/>
        </p:spPr>
        <p:txBody>
          <a:bodyPr wrap="none" rtlCol="0">
            <a:spAutoFit/>
          </a:bodyPr>
          <a:lstStyle/>
          <a:p>
            <a:r>
              <a:rPr lang="en-US" dirty="0">
                <a:solidFill>
                  <a:schemeClr val="bg1"/>
                </a:solidFill>
              </a:rPr>
              <a:t>Line 6</a:t>
            </a:r>
          </a:p>
        </p:txBody>
      </p:sp>
      <p:sp>
        <p:nvSpPr>
          <p:cNvPr id="15" name="TextBox 14">
            <a:extLst>
              <a:ext uri="{FF2B5EF4-FFF2-40B4-BE49-F238E27FC236}">
                <a16:creationId xmlns:a16="http://schemas.microsoft.com/office/drawing/2014/main" id="{0F031E63-E454-6753-3631-DCBBE62F0CBC}"/>
              </a:ext>
            </a:extLst>
          </p:cNvPr>
          <p:cNvSpPr txBox="1"/>
          <p:nvPr/>
        </p:nvSpPr>
        <p:spPr>
          <a:xfrm>
            <a:off x="2396236" y="4800093"/>
            <a:ext cx="742511" cy="369332"/>
          </a:xfrm>
          <a:prstGeom prst="rect">
            <a:avLst/>
          </a:prstGeom>
          <a:noFill/>
        </p:spPr>
        <p:txBody>
          <a:bodyPr wrap="none" rtlCol="0">
            <a:spAutoFit/>
          </a:bodyPr>
          <a:lstStyle/>
          <a:p>
            <a:r>
              <a:rPr lang="en-US" dirty="0">
                <a:solidFill>
                  <a:schemeClr val="bg1"/>
                </a:solidFill>
              </a:rPr>
              <a:t>Line 7</a:t>
            </a:r>
          </a:p>
        </p:txBody>
      </p:sp>
    </p:spTree>
    <p:extLst>
      <p:ext uri="{BB962C8B-B14F-4D97-AF65-F5344CB8AC3E}">
        <p14:creationId xmlns:p14="http://schemas.microsoft.com/office/powerpoint/2010/main" val="259037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3"/>
          <p:cNvSpPr txBox="1">
            <a:spLocks noGrp="1"/>
          </p:cNvSpPr>
          <p:nvPr>
            <p:ph type="ctrTitle"/>
          </p:nvPr>
        </p:nvSpPr>
        <p:spPr>
          <a:xfrm>
            <a:off x="0" y="2540348"/>
            <a:ext cx="7043651"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t>timeline and Resources</a:t>
            </a:r>
            <a:endParaRPr/>
          </a:p>
        </p:txBody>
      </p:sp>
    </p:spTree>
    <p:extLst>
      <p:ext uri="{BB962C8B-B14F-4D97-AF65-F5344CB8AC3E}">
        <p14:creationId xmlns:p14="http://schemas.microsoft.com/office/powerpoint/2010/main" val="2840147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9" name="Google Shape;479;p6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
        <p:nvSpPr>
          <p:cNvPr id="478" name="Google Shape;478;p62"/>
          <p:cNvSpPr txBox="1">
            <a:spLocks noGrp="1"/>
          </p:cNvSpPr>
          <p:nvPr>
            <p:ph type="title" idx="4294967295"/>
          </p:nvPr>
        </p:nvSpPr>
        <p:spPr>
          <a:xfrm>
            <a:off x="0" y="0"/>
            <a:ext cx="12192000" cy="1374775"/>
          </a:xfrm>
          <a:prstGeom prst="rect">
            <a:avLst/>
          </a:prstGeom>
          <a:solidFill>
            <a:schemeClr val="tx1"/>
          </a:solid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accent2"/>
              </a:buClr>
              <a:buSzPts val="1800"/>
              <a:buNone/>
            </a:pPr>
            <a:r>
              <a:rPr lang="en-US" dirty="0">
                <a:solidFill>
                  <a:schemeClr val="bg1"/>
                </a:solidFill>
              </a:rPr>
              <a:t>       MSC Data Reporting Timeline </a:t>
            </a:r>
          </a:p>
        </p:txBody>
      </p:sp>
      <p:graphicFrame>
        <p:nvGraphicFramePr>
          <p:cNvPr id="3" name="Table 3">
            <a:extLst>
              <a:ext uri="{FF2B5EF4-FFF2-40B4-BE49-F238E27FC236}">
                <a16:creationId xmlns:a16="http://schemas.microsoft.com/office/drawing/2014/main" id="{0000C00F-3510-18EC-7F43-4B1466BDDE26}"/>
              </a:ext>
            </a:extLst>
          </p:cNvPr>
          <p:cNvGraphicFramePr>
            <a:graphicFrameLocks noGrp="1"/>
          </p:cNvGraphicFramePr>
          <p:nvPr>
            <p:extLst>
              <p:ext uri="{D42A27DB-BD31-4B8C-83A1-F6EECF244321}">
                <p14:modId xmlns:p14="http://schemas.microsoft.com/office/powerpoint/2010/main" val="2989129458"/>
              </p:ext>
            </p:extLst>
          </p:nvPr>
        </p:nvGraphicFramePr>
        <p:xfrm>
          <a:off x="1854200" y="2181859"/>
          <a:ext cx="8002494" cy="3828973"/>
        </p:xfrm>
        <a:graphic>
          <a:graphicData uri="http://schemas.openxmlformats.org/drawingml/2006/table">
            <a:tbl>
              <a:tblPr firstRow="1" bandRow="1">
                <a:tableStyleId>{5C22544A-7EE6-4342-B048-85BDC9FD1C3A}</a:tableStyleId>
              </a:tblPr>
              <a:tblGrid>
                <a:gridCol w="4001247">
                  <a:extLst>
                    <a:ext uri="{9D8B030D-6E8A-4147-A177-3AD203B41FA5}">
                      <a16:colId xmlns:a16="http://schemas.microsoft.com/office/drawing/2014/main" val="3933922277"/>
                    </a:ext>
                  </a:extLst>
                </a:gridCol>
                <a:gridCol w="4001247">
                  <a:extLst>
                    <a:ext uri="{9D8B030D-6E8A-4147-A177-3AD203B41FA5}">
                      <a16:colId xmlns:a16="http://schemas.microsoft.com/office/drawing/2014/main" val="1482499896"/>
                    </a:ext>
                  </a:extLst>
                </a:gridCol>
              </a:tblGrid>
              <a:tr h="569277">
                <a:tc>
                  <a:txBody>
                    <a:bodyPr/>
                    <a:lstStyle/>
                    <a:p>
                      <a:endParaRPr lang="en-US"/>
                    </a:p>
                  </a:txBody>
                  <a:tcPr/>
                </a:tc>
                <a:tc>
                  <a:txBody>
                    <a:bodyPr/>
                    <a:lstStyle/>
                    <a:p>
                      <a:endParaRPr lang="en-US" dirty="0"/>
                    </a:p>
                  </a:txBody>
                  <a:tcPr/>
                </a:tc>
                <a:extLst>
                  <a:ext uri="{0D108BD9-81ED-4DB2-BD59-A6C34878D82A}">
                    <a16:rowId xmlns:a16="http://schemas.microsoft.com/office/drawing/2014/main" val="793732278"/>
                  </a:ext>
                </a:extLst>
              </a:tr>
              <a:tr h="569277">
                <a:tc>
                  <a:txBody>
                    <a:bodyPr/>
                    <a:lstStyle/>
                    <a:p>
                      <a:r>
                        <a:rPr lang="en-US" dirty="0"/>
                        <a:t>MSC Opens</a:t>
                      </a:r>
                    </a:p>
                  </a:txBody>
                  <a:tcPr/>
                </a:tc>
                <a:tc>
                  <a:txBody>
                    <a:bodyPr/>
                    <a:lstStyle/>
                    <a:p>
                      <a:r>
                        <a:rPr lang="en-US" dirty="0"/>
                        <a:t>October 16, 2023</a:t>
                      </a:r>
                    </a:p>
                  </a:txBody>
                  <a:tcPr/>
                </a:tc>
                <a:extLst>
                  <a:ext uri="{0D108BD9-81ED-4DB2-BD59-A6C34878D82A}">
                    <a16:rowId xmlns:a16="http://schemas.microsoft.com/office/drawing/2014/main" val="2265184002"/>
                  </a:ext>
                </a:extLst>
              </a:tr>
              <a:tr h="982588">
                <a:tc>
                  <a:txBody>
                    <a:bodyPr/>
                    <a:lstStyle/>
                    <a:p>
                      <a:r>
                        <a:rPr lang="en-US" dirty="0"/>
                        <a:t>Division should have a successful submission</a:t>
                      </a:r>
                    </a:p>
                  </a:txBody>
                  <a:tcPr/>
                </a:tc>
                <a:tc>
                  <a:txBody>
                    <a:bodyPr/>
                    <a:lstStyle/>
                    <a:p>
                      <a:r>
                        <a:rPr lang="en-US" dirty="0"/>
                        <a:t>November 17, 2023</a:t>
                      </a:r>
                    </a:p>
                  </a:txBody>
                  <a:tcPr/>
                </a:tc>
                <a:extLst>
                  <a:ext uri="{0D108BD9-81ED-4DB2-BD59-A6C34878D82A}">
                    <a16:rowId xmlns:a16="http://schemas.microsoft.com/office/drawing/2014/main" val="158851866"/>
                  </a:ext>
                </a:extLst>
              </a:tr>
              <a:tr h="569277">
                <a:tc>
                  <a:txBody>
                    <a:bodyPr/>
                    <a:lstStyle/>
                    <a:p>
                      <a:r>
                        <a:rPr lang="en-US" dirty="0"/>
                        <a:t>No changes should be made after</a:t>
                      </a:r>
                    </a:p>
                  </a:txBody>
                  <a:tcPr/>
                </a:tc>
                <a:tc>
                  <a:txBody>
                    <a:bodyPr/>
                    <a:lstStyle/>
                    <a:p>
                      <a:r>
                        <a:rPr lang="en-US" dirty="0"/>
                        <a:t>December 15, 2023</a:t>
                      </a:r>
                    </a:p>
                  </a:txBody>
                  <a:tcPr/>
                </a:tc>
                <a:extLst>
                  <a:ext uri="{0D108BD9-81ED-4DB2-BD59-A6C34878D82A}">
                    <a16:rowId xmlns:a16="http://schemas.microsoft.com/office/drawing/2014/main" val="2575023626"/>
                  </a:ext>
                </a:extLst>
              </a:tr>
              <a:tr h="569277">
                <a:tc>
                  <a:txBody>
                    <a:bodyPr/>
                    <a:lstStyle/>
                    <a:p>
                      <a:r>
                        <a:rPr lang="en-US" dirty="0"/>
                        <a:t>MSC Closes – all verifications due</a:t>
                      </a:r>
                    </a:p>
                  </a:txBody>
                  <a:tcPr/>
                </a:tc>
                <a:tc>
                  <a:txBody>
                    <a:bodyPr/>
                    <a:lstStyle/>
                    <a:p>
                      <a:r>
                        <a:rPr lang="en-US" dirty="0"/>
                        <a:t>December 22, 2023</a:t>
                      </a:r>
                    </a:p>
                  </a:txBody>
                  <a:tcPr/>
                </a:tc>
                <a:extLst>
                  <a:ext uri="{0D108BD9-81ED-4DB2-BD59-A6C34878D82A}">
                    <a16:rowId xmlns:a16="http://schemas.microsoft.com/office/drawing/2014/main" val="3381731808"/>
                  </a:ext>
                </a:extLst>
              </a:tr>
              <a:tr h="569277">
                <a:tc>
                  <a:txBody>
                    <a:bodyPr/>
                    <a:lstStyle/>
                    <a:p>
                      <a:r>
                        <a:rPr lang="en-US" dirty="0"/>
                        <a:t>Resubmission for corrections if needed</a:t>
                      </a:r>
                    </a:p>
                  </a:txBody>
                  <a:tcPr/>
                </a:tc>
                <a:tc>
                  <a:txBody>
                    <a:bodyPr/>
                    <a:lstStyle/>
                    <a:p>
                      <a:r>
                        <a:rPr lang="en-US" dirty="0"/>
                        <a:t>January 24th – 31st, 2024</a:t>
                      </a:r>
                    </a:p>
                  </a:txBody>
                  <a:tcPr/>
                </a:tc>
                <a:extLst>
                  <a:ext uri="{0D108BD9-81ED-4DB2-BD59-A6C34878D82A}">
                    <a16:rowId xmlns:a16="http://schemas.microsoft.com/office/drawing/2014/main" val="4203570922"/>
                  </a:ext>
                </a:extLst>
              </a:tr>
            </a:tbl>
          </a:graphicData>
        </a:graphic>
      </p:graphicFrame>
    </p:spTree>
    <p:extLst>
      <p:ext uri="{BB962C8B-B14F-4D97-AF65-F5344CB8AC3E}">
        <p14:creationId xmlns:p14="http://schemas.microsoft.com/office/powerpoint/2010/main" val="3742494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8" name="Google Shape;488;p6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
        <p:nvSpPr>
          <p:cNvPr id="487" name="Google Shape;487;p63"/>
          <p:cNvSpPr txBox="1">
            <a:spLocks noGrp="1"/>
          </p:cNvSpPr>
          <p:nvPr>
            <p:ph idx="1"/>
          </p:nvPr>
        </p:nvSpPr>
        <p:spPr>
          <a:xfrm>
            <a:off x="838200" y="1458930"/>
            <a:ext cx="10515600" cy="5163731"/>
          </a:xfrm>
          <a:prstGeom prst="rect">
            <a:avLst/>
          </a:prstGeom>
          <a:noFill/>
          <a:ln>
            <a:noFill/>
          </a:ln>
        </p:spPr>
        <p:txBody>
          <a:bodyPr spcFirstLastPara="1" wrap="square" lIns="91425" tIns="45700" rIns="91425" bIns="45700" anchor="t" anchorCtr="0">
            <a:normAutofit fontScale="85000" lnSpcReduction="20000"/>
          </a:bodyPr>
          <a:lstStyle/>
          <a:p>
            <a:pPr marL="114300" lvl="0" indent="0" algn="l" rtl="0">
              <a:lnSpc>
                <a:spcPct val="90000"/>
              </a:lnSpc>
              <a:spcBef>
                <a:spcPts val="1000"/>
              </a:spcBef>
              <a:spcAft>
                <a:spcPts val="0"/>
              </a:spcAft>
              <a:buClr>
                <a:schemeClr val="dk1"/>
              </a:buClr>
              <a:buSzPct val="69498"/>
              <a:buNone/>
            </a:pPr>
            <a:r>
              <a:rPr lang="en-US" sz="4000" dirty="0">
                <a:solidFill>
                  <a:srgbClr val="000000"/>
                </a:solidFill>
              </a:rPr>
              <a:t>Contact your local SSWS Account or back-up Account Manager if you need assistance with the following:</a:t>
            </a:r>
          </a:p>
          <a:p>
            <a:pPr marL="114300" lvl="0" indent="0" algn="l" rtl="0">
              <a:lnSpc>
                <a:spcPct val="90000"/>
              </a:lnSpc>
              <a:spcBef>
                <a:spcPts val="1000"/>
              </a:spcBef>
              <a:spcAft>
                <a:spcPts val="0"/>
              </a:spcAft>
              <a:buClr>
                <a:schemeClr val="dk1"/>
              </a:buClr>
              <a:buSzPct val="69498"/>
              <a:buNone/>
            </a:pPr>
            <a:endParaRPr lang="en-US" sz="3200" dirty="0">
              <a:solidFill>
                <a:srgbClr val="000000"/>
              </a:solidFill>
            </a:endParaRPr>
          </a:p>
          <a:p>
            <a:pPr marL="628650" indent="-514350">
              <a:buClr>
                <a:schemeClr val="dk1"/>
              </a:buClr>
              <a:buSzPct val="69498"/>
              <a:buFont typeface="Arial" panose="020B0604020202020204" pitchFamily="34" charset="0"/>
              <a:buAutoNum type="arabicPeriod"/>
            </a:pPr>
            <a:r>
              <a:rPr lang="en-US" sz="3200" dirty="0">
                <a:solidFill>
                  <a:srgbClr val="000000"/>
                </a:solidFill>
              </a:rPr>
              <a:t>Assigning the MSC application contact in ERA</a:t>
            </a:r>
          </a:p>
          <a:p>
            <a:pPr marL="1085850" lvl="1" indent="-514350">
              <a:buClr>
                <a:schemeClr val="dk1"/>
              </a:buClr>
              <a:buSzPct val="69498"/>
            </a:pPr>
            <a:r>
              <a:rPr lang="en-US" sz="2800" dirty="0">
                <a:solidFill>
                  <a:srgbClr val="000000"/>
                </a:solidFill>
              </a:rPr>
              <a:t>This is critical for VDOE to contact the correct person with important updates</a:t>
            </a:r>
          </a:p>
          <a:p>
            <a:pPr marL="1085850" lvl="1" indent="-514350">
              <a:buClr>
                <a:schemeClr val="dk1"/>
              </a:buClr>
              <a:buSzPct val="69498"/>
              <a:buAutoNum type="alphaLcParenR"/>
            </a:pPr>
            <a:endParaRPr lang="en-US" sz="2800" dirty="0">
              <a:solidFill>
                <a:srgbClr val="000000"/>
              </a:solidFill>
            </a:endParaRPr>
          </a:p>
          <a:p>
            <a:pPr marL="628650" lvl="0" indent="-514350" algn="l" rtl="0">
              <a:lnSpc>
                <a:spcPct val="90000"/>
              </a:lnSpc>
              <a:spcBef>
                <a:spcPts val="1000"/>
              </a:spcBef>
              <a:spcAft>
                <a:spcPts val="0"/>
              </a:spcAft>
              <a:buClr>
                <a:schemeClr val="dk1"/>
              </a:buClr>
              <a:buSzPct val="69498"/>
              <a:buAutoNum type="arabicPeriod"/>
            </a:pPr>
            <a:r>
              <a:rPr lang="en-US" sz="3200" dirty="0">
                <a:solidFill>
                  <a:srgbClr val="000000"/>
                </a:solidFill>
              </a:rPr>
              <a:t>Determining rights and privileges to the MSC application </a:t>
            </a:r>
          </a:p>
          <a:p>
            <a:pPr marL="1085850" lvl="1" indent="-514350">
              <a:spcBef>
                <a:spcPts val="1000"/>
              </a:spcBef>
              <a:buClr>
                <a:schemeClr val="dk1"/>
              </a:buClr>
              <a:buSzPct val="69498"/>
            </a:pPr>
            <a:r>
              <a:rPr lang="en-US" sz="2800" dirty="0">
                <a:solidFill>
                  <a:srgbClr val="000000"/>
                </a:solidFill>
              </a:rPr>
              <a:t>This includes setting up the MSC collection managers, local IPAL and SEDF approvers, and rights to submit the data or access reports</a:t>
            </a:r>
          </a:p>
          <a:p>
            <a:pPr marL="1085850" lvl="1" indent="-514350">
              <a:buClr>
                <a:schemeClr val="dk1"/>
              </a:buClr>
              <a:buSzPct val="69498"/>
              <a:buAutoNum type="alphaLcParenR"/>
            </a:pPr>
            <a:endParaRPr lang="en-US" sz="2800" dirty="0">
              <a:solidFill>
                <a:srgbClr val="000000"/>
              </a:solidFill>
            </a:endParaRPr>
          </a:p>
          <a:p>
            <a:pPr marL="628650" lvl="0" indent="-514350" algn="l" rtl="0">
              <a:lnSpc>
                <a:spcPct val="90000"/>
              </a:lnSpc>
              <a:spcBef>
                <a:spcPts val="1000"/>
              </a:spcBef>
              <a:spcAft>
                <a:spcPts val="0"/>
              </a:spcAft>
              <a:buClr>
                <a:schemeClr val="dk1"/>
              </a:buClr>
              <a:buSzPct val="69498"/>
              <a:buAutoNum type="arabicPeriod"/>
            </a:pPr>
            <a:r>
              <a:rPr lang="en-US" sz="3200" dirty="0">
                <a:solidFill>
                  <a:srgbClr val="000000"/>
                </a:solidFill>
              </a:rPr>
              <a:t>Establishing Superintendent Data Collection Approval (SDCA) account for Superintendent or Director</a:t>
            </a:r>
            <a:endParaRPr sz="3200" dirty="0">
              <a:solidFill>
                <a:srgbClr val="000000"/>
              </a:solidFill>
            </a:endParaRPr>
          </a:p>
          <a:p>
            <a:pPr marL="914400" lvl="1" indent="-228600" algn="l" rtl="0">
              <a:lnSpc>
                <a:spcPct val="90000"/>
              </a:lnSpc>
              <a:spcBef>
                <a:spcPts val="500"/>
              </a:spcBef>
              <a:spcAft>
                <a:spcPts val="0"/>
              </a:spcAft>
              <a:buSzPct val="81081"/>
              <a:buNone/>
            </a:pPr>
            <a:endParaRPr dirty="0"/>
          </a:p>
          <a:p>
            <a:pPr marL="914400" lvl="1" indent="-228600" algn="l" rtl="0">
              <a:lnSpc>
                <a:spcPct val="90000"/>
              </a:lnSpc>
              <a:spcBef>
                <a:spcPts val="500"/>
              </a:spcBef>
              <a:spcAft>
                <a:spcPts val="0"/>
              </a:spcAft>
              <a:buSzPct val="81081"/>
              <a:buNone/>
            </a:pPr>
            <a:endParaRPr dirty="0"/>
          </a:p>
          <a:p>
            <a:pPr marL="457200" lvl="0" indent="-228600" algn="l" rtl="0">
              <a:lnSpc>
                <a:spcPct val="90000"/>
              </a:lnSpc>
              <a:spcBef>
                <a:spcPts val="1000"/>
              </a:spcBef>
              <a:spcAft>
                <a:spcPts val="0"/>
              </a:spcAft>
              <a:buClr>
                <a:schemeClr val="dk1"/>
              </a:buClr>
              <a:buSzPct val="69498"/>
              <a:buNone/>
            </a:pPr>
            <a:endParaRPr dirty="0"/>
          </a:p>
          <a:p>
            <a:pPr marL="457200" lvl="0" indent="-228600" algn="l" rtl="0">
              <a:lnSpc>
                <a:spcPct val="90000"/>
              </a:lnSpc>
              <a:spcBef>
                <a:spcPts val="1000"/>
              </a:spcBef>
              <a:spcAft>
                <a:spcPts val="0"/>
              </a:spcAft>
              <a:buClr>
                <a:schemeClr val="dk1"/>
              </a:buClr>
              <a:buSzPct val="69498"/>
              <a:buNone/>
            </a:pPr>
            <a:endParaRPr dirty="0"/>
          </a:p>
        </p:txBody>
      </p:sp>
      <p:sp>
        <p:nvSpPr>
          <p:cNvPr id="2" name="Text Placeholder 1"/>
          <p:cNvSpPr>
            <a:spLocks noGrp="1"/>
          </p:cNvSpPr>
          <p:nvPr>
            <p:ph type="body" sz="quarter" idx="13"/>
          </p:nvPr>
        </p:nvSpPr>
        <p:spPr/>
        <p:txBody>
          <a:bodyPr>
            <a:normAutofit/>
          </a:bodyPr>
          <a:lstStyle/>
          <a:p>
            <a:r>
              <a:rPr lang="en-US" dirty="0"/>
              <a:t>MSC Application Support</a:t>
            </a:r>
          </a:p>
        </p:txBody>
      </p:sp>
    </p:spTree>
    <p:extLst>
      <p:ext uri="{BB962C8B-B14F-4D97-AF65-F5344CB8AC3E}">
        <p14:creationId xmlns:p14="http://schemas.microsoft.com/office/powerpoint/2010/main" val="738746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102BAA-C61A-4A39-BDF1-4340D572B82C}" type="slidenum">
              <a:rPr lang="en-US" smtClean="0"/>
              <a:t>15</a:t>
            </a:fld>
            <a:endParaRPr lang="en-US"/>
          </a:p>
        </p:txBody>
      </p:sp>
      <p:sp>
        <p:nvSpPr>
          <p:cNvPr id="4" name="Text Placeholder 3"/>
          <p:cNvSpPr>
            <a:spLocks noGrp="1"/>
          </p:cNvSpPr>
          <p:nvPr>
            <p:ph type="body" sz="quarter" idx="13"/>
          </p:nvPr>
        </p:nvSpPr>
        <p:spPr>
          <a:xfrm>
            <a:off x="0" y="0"/>
            <a:ext cx="12192000" cy="1323195"/>
          </a:xfrm>
        </p:spPr>
        <p:txBody>
          <a:bodyPr vert="horz" lIns="822960" tIns="640080" rIns="91440" bIns="45720" rtlCol="0" anchor="t">
            <a:normAutofit fontScale="85000" lnSpcReduction="20000"/>
          </a:bodyPr>
          <a:lstStyle/>
          <a:p>
            <a:r>
              <a:rPr lang="en-US" sz="4000"/>
              <a:t>MSC Website</a:t>
            </a:r>
          </a:p>
          <a:p>
            <a:r>
              <a:rPr lang="en-US" sz="1400" dirty="0"/>
              <a:t>Data, Policy &amp; Funding/Data &amp; Reports/Data Collection/Master Schedule Collection</a:t>
            </a:r>
          </a:p>
        </p:txBody>
      </p:sp>
      <p:pic>
        <p:nvPicPr>
          <p:cNvPr id="5" name="Picture 4">
            <a:extLst>
              <a:ext uri="{FF2B5EF4-FFF2-40B4-BE49-F238E27FC236}">
                <a16:creationId xmlns:a16="http://schemas.microsoft.com/office/drawing/2014/main" id="{F75F8346-F39D-47F4-173E-1795B5F2D6A5}"/>
              </a:ext>
            </a:extLst>
          </p:cNvPr>
          <p:cNvPicPr>
            <a:picLocks noChangeAspect="1"/>
          </p:cNvPicPr>
          <p:nvPr/>
        </p:nvPicPr>
        <p:blipFill>
          <a:blip r:embed="rId3"/>
          <a:stretch>
            <a:fillRect/>
          </a:stretch>
        </p:blipFill>
        <p:spPr>
          <a:xfrm>
            <a:off x="3122293" y="1570328"/>
            <a:ext cx="4527212" cy="1610698"/>
          </a:xfrm>
          <a:prstGeom prst="rect">
            <a:avLst/>
          </a:prstGeom>
        </p:spPr>
      </p:pic>
      <p:pic>
        <p:nvPicPr>
          <p:cNvPr id="8" name="Picture 7">
            <a:extLst>
              <a:ext uri="{FF2B5EF4-FFF2-40B4-BE49-F238E27FC236}">
                <a16:creationId xmlns:a16="http://schemas.microsoft.com/office/drawing/2014/main" id="{99921FA1-6B47-2950-D56F-E1322D74EA52}"/>
              </a:ext>
            </a:extLst>
          </p:cNvPr>
          <p:cNvPicPr>
            <a:picLocks noChangeAspect="1"/>
          </p:cNvPicPr>
          <p:nvPr/>
        </p:nvPicPr>
        <p:blipFill>
          <a:blip r:embed="rId4"/>
          <a:stretch>
            <a:fillRect/>
          </a:stretch>
        </p:blipFill>
        <p:spPr>
          <a:xfrm>
            <a:off x="3122293" y="3304150"/>
            <a:ext cx="4372201" cy="3240863"/>
          </a:xfrm>
          <a:prstGeom prst="rect">
            <a:avLst/>
          </a:prstGeom>
        </p:spPr>
      </p:pic>
    </p:spTree>
    <p:extLst>
      <p:ext uri="{BB962C8B-B14F-4D97-AF65-F5344CB8AC3E}">
        <p14:creationId xmlns:p14="http://schemas.microsoft.com/office/powerpoint/2010/main" val="1872396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Google Shape;495;p64"/>
          <p:cNvSpPr txBox="1">
            <a:spLocks noGrp="1"/>
          </p:cNvSpPr>
          <p:nvPr>
            <p:ph idx="1"/>
          </p:nvPr>
        </p:nvSpPr>
        <p:spPr>
          <a:xfrm>
            <a:off x="291549" y="1458930"/>
            <a:ext cx="11701668" cy="5226033"/>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SzPts val="1800"/>
              <a:buNone/>
            </a:pPr>
            <a:endParaRPr sz="2353" dirty="0">
              <a:solidFill>
                <a:srgbClr val="0F150D"/>
              </a:solidFill>
            </a:endParaRPr>
          </a:p>
          <a:p>
            <a:pPr marL="0" indent="0">
              <a:buSzPts val="1800"/>
              <a:buNone/>
            </a:pPr>
            <a:r>
              <a:rPr lang="en-US" sz="2350" dirty="0">
                <a:solidFill>
                  <a:srgbClr val="0F150D"/>
                </a:solidFill>
              </a:rPr>
              <a:t>Dana Ratcliffe, Educational Data Specialist, Office of Data Services</a:t>
            </a:r>
            <a:endParaRPr lang="en-US" sz="2350" dirty="0">
              <a:cs typeface="Calibri"/>
            </a:endParaRPr>
          </a:p>
          <a:p>
            <a:pPr marL="0" lvl="0" indent="0" algn="l" rtl="0">
              <a:lnSpc>
                <a:spcPct val="90000"/>
              </a:lnSpc>
              <a:spcBef>
                <a:spcPts val="1000"/>
              </a:spcBef>
              <a:spcAft>
                <a:spcPts val="0"/>
              </a:spcAft>
              <a:buSzPts val="1800"/>
              <a:buNone/>
            </a:pPr>
            <a:r>
              <a:rPr lang="en-US" sz="2350" dirty="0">
                <a:solidFill>
                  <a:srgbClr val="000000"/>
                </a:solidFill>
              </a:rPr>
              <a:t>Email</a:t>
            </a:r>
            <a:r>
              <a:rPr lang="en-US" sz="2350" dirty="0"/>
              <a:t>: </a:t>
            </a:r>
            <a:r>
              <a:rPr lang="en-US" sz="2350" dirty="0">
                <a:hlinkClick r:id="rId3"/>
              </a:rPr>
              <a:t>Dana.Ratcliffe@doe.virginia.gov</a:t>
            </a:r>
            <a:r>
              <a:rPr lang="en-US" sz="2350" dirty="0"/>
              <a:t> </a:t>
            </a:r>
            <a:r>
              <a:rPr lang="en-US" sz="2350" dirty="0">
                <a:solidFill>
                  <a:srgbClr val="000000"/>
                </a:solidFill>
              </a:rPr>
              <a:t>or</a:t>
            </a:r>
          </a:p>
          <a:p>
            <a:pPr marL="0" indent="0">
              <a:buSzPts val="1800"/>
              <a:buNone/>
            </a:pPr>
            <a:r>
              <a:rPr lang="en-US" sz="2350" dirty="0"/>
              <a:t>            </a:t>
            </a:r>
            <a:r>
              <a:rPr lang="en-US" sz="2350" u="sng" dirty="0">
                <a:solidFill>
                  <a:schemeClr val="hlink"/>
                </a:solidFill>
              </a:rPr>
              <a:t>R</a:t>
            </a:r>
            <a:r>
              <a:rPr lang="en-US" sz="2350" u="sng" dirty="0">
                <a:solidFill>
                  <a:schemeClr val="hlink"/>
                </a:solidFill>
                <a:hlinkClick r:id="rId4">
                  <a:extLst>
                    <a:ext uri="{A12FA001-AC4F-418D-AE19-62706E023703}">
                      <ahyp:hlinkClr xmlns:ahyp="http://schemas.microsoft.com/office/drawing/2018/hyperlinkcolor" val="tx"/>
                    </a:ext>
                  </a:extLst>
                </a:hlinkClick>
              </a:rPr>
              <a:t>esultsHelp@doe.virginia.gov</a:t>
            </a:r>
            <a:r>
              <a:rPr lang="en-US" sz="2350" dirty="0"/>
              <a:t> </a:t>
            </a:r>
            <a:r>
              <a:rPr lang="en-US" sz="1800" dirty="0">
                <a:solidFill>
                  <a:srgbClr val="000000"/>
                </a:solidFill>
                <a:effectLst/>
                <a:latin typeface="Arial" panose="020B0604020202020204" pitchFamily="34" charset="0"/>
                <a:ea typeface="Times New Roman" panose="02020603050405020304" pitchFamily="18" charset="0"/>
              </a:rPr>
              <a:t>7:30 am to 4:00 pm, Monday through Friday except for state holidays </a:t>
            </a:r>
            <a:endParaRPr lang="en-US" dirty="0"/>
          </a:p>
          <a:p>
            <a:pPr marL="0" lvl="0" indent="0" algn="l">
              <a:lnSpc>
                <a:spcPct val="90000"/>
              </a:lnSpc>
              <a:spcBef>
                <a:spcPts val="1000"/>
              </a:spcBef>
              <a:spcAft>
                <a:spcPts val="0"/>
              </a:spcAft>
              <a:buSzPts val="1800"/>
              <a:buNone/>
            </a:pPr>
            <a:endParaRPr lang="en-US" sz="2350" dirty="0">
              <a:ea typeface="Calibri"/>
              <a:cs typeface="Calibri"/>
            </a:endParaRPr>
          </a:p>
          <a:p>
            <a:pPr marL="0" indent="0">
              <a:buSzPts val="1800"/>
              <a:buNone/>
            </a:pPr>
            <a:r>
              <a:rPr lang="en-US" sz="2350" dirty="0">
                <a:ea typeface="Calibri"/>
                <a:cs typeface="Calibri"/>
              </a:rPr>
              <a:t>Carol Wells </a:t>
            </a:r>
            <a:r>
              <a:rPr lang="en-US" sz="2350" dirty="0" err="1">
                <a:ea typeface="Calibri"/>
                <a:cs typeface="Calibri"/>
              </a:rPr>
              <a:t>Bazzichi</a:t>
            </a:r>
            <a:r>
              <a:rPr lang="en-US" sz="2350" dirty="0">
                <a:ea typeface="Calibri"/>
                <a:cs typeface="Calibri"/>
              </a:rPr>
              <a:t>, Director of Data Collections, Office of Data Services</a:t>
            </a:r>
          </a:p>
          <a:p>
            <a:pPr marL="0" indent="0">
              <a:buSzPts val="1800"/>
              <a:buNone/>
            </a:pPr>
            <a:r>
              <a:rPr lang="en-US" sz="2350" dirty="0">
                <a:ea typeface="Calibri"/>
                <a:cs typeface="Calibri"/>
              </a:rPr>
              <a:t>Email: </a:t>
            </a:r>
            <a:r>
              <a:rPr lang="en-US" sz="2350" dirty="0">
                <a:ea typeface="Calibri"/>
                <a:cs typeface="Calibri"/>
                <a:hlinkClick r:id="rId5"/>
              </a:rPr>
              <a:t>Carol.WellsBazzichi@doe.virginia.gov</a:t>
            </a:r>
          </a:p>
          <a:p>
            <a:pPr marL="0" indent="0">
              <a:buSzPts val="1800"/>
              <a:buNone/>
            </a:pPr>
            <a:endParaRPr lang="en-US" sz="2350" dirty="0">
              <a:ea typeface="Calibri"/>
              <a:cs typeface="Calibri"/>
            </a:endParaRPr>
          </a:p>
          <a:p>
            <a:pPr marL="0" indent="0">
              <a:buSzPts val="1800"/>
              <a:buNone/>
            </a:pPr>
            <a:r>
              <a:rPr lang="en-US" sz="2350" dirty="0">
                <a:ea typeface="Calibri"/>
                <a:cs typeface="Calibri"/>
              </a:rPr>
              <a:t>Joseph Ryder, </a:t>
            </a:r>
            <a:r>
              <a:rPr lang="en-US" sz="2350" dirty="0">
                <a:ea typeface="+mn-lt"/>
                <a:cs typeface="+mn-lt"/>
              </a:rPr>
              <a:t>Office of Career, Technical, and Adult Education</a:t>
            </a:r>
          </a:p>
          <a:p>
            <a:pPr marL="0" indent="0">
              <a:buSzPts val="1800"/>
              <a:buNone/>
            </a:pPr>
            <a:r>
              <a:rPr lang="en-US" sz="2350" dirty="0">
                <a:ea typeface="Calibri"/>
                <a:cs typeface="Calibri"/>
              </a:rPr>
              <a:t>Email: </a:t>
            </a:r>
            <a:r>
              <a:rPr lang="en-US" sz="2350" dirty="0">
                <a:ea typeface="Calibri"/>
                <a:cs typeface="Calibri"/>
                <a:hlinkClick r:id="rId6"/>
              </a:rPr>
              <a:t>JosephRyder@doe.virginia.gov</a:t>
            </a:r>
            <a:r>
              <a:rPr lang="en-US" sz="2350" dirty="0">
                <a:ea typeface="Calibri"/>
                <a:cs typeface="Calibri"/>
              </a:rPr>
              <a:t> </a:t>
            </a:r>
          </a:p>
          <a:p>
            <a:pPr marL="0" indent="0">
              <a:buSzPts val="1800"/>
              <a:buNone/>
            </a:pPr>
            <a:endParaRPr lang="en-US" sz="2350" dirty="0">
              <a:ea typeface="Calibri"/>
              <a:cs typeface="Calibri"/>
            </a:endParaRPr>
          </a:p>
          <a:p>
            <a:pPr marL="0" indent="0">
              <a:buSzPts val="1800"/>
              <a:buNone/>
            </a:pPr>
            <a:r>
              <a:rPr lang="en-US" sz="2350" dirty="0">
                <a:ea typeface="Calibri"/>
                <a:cs typeface="Calibri"/>
              </a:rPr>
              <a:t>Susanna Wells, </a:t>
            </a:r>
            <a:r>
              <a:rPr lang="en-US" sz="2350" dirty="0">
                <a:ea typeface="+mn-lt"/>
                <a:cs typeface="+mn-lt"/>
              </a:rPr>
              <a:t>Office of Licensure and School Leadership </a:t>
            </a:r>
            <a:endParaRPr lang="en-US" sz="2350" dirty="0">
              <a:ea typeface="Calibri"/>
              <a:cs typeface="Calibri"/>
            </a:endParaRPr>
          </a:p>
          <a:p>
            <a:pPr marL="0" indent="0">
              <a:buSzPts val="1800"/>
              <a:buNone/>
            </a:pPr>
            <a:r>
              <a:rPr lang="en-US" sz="2350" dirty="0">
                <a:ea typeface="Calibri"/>
                <a:cs typeface="Calibri"/>
              </a:rPr>
              <a:t>Email: </a:t>
            </a:r>
            <a:r>
              <a:rPr lang="en-US" sz="2350" dirty="0">
                <a:ea typeface="Calibri"/>
                <a:cs typeface="Calibri"/>
                <a:hlinkClick r:id="rId7"/>
              </a:rPr>
              <a:t>Susanna.Wells@doe.virginia.gov</a:t>
            </a:r>
            <a:endParaRPr lang="en-US" sz="2350" dirty="0">
              <a:ea typeface="Calibri"/>
              <a:cs typeface="Calibri"/>
            </a:endParaRPr>
          </a:p>
          <a:p>
            <a:pPr marL="0" indent="0">
              <a:buSzPts val="1800"/>
              <a:buNone/>
            </a:pPr>
            <a:endParaRPr lang="en-US" sz="2353" dirty="0">
              <a:ea typeface="Calibri"/>
              <a:cs typeface="Calibri"/>
            </a:endParaRPr>
          </a:p>
        </p:txBody>
      </p:sp>
      <p:sp>
        <p:nvSpPr>
          <p:cNvPr id="2" name="Text Placeholder 1"/>
          <p:cNvSpPr>
            <a:spLocks noGrp="1"/>
          </p:cNvSpPr>
          <p:nvPr>
            <p:ph type="body" sz="quarter" idx="13"/>
          </p:nvPr>
        </p:nvSpPr>
        <p:spPr/>
        <p:txBody>
          <a:bodyPr vert="horz" lIns="822960" tIns="640080" rIns="91440" bIns="45720" rtlCol="0" anchor="t">
            <a:normAutofit/>
          </a:bodyPr>
          <a:lstStyle/>
          <a:p>
            <a:r>
              <a:rPr lang="en-US"/>
              <a:t>VDOE Contacts</a:t>
            </a:r>
          </a:p>
        </p:txBody>
      </p:sp>
    </p:spTree>
    <p:extLst>
      <p:ext uri="{BB962C8B-B14F-4D97-AF65-F5344CB8AC3E}">
        <p14:creationId xmlns:p14="http://schemas.microsoft.com/office/powerpoint/2010/main" val="1818412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242" name="Google Shape;242;p31"/>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457200" lvl="0" indent="-370840" algn="l" rtl="0">
              <a:lnSpc>
                <a:spcPct val="150000"/>
              </a:lnSpc>
              <a:spcBef>
                <a:spcPts val="0"/>
              </a:spcBef>
              <a:spcAft>
                <a:spcPts val="0"/>
              </a:spcAft>
              <a:buSzPct val="78975"/>
              <a:buChar char="•"/>
            </a:pPr>
            <a:r>
              <a:rPr lang="en-US" sz="4700" dirty="0">
                <a:solidFill>
                  <a:srgbClr val="000000"/>
                </a:solidFill>
                <a:cs typeface="Calibri"/>
              </a:rPr>
              <a:t>2023-2024 MSC</a:t>
            </a:r>
          </a:p>
          <a:p>
            <a:pPr marL="914400" lvl="1" indent="-370840">
              <a:lnSpc>
                <a:spcPct val="150000"/>
              </a:lnSpc>
              <a:spcBef>
                <a:spcPts val="0"/>
              </a:spcBef>
              <a:buSzPct val="78975"/>
              <a:buChar char="•"/>
            </a:pPr>
            <a:r>
              <a:rPr lang="en-US" sz="4150" dirty="0">
                <a:solidFill>
                  <a:srgbClr val="000000"/>
                </a:solidFill>
                <a:cs typeface="Calibri"/>
              </a:rPr>
              <a:t>Data Elements</a:t>
            </a:r>
            <a:endParaRPr lang="en-US" sz="3425" dirty="0">
              <a:solidFill>
                <a:srgbClr val="000000"/>
              </a:solidFill>
              <a:cs typeface="Calibri"/>
            </a:endParaRPr>
          </a:p>
          <a:p>
            <a:pPr marL="914400" lvl="1" indent="-370840">
              <a:lnSpc>
                <a:spcPct val="150000"/>
              </a:lnSpc>
              <a:spcBef>
                <a:spcPts val="0"/>
              </a:spcBef>
              <a:buSzPct val="78975"/>
              <a:buChar char="•"/>
            </a:pPr>
            <a:r>
              <a:rPr lang="en-US" sz="4150" dirty="0">
                <a:solidFill>
                  <a:srgbClr val="000000"/>
                </a:solidFill>
                <a:cs typeface="Calibri"/>
              </a:rPr>
              <a:t>Edits</a:t>
            </a:r>
          </a:p>
          <a:p>
            <a:pPr marL="457200" lvl="0" indent="-370840" algn="l" rtl="0">
              <a:lnSpc>
                <a:spcPct val="150000"/>
              </a:lnSpc>
              <a:spcBef>
                <a:spcPts val="0"/>
              </a:spcBef>
              <a:spcAft>
                <a:spcPts val="0"/>
              </a:spcAft>
              <a:buSzPct val="78975"/>
              <a:buChar char="•"/>
            </a:pPr>
            <a:r>
              <a:rPr lang="en-US" sz="4700" dirty="0">
                <a:solidFill>
                  <a:srgbClr val="000000"/>
                </a:solidFill>
                <a:cs typeface="Calibri"/>
              </a:rPr>
              <a:t>Reminders</a:t>
            </a:r>
          </a:p>
          <a:p>
            <a:pPr marL="457200" lvl="0" indent="-370840" algn="l" rtl="0">
              <a:lnSpc>
                <a:spcPct val="150000"/>
              </a:lnSpc>
              <a:spcBef>
                <a:spcPts val="0"/>
              </a:spcBef>
              <a:spcAft>
                <a:spcPts val="0"/>
              </a:spcAft>
              <a:buSzPct val="78975"/>
              <a:buChar char="•"/>
            </a:pPr>
            <a:r>
              <a:rPr lang="en-US" sz="4700" dirty="0">
                <a:solidFill>
                  <a:srgbClr val="000000"/>
                </a:solidFill>
              </a:rPr>
              <a:t>Timeline and Resources</a:t>
            </a:r>
            <a:endParaRPr lang="en-US" sz="4700" dirty="0">
              <a:solidFill>
                <a:srgbClr val="000000"/>
              </a:solidFill>
              <a:cs typeface="Calibri"/>
            </a:endParaRPr>
          </a:p>
        </p:txBody>
      </p:sp>
      <p:sp>
        <p:nvSpPr>
          <p:cNvPr id="2" name="Text Placeholder 1"/>
          <p:cNvSpPr>
            <a:spLocks noGrp="1"/>
          </p:cNvSpPr>
          <p:nvPr>
            <p:ph type="body" sz="quarter" idx="13"/>
          </p:nvPr>
        </p:nvSpPr>
        <p:spPr/>
        <p:txBody>
          <a:bodyPr/>
          <a:lstStyle/>
          <a:p>
            <a:r>
              <a:rPr lang="en-US"/>
              <a:t>AGENDA</a:t>
            </a:r>
          </a:p>
        </p:txBody>
      </p:sp>
      <p:sp>
        <p:nvSpPr>
          <p:cNvPr id="241" name="Google Shape;241;p31"/>
          <p:cNvSpPr txBox="1">
            <a:spLocks noGrp="1"/>
          </p:cNvSpPr>
          <p:nvPr>
            <p:ph type="title" idx="4294967295"/>
          </p:nvPr>
        </p:nvSpPr>
        <p:spPr>
          <a:xfrm>
            <a:off x="0" y="1143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1800"/>
              <a:buNone/>
            </a:pPr>
            <a:r>
              <a:rPr lang="en-US"/>
              <a:t>A</a:t>
            </a:r>
            <a:endParaRPr/>
          </a:p>
        </p:txBody>
      </p:sp>
    </p:spTree>
    <p:extLst>
      <p:ext uri="{BB962C8B-B14F-4D97-AF65-F5344CB8AC3E}">
        <p14:creationId xmlns:p14="http://schemas.microsoft.com/office/powerpoint/2010/main" val="1192266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7"/>
          <p:cNvSpPr txBox="1">
            <a:spLocks noGrp="1"/>
          </p:cNvSpPr>
          <p:nvPr>
            <p:ph idx="1"/>
          </p:nvPr>
        </p:nvSpPr>
        <p:spPr>
          <a:xfrm>
            <a:off x="838200" y="1458930"/>
            <a:ext cx="10515600" cy="5269416"/>
          </a:xfrm>
          <a:prstGeom prst="rect">
            <a:avLst/>
          </a:prstGeom>
          <a:noFill/>
          <a:ln>
            <a:noFill/>
          </a:ln>
        </p:spPr>
        <p:txBody>
          <a:bodyPr spcFirstLastPara="1" wrap="square" lIns="91425" tIns="45700" rIns="91425" bIns="45700" anchor="t" anchorCtr="0">
            <a:normAutofit/>
          </a:bodyPr>
          <a:lstStyle/>
          <a:p>
            <a:pPr marL="0" indent="0">
              <a:lnSpc>
                <a:spcPct val="115000"/>
              </a:lnSpc>
              <a:spcBef>
                <a:spcPts val="0"/>
              </a:spcBef>
              <a:spcAft>
                <a:spcPts val="600"/>
              </a:spcAft>
              <a:buNone/>
            </a:pPr>
            <a:r>
              <a:rPr lang="en-US" sz="2700" b="1" u="sng" dirty="0">
                <a:solidFill>
                  <a:srgbClr val="000000"/>
                </a:solidFill>
                <a:effectLst/>
              </a:rPr>
              <a:t>At Least 50% Course Enrollment Flag (F Record) </a:t>
            </a:r>
            <a:endParaRPr lang="en-US" sz="2700" b="1" dirty="0">
              <a:solidFill>
                <a:srgbClr val="000000"/>
              </a:solidFill>
              <a:effectLst/>
            </a:endParaRPr>
          </a:p>
          <a:p>
            <a:pPr marL="0" indent="0">
              <a:lnSpc>
                <a:spcPct val="115000"/>
              </a:lnSpc>
              <a:spcBef>
                <a:spcPts val="0"/>
              </a:spcBef>
              <a:spcAft>
                <a:spcPts val="600"/>
              </a:spcAft>
              <a:buNone/>
            </a:pPr>
            <a:r>
              <a:rPr lang="en-US" sz="2200" dirty="0">
                <a:solidFill>
                  <a:srgbClr val="000000"/>
                </a:solidFill>
                <a:effectLst/>
                <a:ea typeface="Times New Roman" panose="02020603050405020304" pitchFamily="18" charset="0"/>
              </a:rPr>
              <a:t>A flag to indicate a student was enrolled in a course</a:t>
            </a:r>
            <a:r>
              <a:rPr lang="en-US" sz="2200" b="1" dirty="0">
                <a:solidFill>
                  <a:srgbClr val="000000"/>
                </a:solidFill>
                <a:effectLst/>
                <a:ea typeface="Calibri" panose="020F0502020204030204" pitchFamily="34" charset="0"/>
                <a:cs typeface="Times New Roman" panose="02020603050405020304" pitchFamily="18" charset="0"/>
              </a:rPr>
              <a:t>, </a:t>
            </a:r>
            <a:r>
              <a:rPr lang="en-US" sz="2200" dirty="0">
                <a:solidFill>
                  <a:srgbClr val="000000"/>
                </a:solidFill>
                <a:effectLst/>
                <a:ea typeface="Calibri" panose="020F0502020204030204" pitchFamily="34" charset="0"/>
                <a:cs typeface="Times New Roman" panose="02020603050405020304" pitchFamily="18" charset="0"/>
              </a:rPr>
              <a:t>regardless of the</a:t>
            </a:r>
            <a:r>
              <a:rPr lang="en-US" sz="2200" b="1" dirty="0">
                <a:solidFill>
                  <a:srgbClr val="000000"/>
                </a:solidFill>
                <a:effectLst/>
                <a:ea typeface="Calibri" panose="020F0502020204030204" pitchFamily="34" charset="0"/>
                <a:cs typeface="Times New Roman" panose="02020603050405020304" pitchFamily="18" charset="0"/>
              </a:rPr>
              <a:t> section,</a:t>
            </a:r>
            <a:r>
              <a:rPr lang="en-US" sz="2200" dirty="0">
                <a:solidFill>
                  <a:srgbClr val="000000"/>
                </a:solidFill>
                <a:effectLst/>
                <a:ea typeface="Times New Roman" panose="02020603050405020304" pitchFamily="18" charset="0"/>
              </a:rPr>
              <a:t> at least 50% of the term reported.</a:t>
            </a:r>
            <a:endParaRPr lang="en-US" sz="3100" b="1" dirty="0">
              <a:solidFill>
                <a:srgbClr val="000000"/>
              </a:solidFill>
              <a:effectLst/>
              <a:cs typeface="Arial" panose="020B0604020202020204" pitchFamily="34" charset="0"/>
            </a:endParaRPr>
          </a:p>
          <a:p>
            <a:pPr marL="0" lvl="0" indent="0">
              <a:buSzPts val="1800"/>
              <a:buNone/>
            </a:pPr>
            <a:endParaRPr lang="en-US" sz="2700" dirty="0">
              <a:solidFill>
                <a:srgbClr val="000000"/>
              </a:solidFill>
              <a:latin typeface="Arial"/>
              <a:ea typeface="Arial"/>
              <a:cs typeface="Arial"/>
              <a:sym typeface="Arial"/>
            </a:endParaRPr>
          </a:p>
          <a:p>
            <a:pPr marL="914400" lvl="2" indent="0">
              <a:buSzPts val="1800"/>
              <a:buNone/>
            </a:pPr>
            <a:r>
              <a:rPr lang="en-US" sz="2400" b="1" dirty="0">
                <a:solidFill>
                  <a:srgbClr val="000000"/>
                </a:solidFill>
                <a:latin typeface="Arial"/>
                <a:ea typeface="Arial"/>
                <a:cs typeface="Arial"/>
                <a:sym typeface="Arial"/>
              </a:rPr>
              <a:t>Notes</a:t>
            </a:r>
            <a:r>
              <a:rPr lang="en-US" sz="1900" b="1" dirty="0">
                <a:solidFill>
                  <a:srgbClr val="000000"/>
                </a:solidFill>
                <a:latin typeface="Arial"/>
                <a:ea typeface="Arial"/>
                <a:cs typeface="Arial"/>
                <a:sym typeface="Arial"/>
              </a:rPr>
              <a:t>:</a:t>
            </a:r>
          </a:p>
          <a:p>
            <a:pPr lvl="2">
              <a:buSzPts val="1800"/>
            </a:pPr>
            <a:r>
              <a:rPr lang="en-US" u="sng" dirty="0">
                <a:solidFill>
                  <a:srgbClr val="000000"/>
                </a:solidFill>
                <a:effectLst/>
                <a:latin typeface="Arial"/>
                <a:ea typeface="Calibri" panose="020F0502020204030204" pitchFamily="34" charset="0"/>
                <a:cs typeface="Arial"/>
                <a:sym typeface="Arial"/>
              </a:rPr>
              <a:t>Not</a:t>
            </a:r>
            <a:r>
              <a:rPr lang="en-US" dirty="0">
                <a:solidFill>
                  <a:srgbClr val="000000"/>
                </a:solidFill>
                <a:effectLst/>
                <a:latin typeface="Arial"/>
                <a:ea typeface="Calibri" panose="020F0502020204030204" pitchFamily="34" charset="0"/>
                <a:cs typeface="Arial"/>
                <a:sym typeface="Arial"/>
              </a:rPr>
              <a:t> tied to teacher accountability</a:t>
            </a:r>
          </a:p>
          <a:p>
            <a:pPr lvl="2">
              <a:buSzPts val="1800"/>
            </a:pPr>
            <a:r>
              <a:rPr lang="en-US" dirty="0">
                <a:solidFill>
                  <a:srgbClr val="000000"/>
                </a:solidFill>
                <a:latin typeface="Arial"/>
                <a:ea typeface="Calibri" panose="020F0502020204030204" pitchFamily="34" charset="0"/>
                <a:cs typeface="Arial"/>
                <a:sym typeface="Arial"/>
              </a:rPr>
              <a:t>Will be used in VVAAS (Virginia Visualization Analytics System)</a:t>
            </a:r>
          </a:p>
          <a:p>
            <a:pPr lvl="2">
              <a:buSzPts val="1800"/>
            </a:pPr>
            <a:r>
              <a:rPr lang="en-US" dirty="0">
                <a:solidFill>
                  <a:srgbClr val="000000"/>
                </a:solidFill>
                <a:effectLst/>
                <a:latin typeface="Arial"/>
                <a:ea typeface="Calibri" panose="020F0502020204030204" pitchFamily="34" charset="0"/>
                <a:cs typeface="Arial"/>
                <a:sym typeface="Arial"/>
              </a:rPr>
              <a:t>Should be reported by </a:t>
            </a:r>
            <a:r>
              <a:rPr lang="en-US" u="sng" dirty="0">
                <a:solidFill>
                  <a:srgbClr val="000000"/>
                </a:solidFill>
                <a:effectLst/>
                <a:latin typeface="Arial"/>
                <a:ea typeface="Calibri" panose="020F0502020204030204" pitchFamily="34" charset="0"/>
                <a:cs typeface="Arial"/>
                <a:sym typeface="Arial"/>
              </a:rPr>
              <a:t>course</a:t>
            </a:r>
            <a:r>
              <a:rPr lang="en-US" dirty="0">
                <a:solidFill>
                  <a:srgbClr val="000000"/>
                </a:solidFill>
                <a:effectLst/>
                <a:latin typeface="Arial"/>
                <a:ea typeface="Calibri" panose="020F0502020204030204" pitchFamily="34" charset="0"/>
                <a:cs typeface="Arial"/>
                <a:sym typeface="Arial"/>
              </a:rPr>
              <a:t>: use enrollment and withdrawal dates to help determine this</a:t>
            </a:r>
          </a:p>
          <a:p>
            <a:pPr marL="0" lvl="0" indent="0" algn="l" rtl="0">
              <a:lnSpc>
                <a:spcPct val="90000"/>
              </a:lnSpc>
              <a:spcBef>
                <a:spcPts val="1200"/>
              </a:spcBef>
              <a:spcAft>
                <a:spcPts val="0"/>
              </a:spcAft>
              <a:buSzPts val="1800"/>
              <a:buNone/>
            </a:pPr>
            <a:endParaRPr sz="2200" dirty="0">
              <a:solidFill>
                <a:srgbClr val="000000"/>
              </a:solidFill>
              <a:latin typeface="Arial"/>
              <a:ea typeface="Arial"/>
              <a:cs typeface="Arial"/>
              <a:sym typeface="Arial"/>
            </a:endParaRPr>
          </a:p>
        </p:txBody>
      </p:sp>
      <p:sp>
        <p:nvSpPr>
          <p:cNvPr id="2" name="Text Placeholder 1"/>
          <p:cNvSpPr>
            <a:spLocks noGrp="1"/>
          </p:cNvSpPr>
          <p:nvPr>
            <p:ph type="body" sz="quarter" idx="13"/>
          </p:nvPr>
        </p:nvSpPr>
        <p:spPr/>
        <p:txBody>
          <a:bodyPr>
            <a:normAutofit/>
          </a:bodyPr>
          <a:lstStyle/>
          <a:p>
            <a:r>
              <a:rPr lang="en-US" dirty="0"/>
              <a:t>Data Elements  **NEW**</a:t>
            </a:r>
          </a:p>
        </p:txBody>
      </p:sp>
    </p:spTree>
    <p:extLst>
      <p:ext uri="{BB962C8B-B14F-4D97-AF65-F5344CB8AC3E}">
        <p14:creationId xmlns:p14="http://schemas.microsoft.com/office/powerpoint/2010/main" val="479186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7"/>
          <p:cNvSpPr txBox="1">
            <a:spLocks noGrp="1"/>
          </p:cNvSpPr>
          <p:nvPr>
            <p:ph idx="1"/>
          </p:nvPr>
        </p:nvSpPr>
        <p:spPr>
          <a:xfrm>
            <a:off x="838200" y="1458930"/>
            <a:ext cx="10515600" cy="5269416"/>
          </a:xfrm>
          <a:prstGeom prst="rect">
            <a:avLst/>
          </a:prstGeom>
          <a:noFill/>
          <a:ln>
            <a:noFill/>
          </a:ln>
        </p:spPr>
        <p:txBody>
          <a:bodyPr spcFirstLastPara="1" wrap="square" lIns="91425" tIns="45700" rIns="91425" bIns="45700" anchor="t" anchorCtr="0">
            <a:normAutofit/>
          </a:bodyPr>
          <a:lstStyle/>
          <a:p>
            <a:pPr marL="0" indent="0">
              <a:lnSpc>
                <a:spcPct val="115000"/>
              </a:lnSpc>
              <a:spcBef>
                <a:spcPts val="0"/>
              </a:spcBef>
              <a:spcAft>
                <a:spcPts val="600"/>
              </a:spcAft>
              <a:buNone/>
            </a:pPr>
            <a:r>
              <a:rPr lang="en-US" sz="2700" b="1" u="sng" dirty="0">
                <a:solidFill>
                  <a:srgbClr val="000000"/>
                </a:solidFill>
                <a:effectLst/>
              </a:rPr>
              <a:t>At Least 50% Course Enrollment Flag (</a:t>
            </a:r>
            <a:r>
              <a:rPr lang="en-US" sz="2700" b="1" u="sng" dirty="0">
                <a:solidFill>
                  <a:srgbClr val="000000"/>
                </a:solidFill>
              </a:rPr>
              <a:t>cont.)</a:t>
            </a:r>
            <a:endParaRPr lang="en-US" sz="2700" b="1" dirty="0">
              <a:solidFill>
                <a:srgbClr val="000000"/>
              </a:solidFill>
              <a:effectLst/>
            </a:endParaRPr>
          </a:p>
          <a:p>
            <a:pPr marL="457200" lvl="1" indent="0">
              <a:spcBef>
                <a:spcPts val="1200"/>
              </a:spcBef>
              <a:buSzPts val="1800"/>
              <a:buNone/>
            </a:pPr>
            <a:endParaRPr lang="en-US" sz="1800" b="1" dirty="0">
              <a:solidFill>
                <a:srgbClr val="000000"/>
              </a:solidFill>
              <a:latin typeface="Arial"/>
              <a:ea typeface="Arial"/>
              <a:cs typeface="Arial"/>
              <a:sym typeface="Arial"/>
            </a:endParaRPr>
          </a:p>
          <a:p>
            <a:pPr marL="457200" lvl="1" indent="0">
              <a:spcBef>
                <a:spcPts val="1200"/>
              </a:spcBef>
              <a:buSzPts val="1800"/>
              <a:buNone/>
            </a:pPr>
            <a:r>
              <a:rPr lang="en-US" b="1" dirty="0">
                <a:solidFill>
                  <a:srgbClr val="000000"/>
                </a:solidFill>
                <a:latin typeface="Arial"/>
                <a:ea typeface="Arial"/>
                <a:cs typeface="Arial"/>
                <a:sym typeface="Arial"/>
              </a:rPr>
              <a:t>Values</a:t>
            </a:r>
          </a:p>
          <a:p>
            <a:pPr lvl="2">
              <a:spcBef>
                <a:spcPts val="1200"/>
              </a:spcBef>
              <a:buSzPts val="1800"/>
            </a:pPr>
            <a:r>
              <a:rPr lang="en-US" dirty="0">
                <a:solidFill>
                  <a:srgbClr val="000000"/>
                </a:solidFill>
                <a:latin typeface="Arial"/>
                <a:ea typeface="Arial"/>
                <a:cs typeface="Arial"/>
                <a:sym typeface="Arial"/>
              </a:rPr>
              <a:t>Y = Yes, student </a:t>
            </a:r>
            <a:r>
              <a:rPr lang="en-US" b="1" dirty="0">
                <a:solidFill>
                  <a:srgbClr val="000000"/>
                </a:solidFill>
                <a:latin typeface="Arial"/>
                <a:ea typeface="Arial"/>
                <a:cs typeface="Arial"/>
                <a:sym typeface="Arial"/>
              </a:rPr>
              <a:t>was</a:t>
            </a:r>
            <a:r>
              <a:rPr lang="en-US" dirty="0">
                <a:solidFill>
                  <a:srgbClr val="000000"/>
                </a:solidFill>
                <a:latin typeface="Arial"/>
                <a:ea typeface="Arial"/>
                <a:cs typeface="Arial"/>
                <a:sym typeface="Arial"/>
              </a:rPr>
              <a:t> enrolled in the course at least 50% of the term reported</a:t>
            </a:r>
          </a:p>
          <a:p>
            <a:pPr lvl="2">
              <a:spcBef>
                <a:spcPts val="1200"/>
              </a:spcBef>
              <a:buSzPts val="1800"/>
            </a:pPr>
            <a:r>
              <a:rPr lang="en-US" dirty="0">
                <a:solidFill>
                  <a:srgbClr val="000000"/>
                </a:solidFill>
                <a:latin typeface="Arial"/>
                <a:ea typeface="Arial"/>
                <a:cs typeface="Arial"/>
                <a:sym typeface="Arial"/>
              </a:rPr>
              <a:t>N= No, student </a:t>
            </a:r>
            <a:r>
              <a:rPr lang="en-US" b="1" dirty="0">
                <a:solidFill>
                  <a:srgbClr val="000000"/>
                </a:solidFill>
                <a:latin typeface="Arial"/>
                <a:ea typeface="Arial"/>
                <a:cs typeface="Arial"/>
                <a:sym typeface="Arial"/>
              </a:rPr>
              <a:t>was not </a:t>
            </a:r>
            <a:r>
              <a:rPr lang="en-US" dirty="0">
                <a:solidFill>
                  <a:srgbClr val="000000"/>
                </a:solidFill>
                <a:latin typeface="Arial"/>
                <a:ea typeface="Arial"/>
                <a:cs typeface="Arial"/>
                <a:sym typeface="Arial"/>
              </a:rPr>
              <a:t>enrolled in the course at least 50% of the term reported</a:t>
            </a:r>
          </a:p>
          <a:p>
            <a:pPr lvl="1">
              <a:spcBef>
                <a:spcPts val="1200"/>
              </a:spcBef>
              <a:buSzPts val="1800"/>
            </a:pPr>
            <a:endParaRPr lang="en-US" sz="1800" dirty="0">
              <a:solidFill>
                <a:srgbClr val="000000"/>
              </a:solidFill>
              <a:latin typeface="Arial"/>
              <a:ea typeface="Arial"/>
              <a:cs typeface="Arial"/>
              <a:sym typeface="Arial"/>
            </a:endParaRPr>
          </a:p>
          <a:p>
            <a:pPr marL="457200" lvl="1" indent="0">
              <a:spcBef>
                <a:spcPts val="1200"/>
              </a:spcBef>
              <a:buSzPts val="1800"/>
              <a:buNone/>
            </a:pPr>
            <a:r>
              <a:rPr lang="en-US" b="1" dirty="0">
                <a:solidFill>
                  <a:srgbClr val="000000"/>
                </a:solidFill>
                <a:latin typeface="Arial"/>
                <a:ea typeface="Arial"/>
                <a:cs typeface="Arial"/>
                <a:sym typeface="Arial"/>
              </a:rPr>
              <a:t>Edits</a:t>
            </a:r>
          </a:p>
          <a:p>
            <a:pPr lvl="2">
              <a:spcBef>
                <a:spcPts val="1200"/>
              </a:spcBef>
              <a:buSzPts val="1800"/>
            </a:pPr>
            <a:r>
              <a:rPr lang="en-US" dirty="0">
                <a:solidFill>
                  <a:srgbClr val="000000"/>
                </a:solidFill>
                <a:latin typeface="Arial"/>
                <a:ea typeface="Arial"/>
                <a:cs typeface="Arial"/>
                <a:sym typeface="Arial"/>
              </a:rPr>
              <a:t>Must be Y or N</a:t>
            </a:r>
          </a:p>
          <a:p>
            <a:pPr lvl="2">
              <a:spcBef>
                <a:spcPts val="1200"/>
              </a:spcBef>
              <a:buSzPts val="1800"/>
            </a:pPr>
            <a:r>
              <a:rPr lang="en-US" dirty="0">
                <a:solidFill>
                  <a:srgbClr val="000000"/>
                </a:solidFill>
                <a:latin typeface="Arial"/>
                <a:ea typeface="Arial"/>
                <a:cs typeface="Arial"/>
                <a:sym typeface="Arial"/>
              </a:rPr>
              <a:t>Required on EOY 2023-2024 for grades PK-12</a:t>
            </a:r>
          </a:p>
          <a:p>
            <a:pPr lvl="1">
              <a:spcBef>
                <a:spcPts val="1200"/>
              </a:spcBef>
              <a:buSzPts val="1800"/>
            </a:pPr>
            <a:endParaRPr sz="1800" dirty="0">
              <a:solidFill>
                <a:srgbClr val="000000"/>
              </a:solidFill>
              <a:latin typeface="Arial"/>
              <a:ea typeface="Arial"/>
              <a:cs typeface="Arial"/>
              <a:sym typeface="Arial"/>
            </a:endParaRPr>
          </a:p>
        </p:txBody>
      </p:sp>
      <p:sp>
        <p:nvSpPr>
          <p:cNvPr id="2" name="Text Placeholder 1"/>
          <p:cNvSpPr>
            <a:spLocks noGrp="1"/>
          </p:cNvSpPr>
          <p:nvPr>
            <p:ph type="body" sz="quarter" idx="13"/>
          </p:nvPr>
        </p:nvSpPr>
        <p:spPr/>
        <p:txBody>
          <a:bodyPr>
            <a:normAutofit/>
          </a:bodyPr>
          <a:lstStyle/>
          <a:p>
            <a:r>
              <a:rPr lang="en-US" dirty="0"/>
              <a:t>Data Elements  **NEW**</a:t>
            </a:r>
          </a:p>
        </p:txBody>
      </p:sp>
    </p:spTree>
    <p:extLst>
      <p:ext uri="{BB962C8B-B14F-4D97-AF65-F5344CB8AC3E}">
        <p14:creationId xmlns:p14="http://schemas.microsoft.com/office/powerpoint/2010/main" val="210781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65C415-999C-243C-248C-98FA0C333F75}"/>
              </a:ext>
            </a:extLst>
          </p:cNvPr>
          <p:cNvSpPr>
            <a:spLocks noGrp="1"/>
          </p:cNvSpPr>
          <p:nvPr>
            <p:ph type="sldNum" sz="quarter" idx="12"/>
          </p:nvPr>
        </p:nvSpPr>
        <p:spPr/>
        <p:txBody>
          <a:bodyPr/>
          <a:lstStyle/>
          <a:p>
            <a:fld id="{B2102BAA-C61A-4A39-BDF1-4340D572B82C}" type="slidenum">
              <a:rPr lang="en-US" smtClean="0"/>
              <a:t>5</a:t>
            </a:fld>
            <a:endParaRPr lang="en-US"/>
          </a:p>
        </p:txBody>
      </p:sp>
      <p:sp>
        <p:nvSpPr>
          <p:cNvPr id="3" name="Content Placeholder 2">
            <a:extLst>
              <a:ext uri="{FF2B5EF4-FFF2-40B4-BE49-F238E27FC236}">
                <a16:creationId xmlns:a16="http://schemas.microsoft.com/office/drawing/2014/main" id="{D3E719EE-638A-6FB8-47E6-48E2F14DD960}"/>
              </a:ext>
            </a:extLst>
          </p:cNvPr>
          <p:cNvSpPr>
            <a:spLocks noGrp="1"/>
          </p:cNvSpPr>
          <p:nvPr>
            <p:ph idx="1"/>
          </p:nvPr>
        </p:nvSpPr>
        <p:spPr/>
        <p:txBody>
          <a:bodyPr>
            <a:normAutofit/>
          </a:bodyPr>
          <a:lstStyle/>
          <a:p>
            <a:pPr marL="0" indent="0">
              <a:buNone/>
            </a:pPr>
            <a:r>
              <a:rPr lang="en-US" b="1" u="sng" dirty="0"/>
              <a:t>SCED Course Level</a:t>
            </a:r>
          </a:p>
          <a:p>
            <a:endParaRPr lang="en-US" dirty="0"/>
          </a:p>
          <a:p>
            <a:pPr marL="457200" lvl="1" indent="0">
              <a:buNone/>
            </a:pPr>
            <a:r>
              <a:rPr lang="en-US" b="1" dirty="0"/>
              <a:t>Values added</a:t>
            </a:r>
          </a:p>
          <a:p>
            <a:pPr lvl="2"/>
            <a:r>
              <a:rPr lang="en-US" dirty="0"/>
              <a:t>A = Adaptive Course (Define Class Type is required)</a:t>
            </a:r>
          </a:p>
          <a:p>
            <a:pPr lvl="2"/>
            <a:r>
              <a:rPr lang="en-US" dirty="0"/>
              <a:t>C = College Preparatory (i.e. AP, IB, Dual Enrollment, Cambridge, </a:t>
            </a:r>
            <a:r>
              <a:rPr lang="en-US" dirty="0" err="1"/>
              <a:t>etc</a:t>
            </a:r>
            <a:r>
              <a:rPr lang="en-US" dirty="0"/>
              <a:t>)</a:t>
            </a:r>
          </a:p>
          <a:p>
            <a:pPr lvl="2"/>
            <a:endParaRPr lang="en-US" dirty="0"/>
          </a:p>
          <a:p>
            <a:pPr marL="457200" lvl="1" indent="0">
              <a:buNone/>
            </a:pPr>
            <a:r>
              <a:rPr lang="en-US" b="1" dirty="0"/>
              <a:t>Edits</a:t>
            </a:r>
          </a:p>
          <a:p>
            <a:pPr marL="1257300" lvl="2" indent="-342900">
              <a:lnSpc>
                <a:spcPct val="115000"/>
              </a:lnSpc>
              <a:spcBef>
                <a:spcPts val="0"/>
              </a:spcBef>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Blank are no longer permitted</a:t>
            </a:r>
          </a:p>
          <a:p>
            <a:pPr marL="1257300" lvl="2" indent="-342900">
              <a:lnSpc>
                <a:spcPct val="115000"/>
              </a:lnSpc>
              <a:spcBef>
                <a:spcPts val="0"/>
              </a:spcBef>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SCED Course Level A requires a DCT </a:t>
            </a:r>
          </a:p>
          <a:p>
            <a:pPr marL="1257300" lvl="2" indent="-342900">
              <a:lnSpc>
                <a:spcPct val="115000"/>
              </a:lnSpc>
              <a:spcBef>
                <a:spcPts val="0"/>
              </a:spcBef>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SCED Course Level C and H must have a secondary SCED</a:t>
            </a:r>
          </a:p>
          <a:p>
            <a:pPr marL="1257300" lvl="2" indent="-342900">
              <a:lnSpc>
                <a:spcPct val="115000"/>
              </a:lnSpc>
              <a:spcBef>
                <a:spcPts val="0"/>
              </a:spcBef>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SCED Course Level E (Enriched or Advanced) requires a non-secondary SCED</a:t>
            </a:r>
          </a:p>
          <a:p>
            <a:pPr marL="1714500" lvl="3" indent="-342900">
              <a:lnSpc>
                <a:spcPct val="115000"/>
              </a:lnSpc>
              <a:spcBef>
                <a:spcPts val="0"/>
              </a:spcBef>
              <a:buFont typeface="Symbol" panose="05050102010706020507" pitchFamily="18" charset="2"/>
              <a:buChar char=""/>
            </a:pPr>
            <a:r>
              <a:rPr lang="en-US" dirty="0">
                <a:ea typeface="Times New Roman" panose="02020603050405020304" pitchFamily="18" charset="0"/>
                <a:cs typeface="Times New Roman" panose="02020603050405020304" pitchFamily="18" charset="0"/>
              </a:rPr>
              <a:t>Elementary and Middle School courses only</a:t>
            </a:r>
            <a:endParaRPr lang="en-US" dirty="0">
              <a:effectLst/>
              <a:ea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34D35BD4-185D-29AB-6CB4-80ED8ABD18D6}"/>
              </a:ext>
            </a:extLst>
          </p:cNvPr>
          <p:cNvSpPr>
            <a:spLocks noGrp="1"/>
          </p:cNvSpPr>
          <p:nvPr>
            <p:ph type="body" sz="quarter" idx="13"/>
          </p:nvPr>
        </p:nvSpPr>
        <p:spPr/>
        <p:txBody>
          <a:bodyPr/>
          <a:lstStyle/>
          <a:p>
            <a:r>
              <a:rPr lang="en-US" dirty="0"/>
              <a:t>Data Elements **UPDATE**</a:t>
            </a:r>
          </a:p>
        </p:txBody>
      </p:sp>
    </p:spTree>
    <p:extLst>
      <p:ext uri="{BB962C8B-B14F-4D97-AF65-F5344CB8AC3E}">
        <p14:creationId xmlns:p14="http://schemas.microsoft.com/office/powerpoint/2010/main" val="116799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57CA0D-FEE2-4371-9B09-4D5E65F4CB2C}"/>
              </a:ext>
            </a:extLst>
          </p:cNvPr>
          <p:cNvSpPr>
            <a:spLocks noGrp="1"/>
          </p:cNvSpPr>
          <p:nvPr>
            <p:ph type="sldNum" sz="quarter" idx="12"/>
          </p:nvPr>
        </p:nvSpPr>
        <p:spPr/>
        <p:txBody>
          <a:bodyPr/>
          <a:lstStyle/>
          <a:p>
            <a:fld id="{B2102BAA-C61A-4A39-BDF1-4340D572B82C}" type="slidenum">
              <a:rPr lang="en-US" smtClean="0"/>
              <a:t>6</a:t>
            </a:fld>
            <a:endParaRPr lang="en-US"/>
          </a:p>
        </p:txBody>
      </p:sp>
      <p:sp>
        <p:nvSpPr>
          <p:cNvPr id="3" name="Content Placeholder 2">
            <a:extLst>
              <a:ext uri="{FF2B5EF4-FFF2-40B4-BE49-F238E27FC236}">
                <a16:creationId xmlns:a16="http://schemas.microsoft.com/office/drawing/2014/main" id="{5C8688A5-3828-4198-93A4-2292639BA99B}"/>
              </a:ext>
            </a:extLst>
          </p:cNvPr>
          <p:cNvSpPr>
            <a:spLocks noGrp="1"/>
          </p:cNvSpPr>
          <p:nvPr>
            <p:ph idx="1"/>
          </p:nvPr>
        </p:nvSpPr>
        <p:spPr>
          <a:xfrm>
            <a:off x="838200" y="1774209"/>
            <a:ext cx="10515600" cy="4402754"/>
          </a:xfrm>
        </p:spPr>
        <p:txBody>
          <a:bodyPr vert="horz" lIns="91440" tIns="45720" rIns="91440" bIns="45720" rtlCol="0" anchor="t">
            <a:normAutofit fontScale="92500" lnSpcReduction="10000"/>
          </a:bodyPr>
          <a:lstStyle/>
          <a:p>
            <a:pPr marL="0" indent="0">
              <a:buNone/>
            </a:pPr>
            <a:r>
              <a:rPr lang="en-US" sz="3900" b="1" u="sng" dirty="0">
                <a:solidFill>
                  <a:srgbClr val="000000"/>
                </a:solidFill>
              </a:rPr>
              <a:t>Responsible Division (F Record)</a:t>
            </a:r>
          </a:p>
          <a:p>
            <a:pPr marL="0" indent="0">
              <a:buNone/>
            </a:pPr>
            <a:endParaRPr lang="en-US" dirty="0">
              <a:solidFill>
                <a:srgbClr val="000000"/>
              </a:solidFill>
            </a:endParaRPr>
          </a:p>
          <a:p>
            <a:pPr marL="0" indent="0">
              <a:buNone/>
            </a:pPr>
            <a:r>
              <a:rPr lang="en-US" b="1" dirty="0">
                <a:solidFill>
                  <a:srgbClr val="000000"/>
                </a:solidFill>
              </a:rPr>
              <a:t>Notes</a:t>
            </a:r>
            <a:endParaRPr lang="en-US" b="1" dirty="0">
              <a:solidFill>
                <a:srgbClr val="000000"/>
              </a:solidFill>
              <a:cs typeface="Calibri"/>
            </a:endParaRPr>
          </a:p>
          <a:p>
            <a:pPr lvl="1"/>
            <a:r>
              <a:rPr lang="en-US" dirty="0">
                <a:solidFill>
                  <a:srgbClr val="000000"/>
                </a:solidFill>
              </a:rPr>
              <a:t>Required starting with Fall MSC</a:t>
            </a:r>
          </a:p>
          <a:p>
            <a:pPr lvl="1"/>
            <a:r>
              <a:rPr lang="en-US" dirty="0">
                <a:solidFill>
                  <a:srgbClr val="000000"/>
                </a:solidFill>
              </a:rPr>
              <a:t>In previous years, only regional centers were required to report a responsible division.  This is being expanded to include all divisions and regional centers.</a:t>
            </a:r>
          </a:p>
          <a:p>
            <a:pPr marL="457200" lvl="1" indent="0">
              <a:buNone/>
            </a:pPr>
            <a:endParaRPr lang="en-US" dirty="0">
              <a:solidFill>
                <a:srgbClr val="000000"/>
              </a:solidFill>
            </a:endParaRPr>
          </a:p>
          <a:p>
            <a:pPr lvl="1"/>
            <a:endParaRPr lang="en-US" dirty="0">
              <a:solidFill>
                <a:srgbClr val="000000"/>
              </a:solidFill>
            </a:endParaRPr>
          </a:p>
          <a:p>
            <a:pPr marL="0" indent="0">
              <a:buNone/>
            </a:pPr>
            <a:r>
              <a:rPr lang="en-US" b="1" dirty="0">
                <a:solidFill>
                  <a:srgbClr val="000000"/>
                </a:solidFill>
              </a:rPr>
              <a:t>Edits</a:t>
            </a:r>
          </a:p>
          <a:p>
            <a:pPr lvl="1"/>
            <a:r>
              <a:rPr lang="en-US" dirty="0">
                <a:solidFill>
                  <a:srgbClr val="000000"/>
                </a:solidFill>
              </a:rPr>
              <a:t>Blanks will not be permitted</a:t>
            </a:r>
            <a:endParaRPr lang="en-US" dirty="0">
              <a:solidFill>
                <a:srgbClr val="000000"/>
              </a:solidFill>
              <a:cs typeface="Calibri"/>
            </a:endParaRPr>
          </a:p>
          <a:p>
            <a:pPr lvl="1"/>
            <a:r>
              <a:rPr lang="en-US" dirty="0">
                <a:solidFill>
                  <a:srgbClr val="000000"/>
                </a:solidFill>
              </a:rPr>
              <a:t>Must be a valid VDOE assigned </a:t>
            </a:r>
            <a:r>
              <a:rPr lang="en-US" b="1" dirty="0">
                <a:solidFill>
                  <a:srgbClr val="000000"/>
                </a:solidFill>
              </a:rPr>
              <a:t>division</a:t>
            </a:r>
            <a:r>
              <a:rPr lang="en-US" dirty="0">
                <a:solidFill>
                  <a:srgbClr val="000000"/>
                </a:solidFill>
              </a:rPr>
              <a:t> number (&lt;=207)</a:t>
            </a:r>
            <a:endParaRPr lang="en-US" dirty="0">
              <a:solidFill>
                <a:srgbClr val="000000"/>
              </a:solidFill>
              <a:cs typeface="Calibri"/>
            </a:endParaRPr>
          </a:p>
          <a:p>
            <a:pPr marL="0" indent="0">
              <a:buNone/>
            </a:pPr>
            <a:endParaRPr lang="en-US" b="1" dirty="0">
              <a:solidFill>
                <a:srgbClr val="000000"/>
              </a:solidFill>
              <a:cs typeface="Calibri"/>
            </a:endParaRPr>
          </a:p>
          <a:p>
            <a:pPr lvl="1"/>
            <a:endParaRPr lang="en-US" sz="1500" dirty="0">
              <a:solidFill>
                <a:srgbClr val="FF0000"/>
              </a:solidFill>
            </a:endParaRPr>
          </a:p>
          <a:p>
            <a:endParaRPr lang="en-US" dirty="0"/>
          </a:p>
          <a:p>
            <a:pPr marL="0" indent="0">
              <a:buNone/>
            </a:pPr>
            <a:endParaRPr lang="en-US" dirty="0"/>
          </a:p>
        </p:txBody>
      </p:sp>
      <p:sp>
        <p:nvSpPr>
          <p:cNvPr id="4" name="Text Placeholder 3">
            <a:extLst>
              <a:ext uri="{FF2B5EF4-FFF2-40B4-BE49-F238E27FC236}">
                <a16:creationId xmlns:a16="http://schemas.microsoft.com/office/drawing/2014/main" id="{37BA55F1-3748-4524-A9C7-5017751BBCBB}"/>
              </a:ext>
            </a:extLst>
          </p:cNvPr>
          <p:cNvSpPr>
            <a:spLocks noGrp="1"/>
          </p:cNvSpPr>
          <p:nvPr>
            <p:ph type="body" sz="quarter" idx="13"/>
          </p:nvPr>
        </p:nvSpPr>
        <p:spPr/>
        <p:txBody>
          <a:bodyPr/>
          <a:lstStyle/>
          <a:p>
            <a:r>
              <a:rPr lang="en-US" dirty="0"/>
              <a:t>Data Elements **Update**</a:t>
            </a:r>
          </a:p>
        </p:txBody>
      </p:sp>
    </p:spTree>
    <p:extLst>
      <p:ext uri="{BB962C8B-B14F-4D97-AF65-F5344CB8AC3E}">
        <p14:creationId xmlns:p14="http://schemas.microsoft.com/office/powerpoint/2010/main" val="107938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57CA0D-FEE2-4371-9B09-4D5E65F4CB2C}"/>
              </a:ext>
            </a:extLst>
          </p:cNvPr>
          <p:cNvSpPr>
            <a:spLocks noGrp="1"/>
          </p:cNvSpPr>
          <p:nvPr>
            <p:ph type="sldNum" sz="quarter" idx="12"/>
          </p:nvPr>
        </p:nvSpPr>
        <p:spPr/>
        <p:txBody>
          <a:bodyPr/>
          <a:lstStyle/>
          <a:p>
            <a:fld id="{B2102BAA-C61A-4A39-BDF1-4340D572B82C}" type="slidenum">
              <a:rPr lang="en-US" smtClean="0"/>
              <a:t>7</a:t>
            </a:fld>
            <a:endParaRPr lang="en-US"/>
          </a:p>
        </p:txBody>
      </p:sp>
      <p:sp>
        <p:nvSpPr>
          <p:cNvPr id="3" name="Content Placeholder 2">
            <a:extLst>
              <a:ext uri="{FF2B5EF4-FFF2-40B4-BE49-F238E27FC236}">
                <a16:creationId xmlns:a16="http://schemas.microsoft.com/office/drawing/2014/main" id="{5C8688A5-3828-4198-93A4-2292639BA99B}"/>
              </a:ext>
            </a:extLst>
          </p:cNvPr>
          <p:cNvSpPr>
            <a:spLocks noGrp="1"/>
          </p:cNvSpPr>
          <p:nvPr>
            <p:ph idx="1"/>
          </p:nvPr>
        </p:nvSpPr>
        <p:spPr>
          <a:xfrm>
            <a:off x="421342" y="1591646"/>
            <a:ext cx="11237258" cy="4947266"/>
          </a:xfrm>
        </p:spPr>
        <p:txBody>
          <a:bodyPr vert="horz" lIns="91440" tIns="45720" rIns="91440" bIns="45720" rtlCol="0" anchor="t">
            <a:normAutofit fontScale="92500" lnSpcReduction="10000"/>
          </a:bodyPr>
          <a:lstStyle/>
          <a:p>
            <a:pPr marL="457200" lvl="1" indent="0">
              <a:buNone/>
            </a:pPr>
            <a:r>
              <a:rPr lang="en-US" b="1" dirty="0">
                <a:solidFill>
                  <a:srgbClr val="000000"/>
                </a:solidFill>
              </a:rPr>
              <a:t>Record Types (A Record)</a:t>
            </a:r>
          </a:p>
          <a:p>
            <a:pPr lvl="1"/>
            <a:r>
              <a:rPr lang="en-US" dirty="0">
                <a:solidFill>
                  <a:srgbClr val="000000"/>
                </a:solidFill>
              </a:rPr>
              <a:t>ABG Section Type for reporting will not be accepted (FATAL)</a:t>
            </a:r>
          </a:p>
          <a:p>
            <a:pPr marL="457200" lvl="1" indent="0">
              <a:buNone/>
            </a:pPr>
            <a:r>
              <a:rPr lang="en-US" dirty="0">
                <a:solidFill>
                  <a:srgbClr val="000000"/>
                </a:solidFill>
              </a:rPr>
              <a:t>	     Record Types accepted on Fall MSC - ABCDEFGIJK</a:t>
            </a:r>
          </a:p>
          <a:p>
            <a:pPr marL="457200" lvl="1" indent="0">
              <a:buNone/>
            </a:pPr>
            <a:r>
              <a:rPr lang="en-US" dirty="0">
                <a:solidFill>
                  <a:srgbClr val="000000"/>
                </a:solidFill>
              </a:rPr>
              <a:t>	     Record Types accepted on EOY MSC - ACDEFIJK</a:t>
            </a:r>
          </a:p>
          <a:p>
            <a:pPr marL="457200" lvl="1" indent="0">
              <a:buNone/>
            </a:pPr>
            <a:endParaRPr lang="en-US" dirty="0">
              <a:solidFill>
                <a:srgbClr val="000000"/>
              </a:solidFill>
            </a:endParaRPr>
          </a:p>
          <a:p>
            <a:pPr marL="457200" lvl="1" indent="0">
              <a:buNone/>
            </a:pPr>
            <a:r>
              <a:rPr lang="en-US" b="1" dirty="0">
                <a:solidFill>
                  <a:srgbClr val="000000"/>
                </a:solidFill>
              </a:rPr>
              <a:t>B Record</a:t>
            </a:r>
          </a:p>
          <a:p>
            <a:pPr lvl="1"/>
            <a:r>
              <a:rPr lang="en-US" dirty="0">
                <a:solidFill>
                  <a:srgbClr val="000000"/>
                </a:solidFill>
              </a:rPr>
              <a:t>Teaching Experience fields can not be &gt;50 (FATAL)</a:t>
            </a:r>
          </a:p>
          <a:p>
            <a:pPr marL="457200" lvl="1" indent="0">
              <a:buNone/>
            </a:pPr>
            <a:endParaRPr lang="en-US" dirty="0">
              <a:solidFill>
                <a:srgbClr val="000000"/>
              </a:solidFill>
            </a:endParaRPr>
          </a:p>
          <a:p>
            <a:pPr marL="457200" lvl="1" indent="0">
              <a:buNone/>
            </a:pPr>
            <a:r>
              <a:rPr lang="en-US" b="1" dirty="0">
                <a:solidFill>
                  <a:srgbClr val="000000"/>
                </a:solidFill>
              </a:rPr>
              <a:t>D Record</a:t>
            </a:r>
          </a:p>
          <a:p>
            <a:pPr lvl="1"/>
            <a:r>
              <a:rPr lang="en-US" dirty="0">
                <a:solidFill>
                  <a:srgbClr val="000000"/>
                </a:solidFill>
              </a:rPr>
              <a:t>At least 1 Defined Class Type in the D record must be reported (Warning)</a:t>
            </a:r>
          </a:p>
          <a:p>
            <a:pPr marL="457200" lvl="1" indent="0">
              <a:buNone/>
            </a:pPr>
            <a:endParaRPr lang="en-US" dirty="0">
              <a:solidFill>
                <a:srgbClr val="000000"/>
              </a:solidFill>
            </a:endParaRPr>
          </a:p>
          <a:p>
            <a:pPr marL="457200" lvl="1" indent="0">
              <a:buNone/>
            </a:pPr>
            <a:r>
              <a:rPr lang="en-US" b="1" dirty="0">
                <a:solidFill>
                  <a:srgbClr val="000000"/>
                </a:solidFill>
              </a:rPr>
              <a:t>Multiple Records</a:t>
            </a:r>
          </a:p>
          <a:p>
            <a:pPr lvl="1"/>
            <a:r>
              <a:rPr lang="en-US" dirty="0">
                <a:solidFill>
                  <a:srgbClr val="000000"/>
                </a:solidFill>
              </a:rPr>
              <a:t>Local Provider ID must remain the same across the MSC collections (FATAL)</a:t>
            </a:r>
          </a:p>
          <a:p>
            <a:pPr lvl="1"/>
            <a:r>
              <a:rPr lang="en-US" dirty="0">
                <a:solidFill>
                  <a:srgbClr val="000000"/>
                </a:solidFill>
              </a:rPr>
              <a:t>Teacher Role Code 10 (Other Staff not Connected to a Section) should not be reported using a G record if associated with a D record (FATAL)</a:t>
            </a:r>
          </a:p>
          <a:p>
            <a:pPr marL="457200" lvl="1" indent="0">
              <a:buNone/>
            </a:pPr>
            <a:endParaRPr lang="en-US" sz="1500" dirty="0">
              <a:solidFill>
                <a:srgbClr val="000000"/>
              </a:solidFill>
            </a:endParaRPr>
          </a:p>
          <a:p>
            <a:endParaRPr lang="en-US" dirty="0"/>
          </a:p>
          <a:p>
            <a:pPr marL="0" indent="0">
              <a:buNone/>
            </a:pPr>
            <a:endParaRPr lang="en-US" dirty="0"/>
          </a:p>
        </p:txBody>
      </p:sp>
      <p:sp>
        <p:nvSpPr>
          <p:cNvPr id="4" name="Text Placeholder 3">
            <a:extLst>
              <a:ext uri="{FF2B5EF4-FFF2-40B4-BE49-F238E27FC236}">
                <a16:creationId xmlns:a16="http://schemas.microsoft.com/office/drawing/2014/main" id="{37BA55F1-3748-4524-A9C7-5017751BBCBB}"/>
              </a:ext>
            </a:extLst>
          </p:cNvPr>
          <p:cNvSpPr>
            <a:spLocks noGrp="1"/>
          </p:cNvSpPr>
          <p:nvPr>
            <p:ph type="body" sz="quarter" idx="13"/>
          </p:nvPr>
        </p:nvSpPr>
        <p:spPr/>
        <p:txBody>
          <a:bodyPr/>
          <a:lstStyle/>
          <a:p>
            <a:r>
              <a:rPr lang="en-US" dirty="0"/>
              <a:t>Edits</a:t>
            </a:r>
          </a:p>
        </p:txBody>
      </p:sp>
    </p:spTree>
    <p:extLst>
      <p:ext uri="{BB962C8B-B14F-4D97-AF65-F5344CB8AC3E}">
        <p14:creationId xmlns:p14="http://schemas.microsoft.com/office/powerpoint/2010/main" val="2305787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57CA0D-FEE2-4371-9B09-4D5E65F4CB2C}"/>
              </a:ext>
            </a:extLst>
          </p:cNvPr>
          <p:cNvSpPr>
            <a:spLocks noGrp="1"/>
          </p:cNvSpPr>
          <p:nvPr>
            <p:ph type="sldNum" sz="quarter" idx="12"/>
          </p:nvPr>
        </p:nvSpPr>
        <p:spPr/>
        <p:txBody>
          <a:bodyPr/>
          <a:lstStyle/>
          <a:p>
            <a:fld id="{B2102BAA-C61A-4A39-BDF1-4340D572B82C}" type="slidenum">
              <a:rPr lang="en-US" smtClean="0"/>
              <a:t>8</a:t>
            </a:fld>
            <a:endParaRPr lang="en-US"/>
          </a:p>
        </p:txBody>
      </p:sp>
      <p:sp>
        <p:nvSpPr>
          <p:cNvPr id="3" name="Content Placeholder 2">
            <a:extLst>
              <a:ext uri="{FF2B5EF4-FFF2-40B4-BE49-F238E27FC236}">
                <a16:creationId xmlns:a16="http://schemas.microsoft.com/office/drawing/2014/main" id="{5C8688A5-3828-4198-93A4-2292639BA99B}"/>
              </a:ext>
            </a:extLst>
          </p:cNvPr>
          <p:cNvSpPr>
            <a:spLocks noGrp="1"/>
          </p:cNvSpPr>
          <p:nvPr>
            <p:ph idx="1"/>
          </p:nvPr>
        </p:nvSpPr>
        <p:spPr>
          <a:xfrm>
            <a:off x="838200" y="1458930"/>
            <a:ext cx="10995212" cy="5262545"/>
          </a:xfrm>
        </p:spPr>
        <p:txBody>
          <a:bodyPr vert="horz" lIns="91440" tIns="45720" rIns="91440" bIns="45720" rtlCol="0" anchor="t">
            <a:normAutofit/>
          </a:bodyPr>
          <a:lstStyle/>
          <a:p>
            <a:pPr marL="0" indent="0">
              <a:buNone/>
            </a:pPr>
            <a:r>
              <a:rPr lang="en-US" dirty="0">
                <a:solidFill>
                  <a:srgbClr val="000000"/>
                </a:solidFill>
              </a:rPr>
              <a:t>Divisions will no longer report MSC data for students served in a VDOE licensed Private School for Students with Disabilities.</a:t>
            </a:r>
          </a:p>
          <a:p>
            <a:pPr marL="0" indent="0">
              <a:buNone/>
            </a:pPr>
            <a:endParaRPr lang="en-US" dirty="0">
              <a:solidFill>
                <a:srgbClr val="000000"/>
              </a:solidFill>
            </a:endParaRPr>
          </a:p>
          <a:p>
            <a:pPr marL="0" indent="0">
              <a:buNone/>
            </a:pPr>
            <a:r>
              <a:rPr lang="en-US" dirty="0">
                <a:solidFill>
                  <a:srgbClr val="000000"/>
                </a:solidFill>
              </a:rPr>
              <a:t>VA Active SCED List</a:t>
            </a:r>
          </a:p>
          <a:p>
            <a:pPr lvl="1">
              <a:lnSpc>
                <a:spcPct val="100000"/>
              </a:lnSpc>
              <a:spcBef>
                <a:spcPts val="0"/>
              </a:spcBef>
            </a:pPr>
            <a:r>
              <a:rPr lang="en-US" sz="2800" dirty="0">
                <a:solidFill>
                  <a:srgbClr val="000000"/>
                </a:solidFill>
              </a:rPr>
              <a:t>Added Transcript/Secondary Course column</a:t>
            </a:r>
            <a:endParaRPr lang="en-US" sz="2800" dirty="0">
              <a:solidFill>
                <a:srgbClr val="000000"/>
              </a:solidFill>
              <a:ea typeface="Calibri"/>
              <a:cs typeface="Calibri"/>
            </a:endParaRPr>
          </a:p>
          <a:p>
            <a:pPr lvl="1">
              <a:lnSpc>
                <a:spcPct val="100000"/>
              </a:lnSpc>
              <a:spcBef>
                <a:spcPts val="0"/>
              </a:spcBef>
            </a:pPr>
            <a:r>
              <a:rPr lang="en-US" sz="2800" dirty="0">
                <a:solidFill>
                  <a:srgbClr val="000000"/>
                </a:solidFill>
              </a:rPr>
              <a:t>Added a change log for the current and past school year</a:t>
            </a:r>
            <a:endParaRPr lang="en-US" sz="2700" b="1" dirty="0">
              <a:solidFill>
                <a:srgbClr val="000000"/>
              </a:solidFill>
              <a:latin typeface="Arial"/>
              <a:ea typeface="Arial"/>
              <a:cs typeface="Arial"/>
              <a:sym typeface="Arial"/>
            </a:endParaRPr>
          </a:p>
          <a:p>
            <a:pPr marL="0" indent="0">
              <a:lnSpc>
                <a:spcPct val="115000"/>
              </a:lnSpc>
              <a:spcBef>
                <a:spcPts val="0"/>
              </a:spcBef>
              <a:spcAft>
                <a:spcPts val="600"/>
              </a:spcAft>
              <a:buNone/>
            </a:pPr>
            <a:endParaRPr lang="en-US" sz="2700" dirty="0">
              <a:solidFill>
                <a:srgbClr val="000000"/>
              </a:solidFill>
              <a:effectLst/>
            </a:endParaRPr>
          </a:p>
          <a:p>
            <a:pPr marL="0" indent="0">
              <a:lnSpc>
                <a:spcPct val="115000"/>
              </a:lnSpc>
              <a:spcBef>
                <a:spcPts val="0"/>
              </a:spcBef>
              <a:spcAft>
                <a:spcPts val="600"/>
              </a:spcAft>
              <a:buNone/>
            </a:pPr>
            <a:r>
              <a:rPr lang="en-US" dirty="0">
                <a:solidFill>
                  <a:srgbClr val="000000"/>
                </a:solidFill>
                <a:effectLst/>
              </a:rPr>
              <a:t>Work-based Learning -</a:t>
            </a:r>
            <a:r>
              <a:rPr lang="en-US" dirty="0">
                <a:solidFill>
                  <a:srgbClr val="000000"/>
                </a:solidFill>
                <a:effectLst/>
                <a:latin typeface="Times New Roman" panose="02020603050405020304" pitchFamily="18" charset="0"/>
                <a:ea typeface="Times New Roman" panose="02020603050405020304" pitchFamily="18" charset="0"/>
              </a:rPr>
              <a:t>A student must be 15 years or older on Oct 1</a:t>
            </a:r>
            <a:r>
              <a:rPr lang="en-US" baseline="30000" dirty="0">
                <a:solidFill>
                  <a:srgbClr val="000000"/>
                </a:solidFill>
                <a:effectLst/>
                <a:latin typeface="Times New Roman" panose="02020603050405020304" pitchFamily="18" charset="0"/>
                <a:ea typeface="Times New Roman" panose="02020603050405020304" pitchFamily="18" charset="0"/>
              </a:rPr>
              <a:t>st</a:t>
            </a:r>
            <a:r>
              <a:rPr lang="en-US" dirty="0">
                <a:solidFill>
                  <a:srgbClr val="000000"/>
                </a:solidFill>
                <a:effectLst/>
                <a:latin typeface="Times New Roman" panose="02020603050405020304" pitchFamily="18" charset="0"/>
                <a:ea typeface="Times New Roman" panose="02020603050405020304" pitchFamily="18" charset="0"/>
              </a:rPr>
              <a:t> </a:t>
            </a:r>
          </a:p>
          <a:p>
            <a:pPr lvl="1">
              <a:lnSpc>
                <a:spcPct val="115000"/>
              </a:lnSpc>
              <a:spcBef>
                <a:spcPts val="0"/>
              </a:spcBef>
              <a:spcAft>
                <a:spcPts val="600"/>
              </a:spcAft>
            </a:pPr>
            <a:r>
              <a:rPr lang="en-US" sz="1900" dirty="0">
                <a:solidFill>
                  <a:srgbClr val="000000"/>
                </a:solidFill>
                <a:effectLst/>
                <a:latin typeface="Times New Roman" panose="02020603050405020304" pitchFamily="18" charset="0"/>
                <a:ea typeface="Times New Roman" panose="02020603050405020304" pitchFamily="18" charset="0"/>
              </a:rPr>
              <a:t>1 Cooperative Education</a:t>
            </a:r>
          </a:p>
          <a:p>
            <a:pPr lvl="1">
              <a:lnSpc>
                <a:spcPct val="115000"/>
              </a:lnSpc>
              <a:spcBef>
                <a:spcPts val="0"/>
              </a:spcBef>
              <a:spcAft>
                <a:spcPts val="600"/>
              </a:spcAft>
            </a:pPr>
            <a:r>
              <a:rPr lang="en-US" sz="1900" dirty="0">
                <a:solidFill>
                  <a:srgbClr val="000000"/>
                </a:solidFill>
                <a:effectLst/>
                <a:latin typeface="Times New Roman" panose="02020603050405020304" pitchFamily="18" charset="0"/>
                <a:ea typeface="Times New Roman" panose="02020603050405020304" pitchFamily="18" charset="0"/>
              </a:rPr>
              <a:t>2 Registered Apprenticeship</a:t>
            </a:r>
          </a:p>
          <a:p>
            <a:pPr lvl="1">
              <a:lnSpc>
                <a:spcPct val="115000"/>
              </a:lnSpc>
              <a:spcBef>
                <a:spcPts val="0"/>
              </a:spcBef>
              <a:spcAft>
                <a:spcPts val="600"/>
              </a:spcAft>
            </a:pPr>
            <a:r>
              <a:rPr lang="en-US" sz="1900" dirty="0">
                <a:solidFill>
                  <a:srgbClr val="000000"/>
                </a:solidFill>
                <a:effectLst/>
                <a:latin typeface="Times New Roman" panose="02020603050405020304" pitchFamily="18" charset="0"/>
                <a:ea typeface="Times New Roman" panose="02020603050405020304" pitchFamily="18" charset="0"/>
              </a:rPr>
              <a:t>9 Youth Registered Apprenticeship</a:t>
            </a:r>
          </a:p>
          <a:p>
            <a:pPr marL="457200" lvl="1" indent="0">
              <a:spcBef>
                <a:spcPts val="0"/>
              </a:spcBef>
              <a:buNone/>
            </a:pPr>
            <a:endParaRPr lang="en-US" sz="2300" dirty="0">
              <a:solidFill>
                <a:srgbClr val="000000"/>
              </a:solidFill>
              <a:latin typeface="Times New Roman" panose="02020603050405020304" pitchFamily="18" charset="0"/>
              <a:ea typeface="Times New Roman" panose="02020603050405020304" pitchFamily="18" charset="0"/>
            </a:endParaRPr>
          </a:p>
          <a:p>
            <a:pPr marL="0" indent="0">
              <a:lnSpc>
                <a:spcPct val="100000"/>
              </a:lnSpc>
              <a:spcBef>
                <a:spcPts val="0"/>
              </a:spcBef>
              <a:buNone/>
            </a:pPr>
            <a:endParaRPr lang="en-US" sz="3200" dirty="0">
              <a:solidFill>
                <a:srgbClr val="000000"/>
              </a:solidFill>
              <a:effectLst/>
              <a:ea typeface="Calibri"/>
              <a:cs typeface="Calibri"/>
            </a:endParaRPr>
          </a:p>
          <a:p>
            <a:endParaRPr lang="en-US" dirty="0">
              <a:solidFill>
                <a:srgbClr val="000000"/>
              </a:solidFill>
            </a:endParaRPr>
          </a:p>
          <a:p>
            <a:pPr marL="0" indent="0">
              <a:buNone/>
            </a:pPr>
            <a:endParaRPr lang="en-US" sz="1200" dirty="0">
              <a:solidFill>
                <a:srgbClr val="000000"/>
              </a:solidFill>
            </a:endParaRPr>
          </a:p>
          <a:p>
            <a:pPr lvl="1"/>
            <a:endParaRPr lang="en-US" sz="1500" dirty="0">
              <a:solidFill>
                <a:srgbClr val="FF0000"/>
              </a:solidFill>
            </a:endParaRPr>
          </a:p>
          <a:p>
            <a:pPr lvl="1"/>
            <a:endParaRPr lang="en-US" sz="1500" dirty="0">
              <a:solidFill>
                <a:srgbClr val="FF0000"/>
              </a:solidFill>
            </a:endParaRPr>
          </a:p>
          <a:p>
            <a:endParaRPr lang="en-US" dirty="0"/>
          </a:p>
          <a:p>
            <a:pPr marL="0" indent="0">
              <a:buNone/>
            </a:pPr>
            <a:endParaRPr lang="en-US" dirty="0"/>
          </a:p>
        </p:txBody>
      </p:sp>
      <p:sp>
        <p:nvSpPr>
          <p:cNvPr id="4" name="Text Placeholder 3">
            <a:extLst>
              <a:ext uri="{FF2B5EF4-FFF2-40B4-BE49-F238E27FC236}">
                <a16:creationId xmlns:a16="http://schemas.microsoft.com/office/drawing/2014/main" id="{37BA55F1-3748-4524-A9C7-5017751BBCBB}"/>
              </a:ext>
            </a:extLst>
          </p:cNvPr>
          <p:cNvSpPr>
            <a:spLocks noGrp="1"/>
          </p:cNvSpPr>
          <p:nvPr>
            <p:ph type="body" sz="quarter" idx="13"/>
          </p:nvPr>
        </p:nvSpPr>
        <p:spPr/>
        <p:txBody>
          <a:bodyPr vert="horz" lIns="822960" tIns="640080" rIns="91440" bIns="45720" rtlCol="0" anchor="t">
            <a:normAutofit/>
          </a:bodyPr>
          <a:lstStyle/>
          <a:p>
            <a:r>
              <a:rPr lang="en-US" dirty="0"/>
              <a:t>Reminders</a:t>
            </a:r>
          </a:p>
        </p:txBody>
      </p:sp>
    </p:spTree>
    <p:extLst>
      <p:ext uri="{BB962C8B-B14F-4D97-AF65-F5344CB8AC3E}">
        <p14:creationId xmlns:p14="http://schemas.microsoft.com/office/powerpoint/2010/main" val="410819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9"/>
          <p:cNvSpPr txBox="1">
            <a:spLocks noGrp="1"/>
          </p:cNvSpPr>
          <p:nvPr>
            <p:ph type="title" idx="4294967295"/>
          </p:nvPr>
        </p:nvSpPr>
        <p:spPr>
          <a:xfrm>
            <a:off x="0" y="0"/>
            <a:ext cx="12192000" cy="1504161"/>
          </a:xfrm>
          <a:prstGeom prst="rect">
            <a:avLst/>
          </a:prstGeom>
          <a:solidFill>
            <a:schemeClr val="tx1"/>
          </a:solidFill>
          <a:ln>
            <a:noFill/>
          </a:ln>
        </p:spPr>
        <p:txBody>
          <a:bodyPr spcFirstLastPara="1" wrap="square" lIns="91425" tIns="45700" rIns="91425" bIns="45700" anchor="ctr" anchorCtr="0">
            <a:normAutofit/>
          </a:bodyPr>
          <a:lstStyle/>
          <a:p>
            <a:pPr>
              <a:spcBef>
                <a:spcPts val="0"/>
              </a:spcBef>
              <a:buClr>
                <a:schemeClr val="accent2"/>
              </a:buClr>
              <a:buSzPts val="1800"/>
            </a:pPr>
            <a:r>
              <a:rPr lang="en-US" sz="4000" dirty="0">
                <a:solidFill>
                  <a:schemeClr val="bg1"/>
                </a:solidFill>
              </a:rPr>
              <a:t>Report - Contracted MOPs for School Divisions</a:t>
            </a:r>
            <a:endParaRPr lang="en-US" dirty="0">
              <a:solidFill>
                <a:schemeClr val="bg1"/>
              </a:solidFill>
            </a:endParaRPr>
          </a:p>
        </p:txBody>
      </p:sp>
      <p:sp>
        <p:nvSpPr>
          <p:cNvPr id="462" name="Google Shape;462;p59"/>
          <p:cNvSpPr txBox="1">
            <a:spLocks noGrp="1"/>
          </p:cNvSpPr>
          <p:nvPr>
            <p:ph type="body" idx="4294967295"/>
          </p:nvPr>
        </p:nvSpPr>
        <p:spPr>
          <a:xfrm>
            <a:off x="286325" y="1825625"/>
            <a:ext cx="11680166" cy="2632075"/>
          </a:xfrm>
          <a:prstGeom prst="rect">
            <a:avLst/>
          </a:prstGeom>
          <a:noFill/>
          <a:ln>
            <a:noFill/>
          </a:ln>
        </p:spPr>
        <p:txBody>
          <a:bodyPr spcFirstLastPara="1" wrap="square" lIns="91425" tIns="45700" rIns="91425" bIns="45700" anchor="t" anchorCtr="0">
            <a:normAutofit lnSpcReduction="10000"/>
          </a:bodyPr>
          <a:lstStyle/>
          <a:p>
            <a:pPr marL="114300" indent="0">
              <a:buSzPct val="69498"/>
              <a:buNone/>
            </a:pPr>
            <a:r>
              <a:rPr lang="en-US" b="0" i="0" dirty="0">
                <a:solidFill>
                  <a:srgbClr val="000000"/>
                </a:solidFill>
                <a:effectLst/>
                <a:latin typeface="Calibri"/>
                <a:ea typeface="Calibri"/>
                <a:cs typeface="Calibri"/>
              </a:rPr>
              <a:t>The following is a list of contracted MOPs as identified by your division in the Educational Registry Application (ERA) for this school year. Failure to report data for the </a:t>
            </a:r>
            <a:r>
              <a:rPr lang="en-US" dirty="0">
                <a:solidFill>
                  <a:srgbClr val="000000"/>
                </a:solidFill>
                <a:latin typeface="Calibri"/>
                <a:ea typeface="Calibri"/>
                <a:cs typeface="Calibri"/>
              </a:rPr>
              <a:t>selected MOPs </a:t>
            </a:r>
            <a:r>
              <a:rPr lang="en-US" b="0" i="0" dirty="0">
                <a:solidFill>
                  <a:srgbClr val="000000"/>
                </a:solidFill>
                <a:effectLst/>
                <a:latin typeface="Calibri"/>
                <a:ea typeface="Calibri"/>
                <a:cs typeface="Calibri"/>
              </a:rPr>
              <a:t>will result in a FATAL error. </a:t>
            </a:r>
            <a:r>
              <a:rPr lang="en-US" dirty="0">
                <a:solidFill>
                  <a:srgbClr val="000000"/>
                </a:solidFill>
                <a:latin typeface="Calibri"/>
                <a:ea typeface="Calibri"/>
                <a:cs typeface="Calibri"/>
              </a:rPr>
              <a:t>Reporting MOPs</a:t>
            </a:r>
            <a:r>
              <a:rPr lang="en-US" b="0" i="0" dirty="0">
                <a:solidFill>
                  <a:srgbClr val="000000"/>
                </a:solidFill>
                <a:effectLst/>
                <a:latin typeface="Calibri"/>
                <a:ea typeface="Calibri"/>
                <a:cs typeface="Calibri"/>
              </a:rPr>
              <a:t> not </a:t>
            </a:r>
            <a:r>
              <a:rPr lang="en-US" dirty="0">
                <a:solidFill>
                  <a:srgbClr val="000000"/>
                </a:solidFill>
                <a:latin typeface="Calibri"/>
                <a:ea typeface="Calibri"/>
                <a:cs typeface="Calibri"/>
              </a:rPr>
              <a:t>selected</a:t>
            </a:r>
            <a:r>
              <a:rPr lang="en-US" b="0" i="0" dirty="0">
                <a:solidFill>
                  <a:srgbClr val="000000"/>
                </a:solidFill>
                <a:effectLst/>
                <a:latin typeface="Calibri"/>
                <a:ea typeface="Calibri"/>
                <a:cs typeface="Calibri"/>
              </a:rPr>
              <a:t> will also result in a FATAL error.</a:t>
            </a:r>
            <a:r>
              <a:rPr lang="en-US" dirty="0">
                <a:solidFill>
                  <a:srgbClr val="000000"/>
                </a:solidFill>
                <a:latin typeface="Calibri"/>
                <a:ea typeface="Calibri"/>
                <a:cs typeface="Calibri"/>
              </a:rPr>
              <a:t> </a:t>
            </a:r>
            <a:endParaRPr lang="en-US">
              <a:latin typeface="Calibri"/>
              <a:ea typeface="Calibri"/>
              <a:cs typeface="Calibri"/>
            </a:endParaRPr>
          </a:p>
          <a:p>
            <a:pPr marL="114300" indent="0">
              <a:buNone/>
            </a:pPr>
            <a:endParaRPr lang="en-US" dirty="0">
              <a:solidFill>
                <a:srgbClr val="000000"/>
              </a:solidFill>
              <a:latin typeface="Calibri"/>
              <a:ea typeface="Calibri"/>
              <a:cs typeface="Calibri"/>
            </a:endParaRPr>
          </a:p>
          <a:p>
            <a:pPr marL="114300" indent="0">
              <a:buNone/>
            </a:pPr>
            <a:r>
              <a:rPr lang="en-US" b="0" i="0" dirty="0">
                <a:solidFill>
                  <a:srgbClr val="000000"/>
                </a:solidFill>
                <a:effectLst/>
                <a:latin typeface="Calibri"/>
                <a:ea typeface="Calibri"/>
                <a:cs typeface="Calibri"/>
              </a:rPr>
              <a:t>To be identified as a MOP, content and instruction must be provided.</a:t>
            </a:r>
            <a:endParaRPr lang="en-US" dirty="0">
              <a:latin typeface="Calibri"/>
              <a:ea typeface="Calibri"/>
              <a:cs typeface="Calibri"/>
            </a:endParaRPr>
          </a:p>
        </p:txBody>
      </p:sp>
      <p:pic>
        <p:nvPicPr>
          <p:cNvPr id="4" name="Picture 3">
            <a:extLst>
              <a:ext uri="{FF2B5EF4-FFF2-40B4-BE49-F238E27FC236}">
                <a16:creationId xmlns:a16="http://schemas.microsoft.com/office/drawing/2014/main" id="{D62A34EE-AA51-43B7-B04D-3F0820769FB3}"/>
              </a:ext>
            </a:extLst>
          </p:cNvPr>
          <p:cNvPicPr>
            <a:picLocks noChangeAspect="1"/>
          </p:cNvPicPr>
          <p:nvPr/>
        </p:nvPicPr>
        <p:blipFill>
          <a:blip r:embed="rId3"/>
          <a:stretch>
            <a:fillRect/>
          </a:stretch>
        </p:blipFill>
        <p:spPr>
          <a:xfrm>
            <a:off x="1109618" y="4457700"/>
            <a:ext cx="8869013" cy="2295845"/>
          </a:xfrm>
          <a:prstGeom prst="rect">
            <a:avLst/>
          </a:prstGeom>
        </p:spPr>
      </p:pic>
      <p:sp>
        <p:nvSpPr>
          <p:cNvPr id="7" name="Rectangle 6">
            <a:extLst>
              <a:ext uri="{FF2B5EF4-FFF2-40B4-BE49-F238E27FC236}">
                <a16:creationId xmlns:a16="http://schemas.microsoft.com/office/drawing/2014/main" id="{73ACF552-8C5E-4B29-8C39-A64ABC081D0F}"/>
              </a:ext>
            </a:extLst>
          </p:cNvPr>
          <p:cNvSpPr/>
          <p:nvPr/>
        </p:nvSpPr>
        <p:spPr>
          <a:xfrm>
            <a:off x="5645426" y="4757530"/>
            <a:ext cx="556591" cy="159027"/>
          </a:xfrm>
          <a:prstGeom prst="rect">
            <a:avLst/>
          </a:prstGeom>
          <a:solidFill>
            <a:srgbClr val="1A4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10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1160</TotalTime>
  <Words>1404</Words>
  <Application>Microsoft Office PowerPoint</Application>
  <PresentationFormat>Widescreen</PresentationFormat>
  <Paragraphs>204</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Georgia</vt:lpstr>
      <vt:lpstr>Symbol</vt:lpstr>
      <vt:lpstr>Times New Roman</vt:lpstr>
      <vt:lpstr>Trebuchet MS</vt:lpstr>
      <vt:lpstr>Office Theme</vt:lpstr>
      <vt:lpstr>Master Schedule Data Collection </vt:lpstr>
      <vt:lpstr>A</vt:lpstr>
      <vt:lpstr>PowerPoint Presentation</vt:lpstr>
      <vt:lpstr>PowerPoint Presentation</vt:lpstr>
      <vt:lpstr>PowerPoint Presentation</vt:lpstr>
      <vt:lpstr>PowerPoint Presentation</vt:lpstr>
      <vt:lpstr>PowerPoint Presentation</vt:lpstr>
      <vt:lpstr>PowerPoint Presentation</vt:lpstr>
      <vt:lpstr>Report - Contracted MOPs for School Divisions</vt:lpstr>
      <vt:lpstr>     IPAL and SEDF Verification Report </vt:lpstr>
      <vt:lpstr>PowerPoint Presentation</vt:lpstr>
      <vt:lpstr>timeline and Resources</vt:lpstr>
      <vt:lpstr>       MSC Data Reporting Timeline </vt:lpstr>
      <vt:lpstr>PowerPoint Presentation</vt:lpstr>
      <vt:lpstr>PowerPoint Presentation</vt:lpstr>
      <vt:lpstr>PowerPoint Presentation</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Ratcliffe, Dana (DOE)</cp:lastModifiedBy>
  <cp:revision>87</cp:revision>
  <cp:lastPrinted>2022-09-12T19:16:41Z</cp:lastPrinted>
  <dcterms:created xsi:type="dcterms:W3CDTF">2022-07-20T12:39:39Z</dcterms:created>
  <dcterms:modified xsi:type="dcterms:W3CDTF">2023-08-16T00:30:47Z</dcterms:modified>
  <cp:contentStatus/>
</cp:coreProperties>
</file>