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6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81" r:id="rId12"/>
    <p:sldId id="265" r:id="rId13"/>
    <p:sldId id="276" r:id="rId14"/>
    <p:sldId id="278" r:id="rId15"/>
    <p:sldId id="277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C65"/>
    <a:srgbClr val="450084"/>
    <a:srgbClr val="372F7A"/>
    <a:srgbClr val="C3B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3"/>
    <p:restoredTop sz="94674"/>
  </p:normalViewPr>
  <p:slideViewPr>
    <p:cSldViewPr snapToGrid="0" snapToObjects="1" showGuides="1">
      <p:cViewPr varScale="1">
        <p:scale>
          <a:sx n="125" d="100"/>
          <a:sy n="125" d="100"/>
        </p:scale>
        <p:origin x="23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AF4F2A-E749-D547-A1C9-CB76E1F9D4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690F3-089A-4142-897A-D3400A3896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E38BD-10B2-3343-BC4C-C1655CCFA261}" type="datetimeFigureOut">
              <a:rPr lang="en-US" smtClean="0"/>
              <a:t>7/24/23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B3F12-740C-A948-BFDA-CF21294B14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29CC6-19CF-564B-8D00-521D489C32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B96E1-7218-AB4A-AFED-A4139CD8C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76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84AB1-73A7-0C4B-850B-85CC1F557F03}" type="datetimeFigureOut">
              <a:rPr lang="en-US" smtClean="0"/>
              <a:t>7/24/23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D4BBF-A29F-8749-B5B1-415900FB4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3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4AC3558-0D9A-C344-AE9C-8673CF2C15B6}"/>
              </a:ext>
            </a:extLst>
          </p:cNvPr>
          <p:cNvSpPr/>
          <p:nvPr userDrawn="1"/>
        </p:nvSpPr>
        <p:spPr>
          <a:xfrm>
            <a:off x="3606801" y="4828032"/>
            <a:ext cx="4995332" cy="719328"/>
          </a:xfrm>
          <a:prstGeom prst="rect">
            <a:avLst/>
          </a:prstGeom>
          <a:solidFill>
            <a:srgbClr val="372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2E337D-2FDB-7B44-91AF-E706AE3F17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42649-AEDB-B145-A683-96DCA00CCF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70418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This is the main title slide of the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A412F-B3E3-4A40-BC4C-3F363EA5DF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0093"/>
            <a:ext cx="9144000" cy="11040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A. OPTIONAL Ph.D.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8E3BB-957C-5148-AE38-B706F524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097-0705-DA46-B748-55FB76BDB834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62EE5-44F2-4A41-B1F1-3B2849DA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00E0-3FD9-6449-B530-B039EB01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E07A-13CD-D446-99A3-4E60C86A30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D546A7-0B00-1E44-AECB-15A36DA7AC1D}"/>
              </a:ext>
            </a:extLst>
          </p:cNvPr>
          <p:cNvSpPr/>
          <p:nvPr userDrawn="1"/>
        </p:nvSpPr>
        <p:spPr>
          <a:xfrm>
            <a:off x="850232" y="1166607"/>
            <a:ext cx="10507579" cy="4373033"/>
          </a:xfrm>
          <a:prstGeom prst="rect">
            <a:avLst/>
          </a:prstGeom>
          <a:noFill/>
          <a:ln w="38100">
            <a:solidFill>
              <a:srgbClr val="C3B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5894A4-8644-FD47-8C71-73C6A3BFF0A1}"/>
              </a:ext>
            </a:extLst>
          </p:cNvPr>
          <p:cNvGrpSpPr/>
          <p:nvPr userDrawn="1"/>
        </p:nvGrpSpPr>
        <p:grpSpPr>
          <a:xfrm>
            <a:off x="3640666" y="5325979"/>
            <a:ext cx="4944533" cy="509656"/>
            <a:chOff x="3640666" y="5325979"/>
            <a:chExt cx="4944533" cy="5096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15BE55-E574-194B-B36E-78FBF359DB97}"/>
                </a:ext>
              </a:extLst>
            </p:cNvPr>
            <p:cNvSpPr/>
            <p:nvPr userDrawn="1"/>
          </p:nvSpPr>
          <p:spPr>
            <a:xfrm>
              <a:off x="3640666" y="5325979"/>
              <a:ext cx="4944533" cy="509656"/>
            </a:xfrm>
            <a:prstGeom prst="rect">
              <a:avLst/>
            </a:prstGeom>
            <a:solidFill>
              <a:srgbClr val="450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9729C4E-0E5B-2A48-AEF1-8B25438B19D9}"/>
                </a:ext>
              </a:extLst>
            </p:cNvPr>
            <p:cNvSpPr/>
            <p:nvPr userDrawn="1"/>
          </p:nvSpPr>
          <p:spPr>
            <a:xfrm>
              <a:off x="3645895" y="5412641"/>
              <a:ext cx="270933" cy="270933"/>
            </a:xfrm>
            <a:prstGeom prst="ellipse">
              <a:avLst/>
            </a:prstGeom>
            <a:noFill/>
            <a:ln w="38100">
              <a:solidFill>
                <a:srgbClr val="C3B0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F0FC7F-09AE-DA48-8E0E-EB3364CB6E3C}"/>
                </a:ext>
              </a:extLst>
            </p:cNvPr>
            <p:cNvSpPr/>
            <p:nvPr userDrawn="1"/>
          </p:nvSpPr>
          <p:spPr>
            <a:xfrm>
              <a:off x="8300832" y="5413788"/>
              <a:ext cx="270933" cy="270933"/>
            </a:xfrm>
            <a:prstGeom prst="ellipse">
              <a:avLst/>
            </a:prstGeom>
            <a:noFill/>
            <a:ln w="38100">
              <a:solidFill>
                <a:srgbClr val="C3B0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4B834EA-A02C-D241-9EE5-DD8F633645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071984" y="5455278"/>
              <a:ext cx="4043939" cy="2034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015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ABBAC-CE8C-D940-9F50-83D4B605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6DF26-7555-0942-A05F-CA67B081A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4140D-48D6-A445-988F-352AACAF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097-0705-DA46-B748-55FB76BDB834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94332-DD64-C341-BAD3-2A558507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2052-9C95-1A41-B99C-2AC2AD1B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E07A-13CD-D446-99A3-4E60C86A30A4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90676A-7296-5C4D-8162-C149E7DCB871}"/>
              </a:ext>
            </a:extLst>
          </p:cNvPr>
          <p:cNvGrpSpPr/>
          <p:nvPr userDrawn="1"/>
        </p:nvGrpSpPr>
        <p:grpSpPr>
          <a:xfrm>
            <a:off x="-6350" y="397991"/>
            <a:ext cx="11812319" cy="6617015"/>
            <a:chOff x="-6350" y="397991"/>
            <a:chExt cx="11812319" cy="66170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1BBC05-7120-414C-85A4-0680954FA2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37705CC-07C8-A14E-AFA8-661DB11153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53850" y="502603"/>
              <a:ext cx="0" cy="601472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15DA9F6-6973-3747-B669-944752B9D423}"/>
                </a:ext>
              </a:extLst>
            </p:cNvPr>
            <p:cNvCxnSpPr>
              <a:cxnSpLocks/>
              <a:stCxn id="18" idx="6"/>
            </p:cNvCxnSpPr>
            <p:nvPr userDrawn="1"/>
          </p:nvCxnSpPr>
          <p:spPr>
            <a:xfrm>
              <a:off x="4655904" y="6502400"/>
              <a:ext cx="7101121" cy="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654DE9-1A00-AD48-84A7-0031CFB59C66}"/>
                </a:ext>
              </a:extLst>
            </p:cNvPr>
            <p:cNvSpPr/>
            <p:nvPr userDrawn="1"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63EB1A7-342E-DB42-B276-00B93522E9BA}"/>
                </a:ext>
              </a:extLst>
            </p:cNvPr>
            <p:cNvSpPr/>
            <p:nvPr userDrawn="1"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791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E9CA1-1E29-A346-91D0-A0AAFB4C5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21698-DB71-6145-9C41-8D75F3C38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22984-A832-F74D-AD0D-8B18A2AFF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097-0705-DA46-B748-55FB76BDB834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DD9FE-3EA4-C040-B996-A45D652D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03191-F705-4C4A-A2BA-DD9536BC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E07A-13CD-D446-99A3-4E60C86A30A4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A3CFCE-20B0-D246-94D7-FE1B4033EFB0}"/>
              </a:ext>
            </a:extLst>
          </p:cNvPr>
          <p:cNvGrpSpPr/>
          <p:nvPr userDrawn="1"/>
        </p:nvGrpSpPr>
        <p:grpSpPr>
          <a:xfrm>
            <a:off x="-6350" y="397991"/>
            <a:ext cx="11812319" cy="6617015"/>
            <a:chOff x="-6350" y="397991"/>
            <a:chExt cx="11812319" cy="66170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4CECB2-FD9B-1141-90AF-A8982F2355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9B3545-08EC-7549-98FB-A321C867E2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53850" y="502603"/>
              <a:ext cx="0" cy="601472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A562AE0-7BC1-FC49-ACC0-A6FCDB5EE792}"/>
                </a:ext>
              </a:extLst>
            </p:cNvPr>
            <p:cNvCxnSpPr>
              <a:cxnSpLocks/>
              <a:stCxn id="18" idx="6"/>
            </p:cNvCxnSpPr>
            <p:nvPr userDrawn="1"/>
          </p:nvCxnSpPr>
          <p:spPr>
            <a:xfrm>
              <a:off x="4655904" y="6502400"/>
              <a:ext cx="7101121" cy="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CF44E2-74B1-C640-90FC-9789C68F8526}"/>
                </a:ext>
              </a:extLst>
            </p:cNvPr>
            <p:cNvSpPr/>
            <p:nvPr userDrawn="1"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425DF4-1238-6B4E-9E9C-EA6CEB9BAEF7}"/>
                </a:ext>
              </a:extLst>
            </p:cNvPr>
            <p:cNvSpPr/>
            <p:nvPr userDrawn="1"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021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3405-0971-E847-B805-79DB88FBC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01837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This is the typical level 1 slide with the heading in Rockwell 36 pt.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23011-499D-4E4B-BB05-4DA0C4806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62337"/>
            <a:ext cx="10515600" cy="3819802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This is a bulleted list textbox using the font Franklin Gothic Book in 24 pt. </a:t>
            </a:r>
            <a:br>
              <a:rPr lang="en-US" dirty="0"/>
            </a:br>
            <a:r>
              <a:rPr lang="en-US" dirty="0"/>
              <a:t>as the primary typeface. Please take into account the room size you are </a:t>
            </a:r>
            <a:br>
              <a:rPr lang="en-US" dirty="0"/>
            </a:br>
            <a:r>
              <a:rPr lang="en-US" dirty="0"/>
              <a:t>presenting in. Whenever possible, try to limit this slide to a maximum </a:t>
            </a:r>
            <a:br>
              <a:rPr lang="en-US" dirty="0"/>
            </a:br>
            <a:r>
              <a:rPr lang="en-US" dirty="0"/>
              <a:t>number of five bulleted items.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C169A-2E78-9045-9AC7-3FE18B35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097-0705-DA46-B748-55FB76BDB834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301A3-7608-7449-950F-87E3E2DD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C7E6D-357E-3C4D-ABD8-080D35CB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E07A-13CD-D446-99A3-4E60C86A30A4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FE436E-A2DC-B745-9491-95192EDFD802}"/>
              </a:ext>
            </a:extLst>
          </p:cNvPr>
          <p:cNvGrpSpPr/>
          <p:nvPr userDrawn="1"/>
        </p:nvGrpSpPr>
        <p:grpSpPr>
          <a:xfrm>
            <a:off x="-6350" y="372930"/>
            <a:ext cx="11812319" cy="6642076"/>
            <a:chOff x="-6350" y="372930"/>
            <a:chExt cx="11812319" cy="66420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65981EE-4FA9-164E-AE89-B6D509E28C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8501E2-620C-CC4A-8FC7-1039E05A29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53850" y="502603"/>
              <a:ext cx="0" cy="601472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E8FFC14-A94C-A14B-8CAE-820619A48C13}"/>
                </a:ext>
              </a:extLst>
            </p:cNvPr>
            <p:cNvCxnSpPr>
              <a:cxnSpLocks/>
              <a:stCxn id="10" idx="6"/>
            </p:cNvCxnSpPr>
            <p:nvPr userDrawn="1"/>
          </p:nvCxnSpPr>
          <p:spPr>
            <a:xfrm>
              <a:off x="4655904" y="6502400"/>
              <a:ext cx="7101121" cy="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0627E2-22F4-E146-8218-B19BA6C9C12A}"/>
                </a:ext>
              </a:extLst>
            </p:cNvPr>
            <p:cNvSpPr/>
            <p:nvPr userDrawn="1"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AB18196-3433-0746-BCFE-7577BA3A391E}"/>
                </a:ext>
              </a:extLst>
            </p:cNvPr>
            <p:cNvSpPr/>
            <p:nvPr userDrawn="1"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095C70D-0623-5D49-A16A-8819DA5E8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83470" y="372930"/>
              <a:ext cx="1565402" cy="501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6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06A5-78A5-E449-B1EF-A9FC402CE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80352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 b="1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This is the secondary title slide of the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BC990-EF67-5D4B-8942-023A916DE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00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C1561-BB1C-764C-97AE-88EC7BEA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097-0705-DA46-B748-55FB76BDB834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59A51-E3E4-DB4E-B687-988CAC1C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396C6-C557-8146-BF3D-1F44C342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E07A-13CD-D446-99A3-4E60C86A30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F09F9-E23C-8C4D-B058-E205228DFF1D}"/>
              </a:ext>
            </a:extLst>
          </p:cNvPr>
          <p:cNvSpPr/>
          <p:nvPr userDrawn="1"/>
        </p:nvSpPr>
        <p:spPr>
          <a:xfrm>
            <a:off x="850232" y="1166607"/>
            <a:ext cx="10507579" cy="4373033"/>
          </a:xfrm>
          <a:prstGeom prst="rect">
            <a:avLst/>
          </a:prstGeom>
          <a:noFill/>
          <a:ln w="38100">
            <a:solidFill>
              <a:srgbClr val="450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70366F-7A49-3E49-8719-D80BC405C04F}"/>
              </a:ext>
            </a:extLst>
          </p:cNvPr>
          <p:cNvSpPr/>
          <p:nvPr userDrawn="1"/>
        </p:nvSpPr>
        <p:spPr>
          <a:xfrm>
            <a:off x="3640666" y="5325979"/>
            <a:ext cx="4944533" cy="50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E421E4-8999-3F45-954D-9E497B50858B}"/>
              </a:ext>
            </a:extLst>
          </p:cNvPr>
          <p:cNvSpPr/>
          <p:nvPr userDrawn="1"/>
        </p:nvSpPr>
        <p:spPr>
          <a:xfrm>
            <a:off x="3645895" y="5412641"/>
            <a:ext cx="270933" cy="270933"/>
          </a:xfrm>
          <a:prstGeom prst="ellipse">
            <a:avLst/>
          </a:prstGeom>
          <a:noFill/>
          <a:ln w="38100">
            <a:solidFill>
              <a:srgbClr val="450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13387D-9A9D-BD4E-AC50-33EBDE7020D7}"/>
              </a:ext>
            </a:extLst>
          </p:cNvPr>
          <p:cNvSpPr/>
          <p:nvPr userDrawn="1"/>
        </p:nvSpPr>
        <p:spPr>
          <a:xfrm>
            <a:off x="8300832" y="5413788"/>
            <a:ext cx="270933" cy="270933"/>
          </a:xfrm>
          <a:prstGeom prst="ellipse">
            <a:avLst/>
          </a:prstGeom>
          <a:noFill/>
          <a:ln w="38100">
            <a:solidFill>
              <a:srgbClr val="450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78AD40-E333-E946-A4F0-C02BB2CB16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0671" y="5002056"/>
            <a:ext cx="4660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8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8D53-58AC-F64E-9FAC-565DDA562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This is typical level 2 slide with the headline in Rockwell 36 pt.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58E16-E6C5-B34C-98B0-087F1EA1883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/>
              <a:t>This is a general textbox with the font Franklin Gothic in 24 point used as the primary typeface. Please take into account the room size the you are presenting in.</a:t>
            </a:r>
            <a:br>
              <a:rPr lang="en-US" dirty="0"/>
            </a:br>
            <a:r>
              <a:rPr lang="en-US" dirty="0"/>
              <a:t>Whenever possible, try to limit each slide to about 10 to 12 lines of text in two or three paragraphs so that a photograph aligns with the text.</a:t>
            </a:r>
            <a:br>
              <a:rPr lang="en-US" dirty="0"/>
            </a:br>
            <a:r>
              <a:rPr lang="en-US" dirty="0"/>
              <a:t>Graphics may be added to this slide instead of a photograph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B11E7-1844-264A-AF17-11209AB9E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7A837-19A6-2243-B097-CC06620C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097-0705-DA46-B748-55FB76BDB834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44A96-C241-7F4F-ACBF-3238025EE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ED836-30C4-184D-BA22-94FCF0A6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E07A-13CD-D446-99A3-4E60C86A30A4}" type="slidenum">
              <a:rPr lang="en-US" smtClean="0"/>
              <a:t>‹#›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7E79AA-2B73-674E-9930-1CFA106978AE}"/>
              </a:ext>
            </a:extLst>
          </p:cNvPr>
          <p:cNvGrpSpPr/>
          <p:nvPr userDrawn="1"/>
        </p:nvGrpSpPr>
        <p:grpSpPr>
          <a:xfrm>
            <a:off x="-6350" y="397991"/>
            <a:ext cx="11812319" cy="6617015"/>
            <a:chOff x="-6350" y="397991"/>
            <a:chExt cx="11812319" cy="66170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DA248D8-E6E7-0C49-9097-D330248A44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E83F900-44E5-974A-B095-97F1F2EBFC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53850" y="502603"/>
              <a:ext cx="0" cy="601472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11D167-A5E1-B243-BD1D-4E0A8A9599A6}"/>
                </a:ext>
              </a:extLst>
            </p:cNvPr>
            <p:cNvCxnSpPr>
              <a:cxnSpLocks/>
              <a:stCxn id="21" idx="6"/>
            </p:cNvCxnSpPr>
            <p:nvPr userDrawn="1"/>
          </p:nvCxnSpPr>
          <p:spPr>
            <a:xfrm>
              <a:off x="4655904" y="6502400"/>
              <a:ext cx="7101121" cy="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B29B27D-23A1-664F-9347-1A5939FA5200}"/>
                </a:ext>
              </a:extLst>
            </p:cNvPr>
            <p:cNvSpPr/>
            <p:nvPr userDrawn="1"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78A1592-DD47-D645-B1A6-E377883BB914}"/>
                </a:ext>
              </a:extLst>
            </p:cNvPr>
            <p:cNvSpPr/>
            <p:nvPr userDrawn="1"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106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3499-ECB0-4449-ADB0-9D4F8160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49" y="762691"/>
            <a:ext cx="10515600" cy="11869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CD297-9325-504B-85CE-6CB2A8C22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849" y="2078728"/>
            <a:ext cx="5157787" cy="737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2099C-4CE8-D04C-835F-ADF423169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849" y="2902640"/>
            <a:ext cx="5157787" cy="32993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1CB0DA-BC6A-7C44-BACD-002B14B12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2261" y="2078728"/>
            <a:ext cx="5183188" cy="737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B023A6-B1B4-DD48-9645-3392E0C7E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2261" y="2902640"/>
            <a:ext cx="5183188" cy="32993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0BB4A7-BD0E-6E4C-B931-41C4870B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097-0705-DA46-B748-55FB76BDB834}" type="datetimeFigureOut">
              <a:rPr lang="en-US" smtClean="0"/>
              <a:t>7/24/23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6D088-0E7A-204F-8A80-89394378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14C6A-EA1F-644C-B7EF-9F7F9797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E07A-13CD-D446-99A3-4E60C86A30A4}" type="slidenum">
              <a:rPr lang="en-US" smtClean="0"/>
              <a:t>‹#›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AEC5A2-2857-6344-8D5C-6F492D5C97B7}"/>
              </a:ext>
            </a:extLst>
          </p:cNvPr>
          <p:cNvGrpSpPr/>
          <p:nvPr userDrawn="1"/>
        </p:nvGrpSpPr>
        <p:grpSpPr>
          <a:xfrm>
            <a:off x="-6350" y="372930"/>
            <a:ext cx="11812319" cy="6642076"/>
            <a:chOff x="-6350" y="372930"/>
            <a:chExt cx="11812319" cy="664207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92E283A-3A28-5E45-BB9B-56C12897FD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6299CA4-9D4C-B946-8081-33710E85DF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53850" y="502603"/>
              <a:ext cx="0" cy="601472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BE5313C-3A19-DE4D-8BA0-C514E6492AE7}"/>
                </a:ext>
              </a:extLst>
            </p:cNvPr>
            <p:cNvCxnSpPr>
              <a:cxnSpLocks/>
              <a:stCxn id="27" idx="6"/>
            </p:cNvCxnSpPr>
            <p:nvPr userDrawn="1"/>
          </p:nvCxnSpPr>
          <p:spPr>
            <a:xfrm>
              <a:off x="4655904" y="6502400"/>
              <a:ext cx="7101121" cy="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AD59764-F57D-A94E-8D5A-1C23CAE72395}"/>
                </a:ext>
              </a:extLst>
            </p:cNvPr>
            <p:cNvSpPr/>
            <p:nvPr userDrawn="1"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BC2227B-B7AA-E34E-9E5B-071F4A3F85EF}"/>
                </a:ext>
              </a:extLst>
            </p:cNvPr>
            <p:cNvSpPr/>
            <p:nvPr userDrawn="1"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4D31ED9-AF2B-CD45-BCDA-01A7DB6297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83470" y="372930"/>
              <a:ext cx="1565402" cy="501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695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8007-DAEC-7344-A1EF-60BBB6FE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1275A-40D1-4349-B1F7-3816B8AE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097-0705-DA46-B748-55FB76BDB834}" type="datetimeFigureOut">
              <a:rPr lang="en-US" smtClean="0"/>
              <a:t>7/24/23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E5694-5BBE-2246-859F-11BE29BE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CD216-B8A9-2542-BA47-38A1EDC9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E07A-13CD-D446-99A3-4E60C86A30A4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C45B87-08AE-B34A-A853-6EEFC870D9EC}"/>
              </a:ext>
            </a:extLst>
          </p:cNvPr>
          <p:cNvGrpSpPr/>
          <p:nvPr userDrawn="1"/>
        </p:nvGrpSpPr>
        <p:grpSpPr>
          <a:xfrm>
            <a:off x="-6350" y="372930"/>
            <a:ext cx="11812319" cy="6642076"/>
            <a:chOff x="-6350" y="372930"/>
            <a:chExt cx="11812319" cy="664207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5BA66F7-AFD2-284F-9CF8-AF969CCC6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1B7F5E3-4964-9F43-942C-56E49BA47F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53850" y="502603"/>
              <a:ext cx="0" cy="601472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639EFB4-D5EB-EE42-B4F1-C3A4E67646E3}"/>
                </a:ext>
              </a:extLst>
            </p:cNvPr>
            <p:cNvCxnSpPr>
              <a:cxnSpLocks/>
              <a:stCxn id="23" idx="6"/>
            </p:cNvCxnSpPr>
            <p:nvPr userDrawn="1"/>
          </p:nvCxnSpPr>
          <p:spPr>
            <a:xfrm>
              <a:off x="4655904" y="6502400"/>
              <a:ext cx="7101121" cy="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DE40B3-7008-C745-9599-86D50659E921}"/>
                </a:ext>
              </a:extLst>
            </p:cNvPr>
            <p:cNvSpPr/>
            <p:nvPr userDrawn="1"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775D21B-ED40-CE45-AE78-3D594970FB52}"/>
                </a:ext>
              </a:extLst>
            </p:cNvPr>
            <p:cNvSpPr/>
            <p:nvPr userDrawn="1"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155823-3DC3-D642-8D95-03B8804943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83470" y="372930"/>
              <a:ext cx="1565402" cy="501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06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303E39-9636-3B47-A15F-2C93D64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097-0705-DA46-B748-55FB76BDB834}" type="datetimeFigureOut">
              <a:rPr lang="en-US" smtClean="0"/>
              <a:t>7/24/23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99E30-78ED-3D45-BB0D-F56E0229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21110-68D5-6545-8B98-BFC8D697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E07A-13CD-D446-99A3-4E60C86A30A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F0D6CA-5FC5-8E48-8C97-F7D79814AA7D}"/>
              </a:ext>
            </a:extLst>
          </p:cNvPr>
          <p:cNvGrpSpPr/>
          <p:nvPr userDrawn="1"/>
        </p:nvGrpSpPr>
        <p:grpSpPr>
          <a:xfrm>
            <a:off x="-6350" y="397991"/>
            <a:ext cx="11812319" cy="6617015"/>
            <a:chOff x="-6350" y="397991"/>
            <a:chExt cx="11812319" cy="66170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212D38-8F81-6A4B-A7D8-1B3479034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9DF7474-C235-0746-8C42-264C318789B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53850" y="502603"/>
              <a:ext cx="0" cy="601472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DF2567-AC9D-3B4D-A966-ACF3A40A8C1C}"/>
                </a:ext>
              </a:extLst>
            </p:cNvPr>
            <p:cNvCxnSpPr>
              <a:cxnSpLocks/>
              <a:stCxn id="16" idx="6"/>
            </p:cNvCxnSpPr>
            <p:nvPr userDrawn="1"/>
          </p:nvCxnSpPr>
          <p:spPr>
            <a:xfrm>
              <a:off x="4655904" y="6502400"/>
              <a:ext cx="7101121" cy="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64E77BA-DCD4-7145-B691-AC42DF5A1293}"/>
                </a:ext>
              </a:extLst>
            </p:cNvPr>
            <p:cNvSpPr/>
            <p:nvPr userDrawn="1"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339ACB0-60F4-FB44-9E80-C7430977CA2B}"/>
                </a:ext>
              </a:extLst>
            </p:cNvPr>
            <p:cNvSpPr/>
            <p:nvPr userDrawn="1"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419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396A-B3CF-3042-A915-883ACEEB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662EA-C417-3545-9368-0114DFA65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4399E-7679-C645-ABC0-DCA4101D2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8C08E-D994-684A-87E2-90F1A426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097-0705-DA46-B748-55FB76BDB834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60BB1-5BC3-9B41-A65E-BE26B720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F5969-7120-D941-8AA5-D167B7EA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E07A-13CD-D446-99A3-4E60C86A30A4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F99F8D-ED00-314B-BBCD-D7BDF81A8B04}"/>
              </a:ext>
            </a:extLst>
          </p:cNvPr>
          <p:cNvGrpSpPr/>
          <p:nvPr userDrawn="1"/>
        </p:nvGrpSpPr>
        <p:grpSpPr>
          <a:xfrm>
            <a:off x="-6350" y="372930"/>
            <a:ext cx="11812319" cy="6642076"/>
            <a:chOff x="-6350" y="372930"/>
            <a:chExt cx="11812319" cy="664207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CBB297-62F0-504B-9FD3-A3FE44653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3705705-758D-A049-B4C4-F1F249E1D6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53850" y="502603"/>
              <a:ext cx="0" cy="601472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41F246-7231-D249-A270-78E1A37FB554}"/>
                </a:ext>
              </a:extLst>
            </p:cNvPr>
            <p:cNvCxnSpPr>
              <a:cxnSpLocks/>
              <a:stCxn id="25" idx="6"/>
            </p:cNvCxnSpPr>
            <p:nvPr userDrawn="1"/>
          </p:nvCxnSpPr>
          <p:spPr>
            <a:xfrm>
              <a:off x="4655904" y="6502400"/>
              <a:ext cx="7101121" cy="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16570ED-A751-3B45-A0DD-55639C9577DC}"/>
                </a:ext>
              </a:extLst>
            </p:cNvPr>
            <p:cNvSpPr/>
            <p:nvPr userDrawn="1"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186668-6317-BB41-A780-FB8DEE40975A}"/>
                </a:ext>
              </a:extLst>
            </p:cNvPr>
            <p:cNvSpPr/>
            <p:nvPr userDrawn="1"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9E6365D-40F5-F540-B3EB-2849AE722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83470" y="372930"/>
              <a:ext cx="1565402" cy="501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634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A86C-2B59-AE46-B34C-D5754FE5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959D8D-7243-734C-AB6D-AD930B789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0A0B4-5CB0-D844-A243-E6BBA3843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00BB6-AD4D-F349-8EC3-A54C8BD3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F097-0705-DA46-B748-55FB76BDB834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15B33-0B18-A449-9575-EFB5D22E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80F76-87C8-1F4A-901D-82135320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E07A-13CD-D446-99A3-4E60C86A30A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CE09C6-BF14-484E-ABA1-DBCA5E7D51E6}"/>
              </a:ext>
            </a:extLst>
          </p:cNvPr>
          <p:cNvGrpSpPr/>
          <p:nvPr userDrawn="1"/>
        </p:nvGrpSpPr>
        <p:grpSpPr>
          <a:xfrm>
            <a:off x="-6350" y="397991"/>
            <a:ext cx="11812319" cy="6617015"/>
            <a:chOff x="-6350" y="397991"/>
            <a:chExt cx="11812319" cy="661701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E8507FF-B7D4-1443-9A4C-31C41095C7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1B1A200-4A19-6140-B71B-BEBF0D68C0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53850" y="502603"/>
              <a:ext cx="0" cy="601472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30D25FC-CACA-B840-8C27-04BB9EAABA39}"/>
                </a:ext>
              </a:extLst>
            </p:cNvPr>
            <p:cNvCxnSpPr>
              <a:cxnSpLocks/>
              <a:stCxn id="19" idx="6"/>
            </p:cNvCxnSpPr>
            <p:nvPr userDrawn="1"/>
          </p:nvCxnSpPr>
          <p:spPr>
            <a:xfrm>
              <a:off x="4655904" y="6502400"/>
              <a:ext cx="7101121" cy="0"/>
            </a:xfrm>
            <a:prstGeom prst="line">
              <a:avLst/>
            </a:prstGeom>
            <a:ln w="28575">
              <a:solidFill>
                <a:srgbClr val="AD9C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03970F-4AED-4641-B44A-338751B91DD6}"/>
                </a:ext>
              </a:extLst>
            </p:cNvPr>
            <p:cNvSpPr/>
            <p:nvPr userDrawn="1"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1FFA9B2-F097-1D41-9ED9-15C37A1FD0AA}"/>
                </a:ext>
              </a:extLst>
            </p:cNvPr>
            <p:cNvSpPr/>
            <p:nvPr userDrawn="1"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>
              <a:solidFill>
                <a:srgbClr val="AD9C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270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C5025-9227-6D47-80D1-5E6D3A88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E253F-31FE-F742-BBC1-3998E9C34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88D03-B785-F74A-8C93-D4144DB01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0F097-0705-DA46-B748-55FB76BDB834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E820-0769-094E-834D-494B49BD9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116D1-9DEB-6C4E-B9EA-B65B9F1CE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5E07A-13CD-D446-99A3-4E60C86A3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50084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2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u.edu/catalog/current/general/catalog.s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5AD8A-6BD4-E848-B793-64D6C2635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ckwell" panose="02060603020205020403" pitchFamily="18" charset="77"/>
              </a:rPr>
              <a:t>Lab School for Innovation &amp; Career Exploration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9A37B-480B-9F4D-BA20-D0B457C99E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James Madison University</a:t>
            </a:r>
          </a:p>
          <a:p>
            <a:r>
              <a:rPr lang="en-US" dirty="0"/>
              <a:t>Rockingham County Public Schools</a:t>
            </a:r>
          </a:p>
          <a:p>
            <a:r>
              <a:rPr lang="en-US" dirty="0">
                <a:solidFill>
                  <a:schemeClr val="bg1"/>
                </a:solidFill>
              </a:rPr>
              <a:t>Blue Ridge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4268626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7C9B-73BD-4A40-8B00-2A18D2E9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Learning Spaces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115125-C838-0464-2D45-A0D252247C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Aviation Maintenance Today Changes and Challenges | Embry-Riddle  Aeronautical University - Newsroom">
            <a:extLst>
              <a:ext uri="{FF2B5EF4-FFF2-40B4-BE49-F238E27FC236}">
                <a16:creationId xmlns:a16="http://schemas.microsoft.com/office/drawing/2014/main" id="{3CAFC9C6-45E4-7E75-ECCD-18EA78823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1" y="2500492"/>
            <a:ext cx="3624562" cy="241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hoto">
            <a:extLst>
              <a:ext uri="{FF2B5EF4-FFF2-40B4-BE49-F238E27FC236}">
                <a16:creationId xmlns:a16="http://schemas.microsoft.com/office/drawing/2014/main" id="{98557E47-A820-FEFC-CE5F-7917252AE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55" y="2541526"/>
            <a:ext cx="4151867" cy="23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lassroom (Re)Design for Innovative Teaching -- THE Journal">
            <a:extLst>
              <a:ext uri="{FF2B5EF4-FFF2-40B4-BE49-F238E27FC236}">
                <a16:creationId xmlns:a16="http://schemas.microsoft.com/office/drawing/2014/main" id="{5B48402C-67FD-669E-CFAD-87EB723C7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04" y="2500492"/>
            <a:ext cx="3152346" cy="236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6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7C9B-73BD-4A40-8B00-2A18D2E9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Voice &amp; Choice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115125-C838-0464-2D45-A0D252247C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B00D-EA73-CA88-B9FF-C8103ED10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157" y="1774998"/>
            <a:ext cx="51816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pic>
        <p:nvPicPr>
          <p:cNvPr id="1026" name="Picture 2" descr="Dual Enrollment Programs Aren't Helping Most Poor and Minority Students |  October | 2020 | Newsroom | Teachers College, Columbia University">
            <a:extLst>
              <a:ext uri="{FF2B5EF4-FFF2-40B4-BE49-F238E27FC236}">
                <a16:creationId xmlns:a16="http://schemas.microsoft.com/office/drawing/2014/main" id="{4E9CC190-A607-9652-2B3C-FA17526C2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23" y="158457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28427D-95AE-59D2-40B4-C9B357AEA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68" y="-2584437"/>
            <a:ext cx="1674923" cy="10963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5698" rIns="0" bIns="8569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vo"/>
              </a:rPr>
              <a:t>University Catalogs</a:t>
            </a:r>
            <a:endParaRPr kumimoji="0" lang="en-US" altLang="en-US" sz="21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Arv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F208A-DC75-2387-A467-62C36344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68" y="-2525909"/>
            <a:ext cx="1674923" cy="4571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 descr="image for Undergraduate Catalog">
            <a:hlinkClick r:id="rId3"/>
            <a:extLst>
              <a:ext uri="{FF2B5EF4-FFF2-40B4-BE49-F238E27FC236}">
                <a16:creationId xmlns:a16="http://schemas.microsoft.com/office/drawing/2014/main" id="{FE604CCE-1B26-73FF-C775-2603DF229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337" y="1774998"/>
            <a:ext cx="2392062" cy="159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ssanutten Technical Center prepares for in-person classes beginning Aug.  31">
            <a:extLst>
              <a:ext uri="{FF2B5EF4-FFF2-40B4-BE49-F238E27FC236}">
                <a16:creationId xmlns:a16="http://schemas.microsoft.com/office/drawing/2014/main" id="{2B826BDF-80BB-A7B3-E96B-161956347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85" y="4259823"/>
            <a:ext cx="3468130" cy="19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pening for Teaching Position 2020-21 – Mathematics | Shenandoah Valley  Governor's School">
            <a:extLst>
              <a:ext uri="{FF2B5EF4-FFF2-40B4-BE49-F238E27FC236}">
                <a16:creationId xmlns:a16="http://schemas.microsoft.com/office/drawing/2014/main" id="{85CD0EBA-62D7-DCA0-2736-F1ECD656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43" y="3823046"/>
            <a:ext cx="3403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8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9844-A874-4F4C-B82D-96E6BA2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77"/>
              </a:rPr>
              <a:t>Governance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3C7F5F-B101-B44E-93C0-E54DD2BA8FEC}"/>
              </a:ext>
            </a:extLst>
          </p:cNvPr>
          <p:cNvSpPr/>
          <p:nvPr/>
        </p:nvSpPr>
        <p:spPr>
          <a:xfrm>
            <a:off x="4551666" y="6450281"/>
            <a:ext cx="104238" cy="104238"/>
          </a:xfrm>
          <a:prstGeom prst="ellipse">
            <a:avLst/>
          </a:prstGeom>
          <a:noFill/>
          <a:ln w="25400">
            <a:solidFill>
              <a:srgbClr val="C3B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A94D94-9D57-5613-AFF0-23195A2D6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07" y="466178"/>
            <a:ext cx="6977270" cy="5925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89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9844-A874-4F4C-B82D-96E6BA2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77"/>
              </a:rPr>
              <a:t>Staffing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3C7F5F-B101-B44E-93C0-E54DD2BA8FEC}"/>
              </a:ext>
            </a:extLst>
          </p:cNvPr>
          <p:cNvSpPr/>
          <p:nvPr/>
        </p:nvSpPr>
        <p:spPr>
          <a:xfrm>
            <a:off x="4551666" y="6450281"/>
            <a:ext cx="104238" cy="104238"/>
          </a:xfrm>
          <a:prstGeom prst="ellipse">
            <a:avLst/>
          </a:prstGeom>
          <a:noFill/>
          <a:ln w="25400">
            <a:solidFill>
              <a:srgbClr val="C3B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CC751AB-FBA6-93DD-3AA9-AAA0CE59C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97482"/>
              </p:ext>
            </p:extLst>
          </p:nvPr>
        </p:nvGraphicFramePr>
        <p:xfrm>
          <a:off x="398697" y="1738264"/>
          <a:ext cx="388112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9570">
                  <a:extLst>
                    <a:ext uri="{9D8B030D-6E8A-4147-A177-3AD203B41FA5}">
                      <a16:colId xmlns:a16="http://schemas.microsoft.com/office/drawing/2014/main" val="3157241429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856055624"/>
                    </a:ext>
                  </a:extLst>
                </a:gridCol>
              </a:tblGrid>
              <a:tr h="164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Position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Number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979753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Executive Director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034873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Teachers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033041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Paraprofessional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7795031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Industry Experts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3978885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JMU Faculty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745392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Blue Ridge Faculty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26051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JMU Pre-service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637747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Graduate Assistants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766993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195ED9-F4D0-88DF-4F14-B71503114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4139"/>
              </p:ext>
            </p:extLst>
          </p:nvPr>
        </p:nvGraphicFramePr>
        <p:xfrm>
          <a:off x="4425291" y="1738264"/>
          <a:ext cx="3661368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4828">
                  <a:extLst>
                    <a:ext uri="{9D8B030D-6E8A-4147-A177-3AD203B41FA5}">
                      <a16:colId xmlns:a16="http://schemas.microsoft.com/office/drawing/2014/main" val="1195192308"/>
                    </a:ext>
                  </a:extLst>
                </a:gridCol>
                <a:gridCol w="916540">
                  <a:extLst>
                    <a:ext uri="{9D8B030D-6E8A-4147-A177-3AD203B41FA5}">
                      <a16:colId xmlns:a16="http://schemas.microsoft.com/office/drawing/2014/main" val="2610227062"/>
                    </a:ext>
                  </a:extLst>
                </a:gridCol>
              </a:tblGrid>
              <a:tr h="164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Position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Number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4057286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Executive Director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3124239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Teachers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18.75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9899946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Paraprofessional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751907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Industry Experts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040646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JMU Faculty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5067617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Blue Ridge Faculty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296431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JMU Pre-service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5648341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Graduate Assistants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84554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BEEC7CE-6F6B-64F9-0C93-AB7D8D030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46421"/>
              </p:ext>
            </p:extLst>
          </p:nvPr>
        </p:nvGraphicFramePr>
        <p:xfrm>
          <a:off x="8232133" y="1738264"/>
          <a:ext cx="3267141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9287">
                  <a:extLst>
                    <a:ext uri="{9D8B030D-6E8A-4147-A177-3AD203B41FA5}">
                      <a16:colId xmlns:a16="http://schemas.microsoft.com/office/drawing/2014/main" val="49606977"/>
                    </a:ext>
                  </a:extLst>
                </a:gridCol>
                <a:gridCol w="817854">
                  <a:extLst>
                    <a:ext uri="{9D8B030D-6E8A-4147-A177-3AD203B41FA5}">
                      <a16:colId xmlns:a16="http://schemas.microsoft.com/office/drawing/2014/main" val="1366691782"/>
                    </a:ext>
                  </a:extLst>
                </a:gridCol>
              </a:tblGrid>
              <a:tr h="164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Position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Number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3544239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Executive Director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055430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Assistant Director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47704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Teachers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26.5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338940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Paraprofessional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744626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Industry Experts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805555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JMU Faculty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0897009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Blue Ridge Faculty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4348212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JMU Pre-service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834931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Graduate Assistants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88844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4562EFE-4ABC-6641-D7F1-C79366C01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89473"/>
              </p:ext>
            </p:extLst>
          </p:nvPr>
        </p:nvGraphicFramePr>
        <p:xfrm>
          <a:off x="398697" y="4050721"/>
          <a:ext cx="388112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9570">
                  <a:extLst>
                    <a:ext uri="{9D8B030D-6E8A-4147-A177-3AD203B41FA5}">
                      <a16:colId xmlns:a16="http://schemas.microsoft.com/office/drawing/2014/main" val="522706539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867810162"/>
                    </a:ext>
                  </a:extLst>
                </a:gridCol>
              </a:tblGrid>
              <a:tr h="164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Position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Number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6192115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Executive Director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329316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Assistant Director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639785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Teachers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34.375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9885417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Paraprofessional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252868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Industry Experts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5876354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JMU Faculty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405811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Blue Ridge Faculty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484302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JMU Pre-service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844878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Graduate Assistants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822508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2D525AE-8B74-D76D-F32E-25BD6B327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70832"/>
              </p:ext>
            </p:extLst>
          </p:nvPr>
        </p:nvGraphicFramePr>
        <p:xfrm>
          <a:off x="4655904" y="4050721"/>
          <a:ext cx="388112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9570">
                  <a:extLst>
                    <a:ext uri="{9D8B030D-6E8A-4147-A177-3AD203B41FA5}">
                      <a16:colId xmlns:a16="http://schemas.microsoft.com/office/drawing/2014/main" val="158148403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57543013"/>
                    </a:ext>
                  </a:extLst>
                </a:gridCol>
              </a:tblGrid>
              <a:tr h="164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Position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Number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1227252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Executive Director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095198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Assistant Director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9206421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Teachers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37.5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028932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Paraprofessional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0431513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Industry Experts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2448774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JMU Faculty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464173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Blue Ridge Faculty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422581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JMU Pre-service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651922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effectLst/>
                        </a:rPr>
                        <a:t>Graduate Assistants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28843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D571EB0-9D45-F489-924D-0DA69E8FE470}"/>
              </a:ext>
            </a:extLst>
          </p:cNvPr>
          <p:cNvSpPr txBox="1"/>
          <p:nvPr/>
        </p:nvSpPr>
        <p:spPr>
          <a:xfrm>
            <a:off x="1683014" y="1469958"/>
            <a:ext cx="76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46AE92-E2EF-550C-A1C4-31B5B69498A6}"/>
              </a:ext>
            </a:extLst>
          </p:cNvPr>
          <p:cNvSpPr txBox="1"/>
          <p:nvPr/>
        </p:nvSpPr>
        <p:spPr>
          <a:xfrm>
            <a:off x="5872915" y="1445602"/>
            <a:ext cx="76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815BF9-DCCC-9631-E09C-6510BBEFD0FF}"/>
              </a:ext>
            </a:extLst>
          </p:cNvPr>
          <p:cNvSpPr txBox="1"/>
          <p:nvPr/>
        </p:nvSpPr>
        <p:spPr>
          <a:xfrm>
            <a:off x="9534283" y="1445602"/>
            <a:ext cx="76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8D4724-E35E-4273-A80C-644A5EA2D800}"/>
              </a:ext>
            </a:extLst>
          </p:cNvPr>
          <p:cNvSpPr txBox="1"/>
          <p:nvPr/>
        </p:nvSpPr>
        <p:spPr>
          <a:xfrm>
            <a:off x="1956197" y="3772791"/>
            <a:ext cx="76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E241E5-484E-7C2B-787E-CC252E2A3DD4}"/>
              </a:ext>
            </a:extLst>
          </p:cNvPr>
          <p:cNvSpPr txBox="1"/>
          <p:nvPr/>
        </p:nvSpPr>
        <p:spPr>
          <a:xfrm>
            <a:off x="6087099" y="3729992"/>
            <a:ext cx="76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712F15-6670-0F28-9E6F-FB9ED8072E07}"/>
              </a:ext>
            </a:extLst>
          </p:cNvPr>
          <p:cNvSpPr txBox="1"/>
          <p:nvPr/>
        </p:nvSpPr>
        <p:spPr>
          <a:xfrm>
            <a:off x="9469156" y="4734288"/>
            <a:ext cx="166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1: 16 Ratio</a:t>
            </a:r>
          </a:p>
        </p:txBody>
      </p:sp>
    </p:spTree>
    <p:extLst>
      <p:ext uri="{BB962C8B-B14F-4D97-AF65-F5344CB8AC3E}">
        <p14:creationId xmlns:p14="http://schemas.microsoft.com/office/powerpoint/2010/main" val="37101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9844-A874-4F4C-B82D-96E6BA2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77"/>
              </a:rPr>
              <a:t>Professional Development/Support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B878C-AFC3-61A5-BD1C-ACD31F914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Instructional support</a:t>
            </a:r>
          </a:p>
          <a:p>
            <a:r>
              <a:rPr lang="en-US" dirty="0"/>
              <a:t>Leadership support</a:t>
            </a:r>
          </a:p>
          <a:p>
            <a:r>
              <a:rPr lang="en-US" dirty="0"/>
              <a:t>Pre-service support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3C7F5F-B101-B44E-93C0-E54DD2BA8FEC}"/>
              </a:ext>
            </a:extLst>
          </p:cNvPr>
          <p:cNvSpPr/>
          <p:nvPr/>
        </p:nvSpPr>
        <p:spPr>
          <a:xfrm>
            <a:off x="4551666" y="6450281"/>
            <a:ext cx="104238" cy="104238"/>
          </a:xfrm>
          <a:prstGeom prst="ellipse">
            <a:avLst/>
          </a:prstGeom>
          <a:noFill/>
          <a:ln w="25400">
            <a:solidFill>
              <a:srgbClr val="C3B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7CAF2FD-7366-EC98-EE9C-542E5F5D5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64" y="2227400"/>
            <a:ext cx="5289722" cy="368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052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9844-A874-4F4C-B82D-96E6BA2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77"/>
              </a:rPr>
              <a:t>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81B3-4D00-7B4F-AE57-0DAF507892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§"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Tuition Model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latin typeface="Franklin Gothic Book" panose="020B05030201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$6000 per student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Similar to Regional Governor’s School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Sustainability</a:t>
            </a:r>
            <a:endParaRPr lang="en-US" dirty="0">
              <a:latin typeface="Franklin Gothic Book" panose="020B05030201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23C2AF1-2640-2A4D-AB20-A1B63214E6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50526"/>
            <a:ext cx="5181600" cy="34544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33C7F5F-B101-B44E-93C0-E54DD2BA8FEC}"/>
              </a:ext>
            </a:extLst>
          </p:cNvPr>
          <p:cNvSpPr/>
          <p:nvPr/>
        </p:nvSpPr>
        <p:spPr>
          <a:xfrm>
            <a:off x="4551666" y="6450281"/>
            <a:ext cx="104238" cy="104238"/>
          </a:xfrm>
          <a:prstGeom prst="ellipse">
            <a:avLst/>
          </a:prstGeom>
          <a:noFill/>
          <a:ln w="25400">
            <a:solidFill>
              <a:srgbClr val="C3B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3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9844-A874-4F4C-B82D-96E6BA2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77"/>
              </a:rPr>
              <a:t>2023-2024 Start-up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81B3-4D00-7B4F-AE57-0DAF507892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Prepare academic spaces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Curriculum development/planning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Hiring Executive Director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Recruitment of students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3C7F5F-B101-B44E-93C0-E54DD2BA8FEC}"/>
              </a:ext>
            </a:extLst>
          </p:cNvPr>
          <p:cNvSpPr/>
          <p:nvPr/>
        </p:nvSpPr>
        <p:spPr>
          <a:xfrm>
            <a:off x="4551666" y="6450281"/>
            <a:ext cx="104238" cy="104238"/>
          </a:xfrm>
          <a:prstGeom prst="ellipse">
            <a:avLst/>
          </a:prstGeom>
          <a:noFill/>
          <a:ln w="25400">
            <a:solidFill>
              <a:srgbClr val="C3B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Five Tips For Tech Start-Up Success - Joseki">
            <a:extLst>
              <a:ext uri="{FF2B5EF4-FFF2-40B4-BE49-F238E27FC236}">
                <a16:creationId xmlns:a16="http://schemas.microsoft.com/office/drawing/2014/main" id="{B1E55428-6C1B-E8F1-B715-E0B551A13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77" y="1825625"/>
            <a:ext cx="5005223" cy="280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612174-4879-B5D5-71EE-445CA06D5291}"/>
              </a:ext>
            </a:extLst>
          </p:cNvPr>
          <p:cNvSpPr txBox="1"/>
          <p:nvPr/>
        </p:nvSpPr>
        <p:spPr>
          <a:xfrm>
            <a:off x="835404" y="5177481"/>
            <a:ext cx="1014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$1.72M invested already!</a:t>
            </a:r>
          </a:p>
        </p:txBody>
      </p:sp>
    </p:spTree>
    <p:extLst>
      <p:ext uri="{BB962C8B-B14F-4D97-AF65-F5344CB8AC3E}">
        <p14:creationId xmlns:p14="http://schemas.microsoft.com/office/powerpoint/2010/main" val="2109863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5AD8A-6BD4-E848-B793-64D6C2635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ckwell" panose="02060603020205020403" pitchFamily="18" charset="77"/>
              </a:rPr>
              <a:t>Lab School for Innovation &amp; Career Exploration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9A37B-480B-9F4D-BA20-D0B457C99E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Opening Fall 2024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1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7C9B-73BD-4A40-8B00-2A18D2E9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&amp;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B05AC-FD77-1B42-81E9-6BFE3F352E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The </a:t>
            </a:r>
            <a:r>
              <a:rPr lang="en-US" b="1" dirty="0"/>
              <a:t>vision</a:t>
            </a:r>
            <a:r>
              <a:rPr lang="en-US" dirty="0"/>
              <a:t> of the Lab School for Innovation &amp; Career Exploration is to become an </a:t>
            </a:r>
            <a:r>
              <a:rPr lang="en-US" b="1" dirty="0"/>
              <a:t>innovation hub </a:t>
            </a:r>
            <a:r>
              <a:rPr lang="en-US" dirty="0"/>
              <a:t>for </a:t>
            </a:r>
            <a:r>
              <a:rPr lang="en-US" b="1" dirty="0"/>
              <a:t>career exploration and workforce development </a:t>
            </a:r>
            <a:r>
              <a:rPr lang="en-US" dirty="0"/>
              <a:t>through </a:t>
            </a:r>
            <a:r>
              <a:rPr lang="en-US" b="1" dirty="0"/>
              <a:t>interdisciplinary</a:t>
            </a:r>
            <a:r>
              <a:rPr lang="en-US" dirty="0"/>
              <a:t>, </a:t>
            </a:r>
            <a:r>
              <a:rPr lang="en-US" b="1" dirty="0"/>
              <a:t>problem-focused application </a:t>
            </a:r>
            <a:r>
              <a:rPr lang="en-US" dirty="0"/>
              <a:t>of solving </a:t>
            </a:r>
            <a:r>
              <a:rPr lang="en-US" b="1" dirty="0"/>
              <a:t>community needs</a:t>
            </a:r>
            <a:r>
              <a:rPr lang="en-US" dirty="0"/>
              <a:t>.</a:t>
            </a:r>
          </a:p>
          <a:p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The </a:t>
            </a:r>
            <a:r>
              <a:rPr lang="en-US" b="1" dirty="0"/>
              <a:t>mission</a:t>
            </a:r>
            <a:r>
              <a:rPr lang="en-US" dirty="0"/>
              <a:t> of the Lab School for Innovation &amp; Career Exploration is to provide students, pre-professionals, and professionals with </a:t>
            </a:r>
            <a:r>
              <a:rPr lang="en-US" b="1" dirty="0"/>
              <a:t>collaborative and rigorous learning opportunities</a:t>
            </a:r>
            <a:r>
              <a:rPr lang="en-US" dirty="0"/>
              <a:t> that improve the workforce in Virginia through </a:t>
            </a:r>
            <a:r>
              <a:rPr lang="en-US" b="1" dirty="0"/>
              <a:t>reimagined teaching and learning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571D2-EF26-C0AF-CB55-B5BB4FB8F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71614"/>
            <a:ext cx="5533768" cy="3376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2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CD96-EAFA-274B-87AE-F0C9EB09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Pre-professional Career Pathways</a:t>
            </a:r>
          </a:p>
        </p:txBody>
      </p:sp>
    </p:spTree>
    <p:extLst>
      <p:ext uri="{BB962C8B-B14F-4D97-AF65-F5344CB8AC3E}">
        <p14:creationId xmlns:p14="http://schemas.microsoft.com/office/powerpoint/2010/main" val="167100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7C9B-73BD-4A40-8B00-2A18D2E9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5478B-BEE3-9870-4253-52E8114270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Education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Health professions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Social services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Government/public relations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58314A-4F33-DB53-0076-614625F5C6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Aviation maintenance</a:t>
            </a:r>
          </a:p>
          <a:p>
            <a:r>
              <a:rPr lang="en-US" dirty="0"/>
              <a:t>Automotive technology</a:t>
            </a:r>
          </a:p>
          <a:p>
            <a:r>
              <a:rPr lang="en-US" dirty="0"/>
              <a:t>Business management</a:t>
            </a:r>
          </a:p>
          <a:p>
            <a:r>
              <a:rPr lang="en-US" dirty="0"/>
              <a:t>Information technology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0758E-1A9E-5F2A-33EE-02D68E3733C9}"/>
              </a:ext>
            </a:extLst>
          </p:cNvPr>
          <p:cNvSpPr txBox="1"/>
          <p:nvPr/>
        </p:nvSpPr>
        <p:spPr>
          <a:xfrm>
            <a:off x="1797908" y="4398200"/>
            <a:ext cx="767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Leveraging the strengths of JMU and BRCC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C01DD22-2436-C93C-683C-C6A5ED94F2E3}"/>
              </a:ext>
            </a:extLst>
          </p:cNvPr>
          <p:cNvSpPr/>
          <p:nvPr/>
        </p:nvSpPr>
        <p:spPr>
          <a:xfrm>
            <a:off x="8448261" y="4629032"/>
            <a:ext cx="2126974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D030F32B-CC9E-A0D6-B2D0-F37E9A12C453}"/>
              </a:ext>
            </a:extLst>
          </p:cNvPr>
          <p:cNvSpPr/>
          <p:nvPr/>
        </p:nvSpPr>
        <p:spPr>
          <a:xfrm>
            <a:off x="838200" y="4629032"/>
            <a:ext cx="2093843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7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7C9B-73BD-4A40-8B00-2A18D2E9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 for Lab School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5478B-BEE3-9870-4253-52E8114270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East Rockingham High School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Broadway High School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Spotswood High School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Turner Ashby High School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JMU Memorial Hall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Blue Ridge Community College</a:t>
            </a:r>
          </a:p>
        </p:txBody>
      </p:sp>
      <p:pic>
        <p:nvPicPr>
          <p:cNvPr id="1028" name="Picture 4" descr="Institution Profile | Credits2Careers">
            <a:extLst>
              <a:ext uri="{FF2B5EF4-FFF2-40B4-BE49-F238E27FC236}">
                <a16:creationId xmlns:a16="http://schemas.microsoft.com/office/drawing/2014/main" id="{85A583E9-CB7E-4545-B1F6-5D0F78423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075" y="5424059"/>
            <a:ext cx="2554021" cy="75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A04111B-51B3-4A1C-076D-EDCADF7F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67" y="1690688"/>
            <a:ext cx="2322041" cy="154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oadway to consider solar farm proposal that would power high school">
            <a:extLst>
              <a:ext uri="{FF2B5EF4-FFF2-40B4-BE49-F238E27FC236}">
                <a16:creationId xmlns:a16="http://schemas.microsoft.com/office/drawing/2014/main" id="{1BD8124C-062C-621E-78E1-5F5D212FF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802" y="1678731"/>
            <a:ext cx="2438031" cy="162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morial Hall celebrates 90-year anniversary | News | breezejmu.org">
            <a:extLst>
              <a:ext uri="{FF2B5EF4-FFF2-40B4-BE49-F238E27FC236}">
                <a16:creationId xmlns:a16="http://schemas.microsoft.com/office/drawing/2014/main" id="{5BB1CCA9-2890-3991-5623-904555BC1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16367"/>
            <a:ext cx="2046416" cy="136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potswood High School (Virginia) - Wikipedia">
            <a:extLst>
              <a:ext uri="{FF2B5EF4-FFF2-40B4-BE49-F238E27FC236}">
                <a16:creationId xmlns:a16="http://schemas.microsoft.com/office/drawing/2014/main" id="{698D92D4-30E8-E008-18FB-D99C83CB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68444"/>
            <a:ext cx="2160372" cy="161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etition · Change the name of Turner Ashby High School in Bridgewater Va ·  Change.org">
            <a:extLst>
              <a:ext uri="{FF2B5EF4-FFF2-40B4-BE49-F238E27FC236}">
                <a16:creationId xmlns:a16="http://schemas.microsoft.com/office/drawing/2014/main" id="{FB97B66C-16F3-2FBC-05F6-1CF3C54C0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26" y="3368444"/>
            <a:ext cx="2844774" cy="16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1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7C9B-73BD-4A40-8B00-2A18D2E9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Population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524568-F082-E713-5B84-B585FA478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49486"/>
              </p:ext>
            </p:extLst>
          </p:nvPr>
        </p:nvGraphicFramePr>
        <p:xfrm>
          <a:off x="766788" y="1690688"/>
          <a:ext cx="10221101" cy="3952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1255">
                  <a:extLst>
                    <a:ext uri="{9D8B030D-6E8A-4147-A177-3AD203B41FA5}">
                      <a16:colId xmlns:a16="http://schemas.microsoft.com/office/drawing/2014/main" val="836785174"/>
                    </a:ext>
                  </a:extLst>
                </a:gridCol>
                <a:gridCol w="847236">
                  <a:extLst>
                    <a:ext uri="{9D8B030D-6E8A-4147-A177-3AD203B41FA5}">
                      <a16:colId xmlns:a16="http://schemas.microsoft.com/office/drawing/2014/main" val="2020425415"/>
                    </a:ext>
                  </a:extLst>
                </a:gridCol>
                <a:gridCol w="900502">
                  <a:extLst>
                    <a:ext uri="{9D8B030D-6E8A-4147-A177-3AD203B41FA5}">
                      <a16:colId xmlns:a16="http://schemas.microsoft.com/office/drawing/2014/main" val="606949985"/>
                    </a:ext>
                  </a:extLst>
                </a:gridCol>
                <a:gridCol w="847236">
                  <a:extLst>
                    <a:ext uri="{9D8B030D-6E8A-4147-A177-3AD203B41FA5}">
                      <a16:colId xmlns:a16="http://schemas.microsoft.com/office/drawing/2014/main" val="2846288954"/>
                    </a:ext>
                  </a:extLst>
                </a:gridCol>
                <a:gridCol w="900502">
                  <a:extLst>
                    <a:ext uri="{9D8B030D-6E8A-4147-A177-3AD203B41FA5}">
                      <a16:colId xmlns:a16="http://schemas.microsoft.com/office/drawing/2014/main" val="3160634026"/>
                    </a:ext>
                  </a:extLst>
                </a:gridCol>
                <a:gridCol w="847236">
                  <a:extLst>
                    <a:ext uri="{9D8B030D-6E8A-4147-A177-3AD203B41FA5}">
                      <a16:colId xmlns:a16="http://schemas.microsoft.com/office/drawing/2014/main" val="487797877"/>
                    </a:ext>
                  </a:extLst>
                </a:gridCol>
                <a:gridCol w="900502">
                  <a:extLst>
                    <a:ext uri="{9D8B030D-6E8A-4147-A177-3AD203B41FA5}">
                      <a16:colId xmlns:a16="http://schemas.microsoft.com/office/drawing/2014/main" val="2165919962"/>
                    </a:ext>
                  </a:extLst>
                </a:gridCol>
                <a:gridCol w="847236">
                  <a:extLst>
                    <a:ext uri="{9D8B030D-6E8A-4147-A177-3AD203B41FA5}">
                      <a16:colId xmlns:a16="http://schemas.microsoft.com/office/drawing/2014/main" val="3298128116"/>
                    </a:ext>
                  </a:extLst>
                </a:gridCol>
                <a:gridCol w="900502">
                  <a:extLst>
                    <a:ext uri="{9D8B030D-6E8A-4147-A177-3AD203B41FA5}">
                      <a16:colId xmlns:a16="http://schemas.microsoft.com/office/drawing/2014/main" val="2601005521"/>
                    </a:ext>
                  </a:extLst>
                </a:gridCol>
                <a:gridCol w="847236">
                  <a:extLst>
                    <a:ext uri="{9D8B030D-6E8A-4147-A177-3AD203B41FA5}">
                      <a16:colId xmlns:a16="http://schemas.microsoft.com/office/drawing/2014/main" val="1137233049"/>
                    </a:ext>
                  </a:extLst>
                </a:gridCol>
                <a:gridCol w="931658">
                  <a:extLst>
                    <a:ext uri="{9D8B030D-6E8A-4147-A177-3AD203B41FA5}">
                      <a16:colId xmlns:a16="http://schemas.microsoft.com/office/drawing/2014/main" val="4040583174"/>
                    </a:ext>
                  </a:extLst>
                </a:gridCol>
              </a:tblGrid>
              <a:tr h="3952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2024-25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2025-26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2026-27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2027-28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2028-29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296877"/>
                  </a:ext>
                </a:extLst>
              </a:tr>
              <a:tr h="790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School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Target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Grades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Target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Grades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Target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Grades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Target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Grades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Target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Grades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3369490"/>
                  </a:ext>
                </a:extLst>
              </a:tr>
              <a:tr h="790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East Rockingham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9-10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9-11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9-12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9-12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2211949"/>
                  </a:ext>
                </a:extLst>
              </a:tr>
              <a:tr h="395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Broadway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9-10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9-11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9-12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9-12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1140196"/>
                  </a:ext>
                </a:extLst>
              </a:tr>
              <a:tr h="395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Spotswood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9-10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9-11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9-12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389531"/>
                  </a:ext>
                </a:extLst>
              </a:tr>
              <a:tr h="790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Turner Ashby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9-10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9-11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9-12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3294589"/>
                  </a:ext>
                </a:extLst>
              </a:tr>
              <a:tr h="395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154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78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7C9B-73BD-4A40-8B00-2A18D2E9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603"/>
            <a:ext cx="10515600" cy="1325563"/>
          </a:xfrm>
        </p:spPr>
        <p:txBody>
          <a:bodyPr/>
          <a:lstStyle/>
          <a:p>
            <a:r>
              <a:rPr lang="en-US" dirty="0"/>
              <a:t>Sample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40B4F7-2567-BD96-792B-5DF0DE8F7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4889"/>
            <a:ext cx="6171715" cy="4338663"/>
          </a:xfrm>
          <a:prstGeom prst="rect">
            <a:avLst/>
          </a:prstGeom>
        </p:spPr>
      </p:pic>
      <p:pic>
        <p:nvPicPr>
          <p:cNvPr id="5122" name="Picture 2" descr="SaaS Metrics Refresher #6: Cohort Analysis | ChartMogul">
            <a:extLst>
              <a:ext uri="{FF2B5EF4-FFF2-40B4-BE49-F238E27FC236}">
                <a16:creationId xmlns:a16="http://schemas.microsoft.com/office/drawing/2014/main" id="{A9EF06AA-CF97-1B98-F69F-88296D5E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78" y="1939166"/>
            <a:ext cx="4642022" cy="234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54C3EA-B2CF-689F-1CF3-DDC2D1A68750}"/>
              </a:ext>
            </a:extLst>
          </p:cNvPr>
          <p:cNvSpPr txBox="1"/>
          <p:nvPr/>
        </p:nvSpPr>
        <p:spPr>
          <a:xfrm>
            <a:off x="7739090" y="4321913"/>
            <a:ext cx="306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Elective Cohorts</a:t>
            </a:r>
          </a:p>
        </p:txBody>
      </p:sp>
    </p:spTree>
    <p:extLst>
      <p:ext uri="{BB962C8B-B14F-4D97-AF65-F5344CB8AC3E}">
        <p14:creationId xmlns:p14="http://schemas.microsoft.com/office/powerpoint/2010/main" val="288678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7C9B-73BD-4A40-8B00-2A18D2E9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Interdisciplinary Course Description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115125-C838-0464-2D45-A0D252247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/>
              <a:t>My Place in This World I (9th Grade)</a:t>
            </a:r>
          </a:p>
          <a:p>
            <a:pPr marL="0" indent="0">
              <a:buNone/>
            </a:pPr>
            <a:r>
              <a:rPr lang="en-US" dirty="0"/>
              <a:t>This is an interdisciplinary course that combines the curriculum frameworks from English 9, World Geography, Environment Science and Health/PE 9.  Students will engage with the scientific principles, concepts, and methodologies required to understand the interrelationships of the natural world and human interaction, including their own well-being as a productive member of society. The course requires that students identify and analyze natural and human-made environmental problems, evaluate the relative risks associated with these problems, and examine alternative solutions for resolving or preventing them. As well, the interdisciplinary nature of this course will employ a project-based learning approach to address the standards for each content area and to build upon the 5 C’s, communication, critical thinking, collaboration, creativity, and citizenship.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7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7C9B-73BD-4A40-8B00-2A18D2E9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Experiential Learning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115125-C838-0464-2D45-A0D252247C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5FCA2-0F80-B131-34BE-DC4A40C73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6389" y="1936836"/>
            <a:ext cx="3997411" cy="4351338"/>
          </a:xfrm>
        </p:spPr>
        <p:txBody>
          <a:bodyPr/>
          <a:lstStyle/>
          <a:p>
            <a:r>
              <a:rPr lang="en-US" dirty="0"/>
              <a:t>Internships</a:t>
            </a:r>
          </a:p>
          <a:p>
            <a:r>
              <a:rPr lang="en-US" dirty="0"/>
              <a:t>Externships</a:t>
            </a:r>
          </a:p>
          <a:p>
            <a:r>
              <a:rPr lang="en-US" dirty="0"/>
              <a:t>Community Service</a:t>
            </a:r>
          </a:p>
        </p:txBody>
      </p:sp>
      <p:pic>
        <p:nvPicPr>
          <p:cNvPr id="7170" name="Picture 2" descr="Internships – Temporary Paid, Unpaid &amp; for Credit Employment">
            <a:extLst>
              <a:ext uri="{FF2B5EF4-FFF2-40B4-BE49-F238E27FC236}">
                <a16:creationId xmlns:a16="http://schemas.microsoft.com/office/drawing/2014/main" id="{213802B9-552B-8565-5D10-A8D8837E9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15" y="1936836"/>
            <a:ext cx="5330887" cy="35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786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573A1205690449BC960B995EC7778B" ma:contentTypeVersion="6" ma:contentTypeDescription="Create a new document." ma:contentTypeScope="" ma:versionID="d8b6d599abf0393d12c2ca0fdc222711">
  <xsd:schema xmlns:xsd="http://www.w3.org/2001/XMLSchema" xmlns:xs="http://www.w3.org/2001/XMLSchema" xmlns:p="http://schemas.microsoft.com/office/2006/metadata/properties" xmlns:ns2="4c2c5aab-b472-4b8f-a7fa-721e1e86a722" xmlns:ns3="48904f4f-f42a-42cb-a058-7ee0fb13e189" targetNamespace="http://schemas.microsoft.com/office/2006/metadata/properties" ma:root="true" ma:fieldsID="982fcceb36ad6ced00084d600267e737" ns2:_="" ns3:_="">
    <xsd:import namespace="4c2c5aab-b472-4b8f-a7fa-721e1e86a722"/>
    <xsd:import namespace="48904f4f-f42a-42cb-a058-7ee0fb13e1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Approval_x0020_STatu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c5aab-b472-4b8f-a7fa-721e1e86a7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04f4f-f42a-42cb-a058-7ee0fb13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Approval_x0020_STatus" ma:index="12" nillable="true" ma:displayName="Approval STatus" ma:default="Not Reviewed" ma:format="Dropdown" ma:internalName="Approval_x0020_STatus">
      <xsd:simpleType>
        <xsd:restriction base="dms:Choice">
          <xsd:enumeration value="Not Reviewed"/>
          <xsd:enumeration value="Reviewed"/>
          <xsd:enumeration value="Final - Copied to Meeting Folder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_x0020_STatus xmlns="48904f4f-f42a-42cb-a058-7ee0fb13e189">Not Reviewed</Approval_x0020_STatus>
  </documentManagement>
</p:properties>
</file>

<file path=customXml/itemProps1.xml><?xml version="1.0" encoding="utf-8"?>
<ds:datastoreItem xmlns:ds="http://schemas.openxmlformats.org/officeDocument/2006/customXml" ds:itemID="{8EA0C522-9977-4172-AC41-ABBF5BBFE785}"/>
</file>

<file path=customXml/itemProps2.xml><?xml version="1.0" encoding="utf-8"?>
<ds:datastoreItem xmlns:ds="http://schemas.openxmlformats.org/officeDocument/2006/customXml" ds:itemID="{2027F8E7-A835-4312-AB22-D491DBF4F3B8}"/>
</file>

<file path=customXml/itemProps3.xml><?xml version="1.0" encoding="utf-8"?>
<ds:datastoreItem xmlns:ds="http://schemas.openxmlformats.org/officeDocument/2006/customXml" ds:itemID="{28C65684-948C-4E4A-8804-1E94DF69FECB}"/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600</Words>
  <Application>Microsoft Macintosh PowerPoint</Application>
  <PresentationFormat>Widescreen</PresentationFormat>
  <Paragraphs>236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Arvo</vt:lpstr>
      <vt:lpstr>Calibri</vt:lpstr>
      <vt:lpstr>Franklin Gothic Book</vt:lpstr>
      <vt:lpstr>Rockwell</vt:lpstr>
      <vt:lpstr>Times New Roman</vt:lpstr>
      <vt:lpstr>Wingdings</vt:lpstr>
      <vt:lpstr>Office Theme</vt:lpstr>
      <vt:lpstr>Lab School for Innovation &amp; Career Exploration</vt:lpstr>
      <vt:lpstr>Vision &amp; Mission</vt:lpstr>
      <vt:lpstr>Pre-professional Career Pathways</vt:lpstr>
      <vt:lpstr>Career Pathways</vt:lpstr>
      <vt:lpstr>Locations for Lab School</vt:lpstr>
      <vt:lpstr>Student Population</vt:lpstr>
      <vt:lpstr>Sample Schedule</vt:lpstr>
      <vt:lpstr>Sample Interdisciplinary Course Description</vt:lpstr>
      <vt:lpstr>Experiential Learning</vt:lpstr>
      <vt:lpstr>Innovative Learning Spaces</vt:lpstr>
      <vt:lpstr>Student Voice &amp; Choice</vt:lpstr>
      <vt:lpstr>Governance</vt:lpstr>
      <vt:lpstr>Staffing</vt:lpstr>
      <vt:lpstr>Professional Development/Support</vt:lpstr>
      <vt:lpstr>Finance</vt:lpstr>
      <vt:lpstr>2023-2024 Start-up Year</vt:lpstr>
      <vt:lpstr>Lab School for Innovation &amp; Career Exploration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L'Esperance, Mark - lesperme</cp:lastModifiedBy>
  <cp:revision>74</cp:revision>
  <cp:lastPrinted>2018-11-13T20:34:10Z</cp:lastPrinted>
  <dcterms:created xsi:type="dcterms:W3CDTF">2018-10-25T16:51:44Z</dcterms:created>
  <dcterms:modified xsi:type="dcterms:W3CDTF">2023-07-24T12:53:14Z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0x010100FB573A1205690449BC960B995EC7778B</vt:lpwstr>
  </property>
</Properties>
</file>