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2FB3DD-8CC0-4850-8042-8C047B309A1F}" v="2" dt="2023-07-20T13:07:55.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ás Ramos" userId="eabfe8f65589e87f" providerId="LiveId" clId="{2F2FB3DD-8CC0-4850-8042-8C047B309A1F}"/>
    <pc:docChg chg="custSel addSld modSld">
      <pc:chgData name="Nicolás Ramos" userId="eabfe8f65589e87f" providerId="LiveId" clId="{2F2FB3DD-8CC0-4850-8042-8C047B309A1F}" dt="2023-07-20T16:09:15.770" v="1788" actId="20577"/>
      <pc:docMkLst>
        <pc:docMk/>
      </pc:docMkLst>
      <pc:sldChg chg="modSp mod">
        <pc:chgData name="Nicolás Ramos" userId="eabfe8f65589e87f" providerId="LiveId" clId="{2F2FB3DD-8CC0-4850-8042-8C047B309A1F}" dt="2023-07-20T13:10:58.772" v="1730" actId="20577"/>
        <pc:sldMkLst>
          <pc:docMk/>
          <pc:sldMk cId="1955195698" sldId="257"/>
        </pc:sldMkLst>
        <pc:spChg chg="mod">
          <ac:chgData name="Nicolás Ramos" userId="eabfe8f65589e87f" providerId="LiveId" clId="{2F2FB3DD-8CC0-4850-8042-8C047B309A1F}" dt="2023-07-20T13:10:58.772" v="1730" actId="20577"/>
          <ac:spMkLst>
            <pc:docMk/>
            <pc:sldMk cId="1955195698" sldId="257"/>
            <ac:spMk id="3" creationId="{1927E5B9-5645-D1BF-AF75-36132E74EB7D}"/>
          </ac:spMkLst>
        </pc:spChg>
      </pc:sldChg>
      <pc:sldChg chg="modSp mod">
        <pc:chgData name="Nicolás Ramos" userId="eabfe8f65589e87f" providerId="LiveId" clId="{2F2FB3DD-8CC0-4850-8042-8C047B309A1F}" dt="2023-07-20T13:15:56.276" v="1743" actId="20577"/>
        <pc:sldMkLst>
          <pc:docMk/>
          <pc:sldMk cId="1221978537" sldId="258"/>
        </pc:sldMkLst>
        <pc:spChg chg="mod">
          <ac:chgData name="Nicolás Ramos" userId="eabfe8f65589e87f" providerId="LiveId" clId="{2F2FB3DD-8CC0-4850-8042-8C047B309A1F}" dt="2023-07-20T13:15:56.276" v="1743" actId="20577"/>
          <ac:spMkLst>
            <pc:docMk/>
            <pc:sldMk cId="1221978537" sldId="258"/>
            <ac:spMk id="3" creationId="{B55FAF90-71F5-6E83-7DE6-60A0343AAA84}"/>
          </ac:spMkLst>
        </pc:spChg>
      </pc:sldChg>
      <pc:sldChg chg="modSp mod">
        <pc:chgData name="Nicolás Ramos" userId="eabfe8f65589e87f" providerId="LiveId" clId="{2F2FB3DD-8CC0-4850-8042-8C047B309A1F}" dt="2023-07-20T13:18:59.176" v="1760" actId="20577"/>
        <pc:sldMkLst>
          <pc:docMk/>
          <pc:sldMk cId="1405638037" sldId="259"/>
        </pc:sldMkLst>
        <pc:spChg chg="mod">
          <ac:chgData name="Nicolás Ramos" userId="eabfe8f65589e87f" providerId="LiveId" clId="{2F2FB3DD-8CC0-4850-8042-8C047B309A1F}" dt="2023-07-20T13:18:59.176" v="1760" actId="20577"/>
          <ac:spMkLst>
            <pc:docMk/>
            <pc:sldMk cId="1405638037" sldId="259"/>
            <ac:spMk id="3" creationId="{F23B773B-02F6-531D-F70A-B2B662791287}"/>
          </ac:spMkLst>
        </pc:spChg>
      </pc:sldChg>
      <pc:sldChg chg="modSp mod">
        <pc:chgData name="Nicolás Ramos" userId="eabfe8f65589e87f" providerId="LiveId" clId="{2F2FB3DD-8CC0-4850-8042-8C047B309A1F}" dt="2023-07-18T02:24:35.692" v="10" actId="20577"/>
        <pc:sldMkLst>
          <pc:docMk/>
          <pc:sldMk cId="871811416" sldId="260"/>
        </pc:sldMkLst>
        <pc:spChg chg="mod">
          <ac:chgData name="Nicolás Ramos" userId="eabfe8f65589e87f" providerId="LiveId" clId="{2F2FB3DD-8CC0-4850-8042-8C047B309A1F}" dt="2023-07-18T02:24:35.692" v="10" actId="20577"/>
          <ac:spMkLst>
            <pc:docMk/>
            <pc:sldMk cId="871811416" sldId="260"/>
            <ac:spMk id="3" creationId="{31A1D25E-1B0E-C9BD-A2EF-54FACF3E5900}"/>
          </ac:spMkLst>
        </pc:spChg>
      </pc:sldChg>
      <pc:sldChg chg="modSp new mod">
        <pc:chgData name="Nicolás Ramos" userId="eabfe8f65589e87f" providerId="LiveId" clId="{2F2FB3DD-8CC0-4850-8042-8C047B309A1F}" dt="2023-07-20T15:59:00.042" v="1765" actId="20577"/>
        <pc:sldMkLst>
          <pc:docMk/>
          <pc:sldMk cId="204781333" sldId="261"/>
        </pc:sldMkLst>
        <pc:spChg chg="mod">
          <ac:chgData name="Nicolás Ramos" userId="eabfe8f65589e87f" providerId="LiveId" clId="{2F2FB3DD-8CC0-4850-8042-8C047B309A1F}" dt="2023-07-18T02:25:39.598" v="40" actId="27636"/>
          <ac:spMkLst>
            <pc:docMk/>
            <pc:sldMk cId="204781333" sldId="261"/>
            <ac:spMk id="2" creationId="{9B71D7C6-53B1-8356-2CA3-313A8656D163}"/>
          </ac:spMkLst>
        </pc:spChg>
        <pc:spChg chg="mod">
          <ac:chgData name="Nicolás Ramos" userId="eabfe8f65589e87f" providerId="LiveId" clId="{2F2FB3DD-8CC0-4850-8042-8C047B309A1F}" dt="2023-07-20T15:59:00.042" v="1765" actId="20577"/>
          <ac:spMkLst>
            <pc:docMk/>
            <pc:sldMk cId="204781333" sldId="261"/>
            <ac:spMk id="3" creationId="{EFE63488-E43A-1ADA-56F9-7A1CC5864A46}"/>
          </ac:spMkLst>
        </pc:spChg>
      </pc:sldChg>
      <pc:sldChg chg="modSp new mod">
        <pc:chgData name="Nicolás Ramos" userId="eabfe8f65589e87f" providerId="LiveId" clId="{2F2FB3DD-8CC0-4850-8042-8C047B309A1F}" dt="2023-07-18T02:41:32.129" v="736" actId="20577"/>
        <pc:sldMkLst>
          <pc:docMk/>
          <pc:sldMk cId="4189465026" sldId="262"/>
        </pc:sldMkLst>
        <pc:spChg chg="mod">
          <ac:chgData name="Nicolás Ramos" userId="eabfe8f65589e87f" providerId="LiveId" clId="{2F2FB3DD-8CC0-4850-8042-8C047B309A1F}" dt="2023-07-18T02:34:53.704" v="360" actId="14100"/>
          <ac:spMkLst>
            <pc:docMk/>
            <pc:sldMk cId="4189465026" sldId="262"/>
            <ac:spMk id="2" creationId="{3F97EBD9-0AEE-B739-9F4B-7D19F13AF17C}"/>
          </ac:spMkLst>
        </pc:spChg>
        <pc:spChg chg="mod">
          <ac:chgData name="Nicolás Ramos" userId="eabfe8f65589e87f" providerId="LiveId" clId="{2F2FB3DD-8CC0-4850-8042-8C047B309A1F}" dt="2023-07-18T02:41:32.129" v="736" actId="20577"/>
          <ac:spMkLst>
            <pc:docMk/>
            <pc:sldMk cId="4189465026" sldId="262"/>
            <ac:spMk id="3" creationId="{736BD82E-4008-AE1D-CA2F-0D97FDE0C7C5}"/>
          </ac:spMkLst>
        </pc:spChg>
      </pc:sldChg>
      <pc:sldChg chg="modSp new mod">
        <pc:chgData name="Nicolás Ramos" userId="eabfe8f65589e87f" providerId="LiveId" clId="{2F2FB3DD-8CC0-4850-8042-8C047B309A1F}" dt="2023-07-20T16:09:15.770" v="1788" actId="20577"/>
        <pc:sldMkLst>
          <pc:docMk/>
          <pc:sldMk cId="2926868804" sldId="263"/>
        </pc:sldMkLst>
        <pc:spChg chg="mod">
          <ac:chgData name="Nicolás Ramos" userId="eabfe8f65589e87f" providerId="LiveId" clId="{2F2FB3DD-8CC0-4850-8042-8C047B309A1F}" dt="2023-07-19T19:12:04.702" v="1561" actId="20577"/>
          <ac:spMkLst>
            <pc:docMk/>
            <pc:sldMk cId="2926868804" sldId="263"/>
            <ac:spMk id="2" creationId="{229B8615-6AC0-9709-16E2-9DAF95E70C3C}"/>
          </ac:spMkLst>
        </pc:spChg>
        <pc:spChg chg="mod">
          <ac:chgData name="Nicolás Ramos" userId="eabfe8f65589e87f" providerId="LiveId" clId="{2F2FB3DD-8CC0-4850-8042-8C047B309A1F}" dt="2023-07-20T16:09:15.770" v="1788" actId="20577"/>
          <ac:spMkLst>
            <pc:docMk/>
            <pc:sldMk cId="2926868804" sldId="263"/>
            <ac:spMk id="3" creationId="{051FFB61-ECFD-74A0-B614-EF930DA146F8}"/>
          </ac:spMkLst>
        </pc:spChg>
      </pc:sldChg>
      <pc:sldChg chg="addSp delSp modSp mod setBg">
        <pc:chgData name="Nicolás Ramos" userId="eabfe8f65589e87f" providerId="LiveId" clId="{2F2FB3DD-8CC0-4850-8042-8C047B309A1F}" dt="2023-07-20T13:08:36.575" v="1707" actId="1076"/>
        <pc:sldMkLst>
          <pc:docMk/>
          <pc:sldMk cId="2308123399" sldId="264"/>
        </pc:sldMkLst>
        <pc:spChg chg="mod">
          <ac:chgData name="Nicolás Ramos" userId="eabfe8f65589e87f" providerId="LiveId" clId="{2F2FB3DD-8CC0-4850-8042-8C047B309A1F}" dt="2023-07-20T13:08:36.575" v="1707" actId="1076"/>
          <ac:spMkLst>
            <pc:docMk/>
            <pc:sldMk cId="2308123399" sldId="264"/>
            <ac:spMk id="2" creationId="{229B8615-6AC0-9709-16E2-9DAF95E70C3C}"/>
          </ac:spMkLst>
        </pc:spChg>
        <pc:spChg chg="del mod">
          <ac:chgData name="Nicolás Ramos" userId="eabfe8f65589e87f" providerId="LiveId" clId="{2F2FB3DD-8CC0-4850-8042-8C047B309A1F}" dt="2023-07-20T13:07:55.599" v="1702"/>
          <ac:spMkLst>
            <pc:docMk/>
            <pc:sldMk cId="2308123399" sldId="264"/>
            <ac:spMk id="3" creationId="{051FFB61-ECFD-74A0-B614-EF930DA146F8}"/>
          </ac:spMkLst>
        </pc:spChg>
        <pc:spChg chg="add">
          <ac:chgData name="Nicolás Ramos" userId="eabfe8f65589e87f" providerId="LiveId" clId="{2F2FB3DD-8CC0-4850-8042-8C047B309A1F}" dt="2023-07-20T13:08:02.711" v="1703" actId="26606"/>
          <ac:spMkLst>
            <pc:docMk/>
            <pc:sldMk cId="2308123399" sldId="264"/>
            <ac:spMk id="37" creationId="{4EFE82FE-7465-AE46-88DF-34D347E83B84}"/>
          </ac:spMkLst>
        </pc:spChg>
        <pc:grpChg chg="add">
          <ac:chgData name="Nicolás Ramos" userId="eabfe8f65589e87f" providerId="LiveId" clId="{2F2FB3DD-8CC0-4850-8042-8C047B309A1F}" dt="2023-07-20T13:08:02.711" v="1703" actId="26606"/>
          <ac:grpSpMkLst>
            <pc:docMk/>
            <pc:sldMk cId="2308123399" sldId="264"/>
            <ac:grpSpMk id="9" creationId="{EB46B8FB-F6A2-5F47-A6CD-A7E17E69270F}"/>
          </ac:grpSpMkLst>
        </pc:grpChg>
        <pc:grpChg chg="add">
          <ac:chgData name="Nicolás Ramos" userId="eabfe8f65589e87f" providerId="LiveId" clId="{2F2FB3DD-8CC0-4850-8042-8C047B309A1F}" dt="2023-07-20T13:08:02.711" v="1703" actId="26606"/>
          <ac:grpSpMkLst>
            <pc:docMk/>
            <pc:sldMk cId="2308123399" sldId="264"/>
            <ac:grpSpMk id="39" creationId="{66F2B51C-9578-EB41-A17E-FFF9D491ADA0}"/>
          </ac:grpSpMkLst>
        </pc:grpChg>
        <pc:picChg chg="add mod">
          <ac:chgData name="Nicolás Ramos" userId="eabfe8f65589e87f" providerId="LiveId" clId="{2F2FB3DD-8CC0-4850-8042-8C047B309A1F}" dt="2023-07-20T13:08:02.711" v="1703" actId="26606"/>
          <ac:picMkLst>
            <pc:docMk/>
            <pc:sldMk cId="2308123399" sldId="264"/>
            <ac:picMk id="4" creationId="{AEDDF323-37BD-90B3-2EE3-D830BD37FDB4}"/>
          </ac:picMkLst>
        </pc:picChg>
        <pc:cxnChg chg="add">
          <ac:chgData name="Nicolás Ramos" userId="eabfe8f65589e87f" providerId="LiveId" clId="{2F2FB3DD-8CC0-4850-8042-8C047B309A1F}" dt="2023-07-20T13:08:02.711" v="1703" actId="26606"/>
          <ac:cxnSpMkLst>
            <pc:docMk/>
            <pc:sldMk cId="2308123399" sldId="264"/>
            <ac:cxnSpMk id="35" creationId="{D33A3282-0389-C547-8CA6-7F3E7F27B34D}"/>
          </ac:cxnSpMkLst>
        </pc:cxnChg>
        <pc:cxnChg chg="add">
          <ac:chgData name="Nicolás Ramos" userId="eabfe8f65589e87f" providerId="LiveId" clId="{2F2FB3DD-8CC0-4850-8042-8C047B309A1F}" dt="2023-07-20T13:08:02.711" v="1703" actId="26606"/>
          <ac:cxnSpMkLst>
            <pc:docMk/>
            <pc:sldMk cId="2308123399" sldId="264"/>
            <ac:cxnSpMk id="48" creationId="{EEA70831-9A8D-3B4D-8EA5-EE32F93E94E9}"/>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7/19/2023</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961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368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7/19/2023</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162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505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940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240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61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17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7/19/2023</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0114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136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7/19/2023</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06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7/19/2023</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51563602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66F2B51C-9578-EB41-A17E-FFF9D491AD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28" name="Oval 27">
              <a:extLst>
                <a:ext uri="{FF2B5EF4-FFF2-40B4-BE49-F238E27FC236}">
                  <a16:creationId xmlns:a16="http://schemas.microsoft.com/office/drawing/2014/main" id="{14E9CAEA-4CF4-D249-8127-CD2FA2018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85">
              <a:extLst>
                <a:ext uri="{FF2B5EF4-FFF2-40B4-BE49-F238E27FC236}">
                  <a16:creationId xmlns:a16="http://schemas.microsoft.com/office/drawing/2014/main" id="{E51EDD93-C3A3-DF47-BCFC-43B049E34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86">
              <a:extLst>
                <a:ext uri="{FF2B5EF4-FFF2-40B4-BE49-F238E27FC236}">
                  <a16:creationId xmlns:a16="http://schemas.microsoft.com/office/drawing/2014/main" id="{D574DB0D-896A-D649-89B1-33753E1D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87">
              <a:extLst>
                <a:ext uri="{FF2B5EF4-FFF2-40B4-BE49-F238E27FC236}">
                  <a16:creationId xmlns:a16="http://schemas.microsoft.com/office/drawing/2014/main" id="{62256DD9-FEA3-4A40-80D1-B33F0FF158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88">
              <a:extLst>
                <a:ext uri="{FF2B5EF4-FFF2-40B4-BE49-F238E27FC236}">
                  <a16:creationId xmlns:a16="http://schemas.microsoft.com/office/drawing/2014/main" id="{534E9839-EAD7-3C49-8D10-E4BFE0820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89">
              <a:extLst>
                <a:ext uri="{FF2B5EF4-FFF2-40B4-BE49-F238E27FC236}">
                  <a16:creationId xmlns:a16="http://schemas.microsoft.com/office/drawing/2014/main" id="{DDFC3FA6-9BB5-A34E-9337-A2E9A1EED9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97">
              <a:extLst>
                <a:ext uri="{FF2B5EF4-FFF2-40B4-BE49-F238E27FC236}">
                  <a16:creationId xmlns:a16="http://schemas.microsoft.com/office/drawing/2014/main" id="{45000D9E-4AD7-5A4F-8E99-302F388C8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5C920AE-DDAD-4103-A483-D1B0B4D59522}"/>
              </a:ext>
            </a:extLst>
          </p:cNvPr>
          <p:cNvSpPr>
            <a:spLocks noGrp="1"/>
          </p:cNvSpPr>
          <p:nvPr>
            <p:ph type="ctrTitle"/>
          </p:nvPr>
        </p:nvSpPr>
        <p:spPr>
          <a:xfrm>
            <a:off x="5226273" y="768334"/>
            <a:ext cx="5993659" cy="2866405"/>
          </a:xfrm>
        </p:spPr>
        <p:txBody>
          <a:bodyPr>
            <a:normAutofit/>
          </a:bodyPr>
          <a:lstStyle/>
          <a:p>
            <a:pPr>
              <a:lnSpc>
                <a:spcPct val="90000"/>
              </a:lnSpc>
            </a:pPr>
            <a:r>
              <a:rPr lang="en-US" sz="4700"/>
              <a:t>International Association of Laboratory Schools</a:t>
            </a:r>
          </a:p>
        </p:txBody>
      </p:sp>
      <p:sp>
        <p:nvSpPr>
          <p:cNvPr id="3" name="Subtitle 2">
            <a:extLst>
              <a:ext uri="{FF2B5EF4-FFF2-40B4-BE49-F238E27FC236}">
                <a16:creationId xmlns:a16="http://schemas.microsoft.com/office/drawing/2014/main" id="{CE8D62BF-4D64-254A-16E2-8EA7B3D584A1}"/>
              </a:ext>
            </a:extLst>
          </p:cNvPr>
          <p:cNvSpPr>
            <a:spLocks noGrp="1"/>
          </p:cNvSpPr>
          <p:nvPr>
            <p:ph type="subTitle" idx="1"/>
          </p:nvPr>
        </p:nvSpPr>
        <p:spPr>
          <a:xfrm>
            <a:off x="5226273" y="4283239"/>
            <a:ext cx="5993659" cy="1475177"/>
          </a:xfrm>
        </p:spPr>
        <p:txBody>
          <a:bodyPr>
            <a:normAutofit/>
          </a:bodyPr>
          <a:lstStyle/>
          <a:p>
            <a:r>
              <a:rPr lang="en-US" dirty="0"/>
              <a:t>Nicolás</a:t>
            </a:r>
            <a:r>
              <a:rPr lang="es-PR" dirty="0"/>
              <a:t> Ramos</a:t>
            </a:r>
          </a:p>
          <a:p>
            <a:r>
              <a:rPr lang="es-PR" dirty="0"/>
              <a:t>Executive Director</a:t>
            </a:r>
            <a:endParaRPr lang="en-US" dirty="0"/>
          </a:p>
        </p:txBody>
      </p:sp>
      <p:pic>
        <p:nvPicPr>
          <p:cNvPr id="6" name="Picture 5" descr="A close-up of a logo&#10;&#10;Description automatically generated">
            <a:extLst>
              <a:ext uri="{FF2B5EF4-FFF2-40B4-BE49-F238E27FC236}">
                <a16:creationId xmlns:a16="http://schemas.microsoft.com/office/drawing/2014/main" id="{4D593849-6FC7-F6DE-40AF-F7AEB784200D}"/>
              </a:ext>
            </a:extLst>
          </p:cNvPr>
          <p:cNvPicPr>
            <a:picLocks noChangeAspect="1"/>
          </p:cNvPicPr>
          <p:nvPr/>
        </p:nvPicPr>
        <p:blipFill>
          <a:blip r:embed="rId2"/>
          <a:stretch>
            <a:fillRect/>
          </a:stretch>
        </p:blipFill>
        <p:spPr>
          <a:xfrm>
            <a:off x="654888" y="834088"/>
            <a:ext cx="4002456" cy="5181172"/>
          </a:xfrm>
          <a:prstGeom prst="rect">
            <a:avLst/>
          </a:prstGeom>
        </p:spPr>
      </p:pic>
      <p:cxnSp>
        <p:nvCxnSpPr>
          <p:cNvPr id="36" name="Straight Connector 35">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24243" y="6087110"/>
            <a:ext cx="639925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1239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EB216-D389-6105-8472-599FF1819A09}"/>
              </a:ext>
            </a:extLst>
          </p:cNvPr>
          <p:cNvSpPr>
            <a:spLocks noGrp="1"/>
          </p:cNvSpPr>
          <p:nvPr>
            <p:ph type="title"/>
          </p:nvPr>
        </p:nvSpPr>
        <p:spPr/>
        <p:txBody>
          <a:bodyPr/>
          <a:lstStyle/>
          <a:p>
            <a:r>
              <a:rPr lang="en-US"/>
              <a:t>Who are we?</a:t>
            </a:r>
          </a:p>
        </p:txBody>
      </p:sp>
      <p:sp>
        <p:nvSpPr>
          <p:cNvPr id="3" name="Content Placeholder 2">
            <a:extLst>
              <a:ext uri="{FF2B5EF4-FFF2-40B4-BE49-F238E27FC236}">
                <a16:creationId xmlns:a16="http://schemas.microsoft.com/office/drawing/2014/main" id="{1927E5B9-5645-D1BF-AF75-36132E74EB7D}"/>
              </a:ext>
            </a:extLst>
          </p:cNvPr>
          <p:cNvSpPr>
            <a:spLocks noGrp="1"/>
          </p:cNvSpPr>
          <p:nvPr>
            <p:ph idx="1"/>
          </p:nvPr>
        </p:nvSpPr>
        <p:spPr/>
        <p:txBody>
          <a:bodyPr/>
          <a:lstStyle/>
          <a:p>
            <a:pPr marL="0" indent="0" algn="just">
              <a:buNone/>
            </a:pPr>
            <a:r>
              <a:rPr lang="en-US" b="0" i="0" dirty="0">
                <a:solidFill>
                  <a:srgbClr val="000000"/>
                </a:solidFill>
                <a:effectLst/>
                <a:latin typeface="lucida sans unicode" panose="020B0602030504020204" pitchFamily="34" charset="0"/>
              </a:rPr>
              <a:t>IALS is an international association of university, college-affiliated, or independent schools engaged in practices of teacher training, curriculum development, research, professional growth, </a:t>
            </a:r>
            <a:r>
              <a:rPr lang="en-US" dirty="0">
                <a:solidFill>
                  <a:srgbClr val="000000"/>
                </a:solidFill>
                <a:latin typeface="lucida sans unicode" panose="020B0602030504020204" pitchFamily="34" charset="0"/>
              </a:rPr>
              <a:t>or</a:t>
            </a:r>
            <a:r>
              <a:rPr lang="en-US" b="0" i="0" dirty="0">
                <a:solidFill>
                  <a:srgbClr val="000000"/>
                </a:solidFill>
                <a:effectLst/>
                <a:latin typeface="lucida sans unicode" panose="020B0602030504020204" pitchFamily="34" charset="0"/>
              </a:rPr>
              <a:t> educational experimentation (innovation) for the purpose of supporting member schools and as a voice speaking for the improvement of learning for all children.</a:t>
            </a:r>
            <a:endParaRPr lang="en-US" dirty="0"/>
          </a:p>
        </p:txBody>
      </p:sp>
    </p:spTree>
    <p:extLst>
      <p:ext uri="{BB962C8B-B14F-4D97-AF65-F5344CB8AC3E}">
        <p14:creationId xmlns:p14="http://schemas.microsoft.com/office/powerpoint/2010/main" val="195519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C02E3-0BEB-1D57-5D36-A7542F1A3C77}"/>
              </a:ext>
            </a:extLst>
          </p:cNvPr>
          <p:cNvSpPr>
            <a:spLocks noGrp="1"/>
          </p:cNvSpPr>
          <p:nvPr>
            <p:ph type="title"/>
          </p:nvPr>
        </p:nvSpPr>
        <p:spPr/>
        <p:txBody>
          <a:bodyPr/>
          <a:lstStyle/>
          <a:p>
            <a:r>
              <a:rPr lang="en-US"/>
              <a:t>What is a laboratory school?</a:t>
            </a:r>
          </a:p>
        </p:txBody>
      </p:sp>
      <p:sp>
        <p:nvSpPr>
          <p:cNvPr id="3" name="Content Placeholder 2">
            <a:extLst>
              <a:ext uri="{FF2B5EF4-FFF2-40B4-BE49-F238E27FC236}">
                <a16:creationId xmlns:a16="http://schemas.microsoft.com/office/drawing/2014/main" id="{B55FAF90-71F5-6E83-7DE6-60A0343AAA84}"/>
              </a:ext>
            </a:extLst>
          </p:cNvPr>
          <p:cNvSpPr>
            <a:spLocks noGrp="1"/>
          </p:cNvSpPr>
          <p:nvPr>
            <p:ph idx="1"/>
          </p:nvPr>
        </p:nvSpPr>
        <p:spPr/>
        <p:txBody>
          <a:bodyPr>
            <a:normAutofit fontScale="92500" lnSpcReduction="10000"/>
          </a:bodyPr>
          <a:lstStyle/>
          <a:p>
            <a:pPr marL="0" indent="0" algn="just">
              <a:buNone/>
            </a:pPr>
            <a:r>
              <a:rPr lang="en-US" b="0" i="0" dirty="0">
                <a:solidFill>
                  <a:srgbClr val="000000"/>
                </a:solidFill>
                <a:effectLst/>
                <a:latin typeface="lucida sans unicode" panose="020B0602030504020204" pitchFamily="34" charset="0"/>
              </a:rPr>
              <a:t>Traditionally laboratory schools' commitment has been to </a:t>
            </a:r>
            <a:r>
              <a:rPr lang="en-US" b="1" i="0" dirty="0">
                <a:solidFill>
                  <a:srgbClr val="000000"/>
                </a:solidFill>
                <a:effectLst/>
                <a:latin typeface="lucida sans unicode" panose="020B0602030504020204" pitchFamily="34" charset="0"/>
              </a:rPr>
              <a:t>assist in preparing teachers</a:t>
            </a:r>
            <a:r>
              <a:rPr lang="en-US" b="0" i="0" dirty="0">
                <a:solidFill>
                  <a:srgbClr val="000000"/>
                </a:solidFill>
                <a:effectLst/>
                <a:latin typeface="lucida sans unicode" panose="020B0602030504020204" pitchFamily="34" charset="0"/>
              </a:rPr>
              <a:t> while delivering quality instructional programs for children in the classroom. These schools are affiliated with a college or university for specific purposes that go beyond the scope of traditional public and private institutions. Over the years, laboratory schools have changed to </a:t>
            </a:r>
            <a:r>
              <a:rPr lang="en-US" b="1" i="0" dirty="0">
                <a:solidFill>
                  <a:srgbClr val="000000"/>
                </a:solidFill>
                <a:effectLst/>
                <a:latin typeface="lucida sans unicode" panose="020B0602030504020204" pitchFamily="34" charset="0"/>
              </a:rPr>
              <a:t>reflect the diverse needs of students and the teaching profession</a:t>
            </a:r>
            <a:r>
              <a:rPr lang="en-US" b="0" i="0" dirty="0">
                <a:solidFill>
                  <a:srgbClr val="000000"/>
                </a:solidFill>
                <a:effectLst/>
                <a:latin typeface="lucida sans unicode" panose="020B0602030504020204" pitchFamily="34" charset="0"/>
              </a:rPr>
              <a:t>. Lab schools have often led the way in improving the science </a:t>
            </a:r>
            <a:r>
              <a:rPr lang="en-US" dirty="0">
                <a:solidFill>
                  <a:srgbClr val="000000"/>
                </a:solidFill>
                <a:latin typeface="lucida sans unicode" panose="020B0602030504020204" pitchFamily="34" charset="0"/>
              </a:rPr>
              <a:t>or</a:t>
            </a:r>
            <a:r>
              <a:rPr lang="en-US" b="0" i="0" dirty="0">
                <a:solidFill>
                  <a:srgbClr val="000000"/>
                </a:solidFill>
                <a:effectLst/>
                <a:latin typeface="lucida sans unicode" panose="020B0602030504020204" pitchFamily="34" charset="0"/>
              </a:rPr>
              <a:t> art of teaching while making those improvements available to all.</a:t>
            </a:r>
            <a:endParaRPr lang="en-US" dirty="0"/>
          </a:p>
        </p:txBody>
      </p:sp>
    </p:spTree>
    <p:extLst>
      <p:ext uri="{BB962C8B-B14F-4D97-AF65-F5344CB8AC3E}">
        <p14:creationId xmlns:p14="http://schemas.microsoft.com/office/powerpoint/2010/main" val="122197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55258-340B-E331-3CDA-0FB55C0C27F5}"/>
              </a:ext>
            </a:extLst>
          </p:cNvPr>
          <p:cNvSpPr>
            <a:spLocks noGrp="1"/>
          </p:cNvSpPr>
          <p:nvPr>
            <p:ph type="title"/>
          </p:nvPr>
        </p:nvSpPr>
        <p:spPr/>
        <p:txBody>
          <a:bodyPr>
            <a:normAutofit fontScale="90000"/>
          </a:bodyPr>
          <a:lstStyle/>
          <a:p>
            <a:r>
              <a:rPr lang="en-US" dirty="0"/>
              <a:t>What are the current tenets of laboratory schools?</a:t>
            </a:r>
          </a:p>
        </p:txBody>
      </p:sp>
      <p:sp>
        <p:nvSpPr>
          <p:cNvPr id="3" name="Content Placeholder 2">
            <a:extLst>
              <a:ext uri="{FF2B5EF4-FFF2-40B4-BE49-F238E27FC236}">
                <a16:creationId xmlns:a16="http://schemas.microsoft.com/office/drawing/2014/main" id="{F23B773B-02F6-531D-F70A-B2B662791287}"/>
              </a:ext>
            </a:extLst>
          </p:cNvPr>
          <p:cNvSpPr>
            <a:spLocks noGrp="1"/>
          </p:cNvSpPr>
          <p:nvPr>
            <p:ph idx="1"/>
          </p:nvPr>
        </p:nvSpPr>
        <p:spPr/>
        <p:txBody>
          <a:bodyPr/>
          <a:lstStyle/>
          <a:p>
            <a:r>
              <a:rPr lang="en-US" dirty="0"/>
              <a:t>Teacher preparation programs</a:t>
            </a:r>
          </a:p>
          <a:p>
            <a:r>
              <a:rPr lang="en-US" dirty="0"/>
              <a:t>Research</a:t>
            </a:r>
          </a:p>
          <a:p>
            <a:r>
              <a:rPr lang="en-US" dirty="0"/>
              <a:t>Curriculum development</a:t>
            </a:r>
          </a:p>
          <a:p>
            <a:r>
              <a:rPr lang="en-US" dirty="0"/>
              <a:t>Innovation</a:t>
            </a:r>
          </a:p>
          <a:p>
            <a:r>
              <a:rPr lang="en-US" dirty="0"/>
              <a:t>Professional growth</a:t>
            </a:r>
          </a:p>
        </p:txBody>
      </p:sp>
    </p:spTree>
    <p:extLst>
      <p:ext uri="{BB962C8B-B14F-4D97-AF65-F5344CB8AC3E}">
        <p14:creationId xmlns:p14="http://schemas.microsoft.com/office/powerpoint/2010/main" val="140563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2B1EC-4708-ABD5-720B-3C48004DE1F7}"/>
              </a:ext>
            </a:extLst>
          </p:cNvPr>
          <p:cNvSpPr>
            <a:spLocks noGrp="1"/>
          </p:cNvSpPr>
          <p:nvPr>
            <p:ph type="title"/>
          </p:nvPr>
        </p:nvSpPr>
        <p:spPr/>
        <p:txBody>
          <a:bodyPr>
            <a:normAutofit fontScale="90000"/>
          </a:bodyPr>
          <a:lstStyle/>
          <a:p>
            <a:r>
              <a:rPr lang="en-US"/>
              <a:t>Is it necessary to practice all tenets?</a:t>
            </a:r>
          </a:p>
        </p:txBody>
      </p:sp>
      <p:sp>
        <p:nvSpPr>
          <p:cNvPr id="3" name="Content Placeholder 2">
            <a:extLst>
              <a:ext uri="{FF2B5EF4-FFF2-40B4-BE49-F238E27FC236}">
                <a16:creationId xmlns:a16="http://schemas.microsoft.com/office/drawing/2014/main" id="{31A1D25E-1B0E-C9BD-A2EF-54FACF3E5900}"/>
              </a:ext>
            </a:extLst>
          </p:cNvPr>
          <p:cNvSpPr>
            <a:spLocks noGrp="1"/>
          </p:cNvSpPr>
          <p:nvPr>
            <p:ph idx="1"/>
          </p:nvPr>
        </p:nvSpPr>
        <p:spPr/>
        <p:txBody>
          <a:bodyPr>
            <a:normAutofit lnSpcReduction="10000"/>
          </a:bodyPr>
          <a:lstStyle/>
          <a:p>
            <a:pPr marL="0" indent="0" algn="just">
              <a:buNone/>
            </a:pPr>
            <a:r>
              <a:rPr lang="en-US" dirty="0"/>
              <a:t>No. Laboratory schools are different. They could engage in all or some of the tenets. There are lab schools that focus only on research, for example. Others concentrate on improving teacher preparation programs for the benefit of children. </a:t>
            </a:r>
          </a:p>
          <a:p>
            <a:pPr marL="0" indent="0" algn="just">
              <a:buNone/>
            </a:pPr>
            <a:endParaRPr lang="en-US" u="sng" dirty="0"/>
          </a:p>
          <a:p>
            <a:pPr marL="0" indent="0" algn="just">
              <a:buNone/>
            </a:pPr>
            <a:r>
              <a:rPr lang="en-US" u="sng" dirty="0"/>
              <a:t>One essential quality of a laboratory school is that its existence rests on the principle of improving teaching and learning for all. </a:t>
            </a:r>
          </a:p>
        </p:txBody>
      </p:sp>
    </p:spTree>
    <p:extLst>
      <p:ext uri="{BB962C8B-B14F-4D97-AF65-F5344CB8AC3E}">
        <p14:creationId xmlns:p14="http://schemas.microsoft.com/office/powerpoint/2010/main" val="871811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1D7C6-53B1-8356-2CA3-313A8656D163}"/>
              </a:ext>
            </a:extLst>
          </p:cNvPr>
          <p:cNvSpPr>
            <a:spLocks noGrp="1"/>
          </p:cNvSpPr>
          <p:nvPr>
            <p:ph type="title"/>
          </p:nvPr>
        </p:nvSpPr>
        <p:spPr/>
        <p:txBody>
          <a:bodyPr>
            <a:normAutofit fontScale="90000"/>
          </a:bodyPr>
          <a:lstStyle/>
          <a:p>
            <a:r>
              <a:rPr lang="en-US" dirty="0"/>
              <a:t>Creating a Laboratory School</a:t>
            </a:r>
          </a:p>
        </p:txBody>
      </p:sp>
      <p:sp>
        <p:nvSpPr>
          <p:cNvPr id="3" name="Content Placeholder 2">
            <a:extLst>
              <a:ext uri="{FF2B5EF4-FFF2-40B4-BE49-F238E27FC236}">
                <a16:creationId xmlns:a16="http://schemas.microsoft.com/office/drawing/2014/main" id="{EFE63488-E43A-1ADA-56F9-7A1CC5864A46}"/>
              </a:ext>
            </a:extLst>
          </p:cNvPr>
          <p:cNvSpPr>
            <a:spLocks noGrp="1"/>
          </p:cNvSpPr>
          <p:nvPr>
            <p:ph idx="1"/>
          </p:nvPr>
        </p:nvSpPr>
        <p:spPr>
          <a:xfrm>
            <a:off x="565150" y="1628394"/>
            <a:ext cx="7335835" cy="4458716"/>
          </a:xfrm>
        </p:spPr>
        <p:txBody>
          <a:bodyPr/>
          <a:lstStyle/>
          <a:p>
            <a:r>
              <a:rPr lang="en-US" dirty="0"/>
              <a:t>Desire to improve education for all children</a:t>
            </a:r>
          </a:p>
          <a:p>
            <a:r>
              <a:rPr lang="en-US" dirty="0"/>
              <a:t>What will be my focus?</a:t>
            </a:r>
          </a:p>
          <a:p>
            <a:pPr lvl="1"/>
            <a:r>
              <a:rPr lang="en-US" dirty="0"/>
              <a:t>Research</a:t>
            </a:r>
          </a:p>
          <a:p>
            <a:pPr lvl="1"/>
            <a:r>
              <a:rPr lang="en-US" dirty="0"/>
              <a:t>Teacher Training</a:t>
            </a:r>
          </a:p>
          <a:p>
            <a:pPr lvl="1"/>
            <a:r>
              <a:rPr lang="en-US" dirty="0"/>
              <a:t>Curriculum</a:t>
            </a:r>
          </a:p>
          <a:p>
            <a:pPr lvl="1"/>
            <a:r>
              <a:rPr lang="en-US" dirty="0"/>
              <a:t>Professional Development</a:t>
            </a:r>
          </a:p>
          <a:p>
            <a:pPr lvl="1"/>
            <a:r>
              <a:rPr lang="en-US" dirty="0"/>
              <a:t>Innovation</a:t>
            </a:r>
          </a:p>
          <a:p>
            <a:r>
              <a:rPr lang="en-US" dirty="0"/>
              <a:t>Public or private? </a:t>
            </a:r>
          </a:p>
          <a:p>
            <a:r>
              <a:rPr lang="en-US" dirty="0"/>
              <a:t>What type of relationship will it have with a college or university?</a:t>
            </a:r>
          </a:p>
        </p:txBody>
      </p:sp>
    </p:spTree>
    <p:extLst>
      <p:ext uri="{BB962C8B-B14F-4D97-AF65-F5344CB8AC3E}">
        <p14:creationId xmlns:p14="http://schemas.microsoft.com/office/powerpoint/2010/main" val="20478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7EBD9-0AEE-B739-9F4B-7D19F13AF17C}"/>
              </a:ext>
            </a:extLst>
          </p:cNvPr>
          <p:cNvSpPr>
            <a:spLocks noGrp="1"/>
          </p:cNvSpPr>
          <p:nvPr>
            <p:ph type="title"/>
          </p:nvPr>
        </p:nvSpPr>
        <p:spPr>
          <a:xfrm>
            <a:off x="565150" y="770890"/>
            <a:ext cx="8000880" cy="1268984"/>
          </a:xfrm>
        </p:spPr>
        <p:txBody>
          <a:bodyPr>
            <a:normAutofit fontScale="90000"/>
          </a:bodyPr>
          <a:lstStyle/>
          <a:p>
            <a:r>
              <a:rPr lang="en-US" dirty="0"/>
              <a:t>What does a successful laboratory school look like?</a:t>
            </a:r>
          </a:p>
        </p:txBody>
      </p:sp>
      <p:sp>
        <p:nvSpPr>
          <p:cNvPr id="3" name="Content Placeholder 2">
            <a:extLst>
              <a:ext uri="{FF2B5EF4-FFF2-40B4-BE49-F238E27FC236}">
                <a16:creationId xmlns:a16="http://schemas.microsoft.com/office/drawing/2014/main" id="{736BD82E-4008-AE1D-CA2F-0D97FDE0C7C5}"/>
              </a:ext>
            </a:extLst>
          </p:cNvPr>
          <p:cNvSpPr>
            <a:spLocks noGrp="1"/>
          </p:cNvSpPr>
          <p:nvPr>
            <p:ph idx="1"/>
          </p:nvPr>
        </p:nvSpPr>
        <p:spPr>
          <a:xfrm>
            <a:off x="565150" y="2160016"/>
            <a:ext cx="8690993" cy="3601212"/>
          </a:xfrm>
        </p:spPr>
        <p:txBody>
          <a:bodyPr>
            <a:normAutofit/>
          </a:bodyPr>
          <a:lstStyle/>
          <a:p>
            <a:r>
              <a:rPr lang="en-US" dirty="0"/>
              <a:t>Students are happy or begin to develop an elevated sense of belonging</a:t>
            </a:r>
          </a:p>
          <a:p>
            <a:r>
              <a:rPr lang="en-US" dirty="0"/>
              <a:t>High college admission rate</a:t>
            </a:r>
          </a:p>
          <a:p>
            <a:r>
              <a:rPr lang="en-US" dirty="0"/>
              <a:t>Students who do not go to college join successful ventures</a:t>
            </a:r>
          </a:p>
          <a:p>
            <a:r>
              <a:rPr lang="en-US" dirty="0"/>
              <a:t>Students comply with state testing scores</a:t>
            </a:r>
          </a:p>
          <a:p>
            <a:r>
              <a:rPr lang="en-US" dirty="0"/>
              <a:t>Teachers have time to prepare</a:t>
            </a:r>
          </a:p>
          <a:p>
            <a:r>
              <a:rPr lang="en-US" dirty="0"/>
              <a:t>Administrators are in control but allow room for innovation</a:t>
            </a:r>
          </a:p>
          <a:p>
            <a:endParaRPr lang="en-US" dirty="0"/>
          </a:p>
          <a:p>
            <a:endParaRPr lang="en-US" dirty="0"/>
          </a:p>
        </p:txBody>
      </p:sp>
    </p:spTree>
    <p:extLst>
      <p:ext uri="{BB962C8B-B14F-4D97-AF65-F5344CB8AC3E}">
        <p14:creationId xmlns:p14="http://schemas.microsoft.com/office/powerpoint/2010/main" val="4189465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B8615-6AC0-9709-16E2-9DAF95E70C3C}"/>
              </a:ext>
            </a:extLst>
          </p:cNvPr>
          <p:cNvSpPr>
            <a:spLocks noGrp="1"/>
          </p:cNvSpPr>
          <p:nvPr>
            <p:ph type="title"/>
          </p:nvPr>
        </p:nvSpPr>
        <p:spPr>
          <a:xfrm>
            <a:off x="565150" y="491706"/>
            <a:ext cx="7335835" cy="1268984"/>
          </a:xfrm>
        </p:spPr>
        <p:txBody>
          <a:bodyPr/>
          <a:lstStyle/>
          <a:p>
            <a:r>
              <a:rPr lang="en-US" dirty="0"/>
              <a:t>International Perspective</a:t>
            </a:r>
          </a:p>
        </p:txBody>
      </p:sp>
      <p:sp>
        <p:nvSpPr>
          <p:cNvPr id="3" name="Content Placeholder 2">
            <a:extLst>
              <a:ext uri="{FF2B5EF4-FFF2-40B4-BE49-F238E27FC236}">
                <a16:creationId xmlns:a16="http://schemas.microsoft.com/office/drawing/2014/main" id="{051FFB61-ECFD-74A0-B614-EF930DA146F8}"/>
              </a:ext>
            </a:extLst>
          </p:cNvPr>
          <p:cNvSpPr>
            <a:spLocks noGrp="1"/>
          </p:cNvSpPr>
          <p:nvPr>
            <p:ph idx="1"/>
          </p:nvPr>
        </p:nvSpPr>
        <p:spPr>
          <a:xfrm>
            <a:off x="565150" y="1206975"/>
            <a:ext cx="10088473" cy="5159319"/>
          </a:xfrm>
        </p:spPr>
        <p:txBody>
          <a:bodyPr>
            <a:normAutofit/>
          </a:bodyPr>
          <a:lstStyle/>
          <a:p>
            <a:r>
              <a:rPr lang="en-US" sz="2200" dirty="0"/>
              <a:t>University of Toronto – Inquiry </a:t>
            </a:r>
          </a:p>
          <a:p>
            <a:r>
              <a:rPr lang="en-US" sz="2200" dirty="0"/>
              <a:t>Trafalgar School for Girls – Authentic Experiences</a:t>
            </a:r>
          </a:p>
          <a:p>
            <a:r>
              <a:rPr lang="en-US" sz="2200" dirty="0"/>
              <a:t>American University in Baghdad – Inquiry-based and student-centered</a:t>
            </a:r>
          </a:p>
          <a:p>
            <a:r>
              <a:rPr lang="en-US" sz="2200" dirty="0"/>
              <a:t>Thammasat Secondary School (Thailand) – Demonstration School</a:t>
            </a:r>
          </a:p>
          <a:p>
            <a:r>
              <a:rPr lang="en-US" sz="2200" dirty="0"/>
              <a:t>University of Nepal – Early Childhood</a:t>
            </a:r>
          </a:p>
          <a:p>
            <a:r>
              <a:rPr lang="en-US" sz="2200" dirty="0"/>
              <a:t>University of Jyväskylä (Finland</a:t>
            </a:r>
            <a:r>
              <a:rPr lang="en-US" sz="2200"/>
              <a:t>) – Demonstration &amp; Curriculum</a:t>
            </a:r>
            <a:endParaRPr lang="en-US" sz="2200" dirty="0"/>
          </a:p>
          <a:p>
            <a:r>
              <a:rPr lang="en-US" sz="2200" dirty="0"/>
              <a:t>University of Guyana – Early Childhood</a:t>
            </a:r>
          </a:p>
          <a:p>
            <a:r>
              <a:rPr lang="en-US" sz="2200" dirty="0"/>
              <a:t>University of Puerto Rico – Demonstration &amp; Curriculum</a:t>
            </a:r>
          </a:p>
          <a:p>
            <a:r>
              <a:rPr lang="en-US" sz="2200" dirty="0"/>
              <a:t>Labyrinth School (Czech Republic) – Evidence-based Pedagogy</a:t>
            </a:r>
          </a:p>
          <a:p>
            <a:r>
              <a:rPr lang="en-US" sz="2200" dirty="0"/>
              <a:t>University of Pittsburgh – Research &amp; Teacher Preparation </a:t>
            </a:r>
          </a:p>
          <a:p>
            <a:r>
              <a:rPr lang="en-US" sz="2200" dirty="0"/>
              <a:t>Carnegie Mellon University – Developmental Research</a:t>
            </a:r>
          </a:p>
        </p:txBody>
      </p:sp>
    </p:spTree>
    <p:extLst>
      <p:ext uri="{BB962C8B-B14F-4D97-AF65-F5344CB8AC3E}">
        <p14:creationId xmlns:p14="http://schemas.microsoft.com/office/powerpoint/2010/main" val="292686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B46B8FB-F6A2-5F47-A6CD-A7E17E6927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01388" y="0"/>
            <a:ext cx="5990612" cy="6858001"/>
            <a:chOff x="6201388" y="0"/>
            <a:chExt cx="5990612" cy="6858001"/>
          </a:xfrm>
        </p:grpSpPr>
        <p:sp>
          <p:nvSpPr>
            <p:cNvPr id="10" name="Oval 9">
              <a:extLst>
                <a:ext uri="{FF2B5EF4-FFF2-40B4-BE49-F238E27FC236}">
                  <a16:creationId xmlns:a16="http://schemas.microsoft.com/office/drawing/2014/main" id="{419BDE93-3EC2-4E4D-BC0B-417378F49E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6">
              <a:extLst>
                <a:ext uri="{FF2B5EF4-FFF2-40B4-BE49-F238E27FC236}">
                  <a16:creationId xmlns:a16="http://schemas.microsoft.com/office/drawing/2014/main" id="{FE21F82F-1EE5-8240-97F8-387DF0253F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48">
              <a:extLst>
                <a:ext uri="{FF2B5EF4-FFF2-40B4-BE49-F238E27FC236}">
                  <a16:creationId xmlns:a16="http://schemas.microsoft.com/office/drawing/2014/main" id="{AE1903E3-6B5F-6B4C-9A1F-62628A050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Oval 12">
              <a:extLst>
                <a:ext uri="{FF2B5EF4-FFF2-40B4-BE49-F238E27FC236}">
                  <a16:creationId xmlns:a16="http://schemas.microsoft.com/office/drawing/2014/main" id="{F7C55863-3B37-0743-B001-1A970033F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32B4C24-3A58-924C-B79A-D961EF7C2C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1EF52E0-D2CF-544F-93A6-4D7B45A048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3">
              <a:extLst>
                <a:ext uri="{FF2B5EF4-FFF2-40B4-BE49-F238E27FC236}">
                  <a16:creationId xmlns:a16="http://schemas.microsoft.com/office/drawing/2014/main" id="{6966CFE5-1C8C-2E4F-9B2D-A8438F5A53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64">
              <a:extLst>
                <a:ext uri="{FF2B5EF4-FFF2-40B4-BE49-F238E27FC236}">
                  <a16:creationId xmlns:a16="http://schemas.microsoft.com/office/drawing/2014/main" id="{9FD29EF3-A5B2-554A-A307-6BE1BCE8A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Oval 17">
              <a:extLst>
                <a:ext uri="{FF2B5EF4-FFF2-40B4-BE49-F238E27FC236}">
                  <a16:creationId xmlns:a16="http://schemas.microsoft.com/office/drawing/2014/main" id="{AC1ECAD8-0CF2-934D-AA1E-C108208CDE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B14DED1-3A58-8C4D-902E-2A9F34043F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5D65157-5719-0341-A807-A8956595F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7F23F74-B777-2A4C-8EF9-E798880D5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70">
              <a:extLst>
                <a:ext uri="{FF2B5EF4-FFF2-40B4-BE49-F238E27FC236}">
                  <a16:creationId xmlns:a16="http://schemas.microsoft.com/office/drawing/2014/main" id="{E3B9A050-0AE1-1D4B-A2AC-6EEF64B106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71">
              <a:extLst>
                <a:ext uri="{FF2B5EF4-FFF2-40B4-BE49-F238E27FC236}">
                  <a16:creationId xmlns:a16="http://schemas.microsoft.com/office/drawing/2014/main" id="{C424FE38-F803-8D47-BF56-1B18EC2B1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Oval 23">
              <a:extLst>
                <a:ext uri="{FF2B5EF4-FFF2-40B4-BE49-F238E27FC236}">
                  <a16:creationId xmlns:a16="http://schemas.microsoft.com/office/drawing/2014/main" id="{E37187F2-9212-0641-97D0-1ACD50B74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C760C651-2AC4-564E-BEAA-AB7FAFE7F7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58B0A1B8-5BA3-3548-9511-B4904D052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75">
              <a:extLst>
                <a:ext uri="{FF2B5EF4-FFF2-40B4-BE49-F238E27FC236}">
                  <a16:creationId xmlns:a16="http://schemas.microsoft.com/office/drawing/2014/main" id="{424CD779-EE9A-214D-9488-767327E373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76">
              <a:extLst>
                <a:ext uri="{FF2B5EF4-FFF2-40B4-BE49-F238E27FC236}">
                  <a16:creationId xmlns:a16="http://schemas.microsoft.com/office/drawing/2014/main" id="{630D08C6-9EFB-8540-875F-2A55DED2A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77">
              <a:extLst>
                <a:ext uri="{FF2B5EF4-FFF2-40B4-BE49-F238E27FC236}">
                  <a16:creationId xmlns:a16="http://schemas.microsoft.com/office/drawing/2014/main" id="{D7E8DA86-1294-4641-9C52-6E15315064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78">
              <a:extLst>
                <a:ext uri="{FF2B5EF4-FFF2-40B4-BE49-F238E27FC236}">
                  <a16:creationId xmlns:a16="http://schemas.microsoft.com/office/drawing/2014/main" id="{011063C9-2A43-3348-A018-F27FACAA77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79">
              <a:extLst>
                <a:ext uri="{FF2B5EF4-FFF2-40B4-BE49-F238E27FC236}">
                  <a16:creationId xmlns:a16="http://schemas.microsoft.com/office/drawing/2014/main" id="{EE85C7DE-D965-244F-BD95-3A05FF4AAC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80">
              <a:extLst>
                <a:ext uri="{FF2B5EF4-FFF2-40B4-BE49-F238E27FC236}">
                  <a16:creationId xmlns:a16="http://schemas.microsoft.com/office/drawing/2014/main" id="{315A1389-149A-3342-A863-637D42FDB2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81">
              <a:extLst>
                <a:ext uri="{FF2B5EF4-FFF2-40B4-BE49-F238E27FC236}">
                  <a16:creationId xmlns:a16="http://schemas.microsoft.com/office/drawing/2014/main" id="{B149CC6F-B6C6-BE46-B451-1BF7D47A89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cxnSp>
        <p:nvCxnSpPr>
          <p:cNvPr id="35" name="Straight Connector 34">
            <a:extLst>
              <a:ext uri="{FF2B5EF4-FFF2-40B4-BE49-F238E27FC236}">
                <a16:creationId xmlns:a16="http://schemas.microsoft.com/office/drawing/2014/main" id="{D33A3282-0389-C547-8CA6-7F3E7F27B3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useBgFill="1">
        <p:nvSpPr>
          <p:cNvPr id="37" name="Rectangle 36">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66F2B51C-9578-EB41-A17E-FFF9D491AD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40" name="Oval 39">
              <a:extLst>
                <a:ext uri="{FF2B5EF4-FFF2-40B4-BE49-F238E27FC236}">
                  <a16:creationId xmlns:a16="http://schemas.microsoft.com/office/drawing/2014/main" id="{14E9CAEA-4CF4-D249-8127-CD2FA2018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85">
              <a:extLst>
                <a:ext uri="{FF2B5EF4-FFF2-40B4-BE49-F238E27FC236}">
                  <a16:creationId xmlns:a16="http://schemas.microsoft.com/office/drawing/2014/main" id="{E51EDD93-C3A3-DF47-BCFC-43B049E34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86">
              <a:extLst>
                <a:ext uri="{FF2B5EF4-FFF2-40B4-BE49-F238E27FC236}">
                  <a16:creationId xmlns:a16="http://schemas.microsoft.com/office/drawing/2014/main" id="{D574DB0D-896A-D649-89B1-33753E1D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87">
              <a:extLst>
                <a:ext uri="{FF2B5EF4-FFF2-40B4-BE49-F238E27FC236}">
                  <a16:creationId xmlns:a16="http://schemas.microsoft.com/office/drawing/2014/main" id="{62256DD9-FEA3-4A40-80D1-B33F0FF158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88">
              <a:extLst>
                <a:ext uri="{FF2B5EF4-FFF2-40B4-BE49-F238E27FC236}">
                  <a16:creationId xmlns:a16="http://schemas.microsoft.com/office/drawing/2014/main" id="{534E9839-EAD7-3C49-8D10-E4BFE0820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89">
              <a:extLst>
                <a:ext uri="{FF2B5EF4-FFF2-40B4-BE49-F238E27FC236}">
                  <a16:creationId xmlns:a16="http://schemas.microsoft.com/office/drawing/2014/main" id="{DDFC3FA6-9BB5-A34E-9337-A2E9A1EED9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97">
              <a:extLst>
                <a:ext uri="{FF2B5EF4-FFF2-40B4-BE49-F238E27FC236}">
                  <a16:creationId xmlns:a16="http://schemas.microsoft.com/office/drawing/2014/main" id="{45000D9E-4AD7-5A4F-8E99-302F388C8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229B8615-6AC0-9709-16E2-9DAF95E70C3C}"/>
              </a:ext>
            </a:extLst>
          </p:cNvPr>
          <p:cNvSpPr>
            <a:spLocks noGrp="1"/>
          </p:cNvSpPr>
          <p:nvPr>
            <p:ph type="title"/>
          </p:nvPr>
        </p:nvSpPr>
        <p:spPr>
          <a:xfrm>
            <a:off x="5698148" y="2134831"/>
            <a:ext cx="5993659" cy="2866405"/>
          </a:xfrm>
        </p:spPr>
        <p:txBody>
          <a:bodyPr vert="horz" lIns="91440" tIns="45720" rIns="91440" bIns="45720" rtlCol="0" anchor="t">
            <a:normAutofit/>
          </a:bodyPr>
          <a:lstStyle/>
          <a:p>
            <a:r>
              <a:rPr lang="en-US" sz="6000" dirty="0"/>
              <a:t>Thank you!</a:t>
            </a:r>
          </a:p>
        </p:txBody>
      </p:sp>
      <p:pic>
        <p:nvPicPr>
          <p:cNvPr id="4" name="Content Placeholder 3" descr="A close-up of a logo&#10;&#10;Description automatically generated">
            <a:extLst>
              <a:ext uri="{FF2B5EF4-FFF2-40B4-BE49-F238E27FC236}">
                <a16:creationId xmlns:a16="http://schemas.microsoft.com/office/drawing/2014/main" id="{AEDDF323-37BD-90B3-2EE3-D830BD37FDB4}"/>
              </a:ext>
            </a:extLst>
          </p:cNvPr>
          <p:cNvPicPr>
            <a:picLocks noGrp="1" noChangeAspect="1"/>
          </p:cNvPicPr>
          <p:nvPr>
            <p:ph idx="1"/>
          </p:nvPr>
        </p:nvPicPr>
        <p:blipFill>
          <a:blip r:embed="rId2"/>
          <a:stretch>
            <a:fillRect/>
          </a:stretch>
        </p:blipFill>
        <p:spPr>
          <a:xfrm>
            <a:off x="654888" y="834088"/>
            <a:ext cx="4002456" cy="5181172"/>
          </a:xfrm>
          <a:prstGeom prst="rect">
            <a:avLst/>
          </a:prstGeom>
        </p:spPr>
      </p:pic>
      <p:cxnSp>
        <p:nvCxnSpPr>
          <p:cNvPr id="48" name="Straight Connector 47">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24243" y="6087110"/>
            <a:ext cx="639925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8123399"/>
      </p:ext>
    </p:extLst>
  </p:cSld>
  <p:clrMapOvr>
    <a:masterClrMapping/>
  </p:clrMapOvr>
</p:sld>
</file>

<file path=ppt/theme/theme1.xml><?xml version="1.0" encoding="utf-8"?>
<a:theme xmlns:a="http://schemas.openxmlformats.org/drawingml/2006/main" name="PunchcardVTI">
  <a:themeElements>
    <a:clrScheme name="AnalogousFromDarkSeedLeftStep">
      <a:dk1>
        <a:srgbClr val="000000"/>
      </a:dk1>
      <a:lt1>
        <a:srgbClr val="FFFFFF"/>
      </a:lt1>
      <a:dk2>
        <a:srgbClr val="251A2F"/>
      </a:dk2>
      <a:lt2>
        <a:srgbClr val="F0F3F3"/>
      </a:lt2>
      <a:accent1>
        <a:srgbClr val="DE3257"/>
      </a:accent1>
      <a:accent2>
        <a:srgbClr val="CC208E"/>
      </a:accent2>
      <a:accent3>
        <a:srgbClr val="D532DE"/>
      </a:accent3>
      <a:accent4>
        <a:srgbClr val="7B20CC"/>
      </a:accent4>
      <a:accent5>
        <a:srgbClr val="4532DE"/>
      </a:accent5>
      <a:accent6>
        <a:srgbClr val="2054CC"/>
      </a:accent6>
      <a:hlink>
        <a:srgbClr val="7454C6"/>
      </a:hlink>
      <a:folHlink>
        <a:srgbClr val="7F7F7F"/>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573A1205690449BC960B995EC7778B" ma:contentTypeVersion="6" ma:contentTypeDescription="Create a new document." ma:contentTypeScope="" ma:versionID="d8b6d599abf0393d12c2ca0fdc222711">
  <xsd:schema xmlns:xsd="http://www.w3.org/2001/XMLSchema" xmlns:xs="http://www.w3.org/2001/XMLSchema" xmlns:p="http://schemas.microsoft.com/office/2006/metadata/properties" xmlns:ns2="4c2c5aab-b472-4b8f-a7fa-721e1e86a722" xmlns:ns3="48904f4f-f42a-42cb-a058-7ee0fb13e189" targetNamespace="http://schemas.microsoft.com/office/2006/metadata/properties" ma:root="true" ma:fieldsID="982fcceb36ad6ced00084d600267e737" ns2:_="" ns3:_="">
    <xsd:import namespace="4c2c5aab-b472-4b8f-a7fa-721e1e86a722"/>
    <xsd:import namespace="48904f4f-f42a-42cb-a058-7ee0fb13e18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Approval_x0020_STatu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904f4f-f42a-42cb-a058-7ee0fb13e18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Approval_x0020_STatus" ma:index="12" nillable="true" ma:displayName="Approval STatus" ma:default="Not Reviewed" ma:format="Dropdown" ma:internalName="Approval_x0020_STatus">
      <xsd:simpleType>
        <xsd:restriction base="dms:Choice">
          <xsd:enumeration value="Not Reviewed"/>
          <xsd:enumeration value="Reviewed"/>
          <xsd:enumeration value="Final - Copied to Meeting Folder"/>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roval_x0020_STatus xmlns="48904f4f-f42a-42cb-a058-7ee0fb13e189">Not Reviewed</Approval_x0020_STatus>
  </documentManagement>
</p:properties>
</file>

<file path=customXml/itemProps1.xml><?xml version="1.0" encoding="utf-8"?>
<ds:datastoreItem xmlns:ds="http://schemas.openxmlformats.org/officeDocument/2006/customXml" ds:itemID="{89AD19D6-16C3-421D-A314-319AD6FC770F}"/>
</file>

<file path=customXml/itemProps2.xml><?xml version="1.0" encoding="utf-8"?>
<ds:datastoreItem xmlns:ds="http://schemas.openxmlformats.org/officeDocument/2006/customXml" ds:itemID="{994AF04F-B674-41E4-9F0F-7AFE83CC149A}"/>
</file>

<file path=customXml/itemProps3.xml><?xml version="1.0" encoding="utf-8"?>
<ds:datastoreItem xmlns:ds="http://schemas.openxmlformats.org/officeDocument/2006/customXml" ds:itemID="{C80A7259-1DC4-4E30-A7D1-305B65EC0DF6}"/>
</file>

<file path=docProps/app.xml><?xml version="1.0" encoding="utf-8"?>
<Properties xmlns="http://schemas.openxmlformats.org/officeDocument/2006/extended-properties" xmlns:vt="http://schemas.openxmlformats.org/officeDocument/2006/docPropsVTypes">
  <TotalTime>3147</TotalTime>
  <Words>440</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lucida sans unicode</vt:lpstr>
      <vt:lpstr>Neue Haas Grotesk Text Pro</vt:lpstr>
      <vt:lpstr>PunchcardVTI</vt:lpstr>
      <vt:lpstr>International Association of Laboratory Schools</vt:lpstr>
      <vt:lpstr>Who are we?</vt:lpstr>
      <vt:lpstr>What is a laboratory school?</vt:lpstr>
      <vt:lpstr>What are the current tenets of laboratory schools?</vt:lpstr>
      <vt:lpstr>Is it necessary to practice all tenets?</vt:lpstr>
      <vt:lpstr>Creating a Laboratory School</vt:lpstr>
      <vt:lpstr>What does a successful laboratory school look like?</vt:lpstr>
      <vt:lpstr>International Perspective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Association of Laboratory Schools</dc:title>
  <dc:creator>Nicolás Ramos</dc:creator>
  <cp:lastModifiedBy>Nicolás Ramos</cp:lastModifiedBy>
  <cp:revision>1</cp:revision>
  <dcterms:created xsi:type="dcterms:W3CDTF">2023-07-17T13:22:12Z</dcterms:created>
  <dcterms:modified xsi:type="dcterms:W3CDTF">2023-07-20T16:09:20Z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0x010100FB573A1205690449BC960B995EC7778B</vt:lpwstr>
  </property>
</Properties>
</file>